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97" r:id="rId2"/>
    <p:sldId id="298" r:id="rId3"/>
    <p:sldId id="299" r:id="rId4"/>
    <p:sldId id="300" r:id="rId5"/>
    <p:sldId id="301" r:id="rId6"/>
    <p:sldId id="262" r:id="rId7"/>
    <p:sldId id="267" r:id="rId8"/>
    <p:sldId id="282" r:id="rId9"/>
    <p:sldId id="283" r:id="rId10"/>
    <p:sldId id="284" r:id="rId11"/>
    <p:sldId id="285" r:id="rId12"/>
    <p:sldId id="328" r:id="rId13"/>
    <p:sldId id="286" r:id="rId14"/>
    <p:sldId id="329" r:id="rId15"/>
    <p:sldId id="287" r:id="rId16"/>
    <p:sldId id="342" r:id="rId17"/>
    <p:sldId id="343" r:id="rId18"/>
    <p:sldId id="344" r:id="rId19"/>
    <p:sldId id="345" r:id="rId20"/>
    <p:sldId id="330" r:id="rId21"/>
    <p:sldId id="288" r:id="rId22"/>
    <p:sldId id="336" r:id="rId23"/>
    <p:sldId id="337" r:id="rId24"/>
    <p:sldId id="331" r:id="rId25"/>
    <p:sldId id="271" r:id="rId26"/>
    <p:sldId id="333" r:id="rId27"/>
    <p:sldId id="334" r:id="rId28"/>
    <p:sldId id="335" r:id="rId29"/>
    <p:sldId id="270" r:id="rId30"/>
    <p:sldId id="275" r:id="rId31"/>
    <p:sldId id="276" r:id="rId32"/>
    <p:sldId id="277" r:id="rId33"/>
    <p:sldId id="324" r:id="rId34"/>
    <p:sldId id="280" r:id="rId35"/>
    <p:sldId id="326" r:id="rId36"/>
    <p:sldId id="279" r:id="rId37"/>
    <p:sldId id="325" r:id="rId38"/>
    <p:sldId id="278" r:id="rId39"/>
    <p:sldId id="289" r:id="rId40"/>
    <p:sldId id="281" r:id="rId41"/>
    <p:sldId id="311" r:id="rId42"/>
    <p:sldId id="312" r:id="rId43"/>
    <p:sldId id="313" r:id="rId44"/>
    <p:sldId id="327" r:id="rId45"/>
    <p:sldId id="319" r:id="rId46"/>
    <p:sldId id="314" r:id="rId47"/>
    <p:sldId id="315" r:id="rId48"/>
    <p:sldId id="316" r:id="rId49"/>
    <p:sldId id="317" r:id="rId50"/>
    <p:sldId id="339" r:id="rId51"/>
    <p:sldId id="340" r:id="rId52"/>
    <p:sldId id="341" r:id="rId53"/>
    <p:sldId id="346" r:id="rId54"/>
    <p:sldId id="347" r:id="rId55"/>
    <p:sldId id="302" r:id="rId56"/>
    <p:sldId id="303" r:id="rId57"/>
    <p:sldId id="304" r:id="rId58"/>
    <p:sldId id="305" r:id="rId59"/>
    <p:sldId id="306" r:id="rId60"/>
    <p:sldId id="309" r:id="rId61"/>
    <p:sldId id="310" r:id="rId62"/>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NN Sandrine" initials="AS" lastIdx="1" clrIdx="0">
    <p:extLst>
      <p:ext uri="{19B8F6BF-5375-455C-9EA6-DF929625EA0E}">
        <p15:presenceInfo xmlns:p15="http://schemas.microsoft.com/office/powerpoint/2012/main" userId="S-1-5-21-3637208745-3825800285-422149103-1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EE6C"/>
    <a:srgbClr val="6E6ED0"/>
    <a:srgbClr val="0077D6"/>
    <a:srgbClr val="FF5050"/>
    <a:srgbClr val="8B8BD9"/>
    <a:srgbClr val="00EA6A"/>
    <a:srgbClr val="4C4CC4"/>
    <a:srgbClr val="00C459"/>
    <a:srgbClr val="FFFFFF"/>
    <a:srgbClr val="CEF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429" autoAdjust="0"/>
  </p:normalViewPr>
  <p:slideViewPr>
    <p:cSldViewPr>
      <p:cViewPr varScale="1">
        <p:scale>
          <a:sx n="100" d="100"/>
          <a:sy n="100" d="100"/>
        </p:scale>
        <p:origin x="5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204242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a:t>
            </a:fld>
            <a:endParaRPr lang="en-US"/>
          </a:p>
        </p:txBody>
      </p:sp>
    </p:spTree>
    <p:extLst>
      <p:ext uri="{BB962C8B-B14F-4D97-AF65-F5344CB8AC3E}">
        <p14:creationId xmlns:p14="http://schemas.microsoft.com/office/powerpoint/2010/main" val="160011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a:p>
        </p:txBody>
      </p:sp>
    </p:spTree>
    <p:extLst>
      <p:ext uri="{BB962C8B-B14F-4D97-AF65-F5344CB8AC3E}">
        <p14:creationId xmlns:p14="http://schemas.microsoft.com/office/powerpoint/2010/main" val="324775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105242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14</a:t>
            </a:fld>
            <a:endParaRPr lang="en-US"/>
          </a:p>
        </p:txBody>
      </p:sp>
    </p:spTree>
    <p:extLst>
      <p:ext uri="{BB962C8B-B14F-4D97-AF65-F5344CB8AC3E}">
        <p14:creationId xmlns:p14="http://schemas.microsoft.com/office/powerpoint/2010/main" val="87419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56470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20</a:t>
            </a:fld>
            <a:endParaRPr lang="en-US"/>
          </a:p>
        </p:txBody>
      </p:sp>
    </p:spTree>
    <p:extLst>
      <p:ext uri="{BB962C8B-B14F-4D97-AF65-F5344CB8AC3E}">
        <p14:creationId xmlns:p14="http://schemas.microsoft.com/office/powerpoint/2010/main" val="102477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21</a:t>
            </a:fld>
            <a:endParaRPr lang="en-US"/>
          </a:p>
        </p:txBody>
      </p:sp>
    </p:spTree>
    <p:extLst>
      <p:ext uri="{BB962C8B-B14F-4D97-AF65-F5344CB8AC3E}">
        <p14:creationId xmlns:p14="http://schemas.microsoft.com/office/powerpoint/2010/main" val="761147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323107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2024572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240555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CAE2F4C-DBAA-46E5-A972-FDC5830A1A3D}" type="slidenum">
              <a:rPr lang="en-US" sz="1200" smtClean="0"/>
              <a:pPr eaLnBrk="1" hangingPunct="1"/>
              <a:t>2</a:t>
            </a:fld>
            <a:endParaRPr lang="en-US" sz="1200" dirty="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749914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29</a:t>
            </a:fld>
            <a:endParaRPr lang="en-US"/>
          </a:p>
        </p:txBody>
      </p:sp>
    </p:spTree>
    <p:extLst>
      <p:ext uri="{BB962C8B-B14F-4D97-AF65-F5344CB8AC3E}">
        <p14:creationId xmlns:p14="http://schemas.microsoft.com/office/powerpoint/2010/main" val="2065208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30</a:t>
            </a:fld>
            <a:endParaRPr lang="en-US"/>
          </a:p>
        </p:txBody>
      </p:sp>
    </p:spTree>
    <p:extLst>
      <p:ext uri="{BB962C8B-B14F-4D97-AF65-F5344CB8AC3E}">
        <p14:creationId xmlns:p14="http://schemas.microsoft.com/office/powerpoint/2010/main" val="1153956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31</a:t>
            </a:fld>
            <a:endParaRPr lang="en-US"/>
          </a:p>
        </p:txBody>
      </p:sp>
    </p:spTree>
    <p:extLst>
      <p:ext uri="{BB962C8B-B14F-4D97-AF65-F5344CB8AC3E}">
        <p14:creationId xmlns:p14="http://schemas.microsoft.com/office/powerpoint/2010/main" val="960177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32</a:t>
            </a:fld>
            <a:endParaRPr lang="en-US"/>
          </a:p>
        </p:txBody>
      </p:sp>
    </p:spTree>
    <p:extLst>
      <p:ext uri="{BB962C8B-B14F-4D97-AF65-F5344CB8AC3E}">
        <p14:creationId xmlns:p14="http://schemas.microsoft.com/office/powerpoint/2010/main" val="1227500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33</a:t>
            </a:fld>
            <a:endParaRPr lang="en-US"/>
          </a:p>
        </p:txBody>
      </p:sp>
    </p:spTree>
    <p:extLst>
      <p:ext uri="{BB962C8B-B14F-4D97-AF65-F5344CB8AC3E}">
        <p14:creationId xmlns:p14="http://schemas.microsoft.com/office/powerpoint/2010/main" val="4109480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34</a:t>
            </a:fld>
            <a:endParaRPr lang="en-US"/>
          </a:p>
        </p:txBody>
      </p:sp>
    </p:spTree>
    <p:extLst>
      <p:ext uri="{BB962C8B-B14F-4D97-AF65-F5344CB8AC3E}">
        <p14:creationId xmlns:p14="http://schemas.microsoft.com/office/powerpoint/2010/main" val="2881355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35</a:t>
            </a:fld>
            <a:endParaRPr lang="en-US"/>
          </a:p>
        </p:txBody>
      </p:sp>
    </p:spTree>
    <p:extLst>
      <p:ext uri="{BB962C8B-B14F-4D97-AF65-F5344CB8AC3E}">
        <p14:creationId xmlns:p14="http://schemas.microsoft.com/office/powerpoint/2010/main" val="3226737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36</a:t>
            </a:fld>
            <a:endParaRPr lang="en-US"/>
          </a:p>
        </p:txBody>
      </p:sp>
    </p:spTree>
    <p:extLst>
      <p:ext uri="{BB962C8B-B14F-4D97-AF65-F5344CB8AC3E}">
        <p14:creationId xmlns:p14="http://schemas.microsoft.com/office/powerpoint/2010/main" val="3870874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37</a:t>
            </a:fld>
            <a:endParaRPr lang="en-US"/>
          </a:p>
        </p:txBody>
      </p:sp>
    </p:spTree>
    <p:extLst>
      <p:ext uri="{BB962C8B-B14F-4D97-AF65-F5344CB8AC3E}">
        <p14:creationId xmlns:p14="http://schemas.microsoft.com/office/powerpoint/2010/main" val="3508366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38</a:t>
            </a:fld>
            <a:endParaRPr lang="en-US"/>
          </a:p>
        </p:txBody>
      </p:sp>
    </p:spTree>
    <p:extLst>
      <p:ext uri="{BB962C8B-B14F-4D97-AF65-F5344CB8AC3E}">
        <p14:creationId xmlns:p14="http://schemas.microsoft.com/office/powerpoint/2010/main" val="128602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0B21617C-881D-40B4-B05E-F44D74587E84}" type="slidenum">
              <a:rPr lang="en-US" sz="1200" smtClean="0"/>
              <a:pPr eaLnBrk="1" hangingPunct="1"/>
              <a:t>4</a:t>
            </a:fld>
            <a:endParaRPr lang="en-US" sz="1200"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696028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WIPO IP Portal is a new WIPO initiative aimed at harmonizing our services and simplifying your work. It is a one-stop shop for our full range of online intellectual property (IP) services. The underlying business processes will stay the same, so the way you conduct your interactions with WIPO will not change.</a:t>
            </a:r>
          </a:p>
          <a:p>
            <a:r>
              <a:rPr lang="en-US" dirty="0" smtClean="0"/>
              <a:t>However, all services that are a part of the portal will now have a black navigation bar across the top like you</a:t>
            </a:r>
            <a:r>
              <a:rPr lang="en-US" baseline="0" dirty="0" smtClean="0"/>
              <a:t> saw in PATENTSCOPE</a:t>
            </a:r>
            <a:r>
              <a:rPr lang="en-US" dirty="0" smtClean="0"/>
              <a:t> This way, you always have access to the same options, no matter what service you are currently using. All services that are a part of the portal can now be accessed using the same WIPO Account. Log in to one service and you remain logged in to all services. You can navigate freely between them without the need to log in again.</a:t>
            </a:r>
          </a:p>
          <a:p>
            <a:endParaRPr lang="en-US" dirty="0" smtClean="0"/>
          </a:p>
          <a:p>
            <a:r>
              <a:rPr lang="en-US" dirty="0" smtClean="0"/>
              <a:t>The WIPO IP Portal offers a new widget-based dashboard for logged in users, providing an overview of and shortcuts to existing IP services as well as a summary of transactions, portfolios and outstanding actions. </a:t>
            </a:r>
            <a:r>
              <a:rPr lang="en-US" smtClean="0"/>
              <a:t>Widgets are not meant to replace the services but rather to present summary information from them and they allow you to perform simple actions.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54</a:t>
            </a:fld>
            <a:endParaRPr lang="en-US"/>
          </a:p>
        </p:txBody>
      </p:sp>
    </p:spTree>
    <p:extLst>
      <p:ext uri="{BB962C8B-B14F-4D97-AF65-F5344CB8AC3E}">
        <p14:creationId xmlns:p14="http://schemas.microsoft.com/office/powerpoint/2010/main" val="2789233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60</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84158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61</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17884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8CA3735B-A827-48EA-B316-D33960D8D4C7}" type="slidenum">
              <a:rPr lang="en-US" sz="1200" smtClean="0"/>
              <a:pPr eaLnBrk="1" hangingPunct="1"/>
              <a:t>5</a:t>
            </a:fld>
            <a:endParaRPr lang="en-US" sz="1200"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99292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254208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a:t>
            </a:fld>
            <a:endParaRPr lang="en-US"/>
          </a:p>
        </p:txBody>
      </p:sp>
    </p:spTree>
    <p:extLst>
      <p:ext uri="{BB962C8B-B14F-4D97-AF65-F5344CB8AC3E}">
        <p14:creationId xmlns:p14="http://schemas.microsoft.com/office/powerpoint/2010/main" val="377032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224086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364050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4181441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341272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148254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8" name="fr" descr="  "/>
          <p:cNvSpPr txBox="1"/>
          <p:nvPr userDrawn="1"/>
        </p:nvSpPr>
        <p:spPr>
          <a:xfrm>
            <a:off x="0" y="6537960"/>
            <a:ext cx="9144000" cy="223138"/>
          </a:xfrm>
          <a:prstGeom prst="rect">
            <a:avLst/>
          </a:prstGeom>
          <a:noFill/>
        </p:spPr>
        <p:txBody>
          <a:bodyPr vert="horz" rtlCol="0">
            <a:spAutoFit/>
          </a:bodyPr>
          <a:lstStyle/>
          <a:p>
            <a:pPr algn="r"/>
            <a:r>
              <a:rPr lang="en-US" sz="850" b="0" i="0" u="none" baseline="0" smtClean="0">
                <a:solidFill>
                  <a:srgbClr val="000000"/>
                </a:solidFill>
                <a:latin typeface="Microsoft Sans Serif" panose="020B0604020202020204" pitchFamily="34" charset="0"/>
              </a:rPr>
              <a:t>  </a:t>
            </a:r>
            <a:endParaRPr 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wipo.int/patentscope/en/webina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wipo.int/reference/en/branddb/webinar/index.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wipo.int/reference/en/branddb/webinar/index.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7620000" cy="1333500"/>
          </a:xfrm>
          <a:noFill/>
        </p:spPr>
        <p:txBody>
          <a:bodyPr/>
          <a:lstStyle/>
          <a:p>
            <a:pPr eaLnBrk="1" hangingPunct="1"/>
            <a:r>
              <a:rPr lang="en-US" sz="3000" b="1" dirty="0" smtClean="0">
                <a:solidFill>
                  <a:srgbClr val="00408C"/>
                </a:solidFill>
                <a:ea typeface="ヒラギノ角ゴ Pro W3" pitchFamily="1" charset="-128"/>
              </a:rPr>
              <a:t>Overview of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Online</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August</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2020</a:t>
            </a:r>
          </a:p>
          <a:p>
            <a:pPr>
              <a:lnSpc>
                <a:spcPct val="40000"/>
              </a:lnSpc>
            </a:pP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dirty="0"/>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1242681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0" y="1752600"/>
            <a:ext cx="2686050" cy="1981200"/>
          </a:xfrm>
          <a:prstGeom prst="rect">
            <a:avLst/>
          </a:prstGeom>
        </p:spPr>
      </p:pic>
      <p:pic>
        <p:nvPicPr>
          <p:cNvPr id="2" name="Picture 1"/>
          <p:cNvPicPr>
            <a:picLocks noChangeAspect="1"/>
          </p:cNvPicPr>
          <p:nvPr/>
        </p:nvPicPr>
        <p:blipFill>
          <a:blip r:embed="rId4"/>
          <a:stretch>
            <a:fillRect/>
          </a:stretch>
        </p:blipFill>
        <p:spPr>
          <a:xfrm>
            <a:off x="2733099" y="79182"/>
            <a:ext cx="6294525" cy="3260697"/>
          </a:xfrm>
          <a:prstGeom prst="rect">
            <a:avLst/>
          </a:prstGeom>
          <a:ln w="47625">
            <a:noFill/>
          </a:ln>
        </p:spPr>
      </p:pic>
      <p:pic>
        <p:nvPicPr>
          <p:cNvPr id="3" name="Picture 2"/>
          <p:cNvPicPr>
            <a:picLocks noChangeAspect="1"/>
          </p:cNvPicPr>
          <p:nvPr/>
        </p:nvPicPr>
        <p:blipFill>
          <a:blip r:embed="rId5"/>
          <a:stretch>
            <a:fillRect/>
          </a:stretch>
        </p:blipFill>
        <p:spPr>
          <a:xfrm>
            <a:off x="1632346" y="3505200"/>
            <a:ext cx="7442327" cy="3276600"/>
          </a:xfrm>
          <a:prstGeom prst="rect">
            <a:avLst/>
          </a:prstGeom>
          <a:ln w="47625">
            <a:solidFill>
              <a:srgbClr val="FF0000"/>
            </a:solidFill>
          </a:ln>
        </p:spPr>
      </p:pic>
      <p:sp>
        <p:nvSpPr>
          <p:cNvPr id="5" name="Rectangle 4"/>
          <p:cNvSpPr/>
          <p:nvPr/>
        </p:nvSpPr>
        <p:spPr bwMode="auto">
          <a:xfrm>
            <a:off x="76200" y="2362200"/>
            <a:ext cx="2438400" cy="228600"/>
          </a:xfrm>
          <a:prstGeom prst="rect">
            <a:avLst/>
          </a:prstGeom>
          <a:solidFill>
            <a:srgbClr val="FF0000">
              <a:alpha val="47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76200" y="2851205"/>
            <a:ext cx="2438400" cy="228600"/>
          </a:xfrm>
          <a:prstGeom prst="rect">
            <a:avLst/>
          </a:prstGeom>
          <a:solidFill>
            <a:srgbClr val="00B050">
              <a:alpha val="47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2819400" y="1155340"/>
            <a:ext cx="990600" cy="292459"/>
          </a:xfrm>
          <a:prstGeom prst="rect">
            <a:avLst/>
          </a:prstGeom>
          <a:solidFill>
            <a:srgbClr val="00B050">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9" name="Rectangle 18"/>
          <p:cNvSpPr/>
          <p:nvPr/>
        </p:nvSpPr>
        <p:spPr bwMode="auto">
          <a:xfrm>
            <a:off x="76200" y="3390900"/>
            <a:ext cx="2438400" cy="228600"/>
          </a:xfrm>
          <a:prstGeom prst="rect">
            <a:avLst/>
          </a:prstGeom>
          <a:solidFill>
            <a:srgbClr val="FFFF00">
              <a:alpha val="47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0" name="Rectangle 19"/>
          <p:cNvSpPr/>
          <p:nvPr/>
        </p:nvSpPr>
        <p:spPr bwMode="auto">
          <a:xfrm>
            <a:off x="2819400" y="592082"/>
            <a:ext cx="838200" cy="163167"/>
          </a:xfrm>
          <a:prstGeom prst="rect">
            <a:avLst/>
          </a:prstGeom>
          <a:solidFill>
            <a:srgbClr val="FFFF00">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1" name="Rectangle 20"/>
          <p:cNvSpPr/>
          <p:nvPr/>
        </p:nvSpPr>
        <p:spPr bwMode="auto">
          <a:xfrm>
            <a:off x="4114800" y="265706"/>
            <a:ext cx="1066800" cy="381000"/>
          </a:xfrm>
          <a:prstGeom prst="rect">
            <a:avLst/>
          </a:prstGeom>
          <a:solidFill>
            <a:srgbClr val="0077D6">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2" name="Rectangle 21"/>
          <p:cNvSpPr/>
          <p:nvPr/>
        </p:nvSpPr>
        <p:spPr bwMode="auto">
          <a:xfrm>
            <a:off x="4108174" y="2095500"/>
            <a:ext cx="4731026" cy="952500"/>
          </a:xfrm>
          <a:prstGeom prst="rect">
            <a:avLst/>
          </a:prstGeom>
          <a:solidFill>
            <a:srgbClr val="0077D6">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3" name="Rectangle 22"/>
          <p:cNvSpPr/>
          <p:nvPr/>
        </p:nvSpPr>
        <p:spPr bwMode="auto">
          <a:xfrm>
            <a:off x="2820725" y="357311"/>
            <a:ext cx="532075" cy="207397"/>
          </a:xfrm>
          <a:prstGeom prst="rect">
            <a:avLst/>
          </a:prstGeom>
          <a:solidFill>
            <a:srgbClr val="0077D6">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4" name="Rectangle 23"/>
          <p:cNvSpPr/>
          <p:nvPr/>
        </p:nvSpPr>
        <p:spPr bwMode="auto">
          <a:xfrm>
            <a:off x="2837622" y="782623"/>
            <a:ext cx="743778" cy="207397"/>
          </a:xfrm>
          <a:prstGeom prst="rect">
            <a:avLst/>
          </a:prstGeom>
          <a:solidFill>
            <a:srgbClr val="0077D6">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5" name="Rectangle 24"/>
          <p:cNvSpPr/>
          <p:nvPr/>
        </p:nvSpPr>
        <p:spPr bwMode="auto">
          <a:xfrm>
            <a:off x="2837622" y="1509420"/>
            <a:ext cx="439726" cy="624180"/>
          </a:xfrm>
          <a:prstGeom prst="rect">
            <a:avLst/>
          </a:prstGeom>
          <a:solidFill>
            <a:srgbClr val="0077D6">
              <a:alpha val="3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6" name="Rectangle 25"/>
          <p:cNvSpPr/>
          <p:nvPr/>
        </p:nvSpPr>
        <p:spPr bwMode="auto">
          <a:xfrm>
            <a:off x="3277348" y="1504656"/>
            <a:ext cx="532652" cy="624180"/>
          </a:xfrm>
          <a:prstGeom prst="rect">
            <a:avLst/>
          </a:prstGeom>
          <a:solidFill>
            <a:schemeClr val="accent2">
              <a:lumMod val="60000"/>
              <a:lumOff val="40000"/>
              <a:alpha val="3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7" name="Rectangle 26"/>
          <p:cNvSpPr/>
          <p:nvPr/>
        </p:nvSpPr>
        <p:spPr bwMode="auto">
          <a:xfrm>
            <a:off x="47134" y="3111610"/>
            <a:ext cx="2438400" cy="228600"/>
          </a:xfrm>
          <a:prstGeom prst="rect">
            <a:avLst/>
          </a:prstGeom>
          <a:solidFill>
            <a:schemeClr val="accent2">
              <a:lumMod val="60000"/>
              <a:lumOff val="40000"/>
              <a:alpha val="47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22783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sp>
        <p:nvSpPr>
          <p:cNvPr id="3" name="Content Placeholder 2"/>
          <p:cNvSpPr>
            <a:spLocks noGrp="1"/>
          </p:cNvSpPr>
          <p:nvPr>
            <p:ph idx="1"/>
          </p:nvPr>
        </p:nvSpPr>
        <p:spPr>
          <a:xfrm>
            <a:off x="304800" y="4419600"/>
            <a:ext cx="8229600" cy="4352925"/>
          </a:xfrm>
        </p:spPr>
        <p:txBody>
          <a:bodyPr/>
          <a:lstStyle/>
          <a:p>
            <a:r>
              <a:rPr lang="fr-CH" dirty="0" smtClean="0"/>
              <a:t>bicycle – </a:t>
            </a:r>
            <a:r>
              <a:rPr lang="fr-CH" dirty="0" err="1" smtClean="0"/>
              <a:t>electric</a:t>
            </a:r>
            <a:r>
              <a:rPr lang="fr-CH" dirty="0" smtClean="0"/>
              <a:t> bicycle – «</a:t>
            </a:r>
            <a:r>
              <a:rPr lang="fr-CH" dirty="0" err="1" smtClean="0"/>
              <a:t>electric</a:t>
            </a:r>
            <a:r>
              <a:rPr lang="fr-CH" dirty="0" smtClean="0"/>
              <a:t> bicycle</a:t>
            </a:r>
            <a:r>
              <a:rPr lang="fr-CH" dirty="0" smtClean="0"/>
              <a:t>» </a:t>
            </a:r>
            <a:endParaRPr lang="fr-CH" dirty="0" smtClean="0"/>
          </a:p>
          <a:p>
            <a:r>
              <a:rPr lang="fr-CH" dirty="0" err="1" smtClean="0"/>
              <a:t>electric</a:t>
            </a:r>
            <a:r>
              <a:rPr lang="fr-CH" dirty="0" smtClean="0"/>
              <a:t> NEAR bicycle</a:t>
            </a:r>
          </a:p>
          <a:p>
            <a:r>
              <a:rPr lang="fr-CH" dirty="0" err="1" smtClean="0"/>
              <a:t>electric</a:t>
            </a:r>
            <a:r>
              <a:rPr lang="fr-CH" dirty="0" smtClean="0"/>
              <a:t> NEAR bicycle AND </a:t>
            </a:r>
            <a:r>
              <a:rPr lang="fr-CH" dirty="0" err="1" smtClean="0"/>
              <a:t>campagnolo</a:t>
            </a:r>
            <a:r>
              <a:rPr lang="fr-CH" dirty="0" smtClean="0"/>
              <a:t> AND 2017</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7" name="Picture 16"/>
          <p:cNvPicPr>
            <a:picLocks noChangeAspect="1"/>
          </p:cNvPicPr>
          <p:nvPr/>
        </p:nvPicPr>
        <p:blipFill>
          <a:blip r:embed="rId3"/>
          <a:stretch>
            <a:fillRect/>
          </a:stretch>
        </p:blipFill>
        <p:spPr>
          <a:xfrm>
            <a:off x="0" y="1772460"/>
            <a:ext cx="9057128" cy="2494739"/>
          </a:xfrm>
          <a:prstGeom prst="rect">
            <a:avLst/>
          </a:prstGeom>
        </p:spPr>
      </p:pic>
      <p:sp>
        <p:nvSpPr>
          <p:cNvPr id="2" name="Rectangle 1"/>
          <p:cNvSpPr/>
          <p:nvPr/>
        </p:nvSpPr>
        <p:spPr bwMode="auto">
          <a:xfrm>
            <a:off x="1676400" y="2971800"/>
            <a:ext cx="7315200" cy="533400"/>
          </a:xfrm>
          <a:prstGeom prst="rect">
            <a:avLst/>
          </a:prstGeom>
          <a:noFill/>
          <a:ln w="57150" cap="flat" cmpd="sng" algn="ctr">
            <a:solidFill>
              <a:srgbClr val="FF5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cxnSp>
        <p:nvCxnSpPr>
          <p:cNvPr id="5" name="Straight Connector 4"/>
          <p:cNvCxnSpPr/>
          <p:nvPr/>
        </p:nvCxnSpPr>
        <p:spPr bwMode="auto">
          <a:xfrm>
            <a:off x="762000" y="5334000"/>
            <a:ext cx="6934200" cy="3048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799475" y="5334389"/>
            <a:ext cx="6934200" cy="3048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571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2" name="Picture 1"/>
          <p:cNvPicPr>
            <a:picLocks noChangeAspect="1"/>
          </p:cNvPicPr>
          <p:nvPr/>
        </p:nvPicPr>
        <p:blipFill>
          <a:blip r:embed="rId3"/>
          <a:stretch>
            <a:fillRect/>
          </a:stretch>
        </p:blipFill>
        <p:spPr>
          <a:xfrm>
            <a:off x="2743201" y="1486446"/>
            <a:ext cx="3837460" cy="4076154"/>
          </a:xfrm>
          <a:prstGeom prst="rect">
            <a:avLst/>
          </a:prstGeom>
        </p:spPr>
      </p:pic>
      <p:sp>
        <p:nvSpPr>
          <p:cNvPr id="17" name="Rectangle 16"/>
          <p:cNvSpPr/>
          <p:nvPr/>
        </p:nvSpPr>
        <p:spPr bwMode="auto">
          <a:xfrm>
            <a:off x="3124200" y="3429000"/>
            <a:ext cx="2362200" cy="457200"/>
          </a:xfrm>
          <a:prstGeom prst="rect">
            <a:avLst/>
          </a:prstGeom>
          <a:solidFill>
            <a:srgbClr val="6E6ED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623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r>
              <a:rPr lang="fr-CH" dirty="0" smtClean="0"/>
              <a:t>: Field </a:t>
            </a:r>
            <a:r>
              <a:rPr lang="fr-CH" dirty="0" err="1" smtClean="0"/>
              <a:t>Combination</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2" name="Picture 1"/>
          <p:cNvPicPr>
            <a:picLocks noChangeAspect="1"/>
          </p:cNvPicPr>
          <p:nvPr/>
        </p:nvPicPr>
        <p:blipFill>
          <a:blip r:embed="rId3"/>
          <a:stretch>
            <a:fillRect/>
          </a:stretch>
        </p:blipFill>
        <p:spPr>
          <a:xfrm>
            <a:off x="76200" y="1417638"/>
            <a:ext cx="8973487" cy="5135562"/>
          </a:xfrm>
          <a:prstGeom prst="rect">
            <a:avLst/>
          </a:prstGeom>
        </p:spPr>
      </p:pic>
      <p:pic>
        <p:nvPicPr>
          <p:cNvPr id="3" name="Picture 2"/>
          <p:cNvPicPr>
            <a:picLocks noChangeAspect="1"/>
          </p:cNvPicPr>
          <p:nvPr/>
        </p:nvPicPr>
        <p:blipFill>
          <a:blip r:embed="rId4"/>
          <a:stretch>
            <a:fillRect/>
          </a:stretch>
        </p:blipFill>
        <p:spPr>
          <a:xfrm>
            <a:off x="304800" y="2129000"/>
            <a:ext cx="8744887" cy="4383471"/>
          </a:xfrm>
          <a:prstGeom prst="rect">
            <a:avLst/>
          </a:prstGeom>
        </p:spPr>
      </p:pic>
      <p:sp>
        <p:nvSpPr>
          <p:cNvPr id="17" name="Rectangle 16"/>
          <p:cNvSpPr/>
          <p:nvPr/>
        </p:nvSpPr>
        <p:spPr bwMode="auto">
          <a:xfrm>
            <a:off x="2286000" y="3124200"/>
            <a:ext cx="6629400" cy="990600"/>
          </a:xfrm>
          <a:prstGeom prst="rect">
            <a:avLst/>
          </a:prstGeom>
          <a:noFill/>
          <a:ln w="57150" cap="flat" cmpd="sng" algn="ctr">
            <a:solidFill>
              <a:srgbClr val="FF5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7391399" y="6096000"/>
            <a:ext cx="1503389" cy="396484"/>
          </a:xfrm>
          <a:prstGeom prst="rect">
            <a:avLst/>
          </a:prstGeom>
          <a:noFill/>
          <a:ln w="57150" cap="flat" cmpd="sng" algn="ctr">
            <a:solidFill>
              <a:srgbClr val="FF5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18153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2" name="Picture 1"/>
          <p:cNvPicPr>
            <a:picLocks noChangeAspect="1"/>
          </p:cNvPicPr>
          <p:nvPr/>
        </p:nvPicPr>
        <p:blipFill>
          <a:blip r:embed="rId3"/>
          <a:stretch>
            <a:fillRect/>
          </a:stretch>
        </p:blipFill>
        <p:spPr>
          <a:xfrm>
            <a:off x="2743201" y="1486446"/>
            <a:ext cx="3837460" cy="4076154"/>
          </a:xfrm>
          <a:prstGeom prst="rect">
            <a:avLst/>
          </a:prstGeom>
        </p:spPr>
      </p:pic>
      <p:sp>
        <p:nvSpPr>
          <p:cNvPr id="17" name="Rectangle 16"/>
          <p:cNvSpPr/>
          <p:nvPr/>
        </p:nvSpPr>
        <p:spPr bwMode="auto">
          <a:xfrm>
            <a:off x="3124200" y="2819400"/>
            <a:ext cx="2362200" cy="457200"/>
          </a:xfrm>
          <a:prstGeom prst="rect">
            <a:avLst/>
          </a:prstGeom>
          <a:solidFill>
            <a:srgbClr val="6E6ED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346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sp>
        <p:nvSpPr>
          <p:cNvPr id="2" name="Rectangle 1"/>
          <p:cNvSpPr/>
          <p:nvPr/>
        </p:nvSpPr>
        <p:spPr>
          <a:xfrm>
            <a:off x="1463732" y="2209800"/>
            <a:ext cx="6842068" cy="3231654"/>
          </a:xfrm>
          <a:prstGeom prst="rect">
            <a:avLst/>
          </a:prstGeom>
        </p:spPr>
        <p:txBody>
          <a:bodyPr wrap="square">
            <a:spAutoFit/>
          </a:bodyPr>
          <a:lstStyle/>
          <a:p>
            <a:r>
              <a:rPr lang="en-US" dirty="0" smtClean="0">
                <a:latin typeface="Arial" panose="020B0604020202020204" pitchFamily="34" charset="0"/>
                <a:ea typeface="SimSun" panose="02010600030101010101" pitchFamily="2" charset="-122"/>
              </a:rPr>
              <a:t>Unlimited </a:t>
            </a:r>
            <a:r>
              <a:rPr lang="en-US" dirty="0">
                <a:latin typeface="Arial" panose="020B0604020202020204" pitchFamily="34" charset="0"/>
                <a:ea typeface="SimSun" panose="02010600030101010101" pitchFamily="2" charset="-122"/>
              </a:rPr>
              <a:t>number of search </a:t>
            </a:r>
            <a:r>
              <a:rPr lang="en-US" dirty="0" smtClean="0">
                <a:latin typeface="Arial" panose="020B0604020202020204" pitchFamily="34" charset="0"/>
                <a:ea typeface="SimSun" panose="02010600030101010101" pitchFamily="2" charset="-122"/>
              </a:rPr>
              <a:t>terms</a:t>
            </a:r>
          </a:p>
          <a:p>
            <a:r>
              <a:rPr lang="en-US" dirty="0" smtClean="0">
                <a:latin typeface="Arial" panose="020B0604020202020204" pitchFamily="34" charset="0"/>
                <a:ea typeface="SimSun" panose="02010600030101010101" pitchFamily="2" charset="-122"/>
              </a:rPr>
              <a:t>Boolean operators: AND, OR, NOT, ANDNOT</a:t>
            </a:r>
          </a:p>
          <a:p>
            <a:r>
              <a:rPr lang="en-US" dirty="0" smtClean="0">
                <a:latin typeface="Arial" panose="020B0604020202020204" pitchFamily="34" charset="0"/>
                <a:ea typeface="SimSun" panose="02010600030101010101" pitchFamily="2" charset="-122"/>
              </a:rPr>
              <a:t>Proximity: NEAR, BEFORE </a:t>
            </a:r>
          </a:p>
          <a:p>
            <a:r>
              <a:rPr lang="en-US" dirty="0">
                <a:latin typeface="Arial" panose="020B0604020202020204" pitchFamily="34" charset="0"/>
                <a:ea typeface="SimSun" panose="02010600030101010101" pitchFamily="2" charset="-122"/>
              </a:rPr>
              <a:t>R</a:t>
            </a:r>
            <a:r>
              <a:rPr lang="en-US" dirty="0" smtClean="0">
                <a:latin typeface="Arial" panose="020B0604020202020204" pitchFamily="34" charset="0"/>
                <a:ea typeface="SimSun" panose="02010600030101010101" pitchFamily="2" charset="-122"/>
              </a:rPr>
              <a:t>ange operators: […TO…], {…TO…}</a:t>
            </a:r>
          </a:p>
          <a:p>
            <a:r>
              <a:rPr lang="en-US" dirty="0" smtClean="0">
                <a:latin typeface="Arial" panose="020B0604020202020204" pitchFamily="34" charset="0"/>
                <a:ea typeface="SimSun" panose="02010600030101010101" pitchFamily="2" charset="-122"/>
              </a:rPr>
              <a:t>Wildcards: ?, *</a:t>
            </a:r>
          </a:p>
          <a:p>
            <a:r>
              <a:rPr lang="en-US" dirty="0" smtClean="0">
                <a:latin typeface="Arial" panose="020B0604020202020204" pitchFamily="34" charset="0"/>
                <a:ea typeface="SimSun" panose="02010600030101010101" pitchFamily="2" charset="-122"/>
              </a:rPr>
              <a:t>Weighting factor: ^</a:t>
            </a:r>
            <a:endParaRPr lang="en-US" dirty="0"/>
          </a:p>
        </p:txBody>
      </p:sp>
      <p:grpSp>
        <p:nvGrpSpPr>
          <p:cNvPr id="17" name="Group 16"/>
          <p:cNvGrpSpPr>
            <a:grpSpLocks noChangeAspect="1"/>
          </p:cNvGrpSpPr>
          <p:nvPr/>
        </p:nvGrpSpPr>
        <p:grpSpPr>
          <a:xfrm rot="5400000">
            <a:off x="741461" y="2077939"/>
            <a:ext cx="345878" cy="609600"/>
            <a:chOff x="152397" y="914401"/>
            <a:chExt cx="1143001" cy="2514598"/>
          </a:xfrm>
        </p:grpSpPr>
        <p:grpSp>
          <p:nvGrpSpPr>
            <p:cNvPr id="18" name="Group 17"/>
            <p:cNvGrpSpPr/>
            <p:nvPr/>
          </p:nvGrpSpPr>
          <p:grpSpPr>
            <a:xfrm rot="16200000" flipV="1">
              <a:off x="-38100" y="2247899"/>
              <a:ext cx="1524000" cy="838200"/>
              <a:chOff x="2933700" y="3245388"/>
              <a:chExt cx="3276600" cy="748224"/>
            </a:xfrm>
          </p:grpSpPr>
          <p:sp>
            <p:nvSpPr>
              <p:cNvPr id="22" name="Freeform 21"/>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3" name="Freeform 22"/>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9" name="Group 18"/>
            <p:cNvGrpSpPr/>
            <p:nvPr/>
          </p:nvGrpSpPr>
          <p:grpSpPr>
            <a:xfrm rot="5400000" flipV="1">
              <a:off x="114298" y="952500"/>
              <a:ext cx="1219200" cy="1143001"/>
              <a:chOff x="1905000" y="3200397"/>
              <a:chExt cx="1219200" cy="1143001"/>
            </a:xfrm>
          </p:grpSpPr>
          <p:sp>
            <p:nvSpPr>
              <p:cNvPr id="20" name="Oval 19"/>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1" name="Oval 20"/>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grpSp>
        <p:nvGrpSpPr>
          <p:cNvPr id="24" name="Group 23"/>
          <p:cNvGrpSpPr>
            <a:grpSpLocks noChangeAspect="1"/>
          </p:cNvGrpSpPr>
          <p:nvPr/>
        </p:nvGrpSpPr>
        <p:grpSpPr>
          <a:xfrm rot="5400000">
            <a:off x="741461" y="2687539"/>
            <a:ext cx="345878" cy="609600"/>
            <a:chOff x="152397" y="914401"/>
            <a:chExt cx="1143001" cy="2514598"/>
          </a:xfrm>
        </p:grpSpPr>
        <p:grpSp>
          <p:nvGrpSpPr>
            <p:cNvPr id="25" name="Group 24"/>
            <p:cNvGrpSpPr/>
            <p:nvPr/>
          </p:nvGrpSpPr>
          <p:grpSpPr>
            <a:xfrm rot="16200000" flipV="1">
              <a:off x="-38100" y="2247899"/>
              <a:ext cx="1524000" cy="838200"/>
              <a:chOff x="2933700" y="3245388"/>
              <a:chExt cx="3276600" cy="748224"/>
            </a:xfrm>
          </p:grpSpPr>
          <p:sp>
            <p:nvSpPr>
              <p:cNvPr id="29" name="Freeform 28"/>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0" name="Freeform 29"/>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26" name="Group 25"/>
            <p:cNvGrpSpPr/>
            <p:nvPr/>
          </p:nvGrpSpPr>
          <p:grpSpPr>
            <a:xfrm rot="5400000" flipV="1">
              <a:off x="114298" y="952500"/>
              <a:ext cx="1219200" cy="1143001"/>
              <a:chOff x="1905000" y="3200397"/>
              <a:chExt cx="1219200" cy="1143001"/>
            </a:xfrm>
          </p:grpSpPr>
          <p:sp>
            <p:nvSpPr>
              <p:cNvPr id="27" name="Oval 26"/>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grpSp>
        <p:nvGrpSpPr>
          <p:cNvPr id="31" name="Group 30"/>
          <p:cNvGrpSpPr>
            <a:grpSpLocks noChangeAspect="1"/>
          </p:cNvGrpSpPr>
          <p:nvPr/>
        </p:nvGrpSpPr>
        <p:grpSpPr>
          <a:xfrm rot="5400000">
            <a:off x="722989" y="3264679"/>
            <a:ext cx="345878" cy="609600"/>
            <a:chOff x="152397" y="914401"/>
            <a:chExt cx="1143001" cy="2514598"/>
          </a:xfrm>
        </p:grpSpPr>
        <p:grpSp>
          <p:nvGrpSpPr>
            <p:cNvPr id="32" name="Group 31"/>
            <p:cNvGrpSpPr/>
            <p:nvPr/>
          </p:nvGrpSpPr>
          <p:grpSpPr>
            <a:xfrm rot="16200000" flipV="1">
              <a:off x="-38100" y="2247899"/>
              <a:ext cx="1524000" cy="838200"/>
              <a:chOff x="2933700" y="3245388"/>
              <a:chExt cx="3276600" cy="748224"/>
            </a:xfrm>
          </p:grpSpPr>
          <p:sp>
            <p:nvSpPr>
              <p:cNvPr id="36" name="Freeform 35"/>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7" name="Freeform 36"/>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33" name="Group 32"/>
            <p:cNvGrpSpPr/>
            <p:nvPr/>
          </p:nvGrpSpPr>
          <p:grpSpPr>
            <a:xfrm rot="5400000" flipV="1">
              <a:off x="114298" y="952500"/>
              <a:ext cx="1219200" cy="1143001"/>
              <a:chOff x="1905000" y="3200397"/>
              <a:chExt cx="1219200" cy="1143001"/>
            </a:xfrm>
          </p:grpSpPr>
          <p:sp>
            <p:nvSpPr>
              <p:cNvPr id="34" name="Oval 33"/>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5" name="Oval 34"/>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grpSp>
        <p:nvGrpSpPr>
          <p:cNvPr id="38" name="Group 37"/>
          <p:cNvGrpSpPr>
            <a:grpSpLocks noChangeAspect="1"/>
          </p:cNvGrpSpPr>
          <p:nvPr/>
        </p:nvGrpSpPr>
        <p:grpSpPr>
          <a:xfrm rot="5400000">
            <a:off x="722989" y="3793575"/>
            <a:ext cx="345878" cy="609600"/>
            <a:chOff x="152397" y="914401"/>
            <a:chExt cx="1143001" cy="2514598"/>
          </a:xfrm>
        </p:grpSpPr>
        <p:grpSp>
          <p:nvGrpSpPr>
            <p:cNvPr id="39" name="Group 38"/>
            <p:cNvGrpSpPr/>
            <p:nvPr/>
          </p:nvGrpSpPr>
          <p:grpSpPr>
            <a:xfrm rot="16200000" flipV="1">
              <a:off x="-38100" y="2247899"/>
              <a:ext cx="1524000" cy="838200"/>
              <a:chOff x="2933700" y="3245388"/>
              <a:chExt cx="3276600" cy="748224"/>
            </a:xfrm>
          </p:grpSpPr>
          <p:sp>
            <p:nvSpPr>
              <p:cNvPr id="43" name="Freeform 42"/>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4" name="Freeform 43"/>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40" name="Group 39"/>
            <p:cNvGrpSpPr/>
            <p:nvPr/>
          </p:nvGrpSpPr>
          <p:grpSpPr>
            <a:xfrm rot="5400000" flipV="1">
              <a:off x="114298" y="952500"/>
              <a:ext cx="1219200" cy="1143001"/>
              <a:chOff x="1905000" y="3200397"/>
              <a:chExt cx="1219200" cy="1143001"/>
            </a:xfrm>
          </p:grpSpPr>
          <p:sp>
            <p:nvSpPr>
              <p:cNvPr id="41" name="Oval 40"/>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2" name="Oval 41"/>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grpSp>
        <p:nvGrpSpPr>
          <p:cNvPr id="45" name="Group 44"/>
          <p:cNvGrpSpPr>
            <a:grpSpLocks noChangeAspect="1"/>
          </p:cNvGrpSpPr>
          <p:nvPr/>
        </p:nvGrpSpPr>
        <p:grpSpPr>
          <a:xfrm rot="5400000">
            <a:off x="741461" y="4337546"/>
            <a:ext cx="345878" cy="609600"/>
            <a:chOff x="152397" y="914401"/>
            <a:chExt cx="1143001" cy="2514598"/>
          </a:xfrm>
        </p:grpSpPr>
        <p:grpSp>
          <p:nvGrpSpPr>
            <p:cNvPr id="46" name="Group 45"/>
            <p:cNvGrpSpPr/>
            <p:nvPr/>
          </p:nvGrpSpPr>
          <p:grpSpPr>
            <a:xfrm rot="16200000" flipV="1">
              <a:off x="-38100" y="2247899"/>
              <a:ext cx="1524000" cy="838200"/>
              <a:chOff x="2933700" y="3245388"/>
              <a:chExt cx="3276600" cy="748224"/>
            </a:xfrm>
          </p:grpSpPr>
          <p:sp>
            <p:nvSpPr>
              <p:cNvPr id="50" name="Freeform 49"/>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1" name="Freeform 50"/>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47" name="Group 46"/>
            <p:cNvGrpSpPr/>
            <p:nvPr/>
          </p:nvGrpSpPr>
          <p:grpSpPr>
            <a:xfrm rot="5400000" flipV="1">
              <a:off x="114298" y="952500"/>
              <a:ext cx="1219200" cy="1143001"/>
              <a:chOff x="1905000" y="3200397"/>
              <a:chExt cx="1219200" cy="1143001"/>
            </a:xfrm>
          </p:grpSpPr>
          <p:sp>
            <p:nvSpPr>
              <p:cNvPr id="48" name="Oval 47"/>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9" name="Oval 48"/>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grpSp>
        <p:nvGrpSpPr>
          <p:cNvPr id="52" name="Group 51"/>
          <p:cNvGrpSpPr>
            <a:grpSpLocks noChangeAspect="1"/>
          </p:cNvGrpSpPr>
          <p:nvPr/>
        </p:nvGrpSpPr>
        <p:grpSpPr>
          <a:xfrm rot="5400000">
            <a:off x="722989" y="4867124"/>
            <a:ext cx="345878" cy="609600"/>
            <a:chOff x="152397" y="914401"/>
            <a:chExt cx="1143001" cy="2514598"/>
          </a:xfrm>
        </p:grpSpPr>
        <p:grpSp>
          <p:nvGrpSpPr>
            <p:cNvPr id="53" name="Group 52"/>
            <p:cNvGrpSpPr/>
            <p:nvPr/>
          </p:nvGrpSpPr>
          <p:grpSpPr>
            <a:xfrm rot="16200000" flipV="1">
              <a:off x="-38100" y="2247899"/>
              <a:ext cx="1524000" cy="838200"/>
              <a:chOff x="2933700" y="3245388"/>
              <a:chExt cx="3276600" cy="748224"/>
            </a:xfrm>
          </p:grpSpPr>
          <p:sp>
            <p:nvSpPr>
              <p:cNvPr id="57" name="Freeform 56"/>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8" name="Freeform 57"/>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54" name="Group 53"/>
            <p:cNvGrpSpPr/>
            <p:nvPr/>
          </p:nvGrpSpPr>
          <p:grpSpPr>
            <a:xfrm rot="5400000" flipV="1">
              <a:off x="114298" y="952500"/>
              <a:ext cx="1219200" cy="1143001"/>
              <a:chOff x="1905000" y="3200397"/>
              <a:chExt cx="1219200" cy="1143001"/>
            </a:xfrm>
          </p:grpSpPr>
          <p:sp>
            <p:nvSpPr>
              <p:cNvPr id="55" name="Oval 54"/>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6" name="Oval 55"/>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spTree>
    <p:extLst>
      <p:ext uri="{BB962C8B-B14F-4D97-AF65-F5344CB8AC3E}">
        <p14:creationId xmlns:p14="http://schemas.microsoft.com/office/powerpoint/2010/main" val="3527914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14399"/>
            <a:ext cx="9067800" cy="4297959"/>
          </a:xfrm>
          <a:prstGeom prst="rect">
            <a:avLst/>
          </a:prstGeom>
        </p:spPr>
      </p:pic>
    </p:spTree>
    <p:extLst>
      <p:ext uri="{BB962C8B-B14F-4D97-AF65-F5344CB8AC3E}">
        <p14:creationId xmlns:p14="http://schemas.microsoft.com/office/powerpoint/2010/main" val="1753819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9130454" cy="2438400"/>
          </a:xfrm>
          <a:prstGeom prst="rect">
            <a:avLst/>
          </a:prstGeom>
        </p:spPr>
      </p:pic>
    </p:spTree>
    <p:extLst>
      <p:ext uri="{BB962C8B-B14F-4D97-AF65-F5344CB8AC3E}">
        <p14:creationId xmlns:p14="http://schemas.microsoft.com/office/powerpoint/2010/main" val="118275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457200"/>
            <a:ext cx="9091212" cy="5562600"/>
          </a:xfrm>
          <a:prstGeom prst="rect">
            <a:avLst/>
          </a:prstGeom>
        </p:spPr>
      </p:pic>
      <p:sp>
        <p:nvSpPr>
          <p:cNvPr id="4" name="Rectangle 3"/>
          <p:cNvSpPr/>
          <p:nvPr/>
        </p:nvSpPr>
        <p:spPr bwMode="auto">
          <a:xfrm>
            <a:off x="2971800" y="914400"/>
            <a:ext cx="8382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2971800" y="914400"/>
            <a:ext cx="838200" cy="152400"/>
          </a:xfrm>
          <a:prstGeom prst="rect">
            <a:avLst/>
          </a:prstGeom>
          <a:solidFill>
            <a:srgbClr val="FFFF00">
              <a:alpha val="5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2667000" y="2057400"/>
            <a:ext cx="838200" cy="152400"/>
          </a:xfrm>
          <a:prstGeom prst="rect">
            <a:avLst/>
          </a:prstGeom>
          <a:solidFill>
            <a:srgbClr val="FFFF00">
              <a:alpha val="5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2590800" y="3162300"/>
            <a:ext cx="838200" cy="152400"/>
          </a:xfrm>
          <a:prstGeom prst="rect">
            <a:avLst/>
          </a:prstGeom>
          <a:solidFill>
            <a:srgbClr val="FFFF00">
              <a:alpha val="5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2971800" y="4078529"/>
            <a:ext cx="838200" cy="152400"/>
          </a:xfrm>
          <a:prstGeom prst="rect">
            <a:avLst/>
          </a:prstGeom>
          <a:solidFill>
            <a:srgbClr val="FFFF00">
              <a:alpha val="5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2743200" y="5216043"/>
            <a:ext cx="838200" cy="152400"/>
          </a:xfrm>
          <a:prstGeom prst="rect">
            <a:avLst/>
          </a:prstGeom>
          <a:solidFill>
            <a:srgbClr val="FFFF00">
              <a:alpha val="5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8305800" y="685800"/>
            <a:ext cx="533400" cy="228600"/>
          </a:xfrm>
          <a:prstGeom prst="rect">
            <a:avLst/>
          </a:prstGeom>
          <a:solidFill>
            <a:srgbClr val="00EE6C">
              <a:alpha val="6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8305800" y="1861109"/>
            <a:ext cx="533400" cy="228600"/>
          </a:xfrm>
          <a:prstGeom prst="rect">
            <a:avLst/>
          </a:prstGeom>
          <a:solidFill>
            <a:srgbClr val="00EE6C">
              <a:alpha val="6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8305800" y="2933700"/>
            <a:ext cx="533400" cy="228600"/>
          </a:xfrm>
          <a:prstGeom prst="rect">
            <a:avLst/>
          </a:prstGeom>
          <a:solidFill>
            <a:srgbClr val="00EE6C">
              <a:alpha val="6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8305800" y="3891991"/>
            <a:ext cx="533400" cy="228600"/>
          </a:xfrm>
          <a:prstGeom prst="rect">
            <a:avLst/>
          </a:prstGeom>
          <a:solidFill>
            <a:srgbClr val="00EE6C">
              <a:alpha val="6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8341462" y="4965497"/>
            <a:ext cx="533400" cy="228600"/>
          </a:xfrm>
          <a:prstGeom prst="rect">
            <a:avLst/>
          </a:prstGeom>
          <a:solidFill>
            <a:srgbClr val="00EE6C">
              <a:alpha val="62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2424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63" y="838200"/>
            <a:ext cx="9162484" cy="4191000"/>
          </a:xfrm>
          <a:prstGeom prst="rect">
            <a:avLst/>
          </a:prstGeom>
        </p:spPr>
      </p:pic>
      <p:sp>
        <p:nvSpPr>
          <p:cNvPr id="3" name="Freeform 2"/>
          <p:cNvSpPr/>
          <p:nvPr/>
        </p:nvSpPr>
        <p:spPr bwMode="auto">
          <a:xfrm>
            <a:off x="10362" y="1447800"/>
            <a:ext cx="454597"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4" name="Picture 3"/>
          <p:cNvPicPr>
            <a:picLocks noChangeAspect="1"/>
          </p:cNvPicPr>
          <p:nvPr/>
        </p:nvPicPr>
        <p:blipFill>
          <a:blip r:embed="rId3"/>
          <a:stretch>
            <a:fillRect/>
          </a:stretch>
        </p:blipFill>
        <p:spPr>
          <a:xfrm>
            <a:off x="-11940" y="1858447"/>
            <a:ext cx="9222050" cy="3430072"/>
          </a:xfrm>
          <a:prstGeom prst="rect">
            <a:avLst/>
          </a:prstGeom>
        </p:spPr>
      </p:pic>
    </p:spTree>
    <p:extLst>
      <p:ext uri="{BB962C8B-B14F-4D97-AF65-F5344CB8AC3E}">
        <p14:creationId xmlns:p14="http://schemas.microsoft.com/office/powerpoint/2010/main" val="35660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
        <p:nvSpPr>
          <p:cNvPr id="66563" name="AutoShape 3"/>
          <p:cNvSpPr>
            <a:spLocks noChangeArrowheads="1"/>
          </p:cNvSpPr>
          <p:nvPr/>
        </p:nvSpPr>
        <p:spPr bwMode="auto">
          <a:xfrm>
            <a:off x="1194335" y="2438400"/>
            <a:ext cx="1731962" cy="1277937"/>
          </a:xfrm>
          <a:prstGeom prst="rightArrow">
            <a:avLst>
              <a:gd name="adj1" fmla="val 50000"/>
              <a:gd name="adj2" fmla="val 338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 name="Title 1"/>
          <p:cNvSpPr>
            <a:spLocks noGrp="1"/>
          </p:cNvSpPr>
          <p:nvPr>
            <p:ph type="title"/>
          </p:nvPr>
        </p:nvSpPr>
        <p:spPr/>
        <p:txBody>
          <a:bodyPr/>
          <a:lstStyle/>
          <a:p>
            <a:r>
              <a:rPr lang="en-US" dirty="0" smtClean="0"/>
              <a:t>Click this button if you can hear my voice and see my screen</a:t>
            </a:r>
            <a:endParaRPr lang="en-US" dirty="0"/>
          </a:p>
        </p:txBody>
      </p:sp>
      <p:graphicFrame>
        <p:nvGraphicFramePr>
          <p:cNvPr id="4100" name="Object 4"/>
          <p:cNvGraphicFramePr>
            <a:graphicFrameLocks noGrp="1" noChangeAspect="1"/>
          </p:cNvGraphicFramePr>
          <p:nvPr>
            <p:ph idx="1"/>
            <p:extLst/>
          </p:nvPr>
        </p:nvGraphicFramePr>
        <p:xfrm>
          <a:off x="2973388" y="1773238"/>
          <a:ext cx="3732212" cy="5079440"/>
        </p:xfrm>
        <a:graphic>
          <a:graphicData uri="http://schemas.openxmlformats.org/presentationml/2006/ole">
            <mc:AlternateContent xmlns:mc="http://schemas.openxmlformats.org/markup-compatibility/2006">
              <mc:Choice xmlns:v="urn:schemas-microsoft-com:vml" Requires="v">
                <p:oleObj spid="_x0000_s1040" r:id="rId4" imgW="3834921" imgH="5219048" progId="">
                  <p:embed/>
                </p:oleObj>
              </mc:Choice>
              <mc:Fallback>
                <p:oleObj r:id="rId4" imgW="3834921" imgH="5219048" progId="">
                  <p:embed/>
                  <p:pic>
                    <p:nvPicPr>
                      <p:cNvPr id="410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1773238"/>
                        <a:ext cx="3732212" cy="507944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26659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2" name="Picture 1"/>
          <p:cNvPicPr>
            <a:picLocks noChangeAspect="1"/>
          </p:cNvPicPr>
          <p:nvPr/>
        </p:nvPicPr>
        <p:blipFill>
          <a:blip r:embed="rId3"/>
          <a:stretch>
            <a:fillRect/>
          </a:stretch>
        </p:blipFill>
        <p:spPr>
          <a:xfrm>
            <a:off x="2743201" y="1486446"/>
            <a:ext cx="3837460" cy="4076154"/>
          </a:xfrm>
          <a:prstGeom prst="rect">
            <a:avLst/>
          </a:prstGeom>
        </p:spPr>
      </p:pic>
      <p:sp>
        <p:nvSpPr>
          <p:cNvPr id="17" name="Rectangle 16"/>
          <p:cNvSpPr/>
          <p:nvPr/>
        </p:nvSpPr>
        <p:spPr bwMode="auto">
          <a:xfrm>
            <a:off x="3200400" y="4191000"/>
            <a:ext cx="2514600" cy="457200"/>
          </a:xfrm>
          <a:prstGeom prst="rect">
            <a:avLst/>
          </a:prstGeom>
          <a:solidFill>
            <a:srgbClr val="6E6ED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740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7" name="Picture 16"/>
          <p:cNvPicPr>
            <a:picLocks noChangeAspect="1"/>
          </p:cNvPicPr>
          <p:nvPr/>
        </p:nvPicPr>
        <p:blipFill>
          <a:blip r:embed="rId3"/>
          <a:stretch>
            <a:fillRect/>
          </a:stretch>
        </p:blipFill>
        <p:spPr>
          <a:xfrm>
            <a:off x="0" y="1828800"/>
            <a:ext cx="9144000" cy="3842763"/>
          </a:xfrm>
          <a:prstGeom prst="rect">
            <a:avLst/>
          </a:prstGeom>
          <a:solidFill>
            <a:srgbClr val="B9DCE6"/>
          </a:solidFill>
        </p:spPr>
      </p:pic>
    </p:spTree>
    <p:extLst>
      <p:ext uri="{BB962C8B-B14F-4D97-AF65-F5344CB8AC3E}">
        <p14:creationId xmlns:p14="http://schemas.microsoft.com/office/powerpoint/2010/main" val="379450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8" name="Picture 17"/>
          <p:cNvPicPr>
            <a:picLocks noChangeAspect="1"/>
          </p:cNvPicPr>
          <p:nvPr/>
        </p:nvPicPr>
        <p:blipFill>
          <a:blip r:embed="rId3"/>
          <a:stretch>
            <a:fillRect/>
          </a:stretch>
        </p:blipFill>
        <p:spPr>
          <a:xfrm>
            <a:off x="-7121" y="1659594"/>
            <a:ext cx="9009714" cy="914400"/>
          </a:xfrm>
          <a:prstGeom prst="rect">
            <a:avLst/>
          </a:prstGeom>
        </p:spPr>
      </p:pic>
      <p:pic>
        <p:nvPicPr>
          <p:cNvPr id="19" name="Picture 18"/>
          <p:cNvPicPr>
            <a:picLocks noChangeAspect="1"/>
          </p:cNvPicPr>
          <p:nvPr/>
        </p:nvPicPr>
        <p:blipFill>
          <a:blip r:embed="rId4"/>
          <a:stretch>
            <a:fillRect/>
          </a:stretch>
        </p:blipFill>
        <p:spPr>
          <a:xfrm>
            <a:off x="208825" y="3161517"/>
            <a:ext cx="8935175" cy="2639938"/>
          </a:xfrm>
          <a:prstGeom prst="rect">
            <a:avLst/>
          </a:prstGeom>
        </p:spPr>
      </p:pic>
    </p:spTree>
    <p:extLst>
      <p:ext uri="{BB962C8B-B14F-4D97-AF65-F5344CB8AC3E}">
        <p14:creationId xmlns:p14="http://schemas.microsoft.com/office/powerpoint/2010/main" val="6709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 y="2057400"/>
            <a:ext cx="9054004" cy="4038600"/>
          </a:xfrm>
          <a:prstGeom prst="rect">
            <a:avLst/>
          </a:prstGeom>
        </p:spPr>
      </p:pic>
      <p:sp>
        <p:nvSpPr>
          <p:cNvPr id="5" name="Title 8"/>
          <p:cNvSpPr>
            <a:spLocks noGrp="1"/>
          </p:cNvSpPr>
          <p:nvPr>
            <p:ph type="title"/>
          </p:nvPr>
        </p:nvSpPr>
        <p:spPr>
          <a:xfrm>
            <a:off x="457200" y="274638"/>
            <a:ext cx="8229600" cy="1143000"/>
          </a:xfrm>
        </p:spPr>
        <p:txBody>
          <a:bodyPr/>
          <a:lstStyle/>
          <a:p>
            <a:r>
              <a:rPr lang="fr-CH" dirty="0" smtClean="0"/>
              <a:t>             </a:t>
            </a:r>
            <a:r>
              <a:rPr lang="fr-CH" dirty="0" err="1" smtClean="0"/>
              <a:t>Search</a:t>
            </a:r>
            <a:endParaRPr lang="en-US" dirty="0"/>
          </a:p>
        </p:txBody>
      </p:sp>
      <p:grpSp>
        <p:nvGrpSpPr>
          <p:cNvPr id="6" name="Group 5"/>
          <p:cNvGrpSpPr/>
          <p:nvPr/>
        </p:nvGrpSpPr>
        <p:grpSpPr>
          <a:xfrm rot="5400000">
            <a:off x="939253" y="84138"/>
            <a:ext cx="864694" cy="1524000"/>
            <a:chOff x="152397" y="914401"/>
            <a:chExt cx="1143001" cy="2514598"/>
          </a:xfrm>
        </p:grpSpPr>
        <p:grpSp>
          <p:nvGrpSpPr>
            <p:cNvPr id="7" name="Group 6"/>
            <p:cNvGrpSpPr/>
            <p:nvPr/>
          </p:nvGrpSpPr>
          <p:grpSpPr>
            <a:xfrm rot="16200000" flipV="1">
              <a:off x="-38100" y="2247899"/>
              <a:ext cx="1524000" cy="838200"/>
              <a:chOff x="2933700" y="3245388"/>
              <a:chExt cx="3276600" cy="748224"/>
            </a:xfrm>
          </p:grpSpPr>
          <p:sp>
            <p:nvSpPr>
              <p:cNvPr id="11" name="Freeform 10"/>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Freeform 11"/>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8" name="Group 7"/>
            <p:cNvGrpSpPr/>
            <p:nvPr/>
          </p:nvGrpSpPr>
          <p:grpSpPr>
            <a:xfrm rot="5400000" flipV="1">
              <a:off x="114298" y="952500"/>
              <a:ext cx="1219200" cy="1143001"/>
              <a:chOff x="1905000" y="3200397"/>
              <a:chExt cx="1219200" cy="1143001"/>
            </a:xfrm>
          </p:grpSpPr>
          <p:sp>
            <p:nvSpPr>
              <p:cNvPr id="9" name="Oval 8"/>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3" name="Picture 12"/>
          <p:cNvPicPr>
            <a:picLocks noChangeAspect="1"/>
          </p:cNvPicPr>
          <p:nvPr/>
        </p:nvPicPr>
        <p:blipFill>
          <a:blip r:embed="rId3"/>
          <a:stretch>
            <a:fillRect/>
          </a:stretch>
        </p:blipFill>
        <p:spPr>
          <a:xfrm>
            <a:off x="108520" y="1918247"/>
            <a:ext cx="9199662" cy="824953"/>
          </a:xfrm>
          <a:prstGeom prst="rect">
            <a:avLst/>
          </a:prstGeom>
        </p:spPr>
      </p:pic>
      <p:sp>
        <p:nvSpPr>
          <p:cNvPr id="14" name="Rectangle 13"/>
          <p:cNvSpPr/>
          <p:nvPr/>
        </p:nvSpPr>
        <p:spPr bwMode="auto">
          <a:xfrm>
            <a:off x="8229599" y="2057400"/>
            <a:ext cx="862505" cy="304800"/>
          </a:xfrm>
          <a:prstGeom prst="rect">
            <a:avLst/>
          </a:prstGeom>
          <a:solidFill>
            <a:srgbClr val="6E6ED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2595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2" name="Picture 1"/>
          <p:cNvPicPr>
            <a:picLocks noChangeAspect="1"/>
          </p:cNvPicPr>
          <p:nvPr/>
        </p:nvPicPr>
        <p:blipFill>
          <a:blip r:embed="rId3"/>
          <a:stretch>
            <a:fillRect/>
          </a:stretch>
        </p:blipFill>
        <p:spPr>
          <a:xfrm>
            <a:off x="2743201" y="1486446"/>
            <a:ext cx="3837460" cy="4076154"/>
          </a:xfrm>
          <a:prstGeom prst="rect">
            <a:avLst/>
          </a:prstGeom>
        </p:spPr>
      </p:pic>
      <p:sp>
        <p:nvSpPr>
          <p:cNvPr id="17" name="Rectangle 16"/>
          <p:cNvSpPr/>
          <p:nvPr/>
        </p:nvSpPr>
        <p:spPr bwMode="auto">
          <a:xfrm>
            <a:off x="3124200" y="4724400"/>
            <a:ext cx="2514600" cy="457200"/>
          </a:xfrm>
          <a:prstGeom prst="rect">
            <a:avLst/>
          </a:prstGeom>
          <a:solidFill>
            <a:srgbClr val="6E6ED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879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7" name="Picture 16"/>
          <p:cNvPicPr>
            <a:picLocks noChangeAspect="1"/>
          </p:cNvPicPr>
          <p:nvPr/>
        </p:nvPicPr>
        <p:blipFill>
          <a:blip r:embed="rId3"/>
          <a:stretch>
            <a:fillRect/>
          </a:stretch>
        </p:blipFill>
        <p:spPr>
          <a:xfrm>
            <a:off x="47625" y="1905000"/>
            <a:ext cx="9048750" cy="3118064"/>
          </a:xfrm>
          <a:prstGeom prst="rect">
            <a:avLst/>
          </a:prstGeom>
        </p:spPr>
      </p:pic>
    </p:spTree>
    <p:extLst>
      <p:ext uri="{BB962C8B-B14F-4D97-AF65-F5344CB8AC3E}">
        <p14:creationId xmlns:p14="http://schemas.microsoft.com/office/powerpoint/2010/main" val="523798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Results</a:t>
            </a:r>
            <a:endParaRPr lang="en-US" dirty="0"/>
          </a:p>
        </p:txBody>
      </p:sp>
      <p:pic>
        <p:nvPicPr>
          <p:cNvPr id="5" name="Picture 4"/>
          <p:cNvPicPr>
            <a:picLocks noChangeAspect="1"/>
          </p:cNvPicPr>
          <p:nvPr/>
        </p:nvPicPr>
        <p:blipFill>
          <a:blip r:embed="rId2"/>
          <a:stretch>
            <a:fillRect/>
          </a:stretch>
        </p:blipFill>
        <p:spPr>
          <a:xfrm>
            <a:off x="11368" y="533400"/>
            <a:ext cx="11353800" cy="5652845"/>
          </a:xfrm>
          <a:prstGeom prst="rect">
            <a:avLst/>
          </a:prstGeom>
        </p:spPr>
      </p:pic>
      <p:sp>
        <p:nvSpPr>
          <p:cNvPr id="8" name="Rectangle 7"/>
          <p:cNvSpPr/>
          <p:nvPr/>
        </p:nvSpPr>
        <p:spPr bwMode="auto">
          <a:xfrm>
            <a:off x="228600" y="859632"/>
            <a:ext cx="3124200" cy="283368"/>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228600" y="3962400"/>
            <a:ext cx="9067800" cy="1447800"/>
          </a:xfrm>
          <a:prstGeom prst="rect">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0312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1744325" cy="8391525"/>
          </a:xfrm>
          <a:prstGeom prst="rect">
            <a:avLst/>
          </a:prstGeom>
        </p:spPr>
      </p:pic>
      <p:sp>
        <p:nvSpPr>
          <p:cNvPr id="7" name="Oval 6"/>
          <p:cNvSpPr/>
          <p:nvPr/>
        </p:nvSpPr>
        <p:spPr bwMode="auto">
          <a:xfrm>
            <a:off x="4876800" y="152400"/>
            <a:ext cx="1066800" cy="5334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a:off x="304800" y="1447800"/>
            <a:ext cx="3810000" cy="7620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7506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57200"/>
            <a:ext cx="8916904" cy="5600700"/>
          </a:xfrm>
          <a:prstGeom prst="rect">
            <a:avLst/>
          </a:prstGeom>
        </p:spPr>
      </p:pic>
      <p:graphicFrame>
        <p:nvGraphicFramePr>
          <p:cNvPr id="4" name="Object 3"/>
          <p:cNvGraphicFramePr>
            <a:graphicFrameLocks noChangeAspect="1"/>
          </p:cNvGraphicFramePr>
          <p:nvPr>
            <p:extLst/>
          </p:nvPr>
        </p:nvGraphicFramePr>
        <p:xfrm>
          <a:off x="2362200" y="2819400"/>
          <a:ext cx="1841500" cy="1879600"/>
        </p:xfrm>
        <a:graphic>
          <a:graphicData uri="http://schemas.openxmlformats.org/presentationml/2006/ole">
            <mc:AlternateContent xmlns:mc="http://schemas.openxmlformats.org/markup-compatibility/2006">
              <mc:Choice xmlns:v="urn:schemas-microsoft-com:vml" Requires="v">
                <p:oleObj spid="_x0000_s2060" name="Image" r:id="rId4" imgW="1841040" imgH="1879200" progId="Photoshop.Image.13">
                  <p:embed/>
                </p:oleObj>
              </mc:Choice>
              <mc:Fallback>
                <p:oleObj name="Image" r:id="rId4" imgW="1841040" imgH="1879200" progId="Photoshop.Image.13">
                  <p:embed/>
                  <p:pic>
                    <p:nvPicPr>
                      <p:cNvPr id="4" name="Object 3"/>
                      <p:cNvPicPr/>
                      <p:nvPr/>
                    </p:nvPicPr>
                    <p:blipFill>
                      <a:blip r:embed="rId5"/>
                      <a:stretch>
                        <a:fillRect/>
                      </a:stretch>
                    </p:blipFill>
                    <p:spPr>
                      <a:xfrm>
                        <a:off x="2362200" y="2819400"/>
                        <a:ext cx="1841500" cy="1879600"/>
                      </a:xfrm>
                      <a:prstGeom prst="rect">
                        <a:avLst/>
                      </a:prstGeom>
                    </p:spPr>
                  </p:pic>
                </p:oleObj>
              </mc:Fallback>
            </mc:AlternateContent>
          </a:graphicData>
        </a:graphic>
      </p:graphicFrame>
    </p:spTree>
    <p:extLst>
      <p:ext uri="{BB962C8B-B14F-4D97-AF65-F5344CB8AC3E}">
        <p14:creationId xmlns:p14="http://schemas.microsoft.com/office/powerpoint/2010/main" val="63876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Tools</a:t>
            </a:r>
            <a:endParaRPr lang="en-US" dirty="0"/>
          </a:p>
        </p:txBody>
      </p:sp>
      <p:grpSp>
        <p:nvGrpSpPr>
          <p:cNvPr id="12" name="Group 11"/>
          <p:cNvGrpSpPr/>
          <p:nvPr/>
        </p:nvGrpSpPr>
        <p:grpSpPr>
          <a:xfrm>
            <a:off x="533400" y="450057"/>
            <a:ext cx="1524000" cy="792162"/>
            <a:chOff x="457202" y="1554620"/>
            <a:chExt cx="2467552" cy="1219200"/>
          </a:xfrm>
        </p:grpSpPr>
        <p:grpSp>
          <p:nvGrpSpPr>
            <p:cNvPr id="13" name="Group 12"/>
            <p:cNvGrpSpPr/>
            <p:nvPr/>
          </p:nvGrpSpPr>
          <p:grpSpPr>
            <a:xfrm rot="5400000" flipV="1">
              <a:off x="800101" y="1287920"/>
              <a:ext cx="1066800" cy="1752597"/>
              <a:chOff x="4038600" y="2590800"/>
              <a:chExt cx="1066800" cy="2438400"/>
            </a:xfrm>
          </p:grpSpPr>
          <p:sp>
            <p:nvSpPr>
              <p:cNvPr id="17" name="Freeform 16"/>
              <p:cNvSpPr/>
              <p:nvPr/>
            </p:nvSpPr>
            <p:spPr bwMode="auto">
              <a:xfrm rot="5400000">
                <a:off x="36195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3000">
                    <a:srgbClr val="FF5050"/>
                  </a:gs>
                  <a:gs pos="94000">
                    <a:srgbClr val="FFFFFF"/>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Freeform 17"/>
              <p:cNvSpPr/>
              <p:nvPr/>
            </p:nvSpPr>
            <p:spPr bwMode="auto">
              <a:xfrm rot="5400000" flipV="1">
                <a:off x="30861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FF000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4" name="Group 13"/>
            <p:cNvGrpSpPr/>
            <p:nvPr/>
          </p:nvGrpSpPr>
          <p:grpSpPr>
            <a:xfrm rot="5400000" flipV="1">
              <a:off x="1743653" y="1592718"/>
              <a:ext cx="1219200" cy="1143003"/>
              <a:chOff x="4089515" y="5429592"/>
              <a:chExt cx="1219200" cy="1143001"/>
            </a:xfrm>
          </p:grpSpPr>
          <p:sp>
            <p:nvSpPr>
              <p:cNvPr id="15" name="Oval 14"/>
              <p:cNvSpPr/>
              <p:nvPr/>
            </p:nvSpPr>
            <p:spPr bwMode="auto">
              <a:xfrm>
                <a:off x="4089515" y="54295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165715" y="5501788"/>
                <a:ext cx="1066800" cy="990600"/>
              </a:xfrm>
              <a:prstGeom prst="ellipse">
                <a:avLst/>
              </a:prstGeom>
              <a:gradFill>
                <a:gsLst>
                  <a:gs pos="0">
                    <a:srgbClr val="FF0000"/>
                  </a:gs>
                  <a:gs pos="100000">
                    <a:schemeClr val="bg1"/>
                  </a:gs>
                  <a:gs pos="100000">
                    <a:schemeClr val="accent3">
                      <a:lumMod val="65000"/>
                    </a:schemeClr>
                  </a:gs>
                  <a:gs pos="100000">
                    <a:schemeClr val="bg1">
                      <a:lumMod val="95000"/>
                    </a:schemeClr>
                  </a:gs>
                  <a:gs pos="100000">
                    <a:srgbClr val="FF5050"/>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33" name="Picture 32"/>
          <p:cNvPicPr>
            <a:picLocks noChangeAspect="1"/>
          </p:cNvPicPr>
          <p:nvPr/>
        </p:nvPicPr>
        <p:blipFill>
          <a:blip r:embed="rId3"/>
          <a:stretch>
            <a:fillRect/>
          </a:stretch>
        </p:blipFill>
        <p:spPr>
          <a:xfrm>
            <a:off x="-17228" y="1981200"/>
            <a:ext cx="9161228" cy="3028505"/>
          </a:xfrm>
          <a:prstGeom prst="rect">
            <a:avLst/>
          </a:prstGeom>
        </p:spPr>
      </p:pic>
      <p:sp>
        <p:nvSpPr>
          <p:cNvPr id="34" name="Freeform 33"/>
          <p:cNvSpPr/>
          <p:nvPr/>
        </p:nvSpPr>
        <p:spPr bwMode="auto">
          <a:xfrm>
            <a:off x="7467600" y="2362200"/>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35" name="Picture 34"/>
          <p:cNvPicPr>
            <a:picLocks noChangeAspect="1"/>
          </p:cNvPicPr>
          <p:nvPr/>
        </p:nvPicPr>
        <p:blipFill>
          <a:blip r:embed="rId4"/>
          <a:stretch>
            <a:fillRect/>
          </a:stretch>
        </p:blipFill>
        <p:spPr>
          <a:xfrm>
            <a:off x="5715001" y="2772265"/>
            <a:ext cx="2293760" cy="2005402"/>
          </a:xfrm>
          <a:prstGeom prst="rect">
            <a:avLst/>
          </a:prstGeom>
          <a:ln w="31750">
            <a:solidFill>
              <a:srgbClr val="FF0000"/>
            </a:solidFill>
          </a:ln>
        </p:spPr>
      </p:pic>
      <p:sp>
        <p:nvSpPr>
          <p:cNvPr id="36" name="Rectangle 35"/>
          <p:cNvSpPr/>
          <p:nvPr/>
        </p:nvSpPr>
        <p:spPr bwMode="auto">
          <a:xfrm>
            <a:off x="5867400" y="2898643"/>
            <a:ext cx="1600200" cy="450934"/>
          </a:xfrm>
          <a:prstGeom prst="rect">
            <a:avLst/>
          </a:prstGeom>
          <a:solidFill>
            <a:srgbClr val="FF00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166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ers\Ammann\AppData\Local\Temp\ammyqql0tdi-fredrick-kearney-j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014857"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55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WIPO Translate</a:t>
            </a:r>
            <a:endParaRPr lang="en-US" dirty="0"/>
          </a:p>
        </p:txBody>
      </p:sp>
      <p:grpSp>
        <p:nvGrpSpPr>
          <p:cNvPr id="12" name="Group 11"/>
          <p:cNvGrpSpPr/>
          <p:nvPr/>
        </p:nvGrpSpPr>
        <p:grpSpPr>
          <a:xfrm>
            <a:off x="533400" y="450057"/>
            <a:ext cx="1524000" cy="792162"/>
            <a:chOff x="457202" y="1554620"/>
            <a:chExt cx="2467552" cy="1219200"/>
          </a:xfrm>
        </p:grpSpPr>
        <p:grpSp>
          <p:nvGrpSpPr>
            <p:cNvPr id="13" name="Group 12"/>
            <p:cNvGrpSpPr/>
            <p:nvPr/>
          </p:nvGrpSpPr>
          <p:grpSpPr>
            <a:xfrm rot="5400000" flipV="1">
              <a:off x="800101" y="1287920"/>
              <a:ext cx="1066800" cy="1752597"/>
              <a:chOff x="4038600" y="2590800"/>
              <a:chExt cx="1066800" cy="2438400"/>
            </a:xfrm>
          </p:grpSpPr>
          <p:sp>
            <p:nvSpPr>
              <p:cNvPr id="17" name="Freeform 16"/>
              <p:cNvSpPr/>
              <p:nvPr/>
            </p:nvSpPr>
            <p:spPr bwMode="auto">
              <a:xfrm rot="5400000">
                <a:off x="36195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3000">
                    <a:srgbClr val="FF5050"/>
                  </a:gs>
                  <a:gs pos="94000">
                    <a:srgbClr val="FFFFFF"/>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Freeform 17"/>
              <p:cNvSpPr/>
              <p:nvPr/>
            </p:nvSpPr>
            <p:spPr bwMode="auto">
              <a:xfrm rot="5400000" flipV="1">
                <a:off x="30861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FF000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4" name="Group 13"/>
            <p:cNvGrpSpPr/>
            <p:nvPr/>
          </p:nvGrpSpPr>
          <p:grpSpPr>
            <a:xfrm rot="5400000" flipV="1">
              <a:off x="1743653" y="1592718"/>
              <a:ext cx="1219200" cy="1143003"/>
              <a:chOff x="4089515" y="5429592"/>
              <a:chExt cx="1219200" cy="1143001"/>
            </a:xfrm>
          </p:grpSpPr>
          <p:sp>
            <p:nvSpPr>
              <p:cNvPr id="15" name="Oval 14"/>
              <p:cNvSpPr/>
              <p:nvPr/>
            </p:nvSpPr>
            <p:spPr bwMode="auto">
              <a:xfrm>
                <a:off x="4089515" y="54295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165715" y="5501788"/>
                <a:ext cx="1066800" cy="990600"/>
              </a:xfrm>
              <a:prstGeom prst="ellipse">
                <a:avLst/>
              </a:prstGeom>
              <a:gradFill>
                <a:gsLst>
                  <a:gs pos="0">
                    <a:srgbClr val="FF0000"/>
                  </a:gs>
                  <a:gs pos="100000">
                    <a:schemeClr val="bg1"/>
                  </a:gs>
                  <a:gs pos="100000">
                    <a:schemeClr val="accent3">
                      <a:lumMod val="65000"/>
                    </a:schemeClr>
                  </a:gs>
                  <a:gs pos="100000">
                    <a:schemeClr val="bg1">
                      <a:lumMod val="95000"/>
                    </a:schemeClr>
                  </a:gs>
                  <a:gs pos="100000">
                    <a:srgbClr val="FF5050"/>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1" name="Picture 10"/>
          <p:cNvPicPr>
            <a:picLocks noChangeAspect="1"/>
          </p:cNvPicPr>
          <p:nvPr/>
        </p:nvPicPr>
        <p:blipFill>
          <a:blip r:embed="rId3"/>
          <a:stretch>
            <a:fillRect/>
          </a:stretch>
        </p:blipFill>
        <p:spPr>
          <a:xfrm>
            <a:off x="609600" y="1417638"/>
            <a:ext cx="8172450" cy="5181600"/>
          </a:xfrm>
          <a:prstGeom prst="rect">
            <a:avLst/>
          </a:prstGeom>
        </p:spPr>
      </p:pic>
    </p:spTree>
    <p:extLst>
      <p:ext uri="{BB962C8B-B14F-4D97-AF65-F5344CB8AC3E}">
        <p14:creationId xmlns:p14="http://schemas.microsoft.com/office/powerpoint/2010/main" val="963070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295400" y="0"/>
            <a:ext cx="6781800" cy="6863215"/>
          </a:xfrm>
          <a:prstGeom prst="rect">
            <a:avLst/>
          </a:prstGeom>
        </p:spPr>
      </p:pic>
    </p:spTree>
    <p:extLst>
      <p:ext uri="{BB962C8B-B14F-4D97-AF65-F5344CB8AC3E}">
        <p14:creationId xmlns:p14="http://schemas.microsoft.com/office/powerpoint/2010/main" val="2889976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457200" y="76200"/>
            <a:ext cx="8353425" cy="7639050"/>
          </a:xfrm>
          <a:prstGeom prst="rect">
            <a:avLst/>
          </a:prstGeom>
        </p:spPr>
      </p:pic>
    </p:spTree>
    <p:extLst>
      <p:ext uri="{BB962C8B-B14F-4D97-AF65-F5344CB8AC3E}">
        <p14:creationId xmlns:p14="http://schemas.microsoft.com/office/powerpoint/2010/main" val="2863466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WIPO Pearl</a:t>
            </a:r>
            <a:endParaRPr lang="en-US" dirty="0"/>
          </a:p>
        </p:txBody>
      </p:sp>
      <p:grpSp>
        <p:nvGrpSpPr>
          <p:cNvPr id="12" name="Group 11"/>
          <p:cNvGrpSpPr/>
          <p:nvPr/>
        </p:nvGrpSpPr>
        <p:grpSpPr>
          <a:xfrm>
            <a:off x="533400" y="450057"/>
            <a:ext cx="1524000" cy="792162"/>
            <a:chOff x="457202" y="1554620"/>
            <a:chExt cx="2467552" cy="1219200"/>
          </a:xfrm>
        </p:grpSpPr>
        <p:grpSp>
          <p:nvGrpSpPr>
            <p:cNvPr id="13" name="Group 12"/>
            <p:cNvGrpSpPr/>
            <p:nvPr/>
          </p:nvGrpSpPr>
          <p:grpSpPr>
            <a:xfrm rot="5400000" flipV="1">
              <a:off x="800101" y="1287920"/>
              <a:ext cx="1066800" cy="1752597"/>
              <a:chOff x="4038600" y="2590800"/>
              <a:chExt cx="1066800" cy="2438400"/>
            </a:xfrm>
          </p:grpSpPr>
          <p:sp>
            <p:nvSpPr>
              <p:cNvPr id="17" name="Freeform 16"/>
              <p:cNvSpPr/>
              <p:nvPr/>
            </p:nvSpPr>
            <p:spPr bwMode="auto">
              <a:xfrm rot="5400000">
                <a:off x="36195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3000">
                    <a:srgbClr val="FF5050"/>
                  </a:gs>
                  <a:gs pos="94000">
                    <a:srgbClr val="FFFFFF"/>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Freeform 17"/>
              <p:cNvSpPr/>
              <p:nvPr/>
            </p:nvSpPr>
            <p:spPr bwMode="auto">
              <a:xfrm rot="5400000" flipV="1">
                <a:off x="30861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FF000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4" name="Group 13"/>
            <p:cNvGrpSpPr/>
            <p:nvPr/>
          </p:nvGrpSpPr>
          <p:grpSpPr>
            <a:xfrm rot="5400000" flipV="1">
              <a:off x="1743653" y="1592718"/>
              <a:ext cx="1219200" cy="1143003"/>
              <a:chOff x="4089515" y="5429592"/>
              <a:chExt cx="1219200" cy="1143001"/>
            </a:xfrm>
          </p:grpSpPr>
          <p:sp>
            <p:nvSpPr>
              <p:cNvPr id="15" name="Oval 14"/>
              <p:cNvSpPr/>
              <p:nvPr/>
            </p:nvSpPr>
            <p:spPr bwMode="auto">
              <a:xfrm>
                <a:off x="4089515" y="54295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165715" y="5501788"/>
                <a:ext cx="1066800" cy="990600"/>
              </a:xfrm>
              <a:prstGeom prst="ellipse">
                <a:avLst/>
              </a:prstGeom>
              <a:gradFill>
                <a:gsLst>
                  <a:gs pos="0">
                    <a:srgbClr val="FF0000"/>
                  </a:gs>
                  <a:gs pos="100000">
                    <a:schemeClr val="bg1"/>
                  </a:gs>
                  <a:gs pos="100000">
                    <a:schemeClr val="accent3">
                      <a:lumMod val="65000"/>
                    </a:schemeClr>
                  </a:gs>
                  <a:gs pos="100000">
                    <a:schemeClr val="bg1">
                      <a:lumMod val="95000"/>
                    </a:schemeClr>
                  </a:gs>
                  <a:gs pos="100000">
                    <a:srgbClr val="FF5050"/>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33" name="Picture 32"/>
          <p:cNvPicPr>
            <a:picLocks noChangeAspect="1"/>
          </p:cNvPicPr>
          <p:nvPr/>
        </p:nvPicPr>
        <p:blipFill>
          <a:blip r:embed="rId3"/>
          <a:stretch>
            <a:fillRect/>
          </a:stretch>
        </p:blipFill>
        <p:spPr>
          <a:xfrm>
            <a:off x="-17228" y="1981200"/>
            <a:ext cx="9161228" cy="3028505"/>
          </a:xfrm>
          <a:prstGeom prst="rect">
            <a:avLst/>
          </a:prstGeom>
        </p:spPr>
      </p:pic>
      <p:pic>
        <p:nvPicPr>
          <p:cNvPr id="35" name="Picture 34"/>
          <p:cNvPicPr>
            <a:picLocks noChangeAspect="1"/>
          </p:cNvPicPr>
          <p:nvPr/>
        </p:nvPicPr>
        <p:blipFill>
          <a:blip r:embed="rId4"/>
          <a:stretch>
            <a:fillRect/>
          </a:stretch>
        </p:blipFill>
        <p:spPr>
          <a:xfrm>
            <a:off x="5715001" y="2772265"/>
            <a:ext cx="2293760" cy="2005402"/>
          </a:xfrm>
          <a:prstGeom prst="rect">
            <a:avLst/>
          </a:prstGeom>
          <a:ln w="31750">
            <a:solidFill>
              <a:srgbClr val="FF0000"/>
            </a:solidFill>
          </a:ln>
        </p:spPr>
      </p:pic>
      <p:sp>
        <p:nvSpPr>
          <p:cNvPr id="36" name="Rectangle 35"/>
          <p:cNvSpPr/>
          <p:nvPr/>
        </p:nvSpPr>
        <p:spPr bwMode="auto">
          <a:xfrm>
            <a:off x="5867400" y="3337815"/>
            <a:ext cx="1600200" cy="450934"/>
          </a:xfrm>
          <a:prstGeom prst="rect">
            <a:avLst/>
          </a:prstGeom>
          <a:solidFill>
            <a:srgbClr val="FF00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8619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a:t>
            </a:r>
            <a:endParaRPr lang="en-US" dirty="0"/>
          </a:p>
        </p:txBody>
      </p:sp>
      <p:pic>
        <p:nvPicPr>
          <p:cNvPr id="27" name="Picture 26"/>
          <p:cNvPicPr>
            <a:picLocks noChangeAspect="1"/>
          </p:cNvPicPr>
          <p:nvPr/>
        </p:nvPicPr>
        <p:blipFill>
          <a:blip r:embed="rId3"/>
          <a:stretch>
            <a:fillRect/>
          </a:stretch>
        </p:blipFill>
        <p:spPr>
          <a:xfrm>
            <a:off x="342900" y="533400"/>
            <a:ext cx="8458200" cy="5633922"/>
          </a:xfrm>
          <a:prstGeom prst="rect">
            <a:avLst/>
          </a:prstGeom>
        </p:spPr>
      </p:pic>
    </p:spTree>
    <p:extLst>
      <p:ext uri="{BB962C8B-B14F-4D97-AF65-F5344CB8AC3E}">
        <p14:creationId xmlns:p14="http://schemas.microsoft.com/office/powerpoint/2010/main" val="1010431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IPC Green Inventory</a:t>
            </a:r>
            <a:endParaRPr lang="en-US" dirty="0"/>
          </a:p>
        </p:txBody>
      </p:sp>
      <p:grpSp>
        <p:nvGrpSpPr>
          <p:cNvPr id="12" name="Group 11"/>
          <p:cNvGrpSpPr/>
          <p:nvPr/>
        </p:nvGrpSpPr>
        <p:grpSpPr>
          <a:xfrm>
            <a:off x="533400" y="450057"/>
            <a:ext cx="1524000" cy="792162"/>
            <a:chOff x="457202" y="1554620"/>
            <a:chExt cx="2467552" cy="1219200"/>
          </a:xfrm>
        </p:grpSpPr>
        <p:grpSp>
          <p:nvGrpSpPr>
            <p:cNvPr id="13" name="Group 12"/>
            <p:cNvGrpSpPr/>
            <p:nvPr/>
          </p:nvGrpSpPr>
          <p:grpSpPr>
            <a:xfrm rot="5400000" flipV="1">
              <a:off x="800101" y="1287920"/>
              <a:ext cx="1066800" cy="1752597"/>
              <a:chOff x="4038600" y="2590800"/>
              <a:chExt cx="1066800" cy="2438400"/>
            </a:xfrm>
          </p:grpSpPr>
          <p:sp>
            <p:nvSpPr>
              <p:cNvPr id="17" name="Freeform 16"/>
              <p:cNvSpPr/>
              <p:nvPr/>
            </p:nvSpPr>
            <p:spPr bwMode="auto">
              <a:xfrm rot="5400000">
                <a:off x="36195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3000">
                    <a:srgbClr val="FF5050"/>
                  </a:gs>
                  <a:gs pos="94000">
                    <a:srgbClr val="FFFFFF"/>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Freeform 17"/>
              <p:cNvSpPr/>
              <p:nvPr/>
            </p:nvSpPr>
            <p:spPr bwMode="auto">
              <a:xfrm rot="5400000" flipV="1">
                <a:off x="30861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FF000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4" name="Group 13"/>
            <p:cNvGrpSpPr/>
            <p:nvPr/>
          </p:nvGrpSpPr>
          <p:grpSpPr>
            <a:xfrm rot="5400000" flipV="1">
              <a:off x="1743653" y="1592718"/>
              <a:ext cx="1219200" cy="1143003"/>
              <a:chOff x="4089515" y="5429592"/>
              <a:chExt cx="1219200" cy="1143001"/>
            </a:xfrm>
          </p:grpSpPr>
          <p:sp>
            <p:nvSpPr>
              <p:cNvPr id="15" name="Oval 14"/>
              <p:cNvSpPr/>
              <p:nvPr/>
            </p:nvSpPr>
            <p:spPr bwMode="auto">
              <a:xfrm>
                <a:off x="4089515" y="54295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165715" y="5501788"/>
                <a:ext cx="1066800" cy="990600"/>
              </a:xfrm>
              <a:prstGeom prst="ellipse">
                <a:avLst/>
              </a:prstGeom>
              <a:gradFill>
                <a:gsLst>
                  <a:gs pos="0">
                    <a:srgbClr val="FF0000"/>
                  </a:gs>
                  <a:gs pos="100000">
                    <a:schemeClr val="bg1"/>
                  </a:gs>
                  <a:gs pos="100000">
                    <a:schemeClr val="accent3">
                      <a:lumMod val="65000"/>
                    </a:schemeClr>
                  </a:gs>
                  <a:gs pos="100000">
                    <a:schemeClr val="bg1">
                      <a:lumMod val="95000"/>
                    </a:schemeClr>
                  </a:gs>
                  <a:gs pos="100000">
                    <a:srgbClr val="FF5050"/>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33" name="Picture 32"/>
          <p:cNvPicPr>
            <a:picLocks noChangeAspect="1"/>
          </p:cNvPicPr>
          <p:nvPr/>
        </p:nvPicPr>
        <p:blipFill>
          <a:blip r:embed="rId3"/>
          <a:stretch>
            <a:fillRect/>
          </a:stretch>
        </p:blipFill>
        <p:spPr>
          <a:xfrm>
            <a:off x="-17228" y="1981200"/>
            <a:ext cx="9161228" cy="3028505"/>
          </a:xfrm>
          <a:prstGeom prst="rect">
            <a:avLst/>
          </a:prstGeom>
        </p:spPr>
      </p:pic>
      <p:sp>
        <p:nvSpPr>
          <p:cNvPr id="34" name="Freeform 33"/>
          <p:cNvSpPr/>
          <p:nvPr/>
        </p:nvSpPr>
        <p:spPr bwMode="auto">
          <a:xfrm>
            <a:off x="7467600" y="2362200"/>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35" name="Picture 34"/>
          <p:cNvPicPr>
            <a:picLocks noChangeAspect="1"/>
          </p:cNvPicPr>
          <p:nvPr/>
        </p:nvPicPr>
        <p:blipFill>
          <a:blip r:embed="rId4"/>
          <a:stretch>
            <a:fillRect/>
          </a:stretch>
        </p:blipFill>
        <p:spPr>
          <a:xfrm>
            <a:off x="5715001" y="2772265"/>
            <a:ext cx="2293760" cy="2005402"/>
          </a:xfrm>
          <a:prstGeom prst="rect">
            <a:avLst/>
          </a:prstGeom>
          <a:ln w="31750">
            <a:solidFill>
              <a:srgbClr val="FF0000"/>
            </a:solidFill>
          </a:ln>
        </p:spPr>
      </p:pic>
      <p:sp>
        <p:nvSpPr>
          <p:cNvPr id="36" name="Rectangle 35"/>
          <p:cNvSpPr/>
          <p:nvPr/>
        </p:nvSpPr>
        <p:spPr bwMode="auto">
          <a:xfrm>
            <a:off x="5857461" y="3810000"/>
            <a:ext cx="1600200" cy="450934"/>
          </a:xfrm>
          <a:prstGeom prst="rect">
            <a:avLst/>
          </a:prstGeom>
          <a:solidFill>
            <a:srgbClr val="FF00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0281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7620" y="1219201"/>
            <a:ext cx="9127671" cy="4343400"/>
          </a:xfrm>
          <a:prstGeom prst="rect">
            <a:avLst/>
          </a:prstGeom>
        </p:spPr>
      </p:pic>
    </p:spTree>
    <p:extLst>
      <p:ext uri="{BB962C8B-B14F-4D97-AF65-F5344CB8AC3E}">
        <p14:creationId xmlns:p14="http://schemas.microsoft.com/office/powerpoint/2010/main" val="1112018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a:t>
            </a:r>
            <a:r>
              <a:rPr lang="fr-CH" dirty="0"/>
              <a:t>Patent </a:t>
            </a:r>
            <a:r>
              <a:rPr lang="fr-CH" dirty="0" err="1"/>
              <a:t>Register</a:t>
            </a:r>
            <a:r>
              <a:rPr lang="fr-CH" dirty="0"/>
              <a:t> Portal</a:t>
            </a:r>
            <a:endParaRPr lang="en-US" dirty="0"/>
          </a:p>
        </p:txBody>
      </p:sp>
      <p:grpSp>
        <p:nvGrpSpPr>
          <p:cNvPr id="12" name="Group 11"/>
          <p:cNvGrpSpPr/>
          <p:nvPr/>
        </p:nvGrpSpPr>
        <p:grpSpPr>
          <a:xfrm>
            <a:off x="533400" y="450057"/>
            <a:ext cx="1524000" cy="792162"/>
            <a:chOff x="457202" y="1554620"/>
            <a:chExt cx="2467552" cy="1219200"/>
          </a:xfrm>
        </p:grpSpPr>
        <p:grpSp>
          <p:nvGrpSpPr>
            <p:cNvPr id="13" name="Group 12"/>
            <p:cNvGrpSpPr/>
            <p:nvPr/>
          </p:nvGrpSpPr>
          <p:grpSpPr>
            <a:xfrm rot="5400000" flipV="1">
              <a:off x="800101" y="1287920"/>
              <a:ext cx="1066800" cy="1752597"/>
              <a:chOff x="4038600" y="2590800"/>
              <a:chExt cx="1066800" cy="2438400"/>
            </a:xfrm>
          </p:grpSpPr>
          <p:sp>
            <p:nvSpPr>
              <p:cNvPr id="17" name="Freeform 16"/>
              <p:cNvSpPr/>
              <p:nvPr/>
            </p:nvSpPr>
            <p:spPr bwMode="auto">
              <a:xfrm rot="5400000">
                <a:off x="36195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3000">
                    <a:srgbClr val="FF5050"/>
                  </a:gs>
                  <a:gs pos="94000">
                    <a:srgbClr val="FFFFFF"/>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Freeform 17"/>
              <p:cNvSpPr/>
              <p:nvPr/>
            </p:nvSpPr>
            <p:spPr bwMode="auto">
              <a:xfrm rot="5400000" flipV="1">
                <a:off x="30861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FF000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4" name="Group 13"/>
            <p:cNvGrpSpPr/>
            <p:nvPr/>
          </p:nvGrpSpPr>
          <p:grpSpPr>
            <a:xfrm rot="5400000" flipV="1">
              <a:off x="1743653" y="1592718"/>
              <a:ext cx="1219200" cy="1143003"/>
              <a:chOff x="4089515" y="5429592"/>
              <a:chExt cx="1219200" cy="1143001"/>
            </a:xfrm>
          </p:grpSpPr>
          <p:sp>
            <p:nvSpPr>
              <p:cNvPr id="15" name="Oval 14"/>
              <p:cNvSpPr/>
              <p:nvPr/>
            </p:nvSpPr>
            <p:spPr bwMode="auto">
              <a:xfrm>
                <a:off x="4089515" y="54295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4165715" y="5501788"/>
                <a:ext cx="1066800" cy="990600"/>
              </a:xfrm>
              <a:prstGeom prst="ellipse">
                <a:avLst/>
              </a:prstGeom>
              <a:gradFill>
                <a:gsLst>
                  <a:gs pos="0">
                    <a:srgbClr val="FF0000"/>
                  </a:gs>
                  <a:gs pos="100000">
                    <a:schemeClr val="bg1"/>
                  </a:gs>
                  <a:gs pos="100000">
                    <a:schemeClr val="accent3">
                      <a:lumMod val="65000"/>
                    </a:schemeClr>
                  </a:gs>
                  <a:gs pos="100000">
                    <a:schemeClr val="bg1">
                      <a:lumMod val="95000"/>
                    </a:schemeClr>
                  </a:gs>
                  <a:gs pos="100000">
                    <a:srgbClr val="FF5050"/>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33" name="Picture 32"/>
          <p:cNvPicPr>
            <a:picLocks noChangeAspect="1"/>
          </p:cNvPicPr>
          <p:nvPr/>
        </p:nvPicPr>
        <p:blipFill>
          <a:blip r:embed="rId3"/>
          <a:stretch>
            <a:fillRect/>
          </a:stretch>
        </p:blipFill>
        <p:spPr>
          <a:xfrm>
            <a:off x="-17228" y="1981200"/>
            <a:ext cx="9161228" cy="3028505"/>
          </a:xfrm>
          <a:prstGeom prst="rect">
            <a:avLst/>
          </a:prstGeom>
        </p:spPr>
      </p:pic>
      <p:sp>
        <p:nvSpPr>
          <p:cNvPr id="34" name="Freeform 33"/>
          <p:cNvSpPr/>
          <p:nvPr/>
        </p:nvSpPr>
        <p:spPr bwMode="auto">
          <a:xfrm>
            <a:off x="7467600" y="2362200"/>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35" name="Picture 34"/>
          <p:cNvPicPr>
            <a:picLocks noChangeAspect="1"/>
          </p:cNvPicPr>
          <p:nvPr/>
        </p:nvPicPr>
        <p:blipFill>
          <a:blip r:embed="rId4"/>
          <a:stretch>
            <a:fillRect/>
          </a:stretch>
        </p:blipFill>
        <p:spPr>
          <a:xfrm>
            <a:off x="5715001" y="2772265"/>
            <a:ext cx="2293760" cy="2005402"/>
          </a:xfrm>
          <a:prstGeom prst="rect">
            <a:avLst/>
          </a:prstGeom>
          <a:ln w="31750">
            <a:solidFill>
              <a:srgbClr val="FF0000"/>
            </a:solidFill>
          </a:ln>
        </p:spPr>
      </p:pic>
      <p:sp>
        <p:nvSpPr>
          <p:cNvPr id="36" name="Rectangle 35"/>
          <p:cNvSpPr/>
          <p:nvPr/>
        </p:nvSpPr>
        <p:spPr bwMode="auto">
          <a:xfrm>
            <a:off x="5834932" y="4191000"/>
            <a:ext cx="2013668" cy="450934"/>
          </a:xfrm>
          <a:prstGeom prst="rect">
            <a:avLst/>
          </a:prstGeom>
          <a:solidFill>
            <a:srgbClr val="FF000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068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FF5050">
                <a:alpha val="2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a:t>
            </a:r>
            <a:endParaRPr lang="en-US" dirty="0"/>
          </a:p>
        </p:txBody>
      </p:sp>
      <p:pic>
        <p:nvPicPr>
          <p:cNvPr id="11" name="Picture 10"/>
          <p:cNvPicPr>
            <a:picLocks noChangeAspect="1"/>
          </p:cNvPicPr>
          <p:nvPr/>
        </p:nvPicPr>
        <p:blipFill>
          <a:blip r:embed="rId3"/>
          <a:stretch>
            <a:fillRect/>
          </a:stretch>
        </p:blipFill>
        <p:spPr>
          <a:xfrm>
            <a:off x="304800" y="1562947"/>
            <a:ext cx="8950238" cy="4319664"/>
          </a:xfrm>
          <a:prstGeom prst="rect">
            <a:avLst/>
          </a:prstGeom>
        </p:spPr>
      </p:pic>
    </p:spTree>
    <p:extLst>
      <p:ext uri="{BB962C8B-B14F-4D97-AF65-F5344CB8AC3E}">
        <p14:creationId xmlns:p14="http://schemas.microsoft.com/office/powerpoint/2010/main" val="2887841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a:t>
            </a:r>
            <a:r>
              <a:rPr lang="fr-CH" dirty="0" err="1" smtClean="0"/>
              <a:t>Browse</a:t>
            </a:r>
            <a:endParaRPr lang="en-US" dirty="0"/>
          </a:p>
        </p:txBody>
      </p:sp>
      <p:grpSp>
        <p:nvGrpSpPr>
          <p:cNvPr id="4" name="Group 3"/>
          <p:cNvGrpSpPr/>
          <p:nvPr/>
        </p:nvGrpSpPr>
        <p:grpSpPr>
          <a:xfrm>
            <a:off x="609600" y="444419"/>
            <a:ext cx="1503459" cy="803437"/>
            <a:chOff x="533401" y="1240847"/>
            <a:chExt cx="1503459" cy="803437"/>
          </a:xfrm>
        </p:grpSpPr>
        <p:grpSp>
          <p:nvGrpSpPr>
            <p:cNvPr id="5" name="Group 4"/>
            <p:cNvGrpSpPr/>
            <p:nvPr/>
          </p:nvGrpSpPr>
          <p:grpSpPr>
            <a:xfrm>
              <a:off x="533401" y="1317735"/>
              <a:ext cx="1365395" cy="665763"/>
              <a:chOff x="463405" y="1239237"/>
              <a:chExt cx="2678263" cy="1001523"/>
            </a:xfrm>
          </p:grpSpPr>
          <p:sp>
            <p:nvSpPr>
              <p:cNvPr id="9" name="Freeform 8"/>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Freeform 9"/>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6" name="Group 5"/>
            <p:cNvGrpSpPr/>
            <p:nvPr/>
          </p:nvGrpSpPr>
          <p:grpSpPr>
            <a:xfrm>
              <a:off x="1330922" y="1240847"/>
              <a:ext cx="705938" cy="803437"/>
              <a:chOff x="5189138" y="4782993"/>
              <a:chExt cx="1143001" cy="1219200"/>
            </a:xfrm>
          </p:grpSpPr>
          <p:sp>
            <p:nvSpPr>
              <p:cNvPr id="7" name="Oval 6"/>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1" name="Picture 10"/>
          <p:cNvPicPr>
            <a:picLocks noChangeAspect="1"/>
          </p:cNvPicPr>
          <p:nvPr/>
        </p:nvPicPr>
        <p:blipFill>
          <a:blip r:embed="rId2"/>
          <a:stretch>
            <a:fillRect/>
          </a:stretch>
        </p:blipFill>
        <p:spPr>
          <a:xfrm>
            <a:off x="28492" y="1803190"/>
            <a:ext cx="9198667" cy="3733800"/>
          </a:xfrm>
          <a:prstGeom prst="rect">
            <a:avLst/>
          </a:prstGeom>
        </p:spPr>
      </p:pic>
      <p:sp>
        <p:nvSpPr>
          <p:cNvPr id="13" name="Freeform 12"/>
          <p:cNvSpPr/>
          <p:nvPr/>
        </p:nvSpPr>
        <p:spPr bwMode="auto">
          <a:xfrm>
            <a:off x="7176933" y="2209800"/>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4" name="Picture 13"/>
          <p:cNvPicPr>
            <a:picLocks noChangeAspect="1"/>
          </p:cNvPicPr>
          <p:nvPr/>
        </p:nvPicPr>
        <p:blipFill>
          <a:blip r:embed="rId3"/>
          <a:stretch>
            <a:fillRect/>
          </a:stretch>
        </p:blipFill>
        <p:spPr>
          <a:xfrm>
            <a:off x="4191000" y="2597336"/>
            <a:ext cx="3371850" cy="3238500"/>
          </a:xfrm>
          <a:prstGeom prst="rect">
            <a:avLst/>
          </a:prstGeom>
        </p:spPr>
      </p:pic>
      <p:sp>
        <p:nvSpPr>
          <p:cNvPr id="15" name="Rectangle 14"/>
          <p:cNvSpPr/>
          <p:nvPr/>
        </p:nvSpPr>
        <p:spPr bwMode="auto">
          <a:xfrm>
            <a:off x="4276725" y="2667000"/>
            <a:ext cx="1600200" cy="228600"/>
          </a:xfrm>
          <a:prstGeom prst="rect">
            <a:avLst/>
          </a:prstGeom>
          <a:solidFill>
            <a:srgbClr val="00B05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8043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92275" y="476250"/>
            <a:ext cx="5441950" cy="5865813"/>
          </a:xfrm>
        </p:spPr>
      </p:pic>
      <p:sp>
        <p:nvSpPr>
          <p:cNvPr id="6147" name="AutoShape 3"/>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Tree>
    <p:extLst>
      <p:ext uri="{BB962C8B-B14F-4D97-AF65-F5344CB8AC3E}">
        <p14:creationId xmlns:p14="http://schemas.microsoft.com/office/powerpoint/2010/main" val="3735936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a:t>
            </a:r>
            <a:r>
              <a:rPr lang="fr-CH" dirty="0" err="1" smtClean="0"/>
              <a:t>Browse</a:t>
            </a:r>
            <a:endParaRPr lang="en-US" dirty="0"/>
          </a:p>
        </p:txBody>
      </p:sp>
      <p:grpSp>
        <p:nvGrpSpPr>
          <p:cNvPr id="4" name="Group 3"/>
          <p:cNvGrpSpPr/>
          <p:nvPr/>
        </p:nvGrpSpPr>
        <p:grpSpPr>
          <a:xfrm>
            <a:off x="609600" y="444419"/>
            <a:ext cx="1503459" cy="803437"/>
            <a:chOff x="533401" y="1240847"/>
            <a:chExt cx="1503459" cy="803437"/>
          </a:xfrm>
        </p:grpSpPr>
        <p:grpSp>
          <p:nvGrpSpPr>
            <p:cNvPr id="5" name="Group 4"/>
            <p:cNvGrpSpPr/>
            <p:nvPr/>
          </p:nvGrpSpPr>
          <p:grpSpPr>
            <a:xfrm>
              <a:off x="533401" y="1317735"/>
              <a:ext cx="1365395" cy="665763"/>
              <a:chOff x="463405" y="1239237"/>
              <a:chExt cx="2678263" cy="1001523"/>
            </a:xfrm>
          </p:grpSpPr>
          <p:sp>
            <p:nvSpPr>
              <p:cNvPr id="9" name="Freeform 8"/>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Freeform 9"/>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6" name="Group 5"/>
            <p:cNvGrpSpPr/>
            <p:nvPr/>
          </p:nvGrpSpPr>
          <p:grpSpPr>
            <a:xfrm>
              <a:off x="1330922" y="1240847"/>
              <a:ext cx="705938" cy="803437"/>
              <a:chOff x="5189138" y="4782993"/>
              <a:chExt cx="1143001" cy="1219200"/>
            </a:xfrm>
          </p:grpSpPr>
          <p:sp>
            <p:nvSpPr>
              <p:cNvPr id="7" name="Oval 6"/>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Oval 7"/>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1" name="Picture 10"/>
          <p:cNvPicPr>
            <a:picLocks noChangeAspect="1"/>
          </p:cNvPicPr>
          <p:nvPr/>
        </p:nvPicPr>
        <p:blipFill>
          <a:blip r:embed="rId2"/>
          <a:stretch>
            <a:fillRect/>
          </a:stretch>
        </p:blipFill>
        <p:spPr>
          <a:xfrm>
            <a:off x="36674" y="1587418"/>
            <a:ext cx="9084797" cy="5105400"/>
          </a:xfrm>
          <a:prstGeom prst="rect">
            <a:avLst/>
          </a:prstGeom>
        </p:spPr>
      </p:pic>
      <p:sp>
        <p:nvSpPr>
          <p:cNvPr id="12" name="Rounded Rectangle 11"/>
          <p:cNvSpPr/>
          <p:nvPr/>
        </p:nvSpPr>
        <p:spPr bwMode="auto">
          <a:xfrm>
            <a:off x="417674" y="2959018"/>
            <a:ext cx="762000" cy="228600"/>
          </a:xfrm>
          <a:prstGeom prst="roundRect">
            <a:avLst/>
          </a:prstGeom>
          <a:noFill/>
          <a:ln w="508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Rounded Rectangle 12"/>
          <p:cNvSpPr/>
          <p:nvPr/>
        </p:nvSpPr>
        <p:spPr bwMode="auto">
          <a:xfrm>
            <a:off x="1315834" y="2959018"/>
            <a:ext cx="702039" cy="228600"/>
          </a:xfrm>
          <a:prstGeom prst="round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239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                           IPC </a:t>
            </a:r>
            <a:r>
              <a:rPr lang="fr-CH" dirty="0" err="1" smtClean="0"/>
              <a:t>Statistics</a:t>
            </a:r>
            <a:endParaRPr lang="en-US" dirty="0"/>
          </a:p>
        </p:txBody>
      </p:sp>
      <p:pic>
        <p:nvPicPr>
          <p:cNvPr id="4" name="Picture 3"/>
          <p:cNvPicPr>
            <a:picLocks noChangeAspect="1"/>
          </p:cNvPicPr>
          <p:nvPr/>
        </p:nvPicPr>
        <p:blipFill>
          <a:blip r:embed="rId2"/>
          <a:stretch>
            <a:fillRect/>
          </a:stretch>
        </p:blipFill>
        <p:spPr>
          <a:xfrm>
            <a:off x="-7621" y="1691640"/>
            <a:ext cx="9194021" cy="4328160"/>
          </a:xfrm>
          <a:prstGeom prst="rect">
            <a:avLst/>
          </a:prstGeom>
        </p:spPr>
      </p:pic>
      <p:sp>
        <p:nvSpPr>
          <p:cNvPr id="6" name="Rectangle 5"/>
          <p:cNvSpPr/>
          <p:nvPr/>
        </p:nvSpPr>
        <p:spPr bwMode="auto">
          <a:xfrm>
            <a:off x="18738" y="2286000"/>
            <a:ext cx="9049062" cy="914400"/>
          </a:xfrm>
          <a:prstGeom prst="rect">
            <a:avLst/>
          </a:prstGeom>
          <a:noFill/>
          <a:ln w="63500">
            <a:solidFill>
              <a:srgbClr val="E6821E"/>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itle 1"/>
          <p:cNvSpPr txBox="1">
            <a:spLocks/>
          </p:cNvSpPr>
          <p:nvPr/>
        </p:nvSpPr>
        <p:spPr bwMode="auto">
          <a:xfrm>
            <a:off x="304800" y="27432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CH" kern="0" smtClean="0"/>
              <a:t>		Browse</a:t>
            </a:r>
            <a:endParaRPr lang="en-US" kern="0" dirty="0"/>
          </a:p>
        </p:txBody>
      </p:sp>
      <p:grpSp>
        <p:nvGrpSpPr>
          <p:cNvPr id="7" name="Group 6"/>
          <p:cNvGrpSpPr/>
          <p:nvPr/>
        </p:nvGrpSpPr>
        <p:grpSpPr>
          <a:xfrm>
            <a:off x="457200" y="444101"/>
            <a:ext cx="1503459" cy="803437"/>
            <a:chOff x="533401" y="1240847"/>
            <a:chExt cx="1503459" cy="803437"/>
          </a:xfrm>
        </p:grpSpPr>
        <p:grpSp>
          <p:nvGrpSpPr>
            <p:cNvPr id="8" name="Group 7"/>
            <p:cNvGrpSpPr/>
            <p:nvPr/>
          </p:nvGrpSpPr>
          <p:grpSpPr>
            <a:xfrm>
              <a:off x="533401" y="1317735"/>
              <a:ext cx="1365395" cy="665763"/>
              <a:chOff x="463405" y="1239237"/>
              <a:chExt cx="2678263" cy="1001523"/>
            </a:xfrm>
          </p:grpSpPr>
          <p:sp>
            <p:nvSpPr>
              <p:cNvPr id="12" name="Freeform 11"/>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Freeform 12"/>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9" name="Group 8"/>
            <p:cNvGrpSpPr/>
            <p:nvPr/>
          </p:nvGrpSpPr>
          <p:grpSpPr>
            <a:xfrm>
              <a:off x="1330922" y="1240847"/>
              <a:ext cx="705938" cy="803437"/>
              <a:chOff x="5189138" y="4782993"/>
              <a:chExt cx="1143001" cy="1219200"/>
            </a:xfrm>
          </p:grpSpPr>
          <p:sp>
            <p:nvSpPr>
              <p:cNvPr id="10" name="Oval 9"/>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spTree>
    <p:extLst>
      <p:ext uri="{BB962C8B-B14F-4D97-AF65-F5344CB8AC3E}">
        <p14:creationId xmlns:p14="http://schemas.microsoft.com/office/powerpoint/2010/main" val="9098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27" y="1490183"/>
            <a:ext cx="9198667" cy="3733800"/>
          </a:xfrm>
          <a:prstGeom prst="rect">
            <a:avLst/>
          </a:prstGeom>
        </p:spPr>
      </p:pic>
      <p:sp>
        <p:nvSpPr>
          <p:cNvPr id="6" name="Title 1"/>
          <p:cNvSpPr>
            <a:spLocks noGrp="1"/>
          </p:cNvSpPr>
          <p:nvPr>
            <p:ph type="title"/>
          </p:nvPr>
        </p:nvSpPr>
        <p:spPr>
          <a:xfrm>
            <a:off x="457200" y="274638"/>
            <a:ext cx="8229600" cy="1143000"/>
          </a:xfrm>
        </p:spPr>
        <p:txBody>
          <a:bodyPr/>
          <a:lstStyle/>
          <a:p>
            <a:r>
              <a:rPr lang="fr-CH" dirty="0" smtClean="0"/>
              <a:t>		</a:t>
            </a:r>
            <a:r>
              <a:rPr lang="fr-CH" dirty="0" err="1" smtClean="0"/>
              <a:t>Browse</a:t>
            </a:r>
            <a:endParaRPr lang="en-US" dirty="0"/>
          </a:p>
        </p:txBody>
      </p:sp>
      <p:grpSp>
        <p:nvGrpSpPr>
          <p:cNvPr id="9" name="Group 8"/>
          <p:cNvGrpSpPr/>
          <p:nvPr/>
        </p:nvGrpSpPr>
        <p:grpSpPr>
          <a:xfrm>
            <a:off x="609600" y="444419"/>
            <a:ext cx="1503459" cy="803437"/>
            <a:chOff x="533401" y="1240847"/>
            <a:chExt cx="1503459" cy="803437"/>
          </a:xfrm>
        </p:grpSpPr>
        <p:grpSp>
          <p:nvGrpSpPr>
            <p:cNvPr id="10" name="Group 9"/>
            <p:cNvGrpSpPr/>
            <p:nvPr/>
          </p:nvGrpSpPr>
          <p:grpSpPr>
            <a:xfrm>
              <a:off x="533401" y="1317735"/>
              <a:ext cx="1365395" cy="665763"/>
              <a:chOff x="463405" y="1239237"/>
              <a:chExt cx="2678263" cy="1001523"/>
            </a:xfrm>
          </p:grpSpPr>
          <p:sp>
            <p:nvSpPr>
              <p:cNvPr id="14" name="Freeform 13"/>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1" name="Group 10"/>
            <p:cNvGrpSpPr/>
            <p:nvPr/>
          </p:nvGrpSpPr>
          <p:grpSpPr>
            <a:xfrm>
              <a:off x="1330922" y="1240847"/>
              <a:ext cx="705938" cy="803437"/>
              <a:chOff x="5189138" y="4782993"/>
              <a:chExt cx="1143001" cy="1219200"/>
            </a:xfrm>
          </p:grpSpPr>
          <p:sp>
            <p:nvSpPr>
              <p:cNvPr id="12" name="Oval 11"/>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6" name="Picture 15"/>
          <p:cNvPicPr>
            <a:picLocks noChangeAspect="1"/>
          </p:cNvPicPr>
          <p:nvPr/>
        </p:nvPicPr>
        <p:blipFill>
          <a:blip r:embed="rId3"/>
          <a:stretch>
            <a:fillRect/>
          </a:stretch>
        </p:blipFill>
        <p:spPr>
          <a:xfrm>
            <a:off x="4267200" y="2209800"/>
            <a:ext cx="3371850" cy="3238500"/>
          </a:xfrm>
          <a:prstGeom prst="rect">
            <a:avLst/>
          </a:prstGeom>
        </p:spPr>
      </p:pic>
      <p:sp>
        <p:nvSpPr>
          <p:cNvPr id="17" name="Freeform 16"/>
          <p:cNvSpPr/>
          <p:nvPr/>
        </p:nvSpPr>
        <p:spPr bwMode="auto">
          <a:xfrm>
            <a:off x="7097890" y="1833887"/>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4352925" y="2667000"/>
            <a:ext cx="1600200" cy="228600"/>
          </a:xfrm>
          <a:prstGeom prst="rect">
            <a:avLst/>
          </a:prstGeom>
          <a:solidFill>
            <a:srgbClr val="00B05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6962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80" y="1828800"/>
            <a:ext cx="9280188" cy="2743200"/>
          </a:xfrm>
          <a:prstGeom prst="rect">
            <a:avLst/>
          </a:prstGeom>
        </p:spPr>
      </p:pic>
      <p:sp>
        <p:nvSpPr>
          <p:cNvPr id="3" name="Title 1"/>
          <p:cNvSpPr>
            <a:spLocks noGrp="1"/>
          </p:cNvSpPr>
          <p:nvPr>
            <p:ph type="title"/>
          </p:nvPr>
        </p:nvSpPr>
        <p:spPr>
          <a:xfrm>
            <a:off x="457200" y="274638"/>
            <a:ext cx="8229600" cy="1143000"/>
          </a:xfrm>
        </p:spPr>
        <p:txBody>
          <a:bodyPr/>
          <a:lstStyle/>
          <a:p>
            <a:r>
              <a:rPr lang="fr-CH" dirty="0" smtClean="0"/>
              <a:t>		</a:t>
            </a:r>
            <a:r>
              <a:rPr lang="fr-CH" dirty="0" err="1" smtClean="0"/>
              <a:t>Browse</a:t>
            </a:r>
            <a:endParaRPr lang="en-US" dirty="0"/>
          </a:p>
        </p:txBody>
      </p:sp>
      <p:grpSp>
        <p:nvGrpSpPr>
          <p:cNvPr id="4" name="Group 3"/>
          <p:cNvGrpSpPr/>
          <p:nvPr/>
        </p:nvGrpSpPr>
        <p:grpSpPr>
          <a:xfrm>
            <a:off x="609600" y="444419"/>
            <a:ext cx="1503459" cy="803437"/>
            <a:chOff x="533401" y="1240847"/>
            <a:chExt cx="1503459" cy="803437"/>
          </a:xfrm>
        </p:grpSpPr>
        <p:grpSp>
          <p:nvGrpSpPr>
            <p:cNvPr id="6" name="Group 5"/>
            <p:cNvGrpSpPr/>
            <p:nvPr/>
          </p:nvGrpSpPr>
          <p:grpSpPr>
            <a:xfrm>
              <a:off x="533401" y="1317735"/>
              <a:ext cx="1365395" cy="665763"/>
              <a:chOff x="463405" y="1239237"/>
              <a:chExt cx="2678263" cy="1001523"/>
            </a:xfrm>
          </p:grpSpPr>
          <p:sp>
            <p:nvSpPr>
              <p:cNvPr id="10" name="Freeform 9"/>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Freeform 10"/>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7" name="Group 6"/>
            <p:cNvGrpSpPr/>
            <p:nvPr/>
          </p:nvGrpSpPr>
          <p:grpSpPr>
            <a:xfrm>
              <a:off x="1330922" y="1240847"/>
              <a:ext cx="705938" cy="803437"/>
              <a:chOff x="5189138" y="4782993"/>
              <a:chExt cx="1143001" cy="1219200"/>
            </a:xfrm>
          </p:grpSpPr>
          <p:sp>
            <p:nvSpPr>
              <p:cNvPr id="8" name="Oval 7"/>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spTree>
    <p:extLst>
      <p:ext uri="{BB962C8B-B14F-4D97-AF65-F5344CB8AC3E}">
        <p14:creationId xmlns:p14="http://schemas.microsoft.com/office/powerpoint/2010/main" val="1075082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27" y="1490183"/>
            <a:ext cx="9198667" cy="3733800"/>
          </a:xfrm>
          <a:prstGeom prst="rect">
            <a:avLst/>
          </a:prstGeom>
        </p:spPr>
      </p:pic>
      <p:sp>
        <p:nvSpPr>
          <p:cNvPr id="6" name="Title 1"/>
          <p:cNvSpPr>
            <a:spLocks noGrp="1"/>
          </p:cNvSpPr>
          <p:nvPr>
            <p:ph type="title"/>
          </p:nvPr>
        </p:nvSpPr>
        <p:spPr>
          <a:xfrm>
            <a:off x="457200" y="274638"/>
            <a:ext cx="8229600" cy="1143000"/>
          </a:xfrm>
        </p:spPr>
        <p:txBody>
          <a:bodyPr/>
          <a:lstStyle/>
          <a:p>
            <a:r>
              <a:rPr lang="fr-CH" dirty="0" smtClean="0"/>
              <a:t>		</a:t>
            </a:r>
            <a:r>
              <a:rPr lang="fr-CH" dirty="0" err="1" smtClean="0"/>
              <a:t>Browse</a:t>
            </a:r>
            <a:endParaRPr lang="en-US" dirty="0"/>
          </a:p>
        </p:txBody>
      </p:sp>
      <p:grpSp>
        <p:nvGrpSpPr>
          <p:cNvPr id="9" name="Group 8"/>
          <p:cNvGrpSpPr/>
          <p:nvPr/>
        </p:nvGrpSpPr>
        <p:grpSpPr>
          <a:xfrm>
            <a:off x="609600" y="444419"/>
            <a:ext cx="1503459" cy="803437"/>
            <a:chOff x="533401" y="1240847"/>
            <a:chExt cx="1503459" cy="803437"/>
          </a:xfrm>
        </p:grpSpPr>
        <p:grpSp>
          <p:nvGrpSpPr>
            <p:cNvPr id="10" name="Group 9"/>
            <p:cNvGrpSpPr/>
            <p:nvPr/>
          </p:nvGrpSpPr>
          <p:grpSpPr>
            <a:xfrm>
              <a:off x="533401" y="1317735"/>
              <a:ext cx="1365395" cy="665763"/>
              <a:chOff x="463405" y="1239237"/>
              <a:chExt cx="2678263" cy="1001523"/>
            </a:xfrm>
          </p:grpSpPr>
          <p:sp>
            <p:nvSpPr>
              <p:cNvPr id="14" name="Freeform 13"/>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1" name="Group 10"/>
            <p:cNvGrpSpPr/>
            <p:nvPr/>
          </p:nvGrpSpPr>
          <p:grpSpPr>
            <a:xfrm>
              <a:off x="1330922" y="1240847"/>
              <a:ext cx="705938" cy="803437"/>
              <a:chOff x="5189138" y="4782993"/>
              <a:chExt cx="1143001" cy="1219200"/>
            </a:xfrm>
          </p:grpSpPr>
          <p:sp>
            <p:nvSpPr>
              <p:cNvPr id="12" name="Oval 11"/>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6" name="Picture 15"/>
          <p:cNvPicPr>
            <a:picLocks noChangeAspect="1"/>
          </p:cNvPicPr>
          <p:nvPr/>
        </p:nvPicPr>
        <p:blipFill>
          <a:blip r:embed="rId3"/>
          <a:stretch>
            <a:fillRect/>
          </a:stretch>
        </p:blipFill>
        <p:spPr>
          <a:xfrm>
            <a:off x="4267200" y="2209800"/>
            <a:ext cx="3371850" cy="3238500"/>
          </a:xfrm>
          <a:prstGeom prst="rect">
            <a:avLst/>
          </a:prstGeom>
        </p:spPr>
      </p:pic>
      <p:sp>
        <p:nvSpPr>
          <p:cNvPr id="17" name="Freeform 16"/>
          <p:cNvSpPr/>
          <p:nvPr/>
        </p:nvSpPr>
        <p:spPr bwMode="auto">
          <a:xfrm>
            <a:off x="7097890" y="1833887"/>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4352925" y="2971800"/>
            <a:ext cx="1600200" cy="228600"/>
          </a:xfrm>
          <a:prstGeom prst="rect">
            <a:avLst/>
          </a:prstGeom>
          <a:solidFill>
            <a:srgbClr val="00B05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779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167" y="381000"/>
            <a:ext cx="8991600" cy="7015321"/>
          </a:xfrm>
          <a:prstGeom prst="rect">
            <a:avLst/>
          </a:prstGeom>
        </p:spPr>
      </p:pic>
    </p:spTree>
    <p:extLst>
      <p:ext uri="{BB962C8B-B14F-4D97-AF65-F5344CB8AC3E}">
        <p14:creationId xmlns:p14="http://schemas.microsoft.com/office/powerpoint/2010/main" val="1151286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17636"/>
            <a:ext cx="9198667" cy="3733800"/>
          </a:xfrm>
          <a:prstGeom prst="rect">
            <a:avLst/>
          </a:prstGeom>
        </p:spPr>
      </p:pic>
      <p:sp>
        <p:nvSpPr>
          <p:cNvPr id="6" name="Title 1"/>
          <p:cNvSpPr>
            <a:spLocks noGrp="1"/>
          </p:cNvSpPr>
          <p:nvPr>
            <p:ph type="title"/>
          </p:nvPr>
        </p:nvSpPr>
        <p:spPr>
          <a:xfrm>
            <a:off x="457200" y="274638"/>
            <a:ext cx="8229600" cy="1143000"/>
          </a:xfrm>
        </p:spPr>
        <p:txBody>
          <a:bodyPr/>
          <a:lstStyle/>
          <a:p>
            <a:r>
              <a:rPr lang="fr-CH" dirty="0" smtClean="0"/>
              <a:t>		</a:t>
            </a:r>
            <a:r>
              <a:rPr lang="fr-CH" dirty="0" err="1" smtClean="0"/>
              <a:t>Browse</a:t>
            </a:r>
            <a:endParaRPr lang="en-US" dirty="0"/>
          </a:p>
        </p:txBody>
      </p:sp>
      <p:grpSp>
        <p:nvGrpSpPr>
          <p:cNvPr id="9" name="Group 8"/>
          <p:cNvGrpSpPr/>
          <p:nvPr/>
        </p:nvGrpSpPr>
        <p:grpSpPr>
          <a:xfrm>
            <a:off x="609600" y="444419"/>
            <a:ext cx="1503459" cy="803437"/>
            <a:chOff x="533401" y="1240847"/>
            <a:chExt cx="1503459" cy="803437"/>
          </a:xfrm>
        </p:grpSpPr>
        <p:grpSp>
          <p:nvGrpSpPr>
            <p:cNvPr id="10" name="Group 9"/>
            <p:cNvGrpSpPr/>
            <p:nvPr/>
          </p:nvGrpSpPr>
          <p:grpSpPr>
            <a:xfrm>
              <a:off x="533401" y="1317735"/>
              <a:ext cx="1365395" cy="665763"/>
              <a:chOff x="463405" y="1239237"/>
              <a:chExt cx="2678263" cy="1001523"/>
            </a:xfrm>
          </p:grpSpPr>
          <p:sp>
            <p:nvSpPr>
              <p:cNvPr id="14" name="Freeform 13"/>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1" name="Group 10"/>
            <p:cNvGrpSpPr/>
            <p:nvPr/>
          </p:nvGrpSpPr>
          <p:grpSpPr>
            <a:xfrm>
              <a:off x="1330922" y="1240847"/>
              <a:ext cx="705938" cy="803437"/>
              <a:chOff x="5189138" y="4782993"/>
              <a:chExt cx="1143001" cy="1219200"/>
            </a:xfrm>
          </p:grpSpPr>
          <p:sp>
            <p:nvSpPr>
              <p:cNvPr id="12" name="Oval 11"/>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3" name="Picture 2"/>
          <p:cNvPicPr>
            <a:picLocks noChangeAspect="1"/>
          </p:cNvPicPr>
          <p:nvPr/>
        </p:nvPicPr>
        <p:blipFill>
          <a:blip r:embed="rId3"/>
          <a:stretch>
            <a:fillRect/>
          </a:stretch>
        </p:blipFill>
        <p:spPr>
          <a:xfrm>
            <a:off x="4267200" y="2082716"/>
            <a:ext cx="3371850" cy="3238500"/>
          </a:xfrm>
          <a:prstGeom prst="rect">
            <a:avLst/>
          </a:prstGeom>
        </p:spPr>
      </p:pic>
      <p:sp>
        <p:nvSpPr>
          <p:cNvPr id="16" name="Rectangle 15"/>
          <p:cNvSpPr/>
          <p:nvPr/>
        </p:nvSpPr>
        <p:spPr bwMode="auto">
          <a:xfrm>
            <a:off x="4267200" y="3359066"/>
            <a:ext cx="3276600" cy="679534"/>
          </a:xfrm>
          <a:prstGeom prst="rect">
            <a:avLst/>
          </a:prstGeom>
          <a:solidFill>
            <a:srgbClr val="00B05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7" name="Freeform 16"/>
          <p:cNvSpPr/>
          <p:nvPr/>
        </p:nvSpPr>
        <p:spPr bwMode="auto">
          <a:xfrm>
            <a:off x="7162800" y="1782352"/>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10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2286000"/>
            <a:ext cx="4171950" cy="3048000"/>
          </a:xfrm>
          <a:prstGeom prst="rect">
            <a:avLst/>
          </a:prstGeom>
          <a:solidFill>
            <a:srgbClr val="00B050"/>
          </a:solidFill>
        </p:spPr>
      </p:pic>
    </p:spTree>
    <p:extLst>
      <p:ext uri="{BB962C8B-B14F-4D97-AF65-F5344CB8AC3E}">
        <p14:creationId xmlns:p14="http://schemas.microsoft.com/office/powerpoint/2010/main" val="32421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97" y="990600"/>
            <a:ext cx="9198667" cy="3733800"/>
          </a:xfrm>
          <a:prstGeom prst="rect">
            <a:avLst/>
          </a:prstGeom>
        </p:spPr>
      </p:pic>
      <p:sp>
        <p:nvSpPr>
          <p:cNvPr id="2" name="Rectangle 1"/>
          <p:cNvSpPr/>
          <p:nvPr/>
        </p:nvSpPr>
        <p:spPr bwMode="auto">
          <a:xfrm>
            <a:off x="-4997" y="990600"/>
            <a:ext cx="9225197" cy="381000"/>
          </a:xfrm>
          <a:prstGeom prst="rect">
            <a:avLst/>
          </a:prstGeom>
          <a:solidFill>
            <a:srgbClr val="B9DCE6"/>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Title 1"/>
          <p:cNvSpPr>
            <a:spLocks noGrp="1"/>
          </p:cNvSpPr>
          <p:nvPr>
            <p:ph type="title"/>
          </p:nvPr>
        </p:nvSpPr>
        <p:spPr>
          <a:xfrm>
            <a:off x="457200" y="274638"/>
            <a:ext cx="8229600" cy="1143000"/>
          </a:xfrm>
        </p:spPr>
        <p:txBody>
          <a:bodyPr/>
          <a:lstStyle/>
          <a:p>
            <a:r>
              <a:rPr lang="fr-CH" dirty="0" smtClean="0"/>
              <a:t>		</a:t>
            </a:r>
            <a:r>
              <a:rPr lang="fr-CH" dirty="0" err="1" smtClean="0"/>
              <a:t>Browse</a:t>
            </a:r>
            <a:endParaRPr lang="en-US" dirty="0"/>
          </a:p>
        </p:txBody>
      </p:sp>
      <p:grpSp>
        <p:nvGrpSpPr>
          <p:cNvPr id="9" name="Group 8"/>
          <p:cNvGrpSpPr/>
          <p:nvPr/>
        </p:nvGrpSpPr>
        <p:grpSpPr>
          <a:xfrm>
            <a:off x="609600" y="444419"/>
            <a:ext cx="1503459" cy="803437"/>
            <a:chOff x="533401" y="1240847"/>
            <a:chExt cx="1503459" cy="803437"/>
          </a:xfrm>
        </p:grpSpPr>
        <p:grpSp>
          <p:nvGrpSpPr>
            <p:cNvPr id="10" name="Group 9"/>
            <p:cNvGrpSpPr/>
            <p:nvPr/>
          </p:nvGrpSpPr>
          <p:grpSpPr>
            <a:xfrm>
              <a:off x="533401" y="1317735"/>
              <a:ext cx="1365395" cy="665763"/>
              <a:chOff x="463405" y="1239237"/>
              <a:chExt cx="2678263" cy="1001523"/>
            </a:xfrm>
          </p:grpSpPr>
          <p:sp>
            <p:nvSpPr>
              <p:cNvPr id="14" name="Freeform 13"/>
              <p:cNvSpPr/>
              <p:nvPr/>
            </p:nvSpPr>
            <p:spPr bwMode="auto">
              <a:xfrm rot="21903" flipV="1">
                <a:off x="463405" y="1739993"/>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5" name="Freeform 14"/>
              <p:cNvSpPr/>
              <p:nvPr/>
            </p:nvSpPr>
            <p:spPr bwMode="auto">
              <a:xfrm rot="21903">
                <a:off x="466595" y="1239237"/>
                <a:ext cx="2675073" cy="500767"/>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1" name="Group 10"/>
            <p:cNvGrpSpPr/>
            <p:nvPr/>
          </p:nvGrpSpPr>
          <p:grpSpPr>
            <a:xfrm>
              <a:off x="1330922" y="1240847"/>
              <a:ext cx="705938" cy="803437"/>
              <a:chOff x="5189138" y="4782993"/>
              <a:chExt cx="1143001" cy="1219200"/>
            </a:xfrm>
          </p:grpSpPr>
          <p:sp>
            <p:nvSpPr>
              <p:cNvPr id="12" name="Oval 11"/>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7" name="Picture 16"/>
          <p:cNvPicPr>
            <a:picLocks noChangeAspect="1"/>
          </p:cNvPicPr>
          <p:nvPr/>
        </p:nvPicPr>
        <p:blipFill>
          <a:blip r:embed="rId3"/>
          <a:stretch>
            <a:fillRect/>
          </a:stretch>
        </p:blipFill>
        <p:spPr>
          <a:xfrm>
            <a:off x="4267200" y="1638300"/>
            <a:ext cx="3371850" cy="3238500"/>
          </a:xfrm>
          <a:prstGeom prst="rect">
            <a:avLst/>
          </a:prstGeom>
        </p:spPr>
      </p:pic>
      <p:sp>
        <p:nvSpPr>
          <p:cNvPr id="18" name="Rectangle 17"/>
          <p:cNvSpPr/>
          <p:nvPr/>
        </p:nvSpPr>
        <p:spPr bwMode="auto">
          <a:xfrm>
            <a:off x="4343400" y="3874970"/>
            <a:ext cx="2667000" cy="925630"/>
          </a:xfrm>
          <a:prstGeom prst="rect">
            <a:avLst/>
          </a:prstGeom>
          <a:solidFill>
            <a:srgbClr val="00B05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5586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00EE6C">
                <a:alpha val="10000"/>
              </a:srgbClr>
            </a:gs>
          </a:gsLst>
          <a:lin ang="27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9825" y="1838325"/>
            <a:ext cx="4324350" cy="3181350"/>
          </a:xfrm>
          <a:prstGeom prst="rect">
            <a:avLst/>
          </a:prstGeom>
        </p:spPr>
      </p:pic>
    </p:spTree>
    <p:extLst>
      <p:ext uri="{BB962C8B-B14F-4D97-AF65-F5344CB8AC3E}">
        <p14:creationId xmlns:p14="http://schemas.microsoft.com/office/powerpoint/2010/main" val="2409843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Questions/concerns</a:t>
            </a:r>
          </a:p>
        </p:txBody>
      </p:sp>
      <p:sp>
        <p:nvSpPr>
          <p:cNvPr id="7171" name="Rectangle 3"/>
          <p:cNvSpPr>
            <a:spLocks noGrp="1" noChangeArrowheads="1"/>
          </p:cNvSpPr>
          <p:nvPr>
            <p:ph type="body" idx="1"/>
          </p:nvPr>
        </p:nvSpPr>
        <p:spPr>
          <a:xfrm>
            <a:off x="539750" y="2505075"/>
            <a:ext cx="8229600" cy="4352925"/>
          </a:xfrm>
        </p:spPr>
        <p:txBody>
          <a:bodyPr/>
          <a:lstStyle/>
          <a:p>
            <a:pPr eaLnBrk="1" hangingPunct="1">
              <a:buFontTx/>
              <a:buNone/>
            </a:pPr>
            <a:r>
              <a:rPr lang="en-US" sz="5400" b="1" dirty="0" smtClean="0">
                <a:solidFill>
                  <a:srgbClr val="0033CC"/>
                </a:solidFill>
              </a:rPr>
              <a:t>patentscope@wipo.int</a:t>
            </a:r>
          </a:p>
        </p:txBody>
      </p:sp>
    </p:spTree>
    <p:extLst>
      <p:ext uri="{BB962C8B-B14F-4D97-AF65-F5344CB8AC3E}">
        <p14:creationId xmlns:p14="http://schemas.microsoft.com/office/powerpoint/2010/main" val="2361885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bwMode="auto">
          <a:xfrm>
            <a:off x="0" y="1600200"/>
            <a:ext cx="9144000" cy="4648200"/>
          </a:xfrm>
          <a:prstGeom prst="rect">
            <a:avLst/>
          </a:prstGeom>
          <a:blipFill>
            <a:blip r:embed="rId2"/>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Freeform 4"/>
          <p:cNvSpPr/>
          <p:nvPr/>
        </p:nvSpPr>
        <p:spPr bwMode="auto">
          <a:xfrm>
            <a:off x="7620000" y="1628516"/>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Freeform 5"/>
          <p:cNvSpPr/>
          <p:nvPr/>
        </p:nvSpPr>
        <p:spPr bwMode="auto">
          <a:xfrm>
            <a:off x="7696200" y="2904641"/>
            <a:ext cx="914400" cy="371959"/>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064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 y="0"/>
            <a:ext cx="13916025" cy="6981825"/>
          </a:xfrm>
          <a:prstGeom prst="rect">
            <a:avLst/>
          </a:prstGeom>
        </p:spPr>
      </p:pic>
      <p:sp>
        <p:nvSpPr>
          <p:cNvPr id="5" name="Freeform 4"/>
          <p:cNvSpPr/>
          <p:nvPr/>
        </p:nvSpPr>
        <p:spPr bwMode="auto">
          <a:xfrm>
            <a:off x="2362200" y="76200"/>
            <a:ext cx="990600" cy="38100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664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 y="228600"/>
            <a:ext cx="9168332" cy="50292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414069407"/>
              </p:ext>
            </p:extLst>
          </p:nvPr>
        </p:nvGraphicFramePr>
        <p:xfrm>
          <a:off x="2667000" y="5638800"/>
          <a:ext cx="2895600" cy="990600"/>
        </p:xfrm>
        <a:graphic>
          <a:graphicData uri="http://schemas.openxmlformats.org/drawingml/2006/table">
            <a:tbl>
              <a:tblPr>
                <a:tableStyleId>{5C22544A-7EE6-4342-B048-85BDC9FD1C3A}</a:tableStyleId>
              </a:tblPr>
              <a:tblGrid>
                <a:gridCol w="2895600">
                  <a:extLst>
                    <a:ext uri="{9D8B030D-6E8A-4147-A177-3AD203B41FA5}">
                      <a16:colId xmlns:a16="http://schemas.microsoft.com/office/drawing/2014/main" val="1370436390"/>
                    </a:ext>
                  </a:extLst>
                </a:gridCol>
              </a:tblGrid>
              <a:tr h="330200">
                <a:tc>
                  <a:txBody>
                    <a:bodyPr/>
                    <a:lstStyle/>
                    <a:p>
                      <a:pPr algn="l" fontAlgn="b"/>
                      <a:r>
                        <a:rPr lang="es-CO" sz="1000" u="none" strike="noStrike">
                          <a:effectLst/>
                        </a:rPr>
                        <a:t>PCT:  3,844,768</a:t>
                      </a:r>
                      <a:endParaRPr lang="es-C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32559060"/>
                  </a:ext>
                </a:extLst>
              </a:tr>
              <a:tr h="330200">
                <a:tc>
                  <a:txBody>
                    <a:bodyPr/>
                    <a:lstStyle/>
                    <a:p>
                      <a:pPr algn="l" fontAlgn="b"/>
                      <a:r>
                        <a:rPr lang="es-CO" sz="1000" u="none" strike="noStrike">
                          <a:effectLst/>
                        </a:rPr>
                        <a:t>Offices:  85,582,082</a:t>
                      </a:r>
                      <a:endParaRPr lang="es-C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45931714"/>
                  </a:ext>
                </a:extLst>
              </a:tr>
              <a:tr h="330200">
                <a:tc>
                  <a:txBody>
                    <a:bodyPr/>
                    <a:lstStyle/>
                    <a:p>
                      <a:pPr algn="l" fontAlgn="b"/>
                      <a:r>
                        <a:rPr lang="es-CO" sz="1000" u="none" strike="noStrike" dirty="0" err="1">
                          <a:effectLst/>
                        </a:rPr>
                        <a:t>Overall</a:t>
                      </a:r>
                      <a:r>
                        <a:rPr lang="es-CO" sz="1000" u="none" strike="noStrike" dirty="0">
                          <a:effectLst/>
                        </a:rPr>
                        <a:t>:  89,426,850</a:t>
                      </a:r>
                      <a:endParaRPr lang="es-CO"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7826793"/>
                  </a:ext>
                </a:extLst>
              </a:tr>
            </a:tbl>
          </a:graphicData>
        </a:graphic>
      </p:graphicFrame>
    </p:spTree>
    <p:extLst>
      <p:ext uri="{BB962C8B-B14F-4D97-AF65-F5344CB8AC3E}">
        <p14:creationId xmlns:p14="http://schemas.microsoft.com/office/powerpoint/2010/main" val="3372347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Login-in/languages</a:t>
            </a:r>
            <a:endParaRPr lang="en-US" dirty="0"/>
          </a:p>
        </p:txBody>
      </p:sp>
      <p:pic>
        <p:nvPicPr>
          <p:cNvPr id="7" name="Picture 6"/>
          <p:cNvPicPr>
            <a:picLocks noChangeAspect="1"/>
          </p:cNvPicPr>
          <p:nvPr/>
        </p:nvPicPr>
        <p:blipFill>
          <a:blip r:embed="rId2"/>
          <a:stretch>
            <a:fillRect/>
          </a:stretch>
        </p:blipFill>
        <p:spPr>
          <a:xfrm>
            <a:off x="0" y="1721512"/>
            <a:ext cx="9102123" cy="2850487"/>
          </a:xfrm>
          <a:prstGeom prst="rect">
            <a:avLst/>
          </a:prstGeom>
        </p:spPr>
      </p:pic>
      <p:sp>
        <p:nvSpPr>
          <p:cNvPr id="8" name="Freeform 7"/>
          <p:cNvSpPr/>
          <p:nvPr/>
        </p:nvSpPr>
        <p:spPr bwMode="auto">
          <a:xfrm>
            <a:off x="7315200" y="1828800"/>
            <a:ext cx="1219200" cy="38100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61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524000"/>
            <a:ext cx="9122833" cy="5048250"/>
          </a:xfrm>
          <a:prstGeom prst="rect">
            <a:avLst/>
          </a:prstGeom>
        </p:spPr>
      </p:pic>
      <p:sp>
        <p:nvSpPr>
          <p:cNvPr id="5" name="Title 4"/>
          <p:cNvSpPr>
            <a:spLocks noGrp="1"/>
          </p:cNvSpPr>
          <p:nvPr>
            <p:ph type="title"/>
          </p:nvPr>
        </p:nvSpPr>
        <p:spPr/>
        <p:txBody>
          <a:bodyPr/>
          <a:lstStyle/>
          <a:p>
            <a:r>
              <a:rPr lang="en-US" dirty="0" smtClean="0"/>
              <a:t>WIPO IP Portal</a:t>
            </a:r>
            <a:endParaRPr lang="en-US" dirty="0"/>
          </a:p>
        </p:txBody>
      </p:sp>
    </p:spTree>
    <p:extLst>
      <p:ext uri="{BB962C8B-B14F-4D97-AF65-F5344CB8AC3E}">
        <p14:creationId xmlns:p14="http://schemas.microsoft.com/office/powerpoint/2010/main" val="623063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H" dirty="0" smtClean="0"/>
              <a:t/>
            </a:r>
            <a:br>
              <a:rPr lang="fr-CH" dirty="0" smtClean="0"/>
            </a:br>
            <a:r>
              <a:rPr lang="fr-CH" dirty="0" err="1" smtClean="0"/>
              <a:t>Next</a:t>
            </a:r>
            <a:r>
              <a:rPr lang="fr-CH" dirty="0" smtClean="0"/>
              <a:t> </a:t>
            </a:r>
            <a:r>
              <a:rPr lang="fr-CH" dirty="0" err="1" smtClean="0"/>
              <a:t>webinar</a:t>
            </a:r>
            <a:r>
              <a:rPr lang="fr-CH" dirty="0"/>
              <a:t>: </a:t>
            </a:r>
            <a:r>
              <a:rPr lang="fr-CH" dirty="0" err="1" smtClean="0"/>
              <a:t>September</a:t>
            </a:r>
            <a:r>
              <a:rPr lang="fr-CH" dirty="0" smtClean="0"/>
              <a:t> 8 or 10</a:t>
            </a:r>
            <a:r>
              <a:rPr lang="fr-CH" dirty="0"/>
              <a:t/>
            </a:r>
            <a:br>
              <a:rPr lang="fr-CH" dirty="0"/>
            </a:br>
            <a:endParaRPr lang="en-US" dirty="0"/>
          </a:p>
        </p:txBody>
      </p:sp>
      <p:sp>
        <p:nvSpPr>
          <p:cNvPr id="9" name="Content Placeholder 8"/>
          <p:cNvSpPr>
            <a:spLocks noGrp="1"/>
          </p:cNvSpPr>
          <p:nvPr>
            <p:ph idx="1"/>
          </p:nvPr>
        </p:nvSpPr>
        <p:spPr>
          <a:xfrm>
            <a:off x="457200" y="914400"/>
            <a:ext cx="8229600" cy="4572000"/>
          </a:xfrm>
        </p:spPr>
        <p:txBody>
          <a:bodyPr/>
          <a:lstStyle/>
          <a:p>
            <a:endParaRPr lang="fr-CH" sz="3200" b="1" dirty="0" smtClean="0"/>
          </a:p>
          <a:p>
            <a:r>
              <a:rPr lang="fr-CH" sz="3200" dirty="0" smtClean="0"/>
              <a:t>Chemical </a:t>
            </a:r>
            <a:r>
              <a:rPr lang="fr-CH" sz="3200" dirty="0" err="1" smtClean="0"/>
              <a:t>searches</a:t>
            </a:r>
            <a:r>
              <a:rPr lang="fr-CH" sz="3200" dirty="0" smtClean="0"/>
              <a:t> in </a:t>
            </a:r>
            <a:r>
              <a:rPr lang="fr-CH" sz="3200" dirty="0" smtClean="0"/>
              <a:t>PATENTSCOPE</a:t>
            </a:r>
          </a:p>
          <a:p>
            <a:pPr marL="0" indent="0">
              <a:buNone/>
            </a:pPr>
            <a:endParaRPr lang="fr-CH" dirty="0" smtClean="0"/>
          </a:p>
          <a:p>
            <a:pPr marL="0" indent="0">
              <a:buNone/>
            </a:pPr>
            <a:r>
              <a:rPr lang="fr-CH" dirty="0" smtClean="0"/>
              <a:t>To </a:t>
            </a:r>
            <a:r>
              <a:rPr lang="fr-CH" dirty="0" err="1" smtClean="0"/>
              <a:t>register</a:t>
            </a:r>
            <a:r>
              <a:rPr lang="fr-CH" dirty="0" smtClean="0"/>
              <a:t>: </a:t>
            </a:r>
            <a:r>
              <a:rPr lang="en-US" sz="2200" dirty="0">
                <a:hlinkClick r:id="rId2"/>
              </a:rPr>
              <a:t>https://www.wipo.int/patentscope/en/webinar</a:t>
            </a:r>
            <a:r>
              <a:rPr lang="en-US" sz="2200" dirty="0" smtClean="0">
                <a:hlinkClick r:id="rId2"/>
              </a:rPr>
              <a:t>/</a:t>
            </a:r>
            <a:endParaRPr lang="en-US" sz="2200" dirty="0" smtClean="0"/>
          </a:p>
          <a:p>
            <a:pPr marL="0" indent="0">
              <a:buNone/>
            </a:pPr>
            <a:endParaRPr lang="en-US" sz="2200" dirty="0"/>
          </a:p>
          <a:p>
            <a:pPr marL="0" indent="0">
              <a:buNone/>
            </a:pPr>
            <a:endParaRPr lang="en-US" sz="3200" dirty="0" smtClean="0"/>
          </a:p>
          <a:p>
            <a:pPr marL="0" indent="0">
              <a:buNone/>
            </a:pPr>
            <a:r>
              <a:rPr lang="en-US" sz="3200" dirty="0" smtClean="0"/>
              <a:t>September 24, 2020: paying expert chemical webinar </a:t>
            </a:r>
            <a:endParaRPr lang="en-US" sz="3200" dirty="0"/>
          </a:p>
        </p:txBody>
      </p:sp>
    </p:spTree>
    <p:extLst>
      <p:ext uri="{BB962C8B-B14F-4D97-AF65-F5344CB8AC3E}">
        <p14:creationId xmlns:p14="http://schemas.microsoft.com/office/powerpoint/2010/main" val="3701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76200"/>
            <a:ext cx="7172325" cy="7191375"/>
          </a:xfrm>
          <a:prstGeom prst="rect">
            <a:avLst/>
          </a:prstGeom>
        </p:spPr>
      </p:pic>
      <p:sp>
        <p:nvSpPr>
          <p:cNvPr id="9" name="Rectangle 8"/>
          <p:cNvSpPr/>
          <p:nvPr/>
        </p:nvSpPr>
        <p:spPr>
          <a:xfrm>
            <a:off x="762000" y="2170316"/>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sp>
        <p:nvSpPr>
          <p:cNvPr id="10" name="Rounded Rectangle 9"/>
          <p:cNvSpPr/>
          <p:nvPr/>
        </p:nvSpPr>
        <p:spPr bwMode="auto">
          <a:xfrm>
            <a:off x="5181600" y="3125355"/>
            <a:ext cx="2438400" cy="546532"/>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1" name="Rounded Rectangle 10"/>
          <p:cNvSpPr/>
          <p:nvPr/>
        </p:nvSpPr>
        <p:spPr bwMode="auto">
          <a:xfrm>
            <a:off x="762000" y="2821097"/>
            <a:ext cx="6972300" cy="3810000"/>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256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Brand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smtClean="0"/>
              <a:t>An </a:t>
            </a:r>
            <a:r>
              <a:rPr lang="fr-CH" dirty="0" err="1" smtClean="0"/>
              <a:t>overview</a:t>
            </a:r>
            <a:endParaRPr lang="fr-CH" dirty="0" smtClean="0"/>
          </a:p>
          <a:p>
            <a:endParaRPr lang="fr-CH" dirty="0"/>
          </a:p>
          <a:p>
            <a:pPr marL="457200" lvl="1" indent="0">
              <a:buNone/>
            </a:pPr>
            <a:r>
              <a:rPr lang="fr-CH" dirty="0" err="1" smtClean="0"/>
              <a:t>September</a:t>
            </a:r>
            <a:r>
              <a:rPr lang="fr-CH" dirty="0" smtClean="0"/>
              <a:t> 22 at 5:30pm CEST</a:t>
            </a:r>
          </a:p>
          <a:p>
            <a:pPr marL="457200" lvl="1" indent="0">
              <a:buNone/>
            </a:pPr>
            <a:r>
              <a:rPr lang="en-US" sz="1800" dirty="0">
                <a:hlinkClick r:id="rId2"/>
              </a:rPr>
              <a:t>https://</a:t>
            </a:r>
            <a:r>
              <a:rPr lang="en-US" sz="1800" dirty="0" smtClean="0">
                <a:hlinkClick r:id="rId2"/>
              </a:rPr>
              <a:t>www.wipo.int/reference/en/branddb/webinar/index.html</a:t>
            </a:r>
            <a:r>
              <a:rPr lang="en-US" sz="1800" dirty="0" smtClean="0"/>
              <a:t> </a:t>
            </a:r>
            <a:endParaRPr lang="en-US" sz="1800" dirty="0"/>
          </a:p>
        </p:txBody>
      </p:sp>
    </p:spTree>
    <p:extLst>
      <p:ext uri="{BB962C8B-B14F-4D97-AF65-F5344CB8AC3E}">
        <p14:creationId xmlns:p14="http://schemas.microsoft.com/office/powerpoint/2010/main" val="6978180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Global Design </a:t>
            </a:r>
            <a:r>
              <a:rPr lang="fr-CH" dirty="0" err="1" smtClean="0"/>
              <a:t>Database</a:t>
            </a:r>
            <a:r>
              <a:rPr lang="fr-CH" dirty="0" smtClean="0"/>
              <a:t>: </a:t>
            </a:r>
            <a:r>
              <a:rPr lang="fr-CH" dirty="0" err="1" smtClean="0"/>
              <a:t>webinar</a:t>
            </a:r>
            <a:endParaRPr lang="en-US" dirty="0"/>
          </a:p>
        </p:txBody>
      </p:sp>
      <p:sp>
        <p:nvSpPr>
          <p:cNvPr id="3" name="Content Placeholder 2"/>
          <p:cNvSpPr>
            <a:spLocks noGrp="1"/>
          </p:cNvSpPr>
          <p:nvPr>
            <p:ph idx="1"/>
          </p:nvPr>
        </p:nvSpPr>
        <p:spPr/>
        <p:txBody>
          <a:bodyPr/>
          <a:lstStyle/>
          <a:p>
            <a:r>
              <a:rPr lang="fr-CH" dirty="0" smtClean="0"/>
              <a:t>An introduction</a:t>
            </a:r>
          </a:p>
          <a:p>
            <a:pPr marL="0" indent="0">
              <a:buNone/>
            </a:pPr>
            <a:endParaRPr lang="fr-CH" dirty="0" smtClean="0"/>
          </a:p>
          <a:p>
            <a:pPr marL="457200" lvl="1" indent="0">
              <a:buNone/>
            </a:pPr>
            <a:r>
              <a:rPr lang="fr-CH" dirty="0" err="1" smtClean="0"/>
              <a:t>September</a:t>
            </a:r>
            <a:r>
              <a:rPr lang="fr-CH" dirty="0" smtClean="0"/>
              <a:t> 30 at 5:30pm CEST</a:t>
            </a:r>
          </a:p>
          <a:p>
            <a:pPr marL="457200" lvl="1" indent="0">
              <a:buNone/>
            </a:pPr>
            <a:r>
              <a:rPr lang="en-US" sz="2000" dirty="0">
                <a:hlinkClick r:id="rId2"/>
              </a:rPr>
              <a:t>https://</a:t>
            </a:r>
            <a:r>
              <a:rPr lang="en-US" sz="2000" dirty="0" smtClean="0">
                <a:hlinkClick r:id="rId2"/>
              </a:rPr>
              <a:t>www.wipo.int/reference/en/branddb/webinar/index.html</a:t>
            </a:r>
            <a:r>
              <a:rPr lang="en-US" sz="2000" dirty="0" smtClean="0"/>
              <a:t> </a:t>
            </a:r>
          </a:p>
        </p:txBody>
      </p:sp>
    </p:spTree>
    <p:extLst>
      <p:ext uri="{BB962C8B-B14F-4D97-AF65-F5344CB8AC3E}">
        <p14:creationId xmlns:p14="http://schemas.microsoft.com/office/powerpoint/2010/main" val="10990577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86" y="1"/>
            <a:ext cx="10053189" cy="6834266"/>
          </a:xfrm>
          <a:prstGeom prst="rect">
            <a:avLst/>
          </a:prstGeom>
        </p:spPr>
      </p:pic>
      <p:sp>
        <p:nvSpPr>
          <p:cNvPr id="3" name="TextBox 2"/>
          <p:cNvSpPr txBox="1"/>
          <p:nvPr/>
        </p:nvSpPr>
        <p:spPr>
          <a:xfrm>
            <a:off x="6248400" y="4495800"/>
            <a:ext cx="2640466" cy="369332"/>
          </a:xfrm>
          <a:prstGeom prst="rect">
            <a:avLst/>
          </a:prstGeom>
          <a:noFill/>
        </p:spPr>
        <p:txBody>
          <a:bodyPr wrap="none" rtlCol="0">
            <a:spAutoFit/>
          </a:bodyPr>
          <a:lstStyle/>
          <a:p>
            <a:r>
              <a:rPr lang="fr-CH" sz="1800" b="1" dirty="0" smtClean="0">
                <a:solidFill>
                  <a:schemeClr val="accent3">
                    <a:lumMod val="75000"/>
                  </a:schemeClr>
                </a:solidFill>
              </a:rPr>
              <a:t>patentscope@wipo.int</a:t>
            </a:r>
            <a:endParaRPr lang="es-CO" sz="1800" b="1" dirty="0">
              <a:solidFill>
                <a:schemeClr val="accent3">
                  <a:lumMod val="75000"/>
                </a:schemeClr>
              </a:solidFill>
            </a:endParaRPr>
          </a:p>
        </p:txBody>
      </p:sp>
    </p:spTree>
    <p:extLst>
      <p:ext uri="{BB962C8B-B14F-4D97-AF65-F5344CB8AC3E}">
        <p14:creationId xmlns:p14="http://schemas.microsoft.com/office/powerpoint/2010/main" val="3563262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65000"/>
              </a:schemeClr>
            </a:gs>
            <a:gs pos="100000">
              <a:schemeClr val="bg1">
                <a:lumMod val="95000"/>
              </a:schemeClr>
            </a:gs>
            <a:gs pos="79600">
              <a:schemeClr val="bg1">
                <a:lumMod val="8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grpSp>
        <p:nvGrpSpPr>
          <p:cNvPr id="30" name="Group 29"/>
          <p:cNvGrpSpPr/>
          <p:nvPr/>
        </p:nvGrpSpPr>
        <p:grpSpPr>
          <a:xfrm rot="7560000" flipV="1">
            <a:off x="4011145" y="3119005"/>
            <a:ext cx="1001533" cy="2675073"/>
            <a:chOff x="6477000" y="2590800"/>
            <a:chExt cx="1066800" cy="2438400"/>
          </a:xfrm>
        </p:grpSpPr>
        <p:sp>
          <p:nvSpPr>
            <p:cNvPr id="31" name="Freeform 30"/>
            <p:cNvSpPr/>
            <p:nvPr/>
          </p:nvSpPr>
          <p:spPr bwMode="auto">
            <a:xfrm rot="5400000">
              <a:off x="60579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100000">
                  <a:srgbClr val="CEFAE2"/>
                </a:gs>
                <a:gs pos="30000">
                  <a:srgbClr val="00EA6A"/>
                </a:gs>
              </a:gsLst>
              <a:lin ang="162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2" name="Freeform 31"/>
            <p:cNvSpPr/>
            <p:nvPr/>
          </p:nvSpPr>
          <p:spPr bwMode="auto">
            <a:xfrm rot="5400000" flipV="1">
              <a:off x="55245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00B05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27" name="Group 26"/>
          <p:cNvGrpSpPr/>
          <p:nvPr/>
        </p:nvGrpSpPr>
        <p:grpSpPr>
          <a:xfrm rot="5240880" flipV="1">
            <a:off x="4286211" y="1876826"/>
            <a:ext cx="1066800" cy="3008127"/>
            <a:chOff x="4038600" y="2590800"/>
            <a:chExt cx="1066800" cy="2438400"/>
          </a:xfrm>
        </p:grpSpPr>
        <p:sp>
          <p:nvSpPr>
            <p:cNvPr id="28" name="Freeform 27"/>
            <p:cNvSpPr/>
            <p:nvPr/>
          </p:nvSpPr>
          <p:spPr bwMode="auto">
            <a:xfrm rot="5400000">
              <a:off x="36195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3000">
                  <a:srgbClr val="FF5050"/>
                </a:gs>
                <a:gs pos="94000">
                  <a:srgbClr val="FFFFFF"/>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9" name="Freeform 28"/>
            <p:cNvSpPr/>
            <p:nvPr/>
          </p:nvSpPr>
          <p:spPr bwMode="auto">
            <a:xfrm rot="5400000" flipV="1">
              <a:off x="3086100" y="3543300"/>
              <a:ext cx="2438400" cy="533400"/>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solidFill>
              <a:srgbClr val="FF000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24" name="Group 23"/>
          <p:cNvGrpSpPr/>
          <p:nvPr/>
        </p:nvGrpSpPr>
        <p:grpSpPr>
          <a:xfrm rot="19187739" flipV="1">
            <a:off x="3116778" y="1721717"/>
            <a:ext cx="2868407" cy="979087"/>
            <a:chOff x="2933700" y="3245388"/>
            <a:chExt cx="3276600" cy="748224"/>
          </a:xfrm>
        </p:grpSpPr>
        <p:sp>
          <p:nvSpPr>
            <p:cNvPr id="25" name="Freeform 2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6" name="Freeform 2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sp>
        <p:nvSpPr>
          <p:cNvPr id="2" name="Oval 1"/>
          <p:cNvSpPr/>
          <p:nvPr/>
        </p:nvSpPr>
        <p:spPr bwMode="auto">
          <a:xfrm rot="5400000" flipV="1">
            <a:off x="2200479" y="1968406"/>
            <a:ext cx="3084014" cy="2775668"/>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scene3d>
            <a:camera prst="orthographicFront"/>
            <a:lightRig rig="threePt" dir="t"/>
          </a:scene3d>
          <a:sp3d contourW="12700">
            <a:bevelT w="120650" h="25400" prst="relaxedInset"/>
            <a:contourClr>
              <a:schemeClr val="bg1"/>
            </a:contourClr>
          </a:sp3d>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9" name="Oval 18"/>
          <p:cNvSpPr/>
          <p:nvPr/>
        </p:nvSpPr>
        <p:spPr bwMode="auto">
          <a:xfrm rot="5400000" flipV="1">
            <a:off x="5151039" y="4821092"/>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rot="5400000" flipV="1">
            <a:off x="5224428" y="4897293"/>
            <a:ext cx="1072422" cy="990600"/>
          </a:xfrm>
          <a:prstGeom prst="ellipse">
            <a:avLst/>
          </a:prstGeom>
          <a:gradFill>
            <a:gsLst>
              <a:gs pos="1000">
                <a:srgbClr val="00C459"/>
              </a:gs>
              <a:gs pos="100000">
                <a:schemeClr val="bg1"/>
              </a:gs>
              <a:gs pos="100000">
                <a:schemeClr val="accent3">
                  <a:lumMod val="65000"/>
                </a:schemeClr>
              </a:gs>
              <a:gs pos="100000">
                <a:schemeClr val="bg1">
                  <a:lumMod val="95000"/>
                </a:schemeClr>
              </a:gs>
              <a:gs pos="98000">
                <a:srgbClr val="00EA6A"/>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nvGrpSpPr>
          <p:cNvPr id="3" name="Group 2"/>
          <p:cNvGrpSpPr/>
          <p:nvPr/>
        </p:nvGrpSpPr>
        <p:grpSpPr>
          <a:xfrm rot="5400000" flipV="1">
            <a:off x="5150069" y="599017"/>
            <a:ext cx="1219200" cy="1143001"/>
            <a:chOff x="1905000" y="3200397"/>
            <a:chExt cx="1219200" cy="1143001"/>
          </a:xfrm>
        </p:grpSpPr>
        <p:sp>
          <p:nvSpPr>
            <p:cNvPr id="11" name="Oval 10"/>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3" name="Oval 22"/>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sp>
        <p:nvSpPr>
          <p:cNvPr id="35" name="Freeform 34"/>
          <p:cNvSpPr/>
          <p:nvPr/>
        </p:nvSpPr>
        <p:spPr bwMode="auto">
          <a:xfrm rot="5520000">
            <a:off x="2064964" y="2038967"/>
            <a:ext cx="1014984" cy="667405"/>
          </a:xfrm>
          <a:custGeom>
            <a:avLst/>
            <a:gdLst>
              <a:gd name="connsiteX0" fmla="*/ 104586 w 839748"/>
              <a:gd name="connsiteY0" fmla="*/ 0 h 609286"/>
              <a:gd name="connsiteX1" fmla="*/ 133106 w 839748"/>
              <a:gd name="connsiteY1" fmla="*/ 36353 h 609286"/>
              <a:gd name="connsiteX2" fmla="*/ 826374 w 839748"/>
              <a:gd name="connsiteY2" fmla="*/ 480729 h 609286"/>
              <a:gd name="connsiteX3" fmla="*/ 839748 w 839748"/>
              <a:gd name="connsiteY3" fmla="*/ 484007 h 609286"/>
              <a:gd name="connsiteX4" fmla="*/ 801590 w 839748"/>
              <a:gd name="connsiteY4" fmla="*/ 609286 h 609286"/>
              <a:gd name="connsiteX5" fmla="*/ 787430 w 839748"/>
              <a:gd name="connsiteY5" fmla="*/ 605802 h 609286"/>
              <a:gd name="connsiteX6" fmla="*/ 32051 w 839748"/>
              <a:gd name="connsiteY6" fmla="*/ 119656 h 609286"/>
              <a:gd name="connsiteX7" fmla="*/ 0 w 839748"/>
              <a:gd name="connsiteY7" fmla="*/ 78638 h 60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748" h="609286">
                <a:moveTo>
                  <a:pt x="104586" y="0"/>
                </a:moveTo>
                <a:lnTo>
                  <a:pt x="133106" y="36353"/>
                </a:lnTo>
                <a:cubicBezTo>
                  <a:pt x="311841" y="242784"/>
                  <a:pt x="551747" y="399313"/>
                  <a:pt x="826374" y="480729"/>
                </a:cubicBezTo>
                <a:lnTo>
                  <a:pt x="839748" y="484007"/>
                </a:lnTo>
                <a:lnTo>
                  <a:pt x="801590" y="609286"/>
                </a:lnTo>
                <a:lnTo>
                  <a:pt x="787430" y="605802"/>
                </a:lnTo>
                <a:cubicBezTo>
                  <a:pt x="488199" y="516733"/>
                  <a:pt x="226799" y="345490"/>
                  <a:pt x="32051" y="119656"/>
                </a:cubicBezTo>
                <a:lnTo>
                  <a:pt x="0" y="78638"/>
                </a:lnTo>
                <a:close/>
              </a:path>
            </a:pathLst>
          </a:custGeom>
          <a:solidFill>
            <a:srgbClr val="4C4CC4"/>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6" name="Freeform 35"/>
          <p:cNvSpPr/>
          <p:nvPr/>
        </p:nvSpPr>
        <p:spPr bwMode="auto">
          <a:xfrm rot="5100000">
            <a:off x="2033732" y="3987129"/>
            <a:ext cx="1029984" cy="548640"/>
          </a:xfrm>
          <a:custGeom>
            <a:avLst/>
            <a:gdLst>
              <a:gd name="connsiteX0" fmla="*/ 735597 w 840183"/>
              <a:gd name="connsiteY0" fmla="*/ 0 h 609096"/>
              <a:gd name="connsiteX1" fmla="*/ 840183 w 840183"/>
              <a:gd name="connsiteY1" fmla="*/ 78638 h 609096"/>
              <a:gd name="connsiteX2" fmla="*/ 808421 w 840183"/>
              <a:gd name="connsiteY2" fmla="*/ 119288 h 609096"/>
              <a:gd name="connsiteX3" fmla="*/ 53041 w 840183"/>
              <a:gd name="connsiteY3" fmla="*/ 605434 h 609096"/>
              <a:gd name="connsiteX4" fmla="*/ 38157 w 840183"/>
              <a:gd name="connsiteY4" fmla="*/ 609096 h 609096"/>
              <a:gd name="connsiteX5" fmla="*/ 0 w 840183"/>
              <a:gd name="connsiteY5" fmla="*/ 483817 h 609096"/>
              <a:gd name="connsiteX6" fmla="*/ 14098 w 840183"/>
              <a:gd name="connsiteY6" fmla="*/ 480361 h 609096"/>
              <a:gd name="connsiteX7" fmla="*/ 707366 w 840183"/>
              <a:gd name="connsiteY7" fmla="*/ 35985 h 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183" h="609096">
                <a:moveTo>
                  <a:pt x="735597" y="0"/>
                </a:moveTo>
                <a:lnTo>
                  <a:pt x="840183" y="78638"/>
                </a:lnTo>
                <a:lnTo>
                  <a:pt x="808421" y="119288"/>
                </a:lnTo>
                <a:cubicBezTo>
                  <a:pt x="613672" y="345122"/>
                  <a:pt x="352272" y="516365"/>
                  <a:pt x="53041" y="605434"/>
                </a:cubicBezTo>
                <a:lnTo>
                  <a:pt x="38157" y="609096"/>
                </a:lnTo>
                <a:lnTo>
                  <a:pt x="0" y="483817"/>
                </a:lnTo>
                <a:lnTo>
                  <a:pt x="14098" y="480361"/>
                </a:lnTo>
                <a:cubicBezTo>
                  <a:pt x="288724" y="398945"/>
                  <a:pt x="528630" y="242416"/>
                  <a:pt x="707366" y="35985"/>
                </a:cubicBezTo>
                <a:close/>
              </a:path>
            </a:pathLst>
          </a:custGeom>
          <a:solidFill>
            <a:srgbClr val="00C459"/>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7" name="Freeform 36"/>
          <p:cNvSpPr/>
          <p:nvPr/>
        </p:nvSpPr>
        <p:spPr bwMode="auto">
          <a:xfrm rot="5400000">
            <a:off x="1751374" y="3233739"/>
            <a:ext cx="1010812" cy="193421"/>
          </a:xfrm>
          <a:custGeom>
            <a:avLst/>
            <a:gdLst>
              <a:gd name="connsiteX0" fmla="*/ 40618 w 949143"/>
              <a:gd name="connsiteY0" fmla="*/ 0 h 193421"/>
              <a:gd name="connsiteX1" fmla="*/ 179982 w 949143"/>
              <a:gd name="connsiteY1" fmla="*/ 34155 h 193421"/>
              <a:gd name="connsiteX2" fmla="*/ 474571 w 949143"/>
              <a:gd name="connsiteY2" fmla="*/ 62461 h 193421"/>
              <a:gd name="connsiteX3" fmla="*/ 769161 w 949143"/>
              <a:gd name="connsiteY3" fmla="*/ 34155 h 193421"/>
              <a:gd name="connsiteX4" fmla="*/ 908525 w 949143"/>
              <a:gd name="connsiteY4" fmla="*/ 0 h 193421"/>
              <a:gd name="connsiteX5" fmla="*/ 949143 w 949143"/>
              <a:gd name="connsiteY5" fmla="*/ 124561 h 193421"/>
              <a:gd name="connsiteX6" fmla="*/ 948188 w 949143"/>
              <a:gd name="connsiteY6" fmla="*/ 124896 h 193421"/>
              <a:gd name="connsiteX7" fmla="*/ 474571 w 949143"/>
              <a:gd name="connsiteY7" fmla="*/ 193421 h 193421"/>
              <a:gd name="connsiteX8" fmla="*/ 954 w 949143"/>
              <a:gd name="connsiteY8" fmla="*/ 124896 h 193421"/>
              <a:gd name="connsiteX9" fmla="*/ 0 w 949143"/>
              <a:gd name="connsiteY9" fmla="*/ 124561 h 1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9143" h="193421">
                <a:moveTo>
                  <a:pt x="40618" y="0"/>
                </a:moveTo>
                <a:lnTo>
                  <a:pt x="179982" y="34155"/>
                </a:lnTo>
                <a:cubicBezTo>
                  <a:pt x="275137" y="52715"/>
                  <a:pt x="373660" y="62461"/>
                  <a:pt x="474571" y="62461"/>
                </a:cubicBezTo>
                <a:cubicBezTo>
                  <a:pt x="575483" y="62461"/>
                  <a:pt x="674006" y="52715"/>
                  <a:pt x="769161" y="34155"/>
                </a:cubicBezTo>
                <a:lnTo>
                  <a:pt x="908525" y="0"/>
                </a:lnTo>
                <a:lnTo>
                  <a:pt x="949143" y="124561"/>
                </a:lnTo>
                <a:lnTo>
                  <a:pt x="948188" y="124896"/>
                </a:lnTo>
                <a:cubicBezTo>
                  <a:pt x="798573" y="169430"/>
                  <a:pt x="639500" y="193421"/>
                  <a:pt x="474571" y="193421"/>
                </a:cubicBezTo>
                <a:cubicBezTo>
                  <a:pt x="309643" y="193421"/>
                  <a:pt x="150570" y="169430"/>
                  <a:pt x="954" y="124896"/>
                </a:cubicBezTo>
                <a:lnTo>
                  <a:pt x="0" y="124561"/>
                </a:lnTo>
                <a:close/>
              </a:path>
            </a:pathLst>
          </a:custGeom>
          <a:solidFill>
            <a:srgbClr val="FF0000"/>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2523286" y="2530323"/>
            <a:ext cx="2438400" cy="461665"/>
          </a:xfrm>
          <a:prstGeom prst="rect">
            <a:avLst/>
          </a:prstGeom>
          <a:noFill/>
        </p:spPr>
        <p:txBody>
          <a:bodyPr wrap="square" rtlCol="0">
            <a:spAutoFit/>
          </a:bodyPr>
          <a:lstStyle/>
          <a:p>
            <a:pPr algn="ctr"/>
            <a:r>
              <a:rPr lang="fr-CH" altLang="zh-CN" b="1" dirty="0" smtClean="0">
                <a:solidFill>
                  <a:schemeClr val="bg1">
                    <a:lumMod val="50000"/>
                  </a:schemeClr>
                </a:solidFill>
                <a:latin typeface="+mj-lt"/>
              </a:rPr>
              <a:t>PATENTSCOPE</a:t>
            </a:r>
            <a:endParaRPr lang="en-US" b="1" dirty="0">
              <a:solidFill>
                <a:schemeClr val="bg1">
                  <a:lumMod val="50000"/>
                </a:schemeClr>
              </a:solidFill>
              <a:latin typeface="+mj-lt"/>
            </a:endParaRPr>
          </a:p>
        </p:txBody>
      </p:sp>
      <p:sp>
        <p:nvSpPr>
          <p:cNvPr id="34" name="TextBox 33"/>
          <p:cNvSpPr txBox="1"/>
          <p:nvPr/>
        </p:nvSpPr>
        <p:spPr>
          <a:xfrm>
            <a:off x="2782753" y="3135436"/>
            <a:ext cx="2043914" cy="1015663"/>
          </a:xfrm>
          <a:prstGeom prst="rect">
            <a:avLst/>
          </a:prstGeom>
          <a:noFill/>
        </p:spPr>
        <p:txBody>
          <a:bodyPr wrap="square" rtlCol="0">
            <a:spAutoFit/>
          </a:bodyPr>
          <a:lstStyle/>
          <a:p>
            <a:pPr algn="ctr"/>
            <a:r>
              <a:rPr lang="fr-CH" sz="2000" b="1" dirty="0" err="1" smtClean="0">
                <a:solidFill>
                  <a:schemeClr val="bg1">
                    <a:lumMod val="50000"/>
                  </a:schemeClr>
                </a:solidFill>
              </a:rPr>
              <a:t>WIPO’s</a:t>
            </a:r>
            <a:r>
              <a:rPr lang="fr-CH" sz="2000" b="1" dirty="0" smtClean="0">
                <a:solidFill>
                  <a:schemeClr val="bg1">
                    <a:lumMod val="50000"/>
                  </a:schemeClr>
                </a:solidFill>
              </a:rPr>
              <a:t> free patent </a:t>
            </a:r>
            <a:r>
              <a:rPr lang="fr-CH" sz="2000" b="1" dirty="0" err="1" smtClean="0">
                <a:solidFill>
                  <a:schemeClr val="bg1">
                    <a:lumMod val="50000"/>
                  </a:schemeClr>
                </a:solidFill>
              </a:rPr>
              <a:t>database</a:t>
            </a:r>
            <a:endParaRPr lang="en-US" sz="2000" b="1" dirty="0">
              <a:solidFill>
                <a:schemeClr val="bg1">
                  <a:lumMod val="50000"/>
                </a:schemeClr>
              </a:solidFill>
            </a:endParaRPr>
          </a:p>
        </p:txBody>
      </p:sp>
      <p:sp>
        <p:nvSpPr>
          <p:cNvPr id="38" name="TextBox 37"/>
          <p:cNvSpPr txBox="1"/>
          <p:nvPr/>
        </p:nvSpPr>
        <p:spPr>
          <a:xfrm>
            <a:off x="5264369" y="1032017"/>
            <a:ext cx="959086" cy="307777"/>
          </a:xfrm>
          <a:prstGeom prst="rect">
            <a:avLst/>
          </a:prstGeom>
          <a:noFill/>
        </p:spPr>
        <p:txBody>
          <a:bodyPr wrap="square" rtlCol="0">
            <a:spAutoFit/>
          </a:bodyPr>
          <a:lstStyle/>
          <a:p>
            <a:r>
              <a:rPr lang="fr-CH" sz="1400" b="1" dirty="0" smtClean="0">
                <a:solidFill>
                  <a:schemeClr val="bg1">
                    <a:lumMod val="95000"/>
                  </a:schemeClr>
                </a:solidFill>
              </a:rPr>
              <a:t>SEARCH</a:t>
            </a:r>
            <a:endParaRPr lang="en-US" sz="1400" b="1" dirty="0">
              <a:solidFill>
                <a:schemeClr val="bg1">
                  <a:lumMod val="95000"/>
                </a:schemeClr>
              </a:solidFill>
            </a:endParaRPr>
          </a:p>
        </p:txBody>
      </p:sp>
      <p:grpSp>
        <p:nvGrpSpPr>
          <p:cNvPr id="7" name="Group 6"/>
          <p:cNvGrpSpPr/>
          <p:nvPr/>
        </p:nvGrpSpPr>
        <p:grpSpPr>
          <a:xfrm rot="5400000" flipV="1">
            <a:off x="5802831" y="2738005"/>
            <a:ext cx="1219200" cy="1143001"/>
            <a:chOff x="3820149" y="3695696"/>
            <a:chExt cx="1219200" cy="1143001"/>
          </a:xfrm>
        </p:grpSpPr>
        <p:sp>
          <p:nvSpPr>
            <p:cNvPr id="18" name="Oval 17"/>
            <p:cNvSpPr/>
            <p:nvPr/>
          </p:nvSpPr>
          <p:spPr bwMode="auto">
            <a:xfrm>
              <a:off x="3820149" y="3695696"/>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2" name="Oval 21"/>
            <p:cNvSpPr/>
            <p:nvPr/>
          </p:nvSpPr>
          <p:spPr bwMode="auto">
            <a:xfrm>
              <a:off x="3889496" y="3746857"/>
              <a:ext cx="1066800" cy="990600"/>
            </a:xfrm>
            <a:prstGeom prst="ellipse">
              <a:avLst/>
            </a:prstGeom>
            <a:gradFill>
              <a:gsLst>
                <a:gs pos="0">
                  <a:srgbClr val="FF0000"/>
                </a:gs>
                <a:gs pos="100000">
                  <a:schemeClr val="bg1"/>
                </a:gs>
                <a:gs pos="100000">
                  <a:schemeClr val="accent3">
                    <a:lumMod val="65000"/>
                  </a:schemeClr>
                </a:gs>
                <a:gs pos="100000">
                  <a:schemeClr val="bg1">
                    <a:lumMod val="95000"/>
                  </a:schemeClr>
                </a:gs>
                <a:gs pos="100000">
                  <a:srgbClr val="FF5050"/>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sp>
        <p:nvSpPr>
          <p:cNvPr id="39" name="TextBox 38"/>
          <p:cNvSpPr txBox="1"/>
          <p:nvPr/>
        </p:nvSpPr>
        <p:spPr>
          <a:xfrm>
            <a:off x="5883177" y="3123479"/>
            <a:ext cx="1049543" cy="369332"/>
          </a:xfrm>
          <a:prstGeom prst="rect">
            <a:avLst/>
          </a:prstGeom>
          <a:noFill/>
        </p:spPr>
        <p:txBody>
          <a:bodyPr wrap="square" rtlCol="0">
            <a:spAutoFit/>
          </a:bodyPr>
          <a:lstStyle/>
          <a:p>
            <a:r>
              <a:rPr lang="fr-CH" sz="1800" b="1" dirty="0" smtClean="0">
                <a:solidFill>
                  <a:schemeClr val="bg1">
                    <a:lumMod val="95000"/>
                  </a:schemeClr>
                </a:solidFill>
              </a:rPr>
              <a:t>TOOLS</a:t>
            </a:r>
            <a:endParaRPr lang="en-US" sz="1800" b="1" dirty="0">
              <a:solidFill>
                <a:schemeClr val="bg1">
                  <a:lumMod val="95000"/>
                </a:schemeClr>
              </a:solidFill>
            </a:endParaRPr>
          </a:p>
        </p:txBody>
      </p:sp>
      <p:sp>
        <p:nvSpPr>
          <p:cNvPr id="40" name="TextBox 39"/>
          <p:cNvSpPr txBox="1"/>
          <p:nvPr/>
        </p:nvSpPr>
        <p:spPr>
          <a:xfrm>
            <a:off x="5322073" y="5263635"/>
            <a:ext cx="932896" cy="276999"/>
          </a:xfrm>
          <a:prstGeom prst="rect">
            <a:avLst/>
          </a:prstGeom>
          <a:noFill/>
        </p:spPr>
        <p:txBody>
          <a:bodyPr wrap="square" rtlCol="0">
            <a:spAutoFit/>
          </a:bodyPr>
          <a:lstStyle/>
          <a:p>
            <a:r>
              <a:rPr lang="fr-CH" sz="1200" b="1" dirty="0" smtClean="0">
                <a:solidFill>
                  <a:schemeClr val="bg1">
                    <a:lumMod val="95000"/>
                  </a:schemeClr>
                </a:solidFill>
              </a:rPr>
              <a:t>BROWSE</a:t>
            </a:r>
            <a:endParaRPr lang="en-US" sz="1200" b="1" dirty="0">
              <a:solidFill>
                <a:schemeClr val="bg1">
                  <a:lumMod val="95000"/>
                </a:schemeClr>
              </a:solidFill>
            </a:endParaRPr>
          </a:p>
        </p:txBody>
      </p:sp>
    </p:spTree>
    <p:extLst>
      <p:ext uri="{BB962C8B-B14F-4D97-AF65-F5344CB8AC3E}">
        <p14:creationId xmlns:p14="http://schemas.microsoft.com/office/powerpoint/2010/main" val="10868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0300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Tree>
    <p:extLst>
      <p:ext uri="{BB962C8B-B14F-4D97-AF65-F5344CB8AC3E}">
        <p14:creationId xmlns:p14="http://schemas.microsoft.com/office/powerpoint/2010/main" val="2506206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6E6ED0">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17" name="Picture 16"/>
          <p:cNvPicPr>
            <a:picLocks noChangeAspect="1"/>
          </p:cNvPicPr>
          <p:nvPr/>
        </p:nvPicPr>
        <p:blipFill>
          <a:blip r:embed="rId3"/>
          <a:stretch>
            <a:fillRect/>
          </a:stretch>
        </p:blipFill>
        <p:spPr>
          <a:xfrm>
            <a:off x="-17228" y="1981200"/>
            <a:ext cx="9161228" cy="3028505"/>
          </a:xfrm>
          <a:prstGeom prst="rect">
            <a:avLst/>
          </a:prstGeom>
        </p:spPr>
      </p:pic>
      <p:sp>
        <p:nvSpPr>
          <p:cNvPr id="24" name="Freeform 23"/>
          <p:cNvSpPr/>
          <p:nvPr/>
        </p:nvSpPr>
        <p:spPr bwMode="auto">
          <a:xfrm>
            <a:off x="6705600" y="2362200"/>
            <a:ext cx="541160" cy="380910"/>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011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2" name="Picture 1"/>
          <p:cNvPicPr>
            <a:picLocks noChangeAspect="1"/>
          </p:cNvPicPr>
          <p:nvPr/>
        </p:nvPicPr>
        <p:blipFill>
          <a:blip r:embed="rId3"/>
          <a:stretch>
            <a:fillRect/>
          </a:stretch>
        </p:blipFill>
        <p:spPr>
          <a:xfrm>
            <a:off x="2743201" y="1486446"/>
            <a:ext cx="3837460" cy="4076154"/>
          </a:xfrm>
          <a:prstGeom prst="rect">
            <a:avLst/>
          </a:prstGeom>
        </p:spPr>
      </p:pic>
      <p:sp>
        <p:nvSpPr>
          <p:cNvPr id="17" name="Rectangle 16"/>
          <p:cNvSpPr/>
          <p:nvPr/>
        </p:nvSpPr>
        <p:spPr bwMode="auto">
          <a:xfrm>
            <a:off x="3061731" y="2133600"/>
            <a:ext cx="1600200" cy="450934"/>
          </a:xfrm>
          <a:prstGeom prst="rect">
            <a:avLst/>
          </a:prstGeom>
          <a:solidFill>
            <a:srgbClr val="6E6ED0">
              <a:alpha val="38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437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10000"/>
              </a:schemeClr>
            </a:gs>
            <a:gs pos="95000">
              <a:srgbClr val="8B8BD9">
                <a:alpha val="10000"/>
              </a:srgbClr>
            </a:gs>
          </a:gsLst>
          <a:lin ang="27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H" dirty="0" smtClean="0"/>
              <a:t>             </a:t>
            </a:r>
            <a:r>
              <a:rPr lang="fr-CH" dirty="0" err="1" smtClean="0"/>
              <a:t>Search</a:t>
            </a:r>
            <a:r>
              <a:rPr lang="fr-CH" dirty="0" smtClean="0"/>
              <a:t>: Simple</a:t>
            </a:r>
            <a:endParaRPr lang="en-US" dirty="0"/>
          </a:p>
        </p:txBody>
      </p:sp>
      <p:grpSp>
        <p:nvGrpSpPr>
          <p:cNvPr id="10" name="Group 9"/>
          <p:cNvGrpSpPr/>
          <p:nvPr/>
        </p:nvGrpSpPr>
        <p:grpSpPr>
          <a:xfrm rot="5400000">
            <a:off x="939253" y="84138"/>
            <a:ext cx="864694" cy="1524000"/>
            <a:chOff x="152397" y="914401"/>
            <a:chExt cx="1143001" cy="2514598"/>
          </a:xfrm>
        </p:grpSpPr>
        <p:grpSp>
          <p:nvGrpSpPr>
            <p:cNvPr id="11" name="Group 10"/>
            <p:cNvGrpSpPr/>
            <p:nvPr/>
          </p:nvGrpSpPr>
          <p:grpSpPr>
            <a:xfrm rot="16200000" flipV="1">
              <a:off x="-38100" y="2247899"/>
              <a:ext cx="1524000" cy="838200"/>
              <a:chOff x="2933700" y="3245388"/>
              <a:chExt cx="3276600" cy="748224"/>
            </a:xfrm>
          </p:grpSpPr>
          <p:sp>
            <p:nvSpPr>
              <p:cNvPr id="15" name="Freeform 14"/>
              <p:cNvSpPr/>
              <p:nvPr/>
            </p:nvSpPr>
            <p:spPr bwMode="auto">
              <a:xfrm>
                <a:off x="2933700" y="3245388"/>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9000">
                    <a:srgbClr val="8B8BD9"/>
                  </a:gs>
                  <a:gs pos="100000">
                    <a:schemeClr val="bg1"/>
                  </a:gs>
                </a:gsLst>
                <a:lin ang="1890000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Freeform 15"/>
              <p:cNvSpPr/>
              <p:nvPr/>
            </p:nvSpPr>
            <p:spPr bwMode="auto">
              <a:xfrm flipV="1">
                <a:off x="2933700" y="3619500"/>
                <a:ext cx="3276600" cy="374112"/>
              </a:xfrm>
              <a:custGeom>
                <a:avLst/>
                <a:gdLst>
                  <a:gd name="connsiteX0" fmla="*/ 0 w 3276600"/>
                  <a:gd name="connsiteY0" fmla="*/ 0 h 374112"/>
                  <a:gd name="connsiteX1" fmla="*/ 237380 w 3276600"/>
                  <a:gd name="connsiteY1" fmla="*/ 60861 h 374112"/>
                  <a:gd name="connsiteX2" fmla="*/ 1638300 w 3276600"/>
                  <a:gd name="connsiteY2" fmla="*/ 183612 h 374112"/>
                  <a:gd name="connsiteX3" fmla="*/ 3039220 w 3276600"/>
                  <a:gd name="connsiteY3" fmla="*/ 60861 h 374112"/>
                  <a:gd name="connsiteX4" fmla="*/ 3276600 w 3276600"/>
                  <a:gd name="connsiteY4" fmla="*/ 0 h 374112"/>
                  <a:gd name="connsiteX5" fmla="*/ 3276600 w 3276600"/>
                  <a:gd name="connsiteY5" fmla="*/ 374112 h 374112"/>
                  <a:gd name="connsiteX6" fmla="*/ 0 w 3276600"/>
                  <a:gd name="connsiteY6" fmla="*/ 374112 h 3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374112">
                    <a:moveTo>
                      <a:pt x="0" y="0"/>
                    </a:moveTo>
                    <a:lnTo>
                      <a:pt x="237380" y="60861"/>
                    </a:lnTo>
                    <a:cubicBezTo>
                      <a:pt x="595907" y="136703"/>
                      <a:pt x="1091207" y="183612"/>
                      <a:pt x="1638300" y="183612"/>
                    </a:cubicBezTo>
                    <a:cubicBezTo>
                      <a:pt x="2185394" y="183612"/>
                      <a:pt x="2680694" y="136703"/>
                      <a:pt x="3039220" y="60861"/>
                    </a:cubicBezTo>
                    <a:lnTo>
                      <a:pt x="3276600" y="0"/>
                    </a:lnTo>
                    <a:lnTo>
                      <a:pt x="3276600" y="374112"/>
                    </a:lnTo>
                    <a:lnTo>
                      <a:pt x="0" y="374112"/>
                    </a:lnTo>
                    <a:close/>
                  </a:path>
                </a:pathLst>
              </a:custGeom>
              <a:gradFill flip="none" rotWithShape="1">
                <a:gsLst>
                  <a:gs pos="5000">
                    <a:srgbClr val="4C4CC4"/>
                  </a:gs>
                  <a:gs pos="100000">
                    <a:srgbClr val="4C4CC4"/>
                  </a:gs>
                  <a:gs pos="100000">
                    <a:schemeClr val="accent3">
                      <a:lumMod val="65000"/>
                    </a:schemeClr>
                  </a:gs>
                  <a:gs pos="100000">
                    <a:schemeClr val="bg1">
                      <a:lumMod val="95000"/>
                    </a:schemeClr>
                  </a:gs>
                  <a:gs pos="70000">
                    <a:schemeClr val="accent2">
                      <a:lumMod val="60000"/>
                      <a:lumOff val="40000"/>
                    </a:schemeClr>
                  </a:gs>
                </a:gsLst>
                <a:lin ang="0" scaled="1"/>
                <a:tileRect/>
              </a:gra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nvGrpSpPr>
            <p:cNvPr id="12" name="Group 11"/>
            <p:cNvGrpSpPr/>
            <p:nvPr/>
          </p:nvGrpSpPr>
          <p:grpSpPr>
            <a:xfrm rot="5400000" flipV="1">
              <a:off x="114298" y="952500"/>
              <a:ext cx="1219200" cy="1143001"/>
              <a:chOff x="1905000" y="3200397"/>
              <a:chExt cx="1219200" cy="1143001"/>
            </a:xfrm>
          </p:grpSpPr>
          <p:sp>
            <p:nvSpPr>
              <p:cNvPr id="13" name="Oval 12"/>
              <p:cNvSpPr/>
              <p:nvPr/>
            </p:nvSpPr>
            <p:spPr bwMode="auto">
              <a:xfrm>
                <a:off x="1905000" y="3200397"/>
                <a:ext cx="1219200" cy="1143001"/>
              </a:xfrm>
              <a:prstGeom prst="ellipse">
                <a:avLst/>
              </a:prstGeom>
              <a:gradFill>
                <a:gsLst>
                  <a:gs pos="0">
                    <a:schemeClr val="bg1"/>
                  </a:gs>
                  <a:gs pos="100000">
                    <a:schemeClr val="bg1"/>
                  </a:gs>
                  <a:gs pos="100000">
                    <a:schemeClr val="accent3">
                      <a:lumMod val="65000"/>
                    </a:schemeClr>
                  </a:gs>
                  <a:gs pos="100000">
                    <a:schemeClr val="bg1">
                      <a:lumMod val="95000"/>
                    </a:schemeClr>
                  </a:gs>
                  <a:gs pos="100000">
                    <a:schemeClr val="bg1"/>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1981200" y="3276597"/>
                <a:ext cx="1066800" cy="990600"/>
              </a:xfrm>
              <a:prstGeom prst="ellipse">
                <a:avLst/>
              </a:prstGeom>
              <a:gradFill>
                <a:gsLst>
                  <a:gs pos="0">
                    <a:srgbClr val="4C4CC4"/>
                  </a:gs>
                  <a:gs pos="100000">
                    <a:schemeClr val="bg1"/>
                  </a:gs>
                  <a:gs pos="100000">
                    <a:schemeClr val="accent3">
                      <a:lumMod val="65000"/>
                    </a:schemeClr>
                  </a:gs>
                  <a:gs pos="100000">
                    <a:schemeClr val="bg1">
                      <a:lumMod val="95000"/>
                    </a:schemeClr>
                  </a:gs>
                  <a:gs pos="98000">
                    <a:srgbClr val="8B8BD9"/>
                  </a:gs>
                </a:gsLst>
                <a:lin ang="2700000" scaled="1"/>
              </a:gradFill>
              <a:ln>
                <a:noFill/>
              </a:ln>
              <a:effectLst>
                <a:outerShdw blurRad="355600" dist="1270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grpSp>
      </p:grpSp>
      <p:pic>
        <p:nvPicPr>
          <p:cNvPr id="3" name="Picture 2"/>
          <p:cNvPicPr>
            <a:picLocks noChangeAspect="1"/>
          </p:cNvPicPr>
          <p:nvPr/>
        </p:nvPicPr>
        <p:blipFill>
          <a:blip r:embed="rId3"/>
          <a:stretch>
            <a:fillRect/>
          </a:stretch>
        </p:blipFill>
        <p:spPr>
          <a:xfrm>
            <a:off x="0" y="1772460"/>
            <a:ext cx="9057128" cy="2494739"/>
          </a:xfrm>
          <a:prstGeom prst="rect">
            <a:avLst/>
          </a:prstGeom>
        </p:spPr>
      </p:pic>
      <p:pic>
        <p:nvPicPr>
          <p:cNvPr id="4" name="Picture 3"/>
          <p:cNvPicPr>
            <a:picLocks noChangeAspect="1"/>
          </p:cNvPicPr>
          <p:nvPr/>
        </p:nvPicPr>
        <p:blipFill>
          <a:blip r:embed="rId4"/>
          <a:stretch>
            <a:fillRect/>
          </a:stretch>
        </p:blipFill>
        <p:spPr>
          <a:xfrm>
            <a:off x="51666" y="3581734"/>
            <a:ext cx="2686050" cy="1981200"/>
          </a:xfrm>
          <a:prstGeom prst="rect">
            <a:avLst/>
          </a:prstGeom>
        </p:spPr>
      </p:pic>
      <p:sp>
        <p:nvSpPr>
          <p:cNvPr id="17" name="Freeform 16"/>
          <p:cNvSpPr/>
          <p:nvPr/>
        </p:nvSpPr>
        <p:spPr bwMode="auto">
          <a:xfrm>
            <a:off x="0" y="2823080"/>
            <a:ext cx="1905000" cy="758654"/>
          </a:xfrm>
          <a:custGeom>
            <a:avLst/>
            <a:gdLst>
              <a:gd name="connsiteX0" fmla="*/ 628535 w 1177290"/>
              <a:gd name="connsiteY0" fmla="*/ 8257 h 792124"/>
              <a:gd name="connsiteX1" fmla="*/ 24236 w 1177290"/>
              <a:gd name="connsiteY1" fmla="*/ 238845 h 792124"/>
              <a:gd name="connsiteX2" fmla="*/ 167360 w 1177290"/>
              <a:gd name="connsiteY2" fmla="*/ 596653 h 792124"/>
              <a:gd name="connsiteX3" fmla="*/ 612633 w 1177290"/>
              <a:gd name="connsiteY3" fmla="*/ 779533 h 792124"/>
              <a:gd name="connsiteX4" fmla="*/ 1177175 w 1177290"/>
              <a:gd name="connsiteY4" fmla="*/ 254747 h 792124"/>
              <a:gd name="connsiteX5" fmla="*/ 564925 w 1177290"/>
              <a:gd name="connsiteY5" fmla="*/ 16208 h 792124"/>
              <a:gd name="connsiteX6" fmla="*/ 501315 w 1177290"/>
              <a:gd name="connsiteY6" fmla="*/ 48013 h 792124"/>
              <a:gd name="connsiteX7" fmla="*/ 628535 w 1177290"/>
              <a:gd name="connsiteY7" fmla="*/ 8257 h 792124"/>
              <a:gd name="connsiteX0" fmla="*/ 628535 w 891203"/>
              <a:gd name="connsiteY0" fmla="*/ 8257 h 791690"/>
              <a:gd name="connsiteX1" fmla="*/ 24236 w 891203"/>
              <a:gd name="connsiteY1" fmla="*/ 238845 h 791690"/>
              <a:gd name="connsiteX2" fmla="*/ 167360 w 891203"/>
              <a:gd name="connsiteY2" fmla="*/ 596653 h 791690"/>
              <a:gd name="connsiteX3" fmla="*/ 612633 w 891203"/>
              <a:gd name="connsiteY3" fmla="*/ 779533 h 791690"/>
              <a:gd name="connsiteX4" fmla="*/ 890928 w 891203"/>
              <a:gd name="connsiteY4" fmla="*/ 262698 h 791690"/>
              <a:gd name="connsiteX5" fmla="*/ 564925 w 891203"/>
              <a:gd name="connsiteY5" fmla="*/ 16208 h 791690"/>
              <a:gd name="connsiteX6" fmla="*/ 501315 w 891203"/>
              <a:gd name="connsiteY6" fmla="*/ 48013 h 791690"/>
              <a:gd name="connsiteX7" fmla="*/ 628535 w 891203"/>
              <a:gd name="connsiteY7" fmla="*/ 8257 h 791690"/>
              <a:gd name="connsiteX0" fmla="*/ 505477 w 768145"/>
              <a:gd name="connsiteY0" fmla="*/ 7293 h 790881"/>
              <a:gd name="connsiteX1" fmla="*/ 68156 w 768145"/>
              <a:gd name="connsiteY1" fmla="*/ 221978 h 790881"/>
              <a:gd name="connsiteX2" fmla="*/ 44302 w 768145"/>
              <a:gd name="connsiteY2" fmla="*/ 595689 h 790881"/>
              <a:gd name="connsiteX3" fmla="*/ 489575 w 768145"/>
              <a:gd name="connsiteY3" fmla="*/ 778569 h 790881"/>
              <a:gd name="connsiteX4" fmla="*/ 767870 w 768145"/>
              <a:gd name="connsiteY4" fmla="*/ 261734 h 790881"/>
              <a:gd name="connsiteX5" fmla="*/ 441867 w 768145"/>
              <a:gd name="connsiteY5" fmla="*/ 15244 h 790881"/>
              <a:gd name="connsiteX6" fmla="*/ 378257 w 768145"/>
              <a:gd name="connsiteY6" fmla="*/ 47049 h 790881"/>
              <a:gd name="connsiteX7" fmla="*/ 505477 w 768145"/>
              <a:gd name="connsiteY7" fmla="*/ 7293 h 790881"/>
              <a:gd name="connsiteX0" fmla="*/ 517863 w 797096"/>
              <a:gd name="connsiteY0" fmla="*/ 7293 h 677565"/>
              <a:gd name="connsiteX1" fmla="*/ 80542 w 797096"/>
              <a:gd name="connsiteY1" fmla="*/ 221978 h 677565"/>
              <a:gd name="connsiteX2" fmla="*/ 56688 w 797096"/>
              <a:gd name="connsiteY2" fmla="*/ 595689 h 677565"/>
              <a:gd name="connsiteX3" fmla="*/ 676890 w 797096"/>
              <a:gd name="connsiteY3" fmla="*/ 651348 h 677565"/>
              <a:gd name="connsiteX4" fmla="*/ 780256 w 797096"/>
              <a:gd name="connsiteY4" fmla="*/ 261734 h 677565"/>
              <a:gd name="connsiteX5" fmla="*/ 454253 w 797096"/>
              <a:gd name="connsiteY5" fmla="*/ 15244 h 677565"/>
              <a:gd name="connsiteX6" fmla="*/ 390643 w 797096"/>
              <a:gd name="connsiteY6" fmla="*/ 47049 h 677565"/>
              <a:gd name="connsiteX7" fmla="*/ 517863 w 797096"/>
              <a:gd name="connsiteY7" fmla="*/ 7293 h 677565"/>
              <a:gd name="connsiteX0" fmla="*/ 517863 w 797096"/>
              <a:gd name="connsiteY0" fmla="*/ 7293 h 681687"/>
              <a:gd name="connsiteX1" fmla="*/ 80542 w 797096"/>
              <a:gd name="connsiteY1" fmla="*/ 221978 h 681687"/>
              <a:gd name="connsiteX2" fmla="*/ 56688 w 797096"/>
              <a:gd name="connsiteY2" fmla="*/ 595689 h 681687"/>
              <a:gd name="connsiteX3" fmla="*/ 676890 w 797096"/>
              <a:gd name="connsiteY3" fmla="*/ 651348 h 681687"/>
              <a:gd name="connsiteX4" fmla="*/ 780256 w 797096"/>
              <a:gd name="connsiteY4" fmla="*/ 206075 h 681687"/>
              <a:gd name="connsiteX5" fmla="*/ 454253 w 797096"/>
              <a:gd name="connsiteY5" fmla="*/ 15244 h 681687"/>
              <a:gd name="connsiteX6" fmla="*/ 390643 w 797096"/>
              <a:gd name="connsiteY6" fmla="*/ 47049 h 681687"/>
              <a:gd name="connsiteX7" fmla="*/ 517863 w 797096"/>
              <a:gd name="connsiteY7" fmla="*/ 7293 h 681687"/>
              <a:gd name="connsiteX0" fmla="*/ 517294 w 794422"/>
              <a:gd name="connsiteY0" fmla="*/ 7293 h 675542"/>
              <a:gd name="connsiteX1" fmla="*/ 79973 w 794422"/>
              <a:gd name="connsiteY1" fmla="*/ 221978 h 675542"/>
              <a:gd name="connsiteX2" fmla="*/ 56119 w 794422"/>
              <a:gd name="connsiteY2" fmla="*/ 595689 h 675542"/>
              <a:gd name="connsiteX3" fmla="*/ 668370 w 794422"/>
              <a:gd name="connsiteY3" fmla="*/ 643397 h 675542"/>
              <a:gd name="connsiteX4" fmla="*/ 779687 w 794422"/>
              <a:gd name="connsiteY4" fmla="*/ 206075 h 675542"/>
              <a:gd name="connsiteX5" fmla="*/ 453684 w 794422"/>
              <a:gd name="connsiteY5" fmla="*/ 15244 h 675542"/>
              <a:gd name="connsiteX6" fmla="*/ 390074 w 794422"/>
              <a:gd name="connsiteY6" fmla="*/ 47049 h 675542"/>
              <a:gd name="connsiteX7" fmla="*/ 517294 w 794422"/>
              <a:gd name="connsiteY7" fmla="*/ 7293 h 675542"/>
              <a:gd name="connsiteX0" fmla="*/ 517294 w 794422"/>
              <a:gd name="connsiteY0" fmla="*/ 8523 h 676772"/>
              <a:gd name="connsiteX1" fmla="*/ 79973 w 794422"/>
              <a:gd name="connsiteY1" fmla="*/ 223208 h 676772"/>
              <a:gd name="connsiteX2" fmla="*/ 56119 w 794422"/>
              <a:gd name="connsiteY2" fmla="*/ 596919 h 676772"/>
              <a:gd name="connsiteX3" fmla="*/ 668370 w 794422"/>
              <a:gd name="connsiteY3" fmla="*/ 644627 h 676772"/>
              <a:gd name="connsiteX4" fmla="*/ 779687 w 794422"/>
              <a:gd name="connsiteY4" fmla="*/ 207305 h 676772"/>
              <a:gd name="connsiteX5" fmla="*/ 453684 w 794422"/>
              <a:gd name="connsiteY5" fmla="*/ 16474 h 676772"/>
              <a:gd name="connsiteX6" fmla="*/ 302609 w 794422"/>
              <a:gd name="connsiteY6" fmla="*/ 40328 h 676772"/>
              <a:gd name="connsiteX7" fmla="*/ 517294 w 794422"/>
              <a:gd name="connsiteY7" fmla="*/ 8523 h 676772"/>
              <a:gd name="connsiteX0" fmla="*/ 484163 w 759912"/>
              <a:gd name="connsiteY0" fmla="*/ 8523 h 669385"/>
              <a:gd name="connsiteX1" fmla="*/ 46842 w 759912"/>
              <a:gd name="connsiteY1" fmla="*/ 223208 h 669385"/>
              <a:gd name="connsiteX2" fmla="*/ 78647 w 759912"/>
              <a:gd name="connsiteY2" fmla="*/ 573065 h 669385"/>
              <a:gd name="connsiteX3" fmla="*/ 635239 w 759912"/>
              <a:gd name="connsiteY3" fmla="*/ 644627 h 669385"/>
              <a:gd name="connsiteX4" fmla="*/ 746556 w 759912"/>
              <a:gd name="connsiteY4" fmla="*/ 207305 h 669385"/>
              <a:gd name="connsiteX5" fmla="*/ 420553 w 759912"/>
              <a:gd name="connsiteY5" fmla="*/ 16474 h 669385"/>
              <a:gd name="connsiteX6" fmla="*/ 269478 w 759912"/>
              <a:gd name="connsiteY6" fmla="*/ 40328 h 669385"/>
              <a:gd name="connsiteX7" fmla="*/ 484163 w 759912"/>
              <a:gd name="connsiteY7" fmla="*/ 8523 h 669385"/>
              <a:gd name="connsiteX0" fmla="*/ 482849 w 754117"/>
              <a:gd name="connsiteY0" fmla="*/ 8523 h 650229"/>
              <a:gd name="connsiteX1" fmla="*/ 45528 w 754117"/>
              <a:gd name="connsiteY1" fmla="*/ 223208 h 650229"/>
              <a:gd name="connsiteX2" fmla="*/ 77333 w 754117"/>
              <a:gd name="connsiteY2" fmla="*/ 573065 h 650229"/>
              <a:gd name="connsiteX3" fmla="*/ 610071 w 754117"/>
              <a:gd name="connsiteY3" fmla="*/ 620773 h 650229"/>
              <a:gd name="connsiteX4" fmla="*/ 745242 w 754117"/>
              <a:gd name="connsiteY4" fmla="*/ 207305 h 650229"/>
              <a:gd name="connsiteX5" fmla="*/ 419239 w 754117"/>
              <a:gd name="connsiteY5" fmla="*/ 16474 h 650229"/>
              <a:gd name="connsiteX6" fmla="*/ 268164 w 754117"/>
              <a:gd name="connsiteY6" fmla="*/ 40328 h 650229"/>
              <a:gd name="connsiteX7" fmla="*/ 482849 w 754117"/>
              <a:gd name="connsiteY7" fmla="*/ 8523 h 65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17" h="650229">
                <a:moveTo>
                  <a:pt x="482849" y="8523"/>
                </a:moveTo>
                <a:cubicBezTo>
                  <a:pt x="445743" y="39003"/>
                  <a:pt x="113114" y="129118"/>
                  <a:pt x="45528" y="223208"/>
                </a:cubicBezTo>
                <a:cubicBezTo>
                  <a:pt x="-22058" y="317298"/>
                  <a:pt x="-16757" y="506804"/>
                  <a:pt x="77333" y="573065"/>
                </a:cubicBezTo>
                <a:cubicBezTo>
                  <a:pt x="171423" y="639326"/>
                  <a:pt x="498753" y="681733"/>
                  <a:pt x="610071" y="620773"/>
                </a:cubicBezTo>
                <a:cubicBezTo>
                  <a:pt x="721389" y="559813"/>
                  <a:pt x="777047" y="308021"/>
                  <a:pt x="745242" y="207305"/>
                </a:cubicBezTo>
                <a:cubicBezTo>
                  <a:pt x="713437" y="106589"/>
                  <a:pt x="531882" y="50930"/>
                  <a:pt x="419239" y="16474"/>
                </a:cubicBezTo>
                <a:cubicBezTo>
                  <a:pt x="306596" y="-17982"/>
                  <a:pt x="260213" y="41653"/>
                  <a:pt x="268164" y="40328"/>
                </a:cubicBezTo>
                <a:cubicBezTo>
                  <a:pt x="276115" y="39003"/>
                  <a:pt x="519955" y="-21957"/>
                  <a:pt x="482849" y="8523"/>
                </a:cubicBezTo>
                <a:close/>
              </a:path>
            </a:pathLst>
          </a:custGeom>
          <a:noFill/>
          <a:ln w="28575"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0190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template_english-4</Template>
  <TotalTime>8542</TotalTime>
  <Words>500</Words>
  <Application>Microsoft Office PowerPoint</Application>
  <PresentationFormat>On-screen Show (4:3)</PresentationFormat>
  <Paragraphs>119</Paragraphs>
  <Slides>61</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8" baseType="lpstr">
      <vt:lpstr>SimSun</vt:lpstr>
      <vt:lpstr>ヒラギノ角ゴ Pro W3</vt:lpstr>
      <vt:lpstr>Arial</vt:lpstr>
      <vt:lpstr>Arial Black</vt:lpstr>
      <vt:lpstr>Microsoft Sans Serif</vt:lpstr>
      <vt:lpstr>template_english</vt:lpstr>
      <vt:lpstr>Image</vt:lpstr>
      <vt:lpstr>PowerPoint Presentation</vt:lpstr>
      <vt:lpstr>Click this button if you can hear my voice and see my screen</vt:lpstr>
      <vt:lpstr>PowerPoint Presentation</vt:lpstr>
      <vt:lpstr>PowerPoint Presentation</vt:lpstr>
      <vt:lpstr>Questions/concerns</vt:lpstr>
      <vt:lpstr>PowerPoint Presentation</vt:lpstr>
      <vt:lpstr>             Search</vt:lpstr>
      <vt:lpstr>             Search</vt:lpstr>
      <vt:lpstr>             Search: Simple</vt:lpstr>
      <vt:lpstr>PowerPoint Presentation</vt:lpstr>
      <vt:lpstr>             Search</vt:lpstr>
      <vt:lpstr>             Search</vt:lpstr>
      <vt:lpstr>             Search: Field Combination</vt:lpstr>
      <vt:lpstr>             Search</vt:lpstr>
      <vt:lpstr>             Search</vt:lpstr>
      <vt:lpstr>PowerPoint Presentation</vt:lpstr>
      <vt:lpstr>PowerPoint Presentation</vt:lpstr>
      <vt:lpstr>PowerPoint Presentation</vt:lpstr>
      <vt:lpstr>PowerPoint Presentation</vt:lpstr>
      <vt:lpstr>             Search</vt:lpstr>
      <vt:lpstr>             Search</vt:lpstr>
      <vt:lpstr>             Search</vt:lpstr>
      <vt:lpstr>             Search</vt:lpstr>
      <vt:lpstr>             Search</vt:lpstr>
      <vt:lpstr>             Search</vt:lpstr>
      <vt:lpstr>Results</vt:lpstr>
      <vt:lpstr>PowerPoint Presentation</vt:lpstr>
      <vt:lpstr>PowerPoint Presentation</vt:lpstr>
      <vt:lpstr>              Tools</vt:lpstr>
      <vt:lpstr>              WIPO Translate</vt:lpstr>
      <vt:lpstr>PowerPoint Presentation</vt:lpstr>
      <vt:lpstr>PowerPoint Presentation</vt:lpstr>
      <vt:lpstr>              WIPO Pearl</vt:lpstr>
      <vt:lpstr>              </vt:lpstr>
      <vt:lpstr>              IPC Green Inventory</vt:lpstr>
      <vt:lpstr>PowerPoint Presentation</vt:lpstr>
      <vt:lpstr>              Patent Register Portal</vt:lpstr>
      <vt:lpstr>              </vt:lpstr>
      <vt:lpstr>  Browse</vt:lpstr>
      <vt:lpstr>  Browse</vt:lpstr>
      <vt:lpstr>                           IPC Statistics</vt:lpstr>
      <vt:lpstr>  Browse</vt:lpstr>
      <vt:lpstr>  Browse</vt:lpstr>
      <vt:lpstr>  Browse</vt:lpstr>
      <vt:lpstr>PowerPoint Presentation</vt:lpstr>
      <vt:lpstr>  Browse</vt:lpstr>
      <vt:lpstr>PowerPoint Presentation</vt:lpstr>
      <vt:lpstr>  Browse</vt:lpstr>
      <vt:lpstr>PowerPoint Presentation</vt:lpstr>
      <vt:lpstr>Content</vt:lpstr>
      <vt:lpstr>PowerPoint Presentation</vt:lpstr>
      <vt:lpstr>PowerPoint Presentation</vt:lpstr>
      <vt:lpstr>Login-in/languages</vt:lpstr>
      <vt:lpstr>WIPO IP Portal</vt:lpstr>
      <vt:lpstr> Next webinar: September 8 or 10 </vt:lpstr>
      <vt:lpstr>PowerPoint Presentation</vt:lpstr>
      <vt:lpstr>Global Brand Database: webinar</vt:lpstr>
      <vt:lpstr>Global Design Database: webinar</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keywords>FOR OFFICIAL USE ONLY</cp:keywords>
  <cp:lastModifiedBy>AMMANN Sandrine</cp:lastModifiedBy>
  <cp:revision>59</cp:revision>
  <dcterms:created xsi:type="dcterms:W3CDTF">2020-07-21T14:53:17Z</dcterms:created>
  <dcterms:modified xsi:type="dcterms:W3CDTF">2020-08-25T15:02:16Z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854335d2-88b4-4a73-a216-59d5b4436aba</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