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33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88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2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wipo.int/wipopearl/search/hom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755692414826051073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8931489472329613057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48797782768433126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Translation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66750"/>
            <a:ext cx="84010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486400" y="533400"/>
            <a:ext cx="2819400" cy="428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91766" y="19050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0006" y="5181600"/>
            <a:ext cx="5776993" cy="533400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Language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170363" algn="l"/>
              </a:tabLst>
            </a:pPr>
            <a:r>
              <a:rPr lang="en-US" dirty="0" smtClean="0"/>
              <a:t>Arabic – English 	English-Arabic</a:t>
            </a:r>
          </a:p>
          <a:p>
            <a:r>
              <a:rPr lang="en-US" dirty="0" smtClean="0"/>
              <a:t>Chinese – English	      English - Chinese	</a:t>
            </a:r>
          </a:p>
          <a:p>
            <a:r>
              <a:rPr lang="en-US" dirty="0" smtClean="0"/>
              <a:t>French – English		      English - French</a:t>
            </a:r>
          </a:p>
          <a:p>
            <a:r>
              <a:rPr lang="en-US" dirty="0" smtClean="0"/>
              <a:t>German – English	      English - German</a:t>
            </a:r>
          </a:p>
          <a:p>
            <a:r>
              <a:rPr lang="en-US" dirty="0" smtClean="0"/>
              <a:t>Japanese – English	      English - Japanese</a:t>
            </a:r>
          </a:p>
          <a:p>
            <a:r>
              <a:rPr lang="en-US" dirty="0" smtClean="0"/>
              <a:t>Korean – English		      English - Korean</a:t>
            </a:r>
          </a:p>
          <a:p>
            <a:r>
              <a:rPr lang="en-US" dirty="0" smtClean="0"/>
              <a:t>Portuguese – English	      English - Portuguese</a:t>
            </a:r>
          </a:p>
          <a:p>
            <a:r>
              <a:rPr lang="en-US" dirty="0" smtClean="0"/>
              <a:t>Russian – English	      English - Russian</a:t>
            </a:r>
          </a:p>
          <a:p>
            <a:r>
              <a:rPr lang="en-US" dirty="0" smtClean="0"/>
              <a:t>Spanish – English	      English -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5" y="0"/>
            <a:ext cx="8010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" y="3288370"/>
            <a:ext cx="3962400" cy="597829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15" y="3416300"/>
            <a:ext cx="2692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0747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9" y="0"/>
            <a:ext cx="8010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2498" y="3581400"/>
            <a:ext cx="3962400" cy="597829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9300"/>
            <a:ext cx="38608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6875"/>
            <a:ext cx="7772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4038600" y="4724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WIPO Translate: an </a:t>
            </a:r>
            <a:r>
              <a:rPr lang="fr-CH" dirty="0" err="1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71475"/>
            <a:ext cx="801052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050"/>
            <a:ext cx="84963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44285" y="4572000"/>
            <a:ext cx="4648200" cy="1219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1" y="0"/>
            <a:ext cx="9280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4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6" y="609600"/>
            <a:ext cx="87249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15126" y="1676400"/>
            <a:ext cx="990600" cy="3810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79388" y="1341438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97063" y="476250"/>
          <a:ext cx="4233862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476250"/>
                        <a:ext cx="4233862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3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632"/>
            <a:ext cx="96012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0075"/>
            <a:ext cx="9067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3400"/>
            <a:ext cx="8848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6" y="1295400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15829" y="4240946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94392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3050"/>
            <a:ext cx="8896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05000" y="23622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039979" y="2852888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01762"/>
          </a:xfrm>
        </p:spPr>
        <p:txBody>
          <a:bodyPr/>
          <a:lstStyle/>
          <a:p>
            <a:r>
              <a:rPr lang="fr-CH" dirty="0" smtClean="0"/>
              <a:t>WIPO Pearl</a:t>
            </a:r>
            <a:br>
              <a:rPr lang="fr-CH" dirty="0" smtClean="0"/>
            </a:br>
            <a:r>
              <a:rPr lang="en-US" altLang="en-US" sz="2800" dirty="0">
                <a:hlinkClick r:id="rId2"/>
              </a:rPr>
              <a:t>http://</a:t>
            </a:r>
            <a:r>
              <a:rPr lang="en-US" altLang="en-US" sz="2800" dirty="0" smtClean="0">
                <a:hlinkClick r:id="rId2"/>
              </a:rPr>
              <a:t>www.wipo.int/wipopearl/search/home.html</a:t>
            </a:r>
            <a:r>
              <a:rPr lang="en-US" altLang="en-US" sz="2800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42977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115’000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bicycle fork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43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3278" y="3200400"/>
            <a:ext cx="1905000" cy="3048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3200400"/>
            <a:ext cx="838200" cy="2362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5562600"/>
            <a:ext cx="838200" cy="6858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162800" y="32004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796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9296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2286000"/>
            <a:ext cx="27432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2277979" y="3231883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00175"/>
            <a:ext cx="7839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800600" y="2667000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48000" y="3581400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6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85875"/>
            <a:ext cx="7753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65095"/>
            <a:ext cx="13843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0580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33400" y="3810000"/>
            <a:ext cx="35814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expansion mode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8750"/>
            <a:ext cx="795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" y="1295400"/>
            <a:ext cx="789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5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8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8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2894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905000"/>
            <a:ext cx="8382000" cy="1600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207620" y="1981200"/>
            <a:ext cx="3048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3505200"/>
            <a:ext cx="8415454" cy="657225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00263"/>
            <a:ext cx="782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599"/>
            <a:ext cx="7086600" cy="581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0" y="325148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April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r>
              <a:rPr lang="fr-CH" sz="3200" dirty="0" err="1" smtClean="0"/>
              <a:t>Overview</a:t>
            </a:r>
            <a:r>
              <a:rPr lang="fr-CH" sz="3200" dirty="0" smtClean="0"/>
              <a:t> of PATENTSCOPE</a:t>
            </a:r>
            <a:endParaRPr lang="es-B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April 24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</a:t>
            </a:r>
            <a:r>
              <a:rPr lang="en-US" dirty="0" smtClean="0"/>
              <a:t>8:30 AM </a:t>
            </a:r>
            <a:r>
              <a:rPr lang="en-US" dirty="0"/>
              <a:t>- </a:t>
            </a:r>
            <a:r>
              <a:rPr lang="en-US" dirty="0" smtClean="0"/>
              <a:t>9:30 AM </a:t>
            </a:r>
            <a:r>
              <a:rPr lang="en-US" dirty="0"/>
              <a:t>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April 26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</a:t>
            </a:r>
            <a:r>
              <a:rPr lang="en-US" dirty="0" smtClean="0"/>
              <a:t>5:30 PM </a:t>
            </a:r>
            <a:r>
              <a:rPr lang="en-US" dirty="0"/>
              <a:t>- </a:t>
            </a:r>
            <a:r>
              <a:rPr lang="en-US" dirty="0" smtClean="0"/>
              <a:t>6:30 PM </a:t>
            </a:r>
            <a:r>
              <a:rPr lang="en-US" dirty="0"/>
              <a:t>CEST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/>
              <a:t> </a:t>
            </a:r>
            <a:r>
              <a:rPr lang="fr-CH" dirty="0" smtClean="0"/>
              <a:t>up:</a:t>
            </a:r>
            <a:r>
              <a:rPr lang="en-US" sz="1800" dirty="0">
                <a:hlinkClick r:id="rId2"/>
              </a:rPr>
              <a:t>https://attendee.gotowebinar.com/rt/3755692414826051073</a:t>
            </a:r>
            <a:endParaRPr lang="es-BO" sz="1800" dirty="0"/>
          </a:p>
        </p:txBody>
      </p:sp>
    </p:spTree>
    <p:extLst>
      <p:ext uri="{BB962C8B-B14F-4D97-AF65-F5344CB8AC3E}">
        <p14:creationId xmlns:p14="http://schemas.microsoft.com/office/powerpoint/2010/main" val="28271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smtClean="0"/>
              <a:t>April 11 at 9:30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https://attendee.gotowebinar.com/rt/8931489472329613057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How to </a:t>
            </a:r>
            <a:r>
              <a:rPr lang="fr-CH" dirty="0" err="1" smtClean="0"/>
              <a:t>find</a:t>
            </a:r>
            <a:r>
              <a:rPr lang="fr-CH" dirty="0" smtClean="0"/>
              <a:t> a design </a:t>
            </a:r>
            <a:r>
              <a:rPr lang="fr-CH" dirty="0" err="1" smtClean="0"/>
              <a:t>using</a:t>
            </a:r>
            <a:r>
              <a:rPr lang="fr-CH" dirty="0" smtClean="0"/>
              <a:t> 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lvl="1"/>
            <a:r>
              <a:rPr lang="fr-CH" dirty="0" smtClean="0"/>
              <a:t>May 23 at 9:30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>
                <a:hlinkClick r:id="rId2"/>
              </a:rPr>
              <a:t>https://attendee.gotowebinar.com/rt/3487977827684331265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b="1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13481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52925"/>
          </a:xfrm>
        </p:spPr>
        <p:txBody>
          <a:bodyPr/>
          <a:lstStyle/>
          <a:p>
            <a:pPr eaLnBrk="1" hangingPunct="1"/>
            <a:r>
              <a:rPr lang="en-US" dirty="0" smtClean="0"/>
              <a:t>Latest addition</a:t>
            </a:r>
          </a:p>
          <a:p>
            <a:pPr eaLnBrk="1" hangingPunct="1"/>
            <a:r>
              <a:rPr lang="en-US" dirty="0" smtClean="0"/>
              <a:t>Translation tools</a:t>
            </a:r>
          </a:p>
          <a:p>
            <a:pPr lvl="1"/>
            <a:r>
              <a:rPr lang="en-US" dirty="0" smtClean="0"/>
              <a:t>WIPO Translate</a:t>
            </a:r>
            <a:endParaRPr lang="en-US" dirty="0" smtClean="0"/>
          </a:p>
          <a:p>
            <a:pPr eaLnBrk="1" hangingPunct="1"/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 smtClean="0"/>
          </a:p>
          <a:p>
            <a:pPr eaLnBrk="1" hangingPunct="1"/>
            <a:r>
              <a:rPr lang="en-US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24603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collection added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2050"/>
            <a:ext cx="865318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9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9"/>
            <a:ext cx="9143956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209800" y="2057400"/>
            <a:ext cx="23621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09800" y="20574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467100" y="2343150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7128284" y="6038932"/>
            <a:ext cx="1756003" cy="6304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WIPO Translate </a:t>
            </a:r>
            <a:r>
              <a:rPr lang="fr-CH" dirty="0" err="1"/>
              <a:t>before</a:t>
            </a:r>
            <a:r>
              <a:rPr lang="fr-CH" dirty="0"/>
              <a:t>/</a:t>
            </a:r>
            <a:r>
              <a:rPr lang="fr-CH" dirty="0" err="1"/>
              <a:t>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78" y="1584070"/>
            <a:ext cx="8644664" cy="54878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0" rIns="0">
            <a:normAutofit/>
          </a:bodyPr>
          <a:lstStyle/>
          <a:p>
            <a:pPr marL="0" indent="0">
              <a:buNone/>
            </a:pPr>
            <a:r>
              <a:rPr lang="en-US" sz="2400" b="1" spc="-150" dirty="0" err="1" smtClean="0">
                <a:solidFill>
                  <a:srgbClr val="FF0000"/>
                </a:solidFill>
              </a:rPr>
              <a:t>发明公布了</a:t>
            </a:r>
            <a:r>
              <a:rPr lang="en-US" sz="2400" b="1" spc="-150" dirty="0" err="1" smtClean="0">
                <a:solidFill>
                  <a:srgbClr val="00B050"/>
                </a:solidFill>
              </a:rPr>
              <a:t>一种</a:t>
            </a:r>
            <a:r>
              <a:rPr lang="en-US" sz="2400" b="1" spc="-150" dirty="0" err="1" smtClean="0">
                <a:solidFill>
                  <a:srgbClr val="00FFFF"/>
                </a:solidFill>
              </a:rPr>
              <a:t>通过</a:t>
            </a:r>
            <a:r>
              <a:rPr lang="en-US" sz="2400" b="1" spc="-150" dirty="0" err="1" smtClean="0">
                <a:solidFill>
                  <a:srgbClr val="CC66FF"/>
                </a:solidFill>
              </a:rPr>
              <a:t>在不同位置</a:t>
            </a:r>
            <a:r>
              <a:rPr lang="en-US" sz="2400" b="1" spc="-150" dirty="0" err="1" smtClean="0">
                <a:solidFill>
                  <a:srgbClr val="FF6600"/>
                </a:solidFill>
              </a:rPr>
              <a:t>摆放现实物体</a:t>
            </a:r>
            <a:r>
              <a:rPr lang="en-US" sz="2400" b="1" spc="-150" dirty="0" err="1" smtClean="0"/>
              <a:t>来</a:t>
            </a:r>
            <a:r>
              <a:rPr lang="en-US" sz="2400" b="1" spc="-150" dirty="0" err="1" smtClean="0">
                <a:solidFill>
                  <a:srgbClr val="00FF00"/>
                </a:solidFill>
              </a:rPr>
              <a:t>演奏音乐</a:t>
            </a:r>
            <a:r>
              <a:rPr lang="en-US" sz="2400" b="1" spc="-150" dirty="0" err="1" smtClean="0"/>
              <a:t>的</a:t>
            </a:r>
            <a:r>
              <a:rPr lang="en-US" sz="2400" b="1" spc="-150" dirty="0" err="1" smtClean="0">
                <a:solidFill>
                  <a:srgbClr val="0033CC"/>
                </a:solidFill>
              </a:rPr>
              <a:t>娱乐装置</a:t>
            </a:r>
            <a:endParaRPr lang="en-US" sz="2400" b="1" spc="-15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371" y="2175020"/>
            <a:ext cx="1614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</a:t>
            </a:r>
            <a:r>
              <a:rPr lang="en-US" sz="1200" b="1" dirty="0" smtClean="0">
                <a:solidFill>
                  <a:srgbClr val="FF0000"/>
                </a:solidFill>
              </a:rPr>
              <a:t>nvention discloses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30193" y="2094157"/>
            <a:ext cx="1699212" cy="38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srgbClr val="FF6600"/>
                </a:solidFill>
              </a:rPr>
              <a:t>placing real object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72349" y="2171718"/>
            <a:ext cx="1495034" cy="33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srgbClr val="CC66FF"/>
                </a:solidFill>
              </a:rPr>
              <a:t>different </a:t>
            </a:r>
            <a:r>
              <a:rPr lang="en-US" sz="1200" b="1" dirty="0">
                <a:solidFill>
                  <a:srgbClr val="CC66FF"/>
                </a:solidFill>
              </a:rPr>
              <a:t>location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45443" y="2103343"/>
            <a:ext cx="989258" cy="39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srgbClr val="00FF00"/>
                </a:solidFill>
              </a:rPr>
              <a:t>play music</a:t>
            </a:r>
            <a:endParaRPr lang="en-US" sz="1200" b="1" dirty="0">
              <a:solidFill>
                <a:srgbClr val="00FF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53187" y="2083058"/>
            <a:ext cx="2016224" cy="41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rgbClr val="0033CC"/>
                </a:solidFill>
              </a:rPr>
              <a:t>entertainment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0033CC"/>
                </a:solidFill>
              </a:rPr>
              <a:t>device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573645" y="2162433"/>
            <a:ext cx="1093355" cy="35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b="1" dirty="0">
                <a:solidFill>
                  <a:srgbClr val="00B050"/>
                </a:solidFill>
              </a:rPr>
              <a:t>o</a:t>
            </a:r>
            <a:r>
              <a:rPr lang="en-US" sz="900" b="1" dirty="0" smtClean="0">
                <a:solidFill>
                  <a:srgbClr val="00B050"/>
                </a:solidFill>
              </a:rPr>
              <a:t>ne kind  </a:t>
            </a:r>
            <a:r>
              <a:rPr lang="en-US" sz="900" b="1" dirty="0" smtClean="0">
                <a:solidFill>
                  <a:srgbClr val="00FFFF"/>
                </a:solidFill>
              </a:rPr>
              <a:t>by this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b="1" dirty="0" smtClean="0">
                <a:solidFill>
                  <a:srgbClr val="00B050"/>
                </a:solidFill>
              </a:rPr>
              <a:t>of</a:t>
            </a:r>
            <a:r>
              <a:rPr lang="en-US" sz="900" b="1" dirty="0" smtClean="0">
                <a:solidFill>
                  <a:srgbClr val="00FFFF"/>
                </a:solidFill>
              </a:rPr>
              <a:t>       </a:t>
            </a:r>
            <a:r>
              <a:rPr lang="en-US" sz="900" b="1" dirty="0">
                <a:solidFill>
                  <a:srgbClr val="00FFFF"/>
                </a:solidFill>
              </a:rPr>
              <a:t> </a:t>
            </a:r>
            <a:r>
              <a:rPr lang="en-US" sz="900" b="1" dirty="0" smtClean="0">
                <a:solidFill>
                  <a:srgbClr val="00FFFF"/>
                </a:solidFill>
              </a:rPr>
              <a:t>      mean</a:t>
            </a:r>
            <a:endParaRPr lang="en-US" sz="900" b="1" dirty="0">
              <a:solidFill>
                <a:srgbClr val="00FFFF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816440" y="2153112"/>
            <a:ext cx="527127" cy="309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/>
              <a:t>b</a:t>
            </a:r>
            <a:r>
              <a:rPr lang="en-US" sz="1000" dirty="0" smtClean="0"/>
              <a:t>y/for</a:t>
            </a:r>
            <a:endParaRPr lang="en-US" sz="10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331956" y="2132856"/>
            <a:ext cx="321231" cy="30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of</a:t>
            </a:r>
            <a:endParaRPr lang="en-US" sz="1000" dirty="0"/>
          </a:p>
        </p:txBody>
      </p:sp>
      <p:cxnSp>
        <p:nvCxnSpPr>
          <p:cNvPr id="32" name="Curved Connector 31"/>
          <p:cNvCxnSpPr/>
          <p:nvPr/>
        </p:nvCxnSpPr>
        <p:spPr>
          <a:xfrm rot="16200000" flipH="1">
            <a:off x="412969" y="3169921"/>
            <a:ext cx="994248" cy="1104"/>
          </a:xfrm>
          <a:prstGeom prst="curved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3261508" y="2549669"/>
            <a:ext cx="1524954" cy="1225257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0800000" flipV="1">
            <a:off x="3103426" y="2667000"/>
            <a:ext cx="1544775" cy="1000594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>
            <a:off x="6191979" y="2991930"/>
            <a:ext cx="1060805" cy="423642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5400000">
            <a:off x="7378154" y="3033395"/>
            <a:ext cx="966405" cy="386018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16200000" flipH="1">
            <a:off x="577070" y="4532115"/>
            <a:ext cx="940404" cy="206167"/>
          </a:xfrm>
          <a:prstGeom prst="curvedConnector3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>
            <a:off x="3103425" y="4164996"/>
            <a:ext cx="3034140" cy="918630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>
            <a:off x="4796709" y="4164996"/>
            <a:ext cx="2937073" cy="918630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rot="10800000" flipV="1">
            <a:off x="4743902" y="4164995"/>
            <a:ext cx="1766658" cy="918630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rot="10800000" flipV="1">
            <a:off x="2644698" y="4164995"/>
            <a:ext cx="5089084" cy="918629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8" y="3685260"/>
            <a:ext cx="8635463" cy="39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8" y="5105399"/>
            <a:ext cx="8635463" cy="5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100"/>
          <p:cNvSpPr/>
          <p:nvPr/>
        </p:nvSpPr>
        <p:spPr bwMode="auto">
          <a:xfrm>
            <a:off x="135778" y="3709608"/>
            <a:ext cx="1616822" cy="3311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99393" y="5188200"/>
            <a:ext cx="1781808" cy="2645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780766" y="3734154"/>
            <a:ext cx="1906033" cy="306602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2191699" y="5167196"/>
            <a:ext cx="1863094" cy="285598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1981201" y="3734154"/>
            <a:ext cx="139121" cy="306602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415340" y="5256318"/>
            <a:ext cx="147260" cy="202799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816440" y="3734154"/>
            <a:ext cx="964326" cy="306602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314546" y="5188200"/>
            <a:ext cx="964326" cy="306602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2191699" y="3734154"/>
            <a:ext cx="1618301" cy="306602"/>
          </a:xfrm>
          <a:prstGeom prst="rect">
            <a:avLst/>
          </a:prstGeom>
          <a:solidFill>
            <a:srgbClr val="FF66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562601" y="5204416"/>
            <a:ext cx="1565684" cy="248378"/>
          </a:xfrm>
          <a:prstGeom prst="rect">
            <a:avLst/>
          </a:prstGeom>
          <a:solidFill>
            <a:srgbClr val="FF66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34701" y="5169884"/>
            <a:ext cx="1439327" cy="301226"/>
          </a:xfrm>
          <a:prstGeom prst="rect">
            <a:avLst/>
          </a:prstGeom>
          <a:solidFill>
            <a:srgbClr val="CC66FF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230193" y="3734154"/>
            <a:ext cx="1439327" cy="301226"/>
          </a:xfrm>
          <a:prstGeom prst="rect">
            <a:avLst/>
          </a:prstGeom>
          <a:solidFill>
            <a:srgbClr val="CC66FF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7" name="Rectangle 13316"/>
          <p:cNvSpPr/>
          <p:nvPr/>
        </p:nvSpPr>
        <p:spPr bwMode="auto">
          <a:xfrm>
            <a:off x="0" y="2462594"/>
            <a:ext cx="8884287" cy="340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9" name="Rectangle 13318"/>
          <p:cNvSpPr/>
          <p:nvPr/>
        </p:nvSpPr>
        <p:spPr bwMode="auto">
          <a:xfrm>
            <a:off x="910645" y="2667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30" name="Rectangle 13329"/>
          <p:cNvSpPr/>
          <p:nvPr/>
        </p:nvSpPr>
        <p:spPr bwMode="auto">
          <a:xfrm>
            <a:off x="0" y="2495080"/>
            <a:ext cx="9144000" cy="313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32" name="Rectangle 13331"/>
          <p:cNvSpPr/>
          <p:nvPr/>
        </p:nvSpPr>
        <p:spPr bwMode="auto">
          <a:xfrm>
            <a:off x="0" y="2482072"/>
            <a:ext cx="8884287" cy="1596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52400" y="4095626"/>
            <a:ext cx="8884287" cy="1596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  <p:bldP spid="149" grpId="0" animBg="1"/>
    </p:bldLst>
  </p:timing>
</p:sld>
</file>

<file path=ppt/theme/theme1.xml><?xml version="1.0" encoding="utf-8"?>
<a:theme xmlns:a="http://schemas.openxmlformats.org/drawingml/2006/main" name="template_english-7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1</TotalTime>
  <Words>212</Words>
  <Application>Microsoft Office PowerPoint</Application>
  <PresentationFormat>On-screen Show (4:3)</PresentationFormat>
  <Paragraphs>123</Paragraphs>
  <Slides>47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template_english-7</vt:lpstr>
      <vt:lpstr>PowerPoint Presentation</vt:lpstr>
      <vt:lpstr>PowerPoint Presentation</vt:lpstr>
      <vt:lpstr>PowerPoint Presentation</vt:lpstr>
      <vt:lpstr>PowerPoint Presentation</vt:lpstr>
      <vt:lpstr>Questions/concerns</vt:lpstr>
      <vt:lpstr>Agenda</vt:lpstr>
      <vt:lpstr>Latest collection added</vt:lpstr>
      <vt:lpstr>WIPO Translate</vt:lpstr>
      <vt:lpstr>WIPO Translate before/after</vt:lpstr>
      <vt:lpstr>PowerPoint Presentation</vt:lpstr>
      <vt:lpstr>18 Language pairs</vt:lpstr>
      <vt:lpstr>PowerPoint Presentation</vt:lpstr>
      <vt:lpstr>32 Technical domains from the IPC</vt:lpstr>
      <vt:lpstr>PowerPoint Presentation</vt:lpstr>
      <vt:lpstr>WIPO Translate: an example</vt:lpstr>
      <vt:lpstr>PowerPoint Presentation</vt:lpstr>
      <vt:lpstr>PowerPoint Presentation</vt:lpstr>
      <vt:lpstr>PowerPoint Presentation</vt:lpstr>
      <vt:lpstr>PowerPoint Presentation</vt:lpstr>
      <vt:lpstr>WIPO Translate: description/claims</vt:lpstr>
      <vt:lpstr>PowerPoint Presentation</vt:lpstr>
      <vt:lpstr>PowerPoint Presentation</vt:lpstr>
      <vt:lpstr>Result list</vt:lpstr>
      <vt:lpstr>WIPO Pearl</vt:lpstr>
      <vt:lpstr>WIPO Pearl http://www.wipo.int/wipopearl/search/home.html  </vt:lpstr>
      <vt:lpstr>WIPO Pearl</vt:lpstr>
      <vt:lpstr>Example: bicycle fork</vt:lpstr>
      <vt:lpstr>PowerPoint Presentation</vt:lpstr>
      <vt:lpstr>CLIR</vt:lpstr>
      <vt:lpstr>CLIR: interface</vt:lpstr>
      <vt:lpstr>CLIR: query language</vt:lpstr>
      <vt:lpstr>PowerPoint Presentation</vt:lpstr>
      <vt:lpstr>CLIR: precision vs recall</vt:lpstr>
      <vt:lpstr>CLIR: expansion mode</vt:lpstr>
      <vt:lpstr>CLIR: an example</vt:lpstr>
      <vt:lpstr>CLIR: an example</vt:lpstr>
      <vt:lpstr>CLIR: supervised</vt:lpstr>
      <vt:lpstr>Domain selection</vt:lpstr>
      <vt:lpstr>Variants selection</vt:lpstr>
      <vt:lpstr>Summary of variants</vt:lpstr>
      <vt:lpstr>Results</vt:lpstr>
      <vt:lpstr>Future/past webinars: </vt:lpstr>
      <vt:lpstr>April webinar: Overview of PATENTSCOPE</vt:lpstr>
      <vt:lpstr>Global Brand Database: webinar</vt:lpstr>
      <vt:lpstr>Global Design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2018-03-22T16:57:31Z</dcterms:created>
  <dcterms:modified xsi:type="dcterms:W3CDTF">2018-03-22T16:58:44Z</dcterms:modified>
</cp:coreProperties>
</file>