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8"/>
  </p:notesMasterIdLst>
  <p:handoutMasterIdLst>
    <p:handoutMasterId r:id="rId49"/>
  </p:handoutMasterIdLst>
  <p:sldIdLst>
    <p:sldId id="258" r:id="rId2"/>
    <p:sldId id="260" r:id="rId3"/>
    <p:sldId id="263" r:id="rId4"/>
    <p:sldId id="264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75" r:id="rId16"/>
    <p:sldId id="276" r:id="rId17"/>
    <p:sldId id="277" r:id="rId18"/>
    <p:sldId id="278" r:id="rId19"/>
    <p:sldId id="279" r:id="rId20"/>
    <p:sldId id="280" r:id="rId21"/>
    <p:sldId id="281" r:id="rId22"/>
    <p:sldId id="282" r:id="rId23"/>
    <p:sldId id="283" r:id="rId24"/>
    <p:sldId id="284" r:id="rId25"/>
    <p:sldId id="285" r:id="rId26"/>
    <p:sldId id="286" r:id="rId27"/>
    <p:sldId id="287" r:id="rId28"/>
    <p:sldId id="288" r:id="rId29"/>
    <p:sldId id="289" r:id="rId30"/>
    <p:sldId id="290" r:id="rId31"/>
    <p:sldId id="291" r:id="rId32"/>
    <p:sldId id="292" r:id="rId33"/>
    <p:sldId id="293" r:id="rId34"/>
    <p:sldId id="294" r:id="rId35"/>
    <p:sldId id="295" r:id="rId36"/>
    <p:sldId id="296" r:id="rId37"/>
    <p:sldId id="297" r:id="rId38"/>
    <p:sldId id="298" r:id="rId39"/>
    <p:sldId id="299" r:id="rId40"/>
    <p:sldId id="300" r:id="rId41"/>
    <p:sldId id="301" r:id="rId42"/>
    <p:sldId id="302" r:id="rId43"/>
    <p:sldId id="303" r:id="rId44"/>
    <p:sldId id="304" r:id="rId45"/>
    <p:sldId id="306" r:id="rId46"/>
    <p:sldId id="307" r:id="rId4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63" autoAdjust="0"/>
    <p:restoredTop sz="94660"/>
  </p:normalViewPr>
  <p:slideViewPr>
    <p:cSldViewPr>
      <p:cViewPr varScale="1">
        <p:scale>
          <a:sx n="97" d="100"/>
          <a:sy n="97" d="100"/>
        </p:scale>
        <p:origin x="-30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image" Target="../media/image51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3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fld id="{4E2D2A46-31D4-42C3-9BFC-2819592256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7505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22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fld id="{CA84FE9B-D5D4-4B76-87EA-A08EA8B20C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2725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644B3A36-662B-4E53-B902-E6976A1277D8}" type="slidenum">
              <a:rPr lang="en-US" sz="1200"/>
              <a:pPr eaLnBrk="1" hangingPunct="1"/>
              <a:t>1</a:t>
            </a:fld>
            <a:endParaRPr lang="en-US" sz="1200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79211530-889D-4B80-A2C8-366D4B3163D3}" type="slidenum">
              <a:rPr lang="en-US" sz="1200" smtClean="0"/>
              <a:pPr eaLnBrk="1" hangingPunct="1"/>
              <a:t>2</a:t>
            </a:fld>
            <a:endParaRPr lang="en-US" sz="1200" smtClean="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38405E63-0D80-4478-98FD-C52EE50F875D}" type="slidenum">
              <a:rPr lang="en-US" sz="1200"/>
              <a:pPr eaLnBrk="1" hangingPunct="1"/>
              <a:t>3</a:t>
            </a:fld>
            <a:endParaRPr lang="en-US" sz="1200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84FE9B-D5D4-4B76-87EA-A08EA8B20C62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6963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84FE9B-D5D4-4B76-87EA-A08EA8B20C62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6707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Simple formulae like H2O are not captured to avoid information overload (and they can be searched by keywords).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84FE9B-D5D4-4B76-87EA-A08EA8B20C62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4782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F85F2823-2704-4075-AF29-60D738ACF9B0}" type="slidenum">
              <a:rPr lang="en-US" sz="1200" smtClean="0"/>
              <a:pPr eaLnBrk="1" hangingPunct="1"/>
              <a:t>43</a:t>
            </a:fld>
            <a:endParaRPr lang="en-US" sz="1200" smtClean="0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57A01B99-BF76-42ED-A23E-9EA40598C651}" type="slidenum">
              <a:rPr lang="en-US" sz="1200" smtClean="0"/>
              <a:pPr eaLnBrk="1" hangingPunct="1"/>
              <a:t>45</a:t>
            </a:fld>
            <a:endParaRPr lang="en-US" sz="1200" smtClean="0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3B04B6A0-C7B4-4126-B85C-E83491422F78}" type="slidenum">
              <a:rPr lang="en-US" sz="1200" smtClean="0"/>
              <a:pPr eaLnBrk="1" hangingPunct="1"/>
              <a:t>46</a:t>
            </a:fld>
            <a:endParaRPr lang="en-US" sz="1200" smtClean="0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US" noProof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4213" y="3860800"/>
            <a:ext cx="6400800" cy="17526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US" noProof="0" smtClean="0"/>
          </a:p>
        </p:txBody>
      </p:sp>
    </p:spTree>
    <p:extLst>
      <p:ext uri="{BB962C8B-B14F-4D97-AF65-F5344CB8AC3E}">
        <p14:creationId xmlns:p14="http://schemas.microsoft.com/office/powerpoint/2010/main" val="29049618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C3305F-35F4-4D38-853F-6972B7651A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9199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A1C06C-5FA2-4438-B070-4F16D45DBA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6856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773238"/>
            <a:ext cx="4038600" cy="43529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238"/>
            <a:ext cx="4038600" cy="43529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246FDB-E9FB-4CF9-BA50-90229D3472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9162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>
  <p:cSld name="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773238"/>
            <a:ext cx="4038600" cy="21002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57200" y="4025900"/>
            <a:ext cx="4038600" cy="21002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648200" y="1773238"/>
            <a:ext cx="4038600" cy="43529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C48C57-6180-4E59-8228-2AC875DC02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9462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CAD040-D3E6-42D0-A1D1-2725567D1B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335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79EEDA-9492-4994-BB18-1005CD6866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3466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AB5F7D-D5B1-4D98-B310-16D211F236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9001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238"/>
            <a:ext cx="4038600" cy="4352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238"/>
            <a:ext cx="4038600" cy="4352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517826-A1A8-4B20-83BB-6B4226365D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1805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546D48-0F63-43E9-B47C-935DCDFAA1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8512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E760F4-0BB2-41F5-A823-5656424847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934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6D60C8-7BA5-467F-BCD3-E871B6D034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9636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C813F8-B5E0-463F-B52D-A76CAE1804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0465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fr-CH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77A5B0-4E40-4836-BF8A-4DD3519947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6682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73238"/>
            <a:ext cx="8229600" cy="435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 smtClean="0"/>
            </a:lvl1pPr>
          </a:lstStyle>
          <a:p>
            <a:pPr>
              <a:defRPr/>
            </a:pPr>
            <a:fld id="{7F3150A8-B334-48D8-BDDC-A2E01CBB87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2" r:id="rId12"/>
    <p:sldLayoutId id="2147483673" r:id="rId13"/>
    <p:sldLayoutId id="2147483674" r:id="rId14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Blip>
          <a:blip r:embed="rId17"/>
        </a:buBlip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Blip>
          <a:blip r:embed="rId17"/>
        </a:buBlip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Blip>
          <a:blip r:embed="rId17"/>
        </a:buBlip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Blip>
          <a:blip r:embed="rId17"/>
        </a:buBlip>
        <a:defRPr sz="24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Blip>
          <a:blip r:embed="rId17"/>
        </a:buBlip>
        <a:defRPr sz="24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Blip>
          <a:blip r:embed="rId17"/>
        </a:buBlip>
        <a:defRPr sz="24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Blip>
          <a:blip r:embed="rId17"/>
        </a:buBlip>
        <a:defRPr sz="24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Blip>
          <a:blip r:embed="rId17"/>
        </a:buBlip>
        <a:defRPr sz="24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Blip>
          <a:blip r:embed="rId17"/>
        </a:buBlip>
        <a:defRPr sz="24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12" Type="http://schemas.microsoft.com/office/2007/relationships/hdphoto" Target="../media/hdphoto4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openxmlformats.org/officeDocument/2006/relationships/image" Target="../media/image9.png"/><Relationship Id="rId5" Type="http://schemas.openxmlformats.org/officeDocument/2006/relationships/image" Target="../media/image5.png"/><Relationship Id="rId10" Type="http://schemas.openxmlformats.org/officeDocument/2006/relationships/image" Target="../media/image8.png"/><Relationship Id="rId4" Type="http://schemas.microsoft.com/office/2007/relationships/hdphoto" Target="../media/hdphoto1.wdp"/><Relationship Id="rId9" Type="http://schemas.microsoft.com/office/2007/relationships/hdphoto" Target="../media/hdphoto3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0.png"/><Relationship Id="rId5" Type="http://schemas.openxmlformats.org/officeDocument/2006/relationships/oleObject" Target="../embeddings/oleObject1.bin"/><Relationship Id="rId4" Type="http://schemas.openxmlformats.org/officeDocument/2006/relationships/image" Target="../media/image11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https://pubchem.ncbi.nlm.nih.gov/search/#collection=compounds&amp;query_type=mf&amp;query=C17H19ClF3NO&amp;sort=mw&amp;sort_dir=asc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7.wdp"/><Relationship Id="rId13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4.png"/><Relationship Id="rId12" Type="http://schemas.microsoft.com/office/2007/relationships/hdphoto" Target="../media/hdphoto3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microsoft.com/office/2007/relationships/hdphoto" Target="../media/hdphoto6.wdp"/><Relationship Id="rId11" Type="http://schemas.openxmlformats.org/officeDocument/2006/relationships/image" Target="../media/image16.png"/><Relationship Id="rId5" Type="http://schemas.openxmlformats.org/officeDocument/2006/relationships/image" Target="../media/image13.png"/><Relationship Id="rId10" Type="http://schemas.microsoft.com/office/2007/relationships/hdphoto" Target="../media/hdphoto2.wdp"/><Relationship Id="rId4" Type="http://schemas.microsoft.com/office/2007/relationships/hdphoto" Target="../media/hdphoto5.wdp"/><Relationship Id="rId9" Type="http://schemas.openxmlformats.org/officeDocument/2006/relationships/image" Target="../media/image15.png"/><Relationship Id="rId14" Type="http://schemas.microsoft.com/office/2007/relationships/hdphoto" Target="../media/hdphoto4.wdp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hyperlink" Target="https://pubchem.ncbi.nlm.nih.gov/search/#collection=compounds&amp;query_type=mf&amp;query=C22H30N6O4S&amp;sort=mw&amp;sort_dir=asc" TargetMode="Externa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hyperlink" Target="https://attendee.gotowebinar.com/rt/3847993105651763204" TargetMode="Externa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7" Type="http://schemas.openxmlformats.org/officeDocument/2006/relationships/image" Target="../media/image52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51.png"/><Relationship Id="rId4" Type="http://schemas.openxmlformats.org/officeDocument/2006/relationships/oleObject" Target="../embeddings/oleObject2.bin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53.png"/><Relationship Id="rId4" Type="http://schemas.openxmlformats.org/officeDocument/2006/relationships/oleObject" Target="../embeddings/oleObject4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s://patentscope.wipo.int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iupac.org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219200" y="4183063"/>
            <a:ext cx="5715000" cy="1333500"/>
          </a:xfrm>
          <a:noFill/>
        </p:spPr>
        <p:txBody>
          <a:bodyPr/>
          <a:lstStyle/>
          <a:p>
            <a:pPr eaLnBrk="1" hangingPunct="1"/>
            <a:r>
              <a:rPr lang="en-US" sz="3000" b="1" dirty="0" smtClean="0">
                <a:solidFill>
                  <a:srgbClr val="00408C"/>
                </a:solidFill>
                <a:ea typeface="ヒラギノ角ゴ Pro W3" pitchFamily="1" charset="-128"/>
              </a:rPr>
              <a:t>Chemical structure search in</a:t>
            </a:r>
          </a:p>
          <a:p>
            <a:pPr eaLnBrk="1" hangingPunct="1"/>
            <a:r>
              <a:rPr lang="fr-CH" sz="3000" b="1" dirty="0" smtClean="0">
                <a:solidFill>
                  <a:srgbClr val="00408C"/>
                </a:solidFill>
                <a:ea typeface="ヒラギノ角ゴ Pro W3" pitchFamily="1" charset="-128"/>
              </a:rPr>
              <a:t>PATENTSCOPE</a:t>
            </a:r>
            <a:endParaRPr lang="en-US" sz="3000" b="1" dirty="0" smtClean="0">
              <a:solidFill>
                <a:srgbClr val="00408C"/>
              </a:solidFill>
              <a:ea typeface="ヒラギノ角ゴ Pro W3" pitchFamily="1" charset="-128"/>
            </a:endParaRPr>
          </a:p>
        </p:txBody>
      </p:sp>
      <p:sp>
        <p:nvSpPr>
          <p:cNvPr id="3075" name="Text Box 5"/>
          <p:cNvSpPr txBox="1">
            <a:spLocks noChangeArrowheads="1"/>
          </p:cNvSpPr>
          <p:nvPr/>
        </p:nvSpPr>
        <p:spPr bwMode="auto">
          <a:xfrm>
            <a:off x="6247582" y="5434806"/>
            <a:ext cx="2147887" cy="72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40000"/>
              </a:lnSpc>
            </a:pPr>
            <a:r>
              <a:rPr lang="fr-CH" sz="1300" dirty="0" err="1" smtClean="0">
                <a:solidFill>
                  <a:srgbClr val="3399FF"/>
                </a:solidFill>
                <a:latin typeface="Arial Black" pitchFamily="34" charset="0"/>
                <a:ea typeface="ヒラギノ角ゴ Pro W3" pitchFamily="1" charset="-128"/>
              </a:rPr>
              <a:t>September</a:t>
            </a:r>
            <a:r>
              <a:rPr lang="fr-CH" sz="1300" dirty="0" smtClean="0">
                <a:solidFill>
                  <a:srgbClr val="3399FF"/>
                </a:solidFill>
                <a:latin typeface="Arial Black" pitchFamily="34" charset="0"/>
                <a:ea typeface="ヒラギノ角ゴ Pro W3" pitchFamily="1" charset="-128"/>
              </a:rPr>
              <a:t> 2016</a:t>
            </a:r>
            <a:endParaRPr lang="en-US" sz="1300" dirty="0">
              <a:solidFill>
                <a:srgbClr val="3399FF"/>
              </a:solidFill>
              <a:latin typeface="Arial Black" pitchFamily="34" charset="0"/>
              <a:ea typeface="ヒラギノ角ゴ Pro W3" pitchFamily="1" charset="-128"/>
            </a:endParaRPr>
          </a:p>
        </p:txBody>
      </p:sp>
      <p:sp>
        <p:nvSpPr>
          <p:cNvPr id="3076" name="Rectangle 6"/>
          <p:cNvSpPr>
            <a:spLocks noChangeArrowheads="1"/>
          </p:cNvSpPr>
          <p:nvPr/>
        </p:nvSpPr>
        <p:spPr bwMode="auto">
          <a:xfrm>
            <a:off x="914400" y="3810000"/>
            <a:ext cx="381000" cy="381000"/>
          </a:xfrm>
          <a:prstGeom prst="rect">
            <a:avLst/>
          </a:prstGeom>
          <a:solidFill>
            <a:srgbClr val="3399FF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CH"/>
          </a:p>
        </p:txBody>
      </p:sp>
      <p:sp>
        <p:nvSpPr>
          <p:cNvPr id="3077" name="Rectangle 7"/>
          <p:cNvSpPr>
            <a:spLocks noChangeArrowheads="1"/>
          </p:cNvSpPr>
          <p:nvPr/>
        </p:nvSpPr>
        <p:spPr bwMode="auto">
          <a:xfrm>
            <a:off x="1230313" y="5805488"/>
            <a:ext cx="6934200" cy="71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1800" dirty="0" smtClean="0">
                <a:solidFill>
                  <a:srgbClr val="00408C"/>
                </a:solidFill>
                <a:ea typeface="ヒラギノ角ゴ Pro W3" pitchFamily="1" charset="-128"/>
              </a:rPr>
              <a:t>Sandrine Ammann</a:t>
            </a:r>
            <a:endParaRPr lang="en-US" sz="1800" dirty="0">
              <a:solidFill>
                <a:srgbClr val="00408C"/>
              </a:solidFill>
              <a:ea typeface="ヒラギノ角ゴ Pro W3" pitchFamily="1" charset="-128"/>
            </a:endParaRPr>
          </a:p>
          <a:p>
            <a:pPr>
              <a:spcBef>
                <a:spcPct val="20000"/>
              </a:spcBef>
            </a:pPr>
            <a:r>
              <a:rPr lang="en-US" sz="1800" dirty="0" smtClean="0">
                <a:solidFill>
                  <a:srgbClr val="00408C"/>
                </a:solidFill>
                <a:ea typeface="ヒラギノ角ゴ Pro W3" pitchFamily="1" charset="-128"/>
              </a:rPr>
              <a:t>Marketing &amp; Communications Officer</a:t>
            </a:r>
            <a:endParaRPr lang="en-US" sz="1800" dirty="0">
              <a:solidFill>
                <a:srgbClr val="00408C"/>
              </a:solidFill>
              <a:ea typeface="ヒラギノ角ゴ Pro W3" pitchFamily="1" charset="-128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86142">
            <a:off x="815601" y="1936716"/>
            <a:ext cx="578599" cy="5609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79000" contrast="-2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31258">
            <a:off x="2194965" y="1957911"/>
            <a:ext cx="2280676" cy="1749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45180">
            <a:off x="7658278" y="681186"/>
            <a:ext cx="870458" cy="702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769" y="436727"/>
            <a:ext cx="1887809" cy="595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86142">
            <a:off x="424419" y="4908111"/>
            <a:ext cx="578599" cy="5609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0073">
            <a:off x="7875214" y="5824295"/>
            <a:ext cx="578599" cy="5609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9"/>
          <p:cNvPicPr>
            <a:picLocks noChangeAspect="1" noChangeArrowheads="1"/>
          </p:cNvPicPr>
          <p:nvPr/>
        </p:nvPicPr>
        <p:blipFill>
          <a:blip r:embed="rId11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colorTemperature colorTemp="5900"/>
                    </a14:imgEffect>
                    <a14:imgEffect>
                      <a14:saturation sat="30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5731" y="2971800"/>
            <a:ext cx="1300938" cy="687012"/>
          </a:xfrm>
          <a:prstGeom prst="rect">
            <a:avLst/>
          </a:prstGeom>
          <a:solidFill>
            <a:srgbClr val="00FF00"/>
          </a:solidFill>
          <a:ln>
            <a:noFill/>
          </a:ln>
          <a:extLst/>
        </p:spPr>
      </p:pic>
    </p:spTree>
    <p:extLst>
      <p:ext uri="{BB962C8B-B14F-4D97-AF65-F5344CB8AC3E}">
        <p14:creationId xmlns:p14="http://schemas.microsoft.com/office/powerpoint/2010/main" val="1664851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Limitations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H" dirty="0" smtClean="0"/>
              <a:t>Long </a:t>
            </a:r>
            <a:r>
              <a:rPr lang="fr-CH" dirty="0" err="1" smtClean="0"/>
              <a:t>automated</a:t>
            </a:r>
            <a:r>
              <a:rPr lang="fr-CH" dirty="0" smtClean="0"/>
              <a:t> </a:t>
            </a:r>
            <a:r>
              <a:rPr lang="fr-CH" dirty="0" err="1" smtClean="0"/>
              <a:t>procedures</a:t>
            </a:r>
            <a:r>
              <a:rPr lang="fr-CH" dirty="0" smtClean="0"/>
              <a:t>, no supervision</a:t>
            </a:r>
          </a:p>
          <a:p>
            <a:endParaRPr lang="fr-CH" dirty="0"/>
          </a:p>
          <a:p>
            <a:r>
              <a:rPr lang="fr-CH" dirty="0" smtClean="0"/>
              <a:t>Will not </a:t>
            </a:r>
            <a:r>
              <a:rPr lang="fr-CH" dirty="0" err="1" smtClean="0"/>
              <a:t>recognize</a:t>
            </a:r>
            <a:r>
              <a:rPr lang="fr-CH" dirty="0" smtClean="0"/>
              <a:t> 100%! </a:t>
            </a:r>
            <a:r>
              <a:rPr lang="fr-CH" dirty="0" err="1" smtClean="0"/>
              <a:t>Same</a:t>
            </a:r>
            <a:r>
              <a:rPr lang="fr-CH" dirty="0" smtClean="0"/>
              <a:t> </a:t>
            </a:r>
            <a:r>
              <a:rPr lang="fr-CH" dirty="0" smtClean="0"/>
              <a:t>drawbacks </a:t>
            </a:r>
            <a:r>
              <a:rPr lang="fr-CH" dirty="0" smtClean="0"/>
              <a:t>as the OCR</a:t>
            </a:r>
          </a:p>
          <a:p>
            <a:endParaRPr lang="fr-CH" dirty="0"/>
          </a:p>
          <a:p>
            <a:r>
              <a:rPr lang="fr-CH" dirty="0" err="1" smtClean="0"/>
              <a:t>Depend</a:t>
            </a:r>
            <a:r>
              <a:rPr lang="fr-CH" dirty="0" smtClean="0"/>
              <a:t> on </a:t>
            </a:r>
            <a:r>
              <a:rPr lang="fr-CH" dirty="0" smtClean="0"/>
              <a:t>OCR </a:t>
            </a:r>
            <a:r>
              <a:rPr lang="fr-CH" dirty="0" err="1" smtClean="0"/>
              <a:t>quality</a:t>
            </a:r>
            <a:r>
              <a:rPr lang="fr-CH" dirty="0" smtClean="0"/>
              <a:t> </a:t>
            </a:r>
            <a:r>
              <a:rPr lang="fr-CH" dirty="0" smtClean="0"/>
              <a:t>for </a:t>
            </a:r>
            <a:r>
              <a:rPr lang="fr-CH" dirty="0" smtClean="0"/>
              <a:t>PCT applications</a:t>
            </a:r>
            <a:endParaRPr lang="fr-CH" dirty="0" smtClean="0"/>
          </a:p>
          <a:p>
            <a:endParaRPr lang="fr-CH" dirty="0"/>
          </a:p>
          <a:p>
            <a:r>
              <a:rPr lang="fr-CH" dirty="0" err="1" smtClean="0"/>
              <a:t>Does</a:t>
            </a:r>
            <a:r>
              <a:rPr lang="fr-CH" dirty="0" smtClean="0"/>
              <a:t> not </a:t>
            </a:r>
            <a:r>
              <a:rPr lang="fr-CH" dirty="0" err="1" smtClean="0"/>
              <a:t>work</a:t>
            </a:r>
            <a:r>
              <a:rPr lang="fr-CH" dirty="0" smtClean="0"/>
              <a:t> </a:t>
            </a:r>
            <a:r>
              <a:rPr lang="fr-CH" dirty="0" err="1" smtClean="0"/>
              <a:t>with</a:t>
            </a:r>
            <a:r>
              <a:rPr lang="fr-CH" dirty="0" smtClean="0"/>
              <a:t> simple formulas </a:t>
            </a:r>
            <a:r>
              <a:rPr lang="fr-CH" dirty="0" err="1" smtClean="0"/>
              <a:t>such</a:t>
            </a:r>
            <a:r>
              <a:rPr lang="fr-CH" dirty="0" smtClean="0"/>
              <a:t> H2O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2071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Why</a:t>
            </a:r>
            <a:r>
              <a:rPr lang="fr-CH" dirty="0" smtClean="0"/>
              <a:t> </a:t>
            </a:r>
            <a:r>
              <a:rPr lang="fr-CH" dirty="0" err="1" smtClean="0"/>
              <a:t>is</a:t>
            </a:r>
            <a:r>
              <a:rPr lang="fr-CH" dirty="0" smtClean="0"/>
              <a:t> </a:t>
            </a:r>
            <a:r>
              <a:rPr lang="fr-CH" dirty="0" err="1" smtClean="0"/>
              <a:t>it</a:t>
            </a:r>
            <a:r>
              <a:rPr lang="fr-CH" dirty="0" smtClean="0"/>
              <a:t> </a:t>
            </a:r>
            <a:r>
              <a:rPr lang="fr-CH" dirty="0" err="1" smtClean="0"/>
              <a:t>useful</a:t>
            </a:r>
            <a:r>
              <a:rPr lang="fr-CH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Common names such as “aspirin”, “paracetamol” might not be used in patent documents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There </a:t>
            </a:r>
            <a:r>
              <a:rPr lang="en-US" dirty="0"/>
              <a:t>are many ways of representing </a:t>
            </a:r>
            <a:r>
              <a:rPr lang="en-US" dirty="0" smtClean="0"/>
              <a:t>formulas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4291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How </a:t>
            </a:r>
            <a:r>
              <a:rPr lang="fr-CH" dirty="0" err="1" smtClean="0"/>
              <a:t>does</a:t>
            </a:r>
            <a:r>
              <a:rPr lang="fr-CH" dirty="0" smtClean="0"/>
              <a:t> </a:t>
            </a:r>
            <a:r>
              <a:rPr lang="fr-CH" dirty="0" err="1" smtClean="0"/>
              <a:t>it</a:t>
            </a:r>
            <a:r>
              <a:rPr lang="fr-CH" dirty="0" smtClean="0"/>
              <a:t> </a:t>
            </a:r>
            <a:r>
              <a:rPr lang="fr-CH" dirty="0" err="1" smtClean="0"/>
              <a:t>work</a:t>
            </a:r>
            <a:r>
              <a:rPr lang="fr-CH" dirty="0" smtClean="0"/>
              <a:t>?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7619"/>
            <a:ext cx="8953500" cy="369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 bwMode="auto">
          <a:xfrm>
            <a:off x="4572000" y="2438400"/>
            <a:ext cx="1676400" cy="3810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304800" y="3581400"/>
            <a:ext cx="1676400" cy="3810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0" y="2392279"/>
            <a:ext cx="838200" cy="3810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2906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3 options</a:t>
            </a:r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3" y="1981200"/>
            <a:ext cx="8943975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 bwMode="auto">
          <a:xfrm>
            <a:off x="228600" y="2438400"/>
            <a:ext cx="3124200" cy="45720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" name="Oval 4"/>
          <p:cNvSpPr/>
          <p:nvPr/>
        </p:nvSpPr>
        <p:spPr bwMode="auto">
          <a:xfrm>
            <a:off x="228600" y="3962400"/>
            <a:ext cx="1447800" cy="304800"/>
          </a:xfrm>
          <a:prstGeom prst="ellipse">
            <a:avLst/>
          </a:prstGeom>
          <a:noFill/>
          <a:ln w="38100" cap="flat" cmpd="sng" algn="ctr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0064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Scaffold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Basic </a:t>
            </a:r>
            <a:r>
              <a:rPr lang="en-US" dirty="0"/>
              <a:t>skeleton of a molecule to which further groups and moieties are </a:t>
            </a:r>
            <a:r>
              <a:rPr lang="en-US" dirty="0" smtClean="0"/>
              <a:t>attached</a:t>
            </a:r>
          </a:p>
        </p:txBody>
      </p:sp>
    </p:spTree>
    <p:extLst>
      <p:ext uri="{BB962C8B-B14F-4D97-AF65-F5344CB8AC3E}">
        <p14:creationId xmlns:p14="http://schemas.microsoft.com/office/powerpoint/2010/main" val="787370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Upload</a:t>
            </a:r>
            <a:r>
              <a:rPr lang="fr-CH" dirty="0" smtClean="0"/>
              <a:t> a structure</a:t>
            </a:r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3" y="1624013"/>
            <a:ext cx="8829675" cy="360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/>
          <p:cNvSpPr/>
          <p:nvPr/>
        </p:nvSpPr>
        <p:spPr bwMode="auto">
          <a:xfrm>
            <a:off x="2057400" y="2133600"/>
            <a:ext cx="1066800" cy="381000"/>
          </a:xfrm>
          <a:prstGeom prst="ellips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1287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Example</a:t>
            </a:r>
            <a:endParaRPr lang="en-US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" y="1533525"/>
            <a:ext cx="8877300" cy="379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4225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8" y="185738"/>
            <a:ext cx="8963025" cy="648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1876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Structure editor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053616"/>
            <a:ext cx="7772400" cy="58124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7496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Example</a:t>
            </a:r>
            <a:endParaRPr lang="en-US" dirty="0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2550" y="1319213"/>
            <a:ext cx="6438900" cy="421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val 2"/>
          <p:cNvSpPr/>
          <p:nvPr/>
        </p:nvSpPr>
        <p:spPr bwMode="auto">
          <a:xfrm>
            <a:off x="4953000" y="1828800"/>
            <a:ext cx="381000" cy="3810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9538" y="2824163"/>
            <a:ext cx="1304925" cy="120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904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3850" y="-4763"/>
            <a:ext cx="5976938" cy="440690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123" name="Rectangle 3"/>
          <p:cNvSpPr>
            <a:spLocks noGrp="1" noChangeArrowheads="1"/>
          </p:cNvSpPr>
          <p:nvPr>
            <p:ph type="body" sz="half" idx="3"/>
          </p:nvPr>
        </p:nvSpPr>
        <p:spPr>
          <a:xfrm>
            <a:off x="0" y="4365625"/>
            <a:ext cx="9144000" cy="15843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 b="1" dirty="0" smtClean="0">
                <a:ea typeface="ヒラギノ角ゴ Pro W3" pitchFamily="1" charset="-128"/>
              </a:rPr>
              <a:t>To this webinar: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sz="3200" b="1" i="1" dirty="0" smtClean="0">
                <a:solidFill>
                  <a:schemeClr val="accent2"/>
                </a:solidFill>
              </a:rPr>
              <a:t>Chemical structure search</a:t>
            </a:r>
            <a:endParaRPr lang="en-US" sz="3200" dirty="0" smtClean="0"/>
          </a:p>
        </p:txBody>
      </p:sp>
      <p:graphicFrame>
        <p:nvGraphicFramePr>
          <p:cNvPr id="5124" name="Object 4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7092950" y="5373688"/>
          <a:ext cx="60325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r:id="rId5" imgW="1638095" imgH="2349206" progId="">
                  <p:embed/>
                </p:oleObj>
              </mc:Choice>
              <mc:Fallback>
                <p:oleObj r:id="rId5" imgW="1638095" imgH="2349206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92950" y="5373688"/>
                        <a:ext cx="603250" cy="863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cap="flat" cmpd="sng" algn="ctr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6723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Convert</a:t>
            </a:r>
            <a:r>
              <a:rPr lang="fr-CH" dirty="0" smtClean="0"/>
              <a:t> a structure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838" y="2014538"/>
            <a:ext cx="8696325" cy="282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0705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Convert</a:t>
            </a:r>
            <a:r>
              <a:rPr lang="fr-CH" dirty="0" smtClean="0"/>
              <a:t> structure: ex.: </a:t>
            </a:r>
            <a:r>
              <a:rPr lang="fr-CH" dirty="0" err="1" smtClean="0"/>
              <a:t>paracetamol</a:t>
            </a:r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014538"/>
            <a:ext cx="8686800" cy="282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/>
          <p:cNvSpPr/>
          <p:nvPr/>
        </p:nvSpPr>
        <p:spPr bwMode="auto">
          <a:xfrm>
            <a:off x="1143000" y="2590800"/>
            <a:ext cx="1447800" cy="304800"/>
          </a:xfrm>
          <a:prstGeom prst="ellipse">
            <a:avLst/>
          </a:prstGeom>
          <a:noFill/>
          <a:ln w="38100" cap="flat" cmpd="sng" algn="ctr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7162800" y="3581400"/>
            <a:ext cx="914400" cy="3048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2871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3262"/>
            <a:ext cx="804648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Left Brace 3"/>
          <p:cNvSpPr/>
          <p:nvPr/>
        </p:nvSpPr>
        <p:spPr bwMode="auto">
          <a:xfrm>
            <a:off x="381000" y="4724400"/>
            <a:ext cx="304800" cy="990600"/>
          </a:xfrm>
          <a:prstGeom prst="leftBrace">
            <a:avLst/>
          </a:prstGeom>
          <a:noFill/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" name="Left Brace 5"/>
          <p:cNvSpPr/>
          <p:nvPr/>
        </p:nvSpPr>
        <p:spPr bwMode="auto">
          <a:xfrm rot="10800000">
            <a:off x="6553200" y="4724400"/>
            <a:ext cx="304800" cy="990600"/>
          </a:xfrm>
          <a:prstGeom prst="leftBrace">
            <a:avLst/>
          </a:prstGeom>
          <a:noFill/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6456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Results</a:t>
            </a:r>
            <a:endParaRPr lang="en-US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50" y="0"/>
            <a:ext cx="8648700" cy="687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3383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" y="342900"/>
            <a:ext cx="9029700" cy="617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val 1"/>
          <p:cNvSpPr/>
          <p:nvPr/>
        </p:nvSpPr>
        <p:spPr bwMode="auto">
          <a:xfrm>
            <a:off x="3810000" y="342900"/>
            <a:ext cx="762000" cy="4191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" name="Oval 4"/>
          <p:cNvSpPr/>
          <p:nvPr/>
        </p:nvSpPr>
        <p:spPr bwMode="auto">
          <a:xfrm>
            <a:off x="152400" y="639076"/>
            <a:ext cx="2286000" cy="580123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3384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3" y="1028700"/>
            <a:ext cx="8943975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931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Analysis</a:t>
            </a:r>
            <a:endParaRPr lang="en-US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42" y="1201754"/>
            <a:ext cx="9058275" cy="565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 bwMode="auto">
          <a:xfrm>
            <a:off x="1143000" y="1828800"/>
            <a:ext cx="2209800" cy="22860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7094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Combine </a:t>
            </a:r>
            <a:r>
              <a:rPr lang="fr-CH" dirty="0" err="1" smtClean="0"/>
              <a:t>results</a:t>
            </a:r>
            <a:r>
              <a:rPr lang="fr-CH" dirty="0" smtClean="0"/>
              <a:t> </a:t>
            </a:r>
            <a:r>
              <a:rPr lang="fr-CH" dirty="0" err="1" smtClean="0"/>
              <a:t>with</a:t>
            </a:r>
            <a:r>
              <a:rPr lang="fr-CH" dirty="0" smtClean="0"/>
              <a:t> </a:t>
            </a:r>
            <a:r>
              <a:rPr lang="fr-CH" dirty="0" err="1" smtClean="0"/>
              <a:t>searches</a:t>
            </a:r>
            <a:endParaRPr lang="en-US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0" y="2252663"/>
            <a:ext cx="8724900" cy="235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5424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76200"/>
            <a:ext cx="7772400" cy="67770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1605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Example</a:t>
            </a:r>
            <a:r>
              <a:rPr lang="fr-CH" dirty="0" smtClean="0"/>
              <a:t>: </a:t>
            </a:r>
            <a:r>
              <a:rPr lang="en-US" dirty="0" smtClean="0"/>
              <a:t>fluoxetine hydrochloride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Its </a:t>
            </a:r>
            <a:r>
              <a:rPr lang="en-US" dirty="0"/>
              <a:t>chemical formula is </a:t>
            </a:r>
            <a:r>
              <a:rPr lang="en-US" dirty="0" smtClean="0">
                <a:hlinkClick r:id="rId2" tooltip="Find all compounds with formula C17H19ClF3NO"/>
              </a:rPr>
              <a:t>C</a:t>
            </a:r>
            <a:r>
              <a:rPr lang="en-US" baseline="-25000" dirty="0" smtClean="0">
                <a:hlinkClick r:id="rId2" tooltip="Find all compounds with formula C17H19ClF3NO"/>
              </a:rPr>
              <a:t>17</a:t>
            </a:r>
            <a:r>
              <a:rPr lang="en-US" dirty="0" smtClean="0">
                <a:hlinkClick r:id="rId2" tooltip="Find all compounds with formula C17H19ClF3NO"/>
              </a:rPr>
              <a:t>H</a:t>
            </a:r>
            <a:r>
              <a:rPr lang="en-US" baseline="-25000" dirty="0" smtClean="0">
                <a:hlinkClick r:id="rId2" tooltip="Find all compounds with formula C17H19ClF3NO"/>
              </a:rPr>
              <a:t>19</a:t>
            </a:r>
            <a:r>
              <a:rPr lang="en-US" dirty="0" smtClean="0">
                <a:hlinkClick r:id="rId2" tooltip="Find all compounds with formula C17H19ClF3NO"/>
              </a:rPr>
              <a:t>ClF</a:t>
            </a:r>
            <a:r>
              <a:rPr lang="en-US" baseline="-25000" dirty="0" smtClean="0">
                <a:hlinkClick r:id="rId2" tooltip="Find all compounds with formula C17H19ClF3NO"/>
              </a:rPr>
              <a:t>3</a:t>
            </a:r>
            <a:r>
              <a:rPr lang="en-US" dirty="0" smtClean="0">
                <a:hlinkClick r:id="rId2" tooltip="Find all compounds with formula C17H19ClF3NO"/>
              </a:rPr>
              <a:t>NO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/>
              <a:t>the first highly specific serotonin uptake inhibitor. It is used as an antidepressant and often has a more acceptable side-effects profile than traditional antidepressants</a:t>
            </a:r>
            <a:r>
              <a:rPr lang="en-US" dirty="0" smtClean="0"/>
              <a:t>. 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fr-CH" dirty="0" err="1" smtClean="0"/>
              <a:t>Synonyms</a:t>
            </a:r>
            <a:r>
              <a:rPr lang="fr-CH" dirty="0" smtClean="0"/>
              <a:t>: Prozac, </a:t>
            </a:r>
            <a:r>
              <a:rPr lang="fr-CH" dirty="0" err="1" smtClean="0"/>
              <a:t>Sarafem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705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Agenda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dirty="0" smtClean="0"/>
              <a:t>Chemical structure search</a:t>
            </a:r>
          </a:p>
          <a:p>
            <a:pPr eaLnBrk="1" hangingPunct="1">
              <a:buFontTx/>
              <a:buNone/>
            </a:pPr>
            <a:endParaRPr lang="en-US" dirty="0" smtClean="0"/>
          </a:p>
          <a:p>
            <a:pPr eaLnBrk="1" hangingPunct="1"/>
            <a:r>
              <a:rPr lang="en-US" dirty="0" smtClean="0"/>
              <a:t>Timeline</a:t>
            </a:r>
          </a:p>
          <a:p>
            <a:pPr eaLnBrk="1" hangingPunct="1"/>
            <a:r>
              <a:rPr lang="en-US" dirty="0" smtClean="0"/>
              <a:t>Access </a:t>
            </a:r>
          </a:p>
          <a:p>
            <a:pPr eaLnBrk="1" hangingPunct="1"/>
            <a:r>
              <a:rPr lang="fr-CH" dirty="0" smtClean="0"/>
              <a:t>How </a:t>
            </a:r>
            <a:r>
              <a:rPr lang="fr-CH" dirty="0" err="1" smtClean="0"/>
              <a:t>does</a:t>
            </a:r>
            <a:r>
              <a:rPr lang="fr-CH" dirty="0" smtClean="0"/>
              <a:t> </a:t>
            </a:r>
            <a:r>
              <a:rPr lang="fr-CH" dirty="0" err="1" smtClean="0"/>
              <a:t>it</a:t>
            </a:r>
            <a:r>
              <a:rPr lang="fr-CH" dirty="0" smtClean="0"/>
              <a:t> </a:t>
            </a:r>
            <a:r>
              <a:rPr lang="fr-CH" dirty="0" err="1" smtClean="0"/>
              <a:t>work</a:t>
            </a:r>
            <a:r>
              <a:rPr lang="fr-CH" dirty="0" smtClean="0"/>
              <a:t>?</a:t>
            </a:r>
          </a:p>
          <a:p>
            <a:pPr eaLnBrk="1" hangingPunct="1"/>
            <a:r>
              <a:rPr lang="fr-CH" dirty="0" smtClean="0"/>
              <a:t>Future plans</a:t>
            </a:r>
            <a:endParaRPr lang="fr-CH" dirty="0" smtClean="0"/>
          </a:p>
          <a:p>
            <a:pPr eaLnBrk="1" hangingPunct="1"/>
            <a:r>
              <a:rPr lang="fr-CH" dirty="0" err="1" smtClean="0"/>
              <a:t>FAQs</a:t>
            </a:r>
            <a:endParaRPr lang="en-US" dirty="0" smtClean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9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86142">
            <a:off x="7778252" y="4565286"/>
            <a:ext cx="832332" cy="8070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6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45180">
            <a:off x="971679" y="5082073"/>
            <a:ext cx="1101154" cy="889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7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82727">
            <a:off x="3769419" y="330317"/>
            <a:ext cx="1136077" cy="752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Picture 6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7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1" y="1828800"/>
            <a:ext cx="2864778" cy="2197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8" name="Picture 8"/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4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3770" y="4747987"/>
            <a:ext cx="3228975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9" name="Picture 9"/>
          <p:cNvPicPr>
            <a:picLocks noChangeAspect="1" noChangeArrowheads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6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7370" y="386648"/>
            <a:ext cx="1526237" cy="805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3216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Chemical compound </a:t>
            </a:r>
            <a:r>
              <a:rPr lang="fr-CH" dirty="0" err="1" smtClean="0"/>
              <a:t>search</a:t>
            </a:r>
            <a:endParaRPr lang="en-US" dirty="0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" y="2014538"/>
            <a:ext cx="8743950" cy="282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3128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" y="357188"/>
            <a:ext cx="8743950" cy="614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 bwMode="auto">
          <a:xfrm>
            <a:off x="1100488" y="357188"/>
            <a:ext cx="381000" cy="304800"/>
          </a:xfrm>
          <a:prstGeom prst="rect">
            <a:avLst/>
          </a:prstGeom>
          <a:solidFill>
            <a:srgbClr val="FF0000">
              <a:alpha val="45000"/>
            </a:srgbClr>
          </a:solidFill>
          <a:ln w="38100">
            <a:solidFill>
              <a:srgbClr val="FF0000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0926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Advanced </a:t>
            </a:r>
            <a:r>
              <a:rPr lang="fr-CH" dirty="0" err="1" smtClean="0"/>
              <a:t>search</a:t>
            </a:r>
            <a:endParaRPr 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" y="2376488"/>
            <a:ext cx="8705850" cy="210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0392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88" y="347663"/>
            <a:ext cx="8810625" cy="616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 bwMode="auto">
          <a:xfrm>
            <a:off x="1066800" y="358892"/>
            <a:ext cx="381000" cy="304800"/>
          </a:xfrm>
          <a:prstGeom prst="rect">
            <a:avLst/>
          </a:prstGeom>
          <a:solidFill>
            <a:srgbClr val="FF0000">
              <a:alpha val="45000"/>
            </a:srgbClr>
          </a:solidFill>
          <a:ln w="38100">
            <a:solidFill>
              <a:srgbClr val="FF0000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4961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Example</a:t>
            </a:r>
            <a:r>
              <a:rPr lang="fr-CH" dirty="0" smtClean="0"/>
              <a:t>: Viagra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H" dirty="0" smtClean="0"/>
              <a:t>Chemical </a:t>
            </a:r>
            <a:r>
              <a:rPr lang="fr-CH" dirty="0" err="1" smtClean="0"/>
              <a:t>names</a:t>
            </a:r>
            <a:r>
              <a:rPr lang="fr-CH" dirty="0" smtClean="0"/>
              <a:t>: </a:t>
            </a:r>
            <a:r>
              <a:rPr lang="en-US" dirty="0"/>
              <a:t>Sildenafil; 139755-83-2; </a:t>
            </a:r>
            <a:r>
              <a:rPr lang="en-US" dirty="0" err="1"/>
              <a:t>Revatio</a:t>
            </a:r>
            <a:r>
              <a:rPr lang="en-US" dirty="0"/>
              <a:t>; VIAGRA; Sildenafil [INN:BAN]; CHEMBL192</a:t>
            </a:r>
            <a:r>
              <a:rPr lang="fr-CH" dirty="0" smtClean="0"/>
              <a:t> </a:t>
            </a:r>
          </a:p>
          <a:p>
            <a:endParaRPr lang="fr-CH" dirty="0"/>
          </a:p>
          <a:p>
            <a:r>
              <a:rPr lang="fr-CH" dirty="0" err="1" smtClean="0"/>
              <a:t>Molecular</a:t>
            </a:r>
            <a:r>
              <a:rPr lang="fr-CH" dirty="0" smtClean="0"/>
              <a:t> formula: </a:t>
            </a:r>
            <a:r>
              <a:rPr lang="en-US" dirty="0">
                <a:hlinkClick r:id="rId2" tooltip="Find all compounds with formula C22H30N6O4S"/>
              </a:rPr>
              <a:t>C</a:t>
            </a:r>
            <a:r>
              <a:rPr lang="en-US" baseline="-25000" dirty="0">
                <a:hlinkClick r:id="rId2" tooltip="Find all compounds with formula C22H30N6O4S"/>
              </a:rPr>
              <a:t>22</a:t>
            </a:r>
            <a:r>
              <a:rPr lang="en-US" dirty="0">
                <a:hlinkClick r:id="rId2" tooltip="Find all compounds with formula C22H30N6O4S"/>
              </a:rPr>
              <a:t>H</a:t>
            </a:r>
            <a:r>
              <a:rPr lang="en-US" baseline="-25000" dirty="0">
                <a:hlinkClick r:id="rId2" tooltip="Find all compounds with formula C22H30N6O4S"/>
              </a:rPr>
              <a:t>30</a:t>
            </a:r>
            <a:r>
              <a:rPr lang="en-US" dirty="0">
                <a:hlinkClick r:id="rId2" tooltip="Find all compounds with formula C22H30N6O4S"/>
              </a:rPr>
              <a:t>N</a:t>
            </a:r>
            <a:r>
              <a:rPr lang="en-US" baseline="-25000" dirty="0">
                <a:hlinkClick r:id="rId2" tooltip="Find all compounds with formula C22H30N6O4S"/>
              </a:rPr>
              <a:t>6</a:t>
            </a:r>
            <a:r>
              <a:rPr lang="en-US" dirty="0">
                <a:hlinkClick r:id="rId2" tooltip="Find all compounds with formula C22H30N6O4S"/>
              </a:rPr>
              <a:t>O</a:t>
            </a:r>
            <a:r>
              <a:rPr lang="en-US" baseline="-25000" dirty="0">
                <a:hlinkClick r:id="rId2" tooltip="Find all compounds with formula C22H30N6O4S"/>
              </a:rPr>
              <a:t>4</a:t>
            </a:r>
            <a:r>
              <a:rPr lang="en-US" dirty="0">
                <a:hlinkClick r:id="rId2" tooltip="Find all compounds with formula C22H30N6O4S"/>
              </a:rPr>
              <a:t>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6827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Chemical compound </a:t>
            </a:r>
            <a:r>
              <a:rPr lang="fr-CH" dirty="0" err="1" smtClean="0"/>
              <a:t>search</a:t>
            </a:r>
            <a:r>
              <a:rPr lang="fr-CH" dirty="0" smtClean="0"/>
              <a:t> </a:t>
            </a:r>
            <a:endParaRPr lang="en-US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5" y="2028825"/>
            <a:ext cx="8629650" cy="280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0099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398" y="757238"/>
            <a:ext cx="8801100" cy="534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 bwMode="auto">
          <a:xfrm>
            <a:off x="990600" y="757238"/>
            <a:ext cx="457200" cy="309562"/>
          </a:xfrm>
          <a:prstGeom prst="rect">
            <a:avLst/>
          </a:prstGeom>
          <a:solidFill>
            <a:srgbClr val="FF0000">
              <a:alpha val="45000"/>
            </a:srgbClr>
          </a:solidFill>
          <a:ln w="38100">
            <a:solidFill>
              <a:srgbClr val="FF0000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0218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Advanced </a:t>
            </a:r>
            <a:r>
              <a:rPr lang="fr-CH" dirty="0" err="1" smtClean="0"/>
              <a:t>search</a:t>
            </a:r>
            <a:endParaRPr lang="en-US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" y="2428875"/>
            <a:ext cx="8743950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0844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" y="457200"/>
            <a:ext cx="8801100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 bwMode="auto">
          <a:xfrm>
            <a:off x="1066800" y="457200"/>
            <a:ext cx="381000" cy="304800"/>
          </a:xfrm>
          <a:prstGeom prst="rect">
            <a:avLst/>
          </a:prstGeom>
          <a:solidFill>
            <a:srgbClr val="FF0000">
              <a:alpha val="45000"/>
            </a:srgbClr>
          </a:solidFill>
          <a:ln w="38100">
            <a:solidFill>
              <a:srgbClr val="FF0000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1244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Example</a:t>
            </a:r>
            <a:r>
              <a:rPr lang="fr-CH" dirty="0" smtClean="0"/>
              <a:t>: </a:t>
            </a:r>
            <a:r>
              <a:rPr lang="fr-CH" dirty="0" err="1" smtClean="0"/>
              <a:t>Ritonavir</a:t>
            </a:r>
            <a:endParaRPr lang="en-US" dirty="0"/>
          </a:p>
        </p:txBody>
      </p:sp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838" y="2043113"/>
            <a:ext cx="8696325" cy="277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5143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Timeline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H" dirty="0" smtClean="0"/>
          </a:p>
          <a:p>
            <a:endParaRPr lang="fr-CH" dirty="0"/>
          </a:p>
          <a:p>
            <a:endParaRPr lang="fr-CH" dirty="0" smtClean="0"/>
          </a:p>
          <a:p>
            <a:endParaRPr lang="fr-CH" dirty="0"/>
          </a:p>
          <a:p>
            <a:pPr marL="0" indent="0">
              <a:buNone/>
            </a:pPr>
            <a:endParaRPr lang="fr-CH" dirty="0" smtClean="0"/>
          </a:p>
          <a:p>
            <a:endParaRPr lang="fr-CH" dirty="0"/>
          </a:p>
          <a:p>
            <a:r>
              <a:rPr lang="fr-CH" dirty="0" smtClean="0"/>
              <a:t>Official </a:t>
            </a:r>
            <a:r>
              <a:rPr lang="fr-CH" dirty="0" err="1" smtClean="0"/>
              <a:t>launch</a:t>
            </a:r>
            <a:r>
              <a:rPr lang="fr-CH" dirty="0" smtClean="0"/>
              <a:t> </a:t>
            </a:r>
            <a:r>
              <a:rPr lang="fr-CH" dirty="0" err="1" smtClean="0"/>
              <a:t>October</a:t>
            </a:r>
            <a:r>
              <a:rPr lang="fr-CH" dirty="0" smtClean="0"/>
              <a:t> 3rd, 2016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5366" y="1676400"/>
            <a:ext cx="6848475" cy="185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20654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363" y="547688"/>
            <a:ext cx="8677275" cy="576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 bwMode="auto">
          <a:xfrm>
            <a:off x="7467600" y="3276600"/>
            <a:ext cx="990600" cy="533400"/>
          </a:xfrm>
          <a:prstGeom prst="rect">
            <a:avLst/>
          </a:prstGeom>
          <a:solidFill>
            <a:srgbClr val="00FF00">
              <a:alpha val="38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8110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Patent </a:t>
            </a:r>
            <a:r>
              <a:rPr lang="fr-CH" dirty="0" err="1" smtClean="0"/>
              <a:t>landscape</a:t>
            </a:r>
            <a:r>
              <a:rPr lang="fr-CH" dirty="0" smtClean="0"/>
              <a:t> Report on </a:t>
            </a:r>
            <a:r>
              <a:rPr lang="fr-CH" dirty="0" err="1" smtClean="0"/>
              <a:t>Ritonavir</a:t>
            </a:r>
            <a:r>
              <a:rPr lang="fr-CH" dirty="0" smtClean="0"/>
              <a:t>- </a:t>
            </a:r>
            <a:r>
              <a:rPr lang="fr-CH" dirty="0" err="1" smtClean="0"/>
              <a:t>October</a:t>
            </a:r>
            <a:r>
              <a:rPr lang="fr-CH" dirty="0"/>
              <a:t> 2011 </a:t>
            </a:r>
            <a:r>
              <a:rPr lang="fr-CH" sz="900" dirty="0"/>
              <a:t>http://www.wipo.int/edocs/pubdocs/en/patents/946/wipo_pub_946.pdf</a:t>
            </a:r>
            <a:endParaRPr lang="en-US" sz="9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Ritonavir is an antiretroviral drug from </a:t>
            </a:r>
            <a:r>
              <a:rPr lang="en-US" dirty="0" smtClean="0"/>
              <a:t>the protease </a:t>
            </a:r>
            <a:r>
              <a:rPr lang="en-US" dirty="0"/>
              <a:t>inhibitor class used to treat HIV infection and AIDS. Ritonavir is included in </a:t>
            </a:r>
            <a:r>
              <a:rPr lang="en-US" dirty="0" smtClean="0"/>
              <a:t>the WHO </a:t>
            </a:r>
            <a:r>
              <a:rPr lang="en-US" dirty="0"/>
              <a:t>Model List of Essential Medicines (EML)1. 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The </a:t>
            </a:r>
            <a:r>
              <a:rPr lang="en-US" dirty="0"/>
              <a:t>originator company is Abbott Laboratories</a:t>
            </a:r>
            <a:r>
              <a:rPr lang="en-US" dirty="0" smtClean="0"/>
              <a:t>, which </a:t>
            </a:r>
            <a:r>
              <a:rPr lang="en-US" dirty="0"/>
              <a:t>markets Ritonavir under the brand name </a:t>
            </a:r>
            <a:r>
              <a:rPr lang="en-US" dirty="0" err="1"/>
              <a:t>Norvir</a:t>
            </a:r>
            <a:r>
              <a:rPr lang="en-US" dirty="0"/>
              <a:t>, or in combination with the </a:t>
            </a:r>
            <a:r>
              <a:rPr lang="en-US" dirty="0" smtClean="0"/>
              <a:t>protease inhibitor </a:t>
            </a:r>
            <a:r>
              <a:rPr lang="en-US" dirty="0" err="1"/>
              <a:t>Lopinavir</a:t>
            </a:r>
            <a:r>
              <a:rPr lang="en-US" dirty="0"/>
              <a:t>, as </a:t>
            </a:r>
            <a:r>
              <a:rPr lang="en-US" dirty="0" err="1"/>
              <a:t>Kaletra</a:t>
            </a:r>
            <a:r>
              <a:rPr lang="en-US" dirty="0"/>
              <a:t> or </a:t>
            </a:r>
            <a:r>
              <a:rPr lang="en-US" dirty="0" err="1"/>
              <a:t>Aluvia</a:t>
            </a:r>
            <a:r>
              <a:rPr lang="en-US" dirty="0"/>
              <a:t>. The U.S. Food and Drug Administration (FDA</a:t>
            </a:r>
            <a:r>
              <a:rPr lang="en-US" dirty="0" smtClean="0"/>
              <a:t>) approved </a:t>
            </a:r>
            <a:r>
              <a:rPr lang="en-US" dirty="0"/>
              <a:t>the drug </a:t>
            </a:r>
            <a:r>
              <a:rPr lang="en-US" b="1" dirty="0"/>
              <a:t>in March 1996 </a:t>
            </a:r>
            <a:r>
              <a:rPr lang="en-US" dirty="0"/>
              <a:t>for oral solution and in June 1999 for capsules.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 bwMode="auto">
          <a:xfrm>
            <a:off x="3222702" y="4846134"/>
            <a:ext cx="56388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3222702" y="4862396"/>
            <a:ext cx="5311698" cy="395404"/>
          </a:xfrm>
          <a:prstGeom prst="rect">
            <a:avLst/>
          </a:prstGeom>
          <a:solidFill>
            <a:srgbClr val="FF0000">
              <a:alpha val="44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834483" y="5257800"/>
            <a:ext cx="7696200" cy="762000"/>
          </a:xfrm>
          <a:prstGeom prst="rect">
            <a:avLst/>
          </a:prstGeom>
          <a:solidFill>
            <a:srgbClr val="FF0000">
              <a:alpha val="42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5703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Future plans	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Make the chemical search feature available for other collections and languages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9432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endParaRPr lang="fr-CH" sz="4400" b="1" smtClean="0"/>
          </a:p>
          <a:p>
            <a:pPr eaLnBrk="1" hangingPunct="1">
              <a:buFontTx/>
              <a:buNone/>
            </a:pPr>
            <a:r>
              <a:rPr lang="fr-CH" sz="4400" b="1" smtClean="0"/>
              <a:t>	</a:t>
            </a:r>
            <a:endParaRPr lang="en-US" sz="4400" b="1" smtClean="0"/>
          </a:p>
        </p:txBody>
      </p:sp>
      <p:pic>
        <p:nvPicPr>
          <p:cNvPr id="522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4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4205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Next</a:t>
            </a:r>
            <a:r>
              <a:rPr lang="fr-CH" dirty="0" smtClean="0"/>
              <a:t> </a:t>
            </a:r>
            <a:r>
              <a:rPr lang="fr-CH" dirty="0" err="1" smtClean="0"/>
              <a:t>webinar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H" dirty="0" smtClean="0"/>
              <a:t>Options and Help menus</a:t>
            </a:r>
          </a:p>
          <a:p>
            <a:pPr marL="0" indent="0">
              <a:buNone/>
            </a:pPr>
            <a:endParaRPr lang="fr-CH" dirty="0"/>
          </a:p>
          <a:p>
            <a:pPr lvl="1"/>
            <a:r>
              <a:rPr lang="fr-CH" dirty="0" err="1" smtClean="0"/>
              <a:t>October</a:t>
            </a:r>
            <a:r>
              <a:rPr lang="fr-CH" dirty="0" smtClean="0"/>
              <a:t> 25 at 5:30 pm </a:t>
            </a:r>
          </a:p>
          <a:p>
            <a:pPr marL="457200" lvl="1" indent="0">
              <a:buNone/>
            </a:pPr>
            <a:r>
              <a:rPr lang="en-US" sz="2200" dirty="0">
                <a:hlinkClick r:id="rId2"/>
              </a:rPr>
              <a:t>https://</a:t>
            </a:r>
            <a:r>
              <a:rPr lang="en-US" sz="2200" dirty="0" smtClean="0">
                <a:hlinkClick r:id="rId2"/>
              </a:rPr>
              <a:t>attendee.gotowebinar.com/rt/3847993105651763204</a:t>
            </a:r>
            <a:endParaRPr lang="en-US" sz="2200" dirty="0" smtClean="0"/>
          </a:p>
          <a:p>
            <a:pPr marL="457200" lvl="1" indent="0">
              <a:buNone/>
            </a:pPr>
            <a:endParaRPr lang="fr-CH" dirty="0" smtClean="0"/>
          </a:p>
          <a:p>
            <a:pPr lvl="1"/>
            <a:r>
              <a:rPr lang="fr-CH" dirty="0" err="1" smtClean="0"/>
              <a:t>October</a:t>
            </a:r>
            <a:r>
              <a:rPr lang="fr-CH" dirty="0" smtClean="0"/>
              <a:t> 27 at 8:30 </a:t>
            </a:r>
            <a:r>
              <a:rPr lang="fr-CH" dirty="0" err="1" smtClean="0"/>
              <a:t>am</a:t>
            </a:r>
            <a:endParaRPr lang="fr-CH" dirty="0" smtClean="0"/>
          </a:p>
          <a:p>
            <a:pPr marL="457200" lvl="1" indent="0">
              <a:buNone/>
            </a:pPr>
            <a:r>
              <a:rPr lang="en-US" sz="2200" dirty="0">
                <a:hlinkClick r:id="rId2"/>
              </a:rPr>
              <a:t>https://attendee.gotowebinar.com/rt/3847993105651763204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594151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4274" name="Object 3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0" y="0"/>
          <a:ext cx="4832350" cy="288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r:id="rId4" imgW="5676190" imgH="3390476" progId="">
                  <p:embed/>
                </p:oleObj>
              </mc:Choice>
              <mc:Fallback>
                <p:oleObj r:id="rId4" imgW="5676190" imgH="3390476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4832350" cy="2886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275" name="Rectangle 3"/>
          <p:cNvSpPr>
            <a:spLocks noChangeArrowheads="1"/>
          </p:cNvSpPr>
          <p:nvPr/>
        </p:nvSpPr>
        <p:spPr bwMode="auto">
          <a:xfrm>
            <a:off x="3348038" y="476250"/>
            <a:ext cx="6408737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sz="4000" b="1">
                <a:solidFill>
                  <a:srgbClr val="0033CC"/>
                </a:solidFill>
              </a:rPr>
              <a:t>patentscope@wipo.int</a:t>
            </a:r>
          </a:p>
        </p:txBody>
      </p:sp>
      <p:graphicFrame>
        <p:nvGraphicFramePr>
          <p:cNvPr id="54276" name="Object 4"/>
          <p:cNvGraphicFramePr>
            <a:graphicFrameLocks noChangeAspect="1"/>
          </p:cNvGraphicFramePr>
          <p:nvPr/>
        </p:nvGraphicFramePr>
        <p:xfrm>
          <a:off x="611188" y="3141663"/>
          <a:ext cx="7629525" cy="2809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r:id="rId6" imgW="10171429" imgH="3746032" progId="">
                  <p:embed/>
                </p:oleObj>
              </mc:Choice>
              <mc:Fallback>
                <p:oleObj r:id="rId6" imgW="10171429" imgH="3746032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188" y="3141663"/>
                        <a:ext cx="7629525" cy="2809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21250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ChangeArrowheads="1"/>
          </p:cNvSpPr>
          <p:nvPr/>
        </p:nvSpPr>
        <p:spPr bwMode="auto">
          <a:xfrm>
            <a:off x="3692525" y="3200400"/>
            <a:ext cx="17605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0"/>
              </a:spcBef>
            </a:pPr>
            <a:r>
              <a:rPr lang="ro-RO"/>
              <a:t>mulțumesc</a:t>
            </a:r>
            <a:r>
              <a:rPr lang="en-US"/>
              <a:t> </a:t>
            </a:r>
          </a:p>
        </p:txBody>
      </p:sp>
      <p:sp>
        <p:nvSpPr>
          <p:cNvPr id="55299" name="Rectangle 3"/>
          <p:cNvSpPr>
            <a:spLocks noChangeArrowheads="1"/>
          </p:cNvSpPr>
          <p:nvPr/>
        </p:nvSpPr>
        <p:spPr bwMode="auto">
          <a:xfrm>
            <a:off x="3692525" y="3200400"/>
            <a:ext cx="17605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0"/>
              </a:spcBef>
            </a:pPr>
            <a:r>
              <a:rPr lang="ro-RO"/>
              <a:t>mulțumesc</a:t>
            </a:r>
            <a:r>
              <a:rPr lang="en-US"/>
              <a:t> </a:t>
            </a:r>
          </a:p>
        </p:txBody>
      </p:sp>
      <p:graphicFrame>
        <p:nvGraphicFramePr>
          <p:cNvPr id="55300" name="Object 4"/>
          <p:cNvGraphicFramePr>
            <a:graphicFrameLocks noGrp="1" noChangeAspect="1"/>
          </p:cNvGraphicFramePr>
          <p:nvPr>
            <p:ph/>
          </p:nvPr>
        </p:nvGraphicFramePr>
        <p:xfrm>
          <a:off x="0" y="0"/>
          <a:ext cx="9144000" cy="5718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" r:id="rId4" imgW="10679365" imgH="6679365" progId="">
                  <p:embed/>
                </p:oleObj>
              </mc:Choice>
              <mc:Fallback>
                <p:oleObj r:id="rId4" imgW="10679365" imgH="6679365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5718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cap="flat" cmpd="sng" algn="ctr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2549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Access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H" dirty="0" err="1" smtClean="0"/>
              <a:t>Available</a:t>
            </a:r>
            <a:r>
              <a:rPr lang="fr-CH" dirty="0"/>
              <a:t> at </a:t>
            </a:r>
            <a:r>
              <a:rPr lang="fr-CH" dirty="0">
                <a:hlinkClick r:id="rId2"/>
              </a:rPr>
              <a:t>https://</a:t>
            </a:r>
            <a:r>
              <a:rPr lang="fr-CH" dirty="0" smtClean="0">
                <a:hlinkClick r:id="rId2"/>
              </a:rPr>
              <a:t>patentscope.wipo.int</a:t>
            </a:r>
            <a:r>
              <a:rPr lang="fr-CH" dirty="0" smtClean="0"/>
              <a:t> </a:t>
            </a:r>
          </a:p>
          <a:p>
            <a:endParaRPr lang="fr-CH" dirty="0"/>
          </a:p>
          <a:p>
            <a:r>
              <a:rPr lang="fr-CH" dirty="0" smtClean="0"/>
              <a:t>Access </a:t>
            </a:r>
            <a:r>
              <a:rPr lang="fr-CH" dirty="0" err="1" smtClean="0"/>
              <a:t>only</a:t>
            </a:r>
            <a:r>
              <a:rPr lang="fr-CH" dirty="0" smtClean="0"/>
              <a:t> </a:t>
            </a:r>
            <a:r>
              <a:rPr lang="fr-CH" dirty="0" err="1" smtClean="0"/>
              <a:t>with</a:t>
            </a:r>
            <a:r>
              <a:rPr lang="fr-CH" dirty="0" smtClean="0"/>
              <a:t> </a:t>
            </a:r>
            <a:r>
              <a:rPr lang="fr-CH" dirty="0" smtClean="0"/>
              <a:t>a </a:t>
            </a:r>
            <a:r>
              <a:rPr lang="fr-CH" dirty="0" smtClean="0"/>
              <a:t>PATENTSCOPE </a:t>
            </a:r>
            <a:r>
              <a:rPr lang="fr-CH" dirty="0" err="1" smtClean="0"/>
              <a:t>account</a:t>
            </a:r>
            <a:endParaRPr lang="en-US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429000"/>
            <a:ext cx="6981825" cy="298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val 5"/>
          <p:cNvSpPr/>
          <p:nvPr/>
        </p:nvSpPr>
        <p:spPr bwMode="auto">
          <a:xfrm>
            <a:off x="4655719" y="4068278"/>
            <a:ext cx="471488" cy="304800"/>
          </a:xfrm>
          <a:prstGeom prst="ellipse">
            <a:avLst/>
          </a:prstGeom>
          <a:noFill/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9352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The concept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Recognize </a:t>
            </a:r>
            <a:r>
              <a:rPr lang="en-US" altLang="en-US" dirty="0" smtClean="0"/>
              <a:t>the names of chemical </a:t>
            </a:r>
            <a:r>
              <a:rPr lang="en-US" altLang="en-US" dirty="0"/>
              <a:t>compounds in patent texts and </a:t>
            </a:r>
            <a:r>
              <a:rPr lang="en-US" altLang="en-US" dirty="0" smtClean="0"/>
              <a:t>their structures from </a:t>
            </a:r>
            <a:r>
              <a:rPr lang="en-US" altLang="en-US" dirty="0"/>
              <a:t>embedded drawings included in patent texts</a:t>
            </a:r>
            <a:br>
              <a:rPr lang="en-US" altLang="en-US" dirty="0"/>
            </a:br>
            <a:endParaRPr lang="en-US" altLang="en-US" dirty="0"/>
          </a:p>
          <a:p>
            <a:r>
              <a:rPr lang="en-US" altLang="en-US" dirty="0"/>
              <a:t>Standardize all the different representations of chemical structures into </a:t>
            </a:r>
            <a:r>
              <a:rPr lang="en-US" altLang="en-US" dirty="0" err="1" smtClean="0"/>
              <a:t>InchIkeys</a:t>
            </a:r>
            <a:r>
              <a:rPr lang="en-US" altLang="en-US" dirty="0" smtClean="0"/>
              <a:t> </a:t>
            </a:r>
            <a:r>
              <a:rPr lang="en-US" altLang="en-US" dirty="0"/>
              <a:t/>
            </a:r>
            <a:br>
              <a:rPr lang="en-US" altLang="en-US" dirty="0"/>
            </a:br>
            <a:endParaRPr lang="en-US" altLang="en-US" dirty="0"/>
          </a:p>
          <a:p>
            <a:r>
              <a:rPr lang="en-US" altLang="en-US" dirty="0"/>
              <a:t>Implement search functions </a:t>
            </a:r>
            <a:r>
              <a:rPr lang="en-US" altLang="en-US" dirty="0" smtClean="0"/>
              <a:t>using </a:t>
            </a:r>
            <a:r>
              <a:rPr lang="en-US" altLang="en-US" dirty="0" err="1" smtClean="0"/>
              <a:t>InchIkeys</a:t>
            </a:r>
            <a:r>
              <a:rPr lang="en-US" altLang="en-US" dirty="0" smtClean="0"/>
              <a:t> </a:t>
            </a:r>
            <a:r>
              <a:rPr lang="en-US" altLang="en-US" dirty="0"/>
              <a:t>that can be used by non chemists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4555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err="1" smtClean="0"/>
              <a:t>InchIkeys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352925"/>
          </a:xfrm>
        </p:spPr>
        <p:txBody>
          <a:bodyPr/>
          <a:lstStyle/>
          <a:p>
            <a:r>
              <a:rPr lang="fr-CH" dirty="0" err="1" smtClean="0"/>
              <a:t>Definition</a:t>
            </a:r>
            <a:r>
              <a:rPr lang="fr-CH" dirty="0" smtClean="0"/>
              <a:t>: </a:t>
            </a:r>
            <a:r>
              <a:rPr lang="en-US" dirty="0" smtClean="0"/>
              <a:t>a short, fixed-length character signature based on a hash code of the </a:t>
            </a:r>
            <a:r>
              <a:rPr lang="en-US" dirty="0" err="1" smtClean="0"/>
              <a:t>InChI</a:t>
            </a:r>
            <a:r>
              <a:rPr lang="en-US" dirty="0" smtClean="0"/>
              <a:t> string.</a:t>
            </a:r>
          </a:p>
          <a:p>
            <a:pPr marL="0" indent="0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err="1" smtClean="0"/>
              <a:t>InChIkeys</a:t>
            </a:r>
            <a:r>
              <a:rPr lang="en-US" dirty="0" smtClean="0"/>
              <a:t> provide </a:t>
            </a:r>
            <a:r>
              <a:rPr lang="en-US" dirty="0"/>
              <a:t>a precise, robust, </a:t>
            </a:r>
            <a:r>
              <a:rPr lang="en-US" dirty="0" smtClean="0"/>
              <a:t>IUPAC* </a:t>
            </a:r>
            <a:r>
              <a:rPr lang="en-US" dirty="0"/>
              <a:t>approved structure-derived tag for a chemical substance.</a:t>
            </a:r>
          </a:p>
          <a:p>
            <a:pPr marL="0" indent="0">
              <a:buNone/>
            </a:pPr>
            <a:endParaRPr lang="fr-CH" dirty="0" smtClean="0"/>
          </a:p>
          <a:p>
            <a:pPr marL="0" indent="0">
              <a:buNone/>
            </a:pPr>
            <a:r>
              <a:rPr lang="fr-CH" sz="1000" dirty="0" smtClean="0"/>
              <a:t>*</a:t>
            </a:r>
            <a:r>
              <a:rPr lang="en-US" sz="1000" b="1" dirty="0">
                <a:hlinkClick r:id="rId3"/>
              </a:rPr>
              <a:t>International Union of Pure and Applied Chemistry</a:t>
            </a:r>
            <a:endParaRPr lang="en-US" sz="1000" b="1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own Arrow 3"/>
          <p:cNvSpPr/>
          <p:nvPr/>
        </p:nvSpPr>
        <p:spPr bwMode="auto">
          <a:xfrm rot="1815911">
            <a:off x="4674302" y="2415710"/>
            <a:ext cx="762000" cy="914400"/>
          </a:xfrm>
          <a:prstGeom prst="downArrow">
            <a:avLst/>
          </a:prstGeom>
          <a:solidFill>
            <a:srgbClr val="00B0F0"/>
          </a:solidFill>
          <a:ln w="63500">
            <a:solidFill>
              <a:schemeClr val="tx1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2189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Example</a:t>
            </a:r>
            <a:r>
              <a:rPr lang="fr-CH" dirty="0" smtClean="0"/>
              <a:t>: </a:t>
            </a:r>
            <a:r>
              <a:rPr lang="fr-CH" dirty="0" err="1" smtClean="0"/>
              <a:t>InchI</a:t>
            </a:r>
            <a:r>
              <a:rPr lang="fr-CH" dirty="0" smtClean="0"/>
              <a:t> – </a:t>
            </a:r>
            <a:r>
              <a:rPr lang="fr-CH" dirty="0" err="1" smtClean="0"/>
              <a:t>InchIKey</a:t>
            </a:r>
            <a:r>
              <a:rPr lang="fr-CH" dirty="0" smtClean="0"/>
              <a:t> for </a:t>
            </a:r>
            <a:r>
              <a:rPr lang="fr-CH" dirty="0" err="1" smtClean="0"/>
              <a:t>aspirin</a:t>
            </a:r>
            <a:endParaRPr lang="en-US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68" y="3725250"/>
            <a:ext cx="7924800" cy="713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371600"/>
            <a:ext cx="2886075" cy="2407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7989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Scope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H" dirty="0" smtClean="0"/>
              <a:t>Works on </a:t>
            </a:r>
            <a:r>
              <a:rPr lang="fr-CH" b="1" dirty="0" err="1" smtClean="0"/>
              <a:t>developed</a:t>
            </a:r>
            <a:r>
              <a:rPr lang="fr-CH" b="1" dirty="0" smtClean="0"/>
              <a:t> exact formulas </a:t>
            </a:r>
            <a:r>
              <a:rPr lang="fr-CH" dirty="0" smtClean="0"/>
              <a:t>≠ </a:t>
            </a:r>
            <a:r>
              <a:rPr lang="en-US" dirty="0" err="1" smtClean="0"/>
              <a:t>Markush</a:t>
            </a:r>
            <a:r>
              <a:rPr lang="en-US" dirty="0" smtClean="0"/>
              <a:t> </a:t>
            </a:r>
            <a:r>
              <a:rPr lang="en-US" dirty="0"/>
              <a:t>structures (-R) </a:t>
            </a:r>
            <a:r>
              <a:rPr lang="en-US" dirty="0" smtClean="0"/>
              <a:t>that are </a:t>
            </a:r>
            <a:r>
              <a:rPr lang="en-US" dirty="0"/>
              <a:t>chemical symbols used to indicate a collection of chemicals with similar structures. </a:t>
            </a:r>
            <a:endParaRPr lang="en-US" dirty="0" smtClean="0"/>
          </a:p>
          <a:p>
            <a:endParaRPr lang="fr-CH" dirty="0"/>
          </a:p>
          <a:p>
            <a:pPr marL="0" indent="0">
              <a:buNone/>
            </a:pPr>
            <a:endParaRPr lang="fr-CH" dirty="0"/>
          </a:p>
          <a:p>
            <a:pPr marL="0" indent="0">
              <a:buNone/>
            </a:pPr>
            <a:endParaRPr lang="fr-CH" dirty="0" smtClean="0"/>
          </a:p>
          <a:p>
            <a:endParaRPr lang="fr-CH" dirty="0"/>
          </a:p>
          <a:p>
            <a:r>
              <a:rPr lang="fr-CH" dirty="0" smtClean="0"/>
              <a:t>PCT and US </a:t>
            </a:r>
            <a:r>
              <a:rPr lang="fr-CH" dirty="0" smtClean="0"/>
              <a:t>national (</a:t>
            </a:r>
            <a:r>
              <a:rPr lang="fr-CH" dirty="0" err="1" smtClean="0"/>
              <a:t>soon</a:t>
            </a:r>
            <a:r>
              <a:rPr lang="fr-CH" dirty="0" smtClean="0"/>
              <a:t>) </a:t>
            </a:r>
            <a:r>
              <a:rPr lang="fr-CH" dirty="0" smtClean="0"/>
              <a:t>collections</a:t>
            </a:r>
          </a:p>
          <a:p>
            <a:r>
              <a:rPr lang="fr-CH" dirty="0" err="1" smtClean="0"/>
              <a:t>Languages</a:t>
            </a:r>
            <a:r>
              <a:rPr lang="fr-CH" dirty="0" smtClean="0"/>
              <a:t>: English and </a:t>
            </a:r>
            <a:r>
              <a:rPr lang="fr-CH" dirty="0" err="1" smtClean="0"/>
              <a:t>German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2895600"/>
            <a:ext cx="2786062" cy="1746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8805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nglish">
  <a:themeElements>
    <a:clrScheme name="template_englis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emplate_english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rtlCol="0" anchor="t" anchorCtr="0" compatLnSpc="1">
        <a:prstTxWarp prst="textNoShape">
          <a:avLst/>
        </a:prstTxWarp>
        <a:no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  <a:txDef>
      <a:spPr>
        <a:noFill/>
        <a:ln>
          <a:solidFill>
            <a:schemeClr val="tx1"/>
          </a:solidFill>
        </a:ln>
      </a:spPr>
      <a:bodyPr wrap="square" rtlCol="0">
        <a:noAutofit/>
      </a:bodyPr>
      <a:lstStyle>
        <a:defPPr>
          <a:defRPr dirty="0"/>
        </a:defPPr>
      </a:lstStyle>
    </a:txDef>
  </a:objectDefaults>
  <a:extraClrSchemeLst>
    <a:extraClrScheme>
      <a:clrScheme name="template_englis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englis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englis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englis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englis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englis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englis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englis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englis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englis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englis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englis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template_english</Template>
  <TotalTime>2</TotalTime>
  <Words>510</Words>
  <Application>Microsoft Office PowerPoint</Application>
  <PresentationFormat>On-screen Show (4:3)</PresentationFormat>
  <Paragraphs>117</Paragraphs>
  <Slides>46</Slides>
  <Notes>9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46</vt:i4>
      </vt:variant>
    </vt:vector>
  </HeadingPairs>
  <TitlesOfParts>
    <vt:vector size="47" baseType="lpstr">
      <vt:lpstr>English</vt:lpstr>
      <vt:lpstr>PowerPoint Presentation</vt:lpstr>
      <vt:lpstr>PowerPoint Presentation</vt:lpstr>
      <vt:lpstr>Agenda</vt:lpstr>
      <vt:lpstr>Timeline</vt:lpstr>
      <vt:lpstr>Access</vt:lpstr>
      <vt:lpstr>The concept</vt:lpstr>
      <vt:lpstr>InchIkeys</vt:lpstr>
      <vt:lpstr>Example: InchI – InchIKey for aspirin</vt:lpstr>
      <vt:lpstr>Scope</vt:lpstr>
      <vt:lpstr>Limitations</vt:lpstr>
      <vt:lpstr>Why is it useful?</vt:lpstr>
      <vt:lpstr>How does it work?</vt:lpstr>
      <vt:lpstr>3 options</vt:lpstr>
      <vt:lpstr>Scaffold</vt:lpstr>
      <vt:lpstr>Upload a structure</vt:lpstr>
      <vt:lpstr>Example</vt:lpstr>
      <vt:lpstr>PowerPoint Presentation</vt:lpstr>
      <vt:lpstr>Structure editor</vt:lpstr>
      <vt:lpstr>Example</vt:lpstr>
      <vt:lpstr>Convert a structure</vt:lpstr>
      <vt:lpstr>Convert structure: ex.: paracetamol</vt:lpstr>
      <vt:lpstr>PowerPoint Presentation</vt:lpstr>
      <vt:lpstr>Results</vt:lpstr>
      <vt:lpstr>PowerPoint Presentation</vt:lpstr>
      <vt:lpstr>PowerPoint Presentation</vt:lpstr>
      <vt:lpstr>Analysis</vt:lpstr>
      <vt:lpstr>Combine results with searches</vt:lpstr>
      <vt:lpstr>PowerPoint Presentation</vt:lpstr>
      <vt:lpstr>Example: fluoxetine hydrochloride</vt:lpstr>
      <vt:lpstr>Chemical compound search</vt:lpstr>
      <vt:lpstr>PowerPoint Presentation</vt:lpstr>
      <vt:lpstr>Advanced search</vt:lpstr>
      <vt:lpstr>PowerPoint Presentation</vt:lpstr>
      <vt:lpstr>Example: Viagra</vt:lpstr>
      <vt:lpstr>Chemical compound search </vt:lpstr>
      <vt:lpstr>PowerPoint Presentation</vt:lpstr>
      <vt:lpstr>Advanced search</vt:lpstr>
      <vt:lpstr>PowerPoint Presentation</vt:lpstr>
      <vt:lpstr>Example: Ritonavir</vt:lpstr>
      <vt:lpstr>PowerPoint Presentation</vt:lpstr>
      <vt:lpstr>Patent landscape Report on Ritonavir- October 2011 http://www.wipo.int/edocs/pubdocs/en/patents/946/wipo_pub_946.pdf</vt:lpstr>
      <vt:lpstr>Future plans  </vt:lpstr>
      <vt:lpstr>PowerPoint Presentation</vt:lpstr>
      <vt:lpstr>Next webinar</vt:lpstr>
      <vt:lpstr>PowerPoint Presentation</vt:lpstr>
      <vt:lpstr>PowerPoint Presentation</vt:lpstr>
    </vt:vector>
  </TitlesOfParts>
  <Company>World Intellectual Property Organization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AMMANN Sandrine</dc:creator>
  <cp:lastModifiedBy>AMMANN Sandrine</cp:lastModifiedBy>
  <cp:revision>1</cp:revision>
  <dcterms:created xsi:type="dcterms:W3CDTF">2016-10-03T14:14:19Z</dcterms:created>
  <dcterms:modified xsi:type="dcterms:W3CDTF">2016-10-03T14:16:39Z</dcterms:modified>
</cp:coreProperties>
</file>