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58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99" d="100"/>
          <a:sy n="99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image" Target="../media/image9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74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76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E3A95B7-F33D-4B99-BE37-81C5E5394390}" type="slidenum">
              <a:rPr lang="en-US" altLang="en-US" sz="1200"/>
              <a:pPr eaLnBrk="1" hangingPunct="1"/>
              <a:t>77</a:t>
            </a:fld>
            <a:endParaRPr lang="en-US" alt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8C1D6F-6A41-4163-8F58-B98CD7938F76}" type="slidenum">
              <a:rPr lang="en-US" altLang="en-US" sz="1200"/>
              <a:pPr eaLnBrk="1" hangingPunct="1"/>
              <a:t>78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80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5C22A2D-C63C-4862-B442-4A9F836CB45B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5275" y="8684826"/>
            <a:ext cx="2971092" cy="4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0400DE1-65C9-46FC-B308-26801B996F01}" type="slidenum">
              <a:rPr lang="en-US" altLang="en-US" sz="1200"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 sz="1200">
              <a:ea typeface="MS PGothic" pitchFamily="34" charset="-128"/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ea typeface="MS PGothic" pitchFamily="34" charset="-128"/>
              </a:rPr>
              <a:t>3. there is also the option to select a field that is empty: for example you could search. On the last line, select the </a:t>
            </a:r>
            <a:r>
              <a:rPr lang="en-US" altLang="en-US" i="1" dirty="0" smtClean="0">
                <a:ea typeface="MS PGothic" pitchFamily="34" charset="-128"/>
              </a:rPr>
              <a:t>IPC</a:t>
            </a:r>
            <a:r>
              <a:rPr lang="en-US" altLang="en-US" dirty="0" smtClean="0">
                <a:ea typeface="MS PGothic" pitchFamily="34" charset="-128"/>
              </a:rPr>
              <a:t> in the drop-down box and tick </a:t>
            </a:r>
            <a:r>
              <a:rPr lang="en-US" altLang="en-US" i="1" dirty="0" smtClean="0">
                <a:ea typeface="MS PGothic" pitchFamily="34" charset="-128"/>
              </a:rPr>
              <a:t>yes</a:t>
            </a:r>
            <a:r>
              <a:rPr lang="en-US" altLang="en-US" dirty="0" smtClean="0">
                <a:ea typeface="MS PGothic" pitchFamily="34" charset="-128"/>
              </a:rPr>
              <a:t> next to empty.</a:t>
            </a:r>
          </a:p>
          <a:p>
            <a:pPr eaLnBrk="1" hangingPunct="1"/>
            <a:endParaRPr lang="en-US" altLang="en-US" dirty="0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A26337-7358-4741-B30B-6A9D0E75D27B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5275" y="8684826"/>
            <a:ext cx="2971092" cy="4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4A22ED-4C50-4ED2-9761-4B0E82A1DD36}" type="slidenum">
              <a:rPr lang="en-US" altLang="en-US" sz="1200"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 sz="1200">
              <a:ea typeface="MS PGothic" pitchFamily="34" charset="-128"/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ea typeface="MS PGothic" pitchFamily="34" charset="-128"/>
              </a:rPr>
              <a:t>In the drop-down box, select the field </a:t>
            </a:r>
            <a:r>
              <a:rPr lang="en-US" altLang="en-US" i="1" smtClean="0">
                <a:ea typeface="MS PGothic" pitchFamily="34" charset="-128"/>
              </a:rPr>
              <a:t>Applicant name</a:t>
            </a:r>
            <a:r>
              <a:rPr lang="en-US" altLang="en-US" smtClean="0">
                <a:ea typeface="MS PGothic" pitchFamily="34" charset="-128"/>
              </a:rPr>
              <a:t> and enter </a:t>
            </a:r>
            <a:r>
              <a:rPr lang="en-US" altLang="en-US" b="1" smtClean="0">
                <a:ea typeface="MS PGothic" pitchFamily="34" charset="-128"/>
              </a:rPr>
              <a:t>Steve Jobs</a:t>
            </a:r>
            <a:r>
              <a:rPr lang="en-US" altLang="en-US" smtClean="0">
                <a:ea typeface="MS PGothic" pitchFamily="34" charset="-128"/>
              </a:rPr>
              <a:t>; select </a:t>
            </a:r>
            <a:r>
              <a:rPr lang="en-US" altLang="en-US" i="1" smtClean="0">
                <a:ea typeface="MS PGothic" pitchFamily="34" charset="-128"/>
              </a:rPr>
              <a:t>AND </a:t>
            </a:r>
            <a:r>
              <a:rPr lang="en-US" altLang="en-US" smtClean="0">
                <a:ea typeface="MS PGothic" pitchFamily="34" charset="-128"/>
              </a:rPr>
              <a:t>and the field </a:t>
            </a:r>
            <a:r>
              <a:rPr lang="en-US" altLang="en-US" i="1" smtClean="0">
                <a:ea typeface="MS PGothic" pitchFamily="34" charset="-128"/>
              </a:rPr>
              <a:t>Publication </a:t>
            </a:r>
            <a:r>
              <a:rPr lang="en-US" altLang="en-US" smtClean="0">
                <a:ea typeface="MS PGothic" pitchFamily="34" charset="-128"/>
              </a:rPr>
              <a:t>date and enter </a:t>
            </a:r>
            <a:r>
              <a:rPr lang="en-US" altLang="en-US" b="1" smtClean="0">
                <a:ea typeface="MS PGothic" pitchFamily="34" charset="-128"/>
              </a:rPr>
              <a:t>2007</a:t>
            </a:r>
          </a:p>
          <a:p>
            <a:pPr eaLnBrk="1" hangingPunct="1"/>
            <a:endParaRPr lang="en-US" altLang="en-US" b="1" smtClean="0">
              <a:ea typeface="MS PGothic" pitchFamily="34" charset="-128"/>
            </a:endParaRPr>
          </a:p>
          <a:p>
            <a:pPr eaLnBrk="1" hangingPunct="1"/>
            <a:r>
              <a:rPr lang="en-US" altLang="en-US" smtClean="0">
                <a:ea typeface="MS PGothic" pitchFamily="34" charset="-128"/>
              </a:rPr>
              <a:t>In the drop-down boy, select </a:t>
            </a:r>
            <a:r>
              <a:rPr lang="en-US" altLang="en-US" i="1" smtClean="0">
                <a:ea typeface="MS PGothic" pitchFamily="34" charset="-128"/>
              </a:rPr>
              <a:t>English description </a:t>
            </a:r>
            <a:r>
              <a:rPr lang="en-US" altLang="en-US" smtClean="0">
                <a:ea typeface="MS PGothic" pitchFamily="34" charset="-128"/>
              </a:rPr>
              <a:t>and enter </a:t>
            </a:r>
            <a:r>
              <a:rPr lang="en-US" altLang="en-US" b="1" smtClean="0">
                <a:ea typeface="MS PGothic" pitchFamily="34" charset="-128"/>
              </a:rPr>
              <a:t>microchip</a:t>
            </a:r>
            <a:r>
              <a:rPr lang="en-US" altLang="en-US" smtClean="0">
                <a:ea typeface="MS PGothic" pitchFamily="34" charset="-128"/>
              </a:rPr>
              <a:t>, then tick the </a:t>
            </a:r>
            <a:r>
              <a:rPr lang="en-US" altLang="en-US" i="1" smtClean="0">
                <a:ea typeface="MS PGothic" pitchFamily="34" charset="-128"/>
              </a:rPr>
              <a:t>Licensing availability</a:t>
            </a:r>
            <a:r>
              <a:rPr lang="en-US" altLang="en-US" smtClean="0">
                <a:ea typeface="MS PGothic" pitchFamily="34" charset="-128"/>
              </a:rPr>
              <a:t> box (one before last in the </a:t>
            </a:r>
            <a:r>
              <a:rPr lang="en-US" altLang="en-US" i="1" smtClean="0">
                <a:ea typeface="MS PGothic" pitchFamily="34" charset="-128"/>
              </a:rPr>
              <a:t>Field Combination</a:t>
            </a:r>
            <a:r>
              <a:rPr lang="en-US" altLang="en-US" smtClean="0">
                <a:ea typeface="MS PGothic" pitchFamily="34" charset="-128"/>
              </a:rPr>
              <a:t> interface).</a:t>
            </a:r>
          </a:p>
          <a:p>
            <a:pPr eaLnBrk="1" hangingPunct="1"/>
            <a:endParaRPr lang="en-US" altLang="en-US" b="1" smtClean="0">
              <a:ea typeface="MS PGothic" pitchFamily="34" charset="-128"/>
            </a:endParaRPr>
          </a:p>
          <a:p>
            <a:pPr eaLnBrk="1" hangingPunct="1"/>
            <a:endParaRPr lang="en-US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6B416E9-FFC4-4BF8-A422-0EFFA2C4AB32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5275" y="8684826"/>
            <a:ext cx="2971092" cy="4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51EC2DE-FE27-433A-A5A2-1DD45373F2E3}" type="slidenum">
              <a:rPr lang="en-US" altLang="en-US" sz="1200"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en-US" altLang="en-US" sz="1200">
              <a:ea typeface="MS PGothic" pitchFamily="34" charset="-128"/>
            </a:endParaRPr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ea typeface="MS PGothic" pitchFamily="34" charset="-128"/>
              </a:rPr>
              <a:t>There is query box</a:t>
            </a:r>
          </a:p>
          <a:p>
            <a:pPr eaLnBrk="1" hangingPunct="1"/>
            <a:r>
              <a:rPr lang="en-US" altLang="en-US" smtClean="0">
                <a:ea typeface="MS PGothic" pitchFamily="34" charset="-128"/>
              </a:rPr>
              <a:t>Query language</a:t>
            </a:r>
          </a:p>
          <a:p>
            <a:pPr eaLnBrk="1" hangingPunct="1"/>
            <a:r>
              <a:rPr lang="en-US" altLang="en-US" smtClean="0">
                <a:ea typeface="MS PGothic" pitchFamily="34" charset="-128"/>
              </a:rPr>
              <a:t>Expansion mode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204E59-C703-4313-8FF9-3BBD331322D0}" type="slidenum">
              <a:rPr lang="en-US" altLang="es-BO"/>
              <a:pPr/>
              <a:t>30</a:t>
            </a:fld>
            <a:endParaRPr lang="en-US" altLang="es-BO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BO" altLang="es-B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54C8F85-DCBD-4421-9BB9-2BD9C9C2EBCA}" type="slidenum">
              <a:rPr lang="en-US" altLang="en-US" sz="1200"/>
              <a:pPr eaLnBrk="1" hangingPunct="1"/>
              <a:t>42</a:t>
            </a:fld>
            <a:endParaRPr lang="en-US" altLang="en-US" sz="1200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5275" y="8684826"/>
            <a:ext cx="2971092" cy="4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F22DC70-C92F-41F9-B7E8-BF917D64899D}" type="slidenum">
              <a:rPr lang="en-US" altLang="en-US" sz="1200"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42</a:t>
            </a:fld>
            <a:endParaRPr lang="en-US" altLang="en-US" sz="1200">
              <a:ea typeface="MS PGothic" pitchFamily="34" charset="-128"/>
            </a:endParaRPr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In both bar and pie options, the tabs allow you to see the information graphically for the </a:t>
            </a:r>
            <a:r>
              <a:rPr lang="en-US" altLang="en-US" i="1" smtClean="0"/>
              <a:t>Offices</a:t>
            </a:r>
            <a:r>
              <a:rPr lang="en-US" altLang="en-US" smtClean="0"/>
              <a:t>, </a:t>
            </a:r>
            <a:r>
              <a:rPr lang="en-US" altLang="en-US" i="1" smtClean="0"/>
              <a:t>Main IPC</a:t>
            </a:r>
            <a:r>
              <a:rPr lang="en-US" altLang="en-US" smtClean="0"/>
              <a:t>, </a:t>
            </a:r>
            <a:r>
              <a:rPr lang="en-US" altLang="en-US" i="1" smtClean="0"/>
              <a:t>Main Applicant</a:t>
            </a:r>
            <a:r>
              <a:rPr lang="en-US" altLang="en-US" smtClean="0"/>
              <a:t>, </a:t>
            </a:r>
            <a:r>
              <a:rPr lang="en-US" altLang="en-US" i="1" smtClean="0"/>
              <a:t>Main Inventor</a:t>
            </a:r>
            <a:r>
              <a:rPr lang="en-US" altLang="en-US" smtClean="0"/>
              <a:t> and </a:t>
            </a:r>
            <a:r>
              <a:rPr lang="en-US" altLang="en-US" i="1" smtClean="0"/>
              <a:t>Publication Date</a:t>
            </a:r>
            <a:r>
              <a:rPr lang="en-US" altLang="en-US" smtClean="0"/>
              <a:t>.</a:t>
            </a:r>
          </a:p>
          <a:p>
            <a:pPr eaLnBrk="1" hangingPunct="1"/>
            <a:r>
              <a:rPr lang="en-US" altLang="en-US" smtClean="0"/>
              <a:t>The charts can be saved in GIF format for inclusion in documents or reports by right-clicking in a corner of the image and selecting </a:t>
            </a:r>
            <a:r>
              <a:rPr lang="ja-JP" altLang="en-US" smtClean="0"/>
              <a:t>“</a:t>
            </a:r>
            <a:r>
              <a:rPr lang="en-US" altLang="ja-JP" smtClean="0"/>
              <a:t>Copy image</a:t>
            </a:r>
            <a:r>
              <a:rPr lang="ja-JP" altLang="en-US" smtClean="0"/>
              <a:t>”</a:t>
            </a:r>
            <a:r>
              <a:rPr lang="en-US" altLang="ja-JP" smtClean="0"/>
              <a:t> or </a:t>
            </a:r>
            <a:r>
              <a:rPr lang="ja-JP" altLang="en-US" smtClean="0"/>
              <a:t>“</a:t>
            </a:r>
            <a:r>
              <a:rPr lang="en-US" altLang="ja-JP" smtClean="0"/>
              <a:t>Save image</a:t>
            </a:r>
            <a:r>
              <a:rPr lang="ja-JP" altLang="en-US" smtClean="0"/>
              <a:t>”</a:t>
            </a:r>
            <a:r>
              <a:rPr lang="en-US" altLang="ja-JP" smtClean="0"/>
              <a:t>.</a:t>
            </a:r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688343A-45A3-48C6-9AC6-8A5DF41C83FD}" type="slidenum">
              <a:rPr lang="en-US" altLang="en-US" sz="1200"/>
              <a:pPr eaLnBrk="1" hangingPunct="1"/>
              <a:t>58</a:t>
            </a:fld>
            <a:endParaRPr lang="en-US" altLang="en-US" sz="1200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5275" y="8684826"/>
            <a:ext cx="2971092" cy="4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88961C-BB19-4874-9C86-0EFA733BCA50}" type="slidenum">
              <a:rPr lang="en-US" altLang="en-US" sz="1200"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58</a:t>
            </a:fld>
            <a:endParaRPr lang="en-US" altLang="en-US" sz="1200">
              <a:ea typeface="MS PGothic" pitchFamily="34" charset="-128"/>
            </a:endParaRPr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CH" altLang="en-US" smtClean="0">
                <a:ea typeface="MS PGothic" pitchFamily="34" charset="-128"/>
              </a:rPr>
              <a:t>Language pairs available: EN=&gt;FR, FR=&gt;EN, EN=&gt;ZH, ZH=&gt;EN</a:t>
            </a:r>
            <a:endParaRPr lang="en-US" altLang="en-US" smtClean="0">
              <a:ea typeface="MS PGothic" pitchFamily="34" charset="-128"/>
            </a:endParaRPr>
          </a:p>
          <a:p>
            <a:pPr eaLnBrk="1" hangingPunct="1"/>
            <a:r>
              <a:rPr lang="fr-CH" altLang="en-US" smtClean="0">
                <a:ea typeface="MS PGothic" pitchFamily="34" charset="-128"/>
              </a:rPr>
              <a:t>Technical domain aware system using 32 domains derived from the International Patent Classification</a:t>
            </a:r>
            <a:endParaRPr lang="en-US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5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85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25900"/>
            <a:ext cx="4038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20C7693-7F35-4480-A684-A21003508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57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25900"/>
            <a:ext cx="4038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25900"/>
            <a:ext cx="4038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5DD117-9BA7-474F-8C5E-E4D5A6515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06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89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3.png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52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8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8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84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8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8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patentscope/en/webinar/index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0.png"/><Relationship Id="rId4" Type="http://schemas.openxmlformats.org/officeDocument/2006/relationships/hyperlink" Target="//upload.wikimedia.org/wikipedia/en/5/5c/Microsoft_Powerpoint_Icon.svg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91.png"/><Relationship Id="rId4" Type="http://schemas.openxmlformats.org/officeDocument/2006/relationships/oleObject" Target="../embeddings/oleObject19.bin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94.png"/><Relationship Id="rId4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6324600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Overview of PATENTSCOPE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Internet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January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fr-CH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2016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469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dirty="0" smtClean="0"/>
              <a:t>National/regional collections vs national phase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634259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3013502"/>
            <a:ext cx="79248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dirty="0"/>
              <a:t>https://patentscope.wipo.int/search/en/nationalphase.jsf</a:t>
            </a:r>
          </a:p>
        </p:txBody>
      </p:sp>
    </p:spTree>
    <p:extLst>
      <p:ext uri="{BB962C8B-B14F-4D97-AF65-F5344CB8AC3E}">
        <p14:creationId xmlns:p14="http://schemas.microsoft.com/office/powerpoint/2010/main" val="394607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Q2:Were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aware</a:t>
            </a:r>
            <a:r>
              <a:rPr lang="fr-CH" sz="2800" dirty="0" smtClean="0">
                <a:solidFill>
                  <a:srgbClr val="0070C0"/>
                </a:solidFill>
              </a:rPr>
              <a:t> of </a:t>
            </a:r>
            <a:r>
              <a:rPr lang="fr-CH" sz="2800" dirty="0" err="1" smtClean="0">
                <a:solidFill>
                  <a:srgbClr val="0070C0"/>
                </a:solidFill>
              </a:rPr>
              <a:t>this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difference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7543800" cy="5056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Yes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798321" y="2743200"/>
            <a:ext cx="72390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NO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What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you</a:t>
            </a:r>
            <a:r>
              <a:rPr lang="fr-CH" dirty="0" smtClean="0"/>
              <a:t> do?</a:t>
            </a:r>
            <a:endParaRPr lang="en-US" dirty="0"/>
          </a:p>
        </p:txBody>
      </p:sp>
      <p:pic>
        <p:nvPicPr>
          <p:cNvPr id="11266" name="Picture 2" descr="https://moodle.longdean.herts.sch.uk/pluginfile.php/81441/course/section/10226/op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939668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2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PATENTSCOPE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r>
              <a:rPr lang="fr-CH" dirty="0" err="1" smtClean="0"/>
              <a:t>Search</a:t>
            </a:r>
            <a:r>
              <a:rPr lang="fr-CH" dirty="0" smtClean="0"/>
              <a:t> </a:t>
            </a:r>
          </a:p>
          <a:p>
            <a:r>
              <a:rPr lang="fr-CH" dirty="0" err="1" smtClean="0"/>
              <a:t>Browse</a:t>
            </a:r>
            <a:endParaRPr lang="fr-CH" dirty="0" smtClean="0"/>
          </a:p>
          <a:p>
            <a:r>
              <a:rPr lang="fr-CH" dirty="0" smtClean="0"/>
              <a:t>Translate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44" y="1447800"/>
            <a:ext cx="90773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0" y="2209800"/>
            <a:ext cx="28194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56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462088"/>
            <a:ext cx="90201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57200" y="2286000"/>
            <a:ext cx="2514600" cy="1295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40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Interface : Simple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762125" y="6021388"/>
            <a:ext cx="547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Basic search fields are provided</a:t>
            </a:r>
          </a:p>
        </p:txBody>
      </p:sp>
      <p:sp>
        <p:nvSpPr>
          <p:cNvPr id="27652" name="AutoShape 5"/>
          <p:cNvSpPr>
            <a:spLocks noChangeArrowheads="1"/>
          </p:cNvSpPr>
          <p:nvPr/>
        </p:nvSpPr>
        <p:spPr bwMode="auto">
          <a:xfrm>
            <a:off x="1116013" y="3573463"/>
            <a:ext cx="360362" cy="647700"/>
          </a:xfrm>
          <a:prstGeom prst="upArrow">
            <a:avLst>
              <a:gd name="adj1" fmla="val 50000"/>
              <a:gd name="adj2" fmla="val 4493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7653" name="Object 12"/>
          <p:cNvGraphicFramePr>
            <a:graphicFrameLocks noGrp="1" noChangeAspect="1"/>
          </p:cNvGraphicFramePr>
          <p:nvPr>
            <p:ph idx="1"/>
          </p:nvPr>
        </p:nvGraphicFramePr>
        <p:xfrm>
          <a:off x="395288" y="1700213"/>
          <a:ext cx="8137525" cy="242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3" imgW="10158730" imgH="3022222" progId="">
                  <p:embed/>
                </p:oleObj>
              </mc:Choice>
              <mc:Fallback>
                <p:oleObj r:id="rId3" imgW="10158730" imgH="302222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00213"/>
                        <a:ext cx="8137525" cy="242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546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Interface simple - keywords</a:t>
            </a:r>
            <a:endParaRPr lang="es-BO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395538"/>
            <a:ext cx="77057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7967663" cy="689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14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i="1" dirty="0" smtClean="0"/>
              <a:t>Simple</a:t>
            </a:r>
            <a:r>
              <a:rPr lang="fr-CH" dirty="0" smtClean="0"/>
              <a:t> </a:t>
            </a:r>
            <a:r>
              <a:rPr lang="fr-CH" dirty="0"/>
              <a:t>i</a:t>
            </a:r>
            <a:r>
              <a:rPr lang="fr-CH" dirty="0" smtClean="0"/>
              <a:t>nterface - </a:t>
            </a:r>
            <a:r>
              <a:rPr lang="fr-CH" dirty="0" err="1" smtClean="0"/>
              <a:t>Numbers</a:t>
            </a:r>
            <a:endParaRPr lang="es-BO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" y="2133601"/>
            <a:ext cx="844142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6" y="1042755"/>
            <a:ext cx="8959990" cy="582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6540190" y="3331370"/>
            <a:ext cx="990600" cy="737638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52400" y="2947438"/>
            <a:ext cx="1676400" cy="481562"/>
          </a:xfrm>
          <a:prstGeom prst="roundRect">
            <a:avLst/>
          </a:prstGeom>
          <a:noFill/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3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i="1" dirty="0" smtClean="0"/>
              <a:t>Simple </a:t>
            </a:r>
            <a:r>
              <a:rPr lang="fr-CH" dirty="0" smtClean="0"/>
              <a:t>interface - Help</a:t>
            </a:r>
            <a:endParaRPr lang="es-BO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95438"/>
            <a:ext cx="83820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6019800" y="3733800"/>
            <a:ext cx="4572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2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Interface : Field Combination - Structured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476375" y="6021388"/>
            <a:ext cx="604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Additional search fields can be selected</a:t>
            </a:r>
          </a:p>
        </p:txBody>
      </p:sp>
      <p:graphicFrame>
        <p:nvGraphicFramePr>
          <p:cNvPr id="28676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539750" y="1196975"/>
          <a:ext cx="8208963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3" imgW="10196825" imgH="5536508" progId="">
                  <p:embed/>
                </p:oleObj>
              </mc:Choice>
              <mc:Fallback>
                <p:oleObj r:id="rId3" imgW="10196825" imgH="55365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196975"/>
                        <a:ext cx="8208963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891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-4763"/>
            <a:ext cx="5976938" cy="44069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94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4508500"/>
            <a:ext cx="9144000" cy="12255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200" b="1" dirty="0">
                <a:solidFill>
                  <a:srgbClr val="00408C"/>
                </a:solidFill>
                <a:ea typeface="ヒラギノ角ゴ Pro W3" pitchFamily="1" charset="-128"/>
              </a:rPr>
              <a:t>To the PATENTSCOPE search system webinar</a:t>
            </a:r>
          </a:p>
          <a:p>
            <a:pPr algn="ctr">
              <a:buFontTx/>
              <a:buNone/>
            </a:pPr>
            <a:r>
              <a:rPr lang="en-US" altLang="en-US" sz="3300" b="1" i="1" dirty="0" smtClean="0">
                <a:solidFill>
                  <a:schemeClr val="accent2"/>
                </a:solidFill>
              </a:rPr>
              <a:t>Overview</a:t>
            </a:r>
            <a:endParaRPr lang="en-US" altLang="en-US" sz="3300" dirty="0"/>
          </a:p>
        </p:txBody>
      </p:sp>
      <p:graphicFrame>
        <p:nvGraphicFramePr>
          <p:cNvPr id="8294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092950" y="5373688"/>
          <a:ext cx="6032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1638095" imgH="2349206" progId="">
                  <p:embed/>
                </p:oleObj>
              </mc:Choice>
              <mc:Fallback>
                <p:oleObj r:id="rId4" imgW="1638095" imgH="23492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5373688"/>
                        <a:ext cx="6032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78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657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Search examples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4012" y="710406"/>
            <a:ext cx="8789988" cy="865187"/>
          </a:xfrm>
        </p:spPr>
        <p:txBody>
          <a:bodyPr/>
          <a:lstStyle/>
          <a:p>
            <a:pPr eaLnBrk="1" hangingPunct="1"/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Patent documents containing Novartis as inventor and published in 2010</a:t>
            </a:r>
            <a:endParaRPr lang="en-US" altLang="en-US" sz="2000" dirty="0"/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Patent documents without an IPC code </a:t>
            </a:r>
          </a:p>
        </p:txBody>
      </p:sp>
      <p:graphicFrame>
        <p:nvGraphicFramePr>
          <p:cNvPr id="30724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90094281"/>
              </p:ext>
            </p:extLst>
          </p:nvPr>
        </p:nvGraphicFramePr>
        <p:xfrm>
          <a:off x="533400" y="5891212"/>
          <a:ext cx="8251825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4" imgW="8888889" imgH="1041270" progId="">
                  <p:embed/>
                </p:oleObj>
              </mc:Choice>
              <mc:Fallback>
                <p:oleObj r:id="rId4" imgW="8888889" imgH="1041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891212"/>
                        <a:ext cx="8251825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533400" y="6479189"/>
            <a:ext cx="7239000" cy="360363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48" y="1600200"/>
            <a:ext cx="6429375" cy="349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914400" y="2209800"/>
            <a:ext cx="5715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638800" y="4631474"/>
            <a:ext cx="609600" cy="304800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649951" y="4594388"/>
            <a:ext cx="631902" cy="353038"/>
          </a:xfrm>
          <a:prstGeom prst="rect">
            <a:avLst/>
          </a:prstGeom>
          <a:noFill/>
          <a:ln w="38100" cap="flat" cmpd="sng" algn="ctr">
            <a:solidFill>
              <a:srgbClr val="33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4419600" y="4471767"/>
            <a:ext cx="1104900" cy="598279"/>
          </a:xfrm>
          <a:prstGeom prst="rightArrow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99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Search examples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875"/>
            <a:ext cx="9324975" cy="5445125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Patent documents containing microscopy with licensing availability. </a:t>
            </a:r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 smtClean="0"/>
          </a:p>
          <a:p>
            <a:pPr eaLnBrk="1" hangingPunct="1">
              <a:buFontTx/>
              <a:buNone/>
            </a:pPr>
            <a:endParaRPr lang="en-US" altLang="en-US" sz="2000" dirty="0" smtClean="0"/>
          </a:p>
          <a:p>
            <a:pPr eaLnBrk="1" hangingPunct="1"/>
            <a:endParaRPr lang="en-US" altLang="en-US" sz="2000" dirty="0" smtClean="0"/>
          </a:p>
          <a:p>
            <a:pPr eaLnBrk="1" hangingPunct="1">
              <a:buFontTx/>
              <a:buNone/>
            </a:pPr>
            <a:endParaRPr lang="en-US" altLang="en-US" sz="2000" dirty="0" smtClean="0"/>
          </a:p>
        </p:txBody>
      </p:sp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18" y="2286000"/>
            <a:ext cx="77343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609600" y="5181600"/>
            <a:ext cx="42672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7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346882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07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7467600" y="3048000"/>
            <a:ext cx="914400" cy="914400"/>
          </a:xfrm>
          <a:prstGeom prst="roundRect">
            <a:avLst/>
          </a:prstGeom>
          <a:solidFill>
            <a:srgbClr val="FF0000">
              <a:alpha val="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" y="838200"/>
            <a:ext cx="917257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7467600" y="2819400"/>
            <a:ext cx="990600" cy="1143000"/>
          </a:xfrm>
          <a:prstGeom prst="roundRect">
            <a:avLst/>
          </a:prstGeom>
          <a:solidFill>
            <a:srgbClr val="FF0000">
              <a:alpha val="5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08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Interface : Advanced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187450" y="6021388"/>
            <a:ext cx="604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Full flexibilities are enabled</a:t>
            </a:r>
          </a:p>
        </p:txBody>
      </p:sp>
      <p:graphicFrame>
        <p:nvGraphicFramePr>
          <p:cNvPr id="32772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179388" y="1844675"/>
          <a:ext cx="8713787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r:id="rId3" imgW="10171429" imgH="2615873" progId="">
                  <p:embed/>
                </p:oleObj>
              </mc:Choice>
              <mc:Fallback>
                <p:oleObj r:id="rId3" imgW="10171429" imgH="261587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844675"/>
                        <a:ext cx="8713787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148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national phase entry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All applications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entered</a:t>
            </a:r>
            <a:r>
              <a:rPr lang="fr-CH" dirty="0" smtClean="0"/>
              <a:t> national phase in China in 2012</a:t>
            </a:r>
            <a:endParaRPr lang="es-B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895600"/>
            <a:ext cx="77914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80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fr-CH" sz="3200" dirty="0" err="1" smtClean="0"/>
              <a:t>Example</a:t>
            </a:r>
            <a:r>
              <a:rPr lang="fr-CH" sz="3200" dirty="0" smtClean="0"/>
              <a:t>: </a:t>
            </a:r>
            <a:r>
              <a:rPr lang="en-US" sz="3200" dirty="0" err="1" smtClean="0"/>
              <a:t>nb</a:t>
            </a:r>
            <a:r>
              <a:rPr lang="en-US" sz="3200" dirty="0" smtClean="0"/>
              <a:t> </a:t>
            </a:r>
            <a:r>
              <a:rPr lang="en-US" sz="3200" dirty="0"/>
              <a:t>of patent applications from France seeking protection in </a:t>
            </a:r>
            <a:r>
              <a:rPr lang="en-US" sz="3200" dirty="0" smtClean="0"/>
              <a:t>USA</a:t>
            </a:r>
            <a:endParaRPr lang="es-BO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176463"/>
            <a:ext cx="78295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02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75" y="1371600"/>
            <a:ext cx="868444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04800" y="3581400"/>
            <a:ext cx="5334000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09414"/>
            <a:ext cx="9144000" cy="270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4267200" y="2209800"/>
            <a:ext cx="76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29775" y="3200400"/>
            <a:ext cx="8457025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8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menu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429183" cy="29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8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CLIR: the interface</a:t>
            </a:r>
          </a:p>
        </p:txBody>
      </p:sp>
      <p:graphicFrame>
        <p:nvGraphicFramePr>
          <p:cNvPr id="35843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611188" y="1412875"/>
          <a:ext cx="7234237" cy="451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r:id="rId4" imgW="10120635" imgH="6311111" progId="">
                  <p:embed/>
                </p:oleObj>
              </mc:Choice>
              <mc:Fallback>
                <p:oleObj r:id="rId4" imgW="10120635" imgH="631111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12875"/>
                        <a:ext cx="7234237" cy="451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4" name="AutoShape 4"/>
          <p:cNvSpPr>
            <a:spLocks noChangeArrowheads="1"/>
          </p:cNvSpPr>
          <p:nvPr/>
        </p:nvSpPr>
        <p:spPr bwMode="auto">
          <a:xfrm>
            <a:off x="4067175" y="3500438"/>
            <a:ext cx="1009650" cy="288925"/>
          </a:xfrm>
          <a:prstGeom prst="leftArrow">
            <a:avLst>
              <a:gd name="adj1" fmla="val 50000"/>
              <a:gd name="adj2" fmla="val 87363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525" name="AutoShape 5"/>
          <p:cNvSpPr>
            <a:spLocks noChangeArrowheads="1"/>
          </p:cNvSpPr>
          <p:nvPr/>
        </p:nvSpPr>
        <p:spPr bwMode="auto">
          <a:xfrm>
            <a:off x="3059113" y="4149725"/>
            <a:ext cx="1009650" cy="288925"/>
          </a:xfrm>
          <a:prstGeom prst="leftArrow">
            <a:avLst>
              <a:gd name="adj1" fmla="val 50000"/>
              <a:gd name="adj2" fmla="val 87363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526" name="AutoShape 6"/>
          <p:cNvSpPr>
            <a:spLocks noChangeArrowheads="1"/>
          </p:cNvSpPr>
          <p:nvPr/>
        </p:nvSpPr>
        <p:spPr bwMode="auto">
          <a:xfrm>
            <a:off x="3059113" y="4437063"/>
            <a:ext cx="1009650" cy="288925"/>
          </a:xfrm>
          <a:prstGeom prst="leftArrow">
            <a:avLst>
              <a:gd name="adj1" fmla="val 50000"/>
              <a:gd name="adj2" fmla="val 87363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527" name="AutoShape 7"/>
          <p:cNvSpPr>
            <a:spLocks noChangeArrowheads="1"/>
          </p:cNvSpPr>
          <p:nvPr/>
        </p:nvSpPr>
        <p:spPr bwMode="auto">
          <a:xfrm rot="5400000">
            <a:off x="2698751" y="5589587"/>
            <a:ext cx="1009650" cy="288925"/>
          </a:xfrm>
          <a:prstGeom prst="leftArrow">
            <a:avLst>
              <a:gd name="adj1" fmla="val 50000"/>
              <a:gd name="adj2" fmla="val 87363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66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5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Questions/concerns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505075"/>
            <a:ext cx="8229600" cy="43529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5400" b="1">
                <a:solidFill>
                  <a:srgbClr val="0033CC"/>
                </a:solidFill>
              </a:rPr>
              <a:t>patentscope@wipo.int</a:t>
            </a:r>
          </a:p>
        </p:txBody>
      </p:sp>
    </p:spTree>
    <p:extLst>
      <p:ext uri="{BB962C8B-B14F-4D97-AF65-F5344CB8AC3E}">
        <p14:creationId xmlns:p14="http://schemas.microsoft.com/office/powerpoint/2010/main" val="26368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+mj-lt"/>
                <a:ea typeface="+mj-ea"/>
                <a:cs typeface="+mj-cs"/>
              </a:rPr>
              <a:t>CLIR: precision vs recall</a:t>
            </a:r>
          </a:p>
        </p:txBody>
      </p:sp>
      <p:pic>
        <p:nvPicPr>
          <p:cNvPr id="7885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095375"/>
            <a:ext cx="6911975" cy="5762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57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an </a:t>
            </a:r>
            <a:r>
              <a:rPr lang="fr-CH" dirty="0" err="1" smtClean="0"/>
              <a:t>example</a:t>
            </a:r>
            <a:r>
              <a:rPr lang="fr-CH" dirty="0" smtClean="0"/>
              <a:t> in </a:t>
            </a:r>
            <a:r>
              <a:rPr lang="fr-CH" dirty="0" err="1" smtClean="0"/>
              <a:t>automatic</a:t>
            </a:r>
            <a:r>
              <a:rPr lang="fr-CH" dirty="0" smtClean="0"/>
              <a:t> mode</a:t>
            </a:r>
            <a:endParaRPr lang="es-BO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95425"/>
            <a:ext cx="77438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981200" y="3810000"/>
            <a:ext cx="10668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05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an </a:t>
            </a:r>
            <a:r>
              <a:rPr lang="fr-CH" dirty="0" err="1" smtClean="0"/>
              <a:t>example</a:t>
            </a:r>
            <a:endParaRPr lang="es-BO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46" y="1295400"/>
            <a:ext cx="78962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31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</a:t>
            </a:r>
            <a:r>
              <a:rPr lang="fr-CH" dirty="0" smtClean="0"/>
              <a:t>an </a:t>
            </a:r>
            <a:r>
              <a:rPr lang="fr-CH" dirty="0" err="1" smtClean="0"/>
              <a:t>example</a:t>
            </a:r>
            <a:r>
              <a:rPr lang="fr-CH" dirty="0" smtClean="0"/>
              <a:t> in </a:t>
            </a:r>
            <a:r>
              <a:rPr lang="fr-CH" dirty="0" err="1" smtClean="0"/>
              <a:t>supervised</a:t>
            </a:r>
            <a:r>
              <a:rPr lang="fr-CH" dirty="0" smtClean="0"/>
              <a:t> mode</a:t>
            </a:r>
            <a:endParaRPr lang="es-BO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409700"/>
            <a:ext cx="784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981200" y="3810000"/>
            <a:ext cx="10668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Domain </a:t>
            </a:r>
            <a:r>
              <a:rPr lang="fr-CH" dirty="0" err="1" smtClean="0"/>
              <a:t>selection</a:t>
            </a:r>
            <a:endParaRPr lang="es-BO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138238"/>
            <a:ext cx="76676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63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Variants</a:t>
            </a:r>
            <a:r>
              <a:rPr lang="fr-CH" dirty="0" smtClean="0"/>
              <a:t> </a:t>
            </a:r>
            <a:r>
              <a:rPr lang="fr-CH" dirty="0" err="1" smtClean="0"/>
              <a:t>selection</a:t>
            </a:r>
            <a:endParaRPr lang="es-BO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423988"/>
            <a:ext cx="795337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62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Summary</a:t>
            </a:r>
            <a:r>
              <a:rPr lang="fr-CH" dirty="0" smtClean="0"/>
              <a:t> of </a:t>
            </a:r>
            <a:r>
              <a:rPr lang="fr-CH" dirty="0" err="1" smtClean="0"/>
              <a:t>variants</a:t>
            </a:r>
            <a:endParaRPr lang="es-BO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528941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58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endParaRPr lang="es-BO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100263"/>
            <a:ext cx="78200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07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Q3: </a:t>
            </a:r>
            <a:r>
              <a:rPr lang="fr-CH" sz="2800" dirty="0" err="1" smtClean="0">
                <a:solidFill>
                  <a:srgbClr val="0070C0"/>
                </a:solidFill>
              </a:rPr>
              <a:t>Had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used</a:t>
            </a:r>
            <a:r>
              <a:rPr lang="fr-CH" sz="2800" dirty="0" smtClean="0">
                <a:solidFill>
                  <a:srgbClr val="0070C0"/>
                </a:solidFill>
              </a:rPr>
              <a:t> CLIR </a:t>
            </a:r>
            <a:r>
              <a:rPr lang="fr-CH" sz="2800" dirty="0" err="1" smtClean="0">
                <a:solidFill>
                  <a:srgbClr val="0070C0"/>
                </a:solidFill>
              </a:rPr>
              <a:t>before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799" y="1992099"/>
            <a:ext cx="5486399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2800" dirty="0" smtClean="0">
                <a:solidFill>
                  <a:srgbClr val="0070C0"/>
                </a:solidFill>
              </a:rPr>
              <a:t>Yes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54505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45720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799" y="4629150"/>
            <a:ext cx="5486399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1898130" y="3726956"/>
            <a:ext cx="5417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ja-JP" sz="2800" dirty="0" smtClean="0">
                <a:solidFill>
                  <a:srgbClr val="0070C0"/>
                </a:solidFill>
                <a:ea typeface="ＭＳ Ｐゴシック" pitchFamily="34" charset="-128"/>
              </a:rPr>
              <a:t>No but I will used in the future</a:t>
            </a:r>
            <a:endParaRPr lang="en-US" alt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8130" y="2909236"/>
            <a:ext cx="6026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0070C0"/>
                </a:solidFill>
                <a:ea typeface="ＭＳ Ｐゴシック" pitchFamily="34" charset="-128"/>
              </a:rPr>
              <a:t>No and will not use it in the future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48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en-US" smtClean="0"/>
              <a:t>Reading the result list</a:t>
            </a:r>
            <a:endParaRPr lang="en-US" altLang="en-US" smtClean="0"/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9629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Agenda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PATENTSCOPE:</a:t>
            </a:r>
          </a:p>
          <a:p>
            <a:pPr lvl="1" eaLnBrk="1" hangingPunct="1"/>
            <a:r>
              <a:rPr lang="en-US" altLang="en-US" dirty="0" smtClean="0"/>
              <a:t>What is it? 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What </a:t>
            </a:r>
            <a:r>
              <a:rPr lang="en-US" altLang="en-US" dirty="0" smtClean="0"/>
              <a:t>you can do? </a:t>
            </a:r>
          </a:p>
          <a:p>
            <a:pPr lvl="1" eaLnBrk="1" hangingPunct="1"/>
            <a:r>
              <a:rPr lang="en-US" altLang="en-US" dirty="0" smtClean="0"/>
              <a:t>How to do it?</a:t>
            </a:r>
          </a:p>
          <a:p>
            <a:pPr lvl="1" eaLnBrk="1" hangingPunct="1"/>
            <a:r>
              <a:rPr lang="fr-CH" altLang="en-US" dirty="0" smtClean="0"/>
              <a:t>Options</a:t>
            </a:r>
          </a:p>
          <a:p>
            <a:pPr marL="457200" lvl="1" indent="0" eaLnBrk="1" hangingPunct="1">
              <a:buNone/>
            </a:pPr>
            <a:endParaRPr lang="fr-CH" altLang="en-US" dirty="0" smtClean="0"/>
          </a:p>
          <a:p>
            <a:pPr marL="0" lvl="1" indent="457200" eaLnBrk="1" hangingPunct="1"/>
            <a:r>
              <a:rPr lang="fr-CH" altLang="en-US" dirty="0" smtClean="0"/>
              <a:t>Q </a:t>
            </a:r>
            <a:r>
              <a:rPr lang="fr-CH" altLang="en-US" dirty="0" smtClean="0"/>
              <a:t>&amp; A session</a:t>
            </a:r>
          </a:p>
        </p:txBody>
      </p:sp>
    </p:spTree>
    <p:extLst>
      <p:ext uri="{BB962C8B-B14F-4D97-AF65-F5344CB8AC3E}">
        <p14:creationId xmlns:p14="http://schemas.microsoft.com/office/powerpoint/2010/main" val="282671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en-US" smtClean="0"/>
              <a:t>Analysis</a:t>
            </a:r>
            <a:endParaRPr lang="en-US" altLang="en-US" smtClean="0"/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8867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0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Display options: table/graph –bar/pie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52538"/>
            <a:ext cx="88773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85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Display options: table/graph –bar/pie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247775"/>
            <a:ext cx="88201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Options</a:t>
            </a:r>
          </a:p>
        </p:txBody>
      </p:sp>
      <p:graphicFrame>
        <p:nvGraphicFramePr>
          <p:cNvPr id="142340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203926891"/>
              </p:ext>
            </p:extLst>
          </p:nvPr>
        </p:nvGraphicFramePr>
        <p:xfrm>
          <a:off x="5029200" y="1600200"/>
          <a:ext cx="6223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r:id="rId3" imgW="622003" imgH="1015515" progId="">
                  <p:embed/>
                </p:oleObj>
              </mc:Choice>
              <mc:Fallback>
                <p:oleObj r:id="rId3" imgW="622003" imgH="101551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600200"/>
                        <a:ext cx="6223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1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177225698"/>
              </p:ext>
            </p:extLst>
          </p:nvPr>
        </p:nvGraphicFramePr>
        <p:xfrm>
          <a:off x="2590800" y="1600200"/>
          <a:ext cx="13716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r:id="rId5" imgW="1371429" imgH="1231746" progId="">
                  <p:embed/>
                </p:oleObj>
              </mc:Choice>
              <mc:Fallback>
                <p:oleObj r:id="rId5" imgW="1371429" imgH="123174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600200"/>
                        <a:ext cx="13716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2" name="Object 6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91823186"/>
              </p:ext>
            </p:extLst>
          </p:nvPr>
        </p:nvGraphicFramePr>
        <p:xfrm>
          <a:off x="782032" y="1575847"/>
          <a:ext cx="1447800" cy="126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r:id="rId7" imgW="1409524" imgH="1231746" progId="">
                  <p:embed/>
                </p:oleObj>
              </mc:Choice>
              <mc:Fallback>
                <p:oleObj r:id="rId7" imgW="1409524" imgH="123174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032" y="1575847"/>
                        <a:ext cx="1447800" cy="126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6534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347" y="1828800"/>
            <a:ext cx="34861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7620000" cy="37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98925"/>
            <a:ext cx="9289766" cy="5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87" y="2526100"/>
            <a:ext cx="9220275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7086600" y="3048000"/>
            <a:ext cx="762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086600" y="3048000"/>
            <a:ext cx="914400" cy="3810000"/>
          </a:xfrm>
          <a:prstGeom prst="rect">
            <a:avLst/>
          </a:prstGeom>
          <a:solidFill>
            <a:srgbClr val="00B0F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10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Tabs</a:t>
            </a:r>
          </a:p>
        </p:txBody>
      </p:sp>
      <p:graphicFrame>
        <p:nvGraphicFramePr>
          <p:cNvPr id="54275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79388" y="1125538"/>
          <a:ext cx="8964612" cy="500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r:id="rId3" imgW="10082540" imgH="5625397" progId="">
                  <p:embed/>
                </p:oleObj>
              </mc:Choice>
              <mc:Fallback>
                <p:oleObj r:id="rId3" imgW="10082540" imgH="56253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125538"/>
                        <a:ext cx="8964612" cy="5002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421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Documents tab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266825"/>
            <a:ext cx="7707312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5364163" y="3716338"/>
            <a:ext cx="360362" cy="504825"/>
          </a:xfrm>
          <a:prstGeom prst="upArrow">
            <a:avLst>
              <a:gd name="adj1" fmla="val 50000"/>
              <a:gd name="adj2" fmla="val 3502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0773" name="AutoShape 5"/>
          <p:cNvSpPr>
            <a:spLocks noChangeArrowheads="1"/>
          </p:cNvSpPr>
          <p:nvPr/>
        </p:nvSpPr>
        <p:spPr bwMode="auto">
          <a:xfrm>
            <a:off x="5292725" y="3644900"/>
            <a:ext cx="504825" cy="720725"/>
          </a:xfrm>
          <a:prstGeom prst="upArrow">
            <a:avLst>
              <a:gd name="adj1" fmla="val 50000"/>
              <a:gd name="adj2" fmla="val 3569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607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7666037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5" name="AutoShape 7"/>
          <p:cNvSpPr>
            <a:spLocks noChangeArrowheads="1"/>
          </p:cNvSpPr>
          <p:nvPr/>
        </p:nvSpPr>
        <p:spPr bwMode="auto">
          <a:xfrm>
            <a:off x="6443663" y="2276475"/>
            <a:ext cx="504825" cy="720725"/>
          </a:xfrm>
          <a:prstGeom prst="upArrow">
            <a:avLst>
              <a:gd name="adj1" fmla="val 50000"/>
              <a:gd name="adj2" fmla="val 3569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607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7640637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7" name="AutoShape 9"/>
          <p:cNvSpPr>
            <a:spLocks noChangeArrowheads="1"/>
          </p:cNvSpPr>
          <p:nvPr/>
        </p:nvSpPr>
        <p:spPr bwMode="auto">
          <a:xfrm>
            <a:off x="4643438" y="1412875"/>
            <a:ext cx="360362" cy="863600"/>
          </a:xfrm>
          <a:prstGeom prst="upArrow">
            <a:avLst>
              <a:gd name="adj1" fmla="val 50000"/>
              <a:gd name="adj2" fmla="val 5991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6077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7646988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44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 animBg="1"/>
      <p:bldP spid="160775" grpId="0" animBg="1"/>
      <p:bldP spid="16077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PDFs </a:t>
            </a:r>
          </a:p>
        </p:txBody>
      </p:sp>
      <p:graphicFrame>
        <p:nvGraphicFramePr>
          <p:cNvPr id="5632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411413" y="115888"/>
          <a:ext cx="6381750" cy="674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r:id="rId3" imgW="10171429" imgH="10742857" progId="">
                  <p:embed/>
                </p:oleObj>
              </mc:Choice>
              <mc:Fallback>
                <p:oleObj r:id="rId3" imgW="10171429" imgH="107428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15888"/>
                        <a:ext cx="6381750" cy="674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411413" y="188913"/>
            <a:ext cx="6481762" cy="6477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93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Browse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575"/>
            <a:ext cx="91535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143000" y="2286000"/>
            <a:ext cx="2819400" cy="15240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51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731838" y="0"/>
          <a:ext cx="66675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r:id="rId3" imgW="10234921" imgH="10526984" progId="">
                  <p:embed/>
                </p:oleObj>
              </mc:Choice>
              <mc:Fallback>
                <p:oleObj r:id="rId3" imgW="10234921" imgH="1052698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0"/>
                        <a:ext cx="66675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974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71" y="-17084"/>
            <a:ext cx="6280830" cy="684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2411760" y="1124744"/>
            <a:ext cx="1008112" cy="216024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427292" y="1117289"/>
            <a:ext cx="936104" cy="216024"/>
          </a:xfrm>
          <a:prstGeom prst="rect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4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Q1: How </a:t>
            </a:r>
            <a:r>
              <a:rPr lang="fr-CH" sz="2800" dirty="0" err="1" smtClean="0">
                <a:solidFill>
                  <a:srgbClr val="0070C0"/>
                </a:solidFill>
              </a:rPr>
              <a:t>often</a:t>
            </a:r>
            <a:r>
              <a:rPr lang="fr-CH" sz="2800" dirty="0" smtClean="0">
                <a:solidFill>
                  <a:srgbClr val="0070C0"/>
                </a:solidFill>
              </a:rPr>
              <a:t> do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PATENTSCOPE?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799" y="1992099"/>
            <a:ext cx="5486399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A few times a </a:t>
            </a:r>
            <a:r>
              <a:rPr lang="fr-CH" sz="2800" dirty="0" err="1" smtClean="0">
                <a:solidFill>
                  <a:srgbClr val="0070C0"/>
                </a:solidFill>
              </a:rPr>
              <a:t>year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54505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45720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799" y="4629150"/>
            <a:ext cx="5486399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1898130" y="3726956"/>
            <a:ext cx="5417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fr-CH" altLang="en-US" sz="2800" dirty="0" err="1" smtClean="0">
                <a:solidFill>
                  <a:srgbClr val="0070C0"/>
                </a:solidFill>
                <a:ea typeface="ＭＳ Ｐゴシック" pitchFamily="34" charset="-128"/>
              </a:rPr>
              <a:t>Every</a:t>
            </a:r>
            <a:r>
              <a:rPr lang="fr-CH" altLang="en-US" sz="2800" dirty="0" smtClean="0">
                <a:solidFill>
                  <a:srgbClr val="0070C0"/>
                </a:solidFill>
                <a:ea typeface="ＭＳ Ｐゴシック" pitchFamily="34" charset="-128"/>
              </a:rPr>
              <a:t> </a:t>
            </a:r>
            <a:r>
              <a:rPr lang="fr-CH" altLang="en-US" sz="2800" dirty="0" err="1" smtClean="0">
                <a:solidFill>
                  <a:srgbClr val="0070C0"/>
                </a:solidFill>
                <a:ea typeface="ＭＳ Ｐゴシック" pitchFamily="34" charset="-128"/>
              </a:rPr>
              <a:t>week</a:t>
            </a:r>
            <a:endParaRPr lang="en-US" alt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4658" y="2909236"/>
            <a:ext cx="52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0070C0"/>
                </a:solidFill>
                <a:ea typeface="ＭＳ Ｐゴシック" pitchFamily="34" charset="-128"/>
              </a:rPr>
              <a:t>Every month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8130" y="4572000"/>
            <a:ext cx="5417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smtClean="0">
                <a:solidFill>
                  <a:srgbClr val="0070C0"/>
                </a:solidFill>
              </a:rPr>
              <a:t>Every day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2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Most active</a:t>
            </a:r>
            <a:endParaRPr lang="en-US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1916113"/>
            <a:ext cx="789622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331913" y="2852738"/>
            <a:ext cx="576262" cy="3603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022600"/>
            <a:ext cx="62357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1908175" y="5300663"/>
            <a:ext cx="8636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8175" y="5300663"/>
            <a:ext cx="719138" cy="28892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7538" y="2205038"/>
            <a:ext cx="1506537" cy="36036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5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983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>
            <a:spLocks noChangeArrowheads="1"/>
          </p:cNvSpPr>
          <p:nvPr/>
        </p:nvSpPr>
        <p:spPr bwMode="auto">
          <a:xfrm>
            <a:off x="323850" y="1557338"/>
            <a:ext cx="863600" cy="287337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323850" y="2781300"/>
            <a:ext cx="863600" cy="287338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8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Most active last 5 gazettes</a:t>
            </a:r>
            <a:endParaRPr lang="en-US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666875"/>
            <a:ext cx="77343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6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Most advanced</a:t>
            </a:r>
            <a:endParaRPr lang="en-US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78771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7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Breakouts</a:t>
            </a:r>
            <a:endParaRPr lang="en-US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685925"/>
            <a:ext cx="76962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00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16819"/>
            <a:ext cx="6361117" cy="687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55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IPC Green Inventory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9184"/>
            <a:ext cx="7560840" cy="565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2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Patent </a:t>
            </a:r>
            <a:r>
              <a:rPr lang="fr-CH" dirty="0" err="1" smtClean="0"/>
              <a:t>Register</a:t>
            </a:r>
            <a:r>
              <a:rPr lang="fr-CH" dirty="0" smtClean="0"/>
              <a:t> Portal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219200"/>
            <a:ext cx="8382001" cy="557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04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400" dirty="0" smtClean="0"/>
              <a:t>Translate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2954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61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AutoShape 2"/>
          <p:cNvSpPr>
            <a:spLocks noChangeArrowheads="1"/>
          </p:cNvSpPr>
          <p:nvPr/>
        </p:nvSpPr>
        <p:spPr bwMode="auto">
          <a:xfrm>
            <a:off x="2195513" y="5589588"/>
            <a:ext cx="360362" cy="935037"/>
          </a:xfrm>
          <a:prstGeom prst="upArrow">
            <a:avLst>
              <a:gd name="adj1" fmla="val 50000"/>
              <a:gd name="adj2" fmla="val 648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6994525" cy="1143000"/>
          </a:xfrm>
        </p:spPr>
        <p:txBody>
          <a:bodyPr/>
          <a:lstStyle/>
          <a:p>
            <a:pPr algn="ctr" eaLnBrk="1" hangingPunct="1"/>
            <a:r>
              <a:rPr lang="en-US" altLang="en-US" sz="3000" smtClean="0"/>
              <a:t>32 Technical domains from the IPC</a:t>
            </a:r>
            <a:endParaRPr lang="en-US" altLang="en-US" sz="3000" smtClean="0">
              <a:latin typeface="MS PGothic" pitchFamily="34" charset="-128"/>
              <a:ea typeface="MS PGothic" pitchFamily="34" charset="-128"/>
            </a:endParaRP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33375"/>
            <a:ext cx="536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323850" y="1484313"/>
            <a:ext cx="820896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[ADMN]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Admin, Business, Management &amp; Soc Sci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[AERO]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Aeronautics &amp; Aerospace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[AGRI]	Agriculture, Fisheries &amp; Forestry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[AUDV]	</a:t>
            </a: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Audio, Audiovisual, Image &amp; Video Tech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[AUTO]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Automotive &amp; Road Vehicle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[BLDG]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Civil Engineering &amp; Building Construction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[CHEM]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Chemical &amp; Materials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[DATA]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Computer Sci, Telecom &amp; Broadcasting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[ELEC]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Electrical Engineering &amp; Electronics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[ENGY]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Energy, Fuels &amp; Heat Transfer Eng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[ENVR]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Environmental &amp; Safety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[FOOD]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Foods &amp; Food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[GENR]	</a:t>
            </a: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Generalities, Language, Media &amp; Info Sci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[HOME]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Home Contents &amp; Household Maintenance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[HORO]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Precision Mechanics, Jewelry &amp; Horology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66CC"/>
                </a:solidFill>
                <a:latin typeface="Avenir 55 Roman" charset="0"/>
                <a:ea typeface="ＭＳ Ｐゴシック" charset="0"/>
              </a:rPr>
              <a:t>[</a:t>
            </a:r>
            <a:r>
              <a:rPr lang="fr-CH" sz="1300">
                <a:latin typeface="Avenir 55 Roman" charset="0"/>
                <a:ea typeface="ＭＳ Ｐゴシック" charset="0"/>
              </a:rPr>
              <a:t>MANU]	</a:t>
            </a:r>
            <a:r>
              <a:rPr lang="en-US" sz="1300">
                <a:latin typeface="Avenir 55 Roman" charset="0"/>
                <a:ea typeface="ＭＳ Ｐゴシック" charset="0"/>
              </a:rPr>
              <a:t>Manufacturing &amp; Materials Handling Tech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4356100" y="1557338"/>
            <a:ext cx="4230688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[MARI]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Marine Engineering</a:t>
            </a: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[MEAS]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Standards, Units, Metrology &amp; Testing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latin typeface="Avenir 55 Roman" charset="0"/>
                <a:ea typeface="ＭＳ Ｐゴシック" charset="0"/>
              </a:rPr>
              <a:t>[MECH]		Mechanical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[MEDI]		Medical Technology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[METL]		</a:t>
            </a: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Metallurgy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[MILI]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Military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[MINE]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Mining, Oil &amp; Gas Extraction &amp; Minerals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[NANO]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Nano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[PACK]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Packaging &amp; Distribution of Goods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[PRNT]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Printing &amp; Paper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[RAIL]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Railway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[SCIE]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Optical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[SPRT]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Sports, Leisure, Tourism &amp; Hospitality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[TEXT]		</a:t>
            </a: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Textile &amp; Clothing Industries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[TRAN]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88725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What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?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3483"/>
            <a:ext cx="5432625" cy="541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3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WIPO Translate: how does it work?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376363"/>
            <a:ext cx="80105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0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947863"/>
            <a:ext cx="81343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32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66688"/>
            <a:ext cx="772477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42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"/>
            <a:ext cx="6796088" cy="632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79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saveyourhomeoptions.com/wp-content/uploads/2013/02/options-green-road-sig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17"/>
            <a:ext cx="10278570" cy="686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0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en-US" smtClean="0"/>
              <a:t>Languages of the interface</a:t>
            </a:r>
            <a:endParaRPr lang="en-US" altLang="en-US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878013"/>
            <a:ext cx="81153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4343400" y="1676400"/>
            <a:ext cx="41910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62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en-US" smtClean="0"/>
              <a:t>Interface in Chinese</a:t>
            </a:r>
            <a:endParaRPr lang="en-US" altLang="en-US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" y="1676400"/>
            <a:ext cx="804862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PATENTSCOPE account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395413"/>
            <a:ext cx="81724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838200" y="3505200"/>
            <a:ext cx="26670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5029200" y="2286000"/>
            <a:ext cx="609600" cy="3810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33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Signing up</a:t>
            </a:r>
          </a:p>
        </p:txBody>
      </p:sp>
      <p:graphicFrame>
        <p:nvGraphicFramePr>
          <p:cNvPr id="17411" name="Object 4"/>
          <p:cNvGraphicFramePr>
            <a:graphicFrameLocks noChangeAspect="1"/>
          </p:cNvGraphicFramePr>
          <p:nvPr/>
        </p:nvGraphicFramePr>
        <p:xfrm>
          <a:off x="323850" y="1636713"/>
          <a:ext cx="8086725" cy="341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r:id="rId3" imgW="10234921" imgH="4317460" progId="">
                  <p:embed/>
                </p:oleObj>
              </mc:Choice>
              <mc:Fallback>
                <p:oleObj r:id="rId3" imgW="10234921" imgH="43174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636713"/>
                        <a:ext cx="8086725" cy="341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45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Once logged-in</a:t>
            </a:r>
          </a:p>
        </p:txBody>
      </p:sp>
      <p:graphicFrame>
        <p:nvGraphicFramePr>
          <p:cNvPr id="18435" name="Object 4"/>
          <p:cNvGraphicFramePr>
            <a:graphicFrameLocks noChangeAspect="1"/>
          </p:cNvGraphicFramePr>
          <p:nvPr/>
        </p:nvGraphicFramePr>
        <p:xfrm>
          <a:off x="0" y="1662113"/>
          <a:ext cx="914400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r:id="rId3" imgW="10387302" imgH="4012698" progId="">
                  <p:embed/>
                </p:oleObj>
              </mc:Choice>
              <mc:Fallback>
                <p:oleObj r:id="rId3" imgW="10387302" imgH="401269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62113"/>
                        <a:ext cx="9144000" cy="353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511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Coverage: what is included?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PCT </a:t>
            </a:r>
            <a:r>
              <a:rPr lang="fr-CH" dirty="0" err="1" smtClean="0"/>
              <a:t>published</a:t>
            </a:r>
            <a:r>
              <a:rPr lang="fr-CH" dirty="0" smtClean="0"/>
              <a:t> applications</a:t>
            </a:r>
          </a:p>
          <a:p>
            <a:r>
              <a:rPr lang="fr-CH" dirty="0" smtClean="0"/>
              <a:t>National/</a:t>
            </a:r>
            <a:r>
              <a:rPr lang="fr-CH" dirty="0" err="1" smtClean="0"/>
              <a:t>regional</a:t>
            </a:r>
            <a:r>
              <a:rPr lang="fr-CH" dirty="0" smtClean="0"/>
              <a:t> patent collections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7343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86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Saved queries</a:t>
            </a:r>
          </a:p>
        </p:txBody>
      </p:sp>
      <p:graphicFrame>
        <p:nvGraphicFramePr>
          <p:cNvPr id="19459" name="Object 4"/>
          <p:cNvGraphicFramePr>
            <a:graphicFrameLocks noChangeAspect="1"/>
          </p:cNvGraphicFramePr>
          <p:nvPr/>
        </p:nvGraphicFramePr>
        <p:xfrm>
          <a:off x="611188" y="1268413"/>
          <a:ext cx="7762875" cy="538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r:id="rId3" imgW="10349206" imgH="7174603" progId="">
                  <p:embed/>
                </p:oleObj>
              </mc:Choice>
              <mc:Fallback>
                <p:oleObj r:id="rId3" imgW="10349206" imgH="717460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268413"/>
                        <a:ext cx="7762875" cy="538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987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Downloading the results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962400" y="21336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123950"/>
            <a:ext cx="79438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7391400" y="1752600"/>
            <a:ext cx="9144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93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Downloaded results</a:t>
            </a:r>
          </a:p>
        </p:txBody>
      </p:sp>
      <p:graphicFrame>
        <p:nvGraphicFramePr>
          <p:cNvPr id="21507" name="Object 4"/>
          <p:cNvGraphicFramePr>
            <a:graphicFrameLocks noChangeAspect="1"/>
          </p:cNvGraphicFramePr>
          <p:nvPr/>
        </p:nvGraphicFramePr>
        <p:xfrm>
          <a:off x="323850" y="868363"/>
          <a:ext cx="7920038" cy="598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r:id="rId3" imgW="16253968" imgH="12292063" progId="">
                  <p:embed/>
                </p:oleObj>
              </mc:Choice>
              <mc:Fallback>
                <p:oleObj r:id="rId3" imgW="16253968" imgH="1229206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868363"/>
                        <a:ext cx="7920038" cy="598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66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Account customization</a:t>
            </a:r>
          </a:p>
        </p:txBody>
      </p:sp>
      <p:graphicFrame>
        <p:nvGraphicFramePr>
          <p:cNvPr id="22531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755650" y="1125538"/>
          <a:ext cx="7848600" cy="553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r:id="rId3" imgW="10336508" imgH="7288889" progId="">
                  <p:embed/>
                </p:oleObj>
              </mc:Choice>
              <mc:Fallback>
                <p:oleObj r:id="rId3" imgW="10336508" imgH="728888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125538"/>
                        <a:ext cx="7848600" cy="553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240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Https protocol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22" y="1371600"/>
            <a:ext cx="8077200" cy="4044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64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Conclusion</a:t>
            </a:r>
            <a:endParaRPr lang="en-US" alt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most complete and up to date place to search for PCT publications including their related documents</a:t>
            </a:r>
          </a:p>
          <a:p>
            <a:r>
              <a:rPr lang="en-US" altLang="en-US" dirty="0" smtClean="0"/>
              <a:t>Searchable descriptions and claims</a:t>
            </a:r>
          </a:p>
          <a:p>
            <a:r>
              <a:rPr lang="en-US" altLang="en-US" dirty="0" smtClean="0"/>
              <a:t>Facilitated patent search in languages not familiar to the user</a:t>
            </a:r>
          </a:p>
          <a:p>
            <a:r>
              <a:rPr lang="en-US" altLang="en-US" dirty="0" smtClean="0"/>
              <a:t>Powerful Search Operators</a:t>
            </a:r>
          </a:p>
          <a:p>
            <a:r>
              <a:rPr lang="en-US" altLang="en-US" dirty="0" smtClean="0"/>
              <a:t>Data Analytic Tools</a:t>
            </a:r>
          </a:p>
        </p:txBody>
      </p:sp>
    </p:spTree>
    <p:extLst>
      <p:ext uri="{BB962C8B-B14F-4D97-AF65-F5344CB8AC3E}">
        <p14:creationId xmlns:p14="http://schemas.microsoft.com/office/powerpoint/2010/main" val="397576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2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Slides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797425"/>
            <a:ext cx="8713788" cy="647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100" b="1" smtClean="0">
                <a:latin typeface="Times New Roman" pitchFamily="18" charset="0"/>
                <a:cs typeface="Times New Roman" pitchFamily="18" charset="0"/>
                <a:hlinkClick r:id="rId3"/>
              </a:rPr>
              <a:t>www.wipo.int/patentscope/en/webinar/index.html</a:t>
            </a:r>
            <a:endParaRPr lang="en-US" altLang="en-US" sz="31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40" name="Picture 4" descr="File:Microsoft Powerpoint Icon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3999"/>
            <a:ext cx="3265487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17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0"/>
          <a:ext cx="483235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r:id="rId4" imgW="5676190" imgH="3390476" progId="">
                  <p:embed/>
                </p:oleObj>
              </mc:Choice>
              <mc:Fallback>
                <p:oleObj r:id="rId4" imgW="5676190" imgH="33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832350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348038" y="476250"/>
            <a:ext cx="6408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rgbClr val="0033CC"/>
                </a:solidFill>
              </a:rPr>
              <a:t>patentscope@wipo.int</a:t>
            </a:r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611188" y="3141663"/>
          <a:ext cx="76295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r:id="rId6" imgW="10171429" imgH="3746032" progId="">
                  <p:embed/>
                </p:oleObj>
              </mc:Choice>
              <mc:Fallback>
                <p:oleObj r:id="rId6" imgW="10171429" imgH="37460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141663"/>
                        <a:ext cx="76295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396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066800"/>
            <a:ext cx="8810255" cy="506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Future/</a:t>
            </a:r>
            <a:r>
              <a:rPr lang="fr-CH" dirty="0" err="1" smtClean="0"/>
              <a:t>past</a:t>
            </a:r>
            <a:r>
              <a:rPr lang="fr-CH" dirty="0" smtClean="0"/>
              <a:t> </a:t>
            </a:r>
            <a:r>
              <a:rPr lang="fr-CH" dirty="0" err="1" smtClean="0"/>
              <a:t>webinars</a:t>
            </a:r>
            <a:r>
              <a:rPr lang="fr-CH" dirty="0" smtClean="0"/>
              <a:t>:</a:t>
            </a:r>
            <a:br>
              <a:rPr lang="fr-CH" dirty="0" smtClean="0"/>
            </a:br>
            <a:endParaRPr lang="en-US" u="sng" dirty="0"/>
          </a:p>
        </p:txBody>
      </p:sp>
      <p:sp>
        <p:nvSpPr>
          <p:cNvPr id="5" name="Rectangle 4"/>
          <p:cNvSpPr/>
          <p:nvPr/>
        </p:nvSpPr>
        <p:spPr>
          <a:xfrm>
            <a:off x="406061" y="1077951"/>
            <a:ext cx="4671472" cy="461665"/>
          </a:xfrm>
          <a:prstGeom prst="rect">
            <a:avLst/>
          </a:prstGeom>
          <a:solidFill>
            <a:srgbClr val="C0DDDE"/>
          </a:solidFill>
        </p:spPr>
        <p:txBody>
          <a:bodyPr wrap="none">
            <a:spAutoFit/>
          </a:bodyPr>
          <a:lstStyle/>
          <a:p>
            <a:r>
              <a:rPr lang="fr-CH" u="sng" dirty="0"/>
              <a:t>wipo.int/</a:t>
            </a:r>
            <a:r>
              <a:rPr lang="fr-CH" u="sng" dirty="0" err="1"/>
              <a:t>patentscope</a:t>
            </a:r>
            <a:r>
              <a:rPr lang="fr-CH" u="sng" dirty="0"/>
              <a:t>/en/</a:t>
            </a:r>
            <a:r>
              <a:rPr lang="fr-CH" u="sng" dirty="0" err="1"/>
              <a:t>webinar</a:t>
            </a:r>
            <a:r>
              <a:rPr lang="fr-CH" u="sng" dirty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-1604" y="3015515"/>
            <a:ext cx="3289434" cy="1905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8599" y="5029200"/>
            <a:ext cx="8810255" cy="1106129"/>
          </a:xfrm>
          <a:prstGeom prst="rect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0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Coverage : Details of collections</a:t>
            </a:r>
          </a:p>
        </p:txBody>
      </p:sp>
      <p:graphicFrame>
        <p:nvGraphicFramePr>
          <p:cNvPr id="11267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1763713" y="1196975"/>
          <a:ext cx="4895850" cy="566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9333333" imgH="10793651" progId="">
                  <p:embed/>
                </p:oleObj>
              </mc:Choice>
              <mc:Fallback>
                <p:oleObj r:id="rId3" imgW="9333333" imgH="1079365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196975"/>
                        <a:ext cx="4895850" cy="566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68" y="1859437"/>
            <a:ext cx="8529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4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graphicFrame>
        <p:nvGraphicFramePr>
          <p:cNvPr id="67588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r:id="rId4" imgW="10679365" imgH="6679365" progId="">
                  <p:embed/>
                </p:oleObj>
              </mc:Choice>
              <mc:Fallback>
                <p:oleObj r:id="rId4" imgW="10679365" imgH="66793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71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468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National/</a:t>
            </a:r>
            <a:r>
              <a:rPr lang="fr-CH" dirty="0" err="1" smtClean="0"/>
              <a:t>regional</a:t>
            </a:r>
            <a:r>
              <a:rPr lang="fr-CH" dirty="0" smtClean="0"/>
              <a:t> collections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34954"/>
            <a:ext cx="38100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6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-12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template_english-12</Template>
  <TotalTime>0</TotalTime>
  <Words>624</Words>
  <Application>Microsoft Office PowerPoint</Application>
  <PresentationFormat>On-screen Show (4:3)</PresentationFormat>
  <Paragraphs>205</Paragraphs>
  <Slides>80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template_english-12</vt:lpstr>
      <vt:lpstr>PowerPoint Presentation</vt:lpstr>
      <vt:lpstr>PowerPoint Presentation</vt:lpstr>
      <vt:lpstr>Questions/concerns</vt:lpstr>
      <vt:lpstr>Agenda</vt:lpstr>
      <vt:lpstr>Q1: How often do you PATENTSCOPE?</vt:lpstr>
      <vt:lpstr>What is it?</vt:lpstr>
      <vt:lpstr>Coverage: what is included?</vt:lpstr>
      <vt:lpstr>Coverage : Details of collections</vt:lpstr>
      <vt:lpstr>National/regional collections</vt:lpstr>
      <vt:lpstr>National/regional collections vs national phase</vt:lpstr>
      <vt:lpstr>Q2:Were you aware of this difference?</vt:lpstr>
      <vt:lpstr>What can you do?</vt:lpstr>
      <vt:lpstr>PATENTSCOPE</vt:lpstr>
      <vt:lpstr>Search</vt:lpstr>
      <vt:lpstr>Interface : Simple</vt:lpstr>
      <vt:lpstr>Interface simple - keywords</vt:lpstr>
      <vt:lpstr>Simple interface - Numbers</vt:lpstr>
      <vt:lpstr>Simple interface - Help</vt:lpstr>
      <vt:lpstr>Interface : Field Combination - Structured</vt:lpstr>
      <vt:lpstr>Search examples</vt:lpstr>
      <vt:lpstr>Search examples</vt:lpstr>
      <vt:lpstr>PowerPoint Presentation</vt:lpstr>
      <vt:lpstr>PowerPoint Presentation</vt:lpstr>
      <vt:lpstr>Interface : Advanced</vt:lpstr>
      <vt:lpstr>Example: national phase entry</vt:lpstr>
      <vt:lpstr>Example: nb of patent applications from France seeking protection in USA</vt:lpstr>
      <vt:lpstr>PowerPoint Presentation</vt:lpstr>
      <vt:lpstr>Help menu</vt:lpstr>
      <vt:lpstr>CLIR: the interface</vt:lpstr>
      <vt:lpstr>CLIR: precision vs recall</vt:lpstr>
      <vt:lpstr>CLIR: an example in automatic mode</vt:lpstr>
      <vt:lpstr>CLIR: an example</vt:lpstr>
      <vt:lpstr>CLIR: an example in supervised mode</vt:lpstr>
      <vt:lpstr>Domain selection</vt:lpstr>
      <vt:lpstr>Variants selection</vt:lpstr>
      <vt:lpstr>Summary of variants</vt:lpstr>
      <vt:lpstr>Results</vt:lpstr>
      <vt:lpstr>Q3: Had you used CLIR before?</vt:lpstr>
      <vt:lpstr>Reading the result list</vt:lpstr>
      <vt:lpstr>Analysis</vt:lpstr>
      <vt:lpstr>Display options: table/graph –bar/pie</vt:lpstr>
      <vt:lpstr>Display options: table/graph –bar/pie</vt:lpstr>
      <vt:lpstr>Options</vt:lpstr>
      <vt:lpstr>Tabs</vt:lpstr>
      <vt:lpstr>Documents tab</vt:lpstr>
      <vt:lpstr>PDFs </vt:lpstr>
      <vt:lpstr>Browse</vt:lpstr>
      <vt:lpstr>PowerPoint Presentation</vt:lpstr>
      <vt:lpstr>PowerPoint Presentation</vt:lpstr>
      <vt:lpstr>Most active</vt:lpstr>
      <vt:lpstr>PowerPoint Presentation</vt:lpstr>
      <vt:lpstr>Most active last 5 gazettes</vt:lpstr>
      <vt:lpstr>Most advanced</vt:lpstr>
      <vt:lpstr>Breakouts</vt:lpstr>
      <vt:lpstr>PowerPoint Presentation</vt:lpstr>
      <vt:lpstr>IPC Green Inventory</vt:lpstr>
      <vt:lpstr>Patent Register Portal</vt:lpstr>
      <vt:lpstr>Translate</vt:lpstr>
      <vt:lpstr>32 Technical domains from the IPC</vt:lpstr>
      <vt:lpstr>WIPO Translate: how does it work?</vt:lpstr>
      <vt:lpstr>PowerPoint Presentation</vt:lpstr>
      <vt:lpstr>PowerPoint Presentation</vt:lpstr>
      <vt:lpstr>PowerPoint Presentation</vt:lpstr>
      <vt:lpstr>PowerPoint Presentation</vt:lpstr>
      <vt:lpstr>Languages of the interface</vt:lpstr>
      <vt:lpstr>Interface in Chinese</vt:lpstr>
      <vt:lpstr>PATENTSCOPE account</vt:lpstr>
      <vt:lpstr>Signing up</vt:lpstr>
      <vt:lpstr>Once logged-in</vt:lpstr>
      <vt:lpstr>Saved queries</vt:lpstr>
      <vt:lpstr>Downloading the results</vt:lpstr>
      <vt:lpstr>Downloaded results</vt:lpstr>
      <vt:lpstr>Account customization</vt:lpstr>
      <vt:lpstr>Https protocol</vt:lpstr>
      <vt:lpstr>Conclusion</vt:lpstr>
      <vt:lpstr>PowerPoint Presentation</vt:lpstr>
      <vt:lpstr>Slides</vt:lpstr>
      <vt:lpstr>PowerPoint Presentation</vt:lpstr>
      <vt:lpstr> Future/past webinars: 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2016-01-21T10:11:10Z</dcterms:created>
  <dcterms:modified xsi:type="dcterms:W3CDTF">2016-01-21T10:11:58Z</dcterms:modified>
</cp:coreProperties>
</file>