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6520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332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service on top of global industrial designs that aims to </a:t>
            </a:r>
            <a:r>
              <a:rPr lang="en-US" b="1" dirty="0" smtClean="0">
                <a:solidFill>
                  <a:srgbClr val="00BFFF"/>
                </a:solidFill>
              </a:rPr>
              <a:t>improve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FFF"/>
                </a:solidFill>
              </a:rPr>
              <a:t>search quality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FFF"/>
                </a:solidFill>
              </a:rPr>
              <a:t>examination quality </a:t>
            </a:r>
            <a:r>
              <a:rPr lang="en-US" dirty="0" smtClean="0"/>
              <a:t>of designs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6549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multi models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hauge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new Zealand…), we show the images of every model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case the design has one model (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france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spain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…), we should the first 5 images of the model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8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936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61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436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design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593756346531945475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5172829866925090051" TargetMode="External"/><Relationship Id="rId2" Type="http://schemas.openxmlformats.org/officeDocument/2006/relationships/hyperlink" Target="https://attendee.gotowebinar.com/rt/2978426757944878081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ipo.int/designdb/en/designdb-help.jsp#db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1722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How to perform a search in the Global Design Database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096000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Internet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October</a:t>
            </a: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2018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3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Coverage</a:t>
            </a:r>
            <a:r>
              <a:rPr lang="fr-CH" dirty="0"/>
              <a:t>: new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03" y="1981200"/>
            <a:ext cx="9183806" cy="2895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209800" y="2667000"/>
            <a:ext cx="8382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248400" y="2895600"/>
            <a:ext cx="8382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28600" y="3438754"/>
            <a:ext cx="8382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12590" y="1609241"/>
            <a:ext cx="4495800" cy="1200329"/>
          </a:xfrm>
          <a:prstGeom prst="rect">
            <a:avLst/>
          </a:prstGeom>
          <a:solidFill>
            <a:srgbClr val="00B05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000999" y="1192077"/>
            <a:ext cx="1126209" cy="461665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8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1600200"/>
            <a:ext cx="4495800" cy="1200329"/>
          </a:xfrm>
          <a:prstGeom prst="rect">
            <a:avLst/>
          </a:prstGeom>
          <a:solidFill>
            <a:srgbClr val="FF00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85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, </a:t>
            </a:r>
            <a:r>
              <a:rPr lang="fr-CH" dirty="0" err="1" smtClean="0"/>
              <a:t>proximity</a:t>
            </a:r>
            <a:r>
              <a:rPr lang="fr-CH" dirty="0" smtClean="0"/>
              <a:t>, </a:t>
            </a:r>
            <a:r>
              <a:rPr lang="fr-CH" dirty="0" err="1" smtClean="0"/>
              <a:t>operators</a:t>
            </a:r>
            <a:r>
              <a:rPr lang="fr-CH" dirty="0" smtClean="0"/>
              <a:t>, </a:t>
            </a:r>
            <a:r>
              <a:rPr lang="fr-CH" dirty="0" err="1" smtClean="0"/>
              <a:t>fuzzy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81" y="1219200"/>
            <a:ext cx="5017378" cy="154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2875842"/>
            <a:ext cx="5410499" cy="1658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449" y="4800600"/>
            <a:ext cx="5967296" cy="197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design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10727"/>
            <a:ext cx="7046529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208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63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2082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371600" y="226314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9900"/>
            <a:ext cx="6869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6705600" y="32385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Indication of production/Description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798195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2933700"/>
            <a:ext cx="2133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10772775" cy="5429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2057400"/>
            <a:ext cx="1905000" cy="3810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4800" y="5045230"/>
            <a:ext cx="9144000" cy="105077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0638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" y="20574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Description JA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2705100"/>
            <a:ext cx="16764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name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03725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57400" y="19812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3400" y="24384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err="1" smtClean="0"/>
              <a:t>numbers</a:t>
            </a:r>
            <a:endParaRPr lang="en-US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" y="1828800"/>
            <a:ext cx="911673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6200" y="2514600"/>
            <a:ext cx="1295400" cy="1371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97626" y="21336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6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</a:p>
          <a:p>
            <a:pPr lvl="1"/>
            <a:r>
              <a:rPr lang="fr-CH" dirty="0" err="1" smtClean="0"/>
              <a:t>Coverage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r>
              <a:rPr lang="fr-CH" dirty="0" err="1" smtClean="0"/>
              <a:t>Webinars</a:t>
            </a: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7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dates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0136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429000" y="2159668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14600"/>
            <a:ext cx="1371600" cy="23622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i="1" dirty="0" smtClean="0"/>
              <a:t>country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95797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343400" y="2057400"/>
            <a:ext cx="799699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" y="2514600"/>
            <a:ext cx="1219200" cy="11811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007907" cy="355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8200" y="1447800"/>
            <a:ext cx="4191000" cy="124446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200" y="2584505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2895600"/>
            <a:ext cx="9448800" cy="277500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" y="1676400"/>
            <a:ext cx="8773795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Source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5" y="1752180"/>
            <a:ext cx="8763611" cy="347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219200" y="19050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" y="685800"/>
            <a:ext cx="908266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724400" y="2286000"/>
            <a:ext cx="4267200" cy="3810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330" y="2895600"/>
            <a:ext cx="9006469" cy="20574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04800" y="2895600"/>
            <a:ext cx="914400" cy="1676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6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err="1" smtClean="0"/>
              <a:t>Designation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8976986" cy="310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5000" y="1600200"/>
            <a:ext cx="1066800" cy="457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Locarno Class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2" y="1905000"/>
            <a:ext cx="886368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048000" y="21336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 </a:t>
            </a:r>
            <a:r>
              <a:rPr lang="fr-CH" i="1" dirty="0" smtClean="0"/>
              <a:t>Registration </a:t>
            </a:r>
            <a:r>
              <a:rPr lang="fr-CH" i="1" dirty="0" err="1" smtClean="0"/>
              <a:t>Year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75" y="1828801"/>
            <a:ext cx="909650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1000" y="2057400"/>
            <a:ext cx="12954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3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Options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43025"/>
            <a:ext cx="60674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676400" y="3048000"/>
            <a:ext cx="2438400" cy="228600"/>
          </a:xfrm>
          <a:prstGeom prst="rect">
            <a:avLst/>
          </a:prstGeom>
          <a:solidFill>
            <a:srgbClr val="00B0F0">
              <a:alpha val="4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5267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1206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905000" y="3429000"/>
            <a:ext cx="457200" cy="1143000"/>
          </a:xfrm>
          <a:prstGeom prst="downArrow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GDD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design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Explore design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design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8275"/>
            <a:ext cx="895429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2307" y="2286000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16200000">
            <a:off x="4248552" y="4571999"/>
            <a:ext cx="228599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6790" y="2819400"/>
            <a:ext cx="4479010" cy="307777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529380" y="2795255"/>
            <a:ext cx="4479010" cy="331419"/>
          </a:xfrm>
          <a:prstGeom prst="rect">
            <a:avLst/>
          </a:prstGeom>
          <a:solidFill>
            <a:srgbClr val="FFFF00">
              <a:alpha val="1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74" y="1143000"/>
            <a:ext cx="8989472" cy="2286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52400" y="2514600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09574" y="2482364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37636" y="2467733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89962" y="2641934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672785" y="2627303"/>
            <a:ext cx="381000" cy="15957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7751" y="3150819"/>
            <a:ext cx="9106545" cy="1938992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376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82807" cy="338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-16790" y="3429000"/>
            <a:ext cx="9144000" cy="228600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832" y="1752600"/>
            <a:ext cx="9131084" cy="30480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Pager bar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432"/>
            <a:ext cx="9251634" cy="2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6762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01432"/>
            <a:ext cx="6858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01000" y="1714537"/>
            <a:ext cx="1143000" cy="20504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14774" y="1733415"/>
            <a:ext cx="1724025" cy="186171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0" y="1701432"/>
            <a:ext cx="152400" cy="218154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4131092">
            <a:off x="-121605" y="2301964"/>
            <a:ext cx="998114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4099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43164" y="1538981"/>
            <a:ext cx="259902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0725"/>
            <a:ext cx="56084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2294315">
            <a:off x="1048610" y="2104425"/>
            <a:ext cx="1039922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-349314" y="2914820"/>
            <a:ext cx="244485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" y="4379395"/>
            <a:ext cx="8229600" cy="19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1028699" y="1524000"/>
            <a:ext cx="223427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view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3972"/>
            <a:ext cx="9070421" cy="403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13" y="1943100"/>
            <a:ext cx="596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1714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1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view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483"/>
            <a:ext cx="8763961" cy="14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661" y="1905000"/>
            <a:ext cx="31908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 rot="5400000">
            <a:off x="5159152" y="2618415"/>
            <a:ext cx="914398" cy="259901"/>
          </a:xfrm>
          <a:prstGeom prst="right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Access:	</a:t>
            </a:r>
            <a:r>
              <a:rPr lang="en-US" dirty="0" smtClean="0">
                <a:hlinkClick r:id="rId2"/>
              </a:rPr>
              <a:t>www.wipo.int/designdb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fr-CH" dirty="0" smtClean="0">
                <a:hlinkClick r:id="rId3"/>
              </a:rPr>
              <a:t>www.wipo.int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3395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 rot="5400000">
            <a:off x="2095500" y="33909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167356" y="2667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Customized number of columns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23392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23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916" y="2057400"/>
            <a:ext cx="9144000" cy="2286000"/>
          </a:xfrm>
          <a:prstGeom prst="rect">
            <a:avLst/>
          </a:prstGeom>
          <a:solidFill>
            <a:srgbClr val="00B050">
              <a:alpha val="1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295399"/>
            <a:ext cx="9067801" cy="302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1219200"/>
            <a:ext cx="90386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0858500" cy="27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0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400"/>
            <a:ext cx="8945322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76" y="3581400"/>
            <a:ext cx="9090299" cy="28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button/link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1631962"/>
            <a:ext cx="9144000" cy="89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3247" y="16002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733294" y="1828800"/>
            <a:ext cx="433953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 checkbox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362075"/>
            <a:ext cx="719137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2133600"/>
            <a:ext cx="381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09800"/>
            <a:ext cx="381000" cy="25908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" y="381000"/>
            <a:ext cx="909232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8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8" y="1268231"/>
            <a:ext cx="894735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696200" y="1371600"/>
            <a:ext cx="1371600" cy="762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4765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 rot="1975548">
            <a:off x="7015220" y="1918493"/>
            <a:ext cx="369201" cy="2377799"/>
          </a:xfrm>
          <a:prstGeom prst="downArrow">
            <a:avLst/>
          </a:prstGeom>
          <a:solidFill>
            <a:srgbClr val="00206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8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 record set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50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633663"/>
            <a:ext cx="32099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3171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record sets/Clear current marks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4099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101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Design </a:t>
            </a:r>
            <a:r>
              <a:rPr lang="en-US" dirty="0"/>
              <a:t>D</a:t>
            </a:r>
            <a:r>
              <a:rPr lang="en-US" dirty="0" smtClean="0"/>
              <a:t>atabase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274"/>
            <a:ext cx="9011694" cy="33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4463"/>
            <a:ext cx="77819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324600" y="1414463"/>
            <a:ext cx="990600" cy="414337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reports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" y="1371600"/>
            <a:ext cx="91188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7086600" y="4724400"/>
            <a:ext cx="2034146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9027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7" y="457200"/>
            <a:ext cx="9123271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2819400" cy="174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10000"/>
            <a:ext cx="3273683" cy="17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Individual</a:t>
            </a:r>
            <a:r>
              <a:rPr lang="fr-CH" dirty="0" smtClean="0"/>
              <a:t> record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95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52400" y="1752600"/>
            <a:ext cx="1066800" cy="3048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" y="1295400"/>
            <a:ext cx="609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86200" y="1596834"/>
            <a:ext cx="1092403" cy="27127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2078"/>
            <a:ext cx="9144000" cy="391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015962" y="1192078"/>
            <a:ext cx="1126209" cy="461665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01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4343400" cy="7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33" y="2025182"/>
            <a:ext cx="1879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9" y="2072105"/>
            <a:ext cx="19177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3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565"/>
            <a:ext cx="8610600" cy="564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more </a:t>
            </a:r>
            <a:r>
              <a:rPr lang="en-US" dirty="0" smtClean="0"/>
              <a:t>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3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1" y="-16790"/>
            <a:ext cx="9162081" cy="624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1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many search </a:t>
            </a:r>
            <a:r>
              <a:rPr lang="en-US" dirty="0" err="1" smtClean="0"/>
              <a:t>criterias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Apple </a:t>
            </a:r>
          </a:p>
          <a:p>
            <a:r>
              <a:rPr lang="en-US" dirty="0" smtClean="0"/>
              <a:t>2 Locarno classifications: 20 &amp; 25</a:t>
            </a:r>
          </a:p>
          <a:p>
            <a:r>
              <a:rPr lang="en-US" dirty="0" smtClean="0"/>
              <a:t>2 registration years: 2017 &amp; 2016</a:t>
            </a:r>
          </a:p>
          <a:p>
            <a:endParaRPr lang="en-US" dirty="0"/>
          </a:p>
          <a:p>
            <a:r>
              <a:rPr lang="en-US" dirty="0" smtClean="0"/>
              <a:t>No need to build complex queries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Multiply 4"/>
          <p:cNvSpPr/>
          <p:nvPr/>
        </p:nvSpPr>
        <p:spPr bwMode="auto">
          <a:xfrm>
            <a:off x="1447800" y="3429000"/>
            <a:ext cx="1752600" cy="7620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7620000" cy="68135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8" y="2057400"/>
            <a:ext cx="4613042" cy="48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05600" y="6477000"/>
            <a:ext cx="990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0" y="35312"/>
            <a:ext cx="9185024" cy="682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04800" y="2438400"/>
            <a:ext cx="5715000" cy="16764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8950" y="4648200"/>
            <a:ext cx="8799163" cy="2209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pPr lvl="0"/>
            <a:r>
              <a:rPr lang="en-US" dirty="0"/>
              <a:t>Click on open menu icon</a:t>
            </a:r>
          </a:p>
          <a:p>
            <a:pPr lvl="0"/>
            <a:r>
              <a:rPr lang="en-US" dirty="0"/>
              <a:t>Select ‘Customize’</a:t>
            </a:r>
          </a:p>
          <a:p>
            <a:pPr lvl="0"/>
            <a:r>
              <a:rPr lang="en-US" dirty="0"/>
              <a:t>Drag the ‘Subscribe’ icon to the navigation toolbar</a:t>
            </a:r>
          </a:p>
          <a:p>
            <a:pPr lvl="0"/>
            <a:r>
              <a:rPr lang="en-US" dirty="0"/>
              <a:t>Click on the icon in the navigation toolbar to view the page-specific feed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91138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724400" y="1524000"/>
            <a:ext cx="12954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PATENTSCOPE </a:t>
            </a:r>
            <a:r>
              <a:rPr lang="fr-CH" dirty="0" err="1" smtClean="0"/>
              <a:t>webinar</a:t>
            </a:r>
            <a:r>
              <a:rPr lang="fr-CH" dirty="0" smtClean="0"/>
              <a:t/>
            </a:r>
            <a:br>
              <a:rPr lang="fr-CH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err="1" smtClean="0"/>
              <a:t>Complex</a:t>
            </a:r>
            <a:r>
              <a:rPr lang="fr-CH" sz="3200" dirty="0" smtClean="0"/>
              <a:t> </a:t>
            </a:r>
            <a:r>
              <a:rPr lang="fr-CH" sz="3200" dirty="0" err="1" smtClean="0"/>
              <a:t>queries</a:t>
            </a:r>
            <a:r>
              <a:rPr lang="fr-CH" sz="3200" dirty="0" smtClean="0"/>
              <a:t> 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23 or 25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https://attendee.gotowebinar.com/rt/3593756346531945475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683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read</a:t>
            </a:r>
            <a:r>
              <a:rPr lang="fr-CH" dirty="0" smtClean="0"/>
              <a:t>, </a:t>
            </a:r>
            <a:r>
              <a:rPr lang="fr-CH" dirty="0" err="1" smtClean="0"/>
              <a:t>save</a:t>
            </a:r>
            <a:r>
              <a:rPr lang="fr-CH" dirty="0" smtClean="0"/>
              <a:t> &amp; </a:t>
            </a:r>
            <a:r>
              <a:rPr lang="fr-CH" dirty="0" err="1" smtClean="0"/>
              <a:t>share</a:t>
            </a:r>
            <a:r>
              <a:rPr lang="fr-CH" dirty="0" smtClean="0"/>
              <a:t>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endParaRPr lang="fr-CH" dirty="0"/>
          </a:p>
          <a:p>
            <a:endParaRPr lang="fr-CH" dirty="0"/>
          </a:p>
          <a:p>
            <a:pPr marL="0" indent="0">
              <a:buNone/>
            </a:pPr>
            <a:r>
              <a:rPr lang="fr-CH" dirty="0" err="1" smtClean="0"/>
              <a:t>October</a:t>
            </a:r>
            <a:r>
              <a:rPr lang="fr-CH" dirty="0" smtClean="0"/>
              <a:t> 23 at 3:00pm </a:t>
            </a:r>
            <a:r>
              <a:rPr lang="fr-CH" dirty="0" smtClean="0"/>
              <a:t>CET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https://attendee.gotowebinar.com/register/5172829866925090051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2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steps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15399" cy="149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0" y="1676400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286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533899" y="1694765"/>
            <a:ext cx="4419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67634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9" y="5105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Design </a:t>
            </a:r>
            <a:r>
              <a:rPr lang="en-US" dirty="0"/>
              <a:t>Apple </a:t>
            </a:r>
          </a:p>
          <a:p>
            <a:r>
              <a:rPr lang="en-US" dirty="0" smtClean="0"/>
              <a:t>- 2 </a:t>
            </a:r>
            <a:r>
              <a:rPr lang="en-US" dirty="0"/>
              <a:t>Locarno classifications: 20 &amp; </a:t>
            </a:r>
            <a:r>
              <a:rPr lang="en-US" dirty="0" smtClean="0"/>
              <a:t>25</a:t>
            </a:r>
            <a:endParaRPr lang="en-US" dirty="0"/>
          </a:p>
          <a:p>
            <a:r>
              <a:rPr lang="en-US" dirty="0" smtClean="0"/>
              <a:t>-2 </a:t>
            </a:r>
            <a:r>
              <a:rPr lang="en-US" dirty="0"/>
              <a:t>registration years: 2017 &amp; 2016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1524000"/>
            <a:ext cx="9048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70" y="1494698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8768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2"/>
              </a:rPr>
              <a:t>http://www.wipo.int/designdb/en/designdb-help.jsp#db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" y="1143000"/>
            <a:ext cx="904058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903" y="1981200"/>
            <a:ext cx="9183806" cy="2895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914400" y="2286000"/>
            <a:ext cx="6858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2952293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968120" imgH="456840" progId="Photoshop.Image.13">
                  <p:embed/>
                </p:oleObj>
              </mc:Choice>
              <mc:Fallback>
                <p:oleObj name="Image" r:id="rId4" imgW="1968120" imgH="456840" progId="Photoshop.Image.1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952293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</Template>
  <TotalTime>0</TotalTime>
  <Words>356</Words>
  <Application>Microsoft Office PowerPoint</Application>
  <PresentationFormat>On-screen Show (4:3)</PresentationFormat>
  <Paragraphs>113</Paragraphs>
  <Slides>66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ヒラギノ角ゴ Pro W3</vt:lpstr>
      <vt:lpstr>Arial</vt:lpstr>
      <vt:lpstr>Arial Black</vt:lpstr>
      <vt:lpstr>template_english</vt:lpstr>
      <vt:lpstr>Adobe Photoshop Image</vt:lpstr>
      <vt:lpstr>PowerPoint Presentation</vt:lpstr>
      <vt:lpstr>Agenda</vt:lpstr>
      <vt:lpstr>Why is the GDD useful?</vt:lpstr>
      <vt:lpstr> Access: www.wipo.int/designdb     www.wipo.int </vt:lpstr>
      <vt:lpstr>The Global Design Database</vt:lpstr>
      <vt:lpstr>Combining many search criterias</vt:lpstr>
      <vt:lpstr>2 steps</vt:lpstr>
      <vt:lpstr>Coverage</vt:lpstr>
      <vt:lpstr>Coverage</vt:lpstr>
      <vt:lpstr>Coverage: new</vt:lpstr>
      <vt:lpstr>PowerPoint Presentation</vt:lpstr>
      <vt:lpstr>PowerPoint Presentation</vt:lpstr>
      <vt:lpstr>Boolean, proximity, operators, fuzzy</vt:lpstr>
      <vt:lpstr>Search by design</vt:lpstr>
      <vt:lpstr>Indication of production/Description</vt:lpstr>
      <vt:lpstr>PowerPoint Presentation</vt:lpstr>
      <vt:lpstr>Search by Description JA</vt:lpstr>
      <vt:lpstr>Search by name</vt:lpstr>
      <vt:lpstr>Search by numbers</vt:lpstr>
      <vt:lpstr>Search by dates</vt:lpstr>
      <vt:lpstr>Search by country</vt:lpstr>
      <vt:lpstr>PowerPoint Presentation</vt:lpstr>
      <vt:lpstr>Filter by</vt:lpstr>
      <vt:lpstr>Filter by Source</vt:lpstr>
      <vt:lpstr>PowerPoint Presentation</vt:lpstr>
      <vt:lpstr>Filter by Designation</vt:lpstr>
      <vt:lpstr>Filter by Locarno Class</vt:lpstr>
      <vt:lpstr>Filter by Registration Year</vt:lpstr>
      <vt:lpstr>Options</vt:lpstr>
      <vt:lpstr>PowerPoint Presentation</vt:lpstr>
      <vt:lpstr>PowerPoint Presentation</vt:lpstr>
      <vt:lpstr>PowerPoint Presentation</vt:lpstr>
      <vt:lpstr>PowerPoint Presentation</vt:lpstr>
      <vt:lpstr>Result list</vt:lpstr>
      <vt:lpstr>2 parts</vt:lpstr>
      <vt:lpstr>Pager bar</vt:lpstr>
      <vt:lpstr>Display</vt:lpstr>
      <vt:lpstr>Grid view</vt:lpstr>
      <vt:lpstr>List view</vt:lpstr>
      <vt:lpstr>Customized number of columns</vt:lpstr>
      <vt:lpstr>2 parts</vt:lpstr>
      <vt:lpstr>PowerPoint Presentation</vt:lpstr>
      <vt:lpstr>PowerPoint Presentation</vt:lpstr>
      <vt:lpstr>Back button/link</vt:lpstr>
      <vt:lpstr>Options: checkbox</vt:lpstr>
      <vt:lpstr>PowerPoint Presentation</vt:lpstr>
      <vt:lpstr>PowerPoint Presentation</vt:lpstr>
      <vt:lpstr>Save a record set</vt:lpstr>
      <vt:lpstr>View record sets/Clear current marks</vt:lpstr>
      <vt:lpstr>My account</vt:lpstr>
      <vt:lpstr>Download reports</vt:lpstr>
      <vt:lpstr>PowerPoint Presentation</vt:lpstr>
      <vt:lpstr>PowerPoint Presentation</vt:lpstr>
      <vt:lpstr>Individual record</vt:lpstr>
      <vt:lpstr>PowerPoint Presentation</vt:lpstr>
      <vt:lpstr>PowerPoint Presentation</vt:lpstr>
      <vt:lpstr>Help</vt:lpstr>
      <vt:lpstr>Plans for the future</vt:lpstr>
      <vt:lpstr>Webinars</vt:lpstr>
      <vt:lpstr>PowerPoint Presentation</vt:lpstr>
      <vt:lpstr>PowerPoint Presentation</vt:lpstr>
      <vt:lpstr>Updates</vt:lpstr>
      <vt:lpstr> PATENTSCOPE webinar </vt:lpstr>
      <vt:lpstr>Global Brand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2018-10-18T13:59:48Z</dcterms:created>
  <dcterms:modified xsi:type="dcterms:W3CDTF">2018-10-18T14:00:24Z</dcterms:modified>
</cp:coreProperties>
</file>