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service on top of global industrial designs that aims to </a:t>
            </a:r>
            <a:r>
              <a:rPr lang="en-US" b="1" dirty="0" smtClean="0">
                <a:solidFill>
                  <a:srgbClr val="00BFFF"/>
                </a:solidFill>
              </a:rPr>
              <a:t>improve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FFF"/>
                </a:solidFill>
              </a:rPr>
              <a:t>search quality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FFF"/>
                </a:solidFill>
              </a:rPr>
              <a:t>examination quality </a:t>
            </a:r>
            <a:r>
              <a:rPr lang="en-US" dirty="0" smtClean="0"/>
              <a:t>of designs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0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 dirty="0" smtClean="0"/>
              <a:t>Industrial Designs data </a:t>
            </a:r>
            <a:r>
              <a:rPr lang="en-US" sz="1050" kern="0" dirty="0" smtClean="0">
                <a:solidFill>
                  <a:schemeClr val="bg1">
                    <a:lumMod val="65000"/>
                  </a:schemeClr>
                </a:solidFill>
              </a:rPr>
              <a:t>(1.7+ million records)</a:t>
            </a:r>
          </a:p>
          <a:p>
            <a:pPr>
              <a:buClr>
                <a:srgbClr val="00BFFF"/>
              </a:buClr>
              <a:buFont typeface="Wingdings" panose="05000000000000000000" pitchFamily="2" charset="2"/>
              <a:buChar char="§"/>
            </a:pPr>
            <a:r>
              <a:rPr lang="en-US" kern="0" dirty="0" smtClean="0"/>
              <a:t>Hague System</a:t>
            </a:r>
          </a:p>
          <a:p>
            <a:pPr>
              <a:buClr>
                <a:srgbClr val="00BFFF"/>
              </a:buClr>
              <a:buFont typeface="Wingdings" panose="05000000000000000000" pitchFamily="2" charset="2"/>
              <a:buChar char="§"/>
            </a:pPr>
            <a:r>
              <a:rPr lang="en-US" kern="0" dirty="0" smtClean="0"/>
              <a:t>National Collections </a:t>
            </a:r>
            <a:r>
              <a:rPr lang="en-US" sz="1050" kern="0" dirty="0" smtClean="0">
                <a:solidFill>
                  <a:schemeClr val="bg1">
                    <a:lumMod val="65000"/>
                  </a:schemeClr>
                </a:solidFill>
              </a:rPr>
              <a:t>– CA, ES, JP, NZ, US, ID</a:t>
            </a:r>
          </a:p>
          <a:p>
            <a:pPr>
              <a:buClr>
                <a:srgbClr val="00BFFF"/>
              </a:buClr>
              <a:buFont typeface="Wingdings" panose="05000000000000000000" pitchFamily="2" charset="2"/>
              <a:buChar char="§"/>
            </a:pPr>
            <a:r>
              <a:rPr lang="en-US" kern="0" dirty="0" smtClean="0"/>
              <a:t>Pending Collections </a:t>
            </a:r>
            <a:r>
              <a:rPr lang="en-US" sz="1050" kern="0" dirty="0" smtClean="0">
                <a:solidFill>
                  <a:schemeClr val="bg1">
                    <a:lumMod val="65000"/>
                  </a:schemeClr>
                </a:solidFill>
              </a:rPr>
              <a:t>– DE, KR, EM … coming soon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5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28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78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design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1722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How to find designs using GDD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96000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Intranet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January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3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" y="0"/>
            <a:ext cx="9397442" cy="663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6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Description JA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824"/>
            <a:ext cx="9144000" cy="517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2514600"/>
            <a:ext cx="16764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name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3725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1981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4384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numbers</a:t>
            </a:r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" y="1828800"/>
            <a:ext cx="911673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6200" y="25146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97626" y="21336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7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dates</a:t>
            </a:r>
            <a:endParaRPr lang="en-US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136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2159668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14600"/>
            <a:ext cx="1371600" cy="2362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country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5797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343400" y="20574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2514600"/>
            <a:ext cx="1219200" cy="11811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75" y="757084"/>
            <a:ext cx="9161576" cy="381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2291" y="2768466"/>
            <a:ext cx="3645309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63213" y="1066800"/>
            <a:ext cx="4428387" cy="170166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3276600"/>
            <a:ext cx="8991600" cy="12192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" y="1676400"/>
            <a:ext cx="8773795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6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Source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5" y="1752180"/>
            <a:ext cx="8763611" cy="347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219200" y="19050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" y="685800"/>
            <a:ext cx="908266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724400" y="2286000"/>
            <a:ext cx="42672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330" y="2895600"/>
            <a:ext cx="9006469" cy="2057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895600"/>
            <a:ext cx="914400" cy="1676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Interface:</a:t>
            </a:r>
          </a:p>
          <a:p>
            <a:pPr lvl="1"/>
            <a:r>
              <a:rPr lang="fr-CH" dirty="0" err="1" smtClean="0"/>
              <a:t>Coverage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</a:p>
          <a:p>
            <a:pPr marL="457200" lvl="1" indent="0">
              <a:buNone/>
            </a:pPr>
            <a:endParaRPr lang="fr-CH" dirty="0"/>
          </a:p>
          <a:p>
            <a:pPr marL="0" lvl="1" indent="0"/>
            <a:r>
              <a:rPr lang="fr-CH" dirty="0" err="1" smtClean="0"/>
              <a:t>Example</a:t>
            </a:r>
            <a:endParaRPr lang="fr-CH" dirty="0"/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smtClean="0"/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74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err="1" smtClean="0"/>
              <a:t>Designation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76986" cy="310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05000" y="16002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Locarno Class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2" y="1905000"/>
            <a:ext cx="886368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048000" y="21336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1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Registration </a:t>
            </a:r>
            <a:r>
              <a:rPr lang="fr-CH" i="1" dirty="0" err="1" smtClean="0"/>
              <a:t>Year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" y="1828801"/>
            <a:ext cx="909650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191000" y="20574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3025"/>
            <a:ext cx="606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76400" y="3048000"/>
            <a:ext cx="2438400" cy="228600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5267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20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905000" y="3429000"/>
            <a:ext cx="457200" cy="1143000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1" y="657922"/>
            <a:ext cx="908266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4340" y="2084380"/>
            <a:ext cx="8971157" cy="630942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3</a:t>
            </a:r>
            <a:endParaRPr kumimoji="0" lang="en-US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65563" y="2320066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55326" y="2479636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53000" y="2346698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534400" y="2480333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446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0" y="3429000"/>
            <a:ext cx="9244637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2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903510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38481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295400"/>
            <a:ext cx="9035108" cy="1524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1600200"/>
            <a:ext cx="8869698" cy="4191000"/>
          </a:xfrm>
          <a:prstGeom prst="rect">
            <a:avLst/>
          </a:prstGeom>
          <a:solidFill>
            <a:srgbClr val="0000FF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reports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1200"/>
            <a:ext cx="9146682" cy="377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96200" y="5486400"/>
            <a:ext cx="15240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Individual</a:t>
            </a:r>
            <a:r>
              <a:rPr lang="fr-CH" dirty="0" smtClean="0"/>
              <a:t> record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2733"/>
            <a:ext cx="8153400" cy="563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19163"/>
            <a:ext cx="79152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8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446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7584975" y="45720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GDD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details</a:t>
            </a:r>
            <a:r>
              <a:rPr lang="fr-CH" dirty="0" smtClean="0"/>
              <a:t> about a </a:t>
            </a:r>
            <a:r>
              <a:rPr lang="fr-CH" dirty="0" err="1" smtClean="0"/>
              <a:t>specific</a:t>
            </a:r>
            <a:r>
              <a:rPr lang="fr-CH" dirty="0" smtClean="0"/>
              <a:t> design</a:t>
            </a:r>
          </a:p>
          <a:p>
            <a:r>
              <a:rPr lang="fr-CH" dirty="0" smtClean="0"/>
              <a:t>Explore design </a:t>
            </a:r>
            <a:r>
              <a:rPr lang="fr-CH" dirty="0" err="1" smtClean="0"/>
              <a:t>landscape</a:t>
            </a:r>
            <a:r>
              <a:rPr lang="fr-CH" dirty="0" smtClean="0"/>
              <a:t> to </a:t>
            </a:r>
            <a:r>
              <a:rPr lang="fr-CH" dirty="0" err="1" smtClean="0"/>
              <a:t>find</a:t>
            </a:r>
            <a:r>
              <a:rPr lang="fr-CH" dirty="0" smtClean="0"/>
              <a:t> out if the design </a:t>
            </a:r>
            <a:r>
              <a:rPr lang="fr-CH" dirty="0" err="1" smtClean="0"/>
              <a:t>you</a:t>
            </a:r>
            <a:r>
              <a:rPr lang="fr-CH" dirty="0" smtClean="0"/>
              <a:t> have in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exists</a:t>
            </a:r>
            <a:r>
              <a:rPr lang="fr-CH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343400" cy="7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33" y="2025182"/>
            <a:ext cx="187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9" y="2072105"/>
            <a:ext cx="1917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2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565"/>
            <a:ext cx="8610600" cy="56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Hague designs before 1999</a:t>
            </a:r>
          </a:p>
          <a:p>
            <a:r>
              <a:rPr lang="en-US" dirty="0" smtClean="0"/>
              <a:t>Add more collections: </a:t>
            </a:r>
            <a:r>
              <a:rPr lang="en-US" dirty="0"/>
              <a:t>DE, KR, EM </a:t>
            </a:r>
          </a:p>
        </p:txBody>
      </p:sp>
    </p:spTree>
    <p:extLst>
      <p:ext uri="{BB962C8B-B14F-4D97-AF65-F5344CB8AC3E}">
        <p14:creationId xmlns:p14="http://schemas.microsoft.com/office/powerpoint/2010/main" val="32494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Users\Ammann\AppData\Local\Temp\ashwin-vaswani-86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515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151"/>
            <a:ext cx="9144000" cy="480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914400" y="1828800"/>
            <a:ext cx="9906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20096276" flipH="1">
            <a:off x="599208" y="2291073"/>
            <a:ext cx="630383" cy="609600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0800000" flipH="1">
            <a:off x="2899791" y="1662091"/>
            <a:ext cx="1744230" cy="714418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4979923" flipH="1">
            <a:off x="8252838" y="1881455"/>
            <a:ext cx="630383" cy="609600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5582880" y="2700691"/>
            <a:ext cx="630383" cy="609600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24852"/>
            <a:ext cx="2019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6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" y="228599"/>
            <a:ext cx="9096317" cy="579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09600" y="1143000"/>
            <a:ext cx="6096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"/>
            <a:ext cx="9772307" cy="586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09600" y="228599"/>
            <a:ext cx="768424" cy="3166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3575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1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00827" cy="56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5" y="457200"/>
            <a:ext cx="4613042" cy="48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Access:	</a:t>
            </a:r>
            <a:r>
              <a:rPr lang="en-US" dirty="0" smtClean="0">
                <a:hlinkClick r:id="rId2"/>
              </a:rPr>
              <a:t>www.wipo.int/designdb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fr-CH" dirty="0" smtClean="0">
                <a:hlinkClick r:id="rId3"/>
              </a:rPr>
              <a:t>www.wipo.int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3395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 rot="5400000">
            <a:off x="2095500" y="33909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67356" y="26670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769"/>
            <a:ext cx="9167399" cy="438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Coverage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1"/>
            <a:ext cx="805592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371600" y="18288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1981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8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446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-2055" y="11430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3429000"/>
            <a:ext cx="9244637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584" y="2589550"/>
            <a:ext cx="9125415" cy="861774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22318" y="1143304"/>
            <a:ext cx="4624373" cy="14465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84975" y="45720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446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-2055" y="11430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design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0727"/>
            <a:ext cx="7046529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08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146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082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71600" y="226314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44700"/>
            <a:ext cx="6869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705600" y="32385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9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template_english-2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</Template>
  <TotalTime>0</TotalTime>
  <Words>191</Words>
  <Application>Microsoft Office PowerPoint</Application>
  <PresentationFormat>On-screen Show (4:3)</PresentationFormat>
  <Paragraphs>68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template_english-2</vt:lpstr>
      <vt:lpstr>PowerPoint Presentation</vt:lpstr>
      <vt:lpstr>Agenda</vt:lpstr>
      <vt:lpstr>Why is the GDD useful?</vt:lpstr>
      <vt:lpstr> Access: www.wipo.int/designdb     www.wipo.int </vt:lpstr>
      <vt:lpstr>PowerPoint Presentation</vt:lpstr>
      <vt:lpstr>Coverage</vt:lpstr>
      <vt:lpstr>PowerPoint Presentation</vt:lpstr>
      <vt:lpstr>PowerPoint Presentation</vt:lpstr>
      <vt:lpstr>Search by design</vt:lpstr>
      <vt:lpstr>PowerPoint Presentation</vt:lpstr>
      <vt:lpstr>Search by Description JA</vt:lpstr>
      <vt:lpstr>Search by name</vt:lpstr>
      <vt:lpstr>Search by numbers</vt:lpstr>
      <vt:lpstr>Search by dates</vt:lpstr>
      <vt:lpstr>Search by country</vt:lpstr>
      <vt:lpstr>PowerPoint Presentation</vt:lpstr>
      <vt:lpstr>Filter by</vt:lpstr>
      <vt:lpstr>Filter by Source</vt:lpstr>
      <vt:lpstr>PowerPoint Presentation</vt:lpstr>
      <vt:lpstr>Filter by Designation</vt:lpstr>
      <vt:lpstr>Filter by Locarno Class</vt:lpstr>
      <vt:lpstr>Filter by Registration Year</vt:lpstr>
      <vt:lpstr>Options</vt:lpstr>
      <vt:lpstr>PowerPoint Presentation</vt:lpstr>
      <vt:lpstr>PowerPoint Presentation</vt:lpstr>
      <vt:lpstr>Results</vt:lpstr>
      <vt:lpstr>Download reports</vt:lpstr>
      <vt:lpstr>Individual record</vt:lpstr>
      <vt:lpstr>PowerPoint Presentation</vt:lpstr>
      <vt:lpstr>PowerPoint Presentation</vt:lpstr>
      <vt:lpstr>Help</vt:lpstr>
      <vt:lpstr>Plans for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2018-02-05T13:45:52Z</dcterms:created>
  <dcterms:modified xsi:type="dcterms:W3CDTF">2018-02-05T13:46:48Z</dcterms:modified>
</cp:coreProperties>
</file>