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8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6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 varScale="1">
        <p:scale>
          <a:sx n="99" d="100"/>
          <a:sy n="99" d="100"/>
        </p:scale>
        <p:origin x="-2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4E2D2A46-31D4-42C3-9BFC-281959225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5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CA84FE9B-D5D4-4B76-87EA-A08EA8B20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72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44B3A36-662B-4E53-B902-E6976A1277D8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05E63-0D80-4478-98FD-C52EE50F875D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354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5B43FA-0534-4D49-AE2A-76D945E45E74}" type="slidenum">
              <a:rPr lang="en-US" altLang="en-US" sz="1200"/>
              <a:pPr eaLnBrk="1" hangingPunct="1"/>
              <a:t>34</a:t>
            </a:fld>
            <a:endParaRPr lang="en-US" alt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90496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305F-35F4-4D38-853F-6972B7651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C06C-5FA2-4438-B070-4F16D45DB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85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DCEE4AE-5CCC-4B1B-82DD-7500C7B960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2790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9EEDA-9492-4994-BB18-1005CD686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4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5F7D-D5B1-4D98-B310-16D211F23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0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7826-A1A8-4B20-83BB-6B4226365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46D48-0F63-43E9-B47C-935DCDFAA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5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60F4-0BB2-41F5-A823-565642484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60C8-7BA5-467F-BCD3-E871B6D03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13F8-B5E0-463F-B52D-A76CAE180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A5B0-4E40-4836-BF8A-4DD351994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6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7F3150A8-B334-48D8-BDDC-A2E01CBB8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3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po.int/" TargetMode="External"/><Relationship Id="rId2" Type="http://schemas.openxmlformats.org/officeDocument/2006/relationships/hyperlink" Target="http://www.wipo.int/designdb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83063"/>
            <a:ext cx="4937125" cy="1333500"/>
          </a:xfrm>
          <a:noFill/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00408C"/>
                </a:solidFill>
                <a:ea typeface="ヒラギノ角ゴ Pro W3" pitchFamily="1" charset="-128"/>
              </a:rPr>
              <a:t>Global Design Database:</a:t>
            </a:r>
          </a:p>
          <a:p>
            <a:pPr eaLnBrk="1" hangingPunct="1"/>
            <a:r>
              <a:rPr lang="en-US" sz="2600" dirty="0" smtClean="0">
                <a:solidFill>
                  <a:srgbClr val="00408C"/>
                </a:solidFill>
                <a:ea typeface="ヒラギノ角ゴ Pro W3" pitchFamily="1" charset="-128"/>
              </a:rPr>
              <a:t>An introduction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6249988" y="5253038"/>
            <a:ext cx="21478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April </a:t>
            </a: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2017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914400" y="3810000"/>
            <a:ext cx="381000" cy="3810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1230313" y="5805488"/>
            <a:ext cx="69342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Sandrine Ammann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Marketing &amp; Communications Officer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968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by Description JA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3824"/>
            <a:ext cx="9144000" cy="517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152400" y="2514600"/>
            <a:ext cx="1676400" cy="3810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45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by </a:t>
            </a:r>
            <a:r>
              <a:rPr lang="fr-CH" i="1" dirty="0" err="1" smtClean="0"/>
              <a:t>name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803725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2057400" y="1981200"/>
            <a:ext cx="799699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533400" y="2438400"/>
            <a:ext cx="1295400" cy="137160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46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by </a:t>
            </a:r>
            <a:r>
              <a:rPr lang="fr-CH" i="1" dirty="0" err="1" smtClean="0"/>
              <a:t>numbers</a:t>
            </a:r>
            <a:endParaRPr lang="en-US" i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3" y="1828800"/>
            <a:ext cx="911673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76200" y="2514600"/>
            <a:ext cx="1295400" cy="137160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797626" y="2133600"/>
            <a:ext cx="799699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14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by </a:t>
            </a:r>
            <a:r>
              <a:rPr lang="fr-CH" i="1" dirty="0" smtClean="0"/>
              <a:t>dates</a:t>
            </a:r>
            <a:endParaRPr lang="en-US" i="1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013627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3429000" y="2159668"/>
            <a:ext cx="799699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6200" y="2514600"/>
            <a:ext cx="1371600" cy="236220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04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by </a:t>
            </a:r>
            <a:r>
              <a:rPr lang="fr-CH" i="1" dirty="0" smtClean="0"/>
              <a:t>country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895797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4343400" y="2057400"/>
            <a:ext cx="799699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57200" y="2514600"/>
            <a:ext cx="1219200" cy="118110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25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75" y="757084"/>
            <a:ext cx="9161576" cy="3814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 bwMode="auto">
          <a:xfrm>
            <a:off x="12291" y="2768466"/>
            <a:ext cx="3645309" cy="3810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563213" y="1066800"/>
            <a:ext cx="4428387" cy="1701666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0" y="3276600"/>
            <a:ext cx="8991600" cy="12192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91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3" y="1676400"/>
            <a:ext cx="8773795" cy="342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257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 </a:t>
            </a:r>
            <a:r>
              <a:rPr lang="fr-CH" i="1" dirty="0" smtClean="0"/>
              <a:t>Source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55" y="1752180"/>
            <a:ext cx="8763611" cy="347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1219200" y="1905000"/>
            <a:ext cx="1066800" cy="4572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58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1" y="685800"/>
            <a:ext cx="9082669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4724400" y="2286000"/>
            <a:ext cx="4267200" cy="3810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1330" y="2895600"/>
            <a:ext cx="9006469" cy="20574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04800" y="2895600"/>
            <a:ext cx="914400" cy="16764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10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 </a:t>
            </a:r>
            <a:r>
              <a:rPr lang="fr-CH" i="1" dirty="0" err="1" smtClean="0"/>
              <a:t>Designation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8976986" cy="3105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1905000" y="1600200"/>
            <a:ext cx="1066800" cy="4572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76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Agenda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Interface:</a:t>
            </a:r>
          </a:p>
          <a:p>
            <a:pPr lvl="1"/>
            <a:r>
              <a:rPr lang="fr-CH" dirty="0" err="1" smtClean="0"/>
              <a:t>Coverage</a:t>
            </a:r>
            <a:endParaRPr lang="en-US" dirty="0"/>
          </a:p>
          <a:p>
            <a:pPr lvl="1"/>
            <a:r>
              <a:rPr lang="fr-CH" dirty="0" err="1" smtClean="0"/>
              <a:t>Search</a:t>
            </a:r>
            <a:r>
              <a:rPr lang="fr-CH" dirty="0" smtClean="0"/>
              <a:t> </a:t>
            </a:r>
            <a:r>
              <a:rPr lang="fr-CH" dirty="0" err="1" smtClean="0"/>
              <a:t>features</a:t>
            </a:r>
            <a:endParaRPr lang="fr-CH" dirty="0" smtClean="0"/>
          </a:p>
          <a:p>
            <a:pPr lvl="1"/>
            <a:r>
              <a:rPr lang="fr-CH" dirty="0" err="1" smtClean="0"/>
              <a:t>Filter</a:t>
            </a:r>
            <a:r>
              <a:rPr lang="fr-CH" dirty="0" smtClean="0"/>
              <a:t> </a:t>
            </a:r>
            <a:r>
              <a:rPr lang="fr-CH" dirty="0" err="1" smtClean="0"/>
              <a:t>features</a:t>
            </a:r>
            <a:endParaRPr lang="fr-CH" dirty="0" smtClean="0"/>
          </a:p>
          <a:p>
            <a:pPr lvl="1"/>
            <a:r>
              <a:rPr lang="fr-CH" dirty="0" err="1" smtClean="0"/>
              <a:t>Results</a:t>
            </a:r>
            <a:endParaRPr lang="fr-CH" dirty="0" smtClean="0"/>
          </a:p>
          <a:p>
            <a:pPr lvl="1"/>
            <a:r>
              <a:rPr lang="fr-CH" dirty="0" smtClean="0"/>
              <a:t>Menus</a:t>
            </a:r>
          </a:p>
          <a:p>
            <a:pPr marL="457200" lvl="1" indent="0">
              <a:buNone/>
            </a:pPr>
            <a:endParaRPr lang="fr-CH" dirty="0"/>
          </a:p>
          <a:p>
            <a:pPr marL="0" lvl="1" indent="0"/>
            <a:r>
              <a:rPr lang="fr-CH" dirty="0" err="1" smtClean="0"/>
              <a:t>Example</a:t>
            </a:r>
            <a:endParaRPr lang="fr-CH" dirty="0"/>
          </a:p>
          <a:p>
            <a:pPr marL="457200" lvl="1" indent="0">
              <a:buNone/>
            </a:pPr>
            <a:endParaRPr lang="fr-CH" dirty="0" smtClean="0"/>
          </a:p>
          <a:p>
            <a:r>
              <a:rPr lang="fr-CH" dirty="0" smtClean="0"/>
              <a:t>Q&amp;A</a:t>
            </a:r>
          </a:p>
          <a:p>
            <a:pPr marL="457200" lvl="1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60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 </a:t>
            </a:r>
            <a:r>
              <a:rPr lang="fr-CH" i="1" dirty="0" smtClean="0"/>
              <a:t>Locarno Class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52" y="1905000"/>
            <a:ext cx="8863681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3048000" y="2133600"/>
            <a:ext cx="1295400" cy="5334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40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 </a:t>
            </a:r>
            <a:r>
              <a:rPr lang="fr-CH" i="1" dirty="0" smtClean="0"/>
              <a:t>Registration </a:t>
            </a:r>
            <a:r>
              <a:rPr lang="fr-CH" i="1" dirty="0" err="1" smtClean="0"/>
              <a:t>Year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75" y="1828801"/>
            <a:ext cx="909650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4191000" y="2057400"/>
            <a:ext cx="1295400" cy="5334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87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Options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43025"/>
            <a:ext cx="606742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676400" y="3048000"/>
            <a:ext cx="2438400" cy="228600"/>
          </a:xfrm>
          <a:prstGeom prst="rect">
            <a:avLst/>
          </a:prstGeom>
          <a:solidFill>
            <a:srgbClr val="00B0F0">
              <a:alpha val="47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0"/>
            <a:ext cx="52673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048000"/>
            <a:ext cx="12065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n Arrow 4"/>
          <p:cNvSpPr/>
          <p:nvPr/>
        </p:nvSpPr>
        <p:spPr bwMode="auto">
          <a:xfrm>
            <a:off x="1905000" y="3429000"/>
            <a:ext cx="457200" cy="1143000"/>
          </a:xfrm>
          <a:prstGeom prst="downArrow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03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71" y="657922"/>
            <a:ext cx="9082669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74340" y="2084380"/>
            <a:ext cx="8971157" cy="630942"/>
          </a:xfrm>
          <a:prstGeom prst="rect">
            <a:avLst/>
          </a:prstGeom>
          <a:solidFill>
            <a:srgbClr val="0000FF">
              <a:alpha val="2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3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               3</a:t>
            </a:r>
            <a:endParaRPr kumimoji="0" lang="en-US" sz="3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465563" y="2320066"/>
            <a:ext cx="381000" cy="15957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055326" y="2479636"/>
            <a:ext cx="381000" cy="15957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953000" y="2346698"/>
            <a:ext cx="381000" cy="15957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8534400" y="2480333"/>
            <a:ext cx="381000" cy="15957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04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8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244637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 bwMode="auto">
          <a:xfrm>
            <a:off x="0" y="3429000"/>
            <a:ext cx="9244637" cy="1446550"/>
          </a:xfrm>
          <a:prstGeom prst="rect">
            <a:avLst/>
          </a:prstGeom>
          <a:solidFill>
            <a:srgbClr val="007E39">
              <a:alpha val="2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8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4</a:t>
            </a: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48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Results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903510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7800"/>
            <a:ext cx="38481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152400" y="1295400"/>
            <a:ext cx="9035108" cy="152400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52400" y="1600200"/>
            <a:ext cx="8869698" cy="4191000"/>
          </a:xfrm>
          <a:prstGeom prst="rect">
            <a:avLst/>
          </a:prstGeom>
          <a:solidFill>
            <a:srgbClr val="0000FF">
              <a:alpha val="3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88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Individual</a:t>
            </a:r>
            <a:r>
              <a:rPr lang="fr-CH" dirty="0" smtClean="0"/>
              <a:t> record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42733"/>
            <a:ext cx="8153400" cy="5635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919163"/>
            <a:ext cx="7915275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82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244637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 bwMode="auto">
          <a:xfrm>
            <a:off x="7584975" y="457200"/>
            <a:ext cx="1714778" cy="523220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5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3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0"/>
            <a:ext cx="4343400" cy="705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533" y="2025182"/>
            <a:ext cx="18796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679" y="2072105"/>
            <a:ext cx="19177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707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Help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03565"/>
            <a:ext cx="8610600" cy="564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88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Why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the GDD </a:t>
            </a:r>
            <a:r>
              <a:rPr lang="fr-CH" dirty="0" err="1" smtClean="0"/>
              <a:t>useful</a:t>
            </a:r>
            <a:r>
              <a:rPr lang="fr-CH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/>
              <a:t>Find</a:t>
            </a:r>
            <a:r>
              <a:rPr lang="fr-CH" dirty="0" smtClean="0"/>
              <a:t> </a:t>
            </a:r>
            <a:r>
              <a:rPr lang="fr-CH" dirty="0" err="1" smtClean="0"/>
              <a:t>details</a:t>
            </a:r>
            <a:r>
              <a:rPr lang="fr-CH" dirty="0" smtClean="0"/>
              <a:t> about a </a:t>
            </a:r>
            <a:r>
              <a:rPr lang="fr-CH" dirty="0" err="1" smtClean="0"/>
              <a:t>specific</a:t>
            </a:r>
            <a:r>
              <a:rPr lang="fr-CH" dirty="0" smtClean="0"/>
              <a:t> design</a:t>
            </a:r>
          </a:p>
          <a:p>
            <a:r>
              <a:rPr lang="fr-CH" dirty="0" smtClean="0"/>
              <a:t>Explore design </a:t>
            </a:r>
            <a:r>
              <a:rPr lang="fr-CH" dirty="0" err="1" smtClean="0"/>
              <a:t>landscape</a:t>
            </a:r>
            <a:r>
              <a:rPr lang="fr-CH" dirty="0" smtClean="0"/>
              <a:t> to </a:t>
            </a:r>
            <a:r>
              <a:rPr lang="fr-CH" dirty="0" err="1" smtClean="0"/>
              <a:t>find</a:t>
            </a:r>
            <a:r>
              <a:rPr lang="fr-CH" dirty="0" smtClean="0"/>
              <a:t> out if the design </a:t>
            </a:r>
            <a:r>
              <a:rPr lang="fr-CH" dirty="0" err="1" smtClean="0"/>
              <a:t>you</a:t>
            </a:r>
            <a:r>
              <a:rPr lang="fr-CH" dirty="0" smtClean="0"/>
              <a:t> have in </a:t>
            </a:r>
            <a:r>
              <a:rPr lang="fr-CH" dirty="0" err="1" smtClean="0"/>
              <a:t>mind</a:t>
            </a:r>
            <a:r>
              <a:rPr lang="fr-CH" dirty="0" smtClean="0"/>
              <a:t> </a:t>
            </a:r>
            <a:r>
              <a:rPr lang="fr-CH" dirty="0" err="1" smtClean="0"/>
              <a:t>already</a:t>
            </a:r>
            <a:r>
              <a:rPr lang="fr-CH" dirty="0" smtClean="0"/>
              <a:t> </a:t>
            </a:r>
            <a:r>
              <a:rPr lang="fr-CH" dirty="0" err="1" smtClean="0"/>
              <a:t>exists</a:t>
            </a:r>
            <a:r>
              <a:rPr lang="fr-CH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89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D:\Users\Ammann\AppData\Local\Temp\ashwin-vaswani-869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0" y="0"/>
            <a:ext cx="105156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48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3151"/>
            <a:ext cx="9144000" cy="4803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914400" y="1828800"/>
            <a:ext cx="990600" cy="3810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 rot="20096276" flipH="1">
            <a:off x="599208" y="2291073"/>
            <a:ext cx="630383" cy="609600"/>
          </a:xfrm>
          <a:prstGeom prst="rightArrow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 rot="10800000" flipH="1">
            <a:off x="2899791" y="1662091"/>
            <a:ext cx="1744230" cy="714418"/>
          </a:xfrm>
          <a:prstGeom prst="rightArrow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 rot="14979923" flipH="1">
            <a:off x="8252838" y="1881455"/>
            <a:ext cx="630383" cy="609600"/>
          </a:xfrm>
          <a:prstGeom prst="rightArrow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 flipH="1">
            <a:off x="5582880" y="2700691"/>
            <a:ext cx="630383" cy="609600"/>
          </a:xfrm>
          <a:prstGeom prst="rightArrow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724852"/>
            <a:ext cx="20193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535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3" y="228599"/>
            <a:ext cx="9096317" cy="579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609600" y="1143000"/>
            <a:ext cx="609600" cy="3810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5" y="228599"/>
            <a:ext cx="9772307" cy="5861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441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00827" cy="564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35" y="457200"/>
            <a:ext cx="4613042" cy="486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94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3692525" y="3200400"/>
            <a:ext cx="176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o-RO" altLang="en-US"/>
              <a:t>mulțumesc</a:t>
            </a:r>
            <a:r>
              <a:rPr lang="en-US" altLang="en-US"/>
              <a:t> </a:t>
            </a: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3692525" y="3200400"/>
            <a:ext cx="176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o-RO" altLang="en-US"/>
              <a:t>mulțumesc</a:t>
            </a:r>
            <a:r>
              <a:rPr lang="en-US" altLang="en-US"/>
              <a:t> </a:t>
            </a:r>
          </a:p>
        </p:txBody>
      </p:sp>
      <p:pic>
        <p:nvPicPr>
          <p:cNvPr id="6" name="Picture 9" descr="D:\Users\Ammann\AppData\Local\Temp\pz-th3jzic8-daria-nepriakhi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15" y="685800"/>
            <a:ext cx="9144000" cy="515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4191000"/>
            <a:ext cx="35589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4000" b="1" dirty="0" smtClean="0">
                <a:solidFill>
                  <a:srgbClr val="FFCC66"/>
                </a:solidFill>
              </a:rPr>
              <a:t>gdd@wipo.int</a:t>
            </a:r>
            <a:endParaRPr lang="en-US" sz="4000" b="1" dirty="0">
              <a:solidFill>
                <a:srgbClr val="FFC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0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352925"/>
          </a:xfrm>
        </p:spPr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www.wipo.int/designdb</a:t>
            </a:r>
            <a:r>
              <a:rPr lang="en-US" dirty="0" smtClean="0"/>
              <a:t>  </a:t>
            </a:r>
          </a:p>
          <a:p>
            <a:endParaRPr lang="fr-CH" dirty="0"/>
          </a:p>
          <a:p>
            <a:r>
              <a:rPr lang="fr-CH" dirty="0" smtClean="0">
                <a:hlinkClick r:id="rId3"/>
              </a:rPr>
              <a:t>www.wipo.int</a:t>
            </a:r>
            <a:r>
              <a:rPr lang="fr-CH" dirty="0" smtClean="0"/>
              <a:t> </a:t>
            </a:r>
          </a:p>
          <a:p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30" y="2667000"/>
            <a:ext cx="6448120" cy="371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6858000" y="2286000"/>
            <a:ext cx="609600" cy="3886200"/>
          </a:xfrm>
          <a:prstGeom prst="ellips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 rot="5400000">
            <a:off x="2019300" y="3162300"/>
            <a:ext cx="609600" cy="3886200"/>
          </a:xfrm>
          <a:prstGeom prst="ellips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87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769"/>
            <a:ext cx="9167399" cy="438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532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Coverage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1"/>
            <a:ext cx="8055922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1371600" y="1828800"/>
            <a:ext cx="799699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133600"/>
            <a:ext cx="19812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55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244637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-2055" y="1143000"/>
            <a:ext cx="4624373" cy="144655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8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</a:t>
            </a: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0" y="3429000"/>
            <a:ext cx="9244637" cy="1446550"/>
          </a:xfrm>
          <a:prstGeom prst="rect">
            <a:avLst/>
          </a:prstGeom>
          <a:solidFill>
            <a:srgbClr val="007E39">
              <a:alpha val="2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8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4</a:t>
            </a: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8584" y="2589550"/>
            <a:ext cx="9125415" cy="861774"/>
          </a:xfrm>
          <a:prstGeom prst="rect">
            <a:avLst/>
          </a:prstGeom>
          <a:solidFill>
            <a:srgbClr val="0000FF">
              <a:alpha val="2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5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3</a:t>
            </a:r>
            <a:endParaRPr kumimoji="0" lang="en-US" sz="5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622318" y="1143304"/>
            <a:ext cx="4624373" cy="144655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8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</a:t>
            </a: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584975" y="457200"/>
            <a:ext cx="1714778" cy="523220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5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80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244637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-2055" y="1143000"/>
            <a:ext cx="4624373" cy="144655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8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</a:t>
            </a: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79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by </a:t>
            </a:r>
            <a:r>
              <a:rPr lang="fr-CH" i="1" dirty="0" smtClean="0"/>
              <a:t>design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10727"/>
            <a:ext cx="7046529" cy="324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19400"/>
            <a:ext cx="2082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29000"/>
            <a:ext cx="21463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86200"/>
            <a:ext cx="20828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 bwMode="auto">
          <a:xfrm>
            <a:off x="1371600" y="2263140"/>
            <a:ext cx="799699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44700"/>
            <a:ext cx="6869113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 bwMode="auto">
          <a:xfrm>
            <a:off x="6705600" y="3238500"/>
            <a:ext cx="799699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54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</p:bldLst>
  </p:timing>
</p:sld>
</file>

<file path=ppt/theme/theme1.xml><?xml version="1.0" encoding="utf-8"?>
<a:theme xmlns:a="http://schemas.openxmlformats.org/drawingml/2006/main" name="template_english-28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template_english-28</Template>
  <TotalTime>1</TotalTime>
  <Words>117</Words>
  <Application>Microsoft Office PowerPoint</Application>
  <PresentationFormat>On-screen Show (4:3)</PresentationFormat>
  <Paragraphs>56</Paragraphs>
  <Slides>34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template_english-28</vt:lpstr>
      <vt:lpstr>PowerPoint Presentation</vt:lpstr>
      <vt:lpstr>Agenda</vt:lpstr>
      <vt:lpstr>Why is the GDD useful?</vt:lpstr>
      <vt:lpstr>Access</vt:lpstr>
      <vt:lpstr>PowerPoint Presentation</vt:lpstr>
      <vt:lpstr>Coverage</vt:lpstr>
      <vt:lpstr>PowerPoint Presentation</vt:lpstr>
      <vt:lpstr>PowerPoint Presentation</vt:lpstr>
      <vt:lpstr>Search by design</vt:lpstr>
      <vt:lpstr>Search by Description JA</vt:lpstr>
      <vt:lpstr>Search by name</vt:lpstr>
      <vt:lpstr>Search by numbers</vt:lpstr>
      <vt:lpstr>Search by dates</vt:lpstr>
      <vt:lpstr>Search by country</vt:lpstr>
      <vt:lpstr>PowerPoint Presentation</vt:lpstr>
      <vt:lpstr>Filter by</vt:lpstr>
      <vt:lpstr>Filter by Source</vt:lpstr>
      <vt:lpstr>PowerPoint Presentation</vt:lpstr>
      <vt:lpstr>Filter by Designation</vt:lpstr>
      <vt:lpstr>Filter by Locarno Class</vt:lpstr>
      <vt:lpstr>Filter by Registration Year</vt:lpstr>
      <vt:lpstr>Options</vt:lpstr>
      <vt:lpstr>PowerPoint Presentation</vt:lpstr>
      <vt:lpstr>PowerPoint Presentation</vt:lpstr>
      <vt:lpstr>Results</vt:lpstr>
      <vt:lpstr>Individual record</vt:lpstr>
      <vt:lpstr>PowerPoint Presentation</vt:lpstr>
      <vt:lpstr>PowerPoint Presentation</vt:lpstr>
      <vt:lpstr>Help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World Intellectual Property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AMMANN Sandrine</dc:creator>
  <cp:lastModifiedBy>AMMANN Sandrine</cp:lastModifiedBy>
  <cp:revision>1</cp:revision>
  <dcterms:created xsi:type="dcterms:W3CDTF">2017-04-07T08:32:01Z</dcterms:created>
  <dcterms:modified xsi:type="dcterms:W3CDTF">2017-04-07T08:33:20Z</dcterms:modified>
</cp:coreProperties>
</file>