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8" r:id="rId3"/>
    <p:sldId id="289" r:id="rId4"/>
    <p:sldId id="290" r:id="rId5"/>
    <p:sldId id="291" r:id="rId6"/>
    <p:sldId id="292" r:id="rId7"/>
    <p:sldId id="293" r:id="rId8"/>
    <p:sldId id="294" r:id="rId9"/>
    <p:sldId id="285" r:id="rId10"/>
    <p:sldId id="258" r:id="rId11"/>
    <p:sldId id="262" r:id="rId12"/>
    <p:sldId id="263" r:id="rId13"/>
    <p:sldId id="264" r:id="rId14"/>
    <p:sldId id="271" r:id="rId15"/>
    <p:sldId id="270" r:id="rId16"/>
    <p:sldId id="277" r:id="rId17"/>
    <p:sldId id="279" r:id="rId18"/>
    <p:sldId id="281" r:id="rId19"/>
    <p:sldId id="280" r:id="rId20"/>
    <p:sldId id="284" r:id="rId21"/>
    <p:sldId id="273" r:id="rId22"/>
    <p:sldId id="278" r:id="rId23"/>
    <p:sldId id="286" r:id="rId24"/>
    <p:sldId id="287" r:id="rId25"/>
    <p:sldId id="272" r:id="rId26"/>
    <p:sldId id="276" r:id="rId27"/>
    <p:sldId id="265" r:id="rId28"/>
    <p:sldId id="268" r:id="rId2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734" y="-12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53"/>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C6BB53-49D9-4A84-A9A0-F2474A9F0F50}"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fr-FR"/>
        </a:p>
      </dgm:t>
    </dgm:pt>
    <dgm:pt modelId="{8AABCE90-DA9B-461C-BCE5-27CD0AA88D7F}">
      <dgm:prSet phldrT="[Texte]"/>
      <dgm:spPr/>
      <dgm:t>
        <a:bodyPr/>
        <a:lstStyle/>
        <a:p>
          <a:r>
            <a:rPr lang="fr-FR" dirty="0" smtClean="0"/>
            <a:t>1. Capacity Building</a:t>
          </a:r>
          <a:endParaRPr lang="fr-FR" dirty="0"/>
        </a:p>
      </dgm:t>
    </dgm:pt>
    <dgm:pt modelId="{BA3AEAC1-0D42-4E5D-80D1-68E8918E36E9}" type="parTrans" cxnId="{1F009A21-C883-4FF4-A187-8DAF918BCD46}">
      <dgm:prSet/>
      <dgm:spPr/>
      <dgm:t>
        <a:bodyPr/>
        <a:lstStyle/>
        <a:p>
          <a:endParaRPr lang="fr-FR"/>
        </a:p>
      </dgm:t>
    </dgm:pt>
    <dgm:pt modelId="{D981B208-476E-4A40-A5F8-BC6D1BC7A4FE}" type="sibTrans" cxnId="{1F009A21-C883-4FF4-A187-8DAF918BCD46}">
      <dgm:prSet/>
      <dgm:spPr/>
      <dgm:t>
        <a:bodyPr/>
        <a:lstStyle/>
        <a:p>
          <a:endParaRPr lang="fr-FR"/>
        </a:p>
      </dgm:t>
    </dgm:pt>
    <dgm:pt modelId="{B5FA2138-2483-4C5F-9B8E-11C039A78907}">
      <dgm:prSet phldrT="[Texte]"/>
      <dgm:spPr/>
      <dgm:t>
        <a:bodyPr/>
        <a:lstStyle/>
        <a:p>
          <a:r>
            <a:rPr lang="fr-FR" dirty="0" smtClean="0"/>
            <a:t>2. Global Cooperation</a:t>
          </a:r>
          <a:endParaRPr lang="fr-FR" dirty="0"/>
        </a:p>
      </dgm:t>
    </dgm:pt>
    <dgm:pt modelId="{8459D4D1-82BF-4AB0-BCA2-D37DAA68076B}" type="parTrans" cxnId="{669A79FA-BAAD-4A7B-8D96-DF52F68DDAE0}">
      <dgm:prSet/>
      <dgm:spPr/>
      <dgm:t>
        <a:bodyPr/>
        <a:lstStyle/>
        <a:p>
          <a:endParaRPr lang="fr-FR"/>
        </a:p>
      </dgm:t>
    </dgm:pt>
    <dgm:pt modelId="{DB47B0B4-11D4-4F2D-9DE4-11A4624C7671}" type="sibTrans" cxnId="{669A79FA-BAAD-4A7B-8D96-DF52F68DDAE0}">
      <dgm:prSet/>
      <dgm:spPr/>
      <dgm:t>
        <a:bodyPr/>
        <a:lstStyle/>
        <a:p>
          <a:endParaRPr lang="fr-FR"/>
        </a:p>
      </dgm:t>
    </dgm:pt>
    <dgm:pt modelId="{73D6C5C6-2D32-4A57-8223-5CBC028A4C66}">
      <dgm:prSet/>
      <dgm:spPr/>
      <dgm:t>
        <a:bodyPr/>
        <a:lstStyle/>
        <a:p>
          <a:r>
            <a:rPr lang="fr-FR" dirty="0" smtClean="0"/>
            <a:t>5. Innovation Infrastructure</a:t>
          </a:r>
          <a:endParaRPr lang="fr-FR" dirty="0"/>
        </a:p>
      </dgm:t>
    </dgm:pt>
    <dgm:pt modelId="{2109F104-E5DD-4C32-B4C0-1D9FAD821C9F}" type="parTrans" cxnId="{AFA6B675-D20C-4C6D-ABB9-7F62DB5BFF48}">
      <dgm:prSet/>
      <dgm:spPr/>
      <dgm:t>
        <a:bodyPr/>
        <a:lstStyle/>
        <a:p>
          <a:endParaRPr lang="fr-FR"/>
        </a:p>
      </dgm:t>
    </dgm:pt>
    <dgm:pt modelId="{E8C0C9FC-E834-4842-A0BA-7824980CD48D}" type="sibTrans" cxnId="{AFA6B675-D20C-4C6D-ABB9-7F62DB5BFF48}">
      <dgm:prSet/>
      <dgm:spPr/>
      <dgm:t>
        <a:bodyPr/>
        <a:lstStyle/>
        <a:p>
          <a:endParaRPr lang="fr-FR"/>
        </a:p>
      </dgm:t>
    </dgm:pt>
    <dgm:pt modelId="{CBEAFA61-61A3-41D3-AC58-DF3A26ADED3A}">
      <dgm:prSet/>
      <dgm:spPr/>
      <dgm:t>
        <a:bodyPr/>
        <a:lstStyle/>
        <a:p>
          <a:r>
            <a:rPr lang="fr-FR" dirty="0" smtClean="0"/>
            <a:t>6. Funding/Evaluation Mechanisms</a:t>
          </a:r>
          <a:endParaRPr lang="fr-FR" dirty="0"/>
        </a:p>
      </dgm:t>
    </dgm:pt>
    <dgm:pt modelId="{57AA7C71-8436-4768-9B80-458C26EBDEB5}" type="parTrans" cxnId="{A38B86B7-6DFB-4CA9-AF75-5B2C28F47D1A}">
      <dgm:prSet/>
      <dgm:spPr/>
      <dgm:t>
        <a:bodyPr/>
        <a:lstStyle/>
        <a:p>
          <a:endParaRPr lang="fr-FR"/>
        </a:p>
      </dgm:t>
    </dgm:pt>
    <dgm:pt modelId="{94554452-C7D4-4062-8C2C-178FDA93CCB4}" type="sibTrans" cxnId="{A38B86B7-6DFB-4CA9-AF75-5B2C28F47D1A}">
      <dgm:prSet/>
      <dgm:spPr/>
      <dgm:t>
        <a:bodyPr/>
        <a:lstStyle/>
        <a:p>
          <a:endParaRPr lang="fr-FR"/>
        </a:p>
      </dgm:t>
    </dgm:pt>
    <dgm:pt modelId="{96BB50BD-3893-44C3-8468-7C98A882D242}">
      <dgm:prSet/>
      <dgm:spPr/>
      <dgm:t>
        <a:bodyPr/>
        <a:lstStyle/>
        <a:p>
          <a:r>
            <a:rPr lang="fr-FR" dirty="0" smtClean="0"/>
            <a:t>4. Regulatory Framework</a:t>
          </a:r>
          <a:endParaRPr lang="fr-FR" dirty="0"/>
        </a:p>
      </dgm:t>
    </dgm:pt>
    <dgm:pt modelId="{6F61B5EA-2EF8-41BB-8092-7A1B43C8B645}" type="parTrans" cxnId="{AD1F942D-FB11-4424-A280-58ECAD8BA77D}">
      <dgm:prSet/>
      <dgm:spPr/>
      <dgm:t>
        <a:bodyPr/>
        <a:lstStyle/>
        <a:p>
          <a:endParaRPr lang="fr-FR"/>
        </a:p>
      </dgm:t>
    </dgm:pt>
    <dgm:pt modelId="{9851FEF0-859F-4393-A42D-CFA716684D4C}" type="sibTrans" cxnId="{AD1F942D-FB11-4424-A280-58ECAD8BA77D}">
      <dgm:prSet/>
      <dgm:spPr/>
      <dgm:t>
        <a:bodyPr/>
        <a:lstStyle/>
        <a:p>
          <a:endParaRPr lang="fr-FR"/>
        </a:p>
      </dgm:t>
    </dgm:pt>
    <dgm:pt modelId="{61970CC5-8AD5-43CB-9829-FEF8FA90AA79}">
      <dgm:prSet/>
      <dgm:spPr/>
      <dgm:t>
        <a:bodyPr/>
        <a:lstStyle/>
        <a:p>
          <a:r>
            <a:rPr lang="fr-FR" dirty="0" smtClean="0"/>
            <a:t>3. Institutional Framework</a:t>
          </a:r>
          <a:endParaRPr lang="fr-FR" dirty="0"/>
        </a:p>
      </dgm:t>
    </dgm:pt>
    <dgm:pt modelId="{1F22CFE7-1A14-4927-AB7C-B91B01BCDCA7}" type="parTrans" cxnId="{A8F8442E-444D-47AD-83CC-FA87E83E184E}">
      <dgm:prSet/>
      <dgm:spPr/>
      <dgm:t>
        <a:bodyPr/>
        <a:lstStyle/>
        <a:p>
          <a:endParaRPr lang="fr-FR"/>
        </a:p>
      </dgm:t>
    </dgm:pt>
    <dgm:pt modelId="{BA7C5207-48AE-420E-B7C6-F718D02E9B7E}" type="sibTrans" cxnId="{A8F8442E-444D-47AD-83CC-FA87E83E184E}">
      <dgm:prSet/>
      <dgm:spPr/>
      <dgm:t>
        <a:bodyPr/>
        <a:lstStyle/>
        <a:p>
          <a:endParaRPr lang="fr-FR"/>
        </a:p>
      </dgm:t>
    </dgm:pt>
    <dgm:pt modelId="{510C4325-F53A-4EA5-871C-2DCD6A658E95}" type="pres">
      <dgm:prSet presAssocID="{A5C6BB53-49D9-4A84-A9A0-F2474A9F0F50}" presName="linear" presStyleCnt="0">
        <dgm:presLayoutVars>
          <dgm:animLvl val="lvl"/>
          <dgm:resizeHandles val="exact"/>
        </dgm:presLayoutVars>
      </dgm:prSet>
      <dgm:spPr/>
      <dgm:t>
        <a:bodyPr/>
        <a:lstStyle/>
        <a:p>
          <a:endParaRPr lang="en-US"/>
        </a:p>
      </dgm:t>
    </dgm:pt>
    <dgm:pt modelId="{E41645F0-DBED-4AC2-9346-B9734C9B5C20}" type="pres">
      <dgm:prSet presAssocID="{8AABCE90-DA9B-461C-BCE5-27CD0AA88D7F}" presName="parentText" presStyleLbl="node1" presStyleIdx="0" presStyleCnt="6">
        <dgm:presLayoutVars>
          <dgm:chMax val="0"/>
          <dgm:bulletEnabled val="1"/>
        </dgm:presLayoutVars>
      </dgm:prSet>
      <dgm:spPr/>
      <dgm:t>
        <a:bodyPr/>
        <a:lstStyle/>
        <a:p>
          <a:endParaRPr lang="fr-FR"/>
        </a:p>
      </dgm:t>
    </dgm:pt>
    <dgm:pt modelId="{272F734F-ABC2-420C-80EF-CA685443C966}" type="pres">
      <dgm:prSet presAssocID="{D981B208-476E-4A40-A5F8-BC6D1BC7A4FE}" presName="spacer" presStyleCnt="0"/>
      <dgm:spPr/>
    </dgm:pt>
    <dgm:pt modelId="{C9D96668-BFD5-4131-A2BE-6290C797D6BC}" type="pres">
      <dgm:prSet presAssocID="{B5FA2138-2483-4C5F-9B8E-11C039A78907}" presName="parentText" presStyleLbl="node1" presStyleIdx="1" presStyleCnt="6">
        <dgm:presLayoutVars>
          <dgm:chMax val="0"/>
          <dgm:bulletEnabled val="1"/>
        </dgm:presLayoutVars>
      </dgm:prSet>
      <dgm:spPr/>
      <dgm:t>
        <a:bodyPr/>
        <a:lstStyle/>
        <a:p>
          <a:endParaRPr lang="en-US"/>
        </a:p>
      </dgm:t>
    </dgm:pt>
    <dgm:pt modelId="{4CF8B823-8BC6-42A5-9337-1479BF7B0C8E}" type="pres">
      <dgm:prSet presAssocID="{DB47B0B4-11D4-4F2D-9DE4-11A4624C7671}" presName="spacer" presStyleCnt="0"/>
      <dgm:spPr/>
    </dgm:pt>
    <dgm:pt modelId="{9E0B2355-EC5C-4582-AC8D-5B4CB5480207}" type="pres">
      <dgm:prSet presAssocID="{61970CC5-8AD5-43CB-9829-FEF8FA90AA79}" presName="parentText" presStyleLbl="node1" presStyleIdx="2" presStyleCnt="6">
        <dgm:presLayoutVars>
          <dgm:chMax val="0"/>
          <dgm:bulletEnabled val="1"/>
        </dgm:presLayoutVars>
      </dgm:prSet>
      <dgm:spPr/>
      <dgm:t>
        <a:bodyPr/>
        <a:lstStyle/>
        <a:p>
          <a:endParaRPr lang="en-US"/>
        </a:p>
      </dgm:t>
    </dgm:pt>
    <dgm:pt modelId="{8DE158D3-5E22-4531-B634-19E86C15267D}" type="pres">
      <dgm:prSet presAssocID="{BA7C5207-48AE-420E-B7C6-F718D02E9B7E}" presName="spacer" presStyleCnt="0"/>
      <dgm:spPr/>
    </dgm:pt>
    <dgm:pt modelId="{27EBBAB2-456C-4DF7-9524-8929EAA03D6D}" type="pres">
      <dgm:prSet presAssocID="{96BB50BD-3893-44C3-8468-7C98A882D242}" presName="parentText" presStyleLbl="node1" presStyleIdx="3" presStyleCnt="6">
        <dgm:presLayoutVars>
          <dgm:chMax val="0"/>
          <dgm:bulletEnabled val="1"/>
        </dgm:presLayoutVars>
      </dgm:prSet>
      <dgm:spPr/>
      <dgm:t>
        <a:bodyPr/>
        <a:lstStyle/>
        <a:p>
          <a:endParaRPr lang="fr-FR"/>
        </a:p>
      </dgm:t>
    </dgm:pt>
    <dgm:pt modelId="{37650AE6-7669-4C91-A7EE-B500A4BCA623}" type="pres">
      <dgm:prSet presAssocID="{9851FEF0-859F-4393-A42D-CFA716684D4C}" presName="spacer" presStyleCnt="0"/>
      <dgm:spPr/>
    </dgm:pt>
    <dgm:pt modelId="{9F4EA9E7-1BB3-4347-9D62-8FD6A7546849}" type="pres">
      <dgm:prSet presAssocID="{73D6C5C6-2D32-4A57-8223-5CBC028A4C66}" presName="parentText" presStyleLbl="node1" presStyleIdx="4" presStyleCnt="6">
        <dgm:presLayoutVars>
          <dgm:chMax val="0"/>
          <dgm:bulletEnabled val="1"/>
        </dgm:presLayoutVars>
      </dgm:prSet>
      <dgm:spPr/>
      <dgm:t>
        <a:bodyPr/>
        <a:lstStyle/>
        <a:p>
          <a:endParaRPr lang="en-US"/>
        </a:p>
      </dgm:t>
    </dgm:pt>
    <dgm:pt modelId="{B702367D-037F-4B71-8E63-E1F1A06CC929}" type="pres">
      <dgm:prSet presAssocID="{E8C0C9FC-E834-4842-A0BA-7824980CD48D}" presName="spacer" presStyleCnt="0"/>
      <dgm:spPr/>
    </dgm:pt>
    <dgm:pt modelId="{1DDC6EB5-37CD-4E02-ABA2-15155B613DDE}" type="pres">
      <dgm:prSet presAssocID="{CBEAFA61-61A3-41D3-AC58-DF3A26ADED3A}" presName="parentText" presStyleLbl="node1" presStyleIdx="5" presStyleCnt="6">
        <dgm:presLayoutVars>
          <dgm:chMax val="0"/>
          <dgm:bulletEnabled val="1"/>
        </dgm:presLayoutVars>
      </dgm:prSet>
      <dgm:spPr/>
      <dgm:t>
        <a:bodyPr/>
        <a:lstStyle/>
        <a:p>
          <a:endParaRPr lang="en-US"/>
        </a:p>
      </dgm:t>
    </dgm:pt>
  </dgm:ptLst>
  <dgm:cxnLst>
    <dgm:cxn modelId="{EF2DF549-5B20-4921-80EF-5953A035A8EE}" type="presOf" srcId="{61970CC5-8AD5-43CB-9829-FEF8FA90AA79}" destId="{9E0B2355-EC5C-4582-AC8D-5B4CB5480207}" srcOrd="0" destOrd="0" presId="urn:microsoft.com/office/officeart/2005/8/layout/vList2"/>
    <dgm:cxn modelId="{AFA6B675-D20C-4C6D-ABB9-7F62DB5BFF48}" srcId="{A5C6BB53-49D9-4A84-A9A0-F2474A9F0F50}" destId="{73D6C5C6-2D32-4A57-8223-5CBC028A4C66}" srcOrd="4" destOrd="0" parTransId="{2109F104-E5DD-4C32-B4C0-1D9FAD821C9F}" sibTransId="{E8C0C9FC-E834-4842-A0BA-7824980CD48D}"/>
    <dgm:cxn modelId="{0CA840A2-6D6D-4D68-ACE5-610B5BA8B342}" type="presOf" srcId="{A5C6BB53-49D9-4A84-A9A0-F2474A9F0F50}" destId="{510C4325-F53A-4EA5-871C-2DCD6A658E95}" srcOrd="0" destOrd="0" presId="urn:microsoft.com/office/officeart/2005/8/layout/vList2"/>
    <dgm:cxn modelId="{06605EA5-DE6A-447D-A161-B1AD0B34DA88}" type="presOf" srcId="{B5FA2138-2483-4C5F-9B8E-11C039A78907}" destId="{C9D96668-BFD5-4131-A2BE-6290C797D6BC}" srcOrd="0" destOrd="0" presId="urn:microsoft.com/office/officeart/2005/8/layout/vList2"/>
    <dgm:cxn modelId="{669A79FA-BAAD-4A7B-8D96-DF52F68DDAE0}" srcId="{A5C6BB53-49D9-4A84-A9A0-F2474A9F0F50}" destId="{B5FA2138-2483-4C5F-9B8E-11C039A78907}" srcOrd="1" destOrd="0" parTransId="{8459D4D1-82BF-4AB0-BCA2-D37DAA68076B}" sibTransId="{DB47B0B4-11D4-4F2D-9DE4-11A4624C7671}"/>
    <dgm:cxn modelId="{A38B86B7-6DFB-4CA9-AF75-5B2C28F47D1A}" srcId="{A5C6BB53-49D9-4A84-A9A0-F2474A9F0F50}" destId="{CBEAFA61-61A3-41D3-AC58-DF3A26ADED3A}" srcOrd="5" destOrd="0" parTransId="{57AA7C71-8436-4768-9B80-458C26EBDEB5}" sibTransId="{94554452-C7D4-4062-8C2C-178FDA93CCB4}"/>
    <dgm:cxn modelId="{9FCA1797-29FF-497D-AAEE-47371F25AF01}" type="presOf" srcId="{8AABCE90-DA9B-461C-BCE5-27CD0AA88D7F}" destId="{E41645F0-DBED-4AC2-9346-B9734C9B5C20}" srcOrd="0" destOrd="0" presId="urn:microsoft.com/office/officeart/2005/8/layout/vList2"/>
    <dgm:cxn modelId="{8CFC6427-B919-4E76-9C55-330123B170E7}" type="presOf" srcId="{CBEAFA61-61A3-41D3-AC58-DF3A26ADED3A}" destId="{1DDC6EB5-37CD-4E02-ABA2-15155B613DDE}" srcOrd="0" destOrd="0" presId="urn:microsoft.com/office/officeart/2005/8/layout/vList2"/>
    <dgm:cxn modelId="{9210E603-8ADD-4F51-B6C2-48F1222159F7}" type="presOf" srcId="{73D6C5C6-2D32-4A57-8223-5CBC028A4C66}" destId="{9F4EA9E7-1BB3-4347-9D62-8FD6A7546849}" srcOrd="0" destOrd="0" presId="urn:microsoft.com/office/officeart/2005/8/layout/vList2"/>
    <dgm:cxn modelId="{A8F8442E-444D-47AD-83CC-FA87E83E184E}" srcId="{A5C6BB53-49D9-4A84-A9A0-F2474A9F0F50}" destId="{61970CC5-8AD5-43CB-9829-FEF8FA90AA79}" srcOrd="2" destOrd="0" parTransId="{1F22CFE7-1A14-4927-AB7C-B91B01BCDCA7}" sibTransId="{BA7C5207-48AE-420E-B7C6-F718D02E9B7E}"/>
    <dgm:cxn modelId="{1F009A21-C883-4FF4-A187-8DAF918BCD46}" srcId="{A5C6BB53-49D9-4A84-A9A0-F2474A9F0F50}" destId="{8AABCE90-DA9B-461C-BCE5-27CD0AA88D7F}" srcOrd="0" destOrd="0" parTransId="{BA3AEAC1-0D42-4E5D-80D1-68E8918E36E9}" sibTransId="{D981B208-476E-4A40-A5F8-BC6D1BC7A4FE}"/>
    <dgm:cxn modelId="{AD1F942D-FB11-4424-A280-58ECAD8BA77D}" srcId="{A5C6BB53-49D9-4A84-A9A0-F2474A9F0F50}" destId="{96BB50BD-3893-44C3-8468-7C98A882D242}" srcOrd="3" destOrd="0" parTransId="{6F61B5EA-2EF8-41BB-8092-7A1B43C8B645}" sibTransId="{9851FEF0-859F-4393-A42D-CFA716684D4C}"/>
    <dgm:cxn modelId="{349881BE-D336-4CE4-A12C-A39559E98426}" type="presOf" srcId="{96BB50BD-3893-44C3-8468-7C98A882D242}" destId="{27EBBAB2-456C-4DF7-9524-8929EAA03D6D}" srcOrd="0" destOrd="0" presId="urn:microsoft.com/office/officeart/2005/8/layout/vList2"/>
    <dgm:cxn modelId="{D4C5E57E-F29A-40E0-AF9F-8AE61C85D028}" type="presParOf" srcId="{510C4325-F53A-4EA5-871C-2DCD6A658E95}" destId="{E41645F0-DBED-4AC2-9346-B9734C9B5C20}" srcOrd="0" destOrd="0" presId="urn:microsoft.com/office/officeart/2005/8/layout/vList2"/>
    <dgm:cxn modelId="{50010A2C-C075-4F17-9D6E-D0FBEABC183E}" type="presParOf" srcId="{510C4325-F53A-4EA5-871C-2DCD6A658E95}" destId="{272F734F-ABC2-420C-80EF-CA685443C966}" srcOrd="1" destOrd="0" presId="urn:microsoft.com/office/officeart/2005/8/layout/vList2"/>
    <dgm:cxn modelId="{69DCCF70-5D8D-428B-8D3C-6F582AF23ABE}" type="presParOf" srcId="{510C4325-F53A-4EA5-871C-2DCD6A658E95}" destId="{C9D96668-BFD5-4131-A2BE-6290C797D6BC}" srcOrd="2" destOrd="0" presId="urn:microsoft.com/office/officeart/2005/8/layout/vList2"/>
    <dgm:cxn modelId="{59F8AD79-2887-4E30-89FC-668B9DAB5D81}" type="presParOf" srcId="{510C4325-F53A-4EA5-871C-2DCD6A658E95}" destId="{4CF8B823-8BC6-42A5-9337-1479BF7B0C8E}" srcOrd="3" destOrd="0" presId="urn:microsoft.com/office/officeart/2005/8/layout/vList2"/>
    <dgm:cxn modelId="{860D0BB4-E0E4-4A68-87E6-17A24E204488}" type="presParOf" srcId="{510C4325-F53A-4EA5-871C-2DCD6A658E95}" destId="{9E0B2355-EC5C-4582-AC8D-5B4CB5480207}" srcOrd="4" destOrd="0" presId="urn:microsoft.com/office/officeart/2005/8/layout/vList2"/>
    <dgm:cxn modelId="{940643CC-BC4C-4771-883B-178EA46F2DD9}" type="presParOf" srcId="{510C4325-F53A-4EA5-871C-2DCD6A658E95}" destId="{8DE158D3-5E22-4531-B634-19E86C15267D}" srcOrd="5" destOrd="0" presId="urn:microsoft.com/office/officeart/2005/8/layout/vList2"/>
    <dgm:cxn modelId="{56437698-AF86-4C5E-AC10-8751D83E8010}" type="presParOf" srcId="{510C4325-F53A-4EA5-871C-2DCD6A658E95}" destId="{27EBBAB2-456C-4DF7-9524-8929EAA03D6D}" srcOrd="6" destOrd="0" presId="urn:microsoft.com/office/officeart/2005/8/layout/vList2"/>
    <dgm:cxn modelId="{3A635DAD-9F17-423E-BC47-A73FC27A2BDF}" type="presParOf" srcId="{510C4325-F53A-4EA5-871C-2DCD6A658E95}" destId="{37650AE6-7669-4C91-A7EE-B500A4BCA623}" srcOrd="7" destOrd="0" presId="urn:microsoft.com/office/officeart/2005/8/layout/vList2"/>
    <dgm:cxn modelId="{5FB60330-DECF-4345-8B6A-452F5100670F}" type="presParOf" srcId="{510C4325-F53A-4EA5-871C-2DCD6A658E95}" destId="{9F4EA9E7-1BB3-4347-9D62-8FD6A7546849}" srcOrd="8" destOrd="0" presId="urn:microsoft.com/office/officeart/2005/8/layout/vList2"/>
    <dgm:cxn modelId="{E50618E0-B46D-4740-BB56-44462E42D172}" type="presParOf" srcId="{510C4325-F53A-4EA5-871C-2DCD6A658E95}" destId="{B702367D-037F-4B71-8E63-E1F1A06CC929}" srcOrd="9" destOrd="0" presId="urn:microsoft.com/office/officeart/2005/8/layout/vList2"/>
    <dgm:cxn modelId="{31977E55-82A6-490F-B8DE-C1B822505051}" type="presParOf" srcId="{510C4325-F53A-4EA5-871C-2DCD6A658E95}" destId="{1DDC6EB5-37CD-4E02-ABA2-15155B613DDE}"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BAECB5-974F-4469-A358-F9639231D83D}"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FD24C5C0-5102-4F56-A927-7EA077E18308}">
      <dgm:prSet phldrT="[Texte]" custT="1"/>
      <dgm:spPr>
        <a:solidFill>
          <a:srgbClr val="FF0000"/>
        </a:solidFill>
      </dgm:spPr>
      <dgm:t>
        <a:bodyPr/>
        <a:lstStyle/>
        <a:p>
          <a:r>
            <a:rPr lang="en-US" sz="1800" b="1" dirty="0" smtClean="0">
              <a:latin typeface="Californian FB" pitchFamily="18" charset="0"/>
              <a:cs typeface="Arial" pitchFamily="34" charset="0"/>
            </a:rPr>
            <a:t>Knowledge Transfer Competencies &amp; Technologies </a:t>
          </a:r>
          <a:endParaRPr lang="en-US" sz="1800" b="1" dirty="0">
            <a:latin typeface="Californian FB" pitchFamily="18" charset="0"/>
            <a:cs typeface="Arial" pitchFamily="34" charset="0"/>
          </a:endParaRPr>
        </a:p>
      </dgm:t>
    </dgm:pt>
    <dgm:pt modelId="{2CA133AC-ED1F-4A21-82D0-4078AC12D5E6}" type="parTrans" cxnId="{D545E031-004E-41C7-8914-433DAAF2C071}">
      <dgm:prSet/>
      <dgm:spPr/>
      <dgm:t>
        <a:bodyPr/>
        <a:lstStyle/>
        <a:p>
          <a:endParaRPr lang="en-US" sz="1200"/>
        </a:p>
      </dgm:t>
    </dgm:pt>
    <dgm:pt modelId="{4CAAA0D7-B303-40AF-B72C-8D363DA83A1C}" type="sibTrans" cxnId="{D545E031-004E-41C7-8914-433DAAF2C071}">
      <dgm:prSet/>
      <dgm:spPr/>
      <dgm:t>
        <a:bodyPr/>
        <a:lstStyle/>
        <a:p>
          <a:endParaRPr lang="en-US" sz="1200"/>
        </a:p>
      </dgm:t>
    </dgm:pt>
    <dgm:pt modelId="{4DD86EE2-E94C-4BF4-AF16-1053FD4681B4}">
      <dgm:prSet phldrT="[Texte]" custT="1"/>
      <dgm:spPr>
        <a:solidFill>
          <a:schemeClr val="accent1">
            <a:lumMod val="75000"/>
          </a:schemeClr>
        </a:solidFill>
      </dgm:spPr>
      <dgm:t>
        <a:bodyPr/>
        <a:lstStyle/>
        <a:p>
          <a:r>
            <a:rPr lang="en-US" sz="1400" dirty="0" smtClean="0"/>
            <a:t>Human Capital/ Mobility</a:t>
          </a:r>
          <a:endParaRPr lang="en-US" sz="1400" dirty="0"/>
        </a:p>
      </dgm:t>
    </dgm:pt>
    <dgm:pt modelId="{9C075285-40B4-48A8-810E-8590D22B1CB2}" type="parTrans" cxnId="{94A53BE8-6301-448B-A20E-16E3108E6676}">
      <dgm:prSet custT="1"/>
      <dgm:spPr/>
      <dgm:t>
        <a:bodyPr/>
        <a:lstStyle/>
        <a:p>
          <a:endParaRPr lang="en-US" sz="1200"/>
        </a:p>
      </dgm:t>
    </dgm:pt>
    <dgm:pt modelId="{10A32667-7C69-47FC-999D-EA8125FBFA6C}" type="sibTrans" cxnId="{94A53BE8-6301-448B-A20E-16E3108E6676}">
      <dgm:prSet/>
      <dgm:spPr/>
      <dgm:t>
        <a:bodyPr/>
        <a:lstStyle/>
        <a:p>
          <a:endParaRPr lang="en-US" sz="1200"/>
        </a:p>
      </dgm:t>
    </dgm:pt>
    <dgm:pt modelId="{9E4CA405-CFF4-4EFF-8F42-B447F6B7AC01}">
      <dgm:prSet phldrT="[Texte]" custT="1"/>
      <dgm:spPr>
        <a:solidFill>
          <a:schemeClr val="accent1">
            <a:lumMod val="75000"/>
          </a:schemeClr>
        </a:solidFill>
      </dgm:spPr>
      <dgm:t>
        <a:bodyPr/>
        <a:lstStyle/>
        <a:p>
          <a:r>
            <a:rPr lang="en-US" sz="1400" dirty="0" smtClean="0"/>
            <a:t>Project’s Selection/Job creation</a:t>
          </a:r>
          <a:endParaRPr lang="en-US" sz="1400" dirty="0"/>
        </a:p>
      </dgm:t>
    </dgm:pt>
    <dgm:pt modelId="{E47EADC6-D680-4125-B5C0-169EF5A65EE2}" type="parTrans" cxnId="{5F2E5404-7109-4D87-BB7E-F7D9ED372C26}">
      <dgm:prSet custT="1"/>
      <dgm:spPr/>
      <dgm:t>
        <a:bodyPr/>
        <a:lstStyle/>
        <a:p>
          <a:endParaRPr lang="en-US" sz="1200"/>
        </a:p>
      </dgm:t>
    </dgm:pt>
    <dgm:pt modelId="{679B0B00-99F7-4FFD-8380-523F695A830C}" type="sibTrans" cxnId="{5F2E5404-7109-4D87-BB7E-F7D9ED372C26}">
      <dgm:prSet/>
      <dgm:spPr/>
      <dgm:t>
        <a:bodyPr/>
        <a:lstStyle/>
        <a:p>
          <a:endParaRPr lang="en-US" sz="1200"/>
        </a:p>
      </dgm:t>
    </dgm:pt>
    <dgm:pt modelId="{63A437AE-B7D1-4D45-B574-CE7FF54CFDA4}">
      <dgm:prSet phldrT="[Texte]" custT="1"/>
      <dgm:spPr>
        <a:solidFill>
          <a:schemeClr val="tx2">
            <a:lumMod val="50000"/>
          </a:schemeClr>
        </a:solidFill>
      </dgm:spPr>
      <dgm:t>
        <a:bodyPr/>
        <a:lstStyle/>
        <a:p>
          <a:r>
            <a:rPr lang="en-US" sz="1400" dirty="0" err="1" smtClean="0"/>
            <a:t>Euromed</a:t>
          </a:r>
          <a:r>
            <a:rPr lang="en-US" sz="1400" dirty="0" smtClean="0"/>
            <a:t> Environment Fund + Solar Energy</a:t>
          </a:r>
          <a:endParaRPr lang="en-US" sz="1400" dirty="0"/>
        </a:p>
      </dgm:t>
    </dgm:pt>
    <dgm:pt modelId="{83909004-2217-42C7-8CD1-E96589F781F7}" type="parTrans" cxnId="{02F08E3F-07B9-41AB-8966-7165E372D7A0}">
      <dgm:prSet custT="1"/>
      <dgm:spPr/>
      <dgm:t>
        <a:bodyPr/>
        <a:lstStyle/>
        <a:p>
          <a:endParaRPr lang="en-US" sz="1200"/>
        </a:p>
      </dgm:t>
    </dgm:pt>
    <dgm:pt modelId="{4B4C2FD8-A606-4F53-A763-5B14CB9C19BF}" type="sibTrans" cxnId="{02F08E3F-07B9-41AB-8966-7165E372D7A0}">
      <dgm:prSet/>
      <dgm:spPr/>
      <dgm:t>
        <a:bodyPr/>
        <a:lstStyle/>
        <a:p>
          <a:endParaRPr lang="en-US" sz="1200"/>
        </a:p>
      </dgm:t>
    </dgm:pt>
    <dgm:pt modelId="{A09B71D7-022A-492D-A020-B5284D8726A4}">
      <dgm:prSet phldrT="[Texte]" custT="1"/>
      <dgm:spPr>
        <a:solidFill>
          <a:schemeClr val="tx2">
            <a:lumMod val="50000"/>
          </a:schemeClr>
        </a:solidFill>
      </dgm:spPr>
      <dgm:t>
        <a:bodyPr/>
        <a:lstStyle/>
        <a:p>
          <a:r>
            <a:rPr lang="en-US" sz="1400" dirty="0" smtClean="0"/>
            <a:t>Transport Networks/</a:t>
          </a:r>
        </a:p>
        <a:p>
          <a:r>
            <a:rPr lang="en-US" sz="1400" dirty="0" err="1" smtClean="0"/>
            <a:t>Comerce</a:t>
          </a:r>
          <a:r>
            <a:rPr lang="en-US" sz="1400" dirty="0" smtClean="0"/>
            <a:t> South </a:t>
          </a:r>
          <a:r>
            <a:rPr lang="en-US" sz="1400" dirty="0" err="1" smtClean="0"/>
            <a:t>South</a:t>
          </a:r>
          <a:endParaRPr lang="en-US" sz="1400" dirty="0"/>
        </a:p>
      </dgm:t>
    </dgm:pt>
    <dgm:pt modelId="{9DA69BA9-E69D-4A42-963D-A3C89EE700C0}" type="parTrans" cxnId="{6E90352C-97A9-4732-9F81-3481DFA33BB0}">
      <dgm:prSet custT="1"/>
      <dgm:spPr/>
      <dgm:t>
        <a:bodyPr/>
        <a:lstStyle/>
        <a:p>
          <a:endParaRPr lang="en-US" sz="1200"/>
        </a:p>
      </dgm:t>
    </dgm:pt>
    <dgm:pt modelId="{7402DC1E-69FA-4192-A6EA-BBDC8B266A9D}" type="sibTrans" cxnId="{6E90352C-97A9-4732-9F81-3481DFA33BB0}">
      <dgm:prSet/>
      <dgm:spPr/>
      <dgm:t>
        <a:bodyPr/>
        <a:lstStyle/>
        <a:p>
          <a:endParaRPr lang="en-US" sz="1200"/>
        </a:p>
      </dgm:t>
    </dgm:pt>
    <dgm:pt modelId="{8A488309-2994-4484-AC28-608F2257003C}">
      <dgm:prSet custT="1"/>
      <dgm:spPr>
        <a:solidFill>
          <a:schemeClr val="tx2">
            <a:lumMod val="50000"/>
          </a:schemeClr>
        </a:solidFill>
      </dgm:spPr>
      <dgm:t>
        <a:bodyPr/>
        <a:lstStyle/>
        <a:p>
          <a:r>
            <a:rPr lang="en-US" sz="1400" dirty="0" err="1" smtClean="0"/>
            <a:t>Euromed</a:t>
          </a:r>
          <a:r>
            <a:rPr lang="en-US" sz="1400" dirty="0" smtClean="0"/>
            <a:t> investment Bank</a:t>
          </a:r>
          <a:endParaRPr lang="en-US" sz="1400" dirty="0"/>
        </a:p>
      </dgm:t>
    </dgm:pt>
    <dgm:pt modelId="{D258DA8D-EAE5-4D26-944C-6B6DCC6E726B}" type="parTrans" cxnId="{081F3BC2-F19E-4E70-8E80-6065A2C29386}">
      <dgm:prSet custT="1"/>
      <dgm:spPr/>
      <dgm:t>
        <a:bodyPr/>
        <a:lstStyle/>
        <a:p>
          <a:endParaRPr lang="en-US" sz="1200"/>
        </a:p>
      </dgm:t>
    </dgm:pt>
    <dgm:pt modelId="{89A67FD4-3DA1-482E-9374-D816BB84AFBE}" type="sibTrans" cxnId="{081F3BC2-F19E-4E70-8E80-6065A2C29386}">
      <dgm:prSet/>
      <dgm:spPr/>
      <dgm:t>
        <a:bodyPr/>
        <a:lstStyle/>
        <a:p>
          <a:endParaRPr lang="en-US" sz="1200"/>
        </a:p>
      </dgm:t>
    </dgm:pt>
    <dgm:pt modelId="{3FC88FA9-D436-4492-B14A-68DC3856E842}">
      <dgm:prSet custT="1"/>
      <dgm:spPr>
        <a:solidFill>
          <a:schemeClr val="accent1">
            <a:lumMod val="75000"/>
          </a:schemeClr>
        </a:solidFill>
      </dgm:spPr>
      <dgm:t>
        <a:bodyPr/>
        <a:lstStyle/>
        <a:p>
          <a:r>
            <a:rPr lang="en-US" sz="1400" dirty="0" err="1" smtClean="0"/>
            <a:t>Euromed</a:t>
          </a:r>
          <a:r>
            <a:rPr lang="en-US" sz="1400" dirty="0" smtClean="0"/>
            <a:t> Policy Food Security</a:t>
          </a:r>
          <a:endParaRPr lang="en-US" sz="1400" dirty="0"/>
        </a:p>
      </dgm:t>
    </dgm:pt>
    <dgm:pt modelId="{B3AF858A-D6E6-4416-88B4-B1C3F43C06A0}" type="parTrans" cxnId="{0D5C2C70-5504-4EB0-9CBA-2E516AA2B405}">
      <dgm:prSet custT="1"/>
      <dgm:spPr/>
      <dgm:t>
        <a:bodyPr/>
        <a:lstStyle/>
        <a:p>
          <a:endParaRPr lang="en-US" sz="1200"/>
        </a:p>
      </dgm:t>
    </dgm:pt>
    <dgm:pt modelId="{75D5F68E-490B-48F2-AF06-43CE952794C5}" type="sibTrans" cxnId="{0D5C2C70-5504-4EB0-9CBA-2E516AA2B405}">
      <dgm:prSet/>
      <dgm:spPr/>
      <dgm:t>
        <a:bodyPr/>
        <a:lstStyle/>
        <a:p>
          <a:endParaRPr lang="en-US" sz="1200"/>
        </a:p>
      </dgm:t>
    </dgm:pt>
    <dgm:pt modelId="{B4D6E1AA-D094-4CF9-8003-EEABE35D8F22}">
      <dgm:prSet custT="1"/>
      <dgm:spPr>
        <a:solidFill>
          <a:schemeClr val="tx2">
            <a:lumMod val="50000"/>
          </a:schemeClr>
        </a:solidFill>
      </dgm:spPr>
      <dgm:t>
        <a:bodyPr/>
        <a:lstStyle/>
        <a:p>
          <a:r>
            <a:rPr lang="en-US" sz="1400" dirty="0" smtClean="0"/>
            <a:t>Product’s certification</a:t>
          </a:r>
          <a:endParaRPr lang="en-US" sz="1400" dirty="0"/>
        </a:p>
      </dgm:t>
    </dgm:pt>
    <dgm:pt modelId="{9519A8D7-9375-468B-AA3D-0AB10D8D0565}" type="parTrans" cxnId="{99CFC6C7-CF97-4D2E-84E3-5C60ECEDC73F}">
      <dgm:prSet custT="1"/>
      <dgm:spPr/>
      <dgm:t>
        <a:bodyPr/>
        <a:lstStyle/>
        <a:p>
          <a:endParaRPr lang="en-US" sz="1200"/>
        </a:p>
      </dgm:t>
    </dgm:pt>
    <dgm:pt modelId="{9F58850F-8C7C-4E00-9D34-5F558F574683}" type="sibTrans" cxnId="{99CFC6C7-CF97-4D2E-84E3-5C60ECEDC73F}">
      <dgm:prSet/>
      <dgm:spPr/>
      <dgm:t>
        <a:bodyPr/>
        <a:lstStyle/>
        <a:p>
          <a:endParaRPr lang="en-US" sz="1200"/>
        </a:p>
      </dgm:t>
    </dgm:pt>
    <dgm:pt modelId="{3AF8E5E2-7E61-4502-8831-FF3B012B225B}">
      <dgm:prSet custT="1"/>
      <dgm:spPr>
        <a:solidFill>
          <a:schemeClr val="accent1">
            <a:lumMod val="75000"/>
          </a:schemeClr>
        </a:solidFill>
      </dgm:spPr>
      <dgm:t>
        <a:bodyPr/>
        <a:lstStyle/>
        <a:p>
          <a:r>
            <a:rPr lang="en-US" sz="1400" dirty="0" smtClean="0"/>
            <a:t>Institutional Space</a:t>
          </a:r>
          <a:endParaRPr lang="en-US" sz="1400" dirty="0"/>
        </a:p>
      </dgm:t>
    </dgm:pt>
    <dgm:pt modelId="{CB33B433-1132-4D0D-918F-E40DB618024E}" type="parTrans" cxnId="{E163842E-B238-4D93-8B50-E9F7AACFDDAE}">
      <dgm:prSet custT="1"/>
      <dgm:spPr/>
      <dgm:t>
        <a:bodyPr/>
        <a:lstStyle/>
        <a:p>
          <a:endParaRPr lang="en-US" sz="1200"/>
        </a:p>
      </dgm:t>
    </dgm:pt>
    <dgm:pt modelId="{915B7655-0234-4FD6-A448-411F79A4F041}" type="sibTrans" cxnId="{E163842E-B238-4D93-8B50-E9F7AACFDDAE}">
      <dgm:prSet/>
      <dgm:spPr/>
      <dgm:t>
        <a:bodyPr/>
        <a:lstStyle/>
        <a:p>
          <a:endParaRPr lang="en-US" sz="1200"/>
        </a:p>
      </dgm:t>
    </dgm:pt>
    <dgm:pt modelId="{6543FD45-957C-419F-8127-97D710B95823}" type="pres">
      <dgm:prSet presAssocID="{52BAECB5-974F-4469-A358-F9639231D83D}" presName="cycle" presStyleCnt="0">
        <dgm:presLayoutVars>
          <dgm:chMax val="1"/>
          <dgm:dir/>
          <dgm:animLvl val="ctr"/>
          <dgm:resizeHandles val="exact"/>
        </dgm:presLayoutVars>
      </dgm:prSet>
      <dgm:spPr/>
      <dgm:t>
        <a:bodyPr/>
        <a:lstStyle/>
        <a:p>
          <a:endParaRPr lang="en-US"/>
        </a:p>
      </dgm:t>
    </dgm:pt>
    <dgm:pt modelId="{F229D9CB-8700-41AE-A685-B04F908AFDD5}" type="pres">
      <dgm:prSet presAssocID="{FD24C5C0-5102-4F56-A927-7EA077E18308}" presName="centerShape" presStyleLbl="node0" presStyleIdx="0" presStyleCnt="1" custScaleX="182194" custScaleY="180769"/>
      <dgm:spPr/>
      <dgm:t>
        <a:bodyPr/>
        <a:lstStyle/>
        <a:p>
          <a:endParaRPr lang="en-US"/>
        </a:p>
      </dgm:t>
    </dgm:pt>
    <dgm:pt modelId="{8565FF8E-AE11-42DD-A05A-14B157534F09}" type="pres">
      <dgm:prSet presAssocID="{9C075285-40B4-48A8-810E-8590D22B1CB2}" presName="Name9" presStyleLbl="parChTrans1D2" presStyleIdx="0" presStyleCnt="8"/>
      <dgm:spPr/>
      <dgm:t>
        <a:bodyPr/>
        <a:lstStyle/>
        <a:p>
          <a:endParaRPr lang="en-US"/>
        </a:p>
      </dgm:t>
    </dgm:pt>
    <dgm:pt modelId="{21267A4E-078A-42B0-AD3F-B68951B41AAF}" type="pres">
      <dgm:prSet presAssocID="{9C075285-40B4-48A8-810E-8590D22B1CB2}" presName="connTx" presStyleLbl="parChTrans1D2" presStyleIdx="0" presStyleCnt="8"/>
      <dgm:spPr/>
      <dgm:t>
        <a:bodyPr/>
        <a:lstStyle/>
        <a:p>
          <a:endParaRPr lang="en-US"/>
        </a:p>
      </dgm:t>
    </dgm:pt>
    <dgm:pt modelId="{5E8FBD6D-F8E1-4BE3-AAFD-B7B49259766C}" type="pres">
      <dgm:prSet presAssocID="{4DD86EE2-E94C-4BF4-AF16-1053FD4681B4}" presName="node" presStyleLbl="node1" presStyleIdx="0" presStyleCnt="8" custScaleX="145084" custScaleY="144578" custRadScaleRad="99925" custRadScaleInc="-1435">
        <dgm:presLayoutVars>
          <dgm:bulletEnabled val="1"/>
        </dgm:presLayoutVars>
      </dgm:prSet>
      <dgm:spPr/>
      <dgm:t>
        <a:bodyPr/>
        <a:lstStyle/>
        <a:p>
          <a:endParaRPr lang="en-US"/>
        </a:p>
      </dgm:t>
    </dgm:pt>
    <dgm:pt modelId="{1F30B630-4865-4F36-ADB7-C17D8D2280F4}" type="pres">
      <dgm:prSet presAssocID="{D258DA8D-EAE5-4D26-944C-6B6DCC6E726B}" presName="Name9" presStyleLbl="parChTrans1D2" presStyleIdx="1" presStyleCnt="8"/>
      <dgm:spPr/>
      <dgm:t>
        <a:bodyPr/>
        <a:lstStyle/>
        <a:p>
          <a:endParaRPr lang="en-US"/>
        </a:p>
      </dgm:t>
    </dgm:pt>
    <dgm:pt modelId="{47CF1FA6-5C7F-4B44-93EA-B3175E163246}" type="pres">
      <dgm:prSet presAssocID="{D258DA8D-EAE5-4D26-944C-6B6DCC6E726B}" presName="connTx" presStyleLbl="parChTrans1D2" presStyleIdx="1" presStyleCnt="8"/>
      <dgm:spPr/>
      <dgm:t>
        <a:bodyPr/>
        <a:lstStyle/>
        <a:p>
          <a:endParaRPr lang="en-US"/>
        </a:p>
      </dgm:t>
    </dgm:pt>
    <dgm:pt modelId="{DAB74DD5-05EF-4E58-B9EC-3AA6D5B07759}" type="pres">
      <dgm:prSet presAssocID="{8A488309-2994-4484-AC28-608F2257003C}" presName="node" presStyleLbl="node1" presStyleIdx="1" presStyleCnt="8" custScaleX="145084" custScaleY="144578">
        <dgm:presLayoutVars>
          <dgm:bulletEnabled val="1"/>
        </dgm:presLayoutVars>
      </dgm:prSet>
      <dgm:spPr/>
      <dgm:t>
        <a:bodyPr/>
        <a:lstStyle/>
        <a:p>
          <a:endParaRPr lang="en-US"/>
        </a:p>
      </dgm:t>
    </dgm:pt>
    <dgm:pt modelId="{D7024B2A-F0CE-4287-881E-DFB985B6B6ED}" type="pres">
      <dgm:prSet presAssocID="{E47EADC6-D680-4125-B5C0-169EF5A65EE2}" presName="Name9" presStyleLbl="parChTrans1D2" presStyleIdx="2" presStyleCnt="8"/>
      <dgm:spPr/>
      <dgm:t>
        <a:bodyPr/>
        <a:lstStyle/>
        <a:p>
          <a:endParaRPr lang="en-US"/>
        </a:p>
      </dgm:t>
    </dgm:pt>
    <dgm:pt modelId="{A374A177-0A34-492B-9BA0-143C87FF2E49}" type="pres">
      <dgm:prSet presAssocID="{E47EADC6-D680-4125-B5C0-169EF5A65EE2}" presName="connTx" presStyleLbl="parChTrans1D2" presStyleIdx="2" presStyleCnt="8"/>
      <dgm:spPr/>
      <dgm:t>
        <a:bodyPr/>
        <a:lstStyle/>
        <a:p>
          <a:endParaRPr lang="en-US"/>
        </a:p>
      </dgm:t>
    </dgm:pt>
    <dgm:pt modelId="{05911277-AA0F-4881-B104-983DA43E4DC5}" type="pres">
      <dgm:prSet presAssocID="{9E4CA405-CFF4-4EFF-8F42-B447F6B7AC01}" presName="node" presStyleLbl="node1" presStyleIdx="2" presStyleCnt="8" custScaleX="145084" custScaleY="144578">
        <dgm:presLayoutVars>
          <dgm:bulletEnabled val="1"/>
        </dgm:presLayoutVars>
      </dgm:prSet>
      <dgm:spPr/>
      <dgm:t>
        <a:bodyPr/>
        <a:lstStyle/>
        <a:p>
          <a:endParaRPr lang="en-US"/>
        </a:p>
      </dgm:t>
    </dgm:pt>
    <dgm:pt modelId="{8943D0AC-6848-4032-AB7A-CA91A1327B0F}" type="pres">
      <dgm:prSet presAssocID="{9519A8D7-9375-468B-AA3D-0AB10D8D0565}" presName="Name9" presStyleLbl="parChTrans1D2" presStyleIdx="3" presStyleCnt="8"/>
      <dgm:spPr/>
      <dgm:t>
        <a:bodyPr/>
        <a:lstStyle/>
        <a:p>
          <a:endParaRPr lang="en-US"/>
        </a:p>
      </dgm:t>
    </dgm:pt>
    <dgm:pt modelId="{1897B755-F1E9-4D7E-AE26-FC762001E223}" type="pres">
      <dgm:prSet presAssocID="{9519A8D7-9375-468B-AA3D-0AB10D8D0565}" presName="connTx" presStyleLbl="parChTrans1D2" presStyleIdx="3" presStyleCnt="8"/>
      <dgm:spPr/>
      <dgm:t>
        <a:bodyPr/>
        <a:lstStyle/>
        <a:p>
          <a:endParaRPr lang="en-US"/>
        </a:p>
      </dgm:t>
    </dgm:pt>
    <dgm:pt modelId="{AEA6F360-D2DB-4AE9-A72E-72B5C5D38858}" type="pres">
      <dgm:prSet presAssocID="{B4D6E1AA-D094-4CF9-8003-EEABE35D8F22}" presName="node" presStyleLbl="node1" presStyleIdx="3" presStyleCnt="8" custScaleX="145084" custScaleY="144578">
        <dgm:presLayoutVars>
          <dgm:bulletEnabled val="1"/>
        </dgm:presLayoutVars>
      </dgm:prSet>
      <dgm:spPr/>
      <dgm:t>
        <a:bodyPr/>
        <a:lstStyle/>
        <a:p>
          <a:endParaRPr lang="en-US"/>
        </a:p>
      </dgm:t>
    </dgm:pt>
    <dgm:pt modelId="{5D0129C1-AAD5-487F-838F-EAC3BA337165}" type="pres">
      <dgm:prSet presAssocID="{CB33B433-1132-4D0D-918F-E40DB618024E}" presName="Name9" presStyleLbl="parChTrans1D2" presStyleIdx="4" presStyleCnt="8"/>
      <dgm:spPr/>
      <dgm:t>
        <a:bodyPr/>
        <a:lstStyle/>
        <a:p>
          <a:endParaRPr lang="en-US"/>
        </a:p>
      </dgm:t>
    </dgm:pt>
    <dgm:pt modelId="{7B065419-7B78-408B-A128-09CC8E79FCD0}" type="pres">
      <dgm:prSet presAssocID="{CB33B433-1132-4D0D-918F-E40DB618024E}" presName="connTx" presStyleLbl="parChTrans1D2" presStyleIdx="4" presStyleCnt="8"/>
      <dgm:spPr/>
      <dgm:t>
        <a:bodyPr/>
        <a:lstStyle/>
        <a:p>
          <a:endParaRPr lang="en-US"/>
        </a:p>
      </dgm:t>
    </dgm:pt>
    <dgm:pt modelId="{F9B97DCF-0C51-4A43-A07B-7F77F1CB9F28}" type="pres">
      <dgm:prSet presAssocID="{3AF8E5E2-7E61-4502-8831-FF3B012B225B}" presName="node" presStyleLbl="node1" presStyleIdx="4" presStyleCnt="8" custScaleX="145084" custScaleY="144578">
        <dgm:presLayoutVars>
          <dgm:bulletEnabled val="1"/>
        </dgm:presLayoutVars>
      </dgm:prSet>
      <dgm:spPr/>
      <dgm:t>
        <a:bodyPr/>
        <a:lstStyle/>
        <a:p>
          <a:endParaRPr lang="en-US"/>
        </a:p>
      </dgm:t>
    </dgm:pt>
    <dgm:pt modelId="{3E96164E-77CC-4D25-AF84-6298E730CA30}" type="pres">
      <dgm:prSet presAssocID="{83909004-2217-42C7-8CD1-E96589F781F7}" presName="Name9" presStyleLbl="parChTrans1D2" presStyleIdx="5" presStyleCnt="8"/>
      <dgm:spPr/>
      <dgm:t>
        <a:bodyPr/>
        <a:lstStyle/>
        <a:p>
          <a:endParaRPr lang="en-US"/>
        </a:p>
      </dgm:t>
    </dgm:pt>
    <dgm:pt modelId="{4766E321-F1E9-4A85-9D22-E4C6494A5F7F}" type="pres">
      <dgm:prSet presAssocID="{83909004-2217-42C7-8CD1-E96589F781F7}" presName="connTx" presStyleLbl="parChTrans1D2" presStyleIdx="5" presStyleCnt="8"/>
      <dgm:spPr/>
      <dgm:t>
        <a:bodyPr/>
        <a:lstStyle/>
        <a:p>
          <a:endParaRPr lang="en-US"/>
        </a:p>
      </dgm:t>
    </dgm:pt>
    <dgm:pt modelId="{15A049A1-50CF-4999-B2EA-6212628C1482}" type="pres">
      <dgm:prSet presAssocID="{63A437AE-B7D1-4D45-B574-CE7FF54CFDA4}" presName="node" presStyleLbl="node1" presStyleIdx="5" presStyleCnt="8" custScaleX="145084" custScaleY="144578">
        <dgm:presLayoutVars>
          <dgm:bulletEnabled val="1"/>
        </dgm:presLayoutVars>
      </dgm:prSet>
      <dgm:spPr/>
      <dgm:t>
        <a:bodyPr/>
        <a:lstStyle/>
        <a:p>
          <a:endParaRPr lang="en-US"/>
        </a:p>
      </dgm:t>
    </dgm:pt>
    <dgm:pt modelId="{603F5CED-836E-4695-93E5-402BDED8D7A8}" type="pres">
      <dgm:prSet presAssocID="{B3AF858A-D6E6-4416-88B4-B1C3F43C06A0}" presName="Name9" presStyleLbl="parChTrans1D2" presStyleIdx="6" presStyleCnt="8"/>
      <dgm:spPr/>
      <dgm:t>
        <a:bodyPr/>
        <a:lstStyle/>
        <a:p>
          <a:endParaRPr lang="en-US"/>
        </a:p>
      </dgm:t>
    </dgm:pt>
    <dgm:pt modelId="{F4CA9E11-EDCD-4819-A4F6-B5A2504E01B7}" type="pres">
      <dgm:prSet presAssocID="{B3AF858A-D6E6-4416-88B4-B1C3F43C06A0}" presName="connTx" presStyleLbl="parChTrans1D2" presStyleIdx="6" presStyleCnt="8"/>
      <dgm:spPr/>
      <dgm:t>
        <a:bodyPr/>
        <a:lstStyle/>
        <a:p>
          <a:endParaRPr lang="en-US"/>
        </a:p>
      </dgm:t>
    </dgm:pt>
    <dgm:pt modelId="{4F95D229-22F5-41CD-B179-5555C0288C06}" type="pres">
      <dgm:prSet presAssocID="{3FC88FA9-D436-4492-B14A-68DC3856E842}" presName="node" presStyleLbl="node1" presStyleIdx="6" presStyleCnt="8" custScaleX="145084" custScaleY="144578">
        <dgm:presLayoutVars>
          <dgm:bulletEnabled val="1"/>
        </dgm:presLayoutVars>
      </dgm:prSet>
      <dgm:spPr/>
      <dgm:t>
        <a:bodyPr/>
        <a:lstStyle/>
        <a:p>
          <a:endParaRPr lang="en-US"/>
        </a:p>
      </dgm:t>
    </dgm:pt>
    <dgm:pt modelId="{7C429C38-2961-496D-AEED-DB9BC8A3C42F}" type="pres">
      <dgm:prSet presAssocID="{9DA69BA9-E69D-4A42-963D-A3C89EE700C0}" presName="Name9" presStyleLbl="parChTrans1D2" presStyleIdx="7" presStyleCnt="8"/>
      <dgm:spPr/>
      <dgm:t>
        <a:bodyPr/>
        <a:lstStyle/>
        <a:p>
          <a:endParaRPr lang="en-US"/>
        </a:p>
      </dgm:t>
    </dgm:pt>
    <dgm:pt modelId="{9892DD88-72E7-4B18-8FE7-41BEAE84727D}" type="pres">
      <dgm:prSet presAssocID="{9DA69BA9-E69D-4A42-963D-A3C89EE700C0}" presName="connTx" presStyleLbl="parChTrans1D2" presStyleIdx="7" presStyleCnt="8"/>
      <dgm:spPr/>
      <dgm:t>
        <a:bodyPr/>
        <a:lstStyle/>
        <a:p>
          <a:endParaRPr lang="en-US"/>
        </a:p>
      </dgm:t>
    </dgm:pt>
    <dgm:pt modelId="{B6C92823-99E2-407A-B41C-96BE9A01EBE8}" type="pres">
      <dgm:prSet presAssocID="{A09B71D7-022A-492D-A020-B5284D8726A4}" presName="node" presStyleLbl="node1" presStyleIdx="7" presStyleCnt="8" custScaleX="145084" custScaleY="144578">
        <dgm:presLayoutVars>
          <dgm:bulletEnabled val="1"/>
        </dgm:presLayoutVars>
      </dgm:prSet>
      <dgm:spPr/>
      <dgm:t>
        <a:bodyPr/>
        <a:lstStyle/>
        <a:p>
          <a:endParaRPr lang="en-US"/>
        </a:p>
      </dgm:t>
    </dgm:pt>
  </dgm:ptLst>
  <dgm:cxnLst>
    <dgm:cxn modelId="{88D09307-F0BF-45ED-8ECF-408A8320B7EE}" type="presOf" srcId="{9E4CA405-CFF4-4EFF-8F42-B447F6B7AC01}" destId="{05911277-AA0F-4881-B104-983DA43E4DC5}" srcOrd="0" destOrd="0" presId="urn:microsoft.com/office/officeart/2005/8/layout/radial1"/>
    <dgm:cxn modelId="{31786B56-024A-400B-8A60-F06E20C287D7}" type="presOf" srcId="{B4D6E1AA-D094-4CF9-8003-EEABE35D8F22}" destId="{AEA6F360-D2DB-4AE9-A72E-72B5C5D38858}" srcOrd="0" destOrd="0" presId="urn:microsoft.com/office/officeart/2005/8/layout/radial1"/>
    <dgm:cxn modelId="{9F061A9E-F82E-49C6-AB36-9E1F18D77C6C}" type="presOf" srcId="{4DD86EE2-E94C-4BF4-AF16-1053FD4681B4}" destId="{5E8FBD6D-F8E1-4BE3-AAFD-B7B49259766C}" srcOrd="0" destOrd="0" presId="urn:microsoft.com/office/officeart/2005/8/layout/radial1"/>
    <dgm:cxn modelId="{83395203-9C5D-469B-8C05-089A1E754304}" type="presOf" srcId="{CB33B433-1132-4D0D-918F-E40DB618024E}" destId="{5D0129C1-AAD5-487F-838F-EAC3BA337165}" srcOrd="0" destOrd="0" presId="urn:microsoft.com/office/officeart/2005/8/layout/radial1"/>
    <dgm:cxn modelId="{C89CA1BD-34FB-487A-9BA9-B140A90D1815}" type="presOf" srcId="{CB33B433-1132-4D0D-918F-E40DB618024E}" destId="{7B065419-7B78-408B-A128-09CC8E79FCD0}" srcOrd="1" destOrd="0" presId="urn:microsoft.com/office/officeart/2005/8/layout/radial1"/>
    <dgm:cxn modelId="{770CAC12-DD4B-4B07-87AD-5FAA1216E687}" type="presOf" srcId="{3FC88FA9-D436-4492-B14A-68DC3856E842}" destId="{4F95D229-22F5-41CD-B179-5555C0288C06}" srcOrd="0" destOrd="0" presId="urn:microsoft.com/office/officeart/2005/8/layout/radial1"/>
    <dgm:cxn modelId="{BB3E4663-D400-4092-97FB-CFE1C97CF7B1}" type="presOf" srcId="{D258DA8D-EAE5-4D26-944C-6B6DCC6E726B}" destId="{1F30B630-4865-4F36-ADB7-C17D8D2280F4}" srcOrd="0" destOrd="0" presId="urn:microsoft.com/office/officeart/2005/8/layout/radial1"/>
    <dgm:cxn modelId="{28DC08A7-BC4D-4C34-8E59-F0D406E9D987}" type="presOf" srcId="{D258DA8D-EAE5-4D26-944C-6B6DCC6E726B}" destId="{47CF1FA6-5C7F-4B44-93EA-B3175E163246}" srcOrd="1" destOrd="0" presId="urn:microsoft.com/office/officeart/2005/8/layout/radial1"/>
    <dgm:cxn modelId="{D545E031-004E-41C7-8914-433DAAF2C071}" srcId="{52BAECB5-974F-4469-A358-F9639231D83D}" destId="{FD24C5C0-5102-4F56-A927-7EA077E18308}" srcOrd="0" destOrd="0" parTransId="{2CA133AC-ED1F-4A21-82D0-4078AC12D5E6}" sibTransId="{4CAAA0D7-B303-40AF-B72C-8D363DA83A1C}"/>
    <dgm:cxn modelId="{017F7558-0EB1-438C-AABB-FDDD1F1D905D}" type="presOf" srcId="{9C075285-40B4-48A8-810E-8590D22B1CB2}" destId="{21267A4E-078A-42B0-AD3F-B68951B41AAF}" srcOrd="1" destOrd="0" presId="urn:microsoft.com/office/officeart/2005/8/layout/radial1"/>
    <dgm:cxn modelId="{081F3BC2-F19E-4E70-8E80-6065A2C29386}" srcId="{FD24C5C0-5102-4F56-A927-7EA077E18308}" destId="{8A488309-2994-4484-AC28-608F2257003C}" srcOrd="1" destOrd="0" parTransId="{D258DA8D-EAE5-4D26-944C-6B6DCC6E726B}" sibTransId="{89A67FD4-3DA1-482E-9374-D816BB84AFBE}"/>
    <dgm:cxn modelId="{7B647D88-04AB-4D3E-8EF3-97FA1DA1A50B}" type="presOf" srcId="{B3AF858A-D6E6-4416-88B4-B1C3F43C06A0}" destId="{F4CA9E11-EDCD-4819-A4F6-B5A2504E01B7}" srcOrd="1" destOrd="0" presId="urn:microsoft.com/office/officeart/2005/8/layout/radial1"/>
    <dgm:cxn modelId="{9CEF92F3-8C10-4FD2-9C84-B32B1C64EB6D}" type="presOf" srcId="{B3AF858A-D6E6-4416-88B4-B1C3F43C06A0}" destId="{603F5CED-836E-4695-93E5-402BDED8D7A8}" srcOrd="0" destOrd="0" presId="urn:microsoft.com/office/officeart/2005/8/layout/radial1"/>
    <dgm:cxn modelId="{99CFC6C7-CF97-4D2E-84E3-5C60ECEDC73F}" srcId="{FD24C5C0-5102-4F56-A927-7EA077E18308}" destId="{B4D6E1AA-D094-4CF9-8003-EEABE35D8F22}" srcOrd="3" destOrd="0" parTransId="{9519A8D7-9375-468B-AA3D-0AB10D8D0565}" sibTransId="{9F58850F-8C7C-4E00-9D34-5F558F574683}"/>
    <dgm:cxn modelId="{C6C38589-4872-4621-84B8-DF5D72E262D4}" type="presOf" srcId="{9C075285-40B4-48A8-810E-8590D22B1CB2}" destId="{8565FF8E-AE11-42DD-A05A-14B157534F09}" srcOrd="0" destOrd="0" presId="urn:microsoft.com/office/officeart/2005/8/layout/radial1"/>
    <dgm:cxn modelId="{5F2E5404-7109-4D87-BB7E-F7D9ED372C26}" srcId="{FD24C5C0-5102-4F56-A927-7EA077E18308}" destId="{9E4CA405-CFF4-4EFF-8F42-B447F6B7AC01}" srcOrd="2" destOrd="0" parTransId="{E47EADC6-D680-4125-B5C0-169EF5A65EE2}" sibTransId="{679B0B00-99F7-4FFD-8380-523F695A830C}"/>
    <dgm:cxn modelId="{820D229A-CFEF-440D-A6CC-18F6D74053B0}" type="presOf" srcId="{9519A8D7-9375-468B-AA3D-0AB10D8D0565}" destId="{8943D0AC-6848-4032-AB7A-CA91A1327B0F}" srcOrd="0" destOrd="0" presId="urn:microsoft.com/office/officeart/2005/8/layout/radial1"/>
    <dgm:cxn modelId="{E163842E-B238-4D93-8B50-E9F7AACFDDAE}" srcId="{FD24C5C0-5102-4F56-A927-7EA077E18308}" destId="{3AF8E5E2-7E61-4502-8831-FF3B012B225B}" srcOrd="4" destOrd="0" parTransId="{CB33B433-1132-4D0D-918F-E40DB618024E}" sibTransId="{915B7655-0234-4FD6-A448-411F79A4F041}"/>
    <dgm:cxn modelId="{0DCA0870-3E09-410F-A093-FF63CF23EF49}" type="presOf" srcId="{8A488309-2994-4484-AC28-608F2257003C}" destId="{DAB74DD5-05EF-4E58-B9EC-3AA6D5B07759}" srcOrd="0" destOrd="0" presId="urn:microsoft.com/office/officeart/2005/8/layout/radial1"/>
    <dgm:cxn modelId="{9B7BB59C-BAFC-4CAF-A4B9-1483E9B4B7FB}" type="presOf" srcId="{9DA69BA9-E69D-4A42-963D-A3C89EE700C0}" destId="{9892DD88-72E7-4B18-8FE7-41BEAE84727D}" srcOrd="1" destOrd="0" presId="urn:microsoft.com/office/officeart/2005/8/layout/radial1"/>
    <dgm:cxn modelId="{02F08E3F-07B9-41AB-8966-7165E372D7A0}" srcId="{FD24C5C0-5102-4F56-A927-7EA077E18308}" destId="{63A437AE-B7D1-4D45-B574-CE7FF54CFDA4}" srcOrd="5" destOrd="0" parTransId="{83909004-2217-42C7-8CD1-E96589F781F7}" sibTransId="{4B4C2FD8-A606-4F53-A763-5B14CB9C19BF}"/>
    <dgm:cxn modelId="{77B01B76-5F3D-4756-AF9F-F821869A2E0E}" type="presOf" srcId="{63A437AE-B7D1-4D45-B574-CE7FF54CFDA4}" destId="{15A049A1-50CF-4999-B2EA-6212628C1482}" srcOrd="0" destOrd="0" presId="urn:microsoft.com/office/officeart/2005/8/layout/radial1"/>
    <dgm:cxn modelId="{6E90352C-97A9-4732-9F81-3481DFA33BB0}" srcId="{FD24C5C0-5102-4F56-A927-7EA077E18308}" destId="{A09B71D7-022A-492D-A020-B5284D8726A4}" srcOrd="7" destOrd="0" parTransId="{9DA69BA9-E69D-4A42-963D-A3C89EE700C0}" sibTransId="{7402DC1E-69FA-4192-A6EA-BBDC8B266A9D}"/>
    <dgm:cxn modelId="{7B98B245-1B76-49AD-AAF4-07423CAFEB8E}" type="presOf" srcId="{3AF8E5E2-7E61-4502-8831-FF3B012B225B}" destId="{F9B97DCF-0C51-4A43-A07B-7F77F1CB9F28}" srcOrd="0" destOrd="0" presId="urn:microsoft.com/office/officeart/2005/8/layout/radial1"/>
    <dgm:cxn modelId="{59B9F5C8-619E-4147-8F88-ABA51D6605FE}" type="presOf" srcId="{52BAECB5-974F-4469-A358-F9639231D83D}" destId="{6543FD45-957C-419F-8127-97D710B95823}" srcOrd="0" destOrd="0" presId="urn:microsoft.com/office/officeart/2005/8/layout/radial1"/>
    <dgm:cxn modelId="{0D5C2C70-5504-4EB0-9CBA-2E516AA2B405}" srcId="{FD24C5C0-5102-4F56-A927-7EA077E18308}" destId="{3FC88FA9-D436-4492-B14A-68DC3856E842}" srcOrd="6" destOrd="0" parTransId="{B3AF858A-D6E6-4416-88B4-B1C3F43C06A0}" sibTransId="{75D5F68E-490B-48F2-AF06-43CE952794C5}"/>
    <dgm:cxn modelId="{F2999AA6-4AE1-40B8-A56D-809162296A6B}" type="presOf" srcId="{E47EADC6-D680-4125-B5C0-169EF5A65EE2}" destId="{D7024B2A-F0CE-4287-881E-DFB985B6B6ED}" srcOrd="0" destOrd="0" presId="urn:microsoft.com/office/officeart/2005/8/layout/radial1"/>
    <dgm:cxn modelId="{CDFD7270-1E74-4E38-B18C-255D073A128F}" type="presOf" srcId="{E47EADC6-D680-4125-B5C0-169EF5A65EE2}" destId="{A374A177-0A34-492B-9BA0-143C87FF2E49}" srcOrd="1" destOrd="0" presId="urn:microsoft.com/office/officeart/2005/8/layout/radial1"/>
    <dgm:cxn modelId="{A06FDF60-C711-4162-A918-B8955607DB56}" type="presOf" srcId="{9DA69BA9-E69D-4A42-963D-A3C89EE700C0}" destId="{7C429C38-2961-496D-AEED-DB9BC8A3C42F}" srcOrd="0" destOrd="0" presId="urn:microsoft.com/office/officeart/2005/8/layout/radial1"/>
    <dgm:cxn modelId="{B3B9D60F-3939-428E-BDC4-45E08C9B61B3}" type="presOf" srcId="{83909004-2217-42C7-8CD1-E96589F781F7}" destId="{4766E321-F1E9-4A85-9D22-E4C6494A5F7F}" srcOrd="1" destOrd="0" presId="urn:microsoft.com/office/officeart/2005/8/layout/radial1"/>
    <dgm:cxn modelId="{53819561-6187-4767-91DE-0C8C3BDC01CC}" type="presOf" srcId="{A09B71D7-022A-492D-A020-B5284D8726A4}" destId="{B6C92823-99E2-407A-B41C-96BE9A01EBE8}" srcOrd="0" destOrd="0" presId="urn:microsoft.com/office/officeart/2005/8/layout/radial1"/>
    <dgm:cxn modelId="{94A53BE8-6301-448B-A20E-16E3108E6676}" srcId="{FD24C5C0-5102-4F56-A927-7EA077E18308}" destId="{4DD86EE2-E94C-4BF4-AF16-1053FD4681B4}" srcOrd="0" destOrd="0" parTransId="{9C075285-40B4-48A8-810E-8590D22B1CB2}" sibTransId="{10A32667-7C69-47FC-999D-EA8125FBFA6C}"/>
    <dgm:cxn modelId="{E7B60E8F-A487-434E-B54D-C0686FAD2FAD}" type="presOf" srcId="{83909004-2217-42C7-8CD1-E96589F781F7}" destId="{3E96164E-77CC-4D25-AF84-6298E730CA30}" srcOrd="0" destOrd="0" presId="urn:microsoft.com/office/officeart/2005/8/layout/radial1"/>
    <dgm:cxn modelId="{0AC34579-6B22-40A5-9739-27E9AEE3A96D}" type="presOf" srcId="{FD24C5C0-5102-4F56-A927-7EA077E18308}" destId="{F229D9CB-8700-41AE-A685-B04F908AFDD5}" srcOrd="0" destOrd="0" presId="urn:microsoft.com/office/officeart/2005/8/layout/radial1"/>
    <dgm:cxn modelId="{9977E556-002F-4BA5-A532-01933864D14B}" type="presOf" srcId="{9519A8D7-9375-468B-AA3D-0AB10D8D0565}" destId="{1897B755-F1E9-4D7E-AE26-FC762001E223}" srcOrd="1" destOrd="0" presId="urn:microsoft.com/office/officeart/2005/8/layout/radial1"/>
    <dgm:cxn modelId="{2AE487B0-5D58-442E-8FC0-E3081C70073E}" type="presParOf" srcId="{6543FD45-957C-419F-8127-97D710B95823}" destId="{F229D9CB-8700-41AE-A685-B04F908AFDD5}" srcOrd="0" destOrd="0" presId="urn:microsoft.com/office/officeart/2005/8/layout/radial1"/>
    <dgm:cxn modelId="{8EC29C9F-E238-41BB-AB07-D417102DF402}" type="presParOf" srcId="{6543FD45-957C-419F-8127-97D710B95823}" destId="{8565FF8E-AE11-42DD-A05A-14B157534F09}" srcOrd="1" destOrd="0" presId="urn:microsoft.com/office/officeart/2005/8/layout/radial1"/>
    <dgm:cxn modelId="{06B12082-138A-441A-80F7-DDE0E6E5CBCA}" type="presParOf" srcId="{8565FF8E-AE11-42DD-A05A-14B157534F09}" destId="{21267A4E-078A-42B0-AD3F-B68951B41AAF}" srcOrd="0" destOrd="0" presId="urn:microsoft.com/office/officeart/2005/8/layout/radial1"/>
    <dgm:cxn modelId="{F99D04E3-372C-41DF-A6FD-9216E8BD0239}" type="presParOf" srcId="{6543FD45-957C-419F-8127-97D710B95823}" destId="{5E8FBD6D-F8E1-4BE3-AAFD-B7B49259766C}" srcOrd="2" destOrd="0" presId="urn:microsoft.com/office/officeart/2005/8/layout/radial1"/>
    <dgm:cxn modelId="{D13A3923-9CC6-48C5-9F35-ACBB23AC321E}" type="presParOf" srcId="{6543FD45-957C-419F-8127-97D710B95823}" destId="{1F30B630-4865-4F36-ADB7-C17D8D2280F4}" srcOrd="3" destOrd="0" presId="urn:microsoft.com/office/officeart/2005/8/layout/radial1"/>
    <dgm:cxn modelId="{E6945519-99F9-4C80-8CB0-A70F0725D175}" type="presParOf" srcId="{1F30B630-4865-4F36-ADB7-C17D8D2280F4}" destId="{47CF1FA6-5C7F-4B44-93EA-B3175E163246}" srcOrd="0" destOrd="0" presId="urn:microsoft.com/office/officeart/2005/8/layout/radial1"/>
    <dgm:cxn modelId="{B83A6A6F-18CF-47A3-90F2-1E95CB2DB480}" type="presParOf" srcId="{6543FD45-957C-419F-8127-97D710B95823}" destId="{DAB74DD5-05EF-4E58-B9EC-3AA6D5B07759}" srcOrd="4" destOrd="0" presId="urn:microsoft.com/office/officeart/2005/8/layout/radial1"/>
    <dgm:cxn modelId="{D6D820EB-C837-4E70-841A-1AA771725CB7}" type="presParOf" srcId="{6543FD45-957C-419F-8127-97D710B95823}" destId="{D7024B2A-F0CE-4287-881E-DFB985B6B6ED}" srcOrd="5" destOrd="0" presId="urn:microsoft.com/office/officeart/2005/8/layout/radial1"/>
    <dgm:cxn modelId="{CD26DCF5-D542-4340-AF49-574B3C7561B0}" type="presParOf" srcId="{D7024B2A-F0CE-4287-881E-DFB985B6B6ED}" destId="{A374A177-0A34-492B-9BA0-143C87FF2E49}" srcOrd="0" destOrd="0" presId="urn:microsoft.com/office/officeart/2005/8/layout/radial1"/>
    <dgm:cxn modelId="{33F04F54-9DCB-48C2-85B9-87D564A08A2E}" type="presParOf" srcId="{6543FD45-957C-419F-8127-97D710B95823}" destId="{05911277-AA0F-4881-B104-983DA43E4DC5}" srcOrd="6" destOrd="0" presId="urn:microsoft.com/office/officeart/2005/8/layout/radial1"/>
    <dgm:cxn modelId="{12C84B0F-45EC-48E0-B655-FF2A4D495399}" type="presParOf" srcId="{6543FD45-957C-419F-8127-97D710B95823}" destId="{8943D0AC-6848-4032-AB7A-CA91A1327B0F}" srcOrd="7" destOrd="0" presId="urn:microsoft.com/office/officeart/2005/8/layout/radial1"/>
    <dgm:cxn modelId="{FF9ECE4D-7047-48A7-BF78-1140B6EBD239}" type="presParOf" srcId="{8943D0AC-6848-4032-AB7A-CA91A1327B0F}" destId="{1897B755-F1E9-4D7E-AE26-FC762001E223}" srcOrd="0" destOrd="0" presId="urn:microsoft.com/office/officeart/2005/8/layout/radial1"/>
    <dgm:cxn modelId="{1B028272-291D-4047-AC77-E49D635F7D1F}" type="presParOf" srcId="{6543FD45-957C-419F-8127-97D710B95823}" destId="{AEA6F360-D2DB-4AE9-A72E-72B5C5D38858}" srcOrd="8" destOrd="0" presId="urn:microsoft.com/office/officeart/2005/8/layout/radial1"/>
    <dgm:cxn modelId="{523A4315-9F0B-4E43-9204-870DAAC66E41}" type="presParOf" srcId="{6543FD45-957C-419F-8127-97D710B95823}" destId="{5D0129C1-AAD5-487F-838F-EAC3BA337165}" srcOrd="9" destOrd="0" presId="urn:microsoft.com/office/officeart/2005/8/layout/radial1"/>
    <dgm:cxn modelId="{44AA0EB6-46B9-48BE-8333-A4FC3E2D66D2}" type="presParOf" srcId="{5D0129C1-AAD5-487F-838F-EAC3BA337165}" destId="{7B065419-7B78-408B-A128-09CC8E79FCD0}" srcOrd="0" destOrd="0" presId="urn:microsoft.com/office/officeart/2005/8/layout/radial1"/>
    <dgm:cxn modelId="{8C203311-3317-4BC6-8D3E-C53D684415F0}" type="presParOf" srcId="{6543FD45-957C-419F-8127-97D710B95823}" destId="{F9B97DCF-0C51-4A43-A07B-7F77F1CB9F28}" srcOrd="10" destOrd="0" presId="urn:microsoft.com/office/officeart/2005/8/layout/radial1"/>
    <dgm:cxn modelId="{6165CC5B-2F3A-4E65-91AA-3DA503512D52}" type="presParOf" srcId="{6543FD45-957C-419F-8127-97D710B95823}" destId="{3E96164E-77CC-4D25-AF84-6298E730CA30}" srcOrd="11" destOrd="0" presId="urn:microsoft.com/office/officeart/2005/8/layout/radial1"/>
    <dgm:cxn modelId="{2C863699-B6B8-44F6-ACA4-BEF2E71932CB}" type="presParOf" srcId="{3E96164E-77CC-4D25-AF84-6298E730CA30}" destId="{4766E321-F1E9-4A85-9D22-E4C6494A5F7F}" srcOrd="0" destOrd="0" presId="urn:microsoft.com/office/officeart/2005/8/layout/radial1"/>
    <dgm:cxn modelId="{8544B350-7521-4668-BC3C-7532885BFE27}" type="presParOf" srcId="{6543FD45-957C-419F-8127-97D710B95823}" destId="{15A049A1-50CF-4999-B2EA-6212628C1482}" srcOrd="12" destOrd="0" presId="urn:microsoft.com/office/officeart/2005/8/layout/radial1"/>
    <dgm:cxn modelId="{02BC6AF4-26B6-4CEE-AC16-A15DD2CEB623}" type="presParOf" srcId="{6543FD45-957C-419F-8127-97D710B95823}" destId="{603F5CED-836E-4695-93E5-402BDED8D7A8}" srcOrd="13" destOrd="0" presId="urn:microsoft.com/office/officeart/2005/8/layout/radial1"/>
    <dgm:cxn modelId="{BB6F36A9-A9AF-4DE6-B3C3-07908131D7DF}" type="presParOf" srcId="{603F5CED-836E-4695-93E5-402BDED8D7A8}" destId="{F4CA9E11-EDCD-4819-A4F6-B5A2504E01B7}" srcOrd="0" destOrd="0" presId="urn:microsoft.com/office/officeart/2005/8/layout/radial1"/>
    <dgm:cxn modelId="{7E2B3DC1-5000-4788-8BF6-C0AB7D0D121F}" type="presParOf" srcId="{6543FD45-957C-419F-8127-97D710B95823}" destId="{4F95D229-22F5-41CD-B179-5555C0288C06}" srcOrd="14" destOrd="0" presId="urn:microsoft.com/office/officeart/2005/8/layout/radial1"/>
    <dgm:cxn modelId="{93CCBF93-C80D-4436-89E2-F4558097792E}" type="presParOf" srcId="{6543FD45-957C-419F-8127-97D710B95823}" destId="{7C429C38-2961-496D-AEED-DB9BC8A3C42F}" srcOrd="15" destOrd="0" presId="urn:microsoft.com/office/officeart/2005/8/layout/radial1"/>
    <dgm:cxn modelId="{4AAB1AC9-770E-45EA-BCB2-B92963E788DC}" type="presParOf" srcId="{7C429C38-2961-496D-AEED-DB9BC8A3C42F}" destId="{9892DD88-72E7-4B18-8FE7-41BEAE84727D}" srcOrd="0" destOrd="0" presId="urn:microsoft.com/office/officeart/2005/8/layout/radial1"/>
    <dgm:cxn modelId="{79F28C0E-F1A5-4086-9C70-B8425A782CEF}" type="presParOf" srcId="{6543FD45-957C-419F-8127-97D710B95823}" destId="{B6C92823-99E2-407A-B41C-96BE9A01EBE8}" srcOrd="1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058708-B048-4909-9062-8308931EF64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96AC30E9-1FA7-47AE-AF5A-5E782C10B3A6}">
      <dgm:prSet custT="1"/>
      <dgm:spPr/>
      <dgm:t>
        <a:bodyPr/>
        <a:lstStyle/>
        <a:p>
          <a:pPr algn="just" rtl="0"/>
          <a:r>
            <a:rPr lang="en-US" sz="2000" b="0" i="0" baseline="0" dirty="0" smtClean="0"/>
            <a:t>Increase investments by accessing to funding sources and facilitating multi actors partnerships with international finance institutions, the private sector and the banking sector</a:t>
          </a:r>
          <a:endParaRPr lang="fr-FR" sz="2000" b="0" i="0" baseline="0" dirty="0"/>
        </a:p>
      </dgm:t>
    </dgm:pt>
    <dgm:pt modelId="{F0B34B6A-CC1E-41E2-BC8C-C0F73B2D4BD0}" type="parTrans" cxnId="{EF1B8483-DBF7-4808-843E-5895DBB1A5B7}">
      <dgm:prSet/>
      <dgm:spPr/>
      <dgm:t>
        <a:bodyPr/>
        <a:lstStyle/>
        <a:p>
          <a:pPr algn="just"/>
          <a:endParaRPr lang="fr-FR" sz="2000"/>
        </a:p>
      </dgm:t>
    </dgm:pt>
    <dgm:pt modelId="{50AC7BFF-FB8A-4813-B6AD-C6A781E2967F}" type="sibTrans" cxnId="{EF1B8483-DBF7-4808-843E-5895DBB1A5B7}">
      <dgm:prSet/>
      <dgm:spPr/>
      <dgm:t>
        <a:bodyPr/>
        <a:lstStyle/>
        <a:p>
          <a:pPr algn="just"/>
          <a:endParaRPr lang="fr-FR" sz="2000"/>
        </a:p>
      </dgm:t>
    </dgm:pt>
    <dgm:pt modelId="{87B0F8BD-BB49-439C-B4F0-16657758C805}">
      <dgm:prSet custT="1"/>
      <dgm:spPr/>
      <dgm:t>
        <a:bodyPr/>
        <a:lstStyle/>
        <a:p>
          <a:pPr algn="just" rtl="0"/>
          <a:r>
            <a:rPr lang="en-US" sz="2000" b="0" i="0" baseline="0" dirty="0" smtClean="0"/>
            <a:t>Accelerate the emergence of an integrated regional market of green electricity with related reforms</a:t>
          </a:r>
          <a:endParaRPr lang="fr-FR" sz="2000" b="0" i="0" baseline="0" dirty="0"/>
        </a:p>
      </dgm:t>
    </dgm:pt>
    <dgm:pt modelId="{73552719-B468-46DD-B4DB-D3CCFD08F842}" type="parTrans" cxnId="{8B3A6A64-E3B1-4957-BE44-0FDEC6335322}">
      <dgm:prSet/>
      <dgm:spPr/>
      <dgm:t>
        <a:bodyPr/>
        <a:lstStyle/>
        <a:p>
          <a:pPr algn="just"/>
          <a:endParaRPr lang="fr-FR" sz="2000"/>
        </a:p>
      </dgm:t>
    </dgm:pt>
    <dgm:pt modelId="{7908D0A4-190E-48C5-AA05-1F08B049D722}" type="sibTrans" cxnId="{8B3A6A64-E3B1-4957-BE44-0FDEC6335322}">
      <dgm:prSet/>
      <dgm:spPr/>
      <dgm:t>
        <a:bodyPr/>
        <a:lstStyle/>
        <a:p>
          <a:pPr algn="just"/>
          <a:endParaRPr lang="fr-FR" sz="2000"/>
        </a:p>
      </dgm:t>
    </dgm:pt>
    <dgm:pt modelId="{7EF2AF95-15B6-4802-AAF5-F191F432F027}">
      <dgm:prSet custT="1"/>
      <dgm:spPr/>
      <dgm:t>
        <a:bodyPr/>
        <a:lstStyle/>
        <a:p>
          <a:pPr algn="just" rtl="0"/>
          <a:r>
            <a:rPr lang="en-US" sz="2000" b="0" i="0" baseline="0" dirty="0" smtClean="0"/>
            <a:t>Promote the development of a regional competitive industrial tissue</a:t>
          </a:r>
          <a:endParaRPr lang="fr-FR" sz="2000" b="0" i="0" baseline="0" dirty="0"/>
        </a:p>
      </dgm:t>
    </dgm:pt>
    <dgm:pt modelId="{569EF344-AA26-44DF-8C75-26EC575EEFA6}" type="parTrans" cxnId="{F18F7AE2-D5F2-486D-BD64-1681558B05E8}">
      <dgm:prSet/>
      <dgm:spPr/>
      <dgm:t>
        <a:bodyPr/>
        <a:lstStyle/>
        <a:p>
          <a:pPr algn="just"/>
          <a:endParaRPr lang="fr-FR" sz="2000"/>
        </a:p>
      </dgm:t>
    </dgm:pt>
    <dgm:pt modelId="{4E1E16EB-0A95-45DF-8C48-FFBBF82A5A7B}" type="sibTrans" cxnId="{F18F7AE2-D5F2-486D-BD64-1681558B05E8}">
      <dgm:prSet/>
      <dgm:spPr/>
      <dgm:t>
        <a:bodyPr/>
        <a:lstStyle/>
        <a:p>
          <a:pPr algn="just"/>
          <a:endParaRPr lang="fr-FR" sz="2000"/>
        </a:p>
      </dgm:t>
    </dgm:pt>
    <dgm:pt modelId="{7144A669-98D2-478B-B232-0F36A48B0A53}">
      <dgm:prSet custT="1"/>
      <dgm:spPr>
        <a:solidFill>
          <a:srgbClr val="FFFF00"/>
        </a:solidFill>
      </dgm:spPr>
      <dgm:t>
        <a:bodyPr/>
        <a:lstStyle/>
        <a:p>
          <a:pPr algn="just" rtl="0"/>
          <a:r>
            <a:rPr lang="en-US" sz="2400" b="1" i="0" baseline="0" dirty="0" smtClean="0">
              <a:solidFill>
                <a:srgbClr val="FF0000"/>
              </a:solidFill>
            </a:rPr>
            <a:t>Valorize existing know-how and develop regional competences, innovation capacities and technology transfer</a:t>
          </a:r>
          <a:endParaRPr lang="fr-FR" sz="2400" b="1" i="0" baseline="0" dirty="0">
            <a:solidFill>
              <a:srgbClr val="FF0000"/>
            </a:solidFill>
          </a:endParaRPr>
        </a:p>
      </dgm:t>
    </dgm:pt>
    <dgm:pt modelId="{EDA71C96-3162-42B8-A9F8-C880CE1C0F16}" type="parTrans" cxnId="{6B1E83B7-6B3B-4F11-8A00-8C81200193A5}">
      <dgm:prSet/>
      <dgm:spPr/>
      <dgm:t>
        <a:bodyPr/>
        <a:lstStyle/>
        <a:p>
          <a:pPr algn="just"/>
          <a:endParaRPr lang="fr-FR" sz="2000"/>
        </a:p>
      </dgm:t>
    </dgm:pt>
    <dgm:pt modelId="{5BA4DE37-3A80-420D-A6CA-1DF5EC84F5D0}" type="sibTrans" cxnId="{6B1E83B7-6B3B-4F11-8A00-8C81200193A5}">
      <dgm:prSet/>
      <dgm:spPr/>
      <dgm:t>
        <a:bodyPr/>
        <a:lstStyle/>
        <a:p>
          <a:pPr algn="just"/>
          <a:endParaRPr lang="fr-FR" sz="2000"/>
        </a:p>
      </dgm:t>
    </dgm:pt>
    <dgm:pt modelId="{55F9808F-CED2-471D-9CA6-16F185378ECA}">
      <dgm:prSet custT="1"/>
      <dgm:spPr/>
      <dgm:t>
        <a:bodyPr/>
        <a:lstStyle/>
        <a:p>
          <a:pPr algn="just" rtl="0"/>
          <a:r>
            <a:rPr lang="en-US" sz="2000" b="0" i="0" baseline="0" dirty="0" smtClean="0"/>
            <a:t>Reinforce dialogue and coordination at a regional level favoring policies convergence, reinforce synergies, increase the impact of national and regional initiatives and ensure the follow up of regional policies</a:t>
          </a:r>
          <a:endParaRPr lang="en-US" sz="2000" b="0" i="0" baseline="0" dirty="0"/>
        </a:p>
      </dgm:t>
    </dgm:pt>
    <dgm:pt modelId="{54FCD596-7A2C-4FFB-8B87-4FB104624C51}" type="parTrans" cxnId="{23751E33-9B06-40F7-A0A8-8C3776D9BFDF}">
      <dgm:prSet/>
      <dgm:spPr/>
      <dgm:t>
        <a:bodyPr/>
        <a:lstStyle/>
        <a:p>
          <a:pPr algn="just"/>
          <a:endParaRPr lang="fr-FR" sz="2000"/>
        </a:p>
      </dgm:t>
    </dgm:pt>
    <dgm:pt modelId="{FE797A00-F26F-4742-8B36-D30C9D733486}" type="sibTrans" cxnId="{23751E33-9B06-40F7-A0A8-8C3776D9BFDF}">
      <dgm:prSet/>
      <dgm:spPr/>
      <dgm:t>
        <a:bodyPr/>
        <a:lstStyle/>
        <a:p>
          <a:pPr algn="just"/>
          <a:endParaRPr lang="fr-FR" sz="2000"/>
        </a:p>
      </dgm:t>
    </dgm:pt>
    <dgm:pt modelId="{7966D3D4-0BC6-4D70-B78F-BBA4F915D410}" type="pres">
      <dgm:prSet presAssocID="{81058708-B048-4909-9062-8308931EF640}" presName="linear" presStyleCnt="0">
        <dgm:presLayoutVars>
          <dgm:animLvl val="lvl"/>
          <dgm:resizeHandles val="exact"/>
        </dgm:presLayoutVars>
      </dgm:prSet>
      <dgm:spPr/>
      <dgm:t>
        <a:bodyPr/>
        <a:lstStyle/>
        <a:p>
          <a:endParaRPr lang="en-US"/>
        </a:p>
      </dgm:t>
    </dgm:pt>
    <dgm:pt modelId="{D9779661-EB1B-457A-8D51-C1987B8BF990}" type="pres">
      <dgm:prSet presAssocID="{96AC30E9-1FA7-47AE-AF5A-5E782C10B3A6}" presName="parentText" presStyleLbl="node1" presStyleIdx="0" presStyleCnt="5">
        <dgm:presLayoutVars>
          <dgm:chMax val="0"/>
          <dgm:bulletEnabled val="1"/>
        </dgm:presLayoutVars>
      </dgm:prSet>
      <dgm:spPr/>
      <dgm:t>
        <a:bodyPr/>
        <a:lstStyle/>
        <a:p>
          <a:endParaRPr lang="en-US"/>
        </a:p>
      </dgm:t>
    </dgm:pt>
    <dgm:pt modelId="{B884A6F6-0E11-4C64-8573-1C0EF862309F}" type="pres">
      <dgm:prSet presAssocID="{50AC7BFF-FB8A-4813-B6AD-C6A781E2967F}" presName="spacer" presStyleCnt="0"/>
      <dgm:spPr/>
    </dgm:pt>
    <dgm:pt modelId="{6CE44B5C-CC3F-4402-B5BD-06D5668D5D5F}" type="pres">
      <dgm:prSet presAssocID="{87B0F8BD-BB49-439C-B4F0-16657758C805}" presName="parentText" presStyleLbl="node1" presStyleIdx="1" presStyleCnt="5">
        <dgm:presLayoutVars>
          <dgm:chMax val="0"/>
          <dgm:bulletEnabled val="1"/>
        </dgm:presLayoutVars>
      </dgm:prSet>
      <dgm:spPr/>
      <dgm:t>
        <a:bodyPr/>
        <a:lstStyle/>
        <a:p>
          <a:endParaRPr lang="en-US"/>
        </a:p>
      </dgm:t>
    </dgm:pt>
    <dgm:pt modelId="{26D34AA3-1AC5-41DC-AEE3-5E4E736F8BC2}" type="pres">
      <dgm:prSet presAssocID="{7908D0A4-190E-48C5-AA05-1F08B049D722}" presName="spacer" presStyleCnt="0"/>
      <dgm:spPr/>
    </dgm:pt>
    <dgm:pt modelId="{4935B463-37F3-4F88-A695-0D22DFDB56CE}" type="pres">
      <dgm:prSet presAssocID="{7EF2AF95-15B6-4802-AAF5-F191F432F027}" presName="parentText" presStyleLbl="node1" presStyleIdx="2" presStyleCnt="5">
        <dgm:presLayoutVars>
          <dgm:chMax val="0"/>
          <dgm:bulletEnabled val="1"/>
        </dgm:presLayoutVars>
      </dgm:prSet>
      <dgm:spPr/>
      <dgm:t>
        <a:bodyPr/>
        <a:lstStyle/>
        <a:p>
          <a:endParaRPr lang="en-US"/>
        </a:p>
      </dgm:t>
    </dgm:pt>
    <dgm:pt modelId="{1123C06C-A62B-4A5D-A4BC-7C1084777EFB}" type="pres">
      <dgm:prSet presAssocID="{4E1E16EB-0A95-45DF-8C48-FFBBF82A5A7B}" presName="spacer" presStyleCnt="0"/>
      <dgm:spPr/>
    </dgm:pt>
    <dgm:pt modelId="{F94D7196-D383-47F0-8B16-6B63B648E4A8}" type="pres">
      <dgm:prSet presAssocID="{7144A669-98D2-478B-B232-0F36A48B0A53}" presName="parentText" presStyleLbl="node1" presStyleIdx="3" presStyleCnt="5">
        <dgm:presLayoutVars>
          <dgm:chMax val="0"/>
          <dgm:bulletEnabled val="1"/>
        </dgm:presLayoutVars>
      </dgm:prSet>
      <dgm:spPr/>
      <dgm:t>
        <a:bodyPr/>
        <a:lstStyle/>
        <a:p>
          <a:endParaRPr lang="en-US"/>
        </a:p>
      </dgm:t>
    </dgm:pt>
    <dgm:pt modelId="{D3BFD9CE-2D92-43A9-A129-719F373CB81C}" type="pres">
      <dgm:prSet presAssocID="{5BA4DE37-3A80-420D-A6CA-1DF5EC84F5D0}" presName="spacer" presStyleCnt="0"/>
      <dgm:spPr/>
    </dgm:pt>
    <dgm:pt modelId="{E14BFD0D-2DD2-4792-859C-101160288F57}" type="pres">
      <dgm:prSet presAssocID="{55F9808F-CED2-471D-9CA6-16F185378ECA}" presName="parentText" presStyleLbl="node1" presStyleIdx="4" presStyleCnt="5">
        <dgm:presLayoutVars>
          <dgm:chMax val="0"/>
          <dgm:bulletEnabled val="1"/>
        </dgm:presLayoutVars>
      </dgm:prSet>
      <dgm:spPr/>
      <dgm:t>
        <a:bodyPr/>
        <a:lstStyle/>
        <a:p>
          <a:endParaRPr lang="en-US"/>
        </a:p>
      </dgm:t>
    </dgm:pt>
  </dgm:ptLst>
  <dgm:cxnLst>
    <dgm:cxn modelId="{F18F7AE2-D5F2-486D-BD64-1681558B05E8}" srcId="{81058708-B048-4909-9062-8308931EF640}" destId="{7EF2AF95-15B6-4802-AAF5-F191F432F027}" srcOrd="2" destOrd="0" parTransId="{569EF344-AA26-44DF-8C75-26EC575EEFA6}" sibTransId="{4E1E16EB-0A95-45DF-8C48-FFBBF82A5A7B}"/>
    <dgm:cxn modelId="{6B1E83B7-6B3B-4F11-8A00-8C81200193A5}" srcId="{81058708-B048-4909-9062-8308931EF640}" destId="{7144A669-98D2-478B-B232-0F36A48B0A53}" srcOrd="3" destOrd="0" parTransId="{EDA71C96-3162-42B8-A9F8-C880CE1C0F16}" sibTransId="{5BA4DE37-3A80-420D-A6CA-1DF5EC84F5D0}"/>
    <dgm:cxn modelId="{23751E33-9B06-40F7-A0A8-8C3776D9BFDF}" srcId="{81058708-B048-4909-9062-8308931EF640}" destId="{55F9808F-CED2-471D-9CA6-16F185378ECA}" srcOrd="4" destOrd="0" parTransId="{54FCD596-7A2C-4FFB-8B87-4FB104624C51}" sibTransId="{FE797A00-F26F-4742-8B36-D30C9D733486}"/>
    <dgm:cxn modelId="{FDCB3F0F-456F-452D-B791-673254C5C6F6}" type="presOf" srcId="{7EF2AF95-15B6-4802-AAF5-F191F432F027}" destId="{4935B463-37F3-4F88-A695-0D22DFDB56CE}" srcOrd="0" destOrd="0" presId="urn:microsoft.com/office/officeart/2005/8/layout/vList2"/>
    <dgm:cxn modelId="{F1EDBEA8-DA95-493D-8C45-CE6269FFA615}" type="presOf" srcId="{87B0F8BD-BB49-439C-B4F0-16657758C805}" destId="{6CE44B5C-CC3F-4402-B5BD-06D5668D5D5F}" srcOrd="0" destOrd="0" presId="urn:microsoft.com/office/officeart/2005/8/layout/vList2"/>
    <dgm:cxn modelId="{55E7067D-3CF5-4669-A2F0-960708C6DA27}" type="presOf" srcId="{7144A669-98D2-478B-B232-0F36A48B0A53}" destId="{F94D7196-D383-47F0-8B16-6B63B648E4A8}" srcOrd="0" destOrd="0" presId="urn:microsoft.com/office/officeart/2005/8/layout/vList2"/>
    <dgm:cxn modelId="{8D5F7B41-ABFA-4CF6-B953-69D60BFA8F54}" type="presOf" srcId="{55F9808F-CED2-471D-9CA6-16F185378ECA}" destId="{E14BFD0D-2DD2-4792-859C-101160288F57}" srcOrd="0" destOrd="0" presId="urn:microsoft.com/office/officeart/2005/8/layout/vList2"/>
    <dgm:cxn modelId="{F59E32A1-5581-42B9-84F7-3981DAFEBDD3}" type="presOf" srcId="{96AC30E9-1FA7-47AE-AF5A-5E782C10B3A6}" destId="{D9779661-EB1B-457A-8D51-C1987B8BF990}" srcOrd="0" destOrd="0" presId="urn:microsoft.com/office/officeart/2005/8/layout/vList2"/>
    <dgm:cxn modelId="{8B3A6A64-E3B1-4957-BE44-0FDEC6335322}" srcId="{81058708-B048-4909-9062-8308931EF640}" destId="{87B0F8BD-BB49-439C-B4F0-16657758C805}" srcOrd="1" destOrd="0" parTransId="{73552719-B468-46DD-B4DB-D3CCFD08F842}" sibTransId="{7908D0A4-190E-48C5-AA05-1F08B049D722}"/>
    <dgm:cxn modelId="{358EFBE2-D418-4940-B149-8C0030E2FBA4}" type="presOf" srcId="{81058708-B048-4909-9062-8308931EF640}" destId="{7966D3D4-0BC6-4D70-B78F-BBA4F915D410}" srcOrd="0" destOrd="0" presId="urn:microsoft.com/office/officeart/2005/8/layout/vList2"/>
    <dgm:cxn modelId="{EF1B8483-DBF7-4808-843E-5895DBB1A5B7}" srcId="{81058708-B048-4909-9062-8308931EF640}" destId="{96AC30E9-1FA7-47AE-AF5A-5E782C10B3A6}" srcOrd="0" destOrd="0" parTransId="{F0B34B6A-CC1E-41E2-BC8C-C0F73B2D4BD0}" sibTransId="{50AC7BFF-FB8A-4813-B6AD-C6A781E2967F}"/>
    <dgm:cxn modelId="{98641927-CD66-44D3-BDA9-473F89A88E2A}" type="presParOf" srcId="{7966D3D4-0BC6-4D70-B78F-BBA4F915D410}" destId="{D9779661-EB1B-457A-8D51-C1987B8BF990}" srcOrd="0" destOrd="0" presId="urn:microsoft.com/office/officeart/2005/8/layout/vList2"/>
    <dgm:cxn modelId="{F7681FC0-579C-43C7-9754-3D86FBD7DE02}" type="presParOf" srcId="{7966D3D4-0BC6-4D70-B78F-BBA4F915D410}" destId="{B884A6F6-0E11-4C64-8573-1C0EF862309F}" srcOrd="1" destOrd="0" presId="urn:microsoft.com/office/officeart/2005/8/layout/vList2"/>
    <dgm:cxn modelId="{9F7B40D9-0BC2-4E14-9208-B159368189DF}" type="presParOf" srcId="{7966D3D4-0BC6-4D70-B78F-BBA4F915D410}" destId="{6CE44B5C-CC3F-4402-B5BD-06D5668D5D5F}" srcOrd="2" destOrd="0" presId="urn:microsoft.com/office/officeart/2005/8/layout/vList2"/>
    <dgm:cxn modelId="{5A0C537B-27BA-4FF9-B2FA-33B7282DEAC2}" type="presParOf" srcId="{7966D3D4-0BC6-4D70-B78F-BBA4F915D410}" destId="{26D34AA3-1AC5-41DC-AEE3-5E4E736F8BC2}" srcOrd="3" destOrd="0" presId="urn:microsoft.com/office/officeart/2005/8/layout/vList2"/>
    <dgm:cxn modelId="{E5BA2F5D-D156-4112-BF07-92450925BC6B}" type="presParOf" srcId="{7966D3D4-0BC6-4D70-B78F-BBA4F915D410}" destId="{4935B463-37F3-4F88-A695-0D22DFDB56CE}" srcOrd="4" destOrd="0" presId="urn:microsoft.com/office/officeart/2005/8/layout/vList2"/>
    <dgm:cxn modelId="{1D429C85-71BC-4506-BA7D-1C8ED95BCF1C}" type="presParOf" srcId="{7966D3D4-0BC6-4D70-B78F-BBA4F915D410}" destId="{1123C06C-A62B-4A5D-A4BC-7C1084777EFB}" srcOrd="5" destOrd="0" presId="urn:microsoft.com/office/officeart/2005/8/layout/vList2"/>
    <dgm:cxn modelId="{B340A1AA-C7D1-4C9C-ACDE-CB1AE4B40C4D}" type="presParOf" srcId="{7966D3D4-0BC6-4D70-B78F-BBA4F915D410}" destId="{F94D7196-D383-47F0-8B16-6B63B648E4A8}" srcOrd="6" destOrd="0" presId="urn:microsoft.com/office/officeart/2005/8/layout/vList2"/>
    <dgm:cxn modelId="{6F207E12-BFCC-4948-B836-BFD8BFF33C5F}" type="presParOf" srcId="{7966D3D4-0BC6-4D70-B78F-BBA4F915D410}" destId="{D3BFD9CE-2D92-43A9-A129-719F373CB81C}" srcOrd="7" destOrd="0" presId="urn:microsoft.com/office/officeart/2005/8/layout/vList2"/>
    <dgm:cxn modelId="{16A2E968-A886-4474-B71C-2641D0E3B266}" type="presParOf" srcId="{7966D3D4-0BC6-4D70-B78F-BBA4F915D410}" destId="{E14BFD0D-2DD2-4792-859C-101160288F5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1645F0-DBED-4AC2-9346-B9734C9B5C20}">
      <dsp:nvSpPr>
        <dsp:cNvPr id="0" name=""/>
        <dsp:cNvSpPr/>
      </dsp:nvSpPr>
      <dsp:spPr>
        <a:xfrm>
          <a:off x="0" y="31211"/>
          <a:ext cx="8748464" cy="76752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fr-FR" sz="3200" kern="1200" dirty="0" smtClean="0"/>
            <a:t>1. Capacity Building</a:t>
          </a:r>
          <a:endParaRPr lang="fr-FR" sz="3200" kern="1200" dirty="0"/>
        </a:p>
      </dsp:txBody>
      <dsp:txXfrm>
        <a:off x="37467" y="68678"/>
        <a:ext cx="8673530" cy="692586"/>
      </dsp:txXfrm>
    </dsp:sp>
    <dsp:sp modelId="{C9D96668-BFD5-4131-A2BE-6290C797D6BC}">
      <dsp:nvSpPr>
        <dsp:cNvPr id="0" name=""/>
        <dsp:cNvSpPr/>
      </dsp:nvSpPr>
      <dsp:spPr>
        <a:xfrm>
          <a:off x="0" y="890891"/>
          <a:ext cx="8748464" cy="76752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fr-FR" sz="3200" kern="1200" dirty="0" smtClean="0"/>
            <a:t>2. Global Cooperation</a:t>
          </a:r>
          <a:endParaRPr lang="fr-FR" sz="3200" kern="1200" dirty="0"/>
        </a:p>
      </dsp:txBody>
      <dsp:txXfrm>
        <a:off x="37467" y="928358"/>
        <a:ext cx="8673530" cy="692586"/>
      </dsp:txXfrm>
    </dsp:sp>
    <dsp:sp modelId="{9E0B2355-EC5C-4582-AC8D-5B4CB5480207}">
      <dsp:nvSpPr>
        <dsp:cNvPr id="0" name=""/>
        <dsp:cNvSpPr/>
      </dsp:nvSpPr>
      <dsp:spPr>
        <a:xfrm>
          <a:off x="0" y="1750572"/>
          <a:ext cx="8748464" cy="76752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fr-FR" sz="3200" kern="1200" dirty="0" smtClean="0"/>
            <a:t>3. Institutional Framework</a:t>
          </a:r>
          <a:endParaRPr lang="fr-FR" sz="3200" kern="1200" dirty="0"/>
        </a:p>
      </dsp:txBody>
      <dsp:txXfrm>
        <a:off x="37467" y="1788039"/>
        <a:ext cx="8673530" cy="692586"/>
      </dsp:txXfrm>
    </dsp:sp>
    <dsp:sp modelId="{27EBBAB2-456C-4DF7-9524-8929EAA03D6D}">
      <dsp:nvSpPr>
        <dsp:cNvPr id="0" name=""/>
        <dsp:cNvSpPr/>
      </dsp:nvSpPr>
      <dsp:spPr>
        <a:xfrm>
          <a:off x="0" y="2610252"/>
          <a:ext cx="8748464" cy="76752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fr-FR" sz="3200" kern="1200" dirty="0" smtClean="0"/>
            <a:t>4. Regulatory Framework</a:t>
          </a:r>
          <a:endParaRPr lang="fr-FR" sz="3200" kern="1200" dirty="0"/>
        </a:p>
      </dsp:txBody>
      <dsp:txXfrm>
        <a:off x="37467" y="2647719"/>
        <a:ext cx="8673530" cy="692586"/>
      </dsp:txXfrm>
    </dsp:sp>
    <dsp:sp modelId="{9F4EA9E7-1BB3-4347-9D62-8FD6A7546849}">
      <dsp:nvSpPr>
        <dsp:cNvPr id="0" name=""/>
        <dsp:cNvSpPr/>
      </dsp:nvSpPr>
      <dsp:spPr>
        <a:xfrm>
          <a:off x="0" y="3469932"/>
          <a:ext cx="8748464" cy="76752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fr-FR" sz="3200" kern="1200" dirty="0" smtClean="0"/>
            <a:t>5. Innovation Infrastructure</a:t>
          </a:r>
          <a:endParaRPr lang="fr-FR" sz="3200" kern="1200" dirty="0"/>
        </a:p>
      </dsp:txBody>
      <dsp:txXfrm>
        <a:off x="37467" y="3507399"/>
        <a:ext cx="8673530" cy="692586"/>
      </dsp:txXfrm>
    </dsp:sp>
    <dsp:sp modelId="{1DDC6EB5-37CD-4E02-ABA2-15155B613DDE}">
      <dsp:nvSpPr>
        <dsp:cNvPr id="0" name=""/>
        <dsp:cNvSpPr/>
      </dsp:nvSpPr>
      <dsp:spPr>
        <a:xfrm>
          <a:off x="0" y="4329612"/>
          <a:ext cx="8748464" cy="76752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fr-FR" sz="3200" kern="1200" dirty="0" smtClean="0"/>
            <a:t>6. Funding/Evaluation Mechanisms</a:t>
          </a:r>
          <a:endParaRPr lang="fr-FR" sz="3200" kern="1200" dirty="0"/>
        </a:p>
      </dsp:txBody>
      <dsp:txXfrm>
        <a:off x="37467" y="4367079"/>
        <a:ext cx="8673530" cy="692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15668843-6501-4304-AC0F-7847247DD1F5}" type="datetimeFigureOut">
              <a:rPr lang="fr-FR" smtClean="0"/>
              <a:pPr/>
              <a:t>26/05/2015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9342C05-3437-431C-8CA1-6CCBAF3FA8F3}"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5668843-6501-4304-AC0F-7847247DD1F5}" type="datetimeFigureOut">
              <a:rPr lang="fr-FR" smtClean="0"/>
              <a:pPr/>
              <a:t>26/05/2015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9342C05-3437-431C-8CA1-6CCBAF3FA8F3}"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5668843-6501-4304-AC0F-7847247DD1F5}" type="datetimeFigureOut">
              <a:rPr lang="fr-FR" smtClean="0"/>
              <a:pPr/>
              <a:t>26/05/2015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9342C05-3437-431C-8CA1-6CCBAF3FA8F3}"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5668843-6501-4304-AC0F-7847247DD1F5}" type="datetimeFigureOut">
              <a:rPr lang="fr-FR" smtClean="0"/>
              <a:pPr/>
              <a:t>26/05/2015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9342C05-3437-431C-8CA1-6CCBAF3FA8F3}"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15668843-6501-4304-AC0F-7847247DD1F5}" type="datetimeFigureOut">
              <a:rPr lang="fr-FR" smtClean="0"/>
              <a:pPr/>
              <a:t>26/05/2015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9342C05-3437-431C-8CA1-6CCBAF3FA8F3}"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5668843-6501-4304-AC0F-7847247DD1F5}" type="datetimeFigureOut">
              <a:rPr lang="fr-FR" smtClean="0"/>
              <a:pPr/>
              <a:t>26/05/2015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9342C05-3437-431C-8CA1-6CCBAF3FA8F3}"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5668843-6501-4304-AC0F-7847247DD1F5}" type="datetimeFigureOut">
              <a:rPr lang="fr-FR" smtClean="0"/>
              <a:pPr/>
              <a:t>26/05/2015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9342C05-3437-431C-8CA1-6CCBAF3FA8F3}"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15668843-6501-4304-AC0F-7847247DD1F5}" type="datetimeFigureOut">
              <a:rPr lang="fr-FR" smtClean="0"/>
              <a:pPr/>
              <a:t>26/05/2015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9342C05-3437-431C-8CA1-6CCBAF3FA8F3}"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5668843-6501-4304-AC0F-7847247DD1F5}" type="datetimeFigureOut">
              <a:rPr lang="fr-FR" smtClean="0"/>
              <a:pPr/>
              <a:t>26/05/2015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9342C05-3437-431C-8CA1-6CCBAF3FA8F3}"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5668843-6501-4304-AC0F-7847247DD1F5}" type="datetimeFigureOut">
              <a:rPr lang="fr-FR" smtClean="0"/>
              <a:pPr/>
              <a:t>26/05/2015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9342C05-3437-431C-8CA1-6CCBAF3FA8F3}"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5668843-6501-4304-AC0F-7847247DD1F5}" type="datetimeFigureOut">
              <a:rPr lang="fr-FR" smtClean="0"/>
              <a:pPr/>
              <a:t>26/05/2015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9342C05-3437-431C-8CA1-6CCBAF3FA8F3}"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668843-6501-4304-AC0F-7847247DD1F5}" type="datetimeFigureOut">
              <a:rPr lang="fr-FR" smtClean="0"/>
              <a:pPr/>
              <a:t>26/05/2015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342C05-3437-431C-8CA1-6CCBAF3FA8F3}"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gif"/></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dz/url?sa=i&amp;rct=j&amp;q=&amp;esrc=s&amp;source=images&amp;cd=&amp;cad=rja&amp;uact=8&amp;ved=&amp;url=http://www.goyefellowship.org/africa-missionaries-all/&amp;ei=q-tBVdD1PMbC7gaonIHoDg&amp;bvm=bv.92189499,d.ZGU&amp;psig=AFQjCNHUmVjDCIiRnp00vzjvPM20lvwBoQ&amp;ust=1430469932305450" TargetMode="External"/><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www.google.com.pe/url?sa=i&amp;rct=j&amp;q=&amp;esrc=s&amp;source=images&amp;cd=&amp;cad=rja&amp;uact=8&amp;ved=0CAcQjRw&amp;url=http://en.wikipedia.org/wiki/Climate_of_Africa&amp;ei=24pJVZyuLYyqgwTl6IHQAw&amp;bvm=bv.92291466,d.eXY&amp;psig=AFQjCNET95Nm-04-4AqzlXhmecJC4SIX-Q&amp;ust=1430969382416716" TargetMode="Externa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5.wmf"/><Relationship Id="rId5" Type="http://schemas.openxmlformats.org/officeDocument/2006/relationships/oleObject" Target="../embeddings/oleObject1.bin"/><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8.jpe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 Id="rId5" Type="http://schemas.openxmlformats.org/officeDocument/2006/relationships/image" Target="../media/image33.jpeg"/><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6.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 Id="rId9" Type="http://schemas.openxmlformats.org/officeDocument/2006/relationships/image" Target="../media/image41.jpeg"/></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6.xml"/><Relationship Id="rId5" Type="http://schemas.openxmlformats.org/officeDocument/2006/relationships/image" Target="../media/image45.png"/><Relationship Id="rId4" Type="http://schemas.openxmlformats.org/officeDocument/2006/relationships/image" Target="../media/image4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2857496"/>
            <a:ext cx="9144000" cy="1470025"/>
          </a:xfrm>
          <a:solidFill>
            <a:schemeClr val="tx2">
              <a:lumMod val="75000"/>
            </a:schemeClr>
          </a:solidFill>
        </p:spPr>
        <p:txBody>
          <a:bodyPr/>
          <a:lstStyle/>
          <a:p>
            <a:r>
              <a:rPr lang="fr-FR" dirty="0" smtClean="0">
                <a:solidFill>
                  <a:schemeClr val="bg1"/>
                </a:solidFill>
              </a:rPr>
              <a:t>South-South IP </a:t>
            </a:r>
            <a:r>
              <a:rPr lang="fr-FR" dirty="0" err="1" smtClean="0">
                <a:solidFill>
                  <a:schemeClr val="bg1"/>
                </a:solidFill>
              </a:rPr>
              <a:t>cooperation</a:t>
            </a:r>
            <a:r>
              <a:rPr lang="fr-FR" dirty="0" smtClean="0">
                <a:solidFill>
                  <a:schemeClr val="bg1"/>
                </a:solidFill>
              </a:rPr>
              <a:t>:</a:t>
            </a:r>
            <a:br>
              <a:rPr lang="fr-FR" dirty="0" smtClean="0">
                <a:solidFill>
                  <a:schemeClr val="bg1"/>
                </a:solidFill>
              </a:rPr>
            </a:br>
            <a:r>
              <a:rPr lang="fr-FR" dirty="0" smtClean="0">
                <a:solidFill>
                  <a:schemeClr val="bg1"/>
                </a:solidFill>
              </a:rPr>
              <a:t>Challenges &amp; </a:t>
            </a:r>
            <a:r>
              <a:rPr lang="fr-FR" dirty="0" err="1" smtClean="0">
                <a:solidFill>
                  <a:schemeClr val="bg1"/>
                </a:solidFill>
              </a:rPr>
              <a:t>Opportunities</a:t>
            </a:r>
            <a:endParaRPr lang="fr-FR" dirty="0">
              <a:solidFill>
                <a:schemeClr val="bg1"/>
              </a:solidFill>
            </a:endParaRPr>
          </a:p>
        </p:txBody>
      </p:sp>
      <p:sp>
        <p:nvSpPr>
          <p:cNvPr id="3" name="Sous-titre 2"/>
          <p:cNvSpPr>
            <a:spLocks noGrp="1"/>
          </p:cNvSpPr>
          <p:nvPr>
            <p:ph type="subTitle" idx="1"/>
          </p:nvPr>
        </p:nvSpPr>
        <p:spPr>
          <a:xfrm>
            <a:off x="4857720" y="4286256"/>
            <a:ext cx="4286280" cy="685808"/>
          </a:xfrm>
        </p:spPr>
        <p:txBody>
          <a:bodyPr/>
          <a:lstStyle/>
          <a:p>
            <a:r>
              <a:rPr lang="fr-FR" b="1" i="1" dirty="0" smtClean="0">
                <a:solidFill>
                  <a:srgbClr val="FF0000"/>
                </a:solidFill>
              </a:rPr>
              <a:t>Dr </a:t>
            </a:r>
            <a:r>
              <a:rPr lang="fr-FR" b="1" i="1" dirty="0" err="1" smtClean="0">
                <a:solidFill>
                  <a:srgbClr val="FF0000"/>
                </a:solidFill>
              </a:rPr>
              <a:t>Sifeddine</a:t>
            </a:r>
            <a:r>
              <a:rPr lang="fr-FR" b="1" i="1" dirty="0" smtClean="0">
                <a:solidFill>
                  <a:srgbClr val="FF0000"/>
                </a:solidFill>
              </a:rPr>
              <a:t> LABED</a:t>
            </a:r>
            <a:endParaRPr lang="fr-FR" b="1" i="1" dirty="0">
              <a:solidFill>
                <a:srgbClr val="FF0000"/>
              </a:solidFill>
            </a:endParaRPr>
          </a:p>
        </p:txBody>
      </p:sp>
      <p:pic>
        <p:nvPicPr>
          <p:cNvPr id="4" name="Picture 3" descr="indecopi_14ene1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285984" cy="1500174"/>
          </a:xfrm>
          <a:prstGeom prst="rect">
            <a:avLst/>
          </a:prstGeom>
          <a:noFill/>
          <a:ln>
            <a:noFill/>
          </a:ln>
        </p:spPr>
      </p:pic>
      <p:pic>
        <p:nvPicPr>
          <p:cNvPr id="7" name="Picture 2" descr="WIPO-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9467" y="0"/>
            <a:ext cx="2214565" cy="1571612"/>
          </a:xfrm>
          <a:prstGeom prst="rect">
            <a:avLst/>
          </a:prstGeom>
          <a:noFill/>
          <a:ln>
            <a:noFill/>
          </a:ln>
        </p:spPr>
      </p:pic>
      <p:sp>
        <p:nvSpPr>
          <p:cNvPr id="8" name="Rectangle 7"/>
          <p:cNvSpPr/>
          <p:nvPr/>
        </p:nvSpPr>
        <p:spPr>
          <a:xfrm>
            <a:off x="0" y="6304002"/>
            <a:ext cx="9144000" cy="553998"/>
          </a:xfrm>
          <a:prstGeom prst="rect">
            <a:avLst/>
          </a:prstGeom>
          <a:solidFill>
            <a:schemeClr val="tx2">
              <a:lumMod val="75000"/>
            </a:schemeClr>
          </a:solidFill>
        </p:spPr>
        <p:txBody>
          <a:bodyPr wrap="square">
            <a:spAutoFit/>
          </a:bodyPr>
          <a:lstStyle/>
          <a:p>
            <a:r>
              <a:rPr lang="en-US" b="1" cap="all" dirty="0">
                <a:solidFill>
                  <a:schemeClr val="bg1"/>
                </a:solidFill>
              </a:rPr>
              <a:t>INTERREGIONAL EXPERT </a:t>
            </a:r>
            <a:r>
              <a:rPr lang="en-US" b="1" cap="all" dirty="0" smtClean="0">
                <a:solidFill>
                  <a:schemeClr val="bg1"/>
                </a:solidFill>
              </a:rPr>
              <a:t>meeting – </a:t>
            </a:r>
            <a:r>
              <a:rPr lang="en-US" b="1" cap="all" dirty="0" smtClean="0">
                <a:solidFill>
                  <a:schemeClr val="bg1"/>
                </a:solidFill>
                <a:latin typeface="+mj-lt"/>
              </a:rPr>
              <a:t>Lima, PERU 05, 06 May 2015</a:t>
            </a:r>
            <a:endParaRPr lang="en-US" b="1" cap="all" dirty="0" smtClean="0">
              <a:solidFill>
                <a:schemeClr val="bg1"/>
              </a:solidFill>
            </a:endParaRPr>
          </a:p>
          <a:p>
            <a:r>
              <a:rPr lang="en-US" sz="1200" b="1" i="1" dirty="0">
                <a:solidFill>
                  <a:schemeClr val="bg1"/>
                </a:solidFill>
              </a:rPr>
              <a:t>South-South and Triangular Cooperation for Access to Information and Knowledge, Innovation Support, and Technology </a:t>
            </a:r>
            <a:r>
              <a:rPr lang="en-US" sz="1200" b="1" i="1" dirty="0" smtClean="0">
                <a:solidFill>
                  <a:schemeClr val="bg1"/>
                </a:solidFill>
              </a:rPr>
              <a:t>Transfer</a:t>
            </a:r>
            <a:endParaRPr lang="fr-FR" sz="1200" i="1" dirty="0">
              <a:solidFill>
                <a:schemeClr val="bg1"/>
              </a:solidFill>
            </a:endParaRPr>
          </a:p>
        </p:txBody>
      </p:sp>
      <p:sp>
        <p:nvSpPr>
          <p:cNvPr id="13313" name="Rectangle 1"/>
          <p:cNvSpPr>
            <a:spLocks noChangeArrowheads="1"/>
          </p:cNvSpPr>
          <p:nvPr/>
        </p:nvSpPr>
        <p:spPr bwMode="auto">
          <a:xfrm>
            <a:off x="0" y="2285992"/>
            <a:ext cx="9144000" cy="646331"/>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047750" algn="l"/>
                <a:tab pos="1890713" algn="l"/>
              </a:tabLst>
            </a:pPr>
            <a:r>
              <a:rPr kumimoji="0" lang="en-US" altLang="zh-CN" b="1" i="1" u="none" strike="noStrike" cap="none" normalizeH="0" baseline="0" dirty="0" smtClean="0">
                <a:ln>
                  <a:noFill/>
                </a:ln>
                <a:solidFill>
                  <a:schemeClr val="tx1"/>
                </a:solidFill>
                <a:effectLst/>
                <a:latin typeface="Arial" pitchFamily="34" charset="0"/>
                <a:ea typeface="SimSun" pitchFamily="2" charset="-122"/>
                <a:cs typeface="Arial" pitchFamily="34" charset="0"/>
              </a:rPr>
              <a:t>Session 4:  </a:t>
            </a:r>
          </a:p>
          <a:p>
            <a:pPr marL="0" marR="0" lvl="0" indent="0" algn="ctr" defTabSz="914400" rtl="0" eaLnBrk="1" fontAlgn="base" latinLnBrk="0" hangingPunct="1">
              <a:lnSpc>
                <a:spcPct val="100000"/>
              </a:lnSpc>
              <a:spcBef>
                <a:spcPct val="0"/>
              </a:spcBef>
              <a:spcAft>
                <a:spcPct val="0"/>
              </a:spcAft>
              <a:buClrTx/>
              <a:buSzTx/>
              <a:buFontTx/>
              <a:buNone/>
              <a:tabLst>
                <a:tab pos="1047750" algn="l"/>
                <a:tab pos="1890713" algn="l"/>
              </a:tabLst>
            </a:pPr>
            <a:r>
              <a:rPr kumimoji="0" lang="en-US" altLang="zh-CN" b="1" i="1" u="none" strike="noStrike" cap="none" normalizeH="0" baseline="0" dirty="0" smtClean="0">
                <a:ln>
                  <a:noFill/>
                </a:ln>
                <a:solidFill>
                  <a:schemeClr val="tx1"/>
                </a:solidFill>
                <a:effectLst/>
                <a:latin typeface="Arial" pitchFamily="34" charset="0"/>
                <a:ea typeface="SimSun" pitchFamily="2" charset="-122"/>
                <a:cs typeface="Arial" pitchFamily="34" charset="0"/>
              </a:rPr>
              <a:t>South-South and Triangular Cooperation Partnerships for Technology Transfer</a:t>
            </a:r>
            <a:endParaRPr kumimoji="0" lang="en-US" altLang="zh-CN" b="0" i="1"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24"/>
            <a:ext cx="9144000" cy="1071570"/>
          </a:xfrm>
          <a:solidFill>
            <a:srgbClr val="FF0000"/>
          </a:solidFill>
        </p:spPr>
        <p:txBody>
          <a:bodyPr/>
          <a:lstStyle/>
          <a:p>
            <a:r>
              <a:rPr lang="fr-FR" dirty="0" smtClean="0">
                <a:solidFill>
                  <a:schemeClr val="bg1"/>
                </a:solidFill>
              </a:rPr>
              <a:t>South-South TT Initiatives </a:t>
            </a:r>
            <a:endParaRPr lang="fr-FR" dirty="0">
              <a:solidFill>
                <a:schemeClr val="bg1"/>
              </a:solidFill>
            </a:endParaRPr>
          </a:p>
        </p:txBody>
      </p:sp>
      <p:sp>
        <p:nvSpPr>
          <p:cNvPr id="3" name="Sous-titre 2"/>
          <p:cNvSpPr>
            <a:spLocks noGrp="1"/>
          </p:cNvSpPr>
          <p:nvPr>
            <p:ph type="subTitle" idx="1"/>
          </p:nvPr>
        </p:nvSpPr>
        <p:spPr>
          <a:xfrm>
            <a:off x="285720" y="2143116"/>
            <a:ext cx="8429684" cy="3857652"/>
          </a:xfrm>
        </p:spPr>
        <p:txBody>
          <a:bodyPr>
            <a:normAutofit fontScale="92500" lnSpcReduction="10000"/>
          </a:bodyPr>
          <a:lstStyle/>
          <a:p>
            <a:pPr algn="l"/>
            <a:r>
              <a:rPr lang="fr-FR" b="1" dirty="0" smtClean="0">
                <a:solidFill>
                  <a:schemeClr val="tx2">
                    <a:lumMod val="75000"/>
                  </a:schemeClr>
                </a:solidFill>
              </a:rPr>
              <a:t>CASE 1 : BILATERA L PARTNERSHIP </a:t>
            </a:r>
          </a:p>
          <a:p>
            <a:r>
              <a:rPr lang="fr-FR" sz="2700" dirty="0" err="1" smtClean="0">
                <a:solidFill>
                  <a:srgbClr val="FF0000"/>
                </a:solidFill>
              </a:rPr>
              <a:t>Algeria</a:t>
            </a:r>
            <a:r>
              <a:rPr lang="fr-FR" sz="2700" dirty="0" smtClean="0">
                <a:solidFill>
                  <a:srgbClr val="FF0000"/>
                </a:solidFill>
              </a:rPr>
              <a:t>-South </a:t>
            </a:r>
            <a:r>
              <a:rPr lang="fr-FR" sz="2700" dirty="0" err="1" smtClean="0">
                <a:solidFill>
                  <a:srgbClr val="FF0000"/>
                </a:solidFill>
              </a:rPr>
              <a:t>Africa</a:t>
            </a:r>
            <a:r>
              <a:rPr lang="fr-FR" sz="2700" dirty="0" smtClean="0">
                <a:solidFill>
                  <a:srgbClr val="FF0000"/>
                </a:solidFill>
              </a:rPr>
              <a:t>: </a:t>
            </a:r>
            <a:r>
              <a:rPr lang="fr-FR" sz="2700" dirty="0" err="1" smtClean="0">
                <a:solidFill>
                  <a:srgbClr val="FF0000"/>
                </a:solidFill>
              </a:rPr>
              <a:t>Space</a:t>
            </a:r>
            <a:r>
              <a:rPr lang="fr-FR" sz="2700" dirty="0" smtClean="0">
                <a:solidFill>
                  <a:srgbClr val="FF0000"/>
                </a:solidFill>
              </a:rPr>
              <a:t> </a:t>
            </a:r>
            <a:r>
              <a:rPr lang="fr-FR" sz="2700" dirty="0" err="1" smtClean="0">
                <a:solidFill>
                  <a:srgbClr val="FF0000"/>
                </a:solidFill>
              </a:rPr>
              <a:t>Technology</a:t>
            </a:r>
            <a:endParaRPr lang="fr-FR" sz="2700" dirty="0" smtClean="0">
              <a:solidFill>
                <a:srgbClr val="FF0000"/>
              </a:solidFill>
            </a:endParaRPr>
          </a:p>
          <a:p>
            <a:pPr algn="l"/>
            <a:endParaRPr lang="fr-FR" b="1" dirty="0" smtClean="0">
              <a:solidFill>
                <a:schemeClr val="tx2">
                  <a:lumMod val="75000"/>
                </a:schemeClr>
              </a:solidFill>
            </a:endParaRPr>
          </a:p>
          <a:p>
            <a:pPr algn="l"/>
            <a:r>
              <a:rPr lang="fr-FR" b="1" dirty="0" smtClean="0">
                <a:solidFill>
                  <a:schemeClr val="tx2">
                    <a:lumMod val="75000"/>
                  </a:schemeClr>
                </a:solidFill>
              </a:rPr>
              <a:t>CASE 2: TRIANGULAR PARTNERSHIP </a:t>
            </a:r>
          </a:p>
          <a:p>
            <a:pPr algn="l"/>
            <a:r>
              <a:rPr lang="fr-FR" sz="2700" dirty="0" smtClean="0">
                <a:solidFill>
                  <a:srgbClr val="FF0000"/>
                </a:solidFill>
              </a:rPr>
              <a:t>AIEA – </a:t>
            </a:r>
            <a:r>
              <a:rPr lang="fr-FR" sz="2700" dirty="0" err="1" smtClean="0">
                <a:solidFill>
                  <a:srgbClr val="FF0000"/>
                </a:solidFill>
              </a:rPr>
              <a:t>Algeria</a:t>
            </a:r>
            <a:r>
              <a:rPr lang="fr-FR" sz="2700" dirty="0" smtClean="0">
                <a:solidFill>
                  <a:srgbClr val="FF0000"/>
                </a:solidFill>
              </a:rPr>
              <a:t> –</a:t>
            </a:r>
            <a:r>
              <a:rPr lang="fr-FR" sz="2700" dirty="0" err="1" smtClean="0">
                <a:solidFill>
                  <a:srgbClr val="FF0000"/>
                </a:solidFill>
              </a:rPr>
              <a:t>African</a:t>
            </a:r>
            <a:r>
              <a:rPr lang="fr-FR" sz="2700" dirty="0" smtClean="0">
                <a:solidFill>
                  <a:srgbClr val="FF0000"/>
                </a:solidFill>
              </a:rPr>
              <a:t> Countries: Agriculture &amp; </a:t>
            </a:r>
            <a:r>
              <a:rPr lang="fr-FR" sz="2700" dirty="0" err="1" smtClean="0">
                <a:solidFill>
                  <a:srgbClr val="FF0000"/>
                </a:solidFill>
              </a:rPr>
              <a:t>Biotechnology</a:t>
            </a:r>
            <a:endParaRPr lang="fr-FR" sz="2700" dirty="0" smtClean="0">
              <a:solidFill>
                <a:srgbClr val="FF0000"/>
              </a:solidFill>
            </a:endParaRPr>
          </a:p>
          <a:p>
            <a:pPr algn="l"/>
            <a:endParaRPr lang="fr-FR" b="1" dirty="0" smtClean="0">
              <a:solidFill>
                <a:schemeClr val="tx2">
                  <a:lumMod val="75000"/>
                </a:schemeClr>
              </a:solidFill>
            </a:endParaRPr>
          </a:p>
          <a:p>
            <a:pPr algn="l"/>
            <a:r>
              <a:rPr lang="fr-FR" b="1" dirty="0" smtClean="0">
                <a:solidFill>
                  <a:schemeClr val="tx2">
                    <a:lumMod val="75000"/>
                  </a:schemeClr>
                </a:solidFill>
              </a:rPr>
              <a:t>CASE 3: REGIONAL PARTNERSHIP</a:t>
            </a:r>
          </a:p>
          <a:p>
            <a:r>
              <a:rPr lang="fr-FR" sz="2500" dirty="0" smtClean="0">
                <a:solidFill>
                  <a:srgbClr val="FF0000"/>
                </a:solidFill>
              </a:rPr>
              <a:t> EUROMED - </a:t>
            </a:r>
            <a:r>
              <a:rPr lang="fr-FR" sz="2500" dirty="0" err="1" smtClean="0">
                <a:solidFill>
                  <a:srgbClr val="FF0000"/>
                </a:solidFill>
              </a:rPr>
              <a:t>Renewable</a:t>
            </a:r>
            <a:r>
              <a:rPr lang="fr-FR" sz="2500" dirty="0" smtClean="0">
                <a:solidFill>
                  <a:srgbClr val="FF0000"/>
                </a:solidFill>
              </a:rPr>
              <a:t> Energies </a:t>
            </a:r>
            <a:endParaRPr lang="fr-FR" sz="2500"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0" name="Picture 8" descr="http://www.asal.dz/pictures/Alger%202009.jpg"/>
          <p:cNvPicPr>
            <a:picLocks noChangeAspect="1" noChangeArrowheads="1"/>
          </p:cNvPicPr>
          <p:nvPr/>
        </p:nvPicPr>
        <p:blipFill>
          <a:blip r:embed="rId2" cstate="print"/>
          <a:srcRect/>
          <a:stretch>
            <a:fillRect/>
          </a:stretch>
        </p:blipFill>
        <p:spPr bwMode="auto">
          <a:xfrm>
            <a:off x="5357819" y="2138718"/>
            <a:ext cx="3286148" cy="3361983"/>
          </a:xfrm>
          <a:prstGeom prst="rect">
            <a:avLst/>
          </a:prstGeom>
          <a:noFill/>
        </p:spPr>
      </p:pic>
      <p:sp>
        <p:nvSpPr>
          <p:cNvPr id="2" name="Titre 1"/>
          <p:cNvSpPr>
            <a:spLocks noGrp="1"/>
          </p:cNvSpPr>
          <p:nvPr>
            <p:ph type="title"/>
          </p:nvPr>
        </p:nvSpPr>
        <p:spPr>
          <a:xfrm>
            <a:off x="0" y="0"/>
            <a:ext cx="9144000" cy="928670"/>
          </a:xfrm>
          <a:solidFill>
            <a:srgbClr val="FFFF00"/>
          </a:solidFill>
        </p:spPr>
        <p:txBody>
          <a:bodyPr>
            <a:noAutofit/>
          </a:bodyPr>
          <a:lstStyle/>
          <a:p>
            <a:r>
              <a:rPr lang="fr-FR" sz="3200" b="1" dirty="0" smtClean="0">
                <a:solidFill>
                  <a:srgbClr val="FF0000"/>
                </a:solidFill>
              </a:rPr>
              <a:t>Case 1: South-South </a:t>
            </a:r>
            <a:r>
              <a:rPr lang="fr-FR" sz="3200" b="1" dirty="0" smtClean="0">
                <a:solidFill>
                  <a:schemeClr val="tx2">
                    <a:lumMod val="75000"/>
                  </a:schemeClr>
                </a:solidFill>
              </a:rPr>
              <a:t>PARTNERSHIP </a:t>
            </a:r>
            <a:r>
              <a:rPr lang="fr-FR" sz="3200" b="1" dirty="0" smtClean="0">
                <a:solidFill>
                  <a:srgbClr val="FF0000"/>
                </a:solidFill>
              </a:rPr>
              <a:t/>
            </a:r>
            <a:br>
              <a:rPr lang="fr-FR" sz="3200" b="1" dirty="0" smtClean="0">
                <a:solidFill>
                  <a:srgbClr val="FF0000"/>
                </a:solidFill>
              </a:rPr>
            </a:br>
            <a:r>
              <a:rPr lang="fr-FR" sz="3200" b="1" dirty="0" err="1" smtClean="0">
                <a:solidFill>
                  <a:srgbClr val="FF0000"/>
                </a:solidFill>
              </a:rPr>
              <a:t>Algeria</a:t>
            </a:r>
            <a:r>
              <a:rPr lang="fr-FR" sz="3200" b="1" dirty="0" smtClean="0">
                <a:solidFill>
                  <a:srgbClr val="FF0000"/>
                </a:solidFill>
              </a:rPr>
              <a:t>-South </a:t>
            </a:r>
            <a:r>
              <a:rPr lang="fr-FR" sz="3200" b="1" dirty="0" err="1" smtClean="0">
                <a:solidFill>
                  <a:srgbClr val="FF0000"/>
                </a:solidFill>
              </a:rPr>
              <a:t>Africa</a:t>
            </a:r>
            <a:r>
              <a:rPr lang="fr-FR" sz="3200" b="1" dirty="0" smtClean="0">
                <a:solidFill>
                  <a:srgbClr val="FF0000"/>
                </a:solidFill>
              </a:rPr>
              <a:t> </a:t>
            </a:r>
            <a:r>
              <a:rPr lang="fr-FR" sz="3200" b="1" dirty="0" err="1" smtClean="0">
                <a:solidFill>
                  <a:srgbClr val="FF0000"/>
                </a:solidFill>
              </a:rPr>
              <a:t>Space</a:t>
            </a:r>
            <a:r>
              <a:rPr lang="fr-FR" sz="3200" b="1" dirty="0" smtClean="0">
                <a:solidFill>
                  <a:srgbClr val="FF0000"/>
                </a:solidFill>
              </a:rPr>
              <a:t> Programs</a:t>
            </a:r>
            <a:endParaRPr lang="fr-FR" sz="3200" dirty="0"/>
          </a:p>
        </p:txBody>
      </p:sp>
      <p:sp>
        <p:nvSpPr>
          <p:cNvPr id="3" name="Titre 1"/>
          <p:cNvSpPr txBox="1">
            <a:spLocks/>
          </p:cNvSpPr>
          <p:nvPr/>
        </p:nvSpPr>
        <p:spPr>
          <a:xfrm>
            <a:off x="285720" y="2428868"/>
            <a:ext cx="5000660" cy="3357586"/>
          </a:xfrm>
          <a:prstGeom prst="rect">
            <a:avLst/>
          </a:prstGeom>
        </p:spPr>
        <p:txBody>
          <a:bodyPr vert="horz" lIns="91440" tIns="45720" rIns="91440" bIns="45720" rtlCol="0" anchor="ctr">
            <a:normAutofit fontScale="62500" lnSpcReduction="20000"/>
          </a:bodyPr>
          <a:lstStyle/>
          <a:p>
            <a:pPr marL="177800" marR="0" lvl="0" indent="-177800" defTabSz="914400" rtl="0" eaLnBrk="1" fontAlgn="auto" latinLnBrk="0" hangingPunct="1">
              <a:lnSpc>
                <a:spcPct val="100000"/>
              </a:lnSpc>
              <a:spcBef>
                <a:spcPct val="0"/>
              </a:spcBef>
              <a:spcAft>
                <a:spcPts val="0"/>
              </a:spcAft>
              <a:buClrTx/>
              <a:buSzTx/>
              <a:tabLst/>
              <a:defRPr/>
            </a:pPr>
            <a:r>
              <a:rPr kumimoji="0" lang="fr-FR" sz="4400" b="1" i="0" u="none" strike="noStrike" kern="1200" cap="none" spc="0" normalizeH="0" baseline="0" noProof="0" dirty="0" err="1" smtClean="0">
                <a:ln>
                  <a:noFill/>
                </a:ln>
                <a:solidFill>
                  <a:srgbClr val="FF0000"/>
                </a:solidFill>
                <a:effectLst/>
                <a:uLnTx/>
                <a:uFillTx/>
                <a:latin typeface="+mj-lt"/>
                <a:ea typeface="+mj-ea"/>
                <a:cs typeface="+mj-cs"/>
              </a:rPr>
              <a:t>Rationale</a:t>
            </a:r>
            <a:r>
              <a:rPr kumimoji="0" lang="fr-FR" sz="4400" i="0" u="none" strike="noStrike" kern="1200" cap="none" spc="0" normalizeH="0" baseline="0" noProof="0" dirty="0" smtClean="0">
                <a:ln>
                  <a:noFill/>
                </a:ln>
                <a:effectLst/>
                <a:uLnTx/>
                <a:uFillTx/>
                <a:latin typeface="+mj-lt"/>
                <a:ea typeface="+mj-ea"/>
                <a:cs typeface="+mj-cs"/>
              </a:rPr>
              <a:t>: </a:t>
            </a:r>
          </a:p>
          <a:p>
            <a:pPr marL="273050" marR="0" lvl="0" indent="-273050" algn="just" defTabSz="914400" rtl="0" eaLnBrk="1" fontAlgn="auto" latinLnBrk="0" hangingPunct="1">
              <a:lnSpc>
                <a:spcPct val="100000"/>
              </a:lnSpc>
              <a:spcBef>
                <a:spcPct val="0"/>
              </a:spcBef>
              <a:spcAft>
                <a:spcPts val="0"/>
              </a:spcAft>
              <a:buClrTx/>
              <a:buSzTx/>
              <a:buFont typeface="Arial" pitchFamily="34" charset="0"/>
              <a:buChar char="•"/>
              <a:tabLst/>
              <a:defRPr/>
            </a:pPr>
            <a:r>
              <a:rPr kumimoji="0" lang="fr-FR" sz="4400" b="1" i="1" u="none" strike="noStrike" kern="1200" cap="none" spc="0" normalizeH="0" baseline="0" noProof="0" dirty="0" err="1" smtClean="0">
                <a:ln>
                  <a:noFill/>
                </a:ln>
                <a:solidFill>
                  <a:schemeClr val="tx2">
                    <a:lumMod val="75000"/>
                  </a:schemeClr>
                </a:solidFill>
                <a:effectLst/>
                <a:uLnTx/>
                <a:uFillTx/>
                <a:latin typeface="+mj-lt"/>
                <a:ea typeface="+mj-ea"/>
                <a:cs typeface="+mj-cs"/>
              </a:rPr>
              <a:t>Better</a:t>
            </a:r>
            <a:r>
              <a:rPr kumimoji="0" lang="fr-FR" sz="4400" b="1" i="1" u="none" strike="noStrike" kern="1200" cap="none" spc="0" normalizeH="0" baseline="0" noProof="0" dirty="0" smtClean="0">
                <a:ln>
                  <a:noFill/>
                </a:ln>
                <a:solidFill>
                  <a:schemeClr val="tx2">
                    <a:lumMod val="75000"/>
                  </a:schemeClr>
                </a:solidFill>
                <a:effectLst/>
                <a:uLnTx/>
                <a:uFillTx/>
                <a:latin typeface="+mj-lt"/>
                <a:ea typeface="+mj-ea"/>
                <a:cs typeface="+mj-cs"/>
              </a:rPr>
              <a:t> use of satellite images in </a:t>
            </a:r>
            <a:r>
              <a:rPr kumimoji="0" lang="fr-FR" sz="4400" b="1" i="1" u="none" strike="noStrike" kern="1200" cap="none" spc="0" normalizeH="0" baseline="0" noProof="0" dirty="0" err="1" smtClean="0">
                <a:ln>
                  <a:noFill/>
                </a:ln>
                <a:solidFill>
                  <a:schemeClr val="tx2">
                    <a:lumMod val="75000"/>
                  </a:schemeClr>
                </a:solidFill>
                <a:effectLst/>
                <a:uLnTx/>
                <a:uFillTx/>
                <a:latin typeface="+mj-lt"/>
                <a:ea typeface="+mj-ea"/>
                <a:cs typeface="+mj-cs"/>
              </a:rPr>
              <a:t>tackling</a:t>
            </a:r>
            <a:r>
              <a:rPr lang="fr-FR" sz="4400" b="1" i="1" dirty="0" smtClean="0">
                <a:solidFill>
                  <a:schemeClr val="tx2">
                    <a:lumMod val="75000"/>
                  </a:schemeClr>
                </a:solidFill>
                <a:latin typeface="+mj-lt"/>
                <a:ea typeface="+mj-ea"/>
                <a:cs typeface="+mj-cs"/>
              </a:rPr>
              <a:t> </a:t>
            </a:r>
            <a:r>
              <a:rPr kumimoji="0" lang="fr-FR" sz="4400" b="1" i="1" u="none" strike="noStrike" kern="1200" cap="none" spc="0" normalizeH="0" baseline="0" noProof="0" dirty="0" smtClean="0">
                <a:ln>
                  <a:noFill/>
                </a:ln>
                <a:solidFill>
                  <a:schemeClr val="tx2">
                    <a:lumMod val="75000"/>
                  </a:schemeClr>
                </a:solidFill>
                <a:effectLst/>
                <a:uLnTx/>
                <a:uFillTx/>
                <a:latin typeface="+mj-lt"/>
                <a:ea typeface="+mj-ea"/>
                <a:cs typeface="+mj-cs"/>
              </a:rPr>
              <a:t>socio </a:t>
            </a:r>
            <a:r>
              <a:rPr kumimoji="0" lang="fr-FR" sz="4400" b="1" i="1" u="none" strike="noStrike" kern="1200" cap="none" spc="0" normalizeH="0" baseline="0" noProof="0" dirty="0" err="1" smtClean="0">
                <a:ln>
                  <a:noFill/>
                </a:ln>
                <a:solidFill>
                  <a:schemeClr val="tx2">
                    <a:lumMod val="75000"/>
                  </a:schemeClr>
                </a:solidFill>
                <a:effectLst/>
                <a:uLnTx/>
                <a:uFillTx/>
                <a:latin typeface="+mj-lt"/>
                <a:ea typeface="+mj-ea"/>
                <a:cs typeface="+mj-cs"/>
              </a:rPr>
              <a:t>economic</a:t>
            </a:r>
            <a:r>
              <a:rPr kumimoji="0" lang="fr-FR" sz="4400" b="1" i="1" u="none" strike="noStrike" kern="1200" cap="none" spc="0" normalizeH="0" baseline="0" noProof="0" dirty="0" smtClean="0">
                <a:ln>
                  <a:noFill/>
                </a:ln>
                <a:solidFill>
                  <a:schemeClr val="tx2">
                    <a:lumMod val="75000"/>
                  </a:schemeClr>
                </a:solidFill>
                <a:effectLst/>
                <a:uLnTx/>
                <a:uFillTx/>
                <a:latin typeface="+mj-lt"/>
                <a:ea typeface="+mj-ea"/>
                <a:cs typeface="+mj-cs"/>
              </a:rPr>
              <a:t> </a:t>
            </a:r>
            <a:r>
              <a:rPr kumimoji="0" lang="fr-FR" sz="4400" b="1" i="1" u="none" strike="noStrike" kern="1200" cap="none" spc="0" normalizeH="0" baseline="0" noProof="0" dirty="0" err="1" smtClean="0">
                <a:ln>
                  <a:noFill/>
                </a:ln>
                <a:solidFill>
                  <a:schemeClr val="tx2">
                    <a:lumMod val="75000"/>
                  </a:schemeClr>
                </a:solidFill>
                <a:effectLst/>
                <a:uLnTx/>
                <a:uFillTx/>
                <a:latin typeface="+mj-lt"/>
                <a:ea typeface="+mj-ea"/>
                <a:cs typeface="+mj-cs"/>
              </a:rPr>
              <a:t>problems</a:t>
            </a:r>
            <a:r>
              <a:rPr kumimoji="0" lang="fr-FR" sz="4400" b="1" i="1" u="none" strike="noStrike" kern="1200" cap="none" spc="0" normalizeH="0" baseline="0" noProof="0" dirty="0" smtClean="0">
                <a:ln>
                  <a:noFill/>
                </a:ln>
                <a:solidFill>
                  <a:schemeClr val="tx2">
                    <a:lumMod val="75000"/>
                  </a:schemeClr>
                </a:solidFill>
                <a:effectLst/>
                <a:uLnTx/>
                <a:uFillTx/>
                <a:latin typeface="+mj-lt"/>
                <a:ea typeface="+mj-ea"/>
                <a:cs typeface="+mj-cs"/>
              </a:rPr>
              <a:t> (</a:t>
            </a:r>
            <a:r>
              <a:rPr kumimoji="0" lang="fr-FR" sz="4400" b="1" i="1" u="none" strike="noStrike" kern="1200" cap="none" spc="0" normalizeH="0" baseline="0" noProof="0" dirty="0" err="1" smtClean="0">
                <a:ln>
                  <a:noFill/>
                </a:ln>
                <a:solidFill>
                  <a:schemeClr val="tx2">
                    <a:lumMod val="75000"/>
                  </a:schemeClr>
                </a:solidFill>
                <a:effectLst/>
                <a:uLnTx/>
                <a:uFillTx/>
                <a:latin typeface="+mj-lt"/>
                <a:ea typeface="+mj-ea"/>
                <a:cs typeface="+mj-cs"/>
              </a:rPr>
              <a:t>architechture</a:t>
            </a:r>
            <a:r>
              <a:rPr kumimoji="0" lang="fr-FR" sz="4400" b="1" i="1" u="none" strike="noStrike" kern="1200" cap="none" spc="0" normalizeH="0" baseline="0" noProof="0" dirty="0" smtClean="0">
                <a:ln>
                  <a:noFill/>
                </a:ln>
                <a:solidFill>
                  <a:schemeClr val="tx2">
                    <a:lumMod val="75000"/>
                  </a:schemeClr>
                </a:solidFill>
                <a:effectLst/>
                <a:uLnTx/>
                <a:uFillTx/>
                <a:latin typeface="+mj-lt"/>
                <a:ea typeface="+mj-ea"/>
                <a:cs typeface="+mj-cs"/>
              </a:rPr>
              <a:t> planning, </a:t>
            </a:r>
            <a:r>
              <a:rPr kumimoji="0" lang="fr-FR" sz="4400" b="1" i="1" u="none" strike="noStrike" kern="1200" cap="none" spc="0" normalizeH="0" baseline="0" noProof="0" dirty="0" err="1" smtClean="0">
                <a:ln>
                  <a:noFill/>
                </a:ln>
                <a:solidFill>
                  <a:schemeClr val="tx2">
                    <a:lumMod val="75000"/>
                  </a:schemeClr>
                </a:solidFill>
                <a:effectLst/>
                <a:uLnTx/>
                <a:uFillTx/>
                <a:latin typeface="+mj-lt"/>
                <a:ea typeface="+mj-ea"/>
                <a:cs typeface="+mj-cs"/>
              </a:rPr>
              <a:t>highways</a:t>
            </a:r>
            <a:r>
              <a:rPr kumimoji="0" lang="fr-FR" sz="4400" b="1" i="1" u="none" strike="noStrike" kern="1200" cap="none" spc="0" normalizeH="0" baseline="0" noProof="0" dirty="0" smtClean="0">
                <a:ln>
                  <a:noFill/>
                </a:ln>
                <a:solidFill>
                  <a:schemeClr val="tx2">
                    <a:lumMod val="75000"/>
                  </a:schemeClr>
                </a:solidFill>
                <a:effectLst/>
                <a:uLnTx/>
                <a:uFillTx/>
                <a:latin typeface="+mj-lt"/>
                <a:ea typeface="+mj-ea"/>
                <a:cs typeface="+mj-cs"/>
              </a:rPr>
              <a:t>, </a:t>
            </a:r>
            <a:r>
              <a:rPr kumimoji="0" lang="fr-FR" sz="4400" b="1" i="1" u="none" strike="noStrike" kern="1200" cap="none" spc="0" normalizeH="0" baseline="0" noProof="0" dirty="0" err="1" smtClean="0">
                <a:ln>
                  <a:noFill/>
                </a:ln>
                <a:solidFill>
                  <a:schemeClr val="tx2">
                    <a:lumMod val="75000"/>
                  </a:schemeClr>
                </a:solidFill>
                <a:effectLst/>
                <a:uLnTx/>
                <a:uFillTx/>
                <a:latin typeface="+mj-lt"/>
                <a:ea typeface="+mj-ea"/>
                <a:cs typeface="+mj-cs"/>
              </a:rPr>
              <a:t>soil</a:t>
            </a:r>
            <a:r>
              <a:rPr kumimoji="0" lang="fr-FR" sz="4400" b="1" i="1" u="none" strike="noStrike" kern="1200" cap="none" spc="0" normalizeH="0" baseline="0" noProof="0" dirty="0" smtClean="0">
                <a:ln>
                  <a:noFill/>
                </a:ln>
                <a:solidFill>
                  <a:schemeClr val="tx2">
                    <a:lumMod val="75000"/>
                  </a:schemeClr>
                </a:solidFill>
                <a:effectLst/>
                <a:uLnTx/>
                <a:uFillTx/>
                <a:latin typeface="+mj-lt"/>
                <a:ea typeface="+mj-ea"/>
                <a:cs typeface="+mj-cs"/>
              </a:rPr>
              <a:t> </a:t>
            </a:r>
            <a:r>
              <a:rPr kumimoji="0" lang="fr-FR" sz="4400" b="1" i="1" u="none" strike="noStrike" kern="1200" cap="none" spc="0" normalizeH="0" baseline="0" noProof="0" dirty="0" err="1" smtClean="0">
                <a:ln>
                  <a:noFill/>
                </a:ln>
                <a:solidFill>
                  <a:schemeClr val="tx2">
                    <a:lumMod val="75000"/>
                  </a:schemeClr>
                </a:solidFill>
                <a:effectLst/>
                <a:uLnTx/>
                <a:uFillTx/>
                <a:latin typeface="+mj-lt"/>
                <a:ea typeface="+mj-ea"/>
                <a:cs typeface="+mj-cs"/>
              </a:rPr>
              <a:t>degradation</a:t>
            </a:r>
            <a:r>
              <a:rPr kumimoji="0" lang="fr-FR" sz="4400" b="1" i="1" u="none" strike="noStrike" kern="1200" cap="none" spc="0" normalizeH="0" baseline="0" noProof="0" dirty="0" smtClean="0">
                <a:ln>
                  <a:noFill/>
                </a:ln>
                <a:solidFill>
                  <a:schemeClr val="tx2">
                    <a:lumMod val="75000"/>
                  </a:schemeClr>
                </a:solidFill>
                <a:effectLst/>
                <a:uLnTx/>
                <a:uFillTx/>
                <a:latin typeface="+mj-lt"/>
                <a:ea typeface="+mj-ea"/>
                <a:cs typeface="+mj-cs"/>
              </a:rPr>
              <a:t>…</a:t>
            </a:r>
            <a:r>
              <a:rPr kumimoji="0" lang="fr-FR" sz="4400" b="1" i="1" u="none" strike="noStrike" kern="1200" cap="none" spc="0" normalizeH="0" baseline="0" noProof="0" dirty="0" err="1" smtClean="0">
                <a:ln>
                  <a:noFill/>
                </a:ln>
                <a:solidFill>
                  <a:schemeClr val="tx2">
                    <a:lumMod val="75000"/>
                  </a:schemeClr>
                </a:solidFill>
                <a:effectLst/>
                <a:uLnTx/>
                <a:uFillTx/>
                <a:latin typeface="+mj-lt"/>
                <a:ea typeface="+mj-ea"/>
                <a:cs typeface="+mj-cs"/>
              </a:rPr>
              <a:t>etc</a:t>
            </a:r>
            <a:r>
              <a:rPr kumimoji="0" lang="fr-FR" sz="4400" b="1" i="1" u="none" strike="noStrike" kern="1200" cap="none" spc="0" normalizeH="0" baseline="0" noProof="0" dirty="0" smtClean="0">
                <a:ln>
                  <a:noFill/>
                </a:ln>
                <a:solidFill>
                  <a:schemeClr val="tx2">
                    <a:lumMod val="75000"/>
                  </a:schemeClr>
                </a:solidFill>
                <a:effectLst/>
                <a:uLnTx/>
                <a:uFillTx/>
                <a:latin typeface="+mj-lt"/>
                <a:ea typeface="+mj-ea"/>
                <a:cs typeface="+mj-cs"/>
              </a:rPr>
              <a:t>) </a:t>
            </a:r>
          </a:p>
          <a:p>
            <a:pPr marL="273050" marR="0" lvl="0" indent="-273050" algn="just" defTabSz="914400" rtl="0" eaLnBrk="1" fontAlgn="auto" latinLnBrk="0" hangingPunct="1">
              <a:lnSpc>
                <a:spcPct val="100000"/>
              </a:lnSpc>
              <a:spcBef>
                <a:spcPct val="0"/>
              </a:spcBef>
              <a:spcAft>
                <a:spcPts val="0"/>
              </a:spcAft>
              <a:buClrTx/>
              <a:buSzTx/>
              <a:buFont typeface="Arial" pitchFamily="34" charset="0"/>
              <a:buChar char="•"/>
              <a:tabLst/>
              <a:defRPr/>
            </a:pPr>
            <a:r>
              <a:rPr kumimoji="0" lang="fr-FR" sz="4400" b="1" i="1" u="none" strike="noStrike" kern="1200" cap="none" spc="0" normalizeH="0" baseline="0" noProof="0" dirty="0" err="1" smtClean="0">
                <a:ln>
                  <a:noFill/>
                </a:ln>
                <a:solidFill>
                  <a:schemeClr val="tx2">
                    <a:lumMod val="75000"/>
                  </a:schemeClr>
                </a:solidFill>
                <a:effectLst/>
                <a:uLnTx/>
                <a:uFillTx/>
                <a:latin typeface="+mj-lt"/>
                <a:ea typeface="+mj-ea"/>
                <a:cs typeface="+mj-cs"/>
              </a:rPr>
              <a:t>Develop</a:t>
            </a:r>
            <a:r>
              <a:rPr kumimoji="0" lang="fr-FR" sz="4400" b="1" i="1" u="none" strike="noStrike" kern="1200" cap="none" spc="0" normalizeH="0" baseline="0" noProof="0" dirty="0" smtClean="0">
                <a:ln>
                  <a:noFill/>
                </a:ln>
                <a:solidFill>
                  <a:schemeClr val="tx2">
                    <a:lumMod val="75000"/>
                  </a:schemeClr>
                </a:solidFill>
                <a:effectLst/>
                <a:uLnTx/>
                <a:uFillTx/>
                <a:latin typeface="+mj-lt"/>
                <a:ea typeface="+mj-ea"/>
                <a:cs typeface="+mj-cs"/>
              </a:rPr>
              <a:t> efficient </a:t>
            </a:r>
            <a:r>
              <a:rPr kumimoji="0" lang="fr-FR" sz="4400" b="1" i="1" u="none" strike="noStrike" kern="1200" cap="none" spc="0" normalizeH="0" baseline="0" noProof="0" dirty="0" err="1" smtClean="0">
                <a:ln>
                  <a:noFill/>
                </a:ln>
                <a:solidFill>
                  <a:schemeClr val="tx2">
                    <a:lumMod val="75000"/>
                  </a:schemeClr>
                </a:solidFill>
                <a:effectLst/>
                <a:uLnTx/>
                <a:uFillTx/>
                <a:latin typeface="+mj-lt"/>
                <a:ea typeface="+mj-ea"/>
                <a:cs typeface="+mj-cs"/>
              </a:rPr>
              <a:t>tools</a:t>
            </a:r>
            <a:r>
              <a:rPr kumimoji="0" lang="fr-FR" sz="4400" b="1" i="1" u="none" strike="noStrike" kern="1200" cap="none" spc="0" normalizeH="0" baseline="0" noProof="0" dirty="0" smtClean="0">
                <a:ln>
                  <a:noFill/>
                </a:ln>
                <a:solidFill>
                  <a:schemeClr val="tx2">
                    <a:lumMod val="75000"/>
                  </a:schemeClr>
                </a:solidFill>
                <a:effectLst/>
                <a:uLnTx/>
                <a:uFillTx/>
                <a:latin typeface="+mj-lt"/>
                <a:ea typeface="+mj-ea"/>
                <a:cs typeface="+mj-cs"/>
              </a:rPr>
              <a:t> for </a:t>
            </a:r>
            <a:r>
              <a:rPr kumimoji="0" lang="fr-FR" sz="4400" b="1" i="1" u="none" strike="noStrike" kern="1200" cap="none" spc="0" normalizeH="0" baseline="0" noProof="0" dirty="0" err="1" smtClean="0">
                <a:ln>
                  <a:noFill/>
                </a:ln>
                <a:solidFill>
                  <a:schemeClr val="tx2">
                    <a:lumMod val="75000"/>
                  </a:schemeClr>
                </a:solidFill>
                <a:effectLst/>
                <a:uLnTx/>
                <a:uFillTx/>
                <a:latin typeface="+mj-lt"/>
                <a:ea typeface="+mj-ea"/>
                <a:cs typeface="+mj-cs"/>
              </a:rPr>
              <a:t>decision</a:t>
            </a:r>
            <a:r>
              <a:rPr kumimoji="0" lang="fr-FR" sz="4400" b="1" i="1" u="none" strike="noStrike" kern="1200" cap="none" spc="0" normalizeH="0" noProof="0" dirty="0" smtClean="0">
                <a:ln>
                  <a:noFill/>
                </a:ln>
                <a:solidFill>
                  <a:schemeClr val="tx2">
                    <a:lumMod val="75000"/>
                  </a:schemeClr>
                </a:solidFill>
                <a:effectLst/>
                <a:uLnTx/>
                <a:uFillTx/>
                <a:latin typeface="+mj-lt"/>
                <a:ea typeface="+mj-ea"/>
                <a:cs typeface="+mj-cs"/>
              </a:rPr>
              <a:t> </a:t>
            </a:r>
            <a:r>
              <a:rPr kumimoji="0" lang="fr-FR" sz="4400" b="1" i="1" u="none" strike="noStrike" kern="1200" cap="none" spc="0" normalizeH="0" noProof="0" dirty="0" err="1" smtClean="0">
                <a:ln>
                  <a:noFill/>
                </a:ln>
                <a:solidFill>
                  <a:schemeClr val="tx2">
                    <a:lumMod val="75000"/>
                  </a:schemeClr>
                </a:solidFill>
                <a:effectLst/>
                <a:uLnTx/>
                <a:uFillTx/>
                <a:latin typeface="+mj-lt"/>
                <a:ea typeface="+mj-ea"/>
                <a:cs typeface="+mj-cs"/>
              </a:rPr>
              <a:t>making</a:t>
            </a:r>
            <a:r>
              <a:rPr kumimoji="0" lang="fr-FR" sz="4400" b="1" i="1" u="none" strike="noStrike" kern="1200" cap="none" spc="0" normalizeH="0" noProof="0" dirty="0" smtClean="0">
                <a:ln>
                  <a:noFill/>
                </a:ln>
                <a:solidFill>
                  <a:schemeClr val="tx2">
                    <a:lumMod val="75000"/>
                  </a:schemeClr>
                </a:solidFill>
                <a:effectLst/>
                <a:uLnTx/>
                <a:uFillTx/>
                <a:latin typeface="+mj-lt"/>
                <a:ea typeface="+mj-ea"/>
                <a:cs typeface="+mj-cs"/>
              </a:rPr>
              <a:t> </a:t>
            </a:r>
            <a:r>
              <a:rPr kumimoji="0" lang="fr-FR" sz="4400" b="1" i="1" u="none" strike="noStrike" kern="1200" cap="none" spc="0" normalizeH="0" noProof="0" dirty="0" err="1" smtClean="0">
                <a:ln>
                  <a:noFill/>
                </a:ln>
                <a:solidFill>
                  <a:schemeClr val="tx2">
                    <a:lumMod val="75000"/>
                  </a:schemeClr>
                </a:solidFill>
                <a:effectLst/>
                <a:uLnTx/>
                <a:uFillTx/>
                <a:latin typeface="+mj-lt"/>
                <a:ea typeface="+mj-ea"/>
                <a:cs typeface="+mj-cs"/>
              </a:rPr>
              <a:t>process</a:t>
            </a:r>
            <a:endParaRPr kumimoji="0" lang="fr-FR" sz="4400" b="1" i="1" u="none" strike="noStrike" kern="1200" cap="none" spc="0" normalizeH="0" baseline="0" noProof="0" dirty="0" smtClean="0">
              <a:ln>
                <a:noFill/>
              </a:ln>
              <a:solidFill>
                <a:schemeClr val="tx2">
                  <a:lumMod val="75000"/>
                </a:schemeClr>
              </a:solidFill>
              <a:effectLst/>
              <a:uLnTx/>
              <a:uFillTx/>
              <a:latin typeface="+mj-lt"/>
              <a:ea typeface="+mj-ea"/>
              <a:cs typeface="+mj-cs"/>
            </a:endParaRPr>
          </a:p>
        </p:txBody>
      </p:sp>
      <p:sp>
        <p:nvSpPr>
          <p:cNvPr id="4" name="Rectangle 3"/>
          <p:cNvSpPr/>
          <p:nvPr/>
        </p:nvSpPr>
        <p:spPr>
          <a:xfrm>
            <a:off x="214282" y="928670"/>
            <a:ext cx="8929718" cy="1384995"/>
          </a:xfrm>
          <a:prstGeom prst="rect">
            <a:avLst/>
          </a:prstGeom>
        </p:spPr>
        <p:txBody>
          <a:bodyPr wrap="square">
            <a:spAutoFit/>
          </a:bodyPr>
          <a:lstStyle/>
          <a:p>
            <a:r>
              <a:rPr lang="fr-FR" sz="2800" dirty="0" err="1" smtClean="0"/>
              <a:t>Overview</a:t>
            </a:r>
            <a:r>
              <a:rPr lang="fr-FR" sz="2800" dirty="0" smtClean="0"/>
              <a:t> Initiative/ Partnership: </a:t>
            </a:r>
          </a:p>
          <a:p>
            <a:r>
              <a:rPr lang="fr-FR" sz="2800" b="1" i="1" dirty="0" smtClean="0">
                <a:solidFill>
                  <a:schemeClr val="tx2">
                    <a:lumMod val="75000"/>
                  </a:schemeClr>
                </a:solidFill>
              </a:rPr>
              <a:t>Exchange expertise and </a:t>
            </a:r>
            <a:r>
              <a:rPr lang="fr-FR" sz="2800" b="1" i="1" dirty="0" err="1" smtClean="0">
                <a:solidFill>
                  <a:schemeClr val="tx2">
                    <a:lumMod val="75000"/>
                  </a:schemeClr>
                </a:solidFill>
              </a:rPr>
              <a:t>technology</a:t>
            </a:r>
            <a:r>
              <a:rPr lang="fr-FR" sz="2800" b="1" i="1" dirty="0" smtClean="0">
                <a:solidFill>
                  <a:schemeClr val="tx2">
                    <a:lumMod val="75000"/>
                  </a:schemeClr>
                </a:solidFill>
              </a:rPr>
              <a:t> </a:t>
            </a:r>
            <a:r>
              <a:rPr lang="fr-FR" sz="2800" b="1" i="1" dirty="0" err="1" smtClean="0">
                <a:solidFill>
                  <a:schemeClr val="tx2">
                    <a:lumMod val="75000"/>
                  </a:schemeClr>
                </a:solidFill>
              </a:rPr>
              <a:t>transfer</a:t>
            </a:r>
            <a:r>
              <a:rPr lang="fr-FR" sz="2800" b="1" i="1" dirty="0" smtClean="0">
                <a:solidFill>
                  <a:schemeClr val="tx2">
                    <a:lumMod val="75000"/>
                  </a:schemeClr>
                </a:solidFill>
              </a:rPr>
              <a:t> in </a:t>
            </a:r>
            <a:r>
              <a:rPr lang="fr-FR" sz="2800" b="1" i="1" dirty="0" err="1" smtClean="0">
                <a:solidFill>
                  <a:schemeClr val="tx2">
                    <a:lumMod val="75000"/>
                  </a:schemeClr>
                </a:solidFill>
              </a:rPr>
              <a:t>designing</a:t>
            </a:r>
            <a:r>
              <a:rPr lang="fr-FR" sz="2800" b="1" i="1" dirty="0" smtClean="0">
                <a:solidFill>
                  <a:schemeClr val="tx2">
                    <a:lumMod val="75000"/>
                  </a:schemeClr>
                </a:solidFill>
              </a:rPr>
              <a:t> satellites</a:t>
            </a:r>
            <a:endParaRPr lang="fr-FR" sz="2800" b="1" i="1" dirty="0">
              <a:solidFill>
                <a:schemeClr val="tx2">
                  <a:lumMod val="75000"/>
                </a:schemeClr>
              </a:solidFill>
            </a:endParaRPr>
          </a:p>
        </p:txBody>
      </p:sp>
      <p:sp>
        <p:nvSpPr>
          <p:cNvPr id="8194" name="AutoShape 2" descr="Résultat de recherche d'images pour &quot;logo ASAL Algeri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196" name="AutoShape 4" descr="Résultat de recherche d'images pour &quot;logo ASAL Algeri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198" name="AutoShape 6" descr="Résultat de recherche d'images pour &quot;logo ASAL Algeri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202" name="AutoShape 10" descr="https://encrypted-tbn1.gstatic.com/images?q=tbn:ANd9GcR3_6Sb-pwiXROva9iCIcDzTvxYy_9HDvh4ghpJwE2VCK7juWXCxdEw-8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8204" name="Picture 12" descr="http://www.drapeauxdespays.fr/data/flags/ultra/dz.png"/>
          <p:cNvPicPr>
            <a:picLocks noChangeAspect="1" noChangeArrowheads="1"/>
          </p:cNvPicPr>
          <p:nvPr/>
        </p:nvPicPr>
        <p:blipFill>
          <a:blip r:embed="rId3" cstate="print"/>
          <a:srcRect/>
          <a:stretch>
            <a:fillRect/>
          </a:stretch>
        </p:blipFill>
        <p:spPr bwMode="auto">
          <a:xfrm flipH="1">
            <a:off x="-1" y="0"/>
            <a:ext cx="1392733" cy="928670"/>
          </a:xfrm>
          <a:prstGeom prst="rect">
            <a:avLst/>
          </a:prstGeom>
          <a:noFill/>
        </p:spPr>
      </p:pic>
      <p:sp>
        <p:nvSpPr>
          <p:cNvPr id="8206" name="AutoShape 14" descr="data:image/png;base64,iVBORw0KGgoAAAANSUhEUgAAALQAAAB4CAMAAABsOSjPAAAA51BMVEUAek0AI5XeODH///8AAAD/thIAbTbbFgUAAIsAeE4Adkb/uBL/uRIAdEMAeE8AeErdMSnvqhEAG5M9LATfnxBWiUFxUQhgpYgAe0qfnC7ysxX2/Pr5tg7RrB2NmTLm8+7X6+SKwKtJmnqnz8DE3dNmqI01jWgXEQF9WQnf4/Bkdbn19/y/xOAKMp8AEJCuttl5hsA2S6ZJiEBGMgW7hQ0hf0jEpyWVmTIhhl6noClmjjv+9PM1gkbrko/gRj/jsBb1x8XlZ2KufAztnZrkXFf41NKJYgrIjw4zJQNcQgYtQ6KZwrH0w8IK0jfaAAADsElEQVR4nNXcjVYSQRTA8aEWqv1wJROSgjITMS1SMIksLS0se//nadKUucvsMjvN3XtnnuB37rn8HUaPQujOZOvZfeX8vli9x+lozSJNXr1U1Z/Ov3Bi69FChJMrMOzvnIadhxapyAz78yobdi5ashubcNhfuagL0HJH2q/hsJlsdiFabjYc9hmPYRejRRq2M5v9gAF7CVoOO9x8ATNCTTZAC8Gv2QZoEfaZNdsEza7ZRmhuzRaPDNmcmi2mK4Zs2WxVTdls0dl4umK4IimXZot6fDo13ZFss8+Imi3q9Sg6PjHdbB7NlmjJ7k6NP48c7tnX6Hr0/KPp55FDs2/Qkn26brrZ9M2+Rcthb5wYZoS82Xfom802bzblPVvE0Vxdotmk92zRas5n7UuzRXD5rR7Ph+1Fs0UQBK0nMdxsQzVZs/+ig7Wxutn8m32NDoKfYNjcm/0PHQTjprLZzJt9hw4G2c3m2+w5WmbEl2YraLnZjpqN/TYC0L40G6I9aXYW7UWzF9DZYXNstgbNv9laNPdm69Eum41wctDumo1xctHOml0p2l2zK0U7a3alaHf37ErRzppdLdpZsytFO2t2pej/aHbSQDlGaPtmIx0jtH2zSdHWzSZF2zebFG3fbFK0dbNJ0dbNJkXbN5sUzaLZpdEcmm2Bls1WVkQ22wv0CKA7PqB3Bk11PT6se7Aecszqz/PekQcfxIGSvCju0vwwL0dem6mb0ekR3T/KkHd+qJePqHtIdfkoYb6cqdvcOT7y4MIEbktx99CDq+loBq5KPQ++BDBoc2l0ts0+fLG1bXOI84Jg8oRg2+Y03UZ6qV6Ktm5z2L/CIS9HW7c53MZ77V2Ctm1z2Niieuodje3anIo26u9dCtDWbU76mGMuRNvem9ME64V3Odq2zYlA/i1RPtpVm3ffPEQ4WrSrNu8ND97VEI4O7arNu+9rjzHMOnTLUZuRxqxD296bs22W24wz5kW0qzbv7b/FGvMC2lWb0bZZg3bV5uEBJhmgHbYZ1zxHc2+zDs2+zRq0q3tzBWO+RfvQ5gzajzZDtCdtBuiWozbvI7cZoOE2820zQPvSZi2ae5t1aPZtXkR70OYFtA9tzqD9aDNAl3pvJmwzQPvSZoCemrcZ/FuBqtsM0MZ/FE3cZoA2JJO3uTSaQ5vLopMJgzaXQzNpcyl01W8aDtB82myOJr43551iM6M2q6eIzKrN6snfZmZtVk+emcW9Oe/kjJlfm9WjN2f+RejwFydyrfYH0+4cKApqMmg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8208" name="Picture 16" descr="http://www.dinosoria.com/hymnes/drapeau-afrique-sud.gif"/>
          <p:cNvPicPr>
            <a:picLocks noChangeAspect="1" noChangeArrowheads="1"/>
          </p:cNvPicPr>
          <p:nvPr/>
        </p:nvPicPr>
        <p:blipFill>
          <a:blip r:embed="rId4" cstate="print"/>
          <a:srcRect/>
          <a:stretch>
            <a:fillRect/>
          </a:stretch>
        </p:blipFill>
        <p:spPr bwMode="auto">
          <a:xfrm>
            <a:off x="7747822" y="1"/>
            <a:ext cx="1396178" cy="92867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6" name="Picture 8" descr="http://www.asal.dz/pictures/imag5.jpg"/>
          <p:cNvPicPr>
            <a:picLocks noChangeAspect="1" noChangeArrowheads="1"/>
          </p:cNvPicPr>
          <p:nvPr/>
        </p:nvPicPr>
        <p:blipFill>
          <a:blip r:embed="rId2" cstate="print"/>
          <a:srcRect/>
          <a:stretch>
            <a:fillRect/>
          </a:stretch>
        </p:blipFill>
        <p:spPr bwMode="auto">
          <a:xfrm>
            <a:off x="5591175" y="3643314"/>
            <a:ext cx="3552825" cy="2838450"/>
          </a:xfrm>
          <a:prstGeom prst="rect">
            <a:avLst/>
          </a:prstGeom>
          <a:noFill/>
        </p:spPr>
      </p:pic>
      <p:sp>
        <p:nvSpPr>
          <p:cNvPr id="2" name="Titre 1"/>
          <p:cNvSpPr>
            <a:spLocks noGrp="1"/>
          </p:cNvSpPr>
          <p:nvPr>
            <p:ph type="title"/>
          </p:nvPr>
        </p:nvSpPr>
        <p:spPr>
          <a:xfrm>
            <a:off x="0" y="0"/>
            <a:ext cx="9144000" cy="1143000"/>
          </a:xfrm>
        </p:spPr>
        <p:txBody>
          <a:bodyPr>
            <a:normAutofit fontScale="90000"/>
          </a:bodyPr>
          <a:lstStyle/>
          <a:p>
            <a:r>
              <a:rPr lang="fr-FR" b="1" dirty="0" smtClean="0">
                <a:solidFill>
                  <a:srgbClr val="FF0000"/>
                </a:solidFill>
              </a:rPr>
              <a:t>Satellite images for </a:t>
            </a:r>
            <a:r>
              <a:rPr lang="fr-FR" b="1" dirty="0" err="1" smtClean="0">
                <a:solidFill>
                  <a:srgbClr val="FF0000"/>
                </a:solidFill>
              </a:rPr>
              <a:t>tackling</a:t>
            </a:r>
            <a:r>
              <a:rPr lang="fr-FR" b="1" dirty="0" smtClean="0">
                <a:solidFill>
                  <a:srgbClr val="FF0000"/>
                </a:solidFill>
              </a:rPr>
              <a:t> socio </a:t>
            </a:r>
            <a:r>
              <a:rPr lang="fr-FR" b="1" dirty="0" err="1" smtClean="0">
                <a:solidFill>
                  <a:srgbClr val="FF0000"/>
                </a:solidFill>
              </a:rPr>
              <a:t>economic</a:t>
            </a:r>
            <a:r>
              <a:rPr lang="fr-FR" b="1" dirty="0" smtClean="0">
                <a:solidFill>
                  <a:srgbClr val="FF0000"/>
                </a:solidFill>
              </a:rPr>
              <a:t> </a:t>
            </a:r>
            <a:r>
              <a:rPr lang="fr-FR" b="1" dirty="0" err="1" smtClean="0">
                <a:solidFill>
                  <a:srgbClr val="FF0000"/>
                </a:solidFill>
              </a:rPr>
              <a:t>problems</a:t>
            </a:r>
            <a:endParaRPr lang="fr-FR" b="1" dirty="0">
              <a:solidFill>
                <a:srgbClr val="FF0000"/>
              </a:solidFill>
            </a:endParaRPr>
          </a:p>
        </p:txBody>
      </p:sp>
      <p:sp>
        <p:nvSpPr>
          <p:cNvPr id="3" name="Rectangle 2"/>
          <p:cNvSpPr/>
          <p:nvPr/>
        </p:nvSpPr>
        <p:spPr>
          <a:xfrm>
            <a:off x="214282" y="1643050"/>
            <a:ext cx="8929718" cy="1815882"/>
          </a:xfrm>
          <a:prstGeom prst="rect">
            <a:avLst/>
          </a:prstGeom>
        </p:spPr>
        <p:txBody>
          <a:bodyPr wrap="square">
            <a:spAutoFit/>
          </a:bodyPr>
          <a:lstStyle/>
          <a:p>
            <a:pPr marL="177800" lvl="0" indent="-177800">
              <a:spcBef>
                <a:spcPct val="0"/>
              </a:spcBef>
              <a:defRPr/>
            </a:pPr>
            <a:r>
              <a:rPr lang="fr-FR" sz="2800" dirty="0" smtClean="0"/>
              <a:t>Main </a:t>
            </a:r>
            <a:r>
              <a:rPr lang="fr-FR" sz="2800" dirty="0" err="1" smtClean="0"/>
              <a:t>Partners</a:t>
            </a:r>
            <a:r>
              <a:rPr lang="fr-FR" sz="2800" dirty="0" smtClean="0"/>
              <a:t>:</a:t>
            </a:r>
          </a:p>
          <a:p>
            <a:pPr marL="177800" lvl="0" indent="-177800">
              <a:spcBef>
                <a:spcPct val="0"/>
              </a:spcBef>
              <a:buFont typeface="Arial" pitchFamily="34" charset="0"/>
              <a:buChar char="•"/>
              <a:defRPr/>
            </a:pPr>
            <a:r>
              <a:rPr lang="fr-FR" sz="2800" b="1" i="1" dirty="0" smtClean="0"/>
              <a:t>ASAL (</a:t>
            </a:r>
            <a:r>
              <a:rPr lang="fr-FR" sz="2800" b="1" i="1" dirty="0" err="1" smtClean="0"/>
              <a:t>Algerian</a:t>
            </a:r>
            <a:r>
              <a:rPr lang="fr-FR" sz="2800" b="1" i="1" dirty="0" smtClean="0"/>
              <a:t> </a:t>
            </a:r>
            <a:r>
              <a:rPr lang="fr-FR" sz="2800" b="1" i="1" dirty="0" err="1" smtClean="0"/>
              <a:t>Space</a:t>
            </a:r>
            <a:r>
              <a:rPr lang="fr-FR" sz="2800" b="1" i="1" dirty="0" smtClean="0"/>
              <a:t>  </a:t>
            </a:r>
            <a:r>
              <a:rPr lang="fr-FR" sz="2800" b="1" i="1" dirty="0" err="1" smtClean="0"/>
              <a:t>Agency</a:t>
            </a:r>
            <a:r>
              <a:rPr lang="fr-FR" sz="2800" b="1" i="1" dirty="0" smtClean="0"/>
              <a:t>)</a:t>
            </a:r>
          </a:p>
          <a:p>
            <a:pPr marL="177800" lvl="0" indent="-177800">
              <a:spcBef>
                <a:spcPct val="0"/>
              </a:spcBef>
              <a:defRPr/>
            </a:pPr>
            <a:endParaRPr lang="fr-FR" sz="2800" b="1" i="1" dirty="0" smtClean="0"/>
          </a:p>
          <a:p>
            <a:pPr marL="177800" lvl="0" indent="-177800">
              <a:spcBef>
                <a:spcPct val="0"/>
              </a:spcBef>
              <a:buFont typeface="Arial" pitchFamily="34" charset="0"/>
              <a:buChar char="•"/>
              <a:defRPr/>
            </a:pPr>
            <a:r>
              <a:rPr lang="fr-FR" sz="2800" b="1" i="1" dirty="0" smtClean="0"/>
              <a:t>SANSA (South </a:t>
            </a:r>
            <a:r>
              <a:rPr lang="fr-FR" sz="2800" b="1" i="1" dirty="0" err="1" smtClean="0"/>
              <a:t>African</a:t>
            </a:r>
            <a:r>
              <a:rPr lang="fr-FR" sz="2800" b="1" i="1" dirty="0" smtClean="0"/>
              <a:t> </a:t>
            </a:r>
            <a:r>
              <a:rPr lang="fr-FR" sz="2800" b="1" i="1" dirty="0" err="1" smtClean="0"/>
              <a:t>Space</a:t>
            </a:r>
            <a:r>
              <a:rPr lang="fr-FR" sz="2800" b="1" i="1" dirty="0" smtClean="0"/>
              <a:t> </a:t>
            </a:r>
            <a:r>
              <a:rPr lang="fr-FR" sz="2800" b="1" i="1" dirty="0" err="1" smtClean="0"/>
              <a:t>agency</a:t>
            </a:r>
            <a:r>
              <a:rPr lang="fr-FR" sz="2800" b="1" i="1" dirty="0" smtClean="0"/>
              <a:t>)</a:t>
            </a:r>
          </a:p>
        </p:txBody>
      </p:sp>
      <p:pic>
        <p:nvPicPr>
          <p:cNvPr id="7170" name="Picture 2" descr="SANSA Header main"/>
          <p:cNvPicPr>
            <a:picLocks noChangeAspect="1" noChangeArrowheads="1"/>
          </p:cNvPicPr>
          <p:nvPr/>
        </p:nvPicPr>
        <p:blipFill>
          <a:blip r:embed="rId3" cstate="print"/>
          <a:srcRect l="58690"/>
          <a:stretch>
            <a:fillRect/>
          </a:stretch>
        </p:blipFill>
        <p:spPr bwMode="auto">
          <a:xfrm>
            <a:off x="6554138" y="2571744"/>
            <a:ext cx="1161134" cy="928694"/>
          </a:xfrm>
          <a:prstGeom prst="rect">
            <a:avLst/>
          </a:prstGeom>
          <a:noFill/>
        </p:spPr>
      </p:pic>
      <p:sp>
        <p:nvSpPr>
          <p:cNvPr id="7174" name="AutoShape 6" descr="Résultat de recherche d'images pour &quot;logo ASAL Algeri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8" name="Image 7" descr="ASAL.jpg"/>
          <p:cNvPicPr>
            <a:picLocks noChangeAspect="1"/>
          </p:cNvPicPr>
          <p:nvPr/>
        </p:nvPicPr>
        <p:blipFill>
          <a:blip r:embed="rId4" cstate="print"/>
          <a:stretch>
            <a:fillRect/>
          </a:stretch>
        </p:blipFill>
        <p:spPr>
          <a:xfrm>
            <a:off x="6572264" y="1643050"/>
            <a:ext cx="1151056" cy="928694"/>
          </a:xfrm>
          <a:prstGeom prst="rect">
            <a:avLst/>
          </a:prstGeom>
        </p:spPr>
      </p:pic>
      <p:sp>
        <p:nvSpPr>
          <p:cNvPr id="10" name="Rectangle 9"/>
          <p:cNvSpPr/>
          <p:nvPr/>
        </p:nvSpPr>
        <p:spPr>
          <a:xfrm>
            <a:off x="323528" y="3762906"/>
            <a:ext cx="4968552" cy="1938992"/>
          </a:xfrm>
          <a:prstGeom prst="rect">
            <a:avLst/>
          </a:prstGeom>
          <a:solidFill>
            <a:srgbClr val="FFFF00"/>
          </a:solidFill>
        </p:spPr>
        <p:txBody>
          <a:bodyPr wrap="square">
            <a:spAutoFit/>
          </a:bodyPr>
          <a:lstStyle/>
          <a:p>
            <a:r>
              <a:rPr lang="fr-FR" sz="2400" b="1" dirty="0" smtClean="0">
                <a:solidFill>
                  <a:srgbClr val="FF0000"/>
                </a:solidFill>
              </a:rPr>
              <a:t>Target application </a:t>
            </a:r>
            <a:r>
              <a:rPr lang="fr-FR" sz="2400" b="1" dirty="0" err="1" smtClean="0">
                <a:solidFill>
                  <a:srgbClr val="FF0000"/>
                </a:solidFill>
              </a:rPr>
              <a:t>domains</a:t>
            </a:r>
            <a:r>
              <a:rPr lang="fr-FR" sz="2400" b="1" dirty="0" smtClean="0">
                <a:solidFill>
                  <a:srgbClr val="FF0000"/>
                </a:solidFill>
              </a:rPr>
              <a:t>:</a:t>
            </a:r>
          </a:p>
          <a:p>
            <a:r>
              <a:rPr lang="fr-FR" sz="2400" dirty="0" err="1" smtClean="0"/>
              <a:t>Mapping</a:t>
            </a:r>
            <a:r>
              <a:rPr lang="fr-FR" sz="2400" dirty="0" smtClean="0"/>
              <a:t>, Management of ressources (agriculture, water, </a:t>
            </a:r>
            <a:r>
              <a:rPr lang="fr-FR" sz="2400" dirty="0" err="1" smtClean="0"/>
              <a:t>forests</a:t>
            </a:r>
            <a:r>
              <a:rPr lang="fr-FR" sz="2400" dirty="0" smtClean="0"/>
              <a:t>, mines and </a:t>
            </a:r>
            <a:r>
              <a:rPr lang="fr-FR" sz="2400" dirty="0" err="1" smtClean="0"/>
              <a:t>oil</a:t>
            </a:r>
            <a:r>
              <a:rPr lang="fr-FR" sz="2400" dirty="0" smtClean="0"/>
              <a:t>), </a:t>
            </a:r>
            <a:r>
              <a:rPr lang="fr-FR" sz="2400" dirty="0" err="1" smtClean="0"/>
              <a:t>locust</a:t>
            </a:r>
            <a:r>
              <a:rPr lang="fr-FR" sz="2400" dirty="0" smtClean="0"/>
              <a:t> </a:t>
            </a:r>
            <a:r>
              <a:rPr lang="fr-FR" sz="2400" dirty="0" err="1" smtClean="0"/>
              <a:t>fight</a:t>
            </a:r>
            <a:r>
              <a:rPr lang="fr-FR" sz="2400" dirty="0" smtClean="0"/>
              <a:t>, management of </a:t>
            </a:r>
            <a:r>
              <a:rPr lang="fr-FR" sz="2400" dirty="0" err="1" smtClean="0"/>
              <a:t>natural</a:t>
            </a:r>
            <a:r>
              <a:rPr lang="fr-FR" sz="2400" dirty="0" smtClean="0"/>
              <a:t> </a:t>
            </a:r>
            <a:r>
              <a:rPr lang="fr-FR" sz="2400" dirty="0" err="1" smtClean="0"/>
              <a:t>disasters</a:t>
            </a:r>
            <a:r>
              <a:rPr lang="fr-FR" sz="2400" dirty="0" smtClean="0"/>
              <a:t>, </a:t>
            </a:r>
            <a:r>
              <a:rPr lang="fr-FR" sz="2400" dirty="0" err="1" smtClean="0"/>
              <a:t>territory</a:t>
            </a:r>
            <a:r>
              <a:rPr lang="fr-FR" sz="2400" dirty="0" smtClean="0"/>
              <a:t> planning)</a:t>
            </a:r>
            <a:endParaRPr lang="fr-FR"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14290"/>
            <a:ext cx="8964488" cy="1126478"/>
          </a:xfrm>
          <a:solidFill>
            <a:srgbClr val="FFFF00"/>
          </a:solidFill>
        </p:spPr>
        <p:txBody>
          <a:bodyPr>
            <a:noAutofit/>
          </a:bodyPr>
          <a:lstStyle/>
          <a:p>
            <a:r>
              <a:rPr lang="fr-FR" sz="3600" b="1" dirty="0" err="1" smtClean="0">
                <a:solidFill>
                  <a:srgbClr val="FF0000"/>
                </a:solidFill>
              </a:rPr>
              <a:t>Moving</a:t>
            </a:r>
            <a:r>
              <a:rPr lang="fr-FR" sz="3600" b="1" dirty="0" smtClean="0">
                <a:solidFill>
                  <a:srgbClr val="FF0000"/>
                </a:solidFill>
              </a:rPr>
              <a:t> </a:t>
            </a:r>
            <a:r>
              <a:rPr lang="fr-FR" sz="3600" b="1" dirty="0" err="1" smtClean="0">
                <a:solidFill>
                  <a:srgbClr val="FF0000"/>
                </a:solidFill>
              </a:rPr>
              <a:t>forward</a:t>
            </a:r>
            <a:r>
              <a:rPr lang="fr-FR" sz="3600" b="1" dirty="0" smtClean="0">
                <a:solidFill>
                  <a:srgbClr val="FF0000"/>
                </a:solidFill>
              </a:rPr>
              <a:t> in Science </a:t>
            </a:r>
            <a:r>
              <a:rPr lang="fr-FR" sz="3600" b="1" dirty="0" err="1" smtClean="0">
                <a:solidFill>
                  <a:srgbClr val="FF0000"/>
                </a:solidFill>
              </a:rPr>
              <a:t>cooperation</a:t>
            </a:r>
            <a:r>
              <a:rPr lang="fr-FR" sz="3600" b="1" dirty="0" smtClean="0">
                <a:solidFill>
                  <a:srgbClr val="FF0000"/>
                </a:solidFill>
              </a:rPr>
              <a:t> </a:t>
            </a:r>
            <a:r>
              <a:rPr lang="fr-FR" sz="3600" b="1" dirty="0" err="1" smtClean="0">
                <a:solidFill>
                  <a:srgbClr val="FF0000"/>
                </a:solidFill>
              </a:rPr>
              <a:t>with</a:t>
            </a:r>
            <a:r>
              <a:rPr lang="fr-FR" sz="3600" b="1" dirty="0" smtClean="0">
                <a:solidFill>
                  <a:srgbClr val="FF0000"/>
                </a:solidFill>
              </a:rPr>
              <a:t> Mixed R&amp;D teams</a:t>
            </a:r>
            <a:endParaRPr lang="fr-FR" sz="3600" b="1" dirty="0">
              <a:solidFill>
                <a:srgbClr val="FF0000"/>
              </a:solidFill>
            </a:endParaRPr>
          </a:p>
        </p:txBody>
      </p:sp>
      <p:pic>
        <p:nvPicPr>
          <p:cNvPr id="6146" name="Picture 2" descr="ALSAT"/>
          <p:cNvPicPr>
            <a:picLocks noChangeAspect="1" noChangeArrowheads="1"/>
          </p:cNvPicPr>
          <p:nvPr/>
        </p:nvPicPr>
        <p:blipFill>
          <a:blip r:embed="rId2" cstate="print"/>
          <a:srcRect/>
          <a:stretch>
            <a:fillRect/>
          </a:stretch>
        </p:blipFill>
        <p:spPr bwMode="auto">
          <a:xfrm>
            <a:off x="5810251" y="3357563"/>
            <a:ext cx="2905154" cy="3046262"/>
          </a:xfrm>
          <a:prstGeom prst="rect">
            <a:avLst/>
          </a:prstGeom>
          <a:noFill/>
        </p:spPr>
      </p:pic>
      <p:sp>
        <p:nvSpPr>
          <p:cNvPr id="5" name="Rectangle 4"/>
          <p:cNvSpPr/>
          <p:nvPr/>
        </p:nvSpPr>
        <p:spPr>
          <a:xfrm>
            <a:off x="113618" y="1772816"/>
            <a:ext cx="5682518" cy="4832092"/>
          </a:xfrm>
          <a:prstGeom prst="rect">
            <a:avLst/>
          </a:prstGeom>
        </p:spPr>
        <p:txBody>
          <a:bodyPr wrap="square">
            <a:spAutoFit/>
          </a:bodyPr>
          <a:lstStyle/>
          <a:p>
            <a:pPr marL="177800" indent="-177800">
              <a:buFont typeface="Arial" pitchFamily="34" charset="0"/>
              <a:buChar char="•"/>
            </a:pPr>
            <a:r>
              <a:rPr lang="en-US" sz="2800" b="1" dirty="0" smtClean="0">
                <a:solidFill>
                  <a:schemeClr val="tx2">
                    <a:lumMod val="75000"/>
                  </a:schemeClr>
                </a:solidFill>
              </a:rPr>
              <a:t>state-of-the-art satellite assembly, integration and testing services</a:t>
            </a:r>
          </a:p>
          <a:p>
            <a:pPr marL="177800" indent="-177800">
              <a:buFont typeface="Arial" pitchFamily="34" charset="0"/>
              <a:buChar char="•"/>
            </a:pPr>
            <a:r>
              <a:rPr lang="en-US" sz="2800" b="1" dirty="0" smtClean="0">
                <a:solidFill>
                  <a:schemeClr val="tx2">
                    <a:lumMod val="75000"/>
                  </a:schemeClr>
                </a:solidFill>
              </a:rPr>
              <a:t>satellite systems and sub-systems coordination and development</a:t>
            </a:r>
          </a:p>
          <a:p>
            <a:pPr marL="177800" indent="-177800">
              <a:buFont typeface="Arial" pitchFamily="34" charset="0"/>
              <a:buChar char="•"/>
            </a:pPr>
            <a:r>
              <a:rPr lang="en-US" sz="2800" b="1" dirty="0" smtClean="0">
                <a:solidFill>
                  <a:schemeClr val="tx2">
                    <a:lumMod val="75000"/>
                  </a:schemeClr>
                </a:solidFill>
              </a:rPr>
              <a:t>human capital development and science advancement in space engineering</a:t>
            </a:r>
          </a:p>
          <a:p>
            <a:pPr marL="177800" indent="-177800">
              <a:buFont typeface="Arial" pitchFamily="34" charset="0"/>
              <a:buChar char="•"/>
            </a:pPr>
            <a:r>
              <a:rPr lang="en-US" sz="2800" b="1" dirty="0" smtClean="0">
                <a:solidFill>
                  <a:schemeClr val="tx2">
                    <a:lumMod val="75000"/>
                  </a:schemeClr>
                </a:solidFill>
              </a:rPr>
              <a:t>an environment conducive to industrial participation in satellite system development and sub-system development.</a:t>
            </a:r>
            <a:endParaRPr lang="en-US" sz="2800" b="1" dirty="0">
              <a:solidFill>
                <a:schemeClr val="tx2">
                  <a:lumMod val="75000"/>
                </a:schemeClr>
              </a:solidFill>
            </a:endParaRPr>
          </a:p>
        </p:txBody>
      </p:sp>
      <p:pic>
        <p:nvPicPr>
          <p:cNvPr id="6148" name="Picture 4" descr="IMG 7013"/>
          <p:cNvPicPr>
            <a:picLocks noChangeAspect="1" noChangeArrowheads="1"/>
          </p:cNvPicPr>
          <p:nvPr/>
        </p:nvPicPr>
        <p:blipFill>
          <a:blip r:embed="rId3" cstate="print"/>
          <a:srcRect/>
          <a:stretch>
            <a:fillRect/>
          </a:stretch>
        </p:blipFill>
        <p:spPr bwMode="auto">
          <a:xfrm>
            <a:off x="5940152" y="1340768"/>
            <a:ext cx="2543175" cy="1905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4"/>
            <a:ext cx="9144000" cy="1143000"/>
          </a:xfrm>
          <a:solidFill>
            <a:schemeClr val="tx2"/>
          </a:solidFill>
        </p:spPr>
        <p:txBody>
          <a:bodyPr>
            <a:noAutofit/>
          </a:bodyPr>
          <a:lstStyle/>
          <a:p>
            <a:r>
              <a:rPr lang="fr-FR" sz="2800" dirty="0" smtClean="0">
                <a:solidFill>
                  <a:schemeClr val="bg1"/>
                </a:solidFill>
              </a:rPr>
              <a:t>ALGERIA – SOUTH AFRICA COOPERATION</a:t>
            </a:r>
            <a:r>
              <a:rPr lang="fr-FR" sz="2800" b="1" dirty="0" smtClean="0">
                <a:solidFill>
                  <a:schemeClr val="bg1"/>
                </a:solidFill>
              </a:rPr>
              <a:t/>
            </a:r>
            <a:br>
              <a:rPr lang="fr-FR" sz="2800" b="1" dirty="0" smtClean="0">
                <a:solidFill>
                  <a:schemeClr val="bg1"/>
                </a:solidFill>
              </a:rPr>
            </a:br>
            <a:r>
              <a:rPr lang="fr-FR" sz="2800" b="1" dirty="0" smtClean="0">
                <a:solidFill>
                  <a:schemeClr val="bg1"/>
                </a:solidFill>
              </a:rPr>
              <a:t>R &amp; D AND ACCESS TO KNOWLEDGE AND INFORMATION</a:t>
            </a:r>
            <a:endParaRPr lang="fr-FR" sz="2800" b="1" dirty="0">
              <a:solidFill>
                <a:schemeClr val="bg1"/>
              </a:solidFill>
            </a:endParaRPr>
          </a:p>
        </p:txBody>
      </p:sp>
      <p:graphicFrame>
        <p:nvGraphicFramePr>
          <p:cNvPr id="3" name="Tableau 2"/>
          <p:cNvGraphicFramePr>
            <a:graphicFrameLocks noGrp="1"/>
          </p:cNvGraphicFramePr>
          <p:nvPr/>
        </p:nvGraphicFramePr>
        <p:xfrm>
          <a:off x="71406" y="1142984"/>
          <a:ext cx="9001156" cy="5557493"/>
        </p:xfrm>
        <a:graphic>
          <a:graphicData uri="http://schemas.openxmlformats.org/drawingml/2006/table">
            <a:tbl>
              <a:tblPr/>
              <a:tblGrid>
                <a:gridCol w="1285884"/>
                <a:gridCol w="3630126"/>
                <a:gridCol w="2043052"/>
                <a:gridCol w="2042094"/>
              </a:tblGrid>
              <a:tr h="225209">
                <a:tc>
                  <a:txBody>
                    <a:bodyPr/>
                    <a:lstStyle/>
                    <a:p>
                      <a:pPr algn="ctr">
                        <a:spcAft>
                          <a:spcPts val="0"/>
                        </a:spcAft>
                      </a:pPr>
                      <a:r>
                        <a:rPr lang="fr-FR" sz="1400" b="1" dirty="0" smtClean="0">
                          <a:solidFill>
                            <a:schemeClr val="tx2">
                              <a:lumMod val="75000"/>
                            </a:schemeClr>
                          </a:solidFill>
                        </a:rPr>
                        <a:t>FIELD</a:t>
                      </a:r>
                      <a:endParaRPr lang="fr-FR" sz="1400" dirty="0">
                        <a:solidFill>
                          <a:schemeClr val="tx2">
                            <a:lumMod val="75000"/>
                          </a:schemeClr>
                        </a:solidFill>
                      </a:endParaRPr>
                    </a:p>
                  </a:txBody>
                  <a:tcPr marL="21842" marR="218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fr-FR" sz="1400" b="1" dirty="0" smtClean="0">
                          <a:solidFill>
                            <a:schemeClr val="tx2">
                              <a:lumMod val="75000"/>
                            </a:schemeClr>
                          </a:solidFill>
                        </a:rPr>
                        <a:t>PROJECT</a:t>
                      </a:r>
                      <a:endParaRPr lang="fr-FR" sz="1400" dirty="0">
                        <a:solidFill>
                          <a:schemeClr val="tx2">
                            <a:lumMod val="75000"/>
                          </a:schemeClr>
                        </a:solidFill>
                      </a:endParaRPr>
                    </a:p>
                  </a:txBody>
                  <a:tcPr marL="21842" marR="218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fr-FR" sz="1400" b="1" dirty="0" smtClean="0">
                          <a:solidFill>
                            <a:schemeClr val="tx2">
                              <a:lumMod val="75000"/>
                            </a:schemeClr>
                          </a:solidFill>
                        </a:rPr>
                        <a:t>ALGERIA</a:t>
                      </a:r>
                      <a:endParaRPr lang="fr-FR" sz="1400" b="1" dirty="0">
                        <a:solidFill>
                          <a:schemeClr val="tx2">
                            <a:lumMod val="75000"/>
                          </a:schemeClr>
                        </a:solidFill>
                      </a:endParaRPr>
                    </a:p>
                  </a:txBody>
                  <a:tcPr marL="21842" marR="218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fr-FR" sz="1400" b="1" dirty="0" smtClean="0">
                          <a:solidFill>
                            <a:schemeClr val="tx2">
                              <a:lumMod val="75000"/>
                            </a:schemeClr>
                          </a:solidFill>
                        </a:rPr>
                        <a:t>SOUTH AFRICA</a:t>
                      </a:r>
                      <a:endParaRPr lang="fr-FR" sz="1400" dirty="0">
                        <a:solidFill>
                          <a:schemeClr val="tx2">
                            <a:lumMod val="75000"/>
                          </a:schemeClr>
                        </a:solidFill>
                      </a:endParaRPr>
                    </a:p>
                  </a:txBody>
                  <a:tcPr marL="21842" marR="218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82590">
                <a:tc>
                  <a:txBody>
                    <a:bodyPr/>
                    <a:lstStyle/>
                    <a:p>
                      <a:pPr algn="ctr">
                        <a:spcAft>
                          <a:spcPts val="0"/>
                        </a:spcAft>
                      </a:pPr>
                      <a:r>
                        <a:rPr lang="fr-FR" sz="1000" b="1" dirty="0">
                          <a:solidFill>
                            <a:schemeClr val="tx2">
                              <a:lumMod val="75000"/>
                            </a:schemeClr>
                          </a:solidFill>
                        </a:rPr>
                        <a:t>BIOCHEMISTRY</a:t>
                      </a:r>
                    </a:p>
                  </a:txBody>
                  <a:tcPr marL="21842" marR="218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200" dirty="0">
                          <a:solidFill>
                            <a:schemeClr val="tx2">
                              <a:lumMod val="75000"/>
                            </a:schemeClr>
                          </a:solidFill>
                        </a:rPr>
                        <a:t>Bio guided isolation of biologically active compounds from recalcitrant South Africa seeds and endemic </a:t>
                      </a:r>
                      <a:r>
                        <a:rPr lang="en-US" sz="1200" dirty="0" err="1">
                          <a:solidFill>
                            <a:schemeClr val="tx2">
                              <a:lumMod val="75000"/>
                            </a:schemeClr>
                          </a:solidFill>
                        </a:rPr>
                        <a:t>medecinal</a:t>
                      </a:r>
                      <a:r>
                        <a:rPr lang="en-US" sz="1200" dirty="0">
                          <a:solidFill>
                            <a:schemeClr val="tx2">
                              <a:lumMod val="75000"/>
                            </a:schemeClr>
                          </a:solidFill>
                        </a:rPr>
                        <a:t> plants from Algerian </a:t>
                      </a:r>
                      <a:r>
                        <a:rPr lang="en-US" sz="1200" dirty="0" err="1">
                          <a:solidFill>
                            <a:schemeClr val="tx2">
                              <a:lumMod val="75000"/>
                            </a:schemeClr>
                          </a:solidFill>
                        </a:rPr>
                        <a:t>sahara</a:t>
                      </a:r>
                      <a:endParaRPr lang="en-US" sz="1200" dirty="0">
                        <a:solidFill>
                          <a:schemeClr val="tx2">
                            <a:lumMod val="75000"/>
                          </a:schemeClr>
                        </a:solidFill>
                      </a:endParaRPr>
                    </a:p>
                  </a:txBody>
                  <a:tcPr marL="21842" marR="218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fr-FR" sz="1000" b="1">
                          <a:solidFill>
                            <a:schemeClr val="tx2">
                              <a:lumMod val="75000"/>
                            </a:schemeClr>
                          </a:solidFill>
                        </a:rPr>
                        <a:t>Pr. CHERITI Abdelkrim</a:t>
                      </a:r>
                      <a:endParaRPr lang="fr-FR" sz="1000">
                        <a:solidFill>
                          <a:schemeClr val="tx2">
                            <a:lumMod val="75000"/>
                          </a:schemeClr>
                        </a:solidFill>
                      </a:endParaRPr>
                    </a:p>
                    <a:p>
                      <a:pPr algn="ctr">
                        <a:spcAft>
                          <a:spcPts val="0"/>
                        </a:spcAft>
                      </a:pPr>
                      <a:r>
                        <a:rPr lang="fr-FR" sz="1000">
                          <a:solidFill>
                            <a:schemeClr val="tx2">
                              <a:lumMod val="75000"/>
                            </a:schemeClr>
                          </a:solidFill>
                        </a:rPr>
                        <a:t>Université de Bechar</a:t>
                      </a:r>
                    </a:p>
                  </a:txBody>
                  <a:tcPr marL="21842" marR="218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fr-FR" sz="1000" b="1">
                          <a:solidFill>
                            <a:schemeClr val="tx2">
                              <a:lumMod val="75000"/>
                            </a:schemeClr>
                          </a:solidFill>
                        </a:rPr>
                        <a:t>Dr. Patrick GOVENDER</a:t>
                      </a:r>
                      <a:endParaRPr lang="fr-FR" sz="1000">
                        <a:solidFill>
                          <a:schemeClr val="tx2">
                            <a:lumMod val="75000"/>
                          </a:schemeClr>
                        </a:solidFill>
                      </a:endParaRPr>
                    </a:p>
                    <a:p>
                      <a:pPr algn="ctr">
                        <a:spcAft>
                          <a:spcPts val="0"/>
                        </a:spcAft>
                      </a:pPr>
                      <a:r>
                        <a:rPr lang="fr-FR" sz="1000">
                          <a:solidFill>
                            <a:schemeClr val="tx2">
                              <a:lumMod val="75000"/>
                            </a:schemeClr>
                          </a:solidFill>
                        </a:rPr>
                        <a:t>University of KwaZulu-Natal</a:t>
                      </a:r>
                    </a:p>
                  </a:txBody>
                  <a:tcPr marL="21842" marR="218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62687">
                <a:tc rowSpan="2">
                  <a:txBody>
                    <a:bodyPr/>
                    <a:lstStyle/>
                    <a:p>
                      <a:pPr algn="ctr">
                        <a:spcAft>
                          <a:spcPts val="0"/>
                        </a:spcAft>
                      </a:pPr>
                      <a:r>
                        <a:rPr lang="fr-FR" sz="1000" b="1" dirty="0" smtClean="0">
                          <a:solidFill>
                            <a:schemeClr val="tx2">
                              <a:lumMod val="75000"/>
                            </a:schemeClr>
                          </a:solidFill>
                        </a:rPr>
                        <a:t>CHEMISTRY</a:t>
                      </a:r>
                      <a:endParaRPr lang="fr-FR" sz="1000" b="1" dirty="0">
                        <a:solidFill>
                          <a:schemeClr val="tx2">
                            <a:lumMod val="75000"/>
                          </a:schemeClr>
                        </a:solidFill>
                      </a:endParaRPr>
                    </a:p>
                  </a:txBody>
                  <a:tcPr marL="21842" marR="218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200" dirty="0">
                          <a:solidFill>
                            <a:schemeClr val="tx2">
                              <a:lumMod val="75000"/>
                            </a:schemeClr>
                          </a:solidFill>
                        </a:rPr>
                        <a:t>Design, synthesis, characterization and biological evaluation of novel </a:t>
                      </a:r>
                      <a:r>
                        <a:rPr lang="en-US" sz="1200" dirty="0" err="1">
                          <a:solidFill>
                            <a:schemeClr val="tx2">
                              <a:lumMod val="75000"/>
                            </a:schemeClr>
                          </a:solidFill>
                        </a:rPr>
                        <a:t>azaartemisinin</a:t>
                      </a:r>
                      <a:r>
                        <a:rPr lang="en-US" sz="1200" dirty="0">
                          <a:solidFill>
                            <a:schemeClr val="tx2">
                              <a:lumMod val="75000"/>
                            </a:schemeClr>
                          </a:solidFill>
                        </a:rPr>
                        <a:t> derivatives</a:t>
                      </a:r>
                    </a:p>
                  </a:txBody>
                  <a:tcPr marL="21842" marR="218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fr-FR" sz="1000" b="1">
                          <a:solidFill>
                            <a:schemeClr val="tx2">
                              <a:lumMod val="75000"/>
                            </a:schemeClr>
                          </a:solidFill>
                        </a:rPr>
                        <a:t>Pr. BENALI-CHERIF Noureddine</a:t>
                      </a:r>
                      <a:endParaRPr lang="fr-FR" sz="1000">
                        <a:solidFill>
                          <a:schemeClr val="tx2">
                            <a:lumMod val="75000"/>
                          </a:schemeClr>
                        </a:solidFill>
                      </a:endParaRPr>
                    </a:p>
                    <a:p>
                      <a:pPr algn="ctr">
                        <a:spcAft>
                          <a:spcPts val="0"/>
                        </a:spcAft>
                      </a:pPr>
                      <a:r>
                        <a:rPr lang="fr-FR" sz="1000">
                          <a:solidFill>
                            <a:schemeClr val="tx2">
                              <a:lumMod val="75000"/>
                            </a:schemeClr>
                          </a:solidFill>
                        </a:rPr>
                        <a:t>Université Khenchela</a:t>
                      </a:r>
                    </a:p>
                  </a:txBody>
                  <a:tcPr marL="21842" marR="218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000" b="1">
                          <a:solidFill>
                            <a:schemeClr val="tx2">
                              <a:lumMod val="75000"/>
                            </a:schemeClr>
                          </a:solidFill>
                        </a:rPr>
                        <a:t>Dr. David Dago N’DA</a:t>
                      </a:r>
                      <a:endParaRPr lang="en-US" sz="1000">
                        <a:solidFill>
                          <a:schemeClr val="tx2">
                            <a:lumMod val="75000"/>
                          </a:schemeClr>
                        </a:solidFill>
                      </a:endParaRPr>
                    </a:p>
                    <a:p>
                      <a:pPr algn="ctr">
                        <a:spcAft>
                          <a:spcPts val="0"/>
                        </a:spcAft>
                      </a:pPr>
                      <a:r>
                        <a:rPr lang="en-US" sz="1000">
                          <a:solidFill>
                            <a:schemeClr val="tx2">
                              <a:lumMod val="75000"/>
                            </a:schemeClr>
                          </a:solidFill>
                        </a:rPr>
                        <a:t>North-West University</a:t>
                      </a:r>
                    </a:p>
                  </a:txBody>
                  <a:tcPr marL="21842" marR="218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82590">
                <a:tc vMerge="1">
                  <a:txBody>
                    <a:bodyPr/>
                    <a:lstStyle/>
                    <a:p>
                      <a:pPr algn="ctr">
                        <a:spcAft>
                          <a:spcPts val="0"/>
                        </a:spcAft>
                      </a:pPr>
                      <a:endParaRPr lang="fr-FR" sz="1000" dirty="0"/>
                    </a:p>
                  </a:txBody>
                  <a:tcPr marL="21842" marR="218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err="1">
                          <a:solidFill>
                            <a:schemeClr val="tx2">
                              <a:lumMod val="75000"/>
                            </a:schemeClr>
                          </a:solidFill>
                        </a:rPr>
                        <a:t>Biological</a:t>
                      </a:r>
                      <a:r>
                        <a:rPr lang="fr-FR" sz="1200" dirty="0">
                          <a:solidFill>
                            <a:schemeClr val="tx2">
                              <a:lumMod val="75000"/>
                            </a:schemeClr>
                          </a:solidFill>
                        </a:rPr>
                        <a:t> &amp; </a:t>
                      </a:r>
                      <a:r>
                        <a:rPr lang="fr-FR" sz="1200" dirty="0" err="1">
                          <a:solidFill>
                            <a:schemeClr val="tx2">
                              <a:lumMod val="75000"/>
                            </a:schemeClr>
                          </a:solidFill>
                        </a:rPr>
                        <a:t>electrochemical</a:t>
                      </a:r>
                      <a:r>
                        <a:rPr lang="fr-FR" sz="1200" dirty="0">
                          <a:solidFill>
                            <a:schemeClr val="tx2">
                              <a:lumMod val="75000"/>
                            </a:schemeClr>
                          </a:solidFill>
                        </a:rPr>
                        <a:t> </a:t>
                      </a:r>
                      <a:r>
                        <a:rPr lang="fr-FR" sz="1200" dirty="0" err="1">
                          <a:solidFill>
                            <a:schemeClr val="tx2">
                              <a:lumMod val="75000"/>
                            </a:schemeClr>
                          </a:solidFill>
                        </a:rPr>
                        <a:t>activity</a:t>
                      </a:r>
                      <a:r>
                        <a:rPr lang="fr-FR" sz="1200" dirty="0">
                          <a:solidFill>
                            <a:schemeClr val="tx2">
                              <a:lumMod val="75000"/>
                            </a:schemeClr>
                          </a:solidFill>
                        </a:rPr>
                        <a:t> of </a:t>
                      </a:r>
                      <a:r>
                        <a:rPr lang="fr-FR" sz="1200" dirty="0" err="1">
                          <a:solidFill>
                            <a:schemeClr val="tx2">
                              <a:lumMod val="75000"/>
                            </a:schemeClr>
                          </a:solidFill>
                        </a:rPr>
                        <a:t>nanoscale</a:t>
                      </a:r>
                      <a:r>
                        <a:rPr lang="fr-FR" sz="1200" dirty="0">
                          <a:solidFill>
                            <a:schemeClr val="tx2">
                              <a:lumMod val="75000"/>
                            </a:schemeClr>
                          </a:solidFill>
                        </a:rPr>
                        <a:t> transition </a:t>
                      </a:r>
                      <a:r>
                        <a:rPr lang="fr-FR" sz="1200" dirty="0" err="1">
                          <a:solidFill>
                            <a:schemeClr val="tx2">
                              <a:lumMod val="75000"/>
                            </a:schemeClr>
                          </a:solidFill>
                        </a:rPr>
                        <a:t>metal</a:t>
                      </a:r>
                      <a:r>
                        <a:rPr lang="fr-FR" sz="1200" dirty="0">
                          <a:solidFill>
                            <a:schemeClr val="tx2">
                              <a:lumMod val="75000"/>
                            </a:schemeClr>
                          </a:solidFill>
                        </a:rPr>
                        <a:t> </a:t>
                      </a:r>
                      <a:r>
                        <a:rPr lang="fr-FR" sz="1200" dirty="0" err="1">
                          <a:solidFill>
                            <a:schemeClr val="tx2">
                              <a:lumMod val="75000"/>
                            </a:schemeClr>
                          </a:solidFill>
                        </a:rPr>
                        <a:t>dendrimers</a:t>
                      </a:r>
                      <a:r>
                        <a:rPr lang="fr-FR" sz="1200" dirty="0">
                          <a:solidFill>
                            <a:schemeClr val="tx2">
                              <a:lumMod val="75000"/>
                            </a:schemeClr>
                          </a:solidFill>
                        </a:rPr>
                        <a:t> &amp; </a:t>
                      </a:r>
                      <a:r>
                        <a:rPr lang="fr-FR" sz="1200" dirty="0" err="1">
                          <a:solidFill>
                            <a:schemeClr val="tx2">
                              <a:lumMod val="75000"/>
                            </a:schemeClr>
                          </a:solidFill>
                        </a:rPr>
                        <a:t>novel</a:t>
                      </a:r>
                      <a:r>
                        <a:rPr lang="fr-FR" sz="1200" dirty="0">
                          <a:solidFill>
                            <a:schemeClr val="tx2">
                              <a:lumMod val="75000"/>
                            </a:schemeClr>
                          </a:solidFill>
                        </a:rPr>
                        <a:t> </a:t>
                      </a:r>
                      <a:r>
                        <a:rPr lang="fr-FR" sz="1200" dirty="0" err="1">
                          <a:solidFill>
                            <a:schemeClr val="tx2">
                              <a:lumMod val="75000"/>
                            </a:schemeClr>
                          </a:solidFill>
                        </a:rPr>
                        <a:t>polydentate</a:t>
                      </a:r>
                      <a:r>
                        <a:rPr lang="fr-FR" sz="1200" dirty="0">
                          <a:solidFill>
                            <a:schemeClr val="tx2">
                              <a:lumMod val="75000"/>
                            </a:schemeClr>
                          </a:solidFill>
                        </a:rPr>
                        <a:t> </a:t>
                      </a:r>
                      <a:r>
                        <a:rPr lang="fr-FR" sz="1200" dirty="0" err="1">
                          <a:solidFill>
                            <a:schemeClr val="tx2">
                              <a:lumMod val="75000"/>
                            </a:schemeClr>
                          </a:solidFill>
                        </a:rPr>
                        <a:t>Schiff</a:t>
                      </a:r>
                      <a:r>
                        <a:rPr lang="fr-FR" sz="1200" dirty="0">
                          <a:solidFill>
                            <a:schemeClr val="tx2">
                              <a:lumMod val="75000"/>
                            </a:schemeClr>
                          </a:solidFill>
                        </a:rPr>
                        <a:t> base complexes</a:t>
                      </a:r>
                    </a:p>
                  </a:txBody>
                  <a:tcPr marL="21842" marR="218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fr-FR" sz="1000" b="1" dirty="0">
                          <a:solidFill>
                            <a:schemeClr val="tx2">
                              <a:lumMod val="75000"/>
                            </a:schemeClr>
                          </a:solidFill>
                        </a:rPr>
                        <a:t>Dr. Achour </a:t>
                      </a:r>
                      <a:r>
                        <a:rPr lang="fr-FR" sz="1000" b="1" dirty="0" err="1">
                          <a:solidFill>
                            <a:schemeClr val="tx2">
                              <a:lumMod val="75000"/>
                            </a:schemeClr>
                          </a:solidFill>
                        </a:rPr>
                        <a:t>Terbouche</a:t>
                      </a:r>
                      <a:endParaRPr lang="fr-FR" sz="1000" dirty="0">
                        <a:solidFill>
                          <a:schemeClr val="tx2">
                            <a:lumMod val="75000"/>
                          </a:schemeClr>
                        </a:solidFill>
                      </a:endParaRPr>
                    </a:p>
                    <a:p>
                      <a:pPr algn="ctr">
                        <a:spcAft>
                          <a:spcPts val="0"/>
                        </a:spcAft>
                      </a:pPr>
                      <a:r>
                        <a:rPr lang="fr-FR" sz="1000" dirty="0">
                          <a:solidFill>
                            <a:schemeClr val="tx2">
                              <a:lumMod val="75000"/>
                            </a:schemeClr>
                          </a:solidFill>
                        </a:rPr>
                        <a:t>Centre de Recherche en Analyse Physico-chimique (CRAPC)</a:t>
                      </a:r>
                    </a:p>
                  </a:txBody>
                  <a:tcPr marL="21842" marR="218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000" b="1" dirty="0">
                          <a:solidFill>
                            <a:schemeClr val="tx2">
                              <a:lumMod val="75000"/>
                            </a:schemeClr>
                          </a:solidFill>
                        </a:rPr>
                        <a:t>Dr. Gregory Smith</a:t>
                      </a:r>
                      <a:endParaRPr lang="en-US" sz="1000" dirty="0">
                        <a:solidFill>
                          <a:schemeClr val="tx2">
                            <a:lumMod val="75000"/>
                          </a:schemeClr>
                        </a:solidFill>
                      </a:endParaRPr>
                    </a:p>
                    <a:p>
                      <a:pPr algn="ctr">
                        <a:spcAft>
                          <a:spcPts val="0"/>
                        </a:spcAft>
                      </a:pPr>
                      <a:r>
                        <a:rPr lang="en-US" sz="1000" dirty="0">
                          <a:solidFill>
                            <a:schemeClr val="tx2">
                              <a:lumMod val="75000"/>
                            </a:schemeClr>
                          </a:solidFill>
                        </a:rPr>
                        <a:t>University of Cape Town (UCT)</a:t>
                      </a:r>
                    </a:p>
                  </a:txBody>
                  <a:tcPr marL="21842" marR="218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62687">
                <a:tc rowSpan="3">
                  <a:txBody>
                    <a:bodyPr/>
                    <a:lstStyle/>
                    <a:p>
                      <a:pPr algn="ctr">
                        <a:spcAft>
                          <a:spcPts val="0"/>
                        </a:spcAft>
                      </a:pPr>
                      <a:r>
                        <a:rPr lang="fr-FR" sz="1000" b="1" dirty="0" smtClean="0">
                          <a:solidFill>
                            <a:schemeClr val="tx2">
                              <a:lumMod val="75000"/>
                            </a:schemeClr>
                          </a:solidFill>
                        </a:rPr>
                        <a:t>ENERGY</a:t>
                      </a:r>
                      <a:endParaRPr lang="fr-FR" sz="1000" b="1" dirty="0">
                        <a:solidFill>
                          <a:schemeClr val="tx2">
                            <a:lumMod val="75000"/>
                          </a:schemeClr>
                        </a:solidFill>
                      </a:endParaRPr>
                    </a:p>
                  </a:txBody>
                  <a:tcPr marL="21842" marR="218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200" dirty="0">
                          <a:solidFill>
                            <a:schemeClr val="tx2">
                              <a:lumMod val="75000"/>
                            </a:schemeClr>
                          </a:solidFill>
                        </a:rPr>
                        <a:t>Determining the suitability of using </a:t>
                      </a:r>
                      <a:r>
                        <a:rPr lang="en-US" sz="1200" dirty="0" err="1">
                          <a:solidFill>
                            <a:schemeClr val="tx2">
                              <a:lumMod val="75000"/>
                            </a:schemeClr>
                          </a:solidFill>
                        </a:rPr>
                        <a:t>wastwater</a:t>
                      </a:r>
                      <a:r>
                        <a:rPr lang="en-US" sz="1200" dirty="0">
                          <a:solidFill>
                            <a:schemeClr val="tx2">
                              <a:lumMod val="75000"/>
                            </a:schemeClr>
                          </a:solidFill>
                        </a:rPr>
                        <a:t> as a substrate for algal propagation</a:t>
                      </a:r>
                    </a:p>
                  </a:txBody>
                  <a:tcPr marL="21842" marR="218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fr-FR" sz="1000" b="1" dirty="0">
                          <a:solidFill>
                            <a:schemeClr val="tx2">
                              <a:lumMod val="75000"/>
                            </a:schemeClr>
                          </a:solidFill>
                        </a:rPr>
                        <a:t>Dr. </a:t>
                      </a:r>
                      <a:r>
                        <a:rPr lang="fr-FR" sz="1000" b="1" dirty="0" err="1">
                          <a:solidFill>
                            <a:schemeClr val="tx2">
                              <a:lumMod val="75000"/>
                            </a:schemeClr>
                          </a:solidFill>
                        </a:rPr>
                        <a:t>ZEROUKIDjamel</a:t>
                      </a:r>
                      <a:endParaRPr lang="fr-FR" sz="1000" dirty="0">
                        <a:solidFill>
                          <a:schemeClr val="tx2">
                            <a:lumMod val="75000"/>
                          </a:schemeClr>
                        </a:solidFill>
                      </a:endParaRPr>
                    </a:p>
                    <a:p>
                      <a:pPr algn="ctr">
                        <a:spcAft>
                          <a:spcPts val="0"/>
                        </a:spcAft>
                      </a:pPr>
                      <a:r>
                        <a:rPr lang="fr-FR" sz="1000" dirty="0">
                          <a:solidFill>
                            <a:schemeClr val="tx2">
                              <a:lumMod val="75000"/>
                            </a:schemeClr>
                          </a:solidFill>
                        </a:rPr>
                        <a:t>Université </a:t>
                      </a:r>
                      <a:r>
                        <a:rPr lang="fr-FR" sz="1000" dirty="0" err="1">
                          <a:solidFill>
                            <a:schemeClr val="tx2">
                              <a:lumMod val="75000"/>
                            </a:schemeClr>
                          </a:solidFill>
                        </a:rPr>
                        <a:t>Kasdi</a:t>
                      </a:r>
                      <a:r>
                        <a:rPr lang="fr-FR" sz="1000" dirty="0">
                          <a:solidFill>
                            <a:schemeClr val="tx2">
                              <a:lumMod val="75000"/>
                            </a:schemeClr>
                          </a:solidFill>
                        </a:rPr>
                        <a:t> </a:t>
                      </a:r>
                      <a:r>
                        <a:rPr lang="fr-FR" sz="1000" dirty="0" err="1">
                          <a:solidFill>
                            <a:schemeClr val="tx2">
                              <a:lumMod val="75000"/>
                            </a:schemeClr>
                          </a:solidFill>
                        </a:rPr>
                        <a:t>Merbah</a:t>
                      </a:r>
                      <a:r>
                        <a:rPr lang="fr-FR" sz="1000" dirty="0">
                          <a:solidFill>
                            <a:schemeClr val="tx2">
                              <a:lumMod val="75000"/>
                            </a:schemeClr>
                          </a:solidFill>
                        </a:rPr>
                        <a:t> De Ouargla</a:t>
                      </a:r>
                    </a:p>
                  </a:txBody>
                  <a:tcPr marL="21842" marR="218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fr-FR" sz="1000" b="1" dirty="0">
                          <a:solidFill>
                            <a:schemeClr val="tx2">
                              <a:lumMod val="75000"/>
                            </a:schemeClr>
                          </a:solidFill>
                        </a:rPr>
                        <a:t>Pr. </a:t>
                      </a:r>
                      <a:r>
                        <a:rPr lang="fr-FR" sz="1000" b="1" dirty="0" err="1">
                          <a:solidFill>
                            <a:schemeClr val="tx2">
                              <a:lumMod val="75000"/>
                            </a:schemeClr>
                          </a:solidFill>
                        </a:rPr>
                        <a:t>Faizal</a:t>
                      </a:r>
                      <a:r>
                        <a:rPr lang="fr-FR" sz="1000" b="1" dirty="0">
                          <a:solidFill>
                            <a:schemeClr val="tx2">
                              <a:lumMod val="75000"/>
                            </a:schemeClr>
                          </a:solidFill>
                        </a:rPr>
                        <a:t> </a:t>
                      </a:r>
                      <a:r>
                        <a:rPr lang="fr-FR" sz="1000" b="1" dirty="0" err="1">
                          <a:solidFill>
                            <a:schemeClr val="tx2">
                              <a:lumMod val="75000"/>
                            </a:schemeClr>
                          </a:solidFill>
                        </a:rPr>
                        <a:t>Bux</a:t>
                      </a:r>
                      <a:endParaRPr lang="fr-FR" sz="1000" dirty="0">
                        <a:solidFill>
                          <a:schemeClr val="tx2">
                            <a:lumMod val="75000"/>
                          </a:schemeClr>
                        </a:solidFill>
                      </a:endParaRPr>
                    </a:p>
                    <a:p>
                      <a:pPr algn="ctr">
                        <a:spcAft>
                          <a:spcPts val="0"/>
                        </a:spcAft>
                      </a:pPr>
                      <a:r>
                        <a:rPr lang="fr-FR" sz="1000" dirty="0">
                          <a:solidFill>
                            <a:schemeClr val="tx2">
                              <a:lumMod val="75000"/>
                            </a:schemeClr>
                          </a:solidFill>
                        </a:rPr>
                        <a:t>Durban </a:t>
                      </a:r>
                      <a:r>
                        <a:rPr lang="fr-FR" sz="1000" dirty="0" err="1">
                          <a:solidFill>
                            <a:schemeClr val="tx2">
                              <a:lumMod val="75000"/>
                            </a:schemeClr>
                          </a:solidFill>
                        </a:rPr>
                        <a:t>University</a:t>
                      </a:r>
                      <a:r>
                        <a:rPr lang="fr-FR" sz="1000" dirty="0">
                          <a:solidFill>
                            <a:schemeClr val="tx2">
                              <a:lumMod val="75000"/>
                            </a:schemeClr>
                          </a:solidFill>
                        </a:rPr>
                        <a:t> </a:t>
                      </a:r>
                      <a:r>
                        <a:rPr lang="fr-FR" sz="1000" dirty="0" err="1">
                          <a:solidFill>
                            <a:schemeClr val="tx2">
                              <a:lumMod val="75000"/>
                            </a:schemeClr>
                          </a:solidFill>
                        </a:rPr>
                        <a:t>Technology</a:t>
                      </a:r>
                      <a:endParaRPr lang="fr-FR" sz="1000" dirty="0">
                        <a:solidFill>
                          <a:schemeClr val="tx2">
                            <a:lumMod val="75000"/>
                          </a:schemeClr>
                        </a:solidFill>
                      </a:endParaRPr>
                    </a:p>
                  </a:txBody>
                  <a:tcPr marL="21842" marR="218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82590">
                <a:tc vMerge="1">
                  <a:txBody>
                    <a:bodyPr/>
                    <a:lstStyle/>
                    <a:p>
                      <a:pPr algn="ctr">
                        <a:spcAft>
                          <a:spcPts val="0"/>
                        </a:spcAft>
                      </a:pPr>
                      <a:endParaRPr lang="fr-FR" sz="1000" dirty="0"/>
                    </a:p>
                  </a:txBody>
                  <a:tcPr marL="21842" marR="218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solidFill>
                            <a:schemeClr val="tx2">
                              <a:lumMod val="75000"/>
                            </a:schemeClr>
                          </a:solidFill>
                        </a:rPr>
                        <a:t>Experimental and Numerical Investigation of Refrigerant Condensation in Inclined Tubes of the Cooling Towers of Concentrated Solar Systems</a:t>
                      </a:r>
                    </a:p>
                  </a:txBody>
                  <a:tcPr marL="21842" marR="218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fr-FR" sz="1000" b="1">
                          <a:solidFill>
                            <a:schemeClr val="tx2">
                              <a:lumMod val="75000"/>
                            </a:schemeClr>
                          </a:solidFill>
                        </a:rPr>
                        <a:t>Pr. RAHAL Samir</a:t>
                      </a:r>
                      <a:endParaRPr lang="fr-FR" sz="1000">
                        <a:solidFill>
                          <a:schemeClr val="tx2">
                            <a:lumMod val="75000"/>
                          </a:schemeClr>
                        </a:solidFill>
                      </a:endParaRPr>
                    </a:p>
                    <a:p>
                      <a:pPr algn="ctr">
                        <a:spcAft>
                          <a:spcPts val="0"/>
                        </a:spcAft>
                      </a:pPr>
                      <a:r>
                        <a:rPr lang="fr-FR" sz="1000">
                          <a:solidFill>
                            <a:schemeClr val="tx2">
                              <a:lumMod val="75000"/>
                            </a:schemeClr>
                          </a:solidFill>
                        </a:rPr>
                        <a:t>Université Hadj Lakhdar de Batna</a:t>
                      </a:r>
                    </a:p>
                  </a:txBody>
                  <a:tcPr marL="21842" marR="218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fr-FR" sz="1000" b="1">
                          <a:solidFill>
                            <a:schemeClr val="tx2">
                              <a:lumMod val="75000"/>
                            </a:schemeClr>
                          </a:solidFill>
                        </a:rPr>
                        <a:t>Pr. Josua Petrus Meyer</a:t>
                      </a:r>
                      <a:endParaRPr lang="fr-FR" sz="1000">
                        <a:solidFill>
                          <a:schemeClr val="tx2">
                            <a:lumMod val="75000"/>
                          </a:schemeClr>
                        </a:solidFill>
                      </a:endParaRPr>
                    </a:p>
                    <a:p>
                      <a:pPr algn="ctr">
                        <a:spcAft>
                          <a:spcPts val="0"/>
                        </a:spcAft>
                      </a:pPr>
                      <a:r>
                        <a:rPr lang="fr-FR" sz="1000">
                          <a:solidFill>
                            <a:schemeClr val="tx2">
                              <a:lumMod val="75000"/>
                            </a:schemeClr>
                          </a:solidFill>
                        </a:rPr>
                        <a:t>University of Pretoria</a:t>
                      </a:r>
                    </a:p>
                  </a:txBody>
                  <a:tcPr marL="21842" marR="218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62687">
                <a:tc vMerge="1">
                  <a:txBody>
                    <a:bodyPr/>
                    <a:lstStyle/>
                    <a:p>
                      <a:pPr algn="ctr">
                        <a:spcAft>
                          <a:spcPts val="0"/>
                        </a:spcAft>
                      </a:pPr>
                      <a:endParaRPr lang="fr-FR" sz="1000" dirty="0"/>
                    </a:p>
                  </a:txBody>
                  <a:tcPr marL="21842" marR="218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solidFill>
                            <a:schemeClr val="tx2">
                              <a:lumMod val="75000"/>
                            </a:schemeClr>
                          </a:solidFill>
                        </a:rPr>
                        <a:t>Integration and performance </a:t>
                      </a:r>
                      <a:r>
                        <a:rPr lang="en-US" sz="1200" dirty="0" err="1">
                          <a:solidFill>
                            <a:schemeClr val="tx2">
                              <a:lumMod val="75000"/>
                            </a:schemeClr>
                          </a:solidFill>
                        </a:rPr>
                        <a:t>optimisation</a:t>
                      </a:r>
                      <a:r>
                        <a:rPr lang="en-US" sz="1200" dirty="0">
                          <a:solidFill>
                            <a:schemeClr val="tx2">
                              <a:lumMod val="75000"/>
                            </a:schemeClr>
                          </a:solidFill>
                        </a:rPr>
                        <a:t> of hybrid renewable energy systems (</a:t>
                      </a:r>
                      <a:r>
                        <a:rPr lang="en-US" sz="1200" dirty="0" err="1">
                          <a:solidFill>
                            <a:schemeClr val="tx2">
                              <a:lumMod val="75000"/>
                            </a:schemeClr>
                          </a:solidFill>
                        </a:rPr>
                        <a:t>hres</a:t>
                      </a:r>
                      <a:r>
                        <a:rPr lang="en-US" sz="1200" dirty="0">
                          <a:solidFill>
                            <a:schemeClr val="tx2">
                              <a:lumMod val="75000"/>
                            </a:schemeClr>
                          </a:solidFill>
                        </a:rPr>
                        <a:t>)</a:t>
                      </a:r>
                    </a:p>
                  </a:txBody>
                  <a:tcPr marL="21842" marR="218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fr-FR" sz="1000" b="1" dirty="0">
                          <a:solidFill>
                            <a:schemeClr val="tx2">
                              <a:lumMod val="75000"/>
                            </a:schemeClr>
                          </a:solidFill>
                        </a:rPr>
                        <a:t>Pr. </a:t>
                      </a:r>
                      <a:r>
                        <a:rPr lang="fr-FR" sz="1000" b="1" dirty="0" err="1">
                          <a:solidFill>
                            <a:schemeClr val="tx2">
                              <a:lumMod val="75000"/>
                            </a:schemeClr>
                          </a:solidFill>
                        </a:rPr>
                        <a:t>ZAATRIAbdelouahab</a:t>
                      </a:r>
                      <a:endParaRPr lang="fr-FR" sz="1000" dirty="0">
                        <a:solidFill>
                          <a:schemeClr val="tx2">
                            <a:lumMod val="75000"/>
                          </a:schemeClr>
                        </a:solidFill>
                      </a:endParaRPr>
                    </a:p>
                    <a:p>
                      <a:pPr algn="ctr">
                        <a:spcAft>
                          <a:spcPts val="0"/>
                        </a:spcAft>
                      </a:pPr>
                      <a:r>
                        <a:rPr lang="fr-FR" sz="1000" dirty="0">
                          <a:solidFill>
                            <a:schemeClr val="tx2">
                              <a:lumMod val="75000"/>
                            </a:schemeClr>
                          </a:solidFill>
                        </a:rPr>
                        <a:t>Université de Constantine1</a:t>
                      </a:r>
                    </a:p>
                  </a:txBody>
                  <a:tcPr marL="21842" marR="218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000" b="1" dirty="0">
                          <a:solidFill>
                            <a:schemeClr val="tx2">
                              <a:lumMod val="75000"/>
                            </a:schemeClr>
                          </a:solidFill>
                        </a:rPr>
                        <a:t>Pr. John </a:t>
                      </a:r>
                      <a:r>
                        <a:rPr lang="en-US" sz="1000" b="1" dirty="0" err="1">
                          <a:solidFill>
                            <a:schemeClr val="tx2">
                              <a:lumMod val="75000"/>
                            </a:schemeClr>
                          </a:solidFill>
                        </a:rPr>
                        <a:t>Terhile</a:t>
                      </a:r>
                      <a:r>
                        <a:rPr lang="en-US" sz="1000" b="1" dirty="0">
                          <a:solidFill>
                            <a:schemeClr val="tx2">
                              <a:lumMod val="75000"/>
                            </a:schemeClr>
                          </a:solidFill>
                        </a:rPr>
                        <a:t> AGEE</a:t>
                      </a:r>
                      <a:endParaRPr lang="en-US" sz="1000" dirty="0">
                        <a:solidFill>
                          <a:schemeClr val="tx2">
                            <a:lumMod val="75000"/>
                          </a:schemeClr>
                        </a:solidFill>
                      </a:endParaRPr>
                    </a:p>
                    <a:p>
                      <a:pPr algn="ctr">
                        <a:spcAft>
                          <a:spcPts val="0"/>
                        </a:spcAft>
                      </a:pPr>
                      <a:r>
                        <a:rPr lang="en-US" sz="1000" dirty="0">
                          <a:solidFill>
                            <a:schemeClr val="tx2">
                              <a:lumMod val="75000"/>
                            </a:schemeClr>
                          </a:solidFill>
                        </a:rPr>
                        <a:t>Tshwane University of Technology</a:t>
                      </a:r>
                    </a:p>
                  </a:txBody>
                  <a:tcPr marL="21842" marR="218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62687">
                <a:tc>
                  <a:txBody>
                    <a:bodyPr/>
                    <a:lstStyle/>
                    <a:p>
                      <a:pPr algn="ctr">
                        <a:spcAft>
                          <a:spcPts val="0"/>
                        </a:spcAft>
                      </a:pPr>
                      <a:r>
                        <a:rPr lang="fr-FR" sz="1000" b="1" dirty="0">
                          <a:solidFill>
                            <a:schemeClr val="tx2">
                              <a:lumMod val="75000"/>
                            </a:schemeClr>
                          </a:solidFill>
                        </a:rPr>
                        <a:t>ICT</a:t>
                      </a:r>
                    </a:p>
                  </a:txBody>
                  <a:tcPr marL="21842" marR="218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200" dirty="0">
                          <a:solidFill>
                            <a:schemeClr val="tx2">
                              <a:lumMod val="75000"/>
                            </a:schemeClr>
                          </a:solidFill>
                        </a:rPr>
                        <a:t>New machine learning techniques based on tree automata and rational kernels</a:t>
                      </a:r>
                    </a:p>
                  </a:txBody>
                  <a:tcPr marL="21842" marR="218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fr-FR" sz="1000" b="1">
                          <a:solidFill>
                            <a:schemeClr val="tx2">
                              <a:lumMod val="75000"/>
                            </a:schemeClr>
                          </a:solidFill>
                        </a:rPr>
                        <a:t>Dr. CHERROUN Hadda</a:t>
                      </a:r>
                      <a:endParaRPr lang="fr-FR" sz="1000">
                        <a:solidFill>
                          <a:schemeClr val="tx2">
                            <a:lumMod val="75000"/>
                          </a:schemeClr>
                        </a:solidFill>
                      </a:endParaRPr>
                    </a:p>
                    <a:p>
                      <a:pPr algn="ctr">
                        <a:spcAft>
                          <a:spcPts val="0"/>
                        </a:spcAft>
                      </a:pPr>
                      <a:r>
                        <a:rPr lang="fr-FR" sz="1000">
                          <a:solidFill>
                            <a:schemeClr val="tx2">
                              <a:lumMod val="75000"/>
                            </a:schemeClr>
                          </a:solidFill>
                        </a:rPr>
                        <a:t>Université Amar Telidji de Laghouat</a:t>
                      </a:r>
                    </a:p>
                  </a:txBody>
                  <a:tcPr marL="21842" marR="218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fr-FR" sz="1000" b="1" dirty="0">
                          <a:solidFill>
                            <a:schemeClr val="tx2">
                              <a:lumMod val="75000"/>
                            </a:schemeClr>
                          </a:solidFill>
                        </a:rPr>
                        <a:t>Pr. Bruce WATSON</a:t>
                      </a:r>
                      <a:endParaRPr lang="fr-FR" sz="1000" dirty="0">
                        <a:solidFill>
                          <a:schemeClr val="tx2">
                            <a:lumMod val="75000"/>
                          </a:schemeClr>
                        </a:solidFill>
                      </a:endParaRPr>
                    </a:p>
                    <a:p>
                      <a:pPr algn="ctr">
                        <a:spcAft>
                          <a:spcPts val="0"/>
                        </a:spcAft>
                      </a:pPr>
                      <a:r>
                        <a:rPr lang="fr-FR" sz="1000" dirty="0" err="1">
                          <a:solidFill>
                            <a:schemeClr val="tx2">
                              <a:lumMod val="75000"/>
                            </a:schemeClr>
                          </a:solidFill>
                        </a:rPr>
                        <a:t>Stellenbosch</a:t>
                      </a:r>
                      <a:r>
                        <a:rPr lang="fr-FR" sz="1000" dirty="0">
                          <a:solidFill>
                            <a:schemeClr val="tx2">
                              <a:lumMod val="75000"/>
                            </a:schemeClr>
                          </a:solidFill>
                        </a:rPr>
                        <a:t> </a:t>
                      </a:r>
                      <a:r>
                        <a:rPr lang="fr-FR" sz="1000" dirty="0" err="1">
                          <a:solidFill>
                            <a:schemeClr val="tx2">
                              <a:lumMod val="75000"/>
                            </a:schemeClr>
                          </a:solidFill>
                        </a:rPr>
                        <a:t>University</a:t>
                      </a:r>
                      <a:endParaRPr lang="fr-FR" sz="1000" dirty="0">
                        <a:solidFill>
                          <a:schemeClr val="tx2">
                            <a:lumMod val="75000"/>
                          </a:schemeClr>
                        </a:solidFill>
                      </a:endParaRPr>
                    </a:p>
                  </a:txBody>
                  <a:tcPr marL="21842" marR="218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82590">
                <a:tc rowSpan="2">
                  <a:txBody>
                    <a:bodyPr/>
                    <a:lstStyle/>
                    <a:p>
                      <a:pPr algn="ctr">
                        <a:spcAft>
                          <a:spcPts val="0"/>
                        </a:spcAft>
                      </a:pPr>
                      <a:r>
                        <a:rPr lang="fr-FR" sz="1000" b="1" dirty="0" smtClean="0">
                          <a:solidFill>
                            <a:schemeClr val="tx2">
                              <a:lumMod val="75000"/>
                            </a:schemeClr>
                          </a:solidFill>
                        </a:rPr>
                        <a:t>NANOSCIENCES</a:t>
                      </a:r>
                      <a:endParaRPr lang="fr-FR" sz="1000" b="1" dirty="0">
                        <a:solidFill>
                          <a:schemeClr val="tx2">
                            <a:lumMod val="75000"/>
                          </a:schemeClr>
                        </a:solidFill>
                      </a:endParaRPr>
                    </a:p>
                  </a:txBody>
                  <a:tcPr marL="21842" marR="218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200" dirty="0">
                          <a:solidFill>
                            <a:schemeClr val="tx2">
                              <a:lumMod val="75000"/>
                            </a:schemeClr>
                          </a:solidFill>
                        </a:rPr>
                        <a:t>Preparation and Properties Characterization of Polyamide/Clay </a:t>
                      </a:r>
                      <a:r>
                        <a:rPr lang="en-US" sz="1200" dirty="0" err="1">
                          <a:solidFill>
                            <a:schemeClr val="tx2">
                              <a:lumMod val="75000"/>
                            </a:schemeClr>
                          </a:solidFill>
                        </a:rPr>
                        <a:t>Bionanocomposites</a:t>
                      </a:r>
                      <a:endParaRPr lang="en-US" sz="1200" dirty="0">
                        <a:solidFill>
                          <a:schemeClr val="tx2">
                            <a:lumMod val="75000"/>
                          </a:schemeClr>
                        </a:solidFill>
                      </a:endParaRPr>
                    </a:p>
                  </a:txBody>
                  <a:tcPr marL="21842" marR="218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fr-FR" sz="1000" b="1">
                          <a:solidFill>
                            <a:schemeClr val="tx2">
                              <a:lumMod val="75000"/>
                            </a:schemeClr>
                          </a:solidFill>
                        </a:rPr>
                        <a:t>Pr. Mustapha KACI</a:t>
                      </a:r>
                      <a:endParaRPr lang="fr-FR" sz="1000">
                        <a:solidFill>
                          <a:schemeClr val="tx2">
                            <a:lumMod val="75000"/>
                          </a:schemeClr>
                        </a:solidFill>
                      </a:endParaRPr>
                    </a:p>
                    <a:p>
                      <a:pPr algn="ctr">
                        <a:spcAft>
                          <a:spcPts val="0"/>
                        </a:spcAft>
                      </a:pPr>
                      <a:r>
                        <a:rPr lang="fr-FR" sz="1000">
                          <a:solidFill>
                            <a:schemeClr val="tx2">
                              <a:lumMod val="75000"/>
                            </a:schemeClr>
                          </a:solidFill>
                        </a:rPr>
                        <a:t>Université Abderahmane Mira de Béjaia</a:t>
                      </a:r>
                    </a:p>
                  </a:txBody>
                  <a:tcPr marL="21842" marR="218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000" b="1">
                          <a:solidFill>
                            <a:schemeClr val="tx2">
                              <a:lumMod val="75000"/>
                            </a:schemeClr>
                          </a:solidFill>
                        </a:rPr>
                        <a:t>Pr. Walter Wilhelm FOCKE</a:t>
                      </a:r>
                      <a:endParaRPr lang="en-US" sz="1000">
                        <a:solidFill>
                          <a:schemeClr val="tx2">
                            <a:lumMod val="75000"/>
                          </a:schemeClr>
                        </a:solidFill>
                      </a:endParaRPr>
                    </a:p>
                    <a:p>
                      <a:pPr algn="ctr">
                        <a:spcAft>
                          <a:spcPts val="0"/>
                        </a:spcAft>
                      </a:pPr>
                      <a:r>
                        <a:rPr lang="en-US" sz="1000">
                          <a:solidFill>
                            <a:schemeClr val="tx2">
                              <a:lumMod val="75000"/>
                            </a:schemeClr>
                          </a:solidFill>
                        </a:rPr>
                        <a:t>University of Pretoria</a:t>
                      </a:r>
                    </a:p>
                  </a:txBody>
                  <a:tcPr marL="21842" marR="218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82590">
                <a:tc vMerge="1">
                  <a:txBody>
                    <a:bodyPr/>
                    <a:lstStyle/>
                    <a:p>
                      <a:pPr algn="ctr">
                        <a:spcAft>
                          <a:spcPts val="0"/>
                        </a:spcAft>
                      </a:pPr>
                      <a:endParaRPr lang="fr-FR" sz="1000" dirty="0"/>
                    </a:p>
                  </a:txBody>
                  <a:tcPr marL="21842" marR="218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solidFill>
                            <a:schemeClr val="tx2">
                              <a:lumMod val="75000"/>
                            </a:schemeClr>
                          </a:solidFill>
                        </a:rPr>
                        <a:t>Synthesis Of Metal-Oxide/</a:t>
                      </a:r>
                      <a:r>
                        <a:rPr lang="en-US" sz="1200" dirty="0" err="1">
                          <a:solidFill>
                            <a:schemeClr val="tx2">
                              <a:lumMod val="75000"/>
                            </a:schemeClr>
                          </a:solidFill>
                        </a:rPr>
                        <a:t>Graphene</a:t>
                      </a:r>
                      <a:r>
                        <a:rPr lang="en-US" sz="1200" dirty="0">
                          <a:solidFill>
                            <a:schemeClr val="tx2">
                              <a:lumMod val="75000"/>
                            </a:schemeClr>
                          </a:solidFill>
                        </a:rPr>
                        <a:t> foam (GF) - MO/CNTs Hybrid </a:t>
                      </a:r>
                      <a:r>
                        <a:rPr lang="en-US" sz="1200" dirty="0" err="1">
                          <a:solidFill>
                            <a:schemeClr val="tx2">
                              <a:lumMod val="75000"/>
                            </a:schemeClr>
                          </a:solidFill>
                        </a:rPr>
                        <a:t>Nanostructured</a:t>
                      </a:r>
                      <a:r>
                        <a:rPr lang="en-US" sz="1200" dirty="0">
                          <a:solidFill>
                            <a:schemeClr val="tx2">
                              <a:lumMod val="75000"/>
                            </a:schemeClr>
                          </a:solidFill>
                        </a:rPr>
                        <a:t> Materials and Their Applications in Energy Related Areas</a:t>
                      </a:r>
                    </a:p>
                  </a:txBody>
                  <a:tcPr marL="21842" marR="218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fr-FR" sz="1000" b="1" dirty="0">
                          <a:solidFill>
                            <a:schemeClr val="tx2">
                              <a:lumMod val="75000"/>
                            </a:schemeClr>
                          </a:solidFill>
                        </a:rPr>
                        <a:t>Pr. GUERIOUNE Mohamed</a:t>
                      </a:r>
                      <a:endParaRPr lang="fr-FR" sz="1000" dirty="0">
                        <a:solidFill>
                          <a:schemeClr val="tx2">
                            <a:lumMod val="75000"/>
                          </a:schemeClr>
                        </a:solidFill>
                      </a:endParaRPr>
                    </a:p>
                    <a:p>
                      <a:pPr algn="ctr">
                        <a:spcAft>
                          <a:spcPts val="0"/>
                        </a:spcAft>
                      </a:pPr>
                      <a:r>
                        <a:rPr lang="fr-FR" sz="1000" dirty="0">
                          <a:solidFill>
                            <a:schemeClr val="tx2">
                              <a:lumMod val="75000"/>
                            </a:schemeClr>
                          </a:solidFill>
                        </a:rPr>
                        <a:t>Université </a:t>
                      </a:r>
                      <a:r>
                        <a:rPr lang="fr-FR" sz="1000" dirty="0" err="1">
                          <a:solidFill>
                            <a:schemeClr val="tx2">
                              <a:lumMod val="75000"/>
                            </a:schemeClr>
                          </a:solidFill>
                        </a:rPr>
                        <a:t>Badji</a:t>
                      </a:r>
                      <a:r>
                        <a:rPr lang="fr-FR" sz="1000" dirty="0">
                          <a:solidFill>
                            <a:schemeClr val="tx2">
                              <a:lumMod val="75000"/>
                            </a:schemeClr>
                          </a:solidFill>
                        </a:rPr>
                        <a:t> </a:t>
                      </a:r>
                      <a:r>
                        <a:rPr lang="fr-FR" sz="1000" dirty="0" err="1">
                          <a:solidFill>
                            <a:schemeClr val="tx2">
                              <a:lumMod val="75000"/>
                            </a:schemeClr>
                          </a:solidFill>
                        </a:rPr>
                        <a:t>Mokhtar</a:t>
                      </a:r>
                      <a:r>
                        <a:rPr lang="fr-FR" sz="1000" dirty="0">
                          <a:solidFill>
                            <a:schemeClr val="tx2">
                              <a:lumMod val="75000"/>
                            </a:schemeClr>
                          </a:solidFill>
                        </a:rPr>
                        <a:t> d'Annaba</a:t>
                      </a:r>
                    </a:p>
                  </a:txBody>
                  <a:tcPr marL="21842" marR="218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000" b="1">
                          <a:solidFill>
                            <a:schemeClr val="tx2">
                              <a:lumMod val="75000"/>
                            </a:schemeClr>
                          </a:solidFill>
                        </a:rPr>
                        <a:t>Pr. Ncholu Manyala</a:t>
                      </a:r>
                      <a:endParaRPr lang="en-US" sz="1000">
                        <a:solidFill>
                          <a:schemeClr val="tx2">
                            <a:lumMod val="75000"/>
                          </a:schemeClr>
                        </a:solidFill>
                      </a:endParaRPr>
                    </a:p>
                    <a:p>
                      <a:pPr algn="ctr">
                        <a:spcAft>
                          <a:spcPts val="0"/>
                        </a:spcAft>
                      </a:pPr>
                      <a:r>
                        <a:rPr lang="en-US" sz="1000">
                          <a:solidFill>
                            <a:schemeClr val="tx2">
                              <a:lumMod val="75000"/>
                            </a:schemeClr>
                          </a:solidFill>
                        </a:rPr>
                        <a:t>University of Pretoria</a:t>
                      </a:r>
                    </a:p>
                  </a:txBody>
                  <a:tcPr marL="21842" marR="218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82590">
                <a:tc>
                  <a:txBody>
                    <a:bodyPr/>
                    <a:lstStyle/>
                    <a:p>
                      <a:pPr algn="ctr">
                        <a:spcAft>
                          <a:spcPts val="0"/>
                        </a:spcAft>
                      </a:pPr>
                      <a:r>
                        <a:rPr lang="fr-FR" sz="1000" b="1" dirty="0">
                          <a:solidFill>
                            <a:schemeClr val="tx2">
                              <a:lumMod val="75000"/>
                            </a:schemeClr>
                          </a:solidFill>
                        </a:rPr>
                        <a:t>WATER</a:t>
                      </a:r>
                    </a:p>
                  </a:txBody>
                  <a:tcPr marL="21842" marR="218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200" dirty="0">
                          <a:solidFill>
                            <a:schemeClr val="tx2">
                              <a:lumMod val="75000"/>
                            </a:schemeClr>
                          </a:solidFill>
                        </a:rPr>
                        <a:t>Valorization &amp; sustainable management of sludge residues from the waste water treatment plant of the city of </a:t>
                      </a:r>
                      <a:r>
                        <a:rPr lang="en-US" sz="1200" dirty="0" err="1">
                          <a:solidFill>
                            <a:schemeClr val="tx2">
                              <a:lumMod val="75000"/>
                            </a:schemeClr>
                          </a:solidFill>
                        </a:rPr>
                        <a:t>Tiaret</a:t>
                      </a:r>
                      <a:r>
                        <a:rPr lang="en-US" sz="1200" dirty="0">
                          <a:solidFill>
                            <a:schemeClr val="tx2">
                              <a:lumMod val="75000"/>
                            </a:schemeClr>
                          </a:solidFill>
                        </a:rPr>
                        <a:t> (Algeria) &amp; </a:t>
                      </a:r>
                      <a:r>
                        <a:rPr lang="en-US" sz="1200" dirty="0" err="1">
                          <a:solidFill>
                            <a:schemeClr val="tx2">
                              <a:lumMod val="75000"/>
                            </a:schemeClr>
                          </a:solidFill>
                        </a:rPr>
                        <a:t>Makana</a:t>
                      </a:r>
                      <a:r>
                        <a:rPr lang="en-US" sz="1200" dirty="0">
                          <a:solidFill>
                            <a:schemeClr val="tx2">
                              <a:lumMod val="75000"/>
                            </a:schemeClr>
                          </a:solidFill>
                        </a:rPr>
                        <a:t> Municipality (South Africa)</a:t>
                      </a:r>
                    </a:p>
                  </a:txBody>
                  <a:tcPr marL="21842" marR="218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fr-FR" sz="1000" b="1">
                          <a:solidFill>
                            <a:schemeClr val="tx2">
                              <a:lumMod val="75000"/>
                            </a:schemeClr>
                          </a:solidFill>
                        </a:rPr>
                        <a:t>Pr. DELLAL Abdelkader</a:t>
                      </a:r>
                      <a:r>
                        <a:rPr lang="fr-FR" sz="1000">
                          <a:solidFill>
                            <a:schemeClr val="tx2">
                              <a:lumMod val="75000"/>
                            </a:schemeClr>
                          </a:solidFill>
                        </a:rPr>
                        <a:t>Université de Tiaret</a:t>
                      </a:r>
                    </a:p>
                  </a:txBody>
                  <a:tcPr marL="21842" marR="218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fr-FR" sz="1000" b="1" dirty="0">
                          <a:solidFill>
                            <a:schemeClr val="tx2">
                              <a:lumMod val="75000"/>
                            </a:schemeClr>
                          </a:solidFill>
                        </a:rPr>
                        <a:t>Dr. Roman </a:t>
                      </a:r>
                      <a:r>
                        <a:rPr lang="fr-FR" sz="1000" b="1" dirty="0" err="1">
                          <a:solidFill>
                            <a:schemeClr val="tx2">
                              <a:lumMod val="75000"/>
                            </a:schemeClr>
                          </a:solidFill>
                        </a:rPr>
                        <a:t>Tandlich</a:t>
                      </a:r>
                      <a:endParaRPr lang="fr-FR" sz="1000" dirty="0">
                        <a:solidFill>
                          <a:schemeClr val="tx2">
                            <a:lumMod val="75000"/>
                          </a:schemeClr>
                        </a:solidFill>
                      </a:endParaRPr>
                    </a:p>
                    <a:p>
                      <a:pPr algn="ctr">
                        <a:spcAft>
                          <a:spcPts val="0"/>
                        </a:spcAft>
                      </a:pPr>
                      <a:r>
                        <a:rPr lang="fr-FR" sz="1000" dirty="0">
                          <a:solidFill>
                            <a:schemeClr val="tx2">
                              <a:lumMod val="75000"/>
                            </a:schemeClr>
                          </a:solidFill>
                        </a:rPr>
                        <a:t>Rhodes </a:t>
                      </a:r>
                      <a:r>
                        <a:rPr lang="fr-FR" sz="1000" dirty="0" err="1">
                          <a:solidFill>
                            <a:schemeClr val="tx2">
                              <a:lumMod val="75000"/>
                            </a:schemeClr>
                          </a:solidFill>
                        </a:rPr>
                        <a:t>University</a:t>
                      </a:r>
                      <a:endParaRPr lang="fr-FR" sz="1000" dirty="0">
                        <a:solidFill>
                          <a:schemeClr val="tx2">
                            <a:lumMod val="75000"/>
                          </a:schemeClr>
                        </a:solidFill>
                      </a:endParaRPr>
                    </a:p>
                  </a:txBody>
                  <a:tcPr marL="21842" marR="218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43454">
                <a:tc>
                  <a:txBody>
                    <a:bodyPr/>
                    <a:lstStyle/>
                    <a:p>
                      <a:pPr algn="ctr">
                        <a:spcAft>
                          <a:spcPts val="0"/>
                        </a:spcAft>
                      </a:pPr>
                      <a:r>
                        <a:rPr lang="fr-FR" sz="1000" b="1" dirty="0" smtClean="0">
                          <a:solidFill>
                            <a:schemeClr val="tx2">
                              <a:lumMod val="75000"/>
                            </a:schemeClr>
                          </a:solidFill>
                        </a:rPr>
                        <a:t>ASTRONOMY/NUCLEAR </a:t>
                      </a:r>
                      <a:r>
                        <a:rPr lang="fr-FR" sz="1000" b="1" dirty="0">
                          <a:solidFill>
                            <a:schemeClr val="tx2">
                              <a:lumMod val="75000"/>
                            </a:schemeClr>
                          </a:solidFill>
                        </a:rPr>
                        <a:t>PHYSICS</a:t>
                      </a:r>
                    </a:p>
                  </a:txBody>
                  <a:tcPr marL="21842" marR="218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200" dirty="0">
                          <a:solidFill>
                            <a:schemeClr val="tx2">
                              <a:lumMod val="75000"/>
                            </a:schemeClr>
                          </a:solidFill>
                        </a:rPr>
                        <a:t>Laboratory measurements of nuclear date relevant to astrophysics and gamma astronomy</a:t>
                      </a:r>
                    </a:p>
                  </a:txBody>
                  <a:tcPr marL="21842" marR="218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fr-FR" sz="1000" b="1" dirty="0">
                          <a:solidFill>
                            <a:schemeClr val="tx2">
                              <a:lumMod val="75000"/>
                            </a:schemeClr>
                          </a:solidFill>
                        </a:rPr>
                        <a:t>Pr. OUICHAOUI Saad</a:t>
                      </a:r>
                      <a:endParaRPr lang="fr-FR" sz="1000" dirty="0">
                        <a:solidFill>
                          <a:schemeClr val="tx2">
                            <a:lumMod val="75000"/>
                          </a:schemeClr>
                        </a:solidFill>
                      </a:endParaRPr>
                    </a:p>
                    <a:p>
                      <a:pPr algn="ctr">
                        <a:spcAft>
                          <a:spcPts val="0"/>
                        </a:spcAft>
                      </a:pPr>
                      <a:r>
                        <a:rPr lang="fr-FR" sz="1000" dirty="0">
                          <a:solidFill>
                            <a:schemeClr val="tx2">
                              <a:lumMod val="75000"/>
                            </a:schemeClr>
                          </a:solidFill>
                        </a:rPr>
                        <a:t>Université des sciences et de la technologie Houari Boumediene (USTHB)</a:t>
                      </a:r>
                    </a:p>
                  </a:txBody>
                  <a:tcPr marL="21842" marR="218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fr-FR" sz="1000" b="1" dirty="0">
                          <a:solidFill>
                            <a:schemeClr val="tx2">
                              <a:lumMod val="75000"/>
                            </a:schemeClr>
                          </a:solidFill>
                        </a:rPr>
                        <a:t>Dr. Elana LAWRIE</a:t>
                      </a:r>
                      <a:endParaRPr lang="fr-FR" sz="1000" dirty="0">
                        <a:solidFill>
                          <a:schemeClr val="tx2">
                            <a:lumMod val="75000"/>
                          </a:schemeClr>
                        </a:solidFill>
                      </a:endParaRPr>
                    </a:p>
                    <a:p>
                      <a:pPr algn="ctr">
                        <a:spcAft>
                          <a:spcPts val="0"/>
                        </a:spcAft>
                      </a:pPr>
                      <a:r>
                        <a:rPr lang="fr-FR" sz="1000" dirty="0" err="1">
                          <a:solidFill>
                            <a:schemeClr val="tx2">
                              <a:lumMod val="75000"/>
                            </a:schemeClr>
                          </a:solidFill>
                        </a:rPr>
                        <a:t>Themba</a:t>
                      </a:r>
                      <a:r>
                        <a:rPr lang="fr-FR" sz="1000" dirty="0">
                          <a:solidFill>
                            <a:schemeClr val="tx2">
                              <a:lumMod val="75000"/>
                            </a:schemeClr>
                          </a:solidFill>
                        </a:rPr>
                        <a:t> LABS</a:t>
                      </a:r>
                    </a:p>
                  </a:txBody>
                  <a:tcPr marL="21842" marR="218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785794"/>
          </a:xfrm>
          <a:solidFill>
            <a:srgbClr val="FFFF00"/>
          </a:solidFill>
        </p:spPr>
        <p:txBody>
          <a:bodyPr>
            <a:normAutofit fontScale="90000"/>
          </a:bodyPr>
          <a:lstStyle/>
          <a:p>
            <a:r>
              <a:rPr lang="fr-FR" sz="3600" b="1" dirty="0" smtClean="0">
                <a:solidFill>
                  <a:srgbClr val="FF0000"/>
                </a:solidFill>
              </a:rPr>
              <a:t>A good </a:t>
            </a:r>
            <a:r>
              <a:rPr lang="fr-FR" sz="3600" b="1" dirty="0" err="1" smtClean="0">
                <a:solidFill>
                  <a:srgbClr val="FF0000"/>
                </a:solidFill>
              </a:rPr>
              <a:t>example</a:t>
            </a:r>
            <a:r>
              <a:rPr lang="fr-FR" sz="3600" b="1" dirty="0" smtClean="0">
                <a:solidFill>
                  <a:srgbClr val="FF0000"/>
                </a:solidFill>
              </a:rPr>
              <a:t> of the </a:t>
            </a:r>
            <a:r>
              <a:rPr lang="fr-FR" sz="3600" b="1" dirty="0" err="1" smtClean="0">
                <a:solidFill>
                  <a:srgbClr val="FF0000"/>
                </a:solidFill>
              </a:rPr>
              <a:t>usefulness</a:t>
            </a:r>
            <a:r>
              <a:rPr lang="fr-FR" sz="3600" b="1" dirty="0" smtClean="0">
                <a:solidFill>
                  <a:srgbClr val="FF0000"/>
                </a:solidFill>
              </a:rPr>
              <a:t> of satellite images: The Villarrica </a:t>
            </a:r>
            <a:r>
              <a:rPr lang="fr-FR" sz="3600" b="1" dirty="0" err="1" smtClean="0">
                <a:solidFill>
                  <a:srgbClr val="FF0000"/>
                </a:solidFill>
              </a:rPr>
              <a:t>Vulcano</a:t>
            </a:r>
            <a:r>
              <a:rPr lang="fr-FR" sz="3600" b="1" dirty="0" smtClean="0">
                <a:solidFill>
                  <a:srgbClr val="FF0000"/>
                </a:solidFill>
              </a:rPr>
              <a:t> (Chile) </a:t>
            </a:r>
            <a:r>
              <a:rPr lang="fr-FR" sz="3600" b="1" dirty="0" err="1" smtClean="0">
                <a:solidFill>
                  <a:srgbClr val="FF0000"/>
                </a:solidFill>
              </a:rPr>
              <a:t>eruption</a:t>
            </a:r>
            <a:r>
              <a:rPr lang="fr-FR" sz="3600" b="1" dirty="0" smtClean="0">
                <a:solidFill>
                  <a:srgbClr val="FF0000"/>
                </a:solidFill>
              </a:rPr>
              <a:t> (</a:t>
            </a:r>
            <a:r>
              <a:rPr lang="fr-FR" sz="3600" b="1" dirty="0" err="1" smtClean="0">
                <a:solidFill>
                  <a:srgbClr val="FF0000"/>
                </a:solidFill>
              </a:rPr>
              <a:t>march</a:t>
            </a:r>
            <a:r>
              <a:rPr lang="fr-FR" sz="3600" b="1" dirty="0" smtClean="0">
                <a:solidFill>
                  <a:srgbClr val="FF0000"/>
                </a:solidFill>
              </a:rPr>
              <a:t> 2015)</a:t>
            </a:r>
            <a:endParaRPr lang="fr-FR" sz="3600" b="1" dirty="0">
              <a:solidFill>
                <a:srgbClr val="FF0000"/>
              </a:solidFill>
            </a:endParaRPr>
          </a:p>
        </p:txBody>
      </p:sp>
      <p:pic>
        <p:nvPicPr>
          <p:cNvPr id="32770" name="Picture 2" descr="http://www.asal.dz/pictures/chilie8.jpg"/>
          <p:cNvPicPr>
            <a:picLocks noChangeAspect="1" noChangeArrowheads="1"/>
          </p:cNvPicPr>
          <p:nvPr/>
        </p:nvPicPr>
        <p:blipFill>
          <a:blip r:embed="rId2" cstate="print"/>
          <a:srcRect/>
          <a:stretch>
            <a:fillRect/>
          </a:stretch>
        </p:blipFill>
        <p:spPr bwMode="auto">
          <a:xfrm>
            <a:off x="4286249" y="1000108"/>
            <a:ext cx="4857752" cy="3500462"/>
          </a:xfrm>
          <a:prstGeom prst="rect">
            <a:avLst/>
          </a:prstGeom>
          <a:noFill/>
        </p:spPr>
      </p:pic>
      <p:pic>
        <p:nvPicPr>
          <p:cNvPr id="32772" name="Picture 4" descr="http://www.asal.dz/pictures/chilie1.jpg"/>
          <p:cNvPicPr>
            <a:picLocks noChangeAspect="1" noChangeArrowheads="1"/>
          </p:cNvPicPr>
          <p:nvPr/>
        </p:nvPicPr>
        <p:blipFill>
          <a:blip r:embed="rId3" cstate="print"/>
          <a:srcRect/>
          <a:stretch>
            <a:fillRect/>
          </a:stretch>
        </p:blipFill>
        <p:spPr bwMode="auto">
          <a:xfrm>
            <a:off x="0" y="1071546"/>
            <a:ext cx="4286280" cy="341641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0" y="0"/>
            <a:ext cx="9144000" cy="928670"/>
          </a:xfrm>
          <a:prstGeom prst="rect">
            <a:avLst/>
          </a:prstGeom>
          <a:solidFill>
            <a:srgbClr val="FFFF00"/>
          </a:solidFill>
        </p:spPr>
        <p:txBody>
          <a:bodyPr vert="horz" lIns="91440" tIns="45720" rIns="91440" bIns="45720" rtlCol="0" anchor="ctr">
            <a:normAutofit fontScale="82500" lnSpcReduction="20000"/>
          </a:bodyPr>
          <a:lstStyle/>
          <a:p>
            <a:pPr lvl="0" algn="ctr">
              <a:spcBef>
                <a:spcPct val="0"/>
              </a:spcBef>
              <a:defRPr/>
            </a:pPr>
            <a:r>
              <a:rPr kumimoji="0" lang="fr-FR" sz="4000" b="1" i="0" u="none" strike="noStrike" kern="1200" cap="none" spc="0" normalizeH="0" baseline="0" noProof="0" dirty="0" smtClean="0">
                <a:ln>
                  <a:noFill/>
                </a:ln>
                <a:solidFill>
                  <a:srgbClr val="FF0000"/>
                </a:solidFill>
                <a:effectLst/>
                <a:uLnTx/>
                <a:uFillTx/>
                <a:latin typeface="+mj-lt"/>
                <a:ea typeface="+mj-ea"/>
                <a:cs typeface="+mj-cs"/>
              </a:rPr>
              <a:t>Case 2: </a:t>
            </a:r>
            <a:r>
              <a:rPr kumimoji="0" lang="fr-FR" sz="4000" b="1" i="0" u="none" strike="noStrike" kern="1200" cap="none" spc="0" normalizeH="0" baseline="0" noProof="0" dirty="0" err="1" smtClean="0">
                <a:ln>
                  <a:noFill/>
                </a:ln>
                <a:solidFill>
                  <a:srgbClr val="FF0000"/>
                </a:solidFill>
                <a:effectLst/>
                <a:uLnTx/>
                <a:uFillTx/>
                <a:latin typeface="+mj-lt"/>
                <a:ea typeface="+mj-ea"/>
                <a:cs typeface="+mj-cs"/>
              </a:rPr>
              <a:t>Triangular</a:t>
            </a:r>
            <a:r>
              <a:rPr kumimoji="0" lang="fr-FR" sz="4000" b="1" i="0" u="none" strike="noStrike" kern="1200" cap="none" spc="0" normalizeH="0" baseline="0" noProof="0" dirty="0" smtClean="0">
                <a:ln>
                  <a:noFill/>
                </a:ln>
                <a:solidFill>
                  <a:srgbClr val="FF0000"/>
                </a:solidFill>
                <a:effectLst/>
                <a:uLnTx/>
                <a:uFillTx/>
                <a:latin typeface="+mj-lt"/>
                <a:ea typeface="+mj-ea"/>
                <a:cs typeface="+mj-cs"/>
              </a:rPr>
              <a:t> </a:t>
            </a:r>
            <a:r>
              <a:rPr lang="fr-FR" sz="3600" b="1" dirty="0" smtClean="0">
                <a:solidFill>
                  <a:schemeClr val="tx2">
                    <a:lumMod val="75000"/>
                  </a:schemeClr>
                </a:solidFill>
              </a:rPr>
              <a:t>PARTNERSHIP</a:t>
            </a:r>
            <a:endParaRPr kumimoji="0" lang="fr-FR" sz="4000" b="1" i="0" u="none" strike="noStrike" kern="1200" cap="none" spc="0" normalizeH="0" baseline="0" noProof="0" dirty="0" smtClean="0">
              <a:ln>
                <a:noFill/>
              </a:ln>
              <a:solidFill>
                <a:srgbClr val="FF0000"/>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fr-FR" sz="4000" b="1" dirty="0" smtClean="0">
                <a:solidFill>
                  <a:srgbClr val="FF0000"/>
                </a:solidFill>
                <a:latin typeface="+mj-lt"/>
                <a:ea typeface="+mj-ea"/>
                <a:cs typeface="+mj-cs"/>
              </a:rPr>
              <a:t>AIEA – ALGERIA &amp; AFRICAN COUNTRIES</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Rectangle 3"/>
          <p:cNvSpPr/>
          <p:nvPr/>
        </p:nvSpPr>
        <p:spPr>
          <a:xfrm>
            <a:off x="0" y="928670"/>
            <a:ext cx="9144000" cy="1015663"/>
          </a:xfrm>
          <a:prstGeom prst="rect">
            <a:avLst/>
          </a:prstGeom>
          <a:solidFill>
            <a:schemeClr val="tx2">
              <a:lumMod val="75000"/>
            </a:schemeClr>
          </a:solidFill>
        </p:spPr>
        <p:txBody>
          <a:bodyPr wrap="square">
            <a:spAutoFit/>
          </a:bodyPr>
          <a:lstStyle/>
          <a:p>
            <a:pPr algn="ctr"/>
            <a:r>
              <a:rPr lang="fr-FR" sz="2000" b="1" dirty="0" err="1" smtClean="0">
                <a:solidFill>
                  <a:schemeClr val="bg1"/>
                </a:solidFill>
                <a:latin typeface="Bookman Old Style" pitchFamily="18" charset="0"/>
              </a:rPr>
              <a:t>Enhancing</a:t>
            </a:r>
            <a:r>
              <a:rPr lang="fr-FR" sz="2000" b="1" dirty="0" smtClean="0">
                <a:solidFill>
                  <a:schemeClr val="bg1"/>
                </a:solidFill>
                <a:latin typeface="Bookman Old Style" pitchFamily="18" charset="0"/>
              </a:rPr>
              <a:t> the </a:t>
            </a:r>
            <a:r>
              <a:rPr lang="fr-FR" sz="2000" b="1" dirty="0" err="1" smtClean="0">
                <a:solidFill>
                  <a:schemeClr val="bg1"/>
                </a:solidFill>
                <a:latin typeface="Bookman Old Style" pitchFamily="18" charset="0"/>
              </a:rPr>
              <a:t>Productivity</a:t>
            </a:r>
            <a:r>
              <a:rPr lang="fr-FR" sz="2000" b="1" dirty="0" smtClean="0">
                <a:solidFill>
                  <a:schemeClr val="bg1"/>
                </a:solidFill>
                <a:latin typeface="Bookman Old Style" pitchFamily="18" charset="0"/>
              </a:rPr>
              <a:t> of High Value </a:t>
            </a:r>
            <a:r>
              <a:rPr lang="fr-FR" sz="2000" b="1" dirty="0" err="1" smtClean="0">
                <a:solidFill>
                  <a:schemeClr val="bg1"/>
                </a:solidFill>
                <a:latin typeface="Bookman Old Style" pitchFamily="18" charset="0"/>
              </a:rPr>
              <a:t>Crops</a:t>
            </a:r>
            <a:r>
              <a:rPr lang="fr-FR" sz="2000" b="1" dirty="0" smtClean="0">
                <a:solidFill>
                  <a:schemeClr val="bg1"/>
                </a:solidFill>
                <a:latin typeface="Bookman Old Style" pitchFamily="18" charset="0"/>
              </a:rPr>
              <a:t> and </a:t>
            </a:r>
            <a:r>
              <a:rPr lang="fr-FR" sz="2000" b="1" dirty="0" err="1" smtClean="0">
                <a:solidFill>
                  <a:schemeClr val="bg1"/>
                </a:solidFill>
                <a:latin typeface="Bookman Old Style" pitchFamily="18" charset="0"/>
              </a:rPr>
              <a:t>Income</a:t>
            </a:r>
            <a:r>
              <a:rPr lang="fr-FR" sz="2000" b="1" dirty="0" smtClean="0">
                <a:solidFill>
                  <a:schemeClr val="bg1"/>
                </a:solidFill>
                <a:latin typeface="Bookman Old Style" pitchFamily="18" charset="0"/>
              </a:rPr>
              <a:t> </a:t>
            </a:r>
            <a:r>
              <a:rPr lang="fr-FR" sz="2000" b="1" dirty="0" err="1" smtClean="0">
                <a:solidFill>
                  <a:schemeClr val="bg1"/>
                </a:solidFill>
                <a:latin typeface="Bookman Old Style" pitchFamily="18" charset="0"/>
              </a:rPr>
              <a:t>Generation</a:t>
            </a:r>
            <a:r>
              <a:rPr lang="fr-FR" sz="2000" b="1" dirty="0" smtClean="0">
                <a:solidFill>
                  <a:schemeClr val="bg1"/>
                </a:solidFill>
                <a:latin typeface="Bookman Old Style" pitchFamily="18" charset="0"/>
              </a:rPr>
              <a:t> </a:t>
            </a:r>
            <a:r>
              <a:rPr lang="fr-FR" sz="2000" b="1" dirty="0" err="1" smtClean="0">
                <a:solidFill>
                  <a:schemeClr val="bg1"/>
                </a:solidFill>
                <a:latin typeface="Bookman Old Style" pitchFamily="18" charset="0"/>
              </a:rPr>
              <a:t>with</a:t>
            </a:r>
            <a:r>
              <a:rPr lang="fr-FR" sz="2000" b="1" dirty="0" smtClean="0">
                <a:solidFill>
                  <a:schemeClr val="bg1"/>
                </a:solidFill>
                <a:latin typeface="Bookman Old Style" pitchFamily="18" charset="0"/>
              </a:rPr>
              <a:t> Small-</a:t>
            </a:r>
            <a:r>
              <a:rPr lang="fr-FR" sz="2000" b="1" dirty="0" err="1" smtClean="0">
                <a:solidFill>
                  <a:schemeClr val="bg1"/>
                </a:solidFill>
                <a:latin typeface="Bookman Old Style" pitchFamily="18" charset="0"/>
              </a:rPr>
              <a:t>Scale</a:t>
            </a:r>
            <a:r>
              <a:rPr lang="fr-FR" sz="2000" b="1" dirty="0" smtClean="0">
                <a:solidFill>
                  <a:schemeClr val="bg1"/>
                </a:solidFill>
                <a:latin typeface="Bookman Old Style" pitchFamily="18" charset="0"/>
              </a:rPr>
              <a:t> Irrigation Technologies</a:t>
            </a:r>
          </a:p>
          <a:p>
            <a:pPr algn="ctr"/>
            <a:r>
              <a:rPr lang="fr-FR" sz="2000" b="1" dirty="0" smtClean="0">
                <a:solidFill>
                  <a:schemeClr val="bg1"/>
                </a:solidFill>
                <a:latin typeface="Bookman Old Style" pitchFamily="18" charset="0"/>
              </a:rPr>
              <a:t>RAF 5058</a:t>
            </a:r>
            <a:endParaRPr lang="fr-FR" sz="2000" b="1" dirty="0">
              <a:solidFill>
                <a:schemeClr val="bg1"/>
              </a:solidFill>
              <a:latin typeface="Bookman Old Style" pitchFamily="18" charset="0"/>
            </a:endParaRPr>
          </a:p>
        </p:txBody>
      </p:sp>
      <p:sp>
        <p:nvSpPr>
          <p:cNvPr id="6" name="Titre 1"/>
          <p:cNvSpPr txBox="1">
            <a:spLocks/>
          </p:cNvSpPr>
          <p:nvPr/>
        </p:nvSpPr>
        <p:spPr>
          <a:xfrm>
            <a:off x="71406" y="3883848"/>
            <a:ext cx="5929354" cy="2857520"/>
          </a:xfrm>
          <a:prstGeom prst="rect">
            <a:avLst/>
          </a:prstGeom>
        </p:spPr>
        <p:txBody>
          <a:bodyPr vert="horz" lIns="91440" tIns="45720" rIns="91440" bIns="45720" rtlCol="0" anchor="ctr">
            <a:normAutofit fontScale="70000" lnSpcReduction="20000"/>
          </a:bodyPr>
          <a:lstStyle/>
          <a:p>
            <a:pPr marL="177800" marR="0" lvl="0" indent="-177800" defTabSz="914400" rtl="0" eaLnBrk="1" fontAlgn="auto" latinLnBrk="0" hangingPunct="1">
              <a:lnSpc>
                <a:spcPct val="100000"/>
              </a:lnSpc>
              <a:spcBef>
                <a:spcPct val="0"/>
              </a:spcBef>
              <a:spcAft>
                <a:spcPts val="0"/>
              </a:spcAft>
              <a:buClrTx/>
              <a:buSzTx/>
              <a:tabLst/>
              <a:defRPr/>
            </a:pPr>
            <a:r>
              <a:rPr kumimoji="0" lang="fr-FR" sz="3100" b="1" i="0" u="none" strike="noStrike" kern="1200" cap="none" spc="0" normalizeH="0" baseline="0" noProof="0" dirty="0" err="1" smtClean="0">
                <a:ln>
                  <a:noFill/>
                </a:ln>
                <a:solidFill>
                  <a:srgbClr val="FF0000"/>
                </a:solidFill>
                <a:effectLst/>
                <a:uLnTx/>
                <a:uFillTx/>
                <a:latin typeface="+mj-lt"/>
                <a:ea typeface="+mj-ea"/>
                <a:cs typeface="+mj-cs"/>
              </a:rPr>
              <a:t>Rationale</a:t>
            </a:r>
            <a:r>
              <a:rPr kumimoji="0" lang="fr-FR" sz="3100" b="1" i="0" u="none" strike="noStrike" kern="1200" cap="none" spc="0" normalizeH="0" baseline="0" noProof="0" dirty="0" smtClean="0">
                <a:ln>
                  <a:noFill/>
                </a:ln>
                <a:solidFill>
                  <a:srgbClr val="FF0000"/>
                </a:solidFill>
                <a:effectLst/>
                <a:uLnTx/>
                <a:uFillTx/>
                <a:latin typeface="+mj-lt"/>
                <a:ea typeface="+mj-ea"/>
                <a:cs typeface="+mj-cs"/>
              </a:rPr>
              <a:t>: </a:t>
            </a:r>
          </a:p>
          <a:p>
            <a:pPr marL="273050" lvl="0" indent="-273050" algn="just">
              <a:spcBef>
                <a:spcPct val="0"/>
              </a:spcBef>
              <a:buFont typeface="Arial" pitchFamily="34" charset="0"/>
              <a:buChar char="•"/>
            </a:pPr>
            <a:r>
              <a:rPr lang="en-US" sz="2900" dirty="0" smtClean="0"/>
              <a:t>smallholder farmers require appropriate irrigation technologies to enable production for the market</a:t>
            </a:r>
          </a:p>
          <a:p>
            <a:pPr marL="273050" lvl="0" indent="-273050" algn="just">
              <a:spcBef>
                <a:spcPct val="0"/>
              </a:spcBef>
              <a:buFont typeface="Arial" pitchFamily="34" charset="0"/>
              <a:buChar char="•"/>
            </a:pPr>
            <a:r>
              <a:rPr lang="en-US" sz="2900" dirty="0" smtClean="0"/>
              <a:t>A better knowledge of soil characteristics especially in arid regions is a key issue</a:t>
            </a:r>
          </a:p>
          <a:p>
            <a:pPr marL="273050" lvl="0" indent="-273050" algn="just">
              <a:spcBef>
                <a:spcPct val="0"/>
              </a:spcBef>
              <a:buFont typeface="Arial" pitchFamily="34" charset="0"/>
              <a:buChar char="•"/>
            </a:pPr>
            <a:r>
              <a:rPr lang="en-US" sz="2900" dirty="0" smtClean="0"/>
              <a:t>the access and availability of appropriate irrigation technology, accessibility to quality seeds</a:t>
            </a:r>
          </a:p>
          <a:p>
            <a:pPr marL="273050" lvl="0" indent="-273050" algn="just">
              <a:spcBef>
                <a:spcPct val="0"/>
              </a:spcBef>
              <a:buFont typeface="Arial" pitchFamily="34" charset="0"/>
              <a:buChar char="•"/>
            </a:pPr>
            <a:r>
              <a:rPr lang="en-US" sz="2900" dirty="0" smtClean="0"/>
              <a:t>cost and knowledge on the effective use of inorganic and organic fertilizers, extension services and market information</a:t>
            </a:r>
          </a:p>
        </p:txBody>
      </p:sp>
      <p:sp>
        <p:nvSpPr>
          <p:cNvPr id="7" name="Rectangle 6"/>
          <p:cNvSpPr/>
          <p:nvPr/>
        </p:nvSpPr>
        <p:spPr>
          <a:xfrm>
            <a:off x="0" y="1994064"/>
            <a:ext cx="8715436" cy="1938992"/>
          </a:xfrm>
          <a:prstGeom prst="rect">
            <a:avLst/>
          </a:prstGeom>
        </p:spPr>
        <p:txBody>
          <a:bodyPr wrap="square">
            <a:spAutoFit/>
          </a:bodyPr>
          <a:lstStyle/>
          <a:p>
            <a:r>
              <a:rPr lang="fr-FR" sz="2400" b="1" dirty="0" err="1" smtClean="0">
                <a:solidFill>
                  <a:srgbClr val="FF0000"/>
                </a:solidFill>
              </a:rPr>
              <a:t>Overview</a:t>
            </a:r>
            <a:r>
              <a:rPr lang="fr-FR" sz="2400" b="1" dirty="0" smtClean="0">
                <a:solidFill>
                  <a:srgbClr val="FF0000"/>
                </a:solidFill>
              </a:rPr>
              <a:t> Initiative/ Partnership: </a:t>
            </a:r>
          </a:p>
          <a:p>
            <a:r>
              <a:rPr lang="en-US" sz="2400" dirty="0" smtClean="0"/>
              <a:t>To develop and pilot test appropriate irrigation systems (methods and related water/nutrient management practices) for small-scale farmers for increasing yield, quality of high value crops and farmers income to improved livelihood</a:t>
            </a:r>
            <a:endParaRPr lang="en-US" sz="2400" i="1" dirty="0" smtClean="0"/>
          </a:p>
        </p:txBody>
      </p:sp>
      <p:sp>
        <p:nvSpPr>
          <p:cNvPr id="18434" name="AutoShape 2" descr="Résultat de recherche d'images pour &quot;logo AIEA&quot;"/>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8436" name="AutoShape 4" descr="Résultat de recherche d'images pour &quot;logo AIEA&quot;"/>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8" name="Image 7" descr="AIEA.png"/>
          <p:cNvPicPr>
            <a:picLocks noChangeAspect="1"/>
          </p:cNvPicPr>
          <p:nvPr/>
        </p:nvPicPr>
        <p:blipFill>
          <a:blip r:embed="rId2" cstate="print"/>
          <a:stretch>
            <a:fillRect/>
          </a:stretch>
        </p:blipFill>
        <p:spPr>
          <a:xfrm>
            <a:off x="0" y="-27384"/>
            <a:ext cx="907737" cy="936104"/>
          </a:xfrm>
          <a:prstGeom prst="rect">
            <a:avLst/>
          </a:prstGeom>
        </p:spPr>
      </p:pic>
      <p:sp>
        <p:nvSpPr>
          <p:cNvPr id="18438" name="AutoShape 6" descr="https://encrypted-tbn3.gstatic.com/images?q=tbn:ANd9GcQdFO7lMEifFut3WUu5v3e4KiSk6QGbzeEaBHlXq3wDXBF2I2IM">
            <a:hlinkClick r:id="rId3"/>
          </p:cNvPr>
          <p:cNvSpPr>
            <a:spLocks noChangeAspect="1" noChangeArrowheads="1"/>
          </p:cNvSpPr>
          <p:nvPr/>
        </p:nvSpPr>
        <p:spPr bwMode="auto">
          <a:xfrm>
            <a:off x="53975" y="-1600200"/>
            <a:ext cx="3019425" cy="33337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 name="Image 9" descr="AFrica map.jpg"/>
          <p:cNvPicPr>
            <a:picLocks noChangeAspect="1"/>
          </p:cNvPicPr>
          <p:nvPr/>
        </p:nvPicPr>
        <p:blipFill>
          <a:blip r:embed="rId4" cstate="print"/>
          <a:stretch>
            <a:fillRect/>
          </a:stretch>
        </p:blipFill>
        <p:spPr>
          <a:xfrm>
            <a:off x="8284495" y="1"/>
            <a:ext cx="824009" cy="908720"/>
          </a:xfrm>
          <a:prstGeom prst="rect">
            <a:avLst/>
          </a:prstGeom>
        </p:spPr>
      </p:pic>
      <p:pic>
        <p:nvPicPr>
          <p:cNvPr id="14338" name="Picture 2" descr="http://upload.wikimedia.org/wikipedia/commons/2/2a/Africa_Koppen_Map.png">
            <a:hlinkClick r:id="rId5"/>
          </p:cNvPr>
          <p:cNvPicPr>
            <a:picLocks noChangeAspect="1" noChangeArrowheads="1"/>
          </p:cNvPicPr>
          <p:nvPr/>
        </p:nvPicPr>
        <p:blipFill>
          <a:blip r:embed="rId6" cstate="print"/>
          <a:srcRect/>
          <a:stretch>
            <a:fillRect/>
          </a:stretch>
        </p:blipFill>
        <p:spPr bwMode="auto">
          <a:xfrm>
            <a:off x="6492862" y="3573016"/>
            <a:ext cx="2615641" cy="316835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008112"/>
          </a:xfrm>
          <a:solidFill>
            <a:srgbClr val="FFFF00"/>
          </a:solidFill>
        </p:spPr>
        <p:txBody>
          <a:bodyPr>
            <a:normAutofit fontScale="90000"/>
          </a:bodyPr>
          <a:lstStyle/>
          <a:p>
            <a:r>
              <a:rPr lang="fr-FR" b="1" dirty="0" smtClean="0">
                <a:solidFill>
                  <a:srgbClr val="FF0000"/>
                </a:solidFill>
              </a:rPr>
              <a:t>Agriculture &amp; </a:t>
            </a:r>
            <a:r>
              <a:rPr lang="fr-FR" b="1" dirty="0" err="1" smtClean="0">
                <a:solidFill>
                  <a:srgbClr val="FF0000"/>
                </a:solidFill>
              </a:rPr>
              <a:t>Desertification</a:t>
            </a:r>
            <a:r>
              <a:rPr lang="fr-FR" b="1" dirty="0" smtClean="0">
                <a:solidFill>
                  <a:srgbClr val="FF0000"/>
                </a:solidFill>
              </a:rPr>
              <a:t> in </a:t>
            </a:r>
            <a:r>
              <a:rPr lang="fr-FR" b="1" dirty="0" err="1" smtClean="0">
                <a:solidFill>
                  <a:srgbClr val="FF0000"/>
                </a:solidFill>
              </a:rPr>
              <a:t>Africa</a:t>
            </a:r>
            <a:r>
              <a:rPr lang="fr-FR" b="1" dirty="0" smtClean="0">
                <a:solidFill>
                  <a:srgbClr val="FF0000"/>
                </a:solidFill>
              </a:rPr>
              <a:t>: Water </a:t>
            </a:r>
            <a:r>
              <a:rPr lang="fr-FR" b="1" dirty="0" err="1" smtClean="0">
                <a:solidFill>
                  <a:srgbClr val="FF0000"/>
                </a:solidFill>
              </a:rPr>
              <a:t>availability</a:t>
            </a:r>
            <a:r>
              <a:rPr lang="fr-FR" b="1" dirty="0" smtClean="0">
                <a:solidFill>
                  <a:srgbClr val="FF0000"/>
                </a:solidFill>
              </a:rPr>
              <a:t> Vs </a:t>
            </a:r>
            <a:r>
              <a:rPr lang="fr-FR" b="1" dirty="0" err="1" smtClean="0">
                <a:solidFill>
                  <a:srgbClr val="FF0000"/>
                </a:solidFill>
              </a:rPr>
              <a:t>Arid</a:t>
            </a:r>
            <a:r>
              <a:rPr lang="fr-FR" b="1" dirty="0" smtClean="0">
                <a:solidFill>
                  <a:srgbClr val="FF0000"/>
                </a:solidFill>
              </a:rPr>
              <a:t> Zones</a:t>
            </a:r>
            <a:endParaRPr lang="fr-FR" b="1" dirty="0">
              <a:solidFill>
                <a:srgbClr val="FF0000"/>
              </a:solidFill>
            </a:endParaRPr>
          </a:p>
        </p:txBody>
      </p:sp>
      <p:sp>
        <p:nvSpPr>
          <p:cNvPr id="3" name="Rectangle 2"/>
          <p:cNvSpPr/>
          <p:nvPr/>
        </p:nvSpPr>
        <p:spPr>
          <a:xfrm>
            <a:off x="106778" y="1643050"/>
            <a:ext cx="8929718" cy="2739211"/>
          </a:xfrm>
          <a:prstGeom prst="rect">
            <a:avLst/>
          </a:prstGeom>
        </p:spPr>
        <p:txBody>
          <a:bodyPr wrap="square">
            <a:spAutoFit/>
          </a:bodyPr>
          <a:lstStyle/>
          <a:p>
            <a:pPr marL="177800" lvl="0" indent="-177800">
              <a:spcBef>
                <a:spcPct val="0"/>
              </a:spcBef>
              <a:defRPr/>
            </a:pPr>
            <a:r>
              <a:rPr lang="fr-FR" sz="2800" b="1" dirty="0" smtClean="0">
                <a:solidFill>
                  <a:srgbClr val="FF0000"/>
                </a:solidFill>
              </a:rPr>
              <a:t>Main </a:t>
            </a:r>
            <a:r>
              <a:rPr lang="fr-FR" sz="2800" b="1" dirty="0" err="1" smtClean="0">
                <a:solidFill>
                  <a:srgbClr val="FF0000"/>
                </a:solidFill>
              </a:rPr>
              <a:t>Partners</a:t>
            </a:r>
            <a:r>
              <a:rPr lang="fr-FR" sz="2800" b="1" dirty="0" smtClean="0">
                <a:solidFill>
                  <a:srgbClr val="FF0000"/>
                </a:solidFill>
              </a:rPr>
              <a:t>:</a:t>
            </a:r>
          </a:p>
          <a:p>
            <a:pPr marL="177800" lvl="0" indent="-177800">
              <a:spcBef>
                <a:spcPct val="0"/>
              </a:spcBef>
              <a:buFont typeface="Arial" pitchFamily="34" charset="0"/>
              <a:buChar char="•"/>
              <a:defRPr/>
            </a:pPr>
            <a:r>
              <a:rPr lang="fr-FR" sz="2400" b="1" i="1" dirty="0" smtClean="0"/>
              <a:t>IAEA (International </a:t>
            </a:r>
            <a:r>
              <a:rPr lang="fr-FR" sz="2400" b="1" i="1" dirty="0" err="1" smtClean="0"/>
              <a:t>Atomic</a:t>
            </a:r>
            <a:r>
              <a:rPr lang="fr-FR" sz="2400" b="1" i="1" dirty="0" smtClean="0"/>
              <a:t> </a:t>
            </a:r>
            <a:r>
              <a:rPr lang="fr-FR" sz="2400" b="1" i="1" dirty="0" err="1" smtClean="0"/>
              <a:t>Energy</a:t>
            </a:r>
            <a:r>
              <a:rPr lang="fr-FR" sz="2400" b="1" i="1" dirty="0" smtClean="0"/>
              <a:t> </a:t>
            </a:r>
            <a:r>
              <a:rPr lang="fr-FR" sz="2400" b="1" i="1" dirty="0" err="1" smtClean="0"/>
              <a:t>Agency</a:t>
            </a:r>
            <a:r>
              <a:rPr lang="fr-FR" sz="2400" b="1" i="1" dirty="0" smtClean="0"/>
              <a:t>)</a:t>
            </a:r>
          </a:p>
          <a:p>
            <a:pPr marL="177800" lvl="0" indent="-177800">
              <a:spcBef>
                <a:spcPct val="0"/>
              </a:spcBef>
              <a:buFont typeface="Arial" pitchFamily="34" charset="0"/>
              <a:buChar char="•"/>
              <a:defRPr/>
            </a:pPr>
            <a:r>
              <a:rPr lang="fr-FR" sz="2400" b="1" i="1" dirty="0" smtClean="0"/>
              <a:t>INRAA (National Institute of </a:t>
            </a:r>
            <a:r>
              <a:rPr lang="fr-FR" sz="2400" b="1" i="1" dirty="0" err="1" smtClean="0"/>
              <a:t>Research</a:t>
            </a:r>
            <a:r>
              <a:rPr lang="fr-FR" sz="2400" b="1" i="1" dirty="0" smtClean="0"/>
              <a:t> in </a:t>
            </a:r>
            <a:r>
              <a:rPr lang="fr-FR" sz="2400" b="1" i="1" dirty="0" err="1" smtClean="0"/>
              <a:t>Agronomy</a:t>
            </a:r>
            <a:r>
              <a:rPr lang="fr-FR" sz="2400" b="1" i="1" dirty="0" smtClean="0"/>
              <a:t>-</a:t>
            </a:r>
            <a:r>
              <a:rPr lang="fr-FR" sz="2400" b="1" i="1" dirty="0" err="1" smtClean="0"/>
              <a:t>Algeria</a:t>
            </a:r>
            <a:r>
              <a:rPr lang="fr-FR" sz="2400" b="1" i="1" dirty="0" smtClean="0"/>
              <a:t>)- Focal Point</a:t>
            </a:r>
          </a:p>
          <a:p>
            <a:pPr marL="177800" lvl="0" indent="-177800">
              <a:spcBef>
                <a:spcPct val="0"/>
              </a:spcBef>
              <a:buFont typeface="Arial" pitchFamily="34" charset="0"/>
              <a:buChar char="•"/>
              <a:defRPr/>
            </a:pPr>
            <a:r>
              <a:rPr lang="fr-FR" sz="2400" b="1" i="1" dirty="0" err="1" smtClean="0"/>
              <a:t>Some</a:t>
            </a:r>
            <a:r>
              <a:rPr lang="fr-FR" sz="2400" b="1" i="1" dirty="0" smtClean="0"/>
              <a:t> </a:t>
            </a:r>
            <a:r>
              <a:rPr lang="fr-FR" sz="2400" b="1" i="1" dirty="0" err="1" smtClean="0"/>
              <a:t>African</a:t>
            </a:r>
            <a:r>
              <a:rPr lang="fr-FR" sz="2400" b="1" i="1" dirty="0" smtClean="0"/>
              <a:t> Countries: </a:t>
            </a:r>
            <a:r>
              <a:rPr lang="fr-FR" sz="2400" dirty="0" err="1" smtClean="0"/>
              <a:t>Tanzania</a:t>
            </a:r>
            <a:r>
              <a:rPr lang="fr-FR" sz="2400" dirty="0" smtClean="0"/>
              <a:t>, </a:t>
            </a:r>
            <a:r>
              <a:rPr lang="fr-FR" sz="2400" dirty="0" err="1" smtClean="0"/>
              <a:t>Cameroon</a:t>
            </a:r>
            <a:r>
              <a:rPr lang="fr-FR" sz="2400" dirty="0" smtClean="0"/>
              <a:t>, Seychelles, Zimbabwe, Mali, </a:t>
            </a:r>
            <a:r>
              <a:rPr lang="fr-FR" sz="2400" dirty="0" err="1" smtClean="0"/>
              <a:t>Ivory</a:t>
            </a:r>
            <a:r>
              <a:rPr lang="fr-FR" sz="2400" dirty="0" smtClean="0"/>
              <a:t> </a:t>
            </a:r>
            <a:r>
              <a:rPr lang="fr-FR" sz="2400" dirty="0" err="1" smtClean="0"/>
              <a:t>Coast</a:t>
            </a:r>
            <a:r>
              <a:rPr lang="fr-FR" sz="2400" dirty="0" smtClean="0"/>
              <a:t>, Nigeria, Ghana, Kenya, </a:t>
            </a:r>
            <a:r>
              <a:rPr lang="fr-FR" sz="2400" dirty="0" err="1" smtClean="0"/>
              <a:t>Sudan</a:t>
            </a:r>
            <a:r>
              <a:rPr lang="fr-FR" sz="2400" dirty="0" smtClean="0"/>
              <a:t>, </a:t>
            </a:r>
            <a:r>
              <a:rPr lang="fr-FR" sz="2400" dirty="0" err="1" smtClean="0"/>
              <a:t>Egypt</a:t>
            </a:r>
            <a:r>
              <a:rPr lang="fr-FR" sz="2400" dirty="0" smtClean="0"/>
              <a:t>, </a:t>
            </a:r>
            <a:r>
              <a:rPr lang="fr-FR" sz="2400" dirty="0" err="1" smtClean="0"/>
              <a:t>Mauritius</a:t>
            </a:r>
            <a:r>
              <a:rPr lang="fr-FR" sz="2400" dirty="0" smtClean="0"/>
              <a:t>, Uganda, Botswana and Benin</a:t>
            </a:r>
            <a:endParaRPr lang="fr-FR" sz="2400" b="1" i="1"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384"/>
            <a:ext cx="9144000" cy="706090"/>
          </a:xfrm>
          <a:solidFill>
            <a:srgbClr val="FFFF00"/>
          </a:solidFill>
        </p:spPr>
        <p:txBody>
          <a:bodyPr>
            <a:normAutofit/>
          </a:bodyPr>
          <a:lstStyle/>
          <a:p>
            <a:r>
              <a:rPr lang="fr-FR" sz="3600" b="1" dirty="0" smtClean="0">
                <a:solidFill>
                  <a:srgbClr val="FF0000"/>
                </a:solidFill>
              </a:rPr>
              <a:t>Pilot plant </a:t>
            </a:r>
            <a:r>
              <a:rPr lang="fr-FR" sz="3600" b="1" dirty="0" err="1" smtClean="0">
                <a:solidFill>
                  <a:srgbClr val="FF0000"/>
                </a:solidFill>
              </a:rPr>
              <a:t>at</a:t>
            </a:r>
            <a:r>
              <a:rPr lang="fr-FR" sz="3600" b="1" dirty="0" smtClean="0">
                <a:solidFill>
                  <a:srgbClr val="FF0000"/>
                </a:solidFill>
              </a:rPr>
              <a:t> INRAA-</a:t>
            </a:r>
            <a:r>
              <a:rPr lang="fr-FR" sz="3600" b="1" dirty="0" err="1" smtClean="0">
                <a:solidFill>
                  <a:srgbClr val="FF0000"/>
                </a:solidFill>
              </a:rPr>
              <a:t>Algiers</a:t>
            </a:r>
            <a:endParaRPr lang="fr-FR" sz="3600" b="1" dirty="0">
              <a:solidFill>
                <a:srgbClr val="FF0000"/>
              </a:solidFill>
            </a:endParaRPr>
          </a:p>
        </p:txBody>
      </p:sp>
      <p:pic>
        <p:nvPicPr>
          <p:cNvPr id="3" name="Image 5" descr="P100065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3717032"/>
            <a:ext cx="3786187" cy="284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1" descr="Copie de P1000486.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5" y="764704"/>
            <a:ext cx="3672408" cy="275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1907704" y="764704"/>
            <a:ext cx="2771800" cy="2063952"/>
          </a:xfrm>
          <a:prstGeom prst="rect">
            <a:avLst/>
          </a:prstGeom>
          <a:noFill/>
          <a:extLst>
            <a:ext uri="{909E8E84-426E-40DD-AFC4-6F175D3DCCD1}">
              <a14:hiddenFill xmlns:a14="http://schemas.microsoft.com/office/drawing/2010/main">
                <a:solidFill>
                  <a:srgbClr val="FFFFFF"/>
                </a:solidFill>
              </a14:hiddenFill>
            </a:ext>
          </a:extLst>
        </p:spPr>
      </p:pic>
      <p:sp>
        <p:nvSpPr>
          <p:cNvPr id="5" name="Titre 1"/>
          <p:cNvSpPr txBox="1">
            <a:spLocks/>
          </p:cNvSpPr>
          <p:nvPr/>
        </p:nvSpPr>
        <p:spPr>
          <a:xfrm>
            <a:off x="72008" y="2132856"/>
            <a:ext cx="4932040" cy="4536504"/>
          </a:xfrm>
          <a:prstGeom prst="rect">
            <a:avLst/>
          </a:prstGeom>
        </p:spPr>
        <p:txBody>
          <a:bodyPr vert="horz" lIns="91440" tIns="45720" rIns="91440" bIns="45720" rtlCol="0" anchor="ctr">
            <a:noAutofit/>
          </a:bodyPr>
          <a:lstStyle/>
          <a:p>
            <a:pPr lvl="0" algn="just">
              <a:spcBef>
                <a:spcPct val="0"/>
              </a:spcBef>
            </a:pPr>
            <a:r>
              <a:rPr kumimoji="0" lang="fr-FR" b="1" i="0" u="none" strike="noStrike" kern="1200" cap="none" spc="0" normalizeH="0" baseline="0" noProof="0" dirty="0" err="1" smtClean="0">
                <a:ln>
                  <a:noFill/>
                </a:ln>
                <a:solidFill>
                  <a:srgbClr val="FF0000"/>
                </a:solidFill>
                <a:effectLst/>
                <a:uLnTx/>
                <a:uFillTx/>
                <a:latin typeface="+mj-lt"/>
                <a:ea typeface="+mj-ea"/>
                <a:cs typeface="+mj-cs"/>
              </a:rPr>
              <a:t>Advantage</a:t>
            </a:r>
            <a:r>
              <a:rPr kumimoji="0" lang="fr-FR" b="1" i="0" u="none" strike="noStrike" kern="1200" cap="none" spc="0" normalizeH="0" baseline="0" noProof="0" dirty="0" smtClean="0">
                <a:ln>
                  <a:noFill/>
                </a:ln>
                <a:solidFill>
                  <a:srgbClr val="FF0000"/>
                </a:solidFill>
                <a:effectLst/>
                <a:uLnTx/>
                <a:uFillTx/>
                <a:latin typeface="+mj-lt"/>
                <a:ea typeface="+mj-ea"/>
                <a:cs typeface="+mj-cs"/>
              </a:rPr>
              <a:t> of </a:t>
            </a:r>
            <a:r>
              <a:rPr kumimoji="0" lang="fr-FR" b="1" i="0" u="none" strike="noStrike" kern="1200" cap="none" spc="0" normalizeH="0" baseline="0" noProof="0" dirty="0" err="1" smtClean="0">
                <a:ln>
                  <a:noFill/>
                </a:ln>
                <a:solidFill>
                  <a:srgbClr val="FF0000"/>
                </a:solidFill>
                <a:effectLst/>
                <a:uLnTx/>
                <a:uFillTx/>
                <a:latin typeface="+mj-lt"/>
                <a:ea typeface="+mj-ea"/>
                <a:cs typeface="+mj-cs"/>
              </a:rPr>
              <a:t>Nuclear</a:t>
            </a:r>
            <a:r>
              <a:rPr kumimoji="0" lang="fr-FR" b="1" i="0" u="none" strike="noStrike" kern="1200" cap="none" spc="0" normalizeH="0" baseline="0" noProof="0" dirty="0" smtClean="0">
                <a:ln>
                  <a:noFill/>
                </a:ln>
                <a:solidFill>
                  <a:srgbClr val="FF0000"/>
                </a:solidFill>
                <a:effectLst/>
                <a:uLnTx/>
                <a:uFillTx/>
                <a:latin typeface="+mj-lt"/>
                <a:ea typeface="+mj-ea"/>
                <a:cs typeface="+mj-cs"/>
              </a:rPr>
              <a:t> Techniques:</a:t>
            </a:r>
            <a:r>
              <a:rPr kumimoji="0" lang="fr-FR" b="0" i="0" u="none" strike="noStrike" kern="1200" cap="none" spc="0" normalizeH="0" noProof="0" dirty="0" smtClean="0">
                <a:ln>
                  <a:noFill/>
                </a:ln>
                <a:solidFill>
                  <a:schemeClr val="tx1"/>
                </a:solidFill>
                <a:effectLst/>
                <a:uLnTx/>
                <a:uFillTx/>
                <a:latin typeface="+mj-lt"/>
                <a:ea typeface="+mj-ea"/>
                <a:cs typeface="+mj-cs"/>
              </a:rPr>
              <a:t> </a:t>
            </a:r>
          </a:p>
          <a:p>
            <a:pPr lvl="0" algn="just">
              <a:spcBef>
                <a:spcPct val="0"/>
              </a:spcBef>
            </a:pPr>
            <a:r>
              <a:rPr lang="en-US" i="1" dirty="0" smtClean="0"/>
              <a:t>Allow the changes in soil water content and crop water requirement to be determined accurately especially under saline conditions</a:t>
            </a:r>
            <a:r>
              <a:rPr lang="fr-FR" i="1" dirty="0" smtClean="0">
                <a:latin typeface="+mj-lt"/>
                <a:ea typeface="+mj-ea"/>
                <a:cs typeface="+mj-cs"/>
              </a:rPr>
              <a:t> </a:t>
            </a:r>
          </a:p>
          <a:p>
            <a:pPr lvl="0" algn="just">
              <a:spcBef>
                <a:spcPct val="0"/>
              </a:spcBef>
            </a:pPr>
            <a:endParaRPr lang="fr-FR" i="1" dirty="0" smtClean="0">
              <a:latin typeface="+mj-lt"/>
              <a:ea typeface="+mj-ea"/>
              <a:cs typeface="+mj-cs"/>
            </a:endParaRPr>
          </a:p>
          <a:p>
            <a:pPr lvl="0" algn="just">
              <a:spcBef>
                <a:spcPct val="0"/>
              </a:spcBef>
              <a:buFont typeface="Arial" pitchFamily="34" charset="0"/>
              <a:buChar char="•"/>
            </a:pPr>
            <a:r>
              <a:rPr kumimoji="0" lang="fr-FR" b="0" i="1" u="none" strike="noStrike" kern="1200" cap="none" spc="0" normalizeH="0" baseline="0" noProof="0" dirty="0" smtClean="0">
                <a:ln>
                  <a:noFill/>
                </a:ln>
                <a:solidFill>
                  <a:srgbClr val="FF0000"/>
                </a:solidFill>
                <a:effectLst/>
                <a:uLnTx/>
                <a:uFillTx/>
                <a:latin typeface="+mj-lt"/>
                <a:ea typeface="+mj-ea"/>
                <a:cs typeface="+mj-cs"/>
              </a:rPr>
              <a:t> Isotopes water</a:t>
            </a:r>
            <a:r>
              <a:rPr kumimoji="0" lang="fr-FR" b="0" i="1" u="none" strike="noStrike" kern="1200" cap="none" spc="0" normalizeH="0" noProof="0" dirty="0" smtClean="0">
                <a:ln>
                  <a:noFill/>
                </a:ln>
                <a:solidFill>
                  <a:srgbClr val="FF0000"/>
                </a:solidFill>
                <a:effectLst/>
                <a:uLnTx/>
                <a:uFillTx/>
                <a:latin typeface="+mj-lt"/>
                <a:ea typeface="+mj-ea"/>
                <a:cs typeface="+mj-cs"/>
              </a:rPr>
              <a:t> (O, H2)</a:t>
            </a:r>
            <a:r>
              <a:rPr kumimoji="0" lang="fr-FR" b="0" i="1" u="none" strike="noStrike" kern="1200" cap="none" spc="0" normalizeH="0" noProof="0" dirty="0" smtClean="0">
                <a:ln>
                  <a:noFill/>
                </a:ln>
                <a:solidFill>
                  <a:schemeClr val="tx1"/>
                </a:solidFill>
                <a:effectLst/>
                <a:uLnTx/>
                <a:uFillTx/>
                <a:latin typeface="+mj-lt"/>
                <a:ea typeface="+mj-ea"/>
                <a:cs typeface="+mj-cs"/>
              </a:rPr>
              <a:t>: </a:t>
            </a:r>
            <a:r>
              <a:rPr kumimoji="0" lang="fr-FR" b="0" i="1" u="none" strike="noStrike" kern="1200" cap="none" spc="0" normalizeH="0" noProof="0" dirty="0" err="1" smtClean="0">
                <a:ln>
                  <a:noFill/>
                </a:ln>
                <a:solidFill>
                  <a:schemeClr val="tx1"/>
                </a:solidFill>
                <a:effectLst/>
                <a:uLnTx/>
                <a:uFillTx/>
                <a:latin typeface="+mj-lt"/>
                <a:ea typeface="+mj-ea"/>
                <a:cs typeface="+mj-cs"/>
              </a:rPr>
              <a:t>indicator</a:t>
            </a:r>
            <a:r>
              <a:rPr kumimoji="0" lang="fr-FR" b="0" i="1" u="none" strike="noStrike" kern="1200" cap="none" spc="0" normalizeH="0" noProof="0" dirty="0" smtClean="0">
                <a:ln>
                  <a:noFill/>
                </a:ln>
                <a:solidFill>
                  <a:schemeClr val="tx1"/>
                </a:solidFill>
                <a:effectLst/>
                <a:uLnTx/>
                <a:uFillTx/>
                <a:latin typeface="+mj-lt"/>
                <a:ea typeface="+mj-ea"/>
                <a:cs typeface="+mj-cs"/>
              </a:rPr>
              <a:t> water </a:t>
            </a:r>
            <a:r>
              <a:rPr kumimoji="0" lang="fr-FR" b="0" i="1" u="none" strike="noStrike" kern="1200" cap="none" spc="0" normalizeH="0" noProof="0" dirty="0" err="1" smtClean="0">
                <a:ln>
                  <a:noFill/>
                </a:ln>
                <a:solidFill>
                  <a:schemeClr val="tx1"/>
                </a:solidFill>
                <a:effectLst/>
                <a:uLnTx/>
                <a:uFillTx/>
                <a:latin typeface="+mj-lt"/>
                <a:ea typeface="+mj-ea"/>
                <a:cs typeface="+mj-cs"/>
              </a:rPr>
              <a:t>lost</a:t>
            </a:r>
            <a:r>
              <a:rPr kumimoji="0" lang="fr-FR" b="0" i="1" u="none" strike="noStrike" kern="1200" cap="none" spc="0" normalizeH="0" noProof="0" dirty="0" smtClean="0">
                <a:ln>
                  <a:noFill/>
                </a:ln>
                <a:solidFill>
                  <a:schemeClr val="tx1"/>
                </a:solidFill>
                <a:effectLst/>
                <a:uLnTx/>
                <a:uFillTx/>
                <a:latin typeface="+mj-lt"/>
                <a:ea typeface="+mj-ea"/>
                <a:cs typeface="+mj-cs"/>
              </a:rPr>
              <a:t> (</a:t>
            </a:r>
            <a:r>
              <a:rPr kumimoji="0" lang="fr-FR" b="0" i="1" u="none" strike="noStrike" kern="1200" cap="none" spc="0" normalizeH="0" noProof="0" dirty="0" err="1" smtClean="0">
                <a:ln>
                  <a:noFill/>
                </a:ln>
                <a:solidFill>
                  <a:schemeClr val="tx1"/>
                </a:solidFill>
                <a:effectLst/>
                <a:uLnTx/>
                <a:uFillTx/>
                <a:latin typeface="+mj-lt"/>
                <a:ea typeface="+mj-ea"/>
                <a:cs typeface="+mj-cs"/>
              </a:rPr>
              <a:t>evaporation</a:t>
            </a:r>
            <a:r>
              <a:rPr kumimoji="0" lang="fr-FR" b="0" i="1" u="none" strike="noStrike" kern="1200" cap="none" spc="0" normalizeH="0" noProof="0" dirty="0" smtClean="0">
                <a:ln>
                  <a:noFill/>
                </a:ln>
                <a:solidFill>
                  <a:schemeClr val="tx1"/>
                </a:solidFill>
                <a:effectLst/>
                <a:uLnTx/>
                <a:uFillTx/>
                <a:latin typeface="+mj-lt"/>
                <a:ea typeface="+mj-ea"/>
                <a:cs typeface="+mj-cs"/>
              </a:rPr>
              <a:t>). Impact: Efficient </a:t>
            </a:r>
            <a:r>
              <a:rPr kumimoji="0" lang="fr-FR" b="0" i="1" u="none" strike="noStrike" kern="1200" cap="none" spc="0" normalizeH="0" noProof="0" dirty="0" err="1" smtClean="0">
                <a:ln>
                  <a:noFill/>
                </a:ln>
                <a:solidFill>
                  <a:schemeClr val="tx1"/>
                </a:solidFill>
                <a:effectLst/>
                <a:uLnTx/>
                <a:uFillTx/>
                <a:latin typeface="+mj-lt"/>
                <a:ea typeface="+mj-ea"/>
                <a:cs typeface="+mj-cs"/>
              </a:rPr>
              <a:t>evaluation</a:t>
            </a:r>
            <a:r>
              <a:rPr kumimoji="0" lang="fr-FR" b="0" i="1" u="none" strike="noStrike" kern="1200" cap="none" spc="0" normalizeH="0" noProof="0" dirty="0" smtClean="0">
                <a:ln>
                  <a:noFill/>
                </a:ln>
                <a:solidFill>
                  <a:schemeClr val="tx1"/>
                </a:solidFill>
                <a:effectLst/>
                <a:uLnTx/>
                <a:uFillTx/>
                <a:latin typeface="+mj-lt"/>
                <a:ea typeface="+mj-ea"/>
                <a:cs typeface="+mj-cs"/>
              </a:rPr>
              <a:t> of land and water management</a:t>
            </a:r>
          </a:p>
          <a:p>
            <a:pPr lvl="0">
              <a:spcBef>
                <a:spcPct val="0"/>
              </a:spcBef>
              <a:buFont typeface="Arial" pitchFamily="34" charset="0"/>
              <a:buChar char="•"/>
            </a:pPr>
            <a:r>
              <a:rPr lang="fr-FR" i="1" baseline="0" dirty="0" smtClean="0">
                <a:solidFill>
                  <a:srgbClr val="FF0000"/>
                </a:solidFill>
                <a:latin typeface="+mj-lt"/>
                <a:ea typeface="+mj-ea"/>
                <a:cs typeface="+mj-cs"/>
              </a:rPr>
              <a:t> Isotopes</a:t>
            </a:r>
            <a:r>
              <a:rPr lang="fr-FR" i="1" dirty="0" smtClean="0">
                <a:solidFill>
                  <a:srgbClr val="FF0000"/>
                </a:solidFill>
                <a:latin typeface="+mj-lt"/>
                <a:ea typeface="+mj-ea"/>
                <a:cs typeface="+mj-cs"/>
              </a:rPr>
              <a:t> of </a:t>
            </a:r>
            <a:r>
              <a:rPr lang="fr-FR" i="1" dirty="0" err="1" smtClean="0">
                <a:solidFill>
                  <a:srgbClr val="FF0000"/>
                </a:solidFill>
                <a:latin typeface="+mj-lt"/>
                <a:ea typeface="+mj-ea"/>
                <a:cs typeface="+mj-cs"/>
              </a:rPr>
              <a:t>Nitrogen</a:t>
            </a:r>
            <a:r>
              <a:rPr lang="fr-FR" i="1" dirty="0" smtClean="0">
                <a:solidFill>
                  <a:srgbClr val="FF0000"/>
                </a:solidFill>
                <a:latin typeface="+mj-lt"/>
                <a:ea typeface="+mj-ea"/>
                <a:cs typeface="+mj-cs"/>
              </a:rPr>
              <a:t> (N):</a:t>
            </a:r>
            <a:r>
              <a:rPr lang="fr-FR" i="1" dirty="0" smtClean="0">
                <a:latin typeface="+mj-lt"/>
                <a:ea typeface="+mj-ea"/>
                <a:cs typeface="+mj-cs"/>
              </a:rPr>
              <a:t> </a:t>
            </a:r>
            <a:r>
              <a:rPr lang="fr-FR" i="1" dirty="0" err="1" smtClean="0">
                <a:latin typeface="+mj-lt"/>
                <a:ea typeface="+mj-ea"/>
                <a:cs typeface="+mj-cs"/>
              </a:rPr>
              <a:t>indicator</a:t>
            </a:r>
            <a:r>
              <a:rPr lang="fr-FR" i="1" dirty="0" smtClean="0">
                <a:latin typeface="+mj-lt"/>
                <a:ea typeface="+mj-ea"/>
                <a:cs typeface="+mj-cs"/>
              </a:rPr>
              <a:t> of fertiliser. Impact: The </a:t>
            </a:r>
            <a:r>
              <a:rPr lang="fr-FR" i="1" dirty="0" err="1" smtClean="0">
                <a:latin typeface="+mj-lt"/>
                <a:ea typeface="+mj-ea"/>
                <a:cs typeface="+mj-cs"/>
              </a:rPr>
              <a:t>quantity</a:t>
            </a:r>
            <a:r>
              <a:rPr lang="fr-FR" i="1" dirty="0" smtClean="0">
                <a:latin typeface="+mj-lt"/>
                <a:ea typeface="+mj-ea"/>
                <a:cs typeface="+mj-cs"/>
              </a:rPr>
              <a:t> of </a:t>
            </a:r>
            <a:r>
              <a:rPr lang="fr-FR" i="1" dirty="0" err="1" smtClean="0">
                <a:latin typeface="+mj-lt"/>
                <a:ea typeface="+mj-ea"/>
                <a:cs typeface="+mj-cs"/>
              </a:rPr>
              <a:t>Nitrogen</a:t>
            </a:r>
            <a:r>
              <a:rPr lang="fr-FR" i="1" dirty="0" smtClean="0">
                <a:latin typeface="+mj-lt"/>
                <a:ea typeface="+mj-ea"/>
                <a:cs typeface="+mj-cs"/>
              </a:rPr>
              <a:t> </a:t>
            </a:r>
            <a:r>
              <a:rPr lang="fr-FR" i="1" dirty="0" err="1" smtClean="0">
                <a:latin typeface="+mj-lt"/>
                <a:ea typeface="+mj-ea"/>
                <a:cs typeface="+mj-cs"/>
              </a:rPr>
              <a:t>that</a:t>
            </a:r>
            <a:r>
              <a:rPr lang="fr-FR" i="1" dirty="0" smtClean="0">
                <a:latin typeface="+mj-lt"/>
                <a:ea typeface="+mj-ea"/>
                <a:cs typeface="+mj-cs"/>
              </a:rPr>
              <a:t> </a:t>
            </a:r>
            <a:r>
              <a:rPr lang="fr-FR" i="1" dirty="0" err="1" smtClean="0">
                <a:latin typeface="+mj-lt"/>
                <a:ea typeface="+mj-ea"/>
                <a:cs typeface="+mj-cs"/>
              </a:rPr>
              <a:t>can</a:t>
            </a:r>
            <a:r>
              <a:rPr lang="fr-FR" i="1" dirty="0" smtClean="0">
                <a:latin typeface="+mj-lt"/>
                <a:ea typeface="+mj-ea"/>
                <a:cs typeface="+mj-cs"/>
              </a:rPr>
              <a:t> </a:t>
            </a:r>
            <a:r>
              <a:rPr lang="fr-FR" i="1" dirty="0" err="1" smtClean="0">
                <a:latin typeface="+mj-lt"/>
                <a:ea typeface="+mj-ea"/>
                <a:cs typeface="+mj-cs"/>
              </a:rPr>
              <a:t>be</a:t>
            </a:r>
            <a:r>
              <a:rPr lang="fr-FR" i="1" dirty="0" smtClean="0">
                <a:latin typeface="+mj-lt"/>
                <a:ea typeface="+mj-ea"/>
                <a:cs typeface="+mj-cs"/>
              </a:rPr>
              <a:t> </a:t>
            </a:r>
            <a:r>
              <a:rPr lang="en-US" dirty="0" smtClean="0">
                <a:latin typeface="+mj-lt"/>
              </a:rPr>
              <a:t>generated by the nitrogen-fixing plants.</a:t>
            </a:r>
          </a:p>
          <a:p>
            <a:pPr lvl="0">
              <a:spcBef>
                <a:spcPct val="0"/>
              </a:spcBef>
              <a:buFont typeface="Arial" pitchFamily="34" charset="0"/>
              <a:buChar char="•"/>
            </a:pPr>
            <a:r>
              <a:rPr lang="en-US" dirty="0" smtClean="0">
                <a:solidFill>
                  <a:srgbClr val="FF0000"/>
                </a:solidFill>
                <a:latin typeface="+mj-lt"/>
              </a:rPr>
              <a:t> Isotopes of Carbon (C)</a:t>
            </a:r>
            <a:r>
              <a:rPr lang="en-US" dirty="0" smtClean="0">
                <a:latin typeface="+mj-lt"/>
              </a:rPr>
              <a:t>: Indicator of water use efficiency of crops and its tolerance to drought and salt in the soil. Impact: How to conserve scarce rainfall by mulching, crop residue retention, crop rotation, crop varieties adapted to drought conditions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4624"/>
            <a:ext cx="9144000" cy="1008112"/>
          </a:xfrm>
          <a:solidFill>
            <a:srgbClr val="FFFF00"/>
          </a:solidFill>
        </p:spPr>
        <p:txBody>
          <a:bodyPr>
            <a:normAutofit fontScale="90000"/>
          </a:bodyPr>
          <a:lstStyle/>
          <a:p>
            <a:r>
              <a:rPr lang="fr-FR" b="1" dirty="0" err="1" smtClean="0">
                <a:solidFill>
                  <a:srgbClr val="FF0000"/>
                </a:solidFill>
              </a:rPr>
              <a:t>Scientific</a:t>
            </a:r>
            <a:r>
              <a:rPr lang="fr-FR" b="1" dirty="0" smtClean="0">
                <a:solidFill>
                  <a:srgbClr val="FF0000"/>
                </a:solidFill>
              </a:rPr>
              <a:t> impact of </a:t>
            </a:r>
            <a:r>
              <a:rPr lang="fr-FR" b="1" dirty="0" err="1" smtClean="0">
                <a:solidFill>
                  <a:srgbClr val="FF0000"/>
                </a:solidFill>
              </a:rPr>
              <a:t>Technology</a:t>
            </a:r>
            <a:r>
              <a:rPr lang="fr-FR" b="1" dirty="0" smtClean="0">
                <a:solidFill>
                  <a:srgbClr val="FF0000"/>
                </a:solidFill>
              </a:rPr>
              <a:t> Transfer</a:t>
            </a:r>
            <a:endParaRPr lang="fr-FR" b="1" dirty="0">
              <a:solidFill>
                <a:srgbClr val="FF0000"/>
              </a:solidFill>
            </a:endParaRPr>
          </a:p>
        </p:txBody>
      </p:sp>
      <p:pic>
        <p:nvPicPr>
          <p:cNvPr id="3" name="Picture 2" descr="P100074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39" y="1412776"/>
            <a:ext cx="4633577" cy="3208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C:\Documents and Settings\user\Bureau\DOC AIEA\Introduction10_fichiers\image19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2443" y="1412776"/>
            <a:ext cx="4320479"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re 1"/>
          <p:cNvSpPr txBox="1">
            <a:spLocks/>
          </p:cNvSpPr>
          <p:nvPr/>
        </p:nvSpPr>
        <p:spPr>
          <a:xfrm>
            <a:off x="609600" y="4734272"/>
            <a:ext cx="8229600" cy="11430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smtClean="0">
                <a:ln>
                  <a:noFill/>
                </a:ln>
                <a:solidFill>
                  <a:schemeClr val="tx1"/>
                </a:solidFill>
                <a:effectLst/>
                <a:uLnTx/>
                <a:uFillTx/>
                <a:latin typeface="+mj-lt"/>
                <a:ea typeface="+mj-ea"/>
                <a:cs typeface="+mj-cs"/>
              </a:rPr>
              <a:t>On site </a:t>
            </a:r>
            <a:r>
              <a:rPr kumimoji="0" lang="fr-FR" sz="4400" b="0" i="0" u="none" strike="noStrike" kern="1200" cap="none" spc="0" normalizeH="0" baseline="0" noProof="0" dirty="0" err="1" smtClean="0">
                <a:ln>
                  <a:noFill/>
                </a:ln>
                <a:solidFill>
                  <a:schemeClr val="tx1"/>
                </a:solidFill>
                <a:effectLst/>
                <a:uLnTx/>
                <a:uFillTx/>
                <a:latin typeface="+mj-lt"/>
                <a:ea typeface="+mj-ea"/>
                <a:cs typeface="+mj-cs"/>
              </a:rPr>
              <a:t>measurements</a:t>
            </a:r>
            <a:r>
              <a:rPr kumimoji="0" lang="fr-FR" sz="4400" b="0" i="0" u="none" strike="noStrike" kern="1200" cap="none" spc="0" normalizeH="0" baseline="0" noProof="0" dirty="0" smtClean="0">
                <a:ln>
                  <a:noFill/>
                </a:ln>
                <a:solidFill>
                  <a:schemeClr val="tx1"/>
                </a:solidFill>
                <a:effectLst/>
                <a:uLnTx/>
                <a:uFillTx/>
                <a:latin typeface="+mj-lt"/>
                <a:ea typeface="+mj-ea"/>
                <a:cs typeface="+mj-cs"/>
              </a:rPr>
              <a:t> and monitoring</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1691680" y="0"/>
            <a:ext cx="5030742" cy="6858000"/>
          </a:xfrm>
          <a:prstGeom prst="rect">
            <a:avLst/>
          </a:prstGeom>
          <a:noFill/>
          <a:ln w="9525">
            <a:noFill/>
            <a:miter lim="800000"/>
            <a:headEnd/>
            <a:tailEnd/>
          </a:ln>
        </p:spPr>
      </p:pic>
      <p:sp>
        <p:nvSpPr>
          <p:cNvPr id="7" name="ZoneTexte 6"/>
          <p:cNvSpPr txBox="1"/>
          <p:nvPr/>
        </p:nvSpPr>
        <p:spPr>
          <a:xfrm rot="16200000">
            <a:off x="-1121279" y="2878655"/>
            <a:ext cx="4924425" cy="557479"/>
          </a:xfrm>
          <a:prstGeom prst="rect">
            <a:avLst/>
          </a:prstGeom>
          <a:noFill/>
        </p:spPr>
        <p:txBody>
          <a:bodyPr vert="vert" wrap="square" rtlCol="0">
            <a:spAutoFit/>
          </a:bodyPr>
          <a:lstStyle/>
          <a:p>
            <a:r>
              <a:rPr lang="fr-FR" sz="2800" b="1" dirty="0" smtClean="0">
                <a:latin typeface="Book Antiqua" pitchFamily="18" charset="0"/>
              </a:rPr>
              <a:t>R   </a:t>
            </a:r>
          </a:p>
          <a:p>
            <a:endParaRPr lang="fr-FR" sz="2800" b="1" dirty="0">
              <a:latin typeface="Book Antiqua" pitchFamily="18" charset="0"/>
            </a:endParaRPr>
          </a:p>
          <a:p>
            <a:r>
              <a:rPr lang="fr-FR" sz="2800" b="1" dirty="0" smtClean="0">
                <a:latin typeface="Book Antiqua" pitchFamily="18" charset="0"/>
              </a:rPr>
              <a:t>E</a:t>
            </a:r>
          </a:p>
          <a:p>
            <a:r>
              <a:rPr lang="fr-FR" sz="2800" b="1" dirty="0" smtClean="0">
                <a:latin typeface="Book Antiqua" pitchFamily="18" charset="0"/>
              </a:rPr>
              <a:t> </a:t>
            </a:r>
          </a:p>
          <a:p>
            <a:r>
              <a:rPr lang="fr-FR" sz="2800" b="1" dirty="0" smtClean="0">
                <a:latin typeface="Book Antiqua" pitchFamily="18" charset="0"/>
              </a:rPr>
              <a:t>S</a:t>
            </a:r>
          </a:p>
          <a:p>
            <a:endParaRPr lang="fr-FR" sz="2800" b="1" dirty="0" smtClean="0">
              <a:latin typeface="Book Antiqua" pitchFamily="18" charset="0"/>
            </a:endParaRPr>
          </a:p>
          <a:p>
            <a:r>
              <a:rPr lang="fr-FR" sz="2800" b="1" dirty="0" smtClean="0">
                <a:latin typeface="Book Antiqua" pitchFamily="18" charset="0"/>
              </a:rPr>
              <a:t>U</a:t>
            </a:r>
          </a:p>
          <a:p>
            <a:endParaRPr lang="fr-FR" sz="2800" b="1" dirty="0" smtClean="0">
              <a:latin typeface="Book Antiqua" pitchFamily="18" charset="0"/>
            </a:endParaRPr>
          </a:p>
          <a:p>
            <a:r>
              <a:rPr lang="fr-FR" sz="2800" b="1" dirty="0" smtClean="0">
                <a:latin typeface="Book Antiqua" pitchFamily="18" charset="0"/>
              </a:rPr>
              <a:t>M</a:t>
            </a:r>
          </a:p>
          <a:p>
            <a:endParaRPr lang="fr-FR" sz="2800" b="1" dirty="0" smtClean="0">
              <a:latin typeface="Book Antiqua" pitchFamily="18" charset="0"/>
            </a:endParaRPr>
          </a:p>
          <a:p>
            <a:r>
              <a:rPr lang="fr-FR" sz="2800" b="1" dirty="0" smtClean="0">
                <a:latin typeface="Book Antiqua" pitchFamily="18" charset="0"/>
              </a:rPr>
              <a:t>E</a:t>
            </a:r>
            <a:endParaRPr lang="fr-FR" sz="2800" b="1" dirty="0">
              <a:latin typeface="Book Antiqua" pitchFamily="18" charset="0"/>
            </a:endParaRPr>
          </a:p>
        </p:txBody>
      </p:sp>
      <p:sp>
        <p:nvSpPr>
          <p:cNvPr id="8" name="Rectangle 7"/>
          <p:cNvSpPr/>
          <p:nvPr/>
        </p:nvSpPr>
        <p:spPr>
          <a:xfrm>
            <a:off x="6717852" y="3068960"/>
            <a:ext cx="2426148" cy="384721"/>
          </a:xfrm>
          <a:prstGeom prst="rect">
            <a:avLst/>
          </a:prstGeom>
        </p:spPr>
        <p:txBody>
          <a:bodyPr wrap="square">
            <a:spAutoFit/>
          </a:bodyPr>
          <a:lstStyle/>
          <a:p>
            <a:r>
              <a:rPr lang="fr-FR" sz="1900" b="1" i="1" dirty="0" smtClean="0"/>
              <a:t>Dr Sifeddine LABED</a:t>
            </a:r>
            <a:endParaRPr lang="fr-FR" sz="1900" b="1" i="1" dirty="0"/>
          </a:p>
        </p:txBody>
      </p:sp>
    </p:spTree>
    <p:extLst>
      <p:ext uri="{BB962C8B-B14F-4D97-AF65-F5344CB8AC3E}">
        <p14:creationId xmlns:p14="http://schemas.microsoft.com/office/powerpoint/2010/main" val="31755184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4624"/>
            <a:ext cx="9144000" cy="1008112"/>
          </a:xfrm>
          <a:solidFill>
            <a:srgbClr val="FFFF00"/>
          </a:solidFill>
        </p:spPr>
        <p:txBody>
          <a:bodyPr>
            <a:normAutofit fontScale="90000"/>
          </a:bodyPr>
          <a:lstStyle/>
          <a:p>
            <a:r>
              <a:rPr lang="fr-FR" b="1" dirty="0" err="1" smtClean="0">
                <a:solidFill>
                  <a:srgbClr val="FF0000"/>
                </a:solidFill>
              </a:rPr>
              <a:t>Capacity</a:t>
            </a:r>
            <a:r>
              <a:rPr lang="fr-FR" b="1" dirty="0" smtClean="0">
                <a:solidFill>
                  <a:srgbClr val="FF0000"/>
                </a:solidFill>
              </a:rPr>
              <a:t> building :Trainings / Workshops</a:t>
            </a:r>
            <a:endParaRPr lang="fr-FR" b="1" dirty="0">
              <a:solidFill>
                <a:srgbClr val="FF0000"/>
              </a:solidFill>
            </a:endParaRPr>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556792"/>
            <a:ext cx="4896544" cy="3672408"/>
          </a:xfrm>
          <a:prstGeom prst="rect">
            <a:avLst/>
          </a:prstGeom>
        </p:spPr>
      </p:pic>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7808" y="1628800"/>
            <a:ext cx="4776192" cy="3582144"/>
          </a:xfrm>
          <a:prstGeom prst="rect">
            <a:avLst/>
          </a:prstGeom>
        </p:spPr>
      </p:pic>
      <p:sp>
        <p:nvSpPr>
          <p:cNvPr id="5" name="Rectangle 4"/>
          <p:cNvSpPr/>
          <p:nvPr/>
        </p:nvSpPr>
        <p:spPr>
          <a:xfrm>
            <a:off x="1979712" y="5229200"/>
            <a:ext cx="6066020" cy="584775"/>
          </a:xfrm>
          <a:prstGeom prst="rect">
            <a:avLst/>
          </a:prstGeom>
        </p:spPr>
        <p:txBody>
          <a:bodyPr wrap="none">
            <a:spAutoFit/>
          </a:bodyPr>
          <a:lstStyle/>
          <a:p>
            <a:r>
              <a:rPr lang="fr-FR" sz="3200" b="1" dirty="0" smtClean="0">
                <a:solidFill>
                  <a:schemeClr val="tx2">
                    <a:lumMod val="75000"/>
                  </a:schemeClr>
                </a:solidFill>
              </a:rPr>
              <a:t>Sharing </a:t>
            </a:r>
            <a:r>
              <a:rPr lang="fr-FR" sz="3200" b="1" dirty="0" err="1" smtClean="0">
                <a:solidFill>
                  <a:schemeClr val="tx2">
                    <a:lumMod val="75000"/>
                  </a:schemeClr>
                </a:solidFill>
              </a:rPr>
              <a:t>Knowledge</a:t>
            </a:r>
            <a:r>
              <a:rPr lang="fr-FR" sz="3200" b="1" dirty="0" smtClean="0">
                <a:solidFill>
                  <a:schemeClr val="tx2">
                    <a:lumMod val="75000"/>
                  </a:schemeClr>
                </a:solidFill>
              </a:rPr>
              <a:t> and expertise</a:t>
            </a:r>
            <a:endParaRPr lang="fr-FR" sz="3200" b="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p:cNvPicPr>
            <a:picLocks noChangeAspect="1" noChangeArrowheads="1"/>
          </p:cNvPicPr>
          <p:nvPr/>
        </p:nvPicPr>
        <p:blipFill>
          <a:blip r:embed="rId3" cstate="print"/>
          <a:srcRect/>
          <a:stretch>
            <a:fillRect/>
          </a:stretch>
        </p:blipFill>
        <p:spPr bwMode="auto">
          <a:xfrm>
            <a:off x="1262336" y="2708920"/>
            <a:ext cx="6336704" cy="4121860"/>
          </a:xfrm>
          <a:prstGeom prst="rect">
            <a:avLst/>
          </a:prstGeom>
          <a:noFill/>
          <a:ln w="9525">
            <a:noFill/>
            <a:miter lim="800000"/>
            <a:headEnd/>
            <a:tailEnd/>
          </a:ln>
          <a:effectLst/>
        </p:spPr>
      </p:pic>
      <p:sp>
        <p:nvSpPr>
          <p:cNvPr id="4" name="Titre 1"/>
          <p:cNvSpPr txBox="1">
            <a:spLocks/>
          </p:cNvSpPr>
          <p:nvPr/>
        </p:nvSpPr>
        <p:spPr>
          <a:xfrm>
            <a:off x="0" y="0"/>
            <a:ext cx="9144000" cy="928670"/>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1" i="0" u="none" strike="noStrike" kern="1200" cap="none" spc="0" normalizeH="0" baseline="0" noProof="0" dirty="0" smtClean="0">
                <a:ln>
                  <a:noFill/>
                </a:ln>
                <a:solidFill>
                  <a:srgbClr val="FF0000"/>
                </a:solidFill>
                <a:effectLst/>
                <a:uLnTx/>
                <a:uFillTx/>
                <a:latin typeface="+mj-lt"/>
                <a:ea typeface="+mj-ea"/>
                <a:cs typeface="+mj-cs"/>
              </a:rPr>
              <a:t>Case 3: The EUROMED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1" i="0" u="none" strike="noStrike" kern="1200" cap="none" spc="0" normalizeH="0" baseline="0" noProof="0" dirty="0" err="1" smtClean="0">
                <a:ln>
                  <a:noFill/>
                </a:ln>
                <a:solidFill>
                  <a:srgbClr val="FF0000"/>
                </a:solidFill>
                <a:effectLst/>
                <a:uLnTx/>
                <a:uFillTx/>
                <a:latin typeface="+mj-lt"/>
                <a:ea typeface="+mj-ea"/>
                <a:cs typeface="+mj-cs"/>
              </a:rPr>
              <a:t>Renewable</a:t>
            </a:r>
            <a:r>
              <a:rPr kumimoji="0" lang="fr-FR" sz="3600" b="1" i="0" u="none" strike="noStrike" kern="1200" cap="none" spc="0" normalizeH="0" baseline="0" noProof="0" dirty="0" smtClean="0">
                <a:ln>
                  <a:noFill/>
                </a:ln>
                <a:solidFill>
                  <a:srgbClr val="FF0000"/>
                </a:solidFill>
                <a:effectLst/>
                <a:uLnTx/>
                <a:uFillTx/>
                <a:latin typeface="+mj-lt"/>
                <a:ea typeface="+mj-ea"/>
                <a:cs typeface="+mj-cs"/>
              </a:rPr>
              <a:t> Energies Program</a:t>
            </a:r>
            <a:endParaRPr kumimoji="0" lang="fr-FR"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9217" name="Picture 1"/>
          <p:cNvPicPr>
            <a:picLocks noChangeAspect="1" noChangeArrowheads="1"/>
          </p:cNvPicPr>
          <p:nvPr/>
        </p:nvPicPr>
        <p:blipFill>
          <a:blip r:embed="rId4" cstate="print"/>
          <a:srcRect/>
          <a:stretch>
            <a:fillRect/>
          </a:stretch>
        </p:blipFill>
        <p:spPr bwMode="auto">
          <a:xfrm>
            <a:off x="0" y="980728"/>
            <a:ext cx="9144000" cy="1659359"/>
          </a:xfrm>
          <a:prstGeom prst="rect">
            <a:avLst/>
          </a:prstGeom>
          <a:noFill/>
          <a:ln w="9525">
            <a:noFill/>
            <a:miter lim="800000"/>
            <a:headEnd/>
            <a:tailEnd/>
          </a:ln>
        </p:spPr>
      </p:pic>
      <p:graphicFrame>
        <p:nvGraphicFramePr>
          <p:cNvPr id="9218" name="Object 2"/>
          <p:cNvGraphicFramePr>
            <a:graphicFrameLocks noChangeAspect="1"/>
          </p:cNvGraphicFramePr>
          <p:nvPr/>
        </p:nvGraphicFramePr>
        <p:xfrm>
          <a:off x="1259632" y="2739752"/>
          <a:ext cx="6338032" cy="4001616"/>
        </p:xfrm>
        <a:graphic>
          <a:graphicData uri="http://schemas.openxmlformats.org/presentationml/2006/ole">
            <mc:AlternateContent xmlns:mc="http://schemas.openxmlformats.org/markup-compatibility/2006">
              <mc:Choice xmlns:v="urn:schemas-microsoft-com:vml" Requires="v">
                <p:oleObj spid="_x0000_s9219" name="Diapositiva" r:id="rId5" imgW="4572000" imgH="3429000" progId="PowerPoint.Slide.8">
                  <p:embed/>
                </p:oleObj>
              </mc:Choice>
              <mc:Fallback>
                <p:oleObj name="Diapositiva" r:id="rId5" imgW="4572000" imgH="3429000" progId="PowerPoint.Slide.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t="9357" b="6433"/>
                      <a:stretch>
                        <a:fillRect/>
                      </a:stretch>
                    </p:blipFill>
                    <p:spPr bwMode="auto">
                      <a:xfrm>
                        <a:off x="1259632" y="2739752"/>
                        <a:ext cx="6338032" cy="4001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checkerboard(across)">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http://t3.gstatic.com/images?q=tbn:ANd9GcTxMmU_eXws-EHncZi821G0R_PyKX6ATc7Fy8DOgtPXk2xYXqjI"/>
          <p:cNvPicPr>
            <a:picLocks noChangeAspect="1" noChangeArrowheads="1"/>
          </p:cNvPicPr>
          <p:nvPr/>
        </p:nvPicPr>
        <p:blipFill>
          <a:blip r:embed="rId2" cstate="print">
            <a:lum/>
          </a:blip>
          <a:srcRect/>
          <a:stretch>
            <a:fillRect/>
          </a:stretch>
        </p:blipFill>
        <p:spPr bwMode="auto">
          <a:xfrm>
            <a:off x="216024" y="993284"/>
            <a:ext cx="8676456" cy="5748084"/>
          </a:xfrm>
          <a:prstGeom prst="ellipse">
            <a:avLst/>
          </a:prstGeom>
          <a:ln>
            <a:noFill/>
          </a:ln>
          <a:effectLst>
            <a:softEdge rad="112500"/>
          </a:effectLst>
        </p:spPr>
      </p:pic>
      <p:sp>
        <p:nvSpPr>
          <p:cNvPr id="4" name="Titre 1"/>
          <p:cNvSpPr>
            <a:spLocks noGrp="1"/>
          </p:cNvSpPr>
          <p:nvPr>
            <p:ph type="title"/>
          </p:nvPr>
        </p:nvSpPr>
        <p:spPr>
          <a:xfrm>
            <a:off x="0" y="0"/>
            <a:ext cx="9144000" cy="562074"/>
          </a:xfrm>
          <a:solidFill>
            <a:srgbClr val="FFFF00"/>
          </a:solidFill>
        </p:spPr>
        <p:txBody>
          <a:bodyPr>
            <a:noAutofit/>
          </a:bodyPr>
          <a:lstStyle/>
          <a:p>
            <a:r>
              <a:rPr lang="en-US" sz="3600" b="1" dirty="0" err="1" smtClean="0">
                <a:solidFill>
                  <a:srgbClr val="FF0000"/>
                </a:solidFill>
              </a:rPr>
              <a:t>Euromed</a:t>
            </a:r>
            <a:r>
              <a:rPr lang="en-US" sz="3600" b="1" dirty="0" smtClean="0">
                <a:solidFill>
                  <a:srgbClr val="FF0000"/>
                </a:solidFill>
              </a:rPr>
              <a:t> ECOSYSTEM -2030 (IPEMED)</a:t>
            </a:r>
            <a:endParaRPr lang="en-US" sz="3600" b="1" dirty="0">
              <a:solidFill>
                <a:srgbClr val="FF0000"/>
              </a:solidFill>
            </a:endParaRPr>
          </a:p>
        </p:txBody>
      </p:sp>
      <p:graphicFrame>
        <p:nvGraphicFramePr>
          <p:cNvPr id="5" name="Diagramme 4"/>
          <p:cNvGraphicFramePr/>
          <p:nvPr/>
        </p:nvGraphicFramePr>
        <p:xfrm>
          <a:off x="1187624" y="1124744"/>
          <a:ext cx="6984776"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384"/>
            <a:ext cx="9144000" cy="850106"/>
          </a:xfrm>
          <a:solidFill>
            <a:srgbClr val="FFFF00"/>
          </a:solidFill>
        </p:spPr>
        <p:txBody>
          <a:bodyPr>
            <a:normAutofit fontScale="90000"/>
          </a:bodyPr>
          <a:lstStyle/>
          <a:p>
            <a:r>
              <a:rPr lang="fr-FR" b="1" dirty="0" smtClean="0">
                <a:solidFill>
                  <a:srgbClr val="FF0000"/>
                </a:solidFill>
              </a:rPr>
              <a:t>The </a:t>
            </a:r>
            <a:r>
              <a:rPr lang="fr-FR" b="1" dirty="0" err="1" smtClean="0">
                <a:solidFill>
                  <a:srgbClr val="FF0000"/>
                </a:solidFill>
              </a:rPr>
              <a:t>solar</a:t>
            </a:r>
            <a:r>
              <a:rPr lang="fr-FR" b="1" dirty="0" smtClean="0">
                <a:solidFill>
                  <a:srgbClr val="FF0000"/>
                </a:solidFill>
              </a:rPr>
              <a:t> </a:t>
            </a:r>
            <a:r>
              <a:rPr lang="fr-FR" b="1" dirty="0" err="1" smtClean="0">
                <a:solidFill>
                  <a:srgbClr val="FF0000"/>
                </a:solidFill>
              </a:rPr>
              <a:t>potential</a:t>
            </a:r>
            <a:r>
              <a:rPr lang="fr-FR" b="1" dirty="0" smtClean="0">
                <a:solidFill>
                  <a:srgbClr val="FF0000"/>
                </a:solidFill>
              </a:rPr>
              <a:t> in the Maghreb </a:t>
            </a:r>
            <a:r>
              <a:rPr lang="fr-FR" b="1" dirty="0" err="1" smtClean="0">
                <a:solidFill>
                  <a:srgbClr val="FF0000"/>
                </a:solidFill>
              </a:rPr>
              <a:t>Region</a:t>
            </a:r>
            <a:endParaRPr lang="fr-FR" b="1" dirty="0">
              <a:solidFill>
                <a:srgbClr val="FF0000"/>
              </a:solidFill>
            </a:endParaRPr>
          </a:p>
        </p:txBody>
      </p:sp>
      <p:pic>
        <p:nvPicPr>
          <p:cNvPr id="3" name="Picture 10" descr="DLR_Solar-Potential"/>
          <p:cNvPicPr>
            <a:picLocks noChangeAspect="1" noChangeArrowheads="1"/>
          </p:cNvPicPr>
          <p:nvPr/>
        </p:nvPicPr>
        <p:blipFill>
          <a:blip r:embed="rId2" cstate="print"/>
          <a:srcRect/>
          <a:stretch>
            <a:fillRect/>
          </a:stretch>
        </p:blipFill>
        <p:spPr bwMode="auto">
          <a:xfrm>
            <a:off x="755576" y="1916832"/>
            <a:ext cx="7620000" cy="3886200"/>
          </a:xfrm>
          <a:prstGeom prst="rect">
            <a:avLst/>
          </a:prstGeom>
          <a:noFill/>
        </p:spPr>
      </p:pic>
      <p:sp>
        <p:nvSpPr>
          <p:cNvPr id="4" name="Titre 1"/>
          <p:cNvSpPr txBox="1">
            <a:spLocks/>
          </p:cNvSpPr>
          <p:nvPr/>
        </p:nvSpPr>
        <p:spPr>
          <a:xfrm>
            <a:off x="-36512" y="5949280"/>
            <a:ext cx="9144000" cy="850106"/>
          </a:xfrm>
          <a:prstGeom prst="rect">
            <a:avLst/>
          </a:prstGeom>
          <a:noFill/>
        </p:spPr>
        <p:txBody>
          <a:bodyPr vert="horz" lIns="91440" tIns="45720" rIns="91440" bIns="45720" rtlCol="0" anchor="ct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chemeClr val="tx2">
                    <a:lumMod val="75000"/>
                  </a:schemeClr>
                </a:solidFill>
                <a:effectLst/>
                <a:uLnTx/>
                <a:uFillTx/>
                <a:latin typeface="+mj-lt"/>
                <a:ea typeface="+mj-ea"/>
                <a:cs typeface="+mj-cs"/>
              </a:rPr>
              <a:t>The </a:t>
            </a:r>
            <a:r>
              <a:rPr kumimoji="0" lang="fr-FR" sz="4400" b="1" i="0" u="none" strike="noStrike" kern="1200" cap="none" spc="0" normalizeH="0" baseline="0" noProof="0" dirty="0" err="1" smtClean="0">
                <a:ln>
                  <a:noFill/>
                </a:ln>
                <a:solidFill>
                  <a:schemeClr val="tx2">
                    <a:lumMod val="75000"/>
                  </a:schemeClr>
                </a:solidFill>
                <a:effectLst/>
                <a:uLnTx/>
                <a:uFillTx/>
                <a:latin typeface="+mj-lt"/>
                <a:ea typeface="+mj-ea"/>
                <a:cs typeface="+mj-cs"/>
              </a:rPr>
              <a:t>highest</a:t>
            </a:r>
            <a:r>
              <a:rPr kumimoji="0" lang="fr-FR" sz="4400" b="1" i="0" u="none" strike="noStrike" kern="1200" cap="none" spc="0" normalizeH="0" baseline="0" noProof="0" dirty="0" smtClean="0">
                <a:ln>
                  <a:noFill/>
                </a:ln>
                <a:solidFill>
                  <a:schemeClr val="tx2">
                    <a:lumMod val="75000"/>
                  </a:schemeClr>
                </a:solidFill>
                <a:effectLst/>
                <a:uLnTx/>
                <a:uFillTx/>
                <a:latin typeface="+mj-lt"/>
                <a:ea typeface="+mj-ea"/>
                <a:cs typeface="+mj-cs"/>
              </a:rPr>
              <a:t> </a:t>
            </a:r>
            <a:r>
              <a:rPr kumimoji="0" lang="fr-FR" sz="4400" b="1" i="0" u="none" strike="noStrike" kern="1200" cap="none" spc="0" normalizeH="0" baseline="0" noProof="0" dirty="0" err="1" smtClean="0">
                <a:ln>
                  <a:noFill/>
                </a:ln>
                <a:solidFill>
                  <a:schemeClr val="tx2">
                    <a:lumMod val="75000"/>
                  </a:schemeClr>
                </a:solidFill>
                <a:effectLst/>
                <a:uLnTx/>
                <a:uFillTx/>
                <a:latin typeface="+mj-lt"/>
                <a:ea typeface="+mj-ea"/>
                <a:cs typeface="+mj-cs"/>
              </a:rPr>
              <a:t>worldwide</a:t>
            </a:r>
            <a:r>
              <a:rPr kumimoji="0" lang="fr-FR" sz="4400" b="1" i="0" u="none" strike="noStrike" kern="1200" cap="none" spc="0" normalizeH="0" baseline="0" noProof="0" dirty="0" smtClean="0">
                <a:ln>
                  <a:noFill/>
                </a:ln>
                <a:solidFill>
                  <a:schemeClr val="tx2">
                    <a:lumMod val="75000"/>
                  </a:schemeClr>
                </a:solidFill>
                <a:effectLst/>
                <a:uLnTx/>
                <a:uFillTx/>
                <a:latin typeface="+mj-lt"/>
                <a:ea typeface="+mj-ea"/>
                <a:cs typeface="+mj-cs"/>
              </a:rPr>
              <a:t> </a:t>
            </a:r>
            <a:r>
              <a:rPr kumimoji="0" lang="fr-FR" sz="4400" b="1" i="0" u="none" strike="noStrike" kern="1200" cap="none" spc="0" normalizeH="0" baseline="0" noProof="0" dirty="0" err="1" smtClean="0">
                <a:ln>
                  <a:noFill/>
                </a:ln>
                <a:solidFill>
                  <a:schemeClr val="tx2">
                    <a:lumMod val="75000"/>
                  </a:schemeClr>
                </a:solidFill>
                <a:effectLst/>
                <a:uLnTx/>
                <a:uFillTx/>
                <a:latin typeface="+mj-lt"/>
                <a:ea typeface="+mj-ea"/>
                <a:cs typeface="+mj-cs"/>
              </a:rPr>
              <a:t>solar</a:t>
            </a:r>
            <a:r>
              <a:rPr kumimoji="0" lang="fr-FR" sz="4400" b="1" i="0" u="none" strike="noStrike" kern="1200" cap="none" spc="0" normalizeH="0" baseline="0" noProof="0" dirty="0" smtClean="0">
                <a:ln>
                  <a:noFill/>
                </a:ln>
                <a:solidFill>
                  <a:schemeClr val="tx2">
                    <a:lumMod val="75000"/>
                  </a:schemeClr>
                </a:solidFill>
                <a:effectLst/>
                <a:uLnTx/>
                <a:uFillTx/>
                <a:latin typeface="+mj-lt"/>
                <a:ea typeface="+mj-ea"/>
                <a:cs typeface="+mj-cs"/>
              </a:rPr>
              <a:t> </a:t>
            </a:r>
            <a:r>
              <a:rPr kumimoji="0" lang="fr-FR" sz="4400" b="1" i="0" u="none" strike="noStrike" kern="1200" cap="none" spc="0" normalizeH="0" baseline="0" noProof="0" dirty="0" err="1" smtClean="0">
                <a:ln>
                  <a:noFill/>
                </a:ln>
                <a:solidFill>
                  <a:schemeClr val="tx2">
                    <a:lumMod val="75000"/>
                  </a:schemeClr>
                </a:solidFill>
                <a:effectLst/>
                <a:uLnTx/>
                <a:uFillTx/>
                <a:latin typeface="+mj-lt"/>
                <a:ea typeface="+mj-ea"/>
                <a:cs typeface="+mj-cs"/>
              </a:rPr>
              <a:t>co</a:t>
            </a:r>
            <a:r>
              <a:rPr lang="fr-FR" sz="4400" b="1" dirty="0" err="1" smtClean="0">
                <a:solidFill>
                  <a:schemeClr val="tx2">
                    <a:lumMod val="75000"/>
                  </a:schemeClr>
                </a:solidFill>
                <a:latin typeface="+mj-lt"/>
                <a:ea typeface="+mj-ea"/>
                <a:cs typeface="+mj-cs"/>
              </a:rPr>
              <a:t>ncentration</a:t>
            </a:r>
            <a:endParaRPr kumimoji="0" lang="fr-FR" sz="4400" b="1" i="0" u="none" strike="noStrike" kern="1200" cap="none" spc="0" normalizeH="0" baseline="0" noProof="0" dirty="0">
              <a:ln>
                <a:noFill/>
              </a:ln>
              <a:solidFill>
                <a:schemeClr val="tx2">
                  <a:lumMod val="75000"/>
                </a:schemeClr>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384"/>
            <a:ext cx="9144000" cy="1143000"/>
          </a:xfrm>
          <a:solidFill>
            <a:srgbClr val="FFFF00"/>
          </a:solidFill>
        </p:spPr>
        <p:txBody>
          <a:bodyPr>
            <a:normAutofit fontScale="90000"/>
          </a:bodyPr>
          <a:lstStyle/>
          <a:p>
            <a:r>
              <a:rPr lang="fr-FR" b="1" dirty="0" smtClean="0">
                <a:solidFill>
                  <a:srgbClr val="FF0000"/>
                </a:solidFill>
              </a:rPr>
              <a:t>The UMA (Union the </a:t>
            </a:r>
            <a:r>
              <a:rPr lang="fr-FR" b="1" dirty="0" err="1" smtClean="0">
                <a:solidFill>
                  <a:srgbClr val="FF0000"/>
                </a:solidFill>
              </a:rPr>
              <a:t>Arab</a:t>
            </a:r>
            <a:r>
              <a:rPr lang="fr-FR" b="1" dirty="0" smtClean="0">
                <a:solidFill>
                  <a:srgbClr val="FF0000"/>
                </a:solidFill>
              </a:rPr>
              <a:t> Maghreb) </a:t>
            </a:r>
            <a:br>
              <a:rPr lang="fr-FR" b="1" dirty="0" smtClean="0">
                <a:solidFill>
                  <a:srgbClr val="FF0000"/>
                </a:solidFill>
              </a:rPr>
            </a:br>
            <a:r>
              <a:rPr lang="fr-FR" b="1" dirty="0" err="1" smtClean="0">
                <a:solidFill>
                  <a:srgbClr val="FF0000"/>
                </a:solidFill>
              </a:rPr>
              <a:t>Renewable</a:t>
            </a:r>
            <a:r>
              <a:rPr lang="fr-FR" b="1" dirty="0" smtClean="0">
                <a:solidFill>
                  <a:srgbClr val="FF0000"/>
                </a:solidFill>
              </a:rPr>
              <a:t> Energies Initiative</a:t>
            </a:r>
            <a:endParaRPr lang="fr-FR" b="1" dirty="0">
              <a:solidFill>
                <a:srgbClr val="FF0000"/>
              </a:solidFill>
            </a:endParaRPr>
          </a:p>
        </p:txBody>
      </p:sp>
      <p:graphicFrame>
        <p:nvGraphicFramePr>
          <p:cNvPr id="4" name="Diagramme 3"/>
          <p:cNvGraphicFramePr/>
          <p:nvPr/>
        </p:nvGraphicFramePr>
        <p:xfrm>
          <a:off x="251520" y="1343665"/>
          <a:ext cx="8568952" cy="48936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4624"/>
            <a:ext cx="9144000" cy="1077218"/>
          </a:xfrm>
          <a:prstGeom prst="rect">
            <a:avLst/>
          </a:prstGeom>
          <a:solidFill>
            <a:srgbClr val="FFFF00"/>
          </a:solidFill>
        </p:spPr>
        <p:txBody>
          <a:bodyPr wrap="square">
            <a:spAutoFit/>
          </a:bodyPr>
          <a:lstStyle/>
          <a:p>
            <a:pPr algn="ctr"/>
            <a:r>
              <a:rPr lang="fr-FR" sz="3200" b="1" dirty="0" err="1" smtClean="0">
                <a:solidFill>
                  <a:srgbClr val="FF0000"/>
                </a:solidFill>
              </a:rPr>
              <a:t>Renewable</a:t>
            </a:r>
            <a:r>
              <a:rPr lang="fr-FR" sz="3200" b="1" dirty="0" smtClean="0">
                <a:solidFill>
                  <a:srgbClr val="FF0000"/>
                </a:solidFill>
              </a:rPr>
              <a:t> Energies in The Maghreb </a:t>
            </a:r>
            <a:r>
              <a:rPr lang="fr-FR" sz="3200" b="1" dirty="0" err="1" smtClean="0">
                <a:solidFill>
                  <a:srgbClr val="FF0000"/>
                </a:solidFill>
              </a:rPr>
              <a:t>Region</a:t>
            </a:r>
            <a:r>
              <a:rPr lang="fr-FR" sz="3200" b="1" dirty="0" smtClean="0">
                <a:solidFill>
                  <a:srgbClr val="FF0000"/>
                </a:solidFill>
              </a:rPr>
              <a:t>: </a:t>
            </a:r>
          </a:p>
          <a:p>
            <a:pPr algn="ctr"/>
            <a:r>
              <a:rPr lang="fr-FR" sz="3200" b="1" dirty="0" err="1" smtClean="0">
                <a:solidFill>
                  <a:srgbClr val="FF0000"/>
                </a:solidFill>
              </a:rPr>
              <a:t>Challenging</a:t>
            </a:r>
            <a:r>
              <a:rPr lang="fr-FR" sz="3200" b="1" dirty="0" smtClean="0">
                <a:solidFill>
                  <a:srgbClr val="FF0000"/>
                </a:solidFill>
              </a:rPr>
              <a:t> Goals</a:t>
            </a:r>
            <a:endParaRPr lang="fr-FR" sz="3200" dirty="0"/>
          </a:p>
        </p:txBody>
      </p:sp>
      <p:sp>
        <p:nvSpPr>
          <p:cNvPr id="30728" name="AutoShape 8" descr="https://encrypted-tbn0.gstatic.com/images?q=tbn:ANd9GcRh5W4P-9BZhjazCIighAaU6LjRgDZ95SOg9BYjtn8LoMEqJRmQJ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aphicFrame>
        <p:nvGraphicFramePr>
          <p:cNvPr id="12" name="Tableau 11"/>
          <p:cNvGraphicFramePr>
            <a:graphicFrameLocks noGrp="1"/>
          </p:cNvGraphicFramePr>
          <p:nvPr/>
        </p:nvGraphicFramePr>
        <p:xfrm>
          <a:off x="0" y="1541368"/>
          <a:ext cx="7226208" cy="4911968"/>
        </p:xfrm>
        <a:graphic>
          <a:graphicData uri="http://schemas.openxmlformats.org/drawingml/2006/table">
            <a:tbl>
              <a:tblPr firstRow="1" bandRow="1">
                <a:tableStyleId>{5C22544A-7EE6-4342-B048-85BDC9FD1C3A}</a:tableStyleId>
              </a:tblPr>
              <a:tblGrid>
                <a:gridCol w="1806552"/>
                <a:gridCol w="1806552"/>
                <a:gridCol w="1806552"/>
                <a:gridCol w="1806552"/>
              </a:tblGrid>
              <a:tr h="944842">
                <a:tc>
                  <a:txBody>
                    <a:bodyPr/>
                    <a:lstStyle/>
                    <a:p>
                      <a:pPr algn="ctr"/>
                      <a:r>
                        <a:rPr lang="fr-FR" dirty="0" smtClean="0"/>
                        <a:t>Country</a:t>
                      </a:r>
                      <a:endParaRPr lang="fr-FR" dirty="0"/>
                    </a:p>
                  </a:txBody>
                  <a:tcPr anchor="ctr"/>
                </a:tc>
                <a:tc>
                  <a:txBody>
                    <a:bodyPr/>
                    <a:lstStyle/>
                    <a:p>
                      <a:pPr algn="ctr"/>
                      <a:r>
                        <a:rPr lang="fr-FR" dirty="0" smtClean="0"/>
                        <a:t>Time</a:t>
                      </a:r>
                      <a:r>
                        <a:rPr lang="fr-FR" baseline="0" dirty="0" smtClean="0"/>
                        <a:t> frame</a:t>
                      </a:r>
                      <a:endParaRPr lang="fr-FR" dirty="0"/>
                    </a:p>
                  </a:txBody>
                  <a:tcPr anchor="ctr"/>
                </a:tc>
                <a:tc>
                  <a:txBody>
                    <a:bodyPr/>
                    <a:lstStyle/>
                    <a:p>
                      <a:pPr algn="ctr"/>
                      <a:r>
                        <a:rPr lang="fr-FR" dirty="0" smtClean="0"/>
                        <a:t>Objective </a:t>
                      </a:r>
                    </a:p>
                    <a:p>
                      <a:pPr algn="ctr"/>
                      <a:r>
                        <a:rPr lang="fr-FR" sz="1400" dirty="0" smtClean="0"/>
                        <a:t>(% National </a:t>
                      </a:r>
                      <a:r>
                        <a:rPr lang="fr-FR" sz="1400" dirty="0" err="1" smtClean="0"/>
                        <a:t>Energy</a:t>
                      </a:r>
                      <a:r>
                        <a:rPr lang="fr-FR" sz="1400" dirty="0" smtClean="0"/>
                        <a:t> Balance)</a:t>
                      </a:r>
                      <a:endParaRPr lang="fr-FR" sz="1400" dirty="0"/>
                    </a:p>
                  </a:txBody>
                  <a:tcPr anchor="ctr"/>
                </a:tc>
                <a:tc>
                  <a:txBody>
                    <a:bodyPr/>
                    <a:lstStyle/>
                    <a:p>
                      <a:pPr algn="ctr"/>
                      <a:r>
                        <a:rPr lang="fr-FR" dirty="0" err="1" smtClean="0"/>
                        <a:t>Capacity</a:t>
                      </a:r>
                      <a:r>
                        <a:rPr lang="fr-FR" dirty="0" smtClean="0"/>
                        <a:t> to Install (MW)</a:t>
                      </a:r>
                      <a:endParaRPr lang="fr-FR" dirty="0"/>
                    </a:p>
                  </a:txBody>
                  <a:tcPr anchor="ctr"/>
                </a:tc>
              </a:tr>
              <a:tr h="944842">
                <a:tc>
                  <a:txBody>
                    <a:bodyPr/>
                    <a:lstStyle/>
                    <a:p>
                      <a:r>
                        <a:rPr lang="fr-FR" sz="2000" b="1" dirty="0" smtClean="0"/>
                        <a:t>MORROCO </a:t>
                      </a:r>
                      <a:endParaRPr lang="fr-FR" sz="2000" b="1" dirty="0"/>
                    </a:p>
                  </a:txBody>
                  <a:tcPr anchor="ctr"/>
                </a:tc>
                <a:tc>
                  <a:txBody>
                    <a:bodyPr/>
                    <a:lstStyle/>
                    <a:p>
                      <a:pPr algn="ctr"/>
                      <a:r>
                        <a:rPr lang="fr-FR" dirty="0" smtClean="0"/>
                        <a:t>2020</a:t>
                      </a:r>
                      <a:endParaRPr lang="fr-FR" dirty="0"/>
                    </a:p>
                  </a:txBody>
                  <a:tcPr anchor="ctr"/>
                </a:tc>
                <a:tc>
                  <a:txBody>
                    <a:bodyPr/>
                    <a:lstStyle/>
                    <a:p>
                      <a:pPr algn="ctr"/>
                      <a:r>
                        <a:rPr lang="fr-FR" b="1" dirty="0" smtClean="0">
                          <a:solidFill>
                            <a:srgbClr val="FF0000"/>
                          </a:solidFill>
                        </a:rPr>
                        <a:t>42% </a:t>
                      </a:r>
                      <a:endParaRPr lang="fr-FR" b="1" baseline="0" dirty="0" smtClean="0">
                        <a:solidFill>
                          <a:srgbClr val="FF0000"/>
                        </a:solidFill>
                      </a:endParaRPr>
                    </a:p>
                    <a:p>
                      <a:pPr algn="ctr"/>
                      <a:r>
                        <a:rPr lang="fr-FR" sz="1400" baseline="0" dirty="0" smtClean="0"/>
                        <a:t>(14% </a:t>
                      </a:r>
                      <a:r>
                        <a:rPr lang="fr-FR" sz="1400" baseline="0" dirty="0" err="1" smtClean="0"/>
                        <a:t>solar</a:t>
                      </a:r>
                      <a:r>
                        <a:rPr lang="fr-FR" sz="1400" baseline="0" dirty="0" smtClean="0"/>
                        <a:t>, 14% Wind, 14% Hydro)</a:t>
                      </a:r>
                      <a:endParaRPr lang="fr-FR" sz="1400" dirty="0" smtClean="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t>CSP/ PV 2000, Wind 2000,</a:t>
                      </a:r>
                      <a:r>
                        <a:rPr lang="fr-FR" sz="1400" baseline="0" dirty="0" smtClean="0"/>
                        <a:t> Hydro 2000</a:t>
                      </a:r>
                      <a:endParaRPr lang="fr-FR" sz="1400" dirty="0" smtClean="0"/>
                    </a:p>
                  </a:txBody>
                  <a:tcPr anchor="ctr"/>
                </a:tc>
              </a:tr>
              <a:tr h="690462">
                <a:tc>
                  <a:txBody>
                    <a:bodyPr/>
                    <a:lstStyle/>
                    <a:p>
                      <a:r>
                        <a:rPr lang="fr-FR" sz="2000" b="1" dirty="0" smtClean="0"/>
                        <a:t>ALGERIA</a:t>
                      </a:r>
                      <a:endParaRPr lang="fr-FR" sz="2000" b="1" dirty="0"/>
                    </a:p>
                  </a:txBody>
                  <a:tcPr anchor="ctr"/>
                </a:tc>
                <a:tc>
                  <a:txBody>
                    <a:bodyPr/>
                    <a:lstStyle/>
                    <a:p>
                      <a:pPr algn="ctr"/>
                      <a:r>
                        <a:rPr lang="fr-FR" dirty="0" smtClean="0"/>
                        <a:t>2030</a:t>
                      </a:r>
                      <a:endParaRPr lang="fr-FR" dirty="0"/>
                    </a:p>
                  </a:txBody>
                  <a:tcPr anchor="ctr"/>
                </a:tc>
                <a:tc>
                  <a:txBody>
                    <a:bodyPr/>
                    <a:lstStyle/>
                    <a:p>
                      <a:pPr algn="ctr"/>
                      <a:r>
                        <a:rPr lang="fr-FR" b="1" dirty="0" smtClean="0">
                          <a:solidFill>
                            <a:srgbClr val="FF0000"/>
                          </a:solidFill>
                        </a:rPr>
                        <a:t>40% </a:t>
                      </a:r>
                      <a:endParaRPr lang="fr-FR" b="1" baseline="0" dirty="0" smtClean="0">
                        <a:solidFill>
                          <a:srgbClr val="FF0000"/>
                        </a:solidFill>
                      </a:endParaRPr>
                    </a:p>
                    <a:p>
                      <a:r>
                        <a:rPr lang="fr-FR" sz="1400" baseline="0" dirty="0" smtClean="0"/>
                        <a:t>(37% </a:t>
                      </a:r>
                      <a:r>
                        <a:rPr lang="fr-FR" sz="1400" baseline="0" dirty="0" err="1" smtClean="0"/>
                        <a:t>solar</a:t>
                      </a:r>
                      <a:r>
                        <a:rPr lang="fr-FR" sz="1400" baseline="0" dirty="0" smtClean="0"/>
                        <a:t>, 3% Wind)</a:t>
                      </a:r>
                      <a:endParaRPr lang="fr-FR" sz="1400" dirty="0"/>
                    </a:p>
                  </a:txBody>
                  <a:tcPr anchor="ctr"/>
                </a:tc>
                <a:tc>
                  <a:txBody>
                    <a:bodyPr/>
                    <a:lstStyle/>
                    <a:p>
                      <a:r>
                        <a:rPr lang="fr-FR" sz="1400" dirty="0" smtClean="0"/>
                        <a:t>CSP 7200, PV 2800, Wind</a:t>
                      </a:r>
                      <a:r>
                        <a:rPr lang="fr-FR" sz="1400" baseline="0" dirty="0" smtClean="0"/>
                        <a:t> 2000</a:t>
                      </a:r>
                      <a:endParaRPr lang="fr-FR" sz="1400" dirty="0"/>
                    </a:p>
                  </a:txBody>
                  <a:tcPr anchor="ctr"/>
                </a:tc>
              </a:tr>
              <a:tr h="944842">
                <a:tc>
                  <a:txBody>
                    <a:bodyPr/>
                    <a:lstStyle/>
                    <a:p>
                      <a:r>
                        <a:rPr lang="fr-FR" sz="2000" b="1" dirty="0" smtClean="0"/>
                        <a:t>TUNISIA</a:t>
                      </a:r>
                      <a:endParaRPr lang="fr-FR" sz="2000" b="1" dirty="0"/>
                    </a:p>
                  </a:txBody>
                  <a:tcPr anchor="ctr"/>
                </a:tc>
                <a:tc>
                  <a:txBody>
                    <a:bodyPr/>
                    <a:lstStyle/>
                    <a:p>
                      <a:pPr algn="ctr"/>
                      <a:r>
                        <a:rPr lang="fr-FR" dirty="0" smtClean="0"/>
                        <a:t>2030</a:t>
                      </a:r>
                      <a:endParaRPr lang="fr-FR" dirty="0"/>
                    </a:p>
                  </a:txBody>
                  <a:tcPr anchor="ctr"/>
                </a:tc>
                <a:tc>
                  <a:txBody>
                    <a:bodyPr/>
                    <a:lstStyle/>
                    <a:p>
                      <a:pPr algn="ctr"/>
                      <a:r>
                        <a:rPr lang="fr-FR" b="1" dirty="0" smtClean="0">
                          <a:solidFill>
                            <a:srgbClr val="FF0000"/>
                          </a:solidFill>
                        </a:rPr>
                        <a:t>30%</a:t>
                      </a:r>
                    </a:p>
                    <a:p>
                      <a:pPr algn="ctr"/>
                      <a:r>
                        <a:rPr lang="fr-FR" sz="1400" dirty="0" smtClean="0"/>
                        <a:t>(15% Wind, 10% PV, </a:t>
                      </a:r>
                    </a:p>
                    <a:p>
                      <a:pPr algn="ctr"/>
                      <a:r>
                        <a:rPr lang="fr-FR" sz="1400" dirty="0" smtClean="0"/>
                        <a:t>5% CSP)</a:t>
                      </a:r>
                      <a:endParaRPr lang="fr-FR" sz="1400" dirty="0"/>
                    </a:p>
                  </a:txBody>
                  <a:tcPr anchor="ctr"/>
                </a:tc>
                <a:tc>
                  <a:txBody>
                    <a:bodyPr/>
                    <a:lstStyle/>
                    <a:p>
                      <a:r>
                        <a:rPr lang="fr-FR" sz="1400" dirty="0" smtClean="0"/>
                        <a:t>Wind 1760, CSP 460, PV</a:t>
                      </a:r>
                      <a:r>
                        <a:rPr lang="fr-FR" sz="1400" baseline="0" dirty="0" smtClean="0"/>
                        <a:t> 1500, </a:t>
                      </a:r>
                      <a:r>
                        <a:rPr lang="fr-FR" sz="1400" baseline="0" dirty="0" err="1" smtClean="0"/>
                        <a:t>Biomass</a:t>
                      </a:r>
                      <a:r>
                        <a:rPr lang="fr-FR" sz="1400" baseline="0" dirty="0" smtClean="0"/>
                        <a:t> 300</a:t>
                      </a:r>
                      <a:endParaRPr lang="fr-FR" sz="1400" dirty="0"/>
                    </a:p>
                  </a:txBody>
                  <a:tcPr anchor="ctr"/>
                </a:tc>
              </a:tr>
              <a:tr h="944842">
                <a:tc>
                  <a:txBody>
                    <a:bodyPr/>
                    <a:lstStyle/>
                    <a:p>
                      <a:r>
                        <a:rPr lang="fr-FR" sz="2000" b="1" dirty="0" smtClean="0"/>
                        <a:t>LYBIA</a:t>
                      </a:r>
                      <a:endParaRPr lang="fr-FR" sz="2000" b="1" dirty="0"/>
                    </a:p>
                  </a:txBody>
                  <a:tcPr anchor="ctr"/>
                </a:tc>
                <a:tc>
                  <a:txBody>
                    <a:bodyPr/>
                    <a:lstStyle/>
                    <a:p>
                      <a:pPr algn="ctr"/>
                      <a:r>
                        <a:rPr lang="fr-FR" dirty="0" smtClean="0"/>
                        <a:t>2020</a:t>
                      </a:r>
                      <a:endParaRPr lang="fr-FR" dirty="0"/>
                    </a:p>
                  </a:txBody>
                  <a:tcPr anchor="ctr"/>
                </a:tc>
                <a:tc>
                  <a:txBody>
                    <a:bodyPr/>
                    <a:lstStyle/>
                    <a:p>
                      <a:pPr algn="ctr"/>
                      <a:r>
                        <a:rPr lang="fr-FR" b="1" dirty="0" smtClean="0">
                          <a:solidFill>
                            <a:srgbClr val="FF0000"/>
                          </a:solidFill>
                        </a:rPr>
                        <a:t>10%</a:t>
                      </a:r>
                    </a:p>
                    <a:p>
                      <a:pPr algn="ctr"/>
                      <a:r>
                        <a:rPr lang="fr-FR" sz="1400" dirty="0" smtClean="0"/>
                        <a:t>(54%</a:t>
                      </a:r>
                      <a:r>
                        <a:rPr lang="fr-FR" sz="1400" baseline="0" dirty="0" smtClean="0"/>
                        <a:t> Wind, 30% CSP, 16% PV)</a:t>
                      </a:r>
                      <a:endParaRPr lang="fr-FR" sz="1400" dirty="0"/>
                    </a:p>
                  </a:txBody>
                  <a:tcPr anchor="ctr"/>
                </a:tc>
                <a:tc>
                  <a:txBody>
                    <a:bodyPr/>
                    <a:lstStyle/>
                    <a:p>
                      <a:r>
                        <a:rPr lang="fr-FR" sz="1400" dirty="0" smtClean="0"/>
                        <a:t>Wind 1500, CSP 800, PV 450</a:t>
                      </a:r>
                      <a:endParaRPr lang="fr-FR" sz="1400" dirty="0"/>
                    </a:p>
                  </a:txBody>
                  <a:tcPr anchor="ctr"/>
                </a:tc>
              </a:tr>
              <a:tr h="442138">
                <a:tc>
                  <a:txBody>
                    <a:bodyPr/>
                    <a:lstStyle/>
                    <a:p>
                      <a:r>
                        <a:rPr lang="fr-FR" sz="2000" b="1" dirty="0" smtClean="0"/>
                        <a:t>MAURETANIA</a:t>
                      </a:r>
                      <a:endParaRPr lang="fr-FR" sz="2000" b="1" dirty="0"/>
                    </a:p>
                  </a:txBody>
                  <a:tcPr/>
                </a:tc>
                <a:tc>
                  <a:txBody>
                    <a:bodyPr/>
                    <a:lstStyle/>
                    <a:p>
                      <a:pPr algn="ctr"/>
                      <a:r>
                        <a:rPr lang="fr-FR" dirty="0" smtClean="0"/>
                        <a:t>2020</a:t>
                      </a:r>
                      <a:endParaRPr lang="fr-F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1" dirty="0" smtClean="0">
                          <a:solidFill>
                            <a:srgbClr val="FF0000"/>
                          </a:solidFill>
                        </a:rPr>
                        <a:t>20%</a:t>
                      </a:r>
                    </a:p>
                  </a:txBody>
                  <a:tcPr/>
                </a:tc>
                <a:tc>
                  <a:txBody>
                    <a:bodyPr/>
                    <a:lstStyle/>
                    <a:p>
                      <a:pPr algn="ctr"/>
                      <a:r>
                        <a:rPr lang="fr-FR" sz="1400" dirty="0" smtClean="0"/>
                        <a:t>NA</a:t>
                      </a:r>
                      <a:endParaRPr lang="fr-FR" sz="1400" dirty="0"/>
                    </a:p>
                  </a:txBody>
                  <a:tcPr/>
                </a:tc>
              </a:tr>
            </a:tbl>
          </a:graphicData>
        </a:graphic>
      </p:graphicFrame>
      <p:pic>
        <p:nvPicPr>
          <p:cNvPr id="8194" name="Picture 2" descr="eolienne1"/>
          <p:cNvPicPr>
            <a:picLocks noChangeAspect="1" noChangeArrowheads="1"/>
          </p:cNvPicPr>
          <p:nvPr/>
        </p:nvPicPr>
        <p:blipFill>
          <a:blip r:embed="rId2" cstate="print"/>
          <a:srcRect/>
          <a:stretch>
            <a:fillRect/>
          </a:stretch>
        </p:blipFill>
        <p:spPr bwMode="auto">
          <a:xfrm>
            <a:off x="7236297" y="1340768"/>
            <a:ext cx="1907704" cy="1186770"/>
          </a:xfrm>
          <a:prstGeom prst="rect">
            <a:avLst/>
          </a:prstGeom>
          <a:noFill/>
        </p:spPr>
      </p:pic>
      <p:pic>
        <p:nvPicPr>
          <p:cNvPr id="8196" name="Picture 4" descr="http://www.google.fr/url?source=imglanding&amp;ct=img&amp;q=http://www.elwatan.com/images/2010/10/22/eco_148145_465x348.jpg&amp;sa=X&amp;ei=NfdDVc-gBtbfar2JgOAH&amp;ved=0CAkQ8wc&amp;usg=AFQjCNGPOkwmaJyoWiLc4av0DWhOuUMDWw"/>
          <p:cNvPicPr>
            <a:picLocks noChangeAspect="1" noChangeArrowheads="1"/>
          </p:cNvPicPr>
          <p:nvPr/>
        </p:nvPicPr>
        <p:blipFill>
          <a:blip r:embed="rId3" cstate="print"/>
          <a:srcRect/>
          <a:stretch>
            <a:fillRect/>
          </a:stretch>
        </p:blipFill>
        <p:spPr bwMode="auto">
          <a:xfrm>
            <a:off x="7236297" y="2577363"/>
            <a:ext cx="1907704" cy="1427701"/>
          </a:xfrm>
          <a:prstGeom prst="rect">
            <a:avLst/>
          </a:prstGeom>
          <a:noFill/>
        </p:spPr>
      </p:pic>
      <p:pic>
        <p:nvPicPr>
          <p:cNvPr id="8198" name="Picture 6" descr="http://www.google.fr/url?source=imglanding&amp;ct=img&amp;q=http://panneauxsolaires.free.fr/hotel%20solaire.jpg&amp;sa=X&amp;ei=ivhDVZ_gEY2yaa_EgfgF&amp;ved=0CAkQ8wc4bg&amp;usg=AFQjCNFeQN9lvb5lRyRTWBQsoiDUvT2JgQ"/>
          <p:cNvPicPr>
            <a:picLocks noChangeAspect="1" noChangeArrowheads="1"/>
          </p:cNvPicPr>
          <p:nvPr/>
        </p:nvPicPr>
        <p:blipFill>
          <a:blip r:embed="rId4" cstate="print"/>
          <a:srcRect/>
          <a:stretch>
            <a:fillRect/>
          </a:stretch>
        </p:blipFill>
        <p:spPr bwMode="auto">
          <a:xfrm>
            <a:off x="7236296" y="4005064"/>
            <a:ext cx="1907704" cy="1367188"/>
          </a:xfrm>
          <a:prstGeom prst="rect">
            <a:avLst/>
          </a:prstGeom>
          <a:noFill/>
        </p:spPr>
      </p:pic>
      <p:pic>
        <p:nvPicPr>
          <p:cNvPr id="8200" name="Picture 8" descr="http://www.google.fr/url?source=imglanding&amp;ct=img&amp;q=http://www.greenprophet.com/wp-content/uploads/2010/06/gasline-solar-array-1024x768.jpg&amp;sa=X&amp;ei=FwNEVawr1t9qvYmA4Ac&amp;ved=0CAkQ8wc&amp;usg=AFQjCNG5-Y-dDYALmUifm53ktu3tCXCD2g"/>
          <p:cNvPicPr>
            <a:picLocks noChangeAspect="1" noChangeArrowheads="1"/>
          </p:cNvPicPr>
          <p:nvPr/>
        </p:nvPicPr>
        <p:blipFill>
          <a:blip r:embed="rId5" cstate="print"/>
          <a:srcRect/>
          <a:stretch>
            <a:fillRect/>
          </a:stretch>
        </p:blipFill>
        <p:spPr bwMode="auto">
          <a:xfrm>
            <a:off x="7272808" y="5337974"/>
            <a:ext cx="1871192" cy="1403394"/>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008" y="0"/>
            <a:ext cx="9036496" cy="1268760"/>
          </a:xfrm>
          <a:solidFill>
            <a:srgbClr val="FFFF00"/>
          </a:solidFill>
        </p:spPr>
        <p:txBody>
          <a:bodyPr>
            <a:normAutofit/>
          </a:bodyPr>
          <a:lstStyle/>
          <a:p>
            <a:r>
              <a:rPr lang="fr-FR" sz="2800" b="1" dirty="0" smtClean="0">
                <a:solidFill>
                  <a:srgbClr val="FF0000"/>
                </a:solidFill>
              </a:rPr>
              <a:t>Alliance of </a:t>
            </a:r>
            <a:r>
              <a:rPr lang="fr-FR" sz="2800" b="1" dirty="0" err="1" smtClean="0">
                <a:solidFill>
                  <a:srgbClr val="FF0000"/>
                </a:solidFill>
              </a:rPr>
              <a:t>companies</a:t>
            </a:r>
            <a:r>
              <a:rPr lang="fr-FR" sz="2800" b="1" dirty="0" smtClean="0">
                <a:solidFill>
                  <a:srgbClr val="FF0000"/>
                </a:solidFill>
              </a:rPr>
              <a:t> &amp; R-D Centres:  A </a:t>
            </a:r>
            <a:r>
              <a:rPr lang="fr-FR" sz="2800" b="1" dirty="0" err="1" smtClean="0">
                <a:solidFill>
                  <a:srgbClr val="FF0000"/>
                </a:solidFill>
              </a:rPr>
              <a:t>key</a:t>
            </a:r>
            <a:r>
              <a:rPr lang="fr-FR" sz="2800" b="1" dirty="0" smtClean="0">
                <a:solidFill>
                  <a:srgbClr val="FF0000"/>
                </a:solidFill>
              </a:rPr>
              <a:t> </a:t>
            </a:r>
            <a:r>
              <a:rPr lang="fr-FR" sz="2800" b="1" dirty="0" err="1" smtClean="0">
                <a:solidFill>
                  <a:srgbClr val="FF0000"/>
                </a:solidFill>
              </a:rPr>
              <a:t>success</a:t>
            </a:r>
            <a:r>
              <a:rPr lang="fr-FR" sz="2800" b="1" dirty="0" smtClean="0">
                <a:solidFill>
                  <a:srgbClr val="FF0000"/>
                </a:solidFill>
              </a:rPr>
              <a:t> to </a:t>
            </a:r>
            <a:r>
              <a:rPr lang="fr-FR" sz="2800" b="1" dirty="0" err="1" smtClean="0">
                <a:solidFill>
                  <a:srgbClr val="FF0000"/>
                </a:solidFill>
              </a:rPr>
              <a:t>technology</a:t>
            </a:r>
            <a:r>
              <a:rPr lang="fr-FR" sz="2800" b="1" dirty="0" smtClean="0">
                <a:solidFill>
                  <a:srgbClr val="FF0000"/>
                </a:solidFill>
              </a:rPr>
              <a:t> </a:t>
            </a:r>
            <a:r>
              <a:rPr lang="fr-FR" sz="2800" b="1" dirty="0" err="1" smtClean="0">
                <a:solidFill>
                  <a:srgbClr val="FF0000"/>
                </a:solidFill>
              </a:rPr>
              <a:t>transfer</a:t>
            </a:r>
            <a:r>
              <a:rPr lang="fr-FR" sz="2800" b="1" dirty="0" smtClean="0">
                <a:solidFill>
                  <a:srgbClr val="FF0000"/>
                </a:solidFill>
              </a:rPr>
              <a:t> – CRSTE (</a:t>
            </a:r>
            <a:r>
              <a:rPr lang="fr-FR" sz="2800" b="1" dirty="0" err="1" smtClean="0">
                <a:solidFill>
                  <a:srgbClr val="FF0000"/>
                </a:solidFill>
              </a:rPr>
              <a:t>Algeria</a:t>
            </a:r>
            <a:r>
              <a:rPr lang="fr-FR" sz="2800" b="1" dirty="0" smtClean="0">
                <a:solidFill>
                  <a:srgbClr val="FF0000"/>
                </a:solidFill>
              </a:rPr>
              <a:t>) as an </a:t>
            </a:r>
            <a:r>
              <a:rPr lang="fr-FR" sz="2800" b="1" dirty="0" err="1" smtClean="0">
                <a:solidFill>
                  <a:srgbClr val="FF0000"/>
                </a:solidFill>
              </a:rPr>
              <a:t>example</a:t>
            </a:r>
            <a:endParaRPr lang="fr-FR" sz="2800" b="1" dirty="0">
              <a:solidFill>
                <a:srgbClr val="FF0000"/>
              </a:solidFill>
            </a:endParaRPr>
          </a:p>
        </p:txBody>
      </p:sp>
      <p:grpSp>
        <p:nvGrpSpPr>
          <p:cNvPr id="15" name="Groupe 14"/>
          <p:cNvGrpSpPr/>
          <p:nvPr/>
        </p:nvGrpSpPr>
        <p:grpSpPr>
          <a:xfrm>
            <a:off x="827584" y="1556792"/>
            <a:ext cx="7056784" cy="4248472"/>
            <a:chOff x="214313" y="285750"/>
            <a:chExt cx="8731250" cy="6318250"/>
          </a:xfrm>
        </p:grpSpPr>
        <p:pic>
          <p:nvPicPr>
            <p:cNvPr id="3" name="Picture 3"/>
            <p:cNvPicPr>
              <a:picLocks noChangeAspect="1" noChangeArrowheads="1"/>
            </p:cNvPicPr>
            <p:nvPr/>
          </p:nvPicPr>
          <p:blipFill>
            <a:blip r:embed="rId2" cstate="print"/>
            <a:srcRect/>
            <a:stretch>
              <a:fillRect/>
            </a:stretch>
          </p:blipFill>
          <p:spPr bwMode="auto">
            <a:xfrm>
              <a:off x="7072313" y="3000375"/>
              <a:ext cx="1714500" cy="1284288"/>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4286250" y="2428875"/>
              <a:ext cx="2571750" cy="2143125"/>
            </a:xfrm>
            <a:prstGeom prst="rect">
              <a:avLst/>
            </a:prstGeom>
            <a:noFill/>
            <a:ln w="9525">
              <a:noFill/>
              <a:miter lim="800000"/>
              <a:headEnd/>
              <a:tailEnd/>
            </a:ln>
          </p:spPr>
        </p:pic>
        <p:pic>
          <p:nvPicPr>
            <p:cNvPr id="6" name="Picture 5"/>
            <p:cNvPicPr>
              <a:picLocks noChangeAspect="1" noChangeArrowheads="1"/>
            </p:cNvPicPr>
            <p:nvPr/>
          </p:nvPicPr>
          <p:blipFill>
            <a:blip r:embed="rId4" cstate="print"/>
            <a:srcRect/>
            <a:stretch>
              <a:fillRect/>
            </a:stretch>
          </p:blipFill>
          <p:spPr bwMode="auto">
            <a:xfrm>
              <a:off x="7358063" y="857250"/>
              <a:ext cx="1571625" cy="1509713"/>
            </a:xfrm>
            <a:prstGeom prst="rect">
              <a:avLst/>
            </a:prstGeom>
            <a:noFill/>
            <a:ln w="9525">
              <a:noFill/>
              <a:miter lim="800000"/>
              <a:headEnd/>
              <a:tailEnd/>
            </a:ln>
          </p:spPr>
        </p:pic>
        <p:pic>
          <p:nvPicPr>
            <p:cNvPr id="7" name="Image 6" descr="C:\Documents and Settings\boumaourmessaoud.SILICON\Bureau\word_document_53122845_canonical_3cea70fb95.jpg"/>
            <p:cNvPicPr>
              <a:picLocks noChangeAspect="1" noChangeArrowheads="1"/>
            </p:cNvPicPr>
            <p:nvPr/>
          </p:nvPicPr>
          <p:blipFill>
            <a:blip r:embed="rId5" cstate="print"/>
            <a:srcRect l="8235" t="27000" r="7451" b="24333"/>
            <a:stretch>
              <a:fillRect/>
            </a:stretch>
          </p:blipFill>
          <p:spPr bwMode="auto">
            <a:xfrm>
              <a:off x="5715000" y="285750"/>
              <a:ext cx="2047875" cy="1390650"/>
            </a:xfrm>
            <a:prstGeom prst="rect">
              <a:avLst/>
            </a:prstGeom>
            <a:noFill/>
            <a:ln w="9525">
              <a:noFill/>
              <a:miter lim="800000"/>
              <a:headEnd/>
              <a:tailEnd/>
            </a:ln>
          </p:spPr>
        </p:pic>
        <p:pic>
          <p:nvPicPr>
            <p:cNvPr id="8" name="Picture 6"/>
            <p:cNvPicPr>
              <a:picLocks noChangeAspect="1" noChangeArrowheads="1"/>
            </p:cNvPicPr>
            <p:nvPr/>
          </p:nvPicPr>
          <p:blipFill>
            <a:blip r:embed="rId6" cstate="print"/>
            <a:srcRect/>
            <a:stretch>
              <a:fillRect/>
            </a:stretch>
          </p:blipFill>
          <p:spPr bwMode="auto">
            <a:xfrm>
              <a:off x="2928938" y="285750"/>
              <a:ext cx="2857500" cy="2028825"/>
            </a:xfrm>
            <a:prstGeom prst="rect">
              <a:avLst/>
            </a:prstGeom>
            <a:noFill/>
            <a:ln w="9525">
              <a:noFill/>
              <a:miter lim="800000"/>
              <a:headEnd/>
              <a:tailEnd/>
            </a:ln>
          </p:spPr>
        </p:pic>
        <p:pic>
          <p:nvPicPr>
            <p:cNvPr id="9" name="Picture 8"/>
            <p:cNvPicPr>
              <a:picLocks noChangeAspect="1" noChangeArrowheads="1"/>
            </p:cNvPicPr>
            <p:nvPr/>
          </p:nvPicPr>
          <p:blipFill>
            <a:blip r:embed="rId7" cstate="print"/>
            <a:srcRect/>
            <a:stretch>
              <a:fillRect/>
            </a:stretch>
          </p:blipFill>
          <p:spPr bwMode="auto">
            <a:xfrm>
              <a:off x="4852988" y="4857750"/>
              <a:ext cx="2071687" cy="1497013"/>
            </a:xfrm>
            <a:prstGeom prst="rect">
              <a:avLst/>
            </a:prstGeom>
            <a:noFill/>
            <a:ln w="9525">
              <a:noFill/>
              <a:miter lim="800000"/>
              <a:headEnd/>
              <a:tailEnd/>
            </a:ln>
          </p:spPr>
        </p:pic>
        <p:pic>
          <p:nvPicPr>
            <p:cNvPr id="10" name="Picture 4" descr="EPSN0005"/>
            <p:cNvPicPr>
              <a:picLocks noChangeAspect="1" noChangeArrowheads="1"/>
            </p:cNvPicPr>
            <p:nvPr/>
          </p:nvPicPr>
          <p:blipFill>
            <a:blip r:embed="rId8" cstate="print"/>
            <a:srcRect/>
            <a:stretch>
              <a:fillRect/>
            </a:stretch>
          </p:blipFill>
          <p:spPr bwMode="auto">
            <a:xfrm>
              <a:off x="2143125" y="4643438"/>
              <a:ext cx="2643188" cy="1960562"/>
            </a:xfrm>
            <a:prstGeom prst="rect">
              <a:avLst/>
            </a:prstGeom>
            <a:noFill/>
            <a:ln w="9525">
              <a:noFill/>
              <a:miter lim="800000"/>
              <a:headEnd/>
              <a:tailEnd/>
            </a:ln>
          </p:spPr>
        </p:pic>
        <p:pic>
          <p:nvPicPr>
            <p:cNvPr id="11" name="Picture 10"/>
            <p:cNvPicPr>
              <a:picLocks noChangeAspect="1" noChangeArrowheads="1"/>
            </p:cNvPicPr>
            <p:nvPr/>
          </p:nvPicPr>
          <p:blipFill>
            <a:blip r:embed="rId9" cstate="print"/>
            <a:srcRect/>
            <a:stretch>
              <a:fillRect/>
            </a:stretch>
          </p:blipFill>
          <p:spPr bwMode="auto">
            <a:xfrm>
              <a:off x="7002463" y="4929188"/>
              <a:ext cx="1943100" cy="1295401"/>
            </a:xfrm>
            <a:prstGeom prst="rect">
              <a:avLst/>
            </a:prstGeom>
            <a:noFill/>
            <a:ln w="9525">
              <a:noFill/>
              <a:miter lim="800000"/>
              <a:headEnd/>
              <a:tailEnd/>
            </a:ln>
          </p:spPr>
        </p:pic>
        <p:sp>
          <p:nvSpPr>
            <p:cNvPr id="12" name="ZoneTexte 10"/>
            <p:cNvSpPr txBox="1">
              <a:spLocks noChangeArrowheads="1"/>
            </p:cNvSpPr>
            <p:nvPr/>
          </p:nvSpPr>
          <p:spPr bwMode="auto">
            <a:xfrm>
              <a:off x="342242" y="1412777"/>
              <a:ext cx="2126694" cy="746204"/>
            </a:xfrm>
            <a:prstGeom prst="rect">
              <a:avLst/>
            </a:prstGeom>
            <a:noFill/>
            <a:ln w="9525">
              <a:noFill/>
              <a:miter lim="800000"/>
              <a:headEnd/>
              <a:tailEnd/>
            </a:ln>
          </p:spPr>
          <p:txBody>
            <a:bodyPr wrap="square">
              <a:spAutoFit/>
            </a:bodyPr>
            <a:lstStyle/>
            <a:p>
              <a:r>
                <a:rPr lang="en-US" dirty="0" err="1" smtClean="0"/>
                <a:t>Carboreduction</a:t>
              </a:r>
              <a:endParaRPr lang="en-US" dirty="0"/>
            </a:p>
            <a:p>
              <a:r>
                <a:rPr lang="en-US" dirty="0"/>
                <a:t>    2000°C</a:t>
              </a:r>
            </a:p>
          </p:txBody>
        </p:sp>
        <p:sp>
          <p:nvSpPr>
            <p:cNvPr id="13" name="ZoneTexte 11"/>
            <p:cNvSpPr txBox="1">
              <a:spLocks noChangeArrowheads="1"/>
            </p:cNvSpPr>
            <p:nvPr/>
          </p:nvSpPr>
          <p:spPr bwMode="auto">
            <a:xfrm>
              <a:off x="285750" y="3000375"/>
              <a:ext cx="1928813" cy="646113"/>
            </a:xfrm>
            <a:prstGeom prst="rect">
              <a:avLst/>
            </a:prstGeom>
            <a:noFill/>
            <a:ln w="9525">
              <a:noFill/>
              <a:miter lim="800000"/>
              <a:headEnd/>
              <a:tailEnd/>
            </a:ln>
          </p:spPr>
          <p:txBody>
            <a:bodyPr>
              <a:spAutoFit/>
            </a:bodyPr>
            <a:lstStyle/>
            <a:p>
              <a:r>
                <a:rPr lang="en-US"/>
                <a:t>Crystal Growing</a:t>
              </a:r>
            </a:p>
            <a:p>
              <a:r>
                <a:rPr lang="en-US"/>
                <a:t>     1580°C</a:t>
              </a:r>
            </a:p>
          </p:txBody>
        </p:sp>
        <p:sp>
          <p:nvSpPr>
            <p:cNvPr id="14" name="ZoneTexte 12"/>
            <p:cNvSpPr txBox="1">
              <a:spLocks noChangeArrowheads="1"/>
            </p:cNvSpPr>
            <p:nvPr/>
          </p:nvSpPr>
          <p:spPr bwMode="auto">
            <a:xfrm>
              <a:off x="214313" y="5143500"/>
              <a:ext cx="2071687" cy="923925"/>
            </a:xfrm>
            <a:prstGeom prst="rect">
              <a:avLst/>
            </a:prstGeom>
            <a:noFill/>
            <a:ln w="9525">
              <a:noFill/>
              <a:miter lim="800000"/>
              <a:headEnd/>
              <a:tailEnd/>
            </a:ln>
          </p:spPr>
          <p:txBody>
            <a:bodyPr>
              <a:spAutoFit/>
            </a:bodyPr>
            <a:lstStyle/>
            <a:p>
              <a:r>
                <a:rPr lang="en-US"/>
                <a:t>Thermal Diffusion    </a:t>
              </a:r>
            </a:p>
            <a:p>
              <a:r>
                <a:rPr lang="en-US"/>
                <a:t> Screen-printing</a:t>
              </a:r>
            </a:p>
            <a:p>
              <a:r>
                <a:rPr lang="en-US"/>
                <a:t> 800 - 850°C</a:t>
              </a:r>
            </a:p>
          </p:txBody>
        </p:sp>
      </p:grpSp>
      <p:sp>
        <p:nvSpPr>
          <p:cNvPr id="16" name="Titre 1"/>
          <p:cNvSpPr txBox="1">
            <a:spLocks/>
          </p:cNvSpPr>
          <p:nvPr/>
        </p:nvSpPr>
        <p:spPr>
          <a:xfrm>
            <a:off x="35496" y="6093296"/>
            <a:ext cx="9108504" cy="764704"/>
          </a:xfrm>
          <a:prstGeom prst="rect">
            <a:avLst/>
          </a:prstGeom>
          <a:solidFill>
            <a:srgbClr val="FFFF0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800" b="1" i="0" u="none" strike="noStrike" kern="1200" cap="none" spc="0" normalizeH="0" baseline="0" noProof="0" dirty="0" err="1" smtClean="0">
                <a:ln>
                  <a:noFill/>
                </a:ln>
                <a:solidFill>
                  <a:srgbClr val="FF0000"/>
                </a:solidFill>
                <a:effectLst/>
                <a:uLnTx/>
                <a:uFillTx/>
                <a:latin typeface="+mj-lt"/>
                <a:ea typeface="+mj-ea"/>
                <a:cs typeface="+mj-cs"/>
              </a:rPr>
              <a:t>Mastering</a:t>
            </a:r>
            <a:r>
              <a:rPr kumimoji="0" lang="fr-FR" sz="2800" b="1" i="0" u="none" strike="noStrike" kern="1200" cap="none" spc="0" normalizeH="0" baseline="0" noProof="0" dirty="0" smtClean="0">
                <a:ln>
                  <a:noFill/>
                </a:ln>
                <a:solidFill>
                  <a:srgbClr val="FF0000"/>
                </a:solidFill>
                <a:effectLst/>
                <a:uLnTx/>
                <a:uFillTx/>
                <a:latin typeface="+mj-lt"/>
                <a:ea typeface="+mj-ea"/>
                <a:cs typeface="+mj-cs"/>
              </a:rPr>
              <a:t> </a:t>
            </a:r>
            <a:r>
              <a:rPr kumimoji="0" lang="fr-FR" sz="2800" b="1" i="0" u="none" strike="noStrike" kern="1200" cap="none" spc="0" normalizeH="0" baseline="0" noProof="0" dirty="0" err="1" smtClean="0">
                <a:ln>
                  <a:noFill/>
                </a:ln>
                <a:solidFill>
                  <a:srgbClr val="FF0000"/>
                </a:solidFill>
                <a:effectLst/>
                <a:uLnTx/>
                <a:uFillTx/>
                <a:latin typeface="+mj-lt"/>
                <a:ea typeface="+mj-ea"/>
                <a:cs typeface="+mj-cs"/>
              </a:rPr>
              <a:t>advanced</a:t>
            </a:r>
            <a:r>
              <a:rPr kumimoji="0" lang="fr-FR" sz="2800" b="1" i="0" u="none" strike="noStrike" kern="1200" cap="none" spc="0" normalizeH="0" baseline="0" noProof="0" dirty="0" smtClean="0">
                <a:ln>
                  <a:noFill/>
                </a:ln>
                <a:solidFill>
                  <a:srgbClr val="FF0000"/>
                </a:solidFill>
                <a:effectLst/>
                <a:uLnTx/>
                <a:uFillTx/>
                <a:latin typeface="+mj-lt"/>
                <a:ea typeface="+mj-ea"/>
                <a:cs typeface="+mj-cs"/>
              </a:rPr>
              <a:t> technologies</a:t>
            </a:r>
            <a:endParaRPr kumimoji="0" lang="fr-FR" sz="2800" b="1"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0" y="-24"/>
            <a:ext cx="9144000" cy="725470"/>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400" b="1" i="0" u="none" strike="noStrike" kern="1200" cap="none" spc="0" normalizeH="0" baseline="0" noProof="0" smtClean="0">
                <a:ln>
                  <a:noFill/>
                </a:ln>
                <a:solidFill>
                  <a:srgbClr val="FF0000"/>
                </a:solidFill>
                <a:effectLst/>
                <a:uLnTx/>
                <a:uFillTx/>
                <a:latin typeface="+mj-lt"/>
                <a:ea typeface="+mj-ea"/>
                <a:cs typeface="+mj-cs"/>
              </a:rPr>
              <a:t>Citation: </a:t>
            </a:r>
            <a:r>
              <a:rPr kumimoji="0" lang="en-US" sz="3400" b="1" i="1" u="none" strike="noStrike" kern="1200" cap="none" spc="0" normalizeH="0" baseline="0" noProof="0" smtClean="0">
                <a:ln>
                  <a:noFill/>
                </a:ln>
                <a:solidFill>
                  <a:srgbClr val="FF0000"/>
                </a:solidFill>
                <a:effectLst/>
                <a:uLnTx/>
                <a:uFillTx/>
                <a:latin typeface="+mj-lt"/>
                <a:ea typeface="+mj-ea"/>
                <a:cs typeface="+mj-cs"/>
              </a:rPr>
              <a:t>Wise people learn from their ancestors</a:t>
            </a:r>
            <a:endParaRPr kumimoji="0" lang="en-US" sz="3400" b="1" i="1" u="none" strike="noStrike" kern="1200" cap="none" spc="0" normalizeH="0" baseline="0" noProof="0" dirty="0">
              <a:ln>
                <a:noFill/>
              </a:ln>
              <a:solidFill>
                <a:srgbClr val="FF0000"/>
              </a:solidFill>
              <a:effectLst/>
              <a:uLnTx/>
              <a:uFillTx/>
              <a:latin typeface="+mj-lt"/>
              <a:ea typeface="+mj-ea"/>
              <a:cs typeface="+mj-cs"/>
            </a:endParaRPr>
          </a:p>
        </p:txBody>
      </p:sp>
      <p:pic>
        <p:nvPicPr>
          <p:cNvPr id="6" name="Picture 8" descr="http://ulule.me/projects/691/le-tresor-des-foggaras-1.jpeg"/>
          <p:cNvPicPr>
            <a:picLocks noChangeAspect="1" noChangeArrowheads="1"/>
          </p:cNvPicPr>
          <p:nvPr/>
        </p:nvPicPr>
        <p:blipFill>
          <a:blip r:embed="rId2" cstate="print"/>
          <a:srcRect/>
          <a:stretch>
            <a:fillRect/>
          </a:stretch>
        </p:blipFill>
        <p:spPr bwMode="auto">
          <a:xfrm>
            <a:off x="5572132" y="4547272"/>
            <a:ext cx="2700000" cy="2025000"/>
          </a:xfrm>
          <a:prstGeom prst="rect">
            <a:avLst/>
          </a:prstGeom>
          <a:noFill/>
        </p:spPr>
      </p:pic>
      <p:pic>
        <p:nvPicPr>
          <p:cNvPr id="7" name="Picture 4" descr="La foggara, le système traditionnel d'irrigation dans le Sud. D. R."/>
          <p:cNvPicPr>
            <a:picLocks noChangeAspect="1" noChangeArrowheads="1"/>
          </p:cNvPicPr>
          <p:nvPr/>
        </p:nvPicPr>
        <p:blipFill>
          <a:blip r:embed="rId3" cstate="print"/>
          <a:srcRect/>
          <a:stretch>
            <a:fillRect/>
          </a:stretch>
        </p:blipFill>
        <p:spPr bwMode="auto">
          <a:xfrm>
            <a:off x="2872132" y="2761322"/>
            <a:ext cx="2700000" cy="1782000"/>
          </a:xfrm>
          <a:prstGeom prst="rect">
            <a:avLst/>
          </a:prstGeom>
          <a:noFill/>
        </p:spPr>
      </p:pic>
      <p:pic>
        <p:nvPicPr>
          <p:cNvPr id="8" name="Picture 6" descr="http://2.bp.blogspot.com/-MIfn9dM3nqI/Tkc_Y_QNkgI/AAAAAAAAAKc/vO3UY6z-WRo/s640/khettara.JPG"/>
          <p:cNvPicPr>
            <a:picLocks noChangeAspect="1" noChangeArrowheads="1"/>
          </p:cNvPicPr>
          <p:nvPr/>
        </p:nvPicPr>
        <p:blipFill>
          <a:blip r:embed="rId4" cstate="print"/>
          <a:srcRect/>
          <a:stretch>
            <a:fillRect/>
          </a:stretch>
        </p:blipFill>
        <p:spPr bwMode="auto">
          <a:xfrm>
            <a:off x="157488" y="903934"/>
            <a:ext cx="2700000" cy="1915275"/>
          </a:xfrm>
          <a:prstGeom prst="rect">
            <a:avLst/>
          </a:prstGeom>
          <a:noFill/>
        </p:spPr>
      </p:pic>
      <p:pic>
        <p:nvPicPr>
          <p:cNvPr id="9" name="Picture 12" descr="http://upload.wikimedia.org/wikipedia/commons/thumb/3/32/Qanat-3.svg/800px-Qanat-3.svg.png"/>
          <p:cNvPicPr>
            <a:picLocks noChangeAspect="1" noChangeArrowheads="1"/>
          </p:cNvPicPr>
          <p:nvPr/>
        </p:nvPicPr>
        <p:blipFill>
          <a:blip r:embed="rId5" cstate="print"/>
          <a:srcRect/>
          <a:stretch>
            <a:fillRect/>
          </a:stretch>
        </p:blipFill>
        <p:spPr bwMode="auto">
          <a:xfrm>
            <a:off x="5572132" y="903934"/>
            <a:ext cx="3571868" cy="2643206"/>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0" y="-27384"/>
            <a:ext cx="9144000" cy="714380"/>
          </a:xfrm>
          <a:solidFill>
            <a:srgbClr val="FFFF00"/>
          </a:solidFill>
        </p:spPr>
        <p:txBody>
          <a:bodyPr>
            <a:normAutofit fontScale="90000"/>
          </a:bodyPr>
          <a:lstStyle/>
          <a:p>
            <a:r>
              <a:rPr lang="fr-FR" b="1" dirty="0" err="1" smtClean="0">
                <a:solidFill>
                  <a:srgbClr val="FF0000"/>
                </a:solidFill>
              </a:rPr>
              <a:t>Tracks</a:t>
            </a:r>
            <a:r>
              <a:rPr lang="fr-FR" b="1" dirty="0" smtClean="0">
                <a:solidFill>
                  <a:srgbClr val="FF0000"/>
                </a:solidFill>
              </a:rPr>
              <a:t> for South-South partnership</a:t>
            </a:r>
            <a:endParaRPr lang="fr-FR" b="1" dirty="0">
              <a:solidFill>
                <a:srgbClr val="FF0000"/>
              </a:solidFill>
            </a:endParaRPr>
          </a:p>
        </p:txBody>
      </p:sp>
      <p:sp>
        <p:nvSpPr>
          <p:cNvPr id="5" name="Rectangle 4"/>
          <p:cNvSpPr/>
          <p:nvPr/>
        </p:nvSpPr>
        <p:spPr>
          <a:xfrm>
            <a:off x="395536" y="1628800"/>
            <a:ext cx="8388424" cy="4524315"/>
          </a:xfrm>
          <a:prstGeom prst="rect">
            <a:avLst/>
          </a:prstGeom>
          <a:noFill/>
        </p:spPr>
        <p:txBody>
          <a:bodyPr wrap="square">
            <a:spAutoFit/>
          </a:bodyPr>
          <a:lstStyle/>
          <a:p>
            <a:pPr marL="274638" lvl="0" indent="-274638" algn="just">
              <a:buFont typeface="Arial" pitchFamily="34" charset="0"/>
              <a:buChar char="•"/>
            </a:pPr>
            <a:r>
              <a:rPr lang="en-US" sz="3600" b="1" dirty="0" smtClean="0">
                <a:solidFill>
                  <a:schemeClr val="tx2">
                    <a:lumMod val="75000"/>
                  </a:schemeClr>
                </a:solidFill>
              </a:rPr>
              <a:t>National Systems of Intellectual Property </a:t>
            </a:r>
            <a:endParaRPr lang="fr-FR" sz="3600" b="1" dirty="0" smtClean="0">
              <a:solidFill>
                <a:schemeClr val="tx2">
                  <a:lumMod val="75000"/>
                </a:schemeClr>
              </a:solidFill>
            </a:endParaRPr>
          </a:p>
          <a:p>
            <a:pPr marL="274638" lvl="0" indent="-274638" algn="just">
              <a:buFont typeface="Arial" pitchFamily="34" charset="0"/>
              <a:buChar char="•"/>
            </a:pPr>
            <a:r>
              <a:rPr lang="en-US" sz="3600" b="1" dirty="0" smtClean="0">
                <a:solidFill>
                  <a:schemeClr val="tx2">
                    <a:lumMod val="75000"/>
                  </a:schemeClr>
                </a:solidFill>
              </a:rPr>
              <a:t>National System of Innovation </a:t>
            </a:r>
            <a:endParaRPr lang="fr-FR" sz="3600" b="1" dirty="0" smtClean="0">
              <a:solidFill>
                <a:schemeClr val="tx2">
                  <a:lumMod val="75000"/>
                </a:schemeClr>
              </a:solidFill>
            </a:endParaRPr>
          </a:p>
          <a:p>
            <a:pPr marL="274638" lvl="0" indent="-274638" algn="just">
              <a:buFont typeface="Arial" pitchFamily="34" charset="0"/>
              <a:buChar char="•"/>
            </a:pPr>
            <a:r>
              <a:rPr lang="en-US" sz="3600" b="1" dirty="0" smtClean="0">
                <a:solidFill>
                  <a:schemeClr val="tx2">
                    <a:lumMod val="75000"/>
                  </a:schemeClr>
                </a:solidFill>
              </a:rPr>
              <a:t>Twinning R&amp;D activities </a:t>
            </a:r>
            <a:endParaRPr lang="fr-FR" sz="3600" b="1" dirty="0" smtClean="0">
              <a:solidFill>
                <a:schemeClr val="tx2">
                  <a:lumMod val="75000"/>
                </a:schemeClr>
              </a:solidFill>
            </a:endParaRPr>
          </a:p>
          <a:p>
            <a:pPr marL="274638" lvl="0" indent="-274638" algn="just">
              <a:buFont typeface="Arial" pitchFamily="34" charset="0"/>
              <a:buChar char="•"/>
            </a:pPr>
            <a:r>
              <a:rPr lang="en-US" sz="3600" b="1" dirty="0" smtClean="0">
                <a:solidFill>
                  <a:schemeClr val="tx2">
                    <a:lumMod val="75000"/>
                  </a:schemeClr>
                </a:solidFill>
              </a:rPr>
              <a:t>Sharing experiences and best practices </a:t>
            </a:r>
            <a:endParaRPr lang="fr-FR" sz="3600" b="1" dirty="0" smtClean="0">
              <a:solidFill>
                <a:schemeClr val="tx2">
                  <a:lumMod val="75000"/>
                </a:schemeClr>
              </a:solidFill>
            </a:endParaRPr>
          </a:p>
          <a:p>
            <a:pPr marL="274638" lvl="0" indent="-274638" algn="just">
              <a:buFont typeface="Arial" pitchFamily="34" charset="0"/>
              <a:buChar char="•"/>
            </a:pPr>
            <a:r>
              <a:rPr lang="en-US" sz="3600" b="1" dirty="0" smtClean="0">
                <a:solidFill>
                  <a:schemeClr val="tx2">
                    <a:lumMod val="75000"/>
                  </a:schemeClr>
                </a:solidFill>
              </a:rPr>
              <a:t>Exchanging expertise in science and </a:t>
            </a:r>
            <a:r>
              <a:rPr lang="en-US" sz="3600" b="1" dirty="0" err="1" smtClean="0">
                <a:solidFill>
                  <a:schemeClr val="tx2">
                    <a:lumMod val="75000"/>
                  </a:schemeClr>
                </a:solidFill>
              </a:rPr>
              <a:t>technoparks</a:t>
            </a:r>
            <a:r>
              <a:rPr lang="en-US" sz="3600" b="1" dirty="0" smtClean="0">
                <a:solidFill>
                  <a:schemeClr val="tx2">
                    <a:lumMod val="75000"/>
                  </a:schemeClr>
                </a:solidFill>
              </a:rPr>
              <a:t> </a:t>
            </a:r>
            <a:endParaRPr lang="fr-FR" sz="3600" b="1" dirty="0" smtClean="0">
              <a:solidFill>
                <a:schemeClr val="tx2">
                  <a:lumMod val="75000"/>
                </a:schemeClr>
              </a:solidFill>
            </a:endParaRPr>
          </a:p>
          <a:p>
            <a:pPr marL="274638" lvl="0" indent="-274638" algn="just">
              <a:buFont typeface="Arial" pitchFamily="34" charset="0"/>
              <a:buChar char="•"/>
            </a:pPr>
            <a:r>
              <a:rPr lang="en-US" sz="3600" b="1" dirty="0" smtClean="0">
                <a:solidFill>
                  <a:schemeClr val="tx2">
                    <a:lumMod val="75000"/>
                  </a:schemeClr>
                </a:solidFill>
              </a:rPr>
              <a:t>Drafting and setting national strategies in Technology Transfer </a:t>
            </a:r>
            <a:endParaRPr lang="fr-FR" sz="3600" b="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4016" y="1183358"/>
            <a:ext cx="8892480" cy="5053954"/>
          </a:xfrm>
        </p:spPr>
        <p:txBody>
          <a:bodyPr>
            <a:normAutofit fontScale="90000"/>
          </a:bodyPr>
          <a:lstStyle/>
          <a:p>
            <a:pPr algn="l">
              <a:buFont typeface="+mj-lt"/>
              <a:buAutoNum type="arabicPeriod"/>
              <a:tabLst>
                <a:tab pos="8694738" algn="l"/>
              </a:tabLst>
            </a:pPr>
            <a:r>
              <a:rPr lang="en-US" sz="2200" dirty="0">
                <a:solidFill>
                  <a:schemeClr val="bg2">
                    <a:lumMod val="50000"/>
                  </a:schemeClr>
                </a:solidFill>
                <a:effectLst/>
              </a:rPr>
              <a:t> </a:t>
            </a:r>
            <a:r>
              <a:rPr lang="en-US" sz="2200" dirty="0" smtClean="0">
                <a:solidFill>
                  <a:schemeClr val="bg2">
                    <a:lumMod val="50000"/>
                  </a:schemeClr>
                </a:solidFill>
                <a:effectLst/>
              </a:rPr>
              <a:t>organization </a:t>
            </a:r>
            <a:r>
              <a:rPr lang="en-US" sz="2200" dirty="0">
                <a:solidFill>
                  <a:schemeClr val="bg2">
                    <a:lumMod val="50000"/>
                  </a:schemeClr>
                </a:solidFill>
                <a:effectLst/>
              </a:rPr>
              <a:t>of five regional technology transfer </a:t>
            </a:r>
            <a:r>
              <a:rPr lang="en-US" sz="2200" dirty="0" smtClean="0">
                <a:solidFill>
                  <a:schemeClr val="bg2">
                    <a:lumMod val="50000"/>
                  </a:schemeClr>
                </a:solidFill>
                <a:effectLst/>
              </a:rPr>
              <a:t>consultation meetings; </a:t>
            </a:r>
            <a:br>
              <a:rPr lang="en-US" sz="2200" dirty="0" smtClean="0">
                <a:solidFill>
                  <a:schemeClr val="bg2">
                    <a:lumMod val="50000"/>
                  </a:schemeClr>
                </a:solidFill>
                <a:effectLst/>
              </a:rPr>
            </a:br>
            <a:r>
              <a:rPr lang="en-US" sz="2200" dirty="0" smtClean="0">
                <a:solidFill>
                  <a:schemeClr val="bg2">
                    <a:lumMod val="50000"/>
                  </a:schemeClr>
                </a:solidFill>
                <a:effectLst/>
              </a:rPr>
              <a:t>2. elaboration </a:t>
            </a:r>
            <a:r>
              <a:rPr lang="en-US" sz="2200" dirty="0">
                <a:solidFill>
                  <a:schemeClr val="bg2">
                    <a:lumMod val="50000"/>
                  </a:schemeClr>
                </a:solidFill>
                <a:effectLst/>
              </a:rPr>
              <a:t>of six peer-reviewed analytic studies; </a:t>
            </a:r>
            <a:br>
              <a:rPr lang="en-US" sz="2200" dirty="0">
                <a:solidFill>
                  <a:schemeClr val="bg2">
                    <a:lumMod val="50000"/>
                  </a:schemeClr>
                </a:solidFill>
                <a:effectLst/>
              </a:rPr>
            </a:br>
            <a:r>
              <a:rPr lang="en-US" sz="2200" dirty="0" smtClean="0">
                <a:solidFill>
                  <a:schemeClr val="bg2">
                    <a:lumMod val="50000"/>
                  </a:schemeClr>
                </a:solidFill>
                <a:effectLst/>
              </a:rPr>
              <a:t>3. drafting </a:t>
            </a:r>
            <a:r>
              <a:rPr lang="en-US" sz="2200" dirty="0">
                <a:solidFill>
                  <a:schemeClr val="bg2">
                    <a:lumMod val="50000"/>
                  </a:schemeClr>
                </a:solidFill>
                <a:effectLst/>
              </a:rPr>
              <a:t>of a concept paper on building solutions as the basis for discussion at the International Expert Forum, to be submitted to the CDIP for </a:t>
            </a:r>
            <a:r>
              <a:rPr lang="en-US" sz="2400" dirty="0">
                <a:solidFill>
                  <a:schemeClr val="bg2">
                    <a:lumMod val="50000"/>
                  </a:schemeClr>
                </a:solidFill>
                <a:effectLst/>
              </a:rPr>
              <a:t>approval;</a:t>
            </a:r>
            <a:r>
              <a:rPr lang="en-US" sz="2400" b="1" dirty="0">
                <a:solidFill>
                  <a:schemeClr val="bg2">
                    <a:lumMod val="50000"/>
                  </a:schemeClr>
                </a:solidFill>
                <a:effectLst/>
              </a:rPr>
              <a:t> </a:t>
            </a:r>
            <a:br>
              <a:rPr lang="en-US" sz="2400" b="1" dirty="0">
                <a:solidFill>
                  <a:schemeClr val="bg2">
                    <a:lumMod val="50000"/>
                  </a:schemeClr>
                </a:solidFill>
                <a:effectLst/>
              </a:rPr>
            </a:br>
            <a:r>
              <a:rPr lang="en-US" sz="2400" b="1" dirty="0" smtClean="0">
                <a:solidFill>
                  <a:srgbClr val="FF0000"/>
                </a:solidFill>
                <a:effectLst/>
              </a:rPr>
              <a:t>4. organization </a:t>
            </a:r>
            <a:r>
              <a:rPr lang="en-US" sz="2400" b="1" dirty="0">
                <a:solidFill>
                  <a:srgbClr val="FF0000"/>
                </a:solidFill>
                <a:effectLst/>
              </a:rPr>
              <a:t>of an International Expert Forum in the form of an international</a:t>
            </a:r>
            <a:r>
              <a:rPr lang="en-US" sz="2200" dirty="0">
                <a:solidFill>
                  <a:srgbClr val="FF0000"/>
                </a:solidFill>
                <a:effectLst/>
              </a:rPr>
              <a:t> conference;</a:t>
            </a:r>
            <a:r>
              <a:rPr lang="en-US" sz="2200" dirty="0">
                <a:solidFill>
                  <a:schemeClr val="bg2">
                    <a:lumMod val="50000"/>
                  </a:schemeClr>
                </a:solidFill>
                <a:effectLst/>
              </a:rPr>
              <a:t> </a:t>
            </a:r>
            <a:br>
              <a:rPr lang="en-US" sz="2200" dirty="0">
                <a:solidFill>
                  <a:schemeClr val="bg2">
                    <a:lumMod val="50000"/>
                  </a:schemeClr>
                </a:solidFill>
                <a:effectLst/>
              </a:rPr>
            </a:br>
            <a:r>
              <a:rPr lang="en-US" sz="2200" dirty="0" smtClean="0">
                <a:solidFill>
                  <a:schemeClr val="bg2">
                    <a:lumMod val="50000"/>
                  </a:schemeClr>
                </a:solidFill>
                <a:effectLst/>
              </a:rPr>
              <a:t>5. </a:t>
            </a:r>
            <a:r>
              <a:rPr lang="en-US" sz="2200" dirty="0">
                <a:solidFill>
                  <a:schemeClr val="bg2">
                    <a:lumMod val="50000"/>
                  </a:schemeClr>
                </a:solidFill>
                <a:effectLst/>
              </a:rPr>
              <a:t>preparation and provision of materials, modules, teaching tools and other instruments resulting from recommendations adopted at the High-Level International Expert Forum; </a:t>
            </a:r>
            <a:br>
              <a:rPr lang="en-US" sz="2200" dirty="0">
                <a:solidFill>
                  <a:schemeClr val="bg2">
                    <a:lumMod val="50000"/>
                  </a:schemeClr>
                </a:solidFill>
                <a:effectLst/>
              </a:rPr>
            </a:br>
            <a:r>
              <a:rPr lang="en-US" sz="2200" dirty="0" smtClean="0">
                <a:solidFill>
                  <a:schemeClr val="bg2">
                    <a:lumMod val="50000"/>
                  </a:schemeClr>
                </a:solidFill>
                <a:effectLst/>
              </a:rPr>
              <a:t>6. </a:t>
            </a:r>
            <a:r>
              <a:rPr lang="en-US" sz="2200" dirty="0">
                <a:solidFill>
                  <a:schemeClr val="bg2">
                    <a:lumMod val="50000"/>
                  </a:schemeClr>
                </a:solidFill>
                <a:effectLst/>
              </a:rPr>
              <a:t>creation of a Web Forum; and </a:t>
            </a:r>
            <a:br>
              <a:rPr lang="en-US" sz="2200" dirty="0">
                <a:solidFill>
                  <a:schemeClr val="bg2">
                    <a:lumMod val="50000"/>
                  </a:schemeClr>
                </a:solidFill>
                <a:effectLst/>
              </a:rPr>
            </a:br>
            <a:r>
              <a:rPr lang="en-US" sz="2200" dirty="0" smtClean="0">
                <a:solidFill>
                  <a:schemeClr val="bg2">
                    <a:lumMod val="50000"/>
                  </a:schemeClr>
                </a:solidFill>
                <a:effectLst/>
              </a:rPr>
              <a:t>7.the </a:t>
            </a:r>
            <a:r>
              <a:rPr lang="en-US" sz="2200" dirty="0">
                <a:solidFill>
                  <a:schemeClr val="bg2">
                    <a:lumMod val="50000"/>
                  </a:schemeClr>
                </a:solidFill>
                <a:effectLst/>
              </a:rPr>
              <a:t>incorporation of any outcome resulting from the above activities into the WIPO programs, after consideration by the CDIP and any possible recommendation by the Committee to the General Assembly. </a:t>
            </a:r>
            <a:endParaRPr lang="fr-FR" dirty="0">
              <a:solidFill>
                <a:schemeClr val="bg2">
                  <a:lumMod val="50000"/>
                </a:schemeClr>
              </a:solidFill>
              <a:effectLst/>
            </a:endParaRPr>
          </a:p>
        </p:txBody>
      </p:sp>
      <p:sp>
        <p:nvSpPr>
          <p:cNvPr id="3" name="Rectangle 2"/>
          <p:cNvSpPr/>
          <p:nvPr/>
        </p:nvSpPr>
        <p:spPr>
          <a:xfrm>
            <a:off x="0" y="0"/>
            <a:ext cx="9144000" cy="1077218"/>
          </a:xfrm>
          <a:prstGeom prst="rect">
            <a:avLst/>
          </a:prstGeom>
          <a:solidFill>
            <a:schemeClr val="tx1"/>
          </a:solidFill>
        </p:spPr>
        <p:txBody>
          <a:bodyPr wrap="square">
            <a:spAutoFit/>
          </a:bodyPr>
          <a:lstStyle/>
          <a:p>
            <a:pPr algn="ctr"/>
            <a:r>
              <a:rPr lang="en-US" b="1" dirty="0" smtClean="0">
                <a:solidFill>
                  <a:schemeClr val="tx2">
                    <a:lumMod val="10000"/>
                  </a:schemeClr>
                </a:solidFill>
              </a:rPr>
              <a:t>The Project on Intellectual Property and Technology Transfer</a:t>
            </a:r>
          </a:p>
          <a:p>
            <a:pPr algn="ctr"/>
            <a:r>
              <a:rPr lang="en-US" b="1" dirty="0" smtClean="0">
                <a:solidFill>
                  <a:schemeClr val="tx2">
                    <a:lumMod val="10000"/>
                  </a:schemeClr>
                </a:solidFill>
              </a:rPr>
              <a:t> “Common Challenges - Building Solutions”, </a:t>
            </a:r>
          </a:p>
          <a:p>
            <a:r>
              <a:rPr lang="en-US" sz="1400" b="1" dirty="0" smtClean="0">
                <a:solidFill>
                  <a:schemeClr val="tx2">
                    <a:lumMod val="10000"/>
                  </a:schemeClr>
                </a:solidFill>
              </a:rPr>
              <a:t>approved by the Committee on Development and Intellectual Property (CDIP) at its sixth session, held in November 2010, envisaged the following project deliverables: </a:t>
            </a:r>
            <a:endParaRPr lang="fr-FR" sz="1400" b="1" dirty="0">
              <a:solidFill>
                <a:schemeClr val="tx2">
                  <a:lumMod val="10000"/>
                </a:schemeClr>
              </a:solidFill>
            </a:endParaRPr>
          </a:p>
        </p:txBody>
      </p:sp>
      <p:sp>
        <p:nvSpPr>
          <p:cNvPr id="4" name="Rectangle 3"/>
          <p:cNvSpPr/>
          <p:nvPr/>
        </p:nvSpPr>
        <p:spPr>
          <a:xfrm>
            <a:off x="0" y="6309320"/>
            <a:ext cx="9144000" cy="646331"/>
          </a:xfrm>
          <a:prstGeom prst="rect">
            <a:avLst/>
          </a:prstGeom>
          <a:solidFill>
            <a:schemeClr val="bg2">
              <a:lumMod val="50000"/>
            </a:schemeClr>
          </a:solidFill>
        </p:spPr>
        <p:txBody>
          <a:bodyPr wrap="square">
            <a:spAutoFit/>
          </a:bodyPr>
          <a:lstStyle/>
          <a:p>
            <a:pPr algn="ctr"/>
            <a:r>
              <a:rPr lang="fr-FR" dirty="0" smtClean="0"/>
              <a:t>FACTUAL REPORT</a:t>
            </a:r>
          </a:p>
          <a:p>
            <a:pPr algn="ctr"/>
            <a:r>
              <a:rPr lang="fr-FR" dirty="0" smtClean="0"/>
              <a:t>http://www.wipo.int/edocs/mdocs/mdocs/en/cdip_15/cdip_15_5.pdf</a:t>
            </a:r>
            <a:endParaRPr lang="fr-FR" dirty="0"/>
          </a:p>
        </p:txBody>
      </p:sp>
    </p:spTree>
    <p:extLst>
      <p:ext uri="{BB962C8B-B14F-4D97-AF65-F5344CB8AC3E}">
        <p14:creationId xmlns:p14="http://schemas.microsoft.com/office/powerpoint/2010/main" val="42157036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384"/>
            <a:ext cx="9144000" cy="1143000"/>
          </a:xfrm>
          <a:solidFill>
            <a:srgbClr val="FFFF00"/>
          </a:solidFill>
        </p:spPr>
        <p:txBody>
          <a:bodyPr>
            <a:normAutofit/>
          </a:bodyPr>
          <a:lstStyle/>
          <a:p>
            <a:pPr lvl="0"/>
            <a:r>
              <a:rPr kumimoji="0" lang="en-US" sz="28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Session 2 &amp; 3: Measures for Promoting International Technology Transfer: Challenges and Solutions</a:t>
            </a:r>
            <a:endParaRPr lang="fr-FR" sz="2800" b="1" dirty="0">
              <a:solidFill>
                <a:srgbClr val="FF0000"/>
              </a:solidFill>
            </a:endParaRPr>
          </a:p>
        </p:txBody>
      </p:sp>
      <p:sp>
        <p:nvSpPr>
          <p:cNvPr id="1025" name="Rectangle 1"/>
          <p:cNvSpPr>
            <a:spLocks noChangeArrowheads="1"/>
          </p:cNvSpPr>
          <p:nvPr/>
        </p:nvSpPr>
        <p:spPr bwMode="auto">
          <a:xfrm>
            <a:off x="144016" y="1610791"/>
            <a:ext cx="8892480" cy="4770537"/>
          </a:xfrm>
          <a:prstGeom prst="rect">
            <a:avLst/>
          </a:prstGeom>
          <a:solidFill>
            <a:schemeClr val="tx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2">
                    <a:lumMod val="75000"/>
                  </a:schemeClr>
                </a:solidFill>
                <a:effectLst/>
                <a:latin typeface="Arial" pitchFamily="34" charset="0"/>
                <a:ea typeface="Calibri" pitchFamily="34" charset="0"/>
                <a:cs typeface="Arial" pitchFamily="34" charset="0"/>
              </a:rPr>
              <a:t>Moderator: </a:t>
            </a:r>
            <a:endParaRPr kumimoji="0" lang="fr-FR" sz="1600" b="0" i="0" u="none" strike="noStrike" cap="none" normalizeH="0" baseline="0" dirty="0" smtClean="0">
              <a:ln>
                <a:noFill/>
              </a:ln>
              <a:solidFill>
                <a:schemeClr val="bg2">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bg2">
                    <a:lumMod val="75000"/>
                  </a:schemeClr>
                </a:solidFill>
                <a:effectLst/>
                <a:latin typeface="Calibri" pitchFamily="34" charset="0"/>
                <a:ea typeface="Calibri" pitchFamily="34" charset="0"/>
                <a:cs typeface="Arial" pitchFamily="34" charset="0"/>
              </a:rPr>
              <a:t>Ms. Alison Brimelow, Chairman, </a:t>
            </a:r>
            <a:endParaRPr kumimoji="0" lang="fr-FR" sz="1600" b="1" i="0" u="none" strike="noStrike" cap="none" normalizeH="0" baseline="0" dirty="0" smtClean="0">
              <a:ln>
                <a:noFill/>
              </a:ln>
              <a:solidFill>
                <a:schemeClr val="bg2">
                  <a:lumMod val="75000"/>
                </a:schemeClr>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2">
                    <a:lumMod val="75000"/>
                  </a:schemeClr>
                </a:solidFill>
                <a:effectLst/>
                <a:latin typeface="Calibri" pitchFamily="34" charset="0"/>
                <a:ea typeface="Calibri" pitchFamily="34" charset="0"/>
                <a:cs typeface="Arial" pitchFamily="34" charset="0"/>
              </a:rPr>
              <a:t>Centre for Copyright and New Business Models in the Creative Economy (CREATe), Programme Advisory Council of the UK Research Councils, University of Glasgow, Glasgow, United Kingdom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2">
                    <a:lumMod val="75000"/>
                  </a:schemeClr>
                </a:solidFill>
                <a:effectLst/>
                <a:latin typeface="Arial" pitchFamily="34" charset="0"/>
                <a:ea typeface="Calibri" pitchFamily="34" charset="0"/>
                <a:cs typeface="Arial" pitchFamily="34" charset="0"/>
              </a:rPr>
              <a:t> </a:t>
            </a:r>
            <a:endParaRPr kumimoji="0" lang="fr-FR" sz="1600" b="0" i="0" u="none" strike="noStrike" cap="none" normalizeH="0" baseline="0" dirty="0" smtClean="0">
              <a:ln>
                <a:noFill/>
              </a:ln>
              <a:solidFill>
                <a:schemeClr val="bg2">
                  <a:lumMod val="75000"/>
                </a:schemeClr>
              </a:solidFill>
              <a:effectLst/>
              <a:latin typeface="Arial" pitchFamily="34" charset="0"/>
              <a:cs typeface="Arial" pitchFamily="34" charset="0"/>
            </a:endParaRPr>
          </a:p>
          <a:p>
            <a:pPr marL="182563" marR="0" lvl="0" indent="-182563" algn="l" defTabSz="914400" rtl="0" eaLnBrk="0" fontAlgn="base" latinLnBrk="0" hangingPunct="0">
              <a:lnSpc>
                <a:spcPct val="100000"/>
              </a:lnSpc>
              <a:spcBef>
                <a:spcPct val="0"/>
              </a:spcBef>
              <a:spcAft>
                <a:spcPct val="0"/>
              </a:spcAft>
              <a:buClrTx/>
              <a:buSzTx/>
              <a:buFontTx/>
              <a:buChar char="•"/>
              <a:tabLst/>
            </a:pPr>
            <a:r>
              <a:rPr kumimoji="0" lang="en-US" sz="1600" b="1" i="0" u="none" strike="noStrike" cap="none" normalizeH="0" baseline="0" dirty="0" smtClean="0">
                <a:ln>
                  <a:noFill/>
                </a:ln>
                <a:solidFill>
                  <a:schemeClr val="bg2">
                    <a:lumMod val="75000"/>
                  </a:schemeClr>
                </a:solidFill>
                <a:effectLst/>
                <a:latin typeface="Calibri" pitchFamily="34" charset="0"/>
                <a:ea typeface="Calibri" pitchFamily="34" charset="0"/>
                <a:cs typeface="Arial" pitchFamily="34" charset="0"/>
              </a:rPr>
              <a:t>Mr. Jaroslav Burčík</a:t>
            </a:r>
            <a:r>
              <a:rPr kumimoji="0" lang="en-US" sz="1600" b="0" i="0" u="none" strike="noStrike" cap="none" normalizeH="0" baseline="0" dirty="0" smtClean="0">
                <a:ln>
                  <a:noFill/>
                </a:ln>
                <a:solidFill>
                  <a:schemeClr val="bg2">
                    <a:lumMod val="75000"/>
                  </a:schemeClr>
                </a:solidFill>
                <a:effectLst/>
                <a:latin typeface="Calibri" pitchFamily="34" charset="0"/>
                <a:ea typeface="Calibri" pitchFamily="34" charset="0"/>
                <a:cs typeface="Arial" pitchFamily="34" charset="0"/>
              </a:rPr>
              <a:t>, Director, Technology and Innovation Center, Czech Technical University, Prague, Czech Republic;</a:t>
            </a:r>
            <a:endParaRPr kumimoji="0" lang="fr-FR" sz="1600" b="0" i="0" u="none" strike="noStrike" cap="none" normalizeH="0" baseline="0" dirty="0" smtClean="0">
              <a:ln>
                <a:noFill/>
              </a:ln>
              <a:solidFill>
                <a:schemeClr val="bg2">
                  <a:lumMod val="75000"/>
                </a:schemeClr>
              </a:solidFill>
              <a:effectLst/>
              <a:latin typeface="Arial" pitchFamily="34" charset="0"/>
              <a:cs typeface="Arial" pitchFamily="34" charset="0"/>
            </a:endParaRPr>
          </a:p>
          <a:p>
            <a:pPr marL="182563" marR="0" lvl="0" indent="-182563" algn="l" defTabSz="914400" rtl="0" eaLnBrk="0" fontAlgn="base" latinLnBrk="0" hangingPunct="0">
              <a:lnSpc>
                <a:spcPct val="100000"/>
              </a:lnSpc>
              <a:spcBef>
                <a:spcPct val="0"/>
              </a:spcBef>
              <a:spcAft>
                <a:spcPct val="0"/>
              </a:spcAft>
              <a:buClrTx/>
              <a:buSzTx/>
              <a:buFontTx/>
              <a:buChar char="•"/>
              <a:tabLst/>
            </a:pPr>
            <a:r>
              <a:rPr kumimoji="0" lang="en-US" sz="1600" b="1" i="0" u="none" strike="noStrike" cap="none" normalizeH="0" baseline="0" dirty="0" smtClean="0">
                <a:ln>
                  <a:noFill/>
                </a:ln>
                <a:solidFill>
                  <a:schemeClr val="bg2">
                    <a:lumMod val="75000"/>
                  </a:schemeClr>
                </a:solidFill>
                <a:effectLst/>
                <a:latin typeface="Calibri" pitchFamily="34" charset="0"/>
                <a:ea typeface="Calibri" pitchFamily="34" charset="0"/>
                <a:cs typeface="Arial" pitchFamily="34" charset="0"/>
              </a:rPr>
              <a:t>Mr. Francisco Rafael Cano Betancourt</a:t>
            </a:r>
            <a:r>
              <a:rPr kumimoji="0" lang="en-US" sz="1600" b="0" i="0" u="none" strike="noStrike" cap="none" normalizeH="0" baseline="0" dirty="0" smtClean="0">
                <a:ln>
                  <a:noFill/>
                </a:ln>
                <a:solidFill>
                  <a:schemeClr val="bg2">
                    <a:lumMod val="75000"/>
                  </a:schemeClr>
                </a:solidFill>
                <a:effectLst/>
                <a:latin typeface="Calibri" pitchFamily="34" charset="0"/>
                <a:ea typeface="Calibri" pitchFamily="34" charset="0"/>
                <a:cs typeface="Arial" pitchFamily="34" charset="0"/>
              </a:rPr>
              <a:t>, Director, Planning, Evaluation and Development, National Council for Science and Technology, Guatemala City, Guatemala; </a:t>
            </a:r>
            <a:endParaRPr kumimoji="0" lang="fr-FR" sz="1600" b="0" i="0" u="none" strike="noStrike" cap="none" normalizeH="0" baseline="0" dirty="0" smtClean="0">
              <a:ln>
                <a:noFill/>
              </a:ln>
              <a:solidFill>
                <a:schemeClr val="bg2">
                  <a:lumMod val="75000"/>
                </a:schemeClr>
              </a:solidFill>
              <a:effectLst/>
              <a:latin typeface="Arial" pitchFamily="34" charset="0"/>
              <a:cs typeface="Arial" pitchFamily="34" charset="0"/>
            </a:endParaRPr>
          </a:p>
          <a:p>
            <a:pPr marL="182563" marR="0" lvl="0" indent="-182563" algn="l" defTabSz="914400" rtl="0" eaLnBrk="0" fontAlgn="base" latinLnBrk="0" hangingPunct="0">
              <a:lnSpc>
                <a:spcPct val="100000"/>
              </a:lnSpc>
              <a:spcBef>
                <a:spcPct val="0"/>
              </a:spcBef>
              <a:spcAft>
                <a:spcPct val="0"/>
              </a:spcAft>
              <a:buClrTx/>
              <a:buSzTx/>
              <a:buFontTx/>
              <a:buChar char="•"/>
              <a:tabLst/>
            </a:pPr>
            <a:r>
              <a:rPr kumimoji="0" lang="en-US" sz="1600" b="1" i="0" u="none" strike="noStrike" cap="none" normalizeH="0" baseline="0" dirty="0" smtClean="0">
                <a:ln>
                  <a:noFill/>
                </a:ln>
                <a:solidFill>
                  <a:schemeClr val="bg2">
                    <a:lumMod val="75000"/>
                  </a:schemeClr>
                </a:solidFill>
                <a:effectLst/>
                <a:latin typeface="Calibri" pitchFamily="34" charset="0"/>
                <a:ea typeface="Calibri" pitchFamily="34" charset="0"/>
                <a:cs typeface="Arial" pitchFamily="34" charset="0"/>
              </a:rPr>
              <a:t>Ms. Sherry Knowles</a:t>
            </a:r>
            <a:r>
              <a:rPr kumimoji="0" lang="en-US" sz="1600" b="0" i="0" u="none" strike="noStrike" cap="none" normalizeH="0" baseline="0" dirty="0" smtClean="0">
                <a:ln>
                  <a:noFill/>
                </a:ln>
                <a:solidFill>
                  <a:schemeClr val="bg2">
                    <a:lumMod val="75000"/>
                  </a:schemeClr>
                </a:solidFill>
                <a:effectLst/>
                <a:latin typeface="Calibri" pitchFamily="34" charset="0"/>
                <a:ea typeface="Calibri" pitchFamily="34" charset="0"/>
                <a:cs typeface="Arial" pitchFamily="34" charset="0"/>
              </a:rPr>
              <a:t>, Principal, Knowles Intellectual Property Strategies, LLC, Atlanta, Georgia, United States of America; </a:t>
            </a:r>
            <a:endParaRPr kumimoji="0" lang="fr-FR" sz="1600" b="0" i="0" u="none" strike="noStrike" cap="none" normalizeH="0" baseline="0" dirty="0" smtClean="0">
              <a:ln>
                <a:noFill/>
              </a:ln>
              <a:solidFill>
                <a:schemeClr val="bg2">
                  <a:lumMod val="75000"/>
                </a:schemeClr>
              </a:solidFill>
              <a:effectLst/>
              <a:latin typeface="Arial" pitchFamily="34" charset="0"/>
              <a:cs typeface="Arial" pitchFamily="34" charset="0"/>
            </a:endParaRPr>
          </a:p>
          <a:p>
            <a:pPr marL="182563" marR="0" lvl="0" indent="-182563" algn="l" defTabSz="914400" rtl="0" eaLnBrk="0" fontAlgn="base" latinLnBrk="0" hangingPunct="0">
              <a:lnSpc>
                <a:spcPct val="100000"/>
              </a:lnSpc>
              <a:spcBef>
                <a:spcPct val="0"/>
              </a:spcBef>
              <a:spcAft>
                <a:spcPct val="0"/>
              </a:spcAft>
              <a:buClrTx/>
              <a:buSzTx/>
              <a:buFontTx/>
              <a:buChar char="•"/>
              <a:tabLst/>
            </a:pPr>
            <a:r>
              <a:rPr kumimoji="0" lang="en-US" sz="1600" b="1" i="0" u="none" strike="noStrike" cap="none" normalizeH="0" baseline="0" dirty="0" smtClean="0">
                <a:ln>
                  <a:noFill/>
                </a:ln>
                <a:solidFill>
                  <a:schemeClr val="bg2">
                    <a:lumMod val="75000"/>
                  </a:schemeClr>
                </a:solidFill>
                <a:effectLst/>
                <a:latin typeface="Calibri" pitchFamily="34" charset="0"/>
                <a:ea typeface="Calibri" pitchFamily="34" charset="0"/>
                <a:cs typeface="Arial" pitchFamily="34" charset="0"/>
              </a:rPr>
              <a:t>Mr. Sifeddine Labed</a:t>
            </a:r>
            <a:r>
              <a:rPr kumimoji="0" lang="en-US" sz="1600" b="0" i="0" u="none" strike="noStrike" cap="none" normalizeH="0" baseline="0" dirty="0" smtClean="0">
                <a:ln>
                  <a:noFill/>
                </a:ln>
                <a:solidFill>
                  <a:schemeClr val="bg2">
                    <a:lumMod val="75000"/>
                  </a:schemeClr>
                </a:solidFill>
                <a:effectLst/>
                <a:latin typeface="Calibri" pitchFamily="34" charset="0"/>
                <a:ea typeface="Calibri" pitchFamily="34" charset="0"/>
                <a:cs typeface="Arial" pitchFamily="34" charset="0"/>
              </a:rPr>
              <a:t>, Director, Formation, Research, Innovation and Technology Transfer, Ministry of Information and Communication Technologies (ICTs), Algiers, Algeria; </a:t>
            </a:r>
            <a:endParaRPr kumimoji="0" lang="fr-FR" sz="1600" b="0" i="0" u="none" strike="noStrike" cap="none" normalizeH="0" baseline="0" dirty="0" smtClean="0">
              <a:ln>
                <a:noFill/>
              </a:ln>
              <a:solidFill>
                <a:schemeClr val="bg2">
                  <a:lumMod val="75000"/>
                </a:schemeClr>
              </a:solidFill>
              <a:effectLst/>
              <a:latin typeface="Arial" pitchFamily="34" charset="0"/>
              <a:cs typeface="Arial" pitchFamily="34" charset="0"/>
            </a:endParaRPr>
          </a:p>
          <a:p>
            <a:pPr marL="182563" marR="0" lvl="0" indent="-182563" algn="l" defTabSz="914400" rtl="0" eaLnBrk="0" fontAlgn="base" latinLnBrk="0" hangingPunct="0">
              <a:lnSpc>
                <a:spcPct val="100000"/>
              </a:lnSpc>
              <a:spcBef>
                <a:spcPct val="0"/>
              </a:spcBef>
              <a:spcAft>
                <a:spcPct val="0"/>
              </a:spcAft>
              <a:buClrTx/>
              <a:buSzTx/>
              <a:buFontTx/>
              <a:buChar char="•"/>
              <a:tabLst/>
            </a:pPr>
            <a:r>
              <a:rPr kumimoji="0" lang="en-US" sz="1600" b="1" i="0" u="none" strike="noStrike" cap="none" normalizeH="0" baseline="0" dirty="0" smtClean="0">
                <a:ln>
                  <a:noFill/>
                </a:ln>
                <a:solidFill>
                  <a:schemeClr val="bg2">
                    <a:lumMod val="75000"/>
                  </a:schemeClr>
                </a:solidFill>
                <a:effectLst/>
                <a:latin typeface="Calibri" pitchFamily="34" charset="0"/>
                <a:ea typeface="Calibri" pitchFamily="34" charset="0"/>
                <a:cs typeface="Arial" pitchFamily="34" charset="0"/>
              </a:rPr>
              <a:t>Ms. Allison Mages</a:t>
            </a:r>
            <a:r>
              <a:rPr kumimoji="0" lang="en-US" sz="1600" b="0" i="0" u="none" strike="noStrike" cap="none" normalizeH="0" baseline="0" dirty="0" smtClean="0">
                <a:ln>
                  <a:noFill/>
                </a:ln>
                <a:solidFill>
                  <a:schemeClr val="bg2">
                    <a:lumMod val="75000"/>
                  </a:schemeClr>
                </a:solidFill>
                <a:effectLst/>
                <a:latin typeface="Calibri" pitchFamily="34" charset="0"/>
                <a:ea typeface="Calibri" pitchFamily="34" charset="0"/>
                <a:cs typeface="Arial" pitchFamily="34" charset="0"/>
              </a:rPr>
              <a:t>, Senior Counsel, IP Procurement and Policy, General Electric Company, Representative from the Intellectual Property Owners Association, Washington, D.C., United States of America; </a:t>
            </a:r>
            <a:endParaRPr kumimoji="0" lang="fr-FR" sz="1600" b="0" i="0" u="none" strike="noStrike" cap="none" normalizeH="0" baseline="0" dirty="0" smtClean="0">
              <a:ln>
                <a:noFill/>
              </a:ln>
              <a:solidFill>
                <a:schemeClr val="bg2">
                  <a:lumMod val="75000"/>
                </a:schemeClr>
              </a:solidFill>
              <a:effectLst/>
              <a:latin typeface="Arial" pitchFamily="34" charset="0"/>
              <a:cs typeface="Arial" pitchFamily="34" charset="0"/>
            </a:endParaRPr>
          </a:p>
          <a:p>
            <a:pPr marL="182563" marR="0" lvl="0" indent="-182563" algn="l" defTabSz="914400" rtl="0" eaLnBrk="0" fontAlgn="base" latinLnBrk="0" hangingPunct="0">
              <a:lnSpc>
                <a:spcPct val="100000"/>
              </a:lnSpc>
              <a:spcBef>
                <a:spcPct val="0"/>
              </a:spcBef>
              <a:spcAft>
                <a:spcPct val="0"/>
              </a:spcAft>
              <a:buClrTx/>
              <a:buSzTx/>
              <a:buFontTx/>
              <a:buChar char="•"/>
              <a:tabLst/>
            </a:pPr>
            <a:r>
              <a:rPr kumimoji="0" lang="en-US" sz="1600" b="1" i="0" u="none" strike="noStrike" cap="none" normalizeH="0" baseline="0" dirty="0" smtClean="0">
                <a:ln>
                  <a:noFill/>
                </a:ln>
                <a:solidFill>
                  <a:schemeClr val="bg2">
                    <a:lumMod val="75000"/>
                  </a:schemeClr>
                </a:solidFill>
                <a:effectLst/>
                <a:latin typeface="Calibri" pitchFamily="34" charset="0"/>
                <a:ea typeface="Calibri" pitchFamily="34" charset="0"/>
                <a:cs typeface="Arial" pitchFamily="34" charset="0"/>
              </a:rPr>
              <a:t>Mr. McLean Sibanda</a:t>
            </a:r>
            <a:r>
              <a:rPr kumimoji="0" lang="en-US" sz="1600" b="0" i="0" u="none" strike="noStrike" cap="none" normalizeH="0" baseline="0" dirty="0" smtClean="0">
                <a:ln>
                  <a:noFill/>
                </a:ln>
                <a:solidFill>
                  <a:schemeClr val="bg2">
                    <a:lumMod val="75000"/>
                  </a:schemeClr>
                </a:solidFill>
                <a:effectLst/>
                <a:latin typeface="Calibri" pitchFamily="34" charset="0"/>
                <a:ea typeface="Calibri" pitchFamily="34" charset="0"/>
                <a:cs typeface="Arial" pitchFamily="34" charset="0"/>
              </a:rPr>
              <a:t>, Chief Executive Officer (CEO), Innovation Hub, Pretoria, South Africa;</a:t>
            </a:r>
            <a:endParaRPr kumimoji="0" lang="fr-FR" sz="1600" b="0" i="0" u="none" strike="noStrike" cap="none" normalizeH="0" baseline="0" dirty="0" smtClean="0">
              <a:ln>
                <a:noFill/>
              </a:ln>
              <a:solidFill>
                <a:schemeClr val="bg2">
                  <a:lumMod val="75000"/>
                </a:schemeClr>
              </a:solidFill>
              <a:effectLst/>
              <a:latin typeface="Arial" pitchFamily="34" charset="0"/>
              <a:cs typeface="Arial" pitchFamily="34" charset="0"/>
            </a:endParaRPr>
          </a:p>
          <a:p>
            <a:pPr marL="182563" marR="0" lvl="0" indent="-182563" algn="l" defTabSz="914400" rtl="0" eaLnBrk="0" fontAlgn="base" latinLnBrk="0" hangingPunct="0">
              <a:lnSpc>
                <a:spcPct val="100000"/>
              </a:lnSpc>
              <a:spcBef>
                <a:spcPct val="0"/>
              </a:spcBef>
              <a:spcAft>
                <a:spcPct val="0"/>
              </a:spcAft>
              <a:buClrTx/>
              <a:buSzTx/>
              <a:buFontTx/>
              <a:buChar char="•"/>
              <a:tabLst/>
            </a:pPr>
            <a:r>
              <a:rPr kumimoji="0" lang="en-US" sz="1600" b="1" i="0" u="none" strike="noStrike" cap="none" normalizeH="0" baseline="0" dirty="0" smtClean="0">
                <a:ln>
                  <a:noFill/>
                </a:ln>
                <a:solidFill>
                  <a:schemeClr val="bg2">
                    <a:lumMod val="75000"/>
                  </a:schemeClr>
                </a:solidFill>
                <a:effectLst/>
                <a:latin typeface="Calibri" pitchFamily="34" charset="0"/>
                <a:ea typeface="Calibri" pitchFamily="34" charset="0"/>
                <a:cs typeface="Arial" pitchFamily="34" charset="0"/>
              </a:rPr>
              <a:t>Mr. Wenhuan Xia</a:t>
            </a:r>
            <a:r>
              <a:rPr kumimoji="0" lang="en-US" sz="1600" b="0" i="0" u="none" strike="noStrike" cap="none" normalizeH="0" baseline="0" dirty="0" smtClean="0">
                <a:ln>
                  <a:noFill/>
                </a:ln>
                <a:solidFill>
                  <a:schemeClr val="bg2">
                    <a:lumMod val="75000"/>
                  </a:schemeClr>
                </a:solidFill>
                <a:effectLst/>
                <a:latin typeface="Calibri" pitchFamily="34" charset="0"/>
                <a:ea typeface="Calibri" pitchFamily="34" charset="0"/>
                <a:cs typeface="Arial" pitchFamily="34" charset="0"/>
              </a:rPr>
              <a:t>, Director, Business Development, Transpacific IP Group Limited, Beijing, China; </a:t>
            </a:r>
            <a:endParaRPr kumimoji="0" lang="fr-FR" sz="1600" b="0" i="0" u="none" strike="noStrike" cap="none" normalizeH="0" baseline="0" dirty="0" smtClean="0">
              <a:ln>
                <a:noFill/>
              </a:ln>
              <a:solidFill>
                <a:schemeClr val="bg2">
                  <a:lumMod val="75000"/>
                </a:schemeClr>
              </a:solidFill>
              <a:effectLst/>
              <a:latin typeface="Arial" pitchFamily="34" charset="0"/>
              <a:cs typeface="Arial" pitchFamily="34" charset="0"/>
            </a:endParaRPr>
          </a:p>
          <a:p>
            <a:pPr marL="182563" marR="0" lvl="0" indent="-182563" algn="l" defTabSz="914400" rtl="0" eaLnBrk="0" fontAlgn="base" latinLnBrk="0" hangingPunct="0">
              <a:lnSpc>
                <a:spcPct val="100000"/>
              </a:lnSpc>
              <a:spcBef>
                <a:spcPct val="0"/>
              </a:spcBef>
              <a:spcAft>
                <a:spcPct val="0"/>
              </a:spcAft>
              <a:buClrTx/>
              <a:buSzTx/>
              <a:buFontTx/>
              <a:buChar char="•"/>
              <a:tabLst/>
            </a:pPr>
            <a:r>
              <a:rPr kumimoji="0" lang="en-US" sz="1600" b="1" i="0" u="none" strike="noStrike" cap="none" normalizeH="0" baseline="0" dirty="0" smtClean="0">
                <a:ln>
                  <a:noFill/>
                </a:ln>
                <a:solidFill>
                  <a:schemeClr val="bg2">
                    <a:lumMod val="75000"/>
                  </a:schemeClr>
                </a:solidFill>
                <a:effectLst/>
                <a:latin typeface="Calibri" pitchFamily="34" charset="0"/>
                <a:ea typeface="Calibri" pitchFamily="34" charset="0"/>
                <a:cs typeface="Arial" pitchFamily="34" charset="0"/>
              </a:rPr>
              <a:t>Ms. Audrey Yap</a:t>
            </a:r>
            <a:r>
              <a:rPr kumimoji="0" lang="en-US" sz="1600" b="0" i="0" u="none" strike="noStrike" cap="none" normalizeH="0" baseline="0" dirty="0" smtClean="0">
                <a:ln>
                  <a:noFill/>
                </a:ln>
                <a:solidFill>
                  <a:schemeClr val="bg2">
                    <a:lumMod val="75000"/>
                  </a:schemeClr>
                </a:solidFill>
                <a:effectLst/>
                <a:latin typeface="Calibri" pitchFamily="34" charset="0"/>
                <a:ea typeface="Calibri" pitchFamily="34" charset="0"/>
                <a:cs typeface="Arial" pitchFamily="34" charset="0"/>
              </a:rPr>
              <a:t>, Founding Partner and Head, IP Department, Yusarn Audrey, Singapore</a:t>
            </a:r>
            <a:endParaRPr kumimoji="0" lang="en-US" sz="1600" b="0"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spTree>
    <p:extLst>
      <p:ext uri="{BB962C8B-B14F-4D97-AF65-F5344CB8AC3E}">
        <p14:creationId xmlns:p14="http://schemas.microsoft.com/office/powerpoint/2010/main" val="30675830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384"/>
            <a:ext cx="9144000" cy="922114"/>
          </a:xfrm>
          <a:solidFill>
            <a:srgbClr val="FFFF00"/>
          </a:solidFill>
        </p:spPr>
        <p:txBody>
          <a:bodyPr/>
          <a:lstStyle/>
          <a:p>
            <a:r>
              <a:rPr lang="fr-FR" b="1" dirty="0" smtClean="0">
                <a:solidFill>
                  <a:srgbClr val="FF0000"/>
                </a:solidFill>
              </a:rPr>
              <a:t>Debate Topics</a:t>
            </a:r>
            <a:endParaRPr lang="fr-FR" b="1" dirty="0">
              <a:solidFill>
                <a:srgbClr val="FF0000"/>
              </a:solidFill>
            </a:endParaRPr>
          </a:p>
        </p:txBody>
      </p:sp>
      <p:graphicFrame>
        <p:nvGraphicFramePr>
          <p:cNvPr id="3" name="Diagramme 2"/>
          <p:cNvGraphicFramePr/>
          <p:nvPr/>
        </p:nvGraphicFramePr>
        <p:xfrm>
          <a:off x="251520" y="1397000"/>
          <a:ext cx="8748464" cy="5128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9573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384"/>
            <a:ext cx="9144000" cy="836712"/>
          </a:xfrm>
          <a:solidFill>
            <a:srgbClr val="FFFF00"/>
          </a:solidFill>
        </p:spPr>
        <p:txBody>
          <a:bodyPr>
            <a:normAutofit/>
          </a:bodyPr>
          <a:lstStyle/>
          <a:p>
            <a:r>
              <a:rPr lang="fr-FR" sz="3600" b="1" dirty="0" err="1" smtClean="0">
                <a:solidFill>
                  <a:srgbClr val="FF0000"/>
                </a:solidFill>
              </a:rPr>
              <a:t>Outcome</a:t>
            </a:r>
            <a:r>
              <a:rPr lang="fr-FR" sz="3600" b="1" dirty="0" smtClean="0">
                <a:solidFill>
                  <a:srgbClr val="FF0000"/>
                </a:solidFill>
              </a:rPr>
              <a:t> of the Forum</a:t>
            </a:r>
            <a:endParaRPr lang="fr-FR" sz="3600" b="1" dirty="0">
              <a:solidFill>
                <a:srgbClr val="FF0000"/>
              </a:solidFill>
            </a:endParaRPr>
          </a:p>
        </p:txBody>
      </p:sp>
      <p:sp>
        <p:nvSpPr>
          <p:cNvPr id="3" name="Rectangle 2"/>
          <p:cNvSpPr/>
          <p:nvPr/>
        </p:nvSpPr>
        <p:spPr>
          <a:xfrm>
            <a:off x="0" y="908720"/>
            <a:ext cx="9144000" cy="1477328"/>
          </a:xfrm>
          <a:prstGeom prst="rect">
            <a:avLst/>
          </a:prstGeom>
          <a:solidFill>
            <a:schemeClr val="bg2">
              <a:lumMod val="50000"/>
            </a:schemeClr>
          </a:solidFill>
        </p:spPr>
        <p:txBody>
          <a:bodyPr wrap="square">
            <a:spAutoFit/>
          </a:bodyPr>
          <a:lstStyle/>
          <a:p>
            <a:r>
              <a:rPr lang="en-US" b="1" dirty="0" smtClean="0">
                <a:solidFill>
                  <a:srgbClr val="FF0000"/>
                </a:solidFill>
                <a:latin typeface="Arial" pitchFamily="34" charset="0"/>
                <a:cs typeface="Arial" pitchFamily="34" charset="0"/>
              </a:rPr>
              <a:t>GENERAL REMARKS</a:t>
            </a:r>
          </a:p>
          <a:p>
            <a:pPr marL="266700" indent="-266700"/>
            <a:r>
              <a:rPr lang="en-US" dirty="0" smtClean="0"/>
              <a:t>(</a:t>
            </a:r>
            <a:r>
              <a:rPr lang="en-US" dirty="0" err="1"/>
              <a:t>i</a:t>
            </a:r>
            <a:r>
              <a:rPr lang="en-US" dirty="0"/>
              <a:t>) that the perception was that international technology transfer was effective but was yet at a low level; and </a:t>
            </a:r>
          </a:p>
          <a:p>
            <a:pPr marL="266700" indent="-266700" algn="just"/>
            <a:r>
              <a:rPr lang="en-US" dirty="0"/>
              <a:t>(ii) that, in terms of the human capital, there was a deficit, as people were at the center of ideas and were the enablers of international technology transfer. </a:t>
            </a:r>
            <a:endParaRPr lang="fr-FR" dirty="0"/>
          </a:p>
        </p:txBody>
      </p:sp>
      <p:sp>
        <p:nvSpPr>
          <p:cNvPr id="4" name="Rectangle 3"/>
          <p:cNvSpPr/>
          <p:nvPr/>
        </p:nvSpPr>
        <p:spPr>
          <a:xfrm>
            <a:off x="0" y="2566059"/>
            <a:ext cx="9144000" cy="4247317"/>
          </a:xfrm>
          <a:prstGeom prst="rect">
            <a:avLst/>
          </a:prstGeom>
          <a:solidFill>
            <a:schemeClr val="tx1"/>
          </a:solidFill>
        </p:spPr>
        <p:txBody>
          <a:bodyPr wrap="square">
            <a:spAutoFit/>
          </a:bodyPr>
          <a:lstStyle/>
          <a:p>
            <a:pPr marL="274638" indent="-274638" algn="just"/>
            <a:r>
              <a:rPr lang="en-US" sz="1500" dirty="0">
                <a:solidFill>
                  <a:schemeClr val="bg1"/>
                </a:solidFill>
                <a:latin typeface="Arial" pitchFamily="34" charset="0"/>
                <a:cs typeface="Arial" pitchFamily="34" charset="0"/>
              </a:rPr>
              <a:t>(a) Design a </a:t>
            </a:r>
            <a:r>
              <a:rPr lang="en-US" sz="1500" b="1" dirty="0">
                <a:solidFill>
                  <a:schemeClr val="bg1"/>
                </a:solidFill>
                <a:latin typeface="Arial" pitchFamily="34" charset="0"/>
                <a:cs typeface="Arial" pitchFamily="34" charset="0"/>
              </a:rPr>
              <a:t>technology transfer platform </a:t>
            </a:r>
            <a:r>
              <a:rPr lang="en-US" sz="1500" dirty="0">
                <a:solidFill>
                  <a:schemeClr val="bg1"/>
                </a:solidFill>
                <a:latin typeface="Arial" pitchFamily="34" charset="0"/>
                <a:cs typeface="Arial" pitchFamily="34" charset="0"/>
              </a:rPr>
              <a:t>that would provide information on technologies that are available (“the gives”) and those that are needed (“the needs”). This could then evolve into a </a:t>
            </a:r>
            <a:r>
              <a:rPr lang="en-US" sz="1500" b="1" dirty="0">
                <a:solidFill>
                  <a:schemeClr val="bg1"/>
                </a:solidFill>
                <a:latin typeface="Arial" pitchFamily="34" charset="0"/>
                <a:cs typeface="Arial" pitchFamily="34" charset="0"/>
              </a:rPr>
              <a:t>technology transfer matchmaking platform</a:t>
            </a:r>
            <a:r>
              <a:rPr lang="en-US" sz="1500" dirty="0">
                <a:solidFill>
                  <a:schemeClr val="bg1"/>
                </a:solidFill>
                <a:latin typeface="Arial" pitchFamily="34" charset="0"/>
                <a:cs typeface="Arial" pitchFamily="34" charset="0"/>
              </a:rPr>
              <a:t>. </a:t>
            </a:r>
          </a:p>
          <a:p>
            <a:pPr marL="274638" indent="-274638" algn="just"/>
            <a:r>
              <a:rPr lang="en-US" sz="1500" dirty="0">
                <a:solidFill>
                  <a:schemeClr val="bg1"/>
                </a:solidFill>
                <a:latin typeface="Arial" pitchFamily="34" charset="0"/>
                <a:cs typeface="Arial" pitchFamily="34" charset="0"/>
              </a:rPr>
              <a:t>(b) Disseminate </a:t>
            </a:r>
            <a:r>
              <a:rPr lang="en-US" sz="1500" b="1" dirty="0">
                <a:solidFill>
                  <a:schemeClr val="bg1"/>
                </a:solidFill>
                <a:latin typeface="Arial" pitchFamily="34" charset="0"/>
                <a:cs typeface="Arial" pitchFamily="34" charset="0"/>
              </a:rPr>
              <a:t>best practice </a:t>
            </a:r>
            <a:r>
              <a:rPr lang="en-US" sz="1500" dirty="0">
                <a:solidFill>
                  <a:schemeClr val="bg1"/>
                </a:solidFill>
                <a:latin typeface="Arial" pitchFamily="34" charset="0"/>
                <a:cs typeface="Arial" pitchFamily="34" charset="0"/>
              </a:rPr>
              <a:t>illustrating effective cases of international technology transfer, using, </a:t>
            </a:r>
            <a:r>
              <a:rPr lang="en-US" sz="1500" i="1" dirty="0">
                <a:solidFill>
                  <a:schemeClr val="bg1"/>
                </a:solidFill>
                <a:latin typeface="Arial" pitchFamily="34" charset="0"/>
                <a:cs typeface="Arial" pitchFamily="34" charset="0"/>
              </a:rPr>
              <a:t>inter alia, existing WIPO platforms and success stories from the Global Innovation Index, </a:t>
            </a:r>
            <a:r>
              <a:rPr lang="en-US" sz="1500" b="1" i="1" dirty="0">
                <a:solidFill>
                  <a:schemeClr val="bg1"/>
                </a:solidFill>
                <a:latin typeface="Arial" pitchFamily="34" charset="0"/>
                <a:cs typeface="Arial" pitchFamily="34" charset="0"/>
              </a:rPr>
              <a:t>through periodic regional events</a:t>
            </a:r>
            <a:r>
              <a:rPr lang="en-US" sz="1500" i="1" dirty="0">
                <a:solidFill>
                  <a:schemeClr val="bg1"/>
                </a:solidFill>
                <a:latin typeface="Arial" pitchFamily="34" charset="0"/>
                <a:cs typeface="Arial" pitchFamily="34" charset="0"/>
              </a:rPr>
              <a:t>. </a:t>
            </a:r>
          </a:p>
          <a:p>
            <a:pPr marL="274638" indent="-274638" algn="just"/>
            <a:r>
              <a:rPr lang="en-US" sz="1500" dirty="0">
                <a:solidFill>
                  <a:schemeClr val="bg1"/>
                </a:solidFill>
                <a:latin typeface="Arial" pitchFamily="34" charset="0"/>
                <a:cs typeface="Arial" pitchFamily="34" charset="0"/>
              </a:rPr>
              <a:t>(c) Set up a </a:t>
            </a:r>
            <a:r>
              <a:rPr lang="en-US" sz="1500" b="1" dirty="0">
                <a:solidFill>
                  <a:schemeClr val="bg1"/>
                </a:solidFill>
                <a:latin typeface="Arial" pitchFamily="34" charset="0"/>
                <a:cs typeface="Arial" pitchFamily="34" charset="0"/>
              </a:rPr>
              <a:t>WIPO Technology Transfer Helpdesk</a:t>
            </a:r>
            <a:r>
              <a:rPr lang="en-US" sz="1500" dirty="0">
                <a:solidFill>
                  <a:schemeClr val="bg1"/>
                </a:solidFill>
                <a:latin typeface="Arial" pitchFamily="34" charset="0"/>
                <a:cs typeface="Arial" pitchFamily="34" charset="0"/>
              </a:rPr>
              <a:t>, servicing the needs of Member States, to promote information exchange on technology transfer opportunities and failures, eventually evolving into a </a:t>
            </a:r>
            <a:r>
              <a:rPr lang="en-US" sz="1500" b="1" dirty="0">
                <a:solidFill>
                  <a:schemeClr val="bg1"/>
                </a:solidFill>
                <a:latin typeface="Arial" pitchFamily="34" charset="0"/>
                <a:cs typeface="Arial" pitchFamily="34" charset="0"/>
              </a:rPr>
              <a:t>“clearing-house” for information and technologies</a:t>
            </a:r>
            <a:r>
              <a:rPr lang="en-US" sz="1500" dirty="0">
                <a:solidFill>
                  <a:schemeClr val="bg1"/>
                </a:solidFill>
                <a:latin typeface="Arial" pitchFamily="34" charset="0"/>
                <a:cs typeface="Arial" pitchFamily="34" charset="0"/>
              </a:rPr>
              <a:t>. </a:t>
            </a:r>
          </a:p>
          <a:p>
            <a:pPr marL="274638" indent="-274638" algn="just"/>
            <a:r>
              <a:rPr lang="en-US" sz="1500" dirty="0">
                <a:solidFill>
                  <a:schemeClr val="bg1"/>
                </a:solidFill>
                <a:latin typeface="Arial" pitchFamily="34" charset="0"/>
                <a:cs typeface="Arial" pitchFamily="34" charset="0"/>
              </a:rPr>
              <a:t>(d) Conduct </a:t>
            </a:r>
            <a:r>
              <a:rPr lang="en-US" sz="1500" b="1" dirty="0">
                <a:solidFill>
                  <a:schemeClr val="bg1"/>
                </a:solidFill>
                <a:latin typeface="Arial" pitchFamily="34" charset="0"/>
                <a:cs typeface="Arial" pitchFamily="34" charset="0"/>
              </a:rPr>
              <a:t>empirical work on science parks, incubators and accelerators </a:t>
            </a:r>
            <a:r>
              <a:rPr lang="en-US" sz="1500" dirty="0">
                <a:solidFill>
                  <a:schemeClr val="bg1"/>
                </a:solidFill>
                <a:latin typeface="Arial" pitchFamily="34" charset="0"/>
                <a:cs typeface="Arial" pitchFamily="34" charset="0"/>
              </a:rPr>
              <a:t>and their effective use of intellectual property for technology transfer. </a:t>
            </a:r>
          </a:p>
          <a:p>
            <a:pPr marL="274638" indent="-274638" algn="just"/>
            <a:r>
              <a:rPr lang="en-US" sz="1500" dirty="0">
                <a:solidFill>
                  <a:schemeClr val="bg1"/>
                </a:solidFill>
                <a:latin typeface="Arial" pitchFamily="34" charset="0"/>
                <a:cs typeface="Arial" pitchFamily="34" charset="0"/>
              </a:rPr>
              <a:t>(e) Develop </a:t>
            </a:r>
            <a:r>
              <a:rPr lang="en-US" sz="1500" b="1" dirty="0">
                <a:solidFill>
                  <a:schemeClr val="bg1"/>
                </a:solidFill>
                <a:latin typeface="Arial" pitchFamily="34" charset="0"/>
                <a:cs typeface="Arial" pitchFamily="34" charset="0"/>
              </a:rPr>
              <a:t>training materials </a:t>
            </a:r>
            <a:r>
              <a:rPr lang="en-US" sz="1500" dirty="0">
                <a:solidFill>
                  <a:schemeClr val="bg1"/>
                </a:solidFill>
                <a:latin typeface="Arial" pitchFamily="34" charset="0"/>
                <a:cs typeface="Arial" pitchFamily="34" charset="0"/>
              </a:rPr>
              <a:t>that are case study-based to enable more effective technology transfer. </a:t>
            </a:r>
          </a:p>
          <a:p>
            <a:pPr marL="274638" indent="-274638" algn="just"/>
            <a:r>
              <a:rPr lang="en-US" sz="1500" dirty="0">
                <a:solidFill>
                  <a:schemeClr val="bg1"/>
                </a:solidFill>
                <a:latin typeface="Arial" pitchFamily="34" charset="0"/>
                <a:cs typeface="Arial" pitchFamily="34" charset="0"/>
              </a:rPr>
              <a:t>(f) Raise </a:t>
            </a:r>
            <a:r>
              <a:rPr lang="en-US" sz="1500" b="1" dirty="0">
                <a:solidFill>
                  <a:schemeClr val="bg1"/>
                </a:solidFill>
                <a:latin typeface="Arial" pitchFamily="34" charset="0"/>
                <a:cs typeface="Arial" pitchFamily="34" charset="0"/>
              </a:rPr>
              <a:t>awareness on the importance of an IP framework</a:t>
            </a:r>
            <a:r>
              <a:rPr lang="en-US" sz="1500" dirty="0">
                <a:solidFill>
                  <a:schemeClr val="bg1"/>
                </a:solidFill>
                <a:latin typeface="Arial" pitchFamily="34" charset="0"/>
                <a:cs typeface="Arial" pitchFamily="34" charset="0"/>
              </a:rPr>
              <a:t>, including the accession to PCT, Madrid and Hague systems, which is a necessary but not sufficient condition for effective technology transfer. </a:t>
            </a:r>
          </a:p>
          <a:p>
            <a:pPr marL="274638" indent="-274638" algn="just"/>
            <a:r>
              <a:rPr lang="en-US" sz="1500" dirty="0">
                <a:solidFill>
                  <a:schemeClr val="bg1"/>
                </a:solidFill>
                <a:latin typeface="Arial" pitchFamily="34" charset="0"/>
                <a:cs typeface="Arial" pitchFamily="34" charset="0"/>
              </a:rPr>
              <a:t>(g) Identify ways to use </a:t>
            </a:r>
            <a:r>
              <a:rPr lang="en-US" sz="1500" b="1" dirty="0">
                <a:solidFill>
                  <a:schemeClr val="bg1"/>
                </a:solidFill>
                <a:latin typeface="Arial" pitchFamily="34" charset="0"/>
                <a:cs typeface="Arial" pitchFamily="34" charset="0"/>
              </a:rPr>
              <a:t>IPR from publicly-funded research</a:t>
            </a:r>
            <a:r>
              <a:rPr lang="en-US" sz="1500" dirty="0">
                <a:solidFill>
                  <a:schemeClr val="bg1"/>
                </a:solidFill>
                <a:latin typeface="Arial" pitchFamily="34" charset="0"/>
                <a:cs typeface="Arial" pitchFamily="34" charset="0"/>
              </a:rPr>
              <a:t> for socio-economic development and implement them with </a:t>
            </a:r>
            <a:r>
              <a:rPr lang="en-US" sz="1500" b="1" dirty="0">
                <a:solidFill>
                  <a:schemeClr val="bg1"/>
                </a:solidFill>
                <a:latin typeface="Arial" pitchFamily="34" charset="0"/>
                <a:cs typeface="Arial" pitchFamily="34" charset="0"/>
              </a:rPr>
              <a:t>local specific needs</a:t>
            </a:r>
            <a:r>
              <a:rPr lang="en-US" sz="1500" dirty="0">
                <a:solidFill>
                  <a:schemeClr val="bg1"/>
                </a:solidFill>
                <a:latin typeface="Arial" pitchFamily="34" charset="0"/>
                <a:cs typeface="Arial" pitchFamily="34" charset="0"/>
              </a:rPr>
              <a:t>, given that ‘</a:t>
            </a:r>
            <a:r>
              <a:rPr lang="en-US" sz="1500" i="1" dirty="0">
                <a:solidFill>
                  <a:schemeClr val="bg1"/>
                </a:solidFill>
                <a:latin typeface="Arial" pitchFamily="34" charset="0"/>
                <a:cs typeface="Arial" pitchFamily="34" charset="0"/>
              </a:rPr>
              <a:t>one size does not fit all’. </a:t>
            </a:r>
          </a:p>
          <a:p>
            <a:pPr marL="274638" indent="-274638" algn="just"/>
            <a:r>
              <a:rPr lang="en-US" sz="1500" dirty="0">
                <a:solidFill>
                  <a:schemeClr val="bg1"/>
                </a:solidFill>
                <a:latin typeface="Arial" pitchFamily="34" charset="0"/>
                <a:cs typeface="Arial" pitchFamily="34" charset="0"/>
              </a:rPr>
              <a:t>(h) </a:t>
            </a:r>
            <a:r>
              <a:rPr lang="en-US" sz="1500" b="1" dirty="0">
                <a:solidFill>
                  <a:schemeClr val="bg1"/>
                </a:solidFill>
                <a:latin typeface="Arial" pitchFamily="34" charset="0"/>
                <a:cs typeface="Arial" pitchFamily="34" charset="0"/>
              </a:rPr>
              <a:t>Continue work </a:t>
            </a:r>
            <a:r>
              <a:rPr lang="en-US" sz="1500" dirty="0">
                <a:solidFill>
                  <a:schemeClr val="bg1"/>
                </a:solidFill>
                <a:latin typeface="Arial" pitchFamily="34" charset="0"/>
                <a:cs typeface="Arial" pitchFamily="34" charset="0"/>
              </a:rPr>
              <a:t>on international technology transfer, which was useful and </a:t>
            </a:r>
            <a:r>
              <a:rPr lang="en-US" sz="1500" b="1" dirty="0">
                <a:solidFill>
                  <a:schemeClr val="bg1"/>
                </a:solidFill>
                <a:latin typeface="Arial" pitchFamily="34" charset="0"/>
                <a:cs typeface="Arial" pitchFamily="34" charset="0"/>
              </a:rPr>
              <a:t>should be endorsed by the CDIP</a:t>
            </a:r>
            <a:r>
              <a:rPr lang="en-US" sz="1500" dirty="0">
                <a:solidFill>
                  <a:schemeClr val="bg1"/>
                </a:solidFill>
                <a:latin typeface="Arial" pitchFamily="34" charset="0"/>
                <a:cs typeface="Arial" pitchFamily="34" charset="0"/>
              </a:rPr>
              <a:t>. </a:t>
            </a:r>
            <a:endParaRPr lang="fr-FR" sz="15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9442541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1143000"/>
          </a:xfrm>
        </p:spPr>
        <p:txBody>
          <a:bodyPr/>
          <a:lstStyle/>
          <a:p>
            <a:r>
              <a:rPr lang="fr-FR" dirty="0" smtClean="0">
                <a:solidFill>
                  <a:schemeClr val="bg2">
                    <a:lumMod val="75000"/>
                  </a:schemeClr>
                </a:solidFill>
              </a:rPr>
              <a:t>Final Comment</a:t>
            </a:r>
            <a:endParaRPr lang="fr-FR" dirty="0">
              <a:solidFill>
                <a:schemeClr val="bg2">
                  <a:lumMod val="75000"/>
                </a:schemeClr>
              </a:solidFill>
            </a:endParaRPr>
          </a:p>
        </p:txBody>
      </p:sp>
      <p:sp>
        <p:nvSpPr>
          <p:cNvPr id="3" name="Rectangle 2"/>
          <p:cNvSpPr/>
          <p:nvPr/>
        </p:nvSpPr>
        <p:spPr>
          <a:xfrm>
            <a:off x="0" y="1484784"/>
            <a:ext cx="9144000" cy="3528392"/>
          </a:xfrm>
          <a:prstGeom prst="rect">
            <a:avLst/>
          </a:prstGeom>
          <a:solidFill>
            <a:schemeClr val="tx1"/>
          </a:solidFill>
        </p:spPr>
        <p:txBody>
          <a:bodyPr wrap="square">
            <a:spAutoFit/>
          </a:bodyPr>
          <a:lstStyle/>
          <a:p>
            <a:endParaRPr lang="fr-FR" sz="2800" dirty="0">
              <a:solidFill>
                <a:schemeClr val="bg1"/>
              </a:solidFill>
            </a:endParaRPr>
          </a:p>
          <a:p>
            <a:pPr algn="just"/>
            <a:r>
              <a:rPr lang="en-US" sz="2800" dirty="0">
                <a:solidFill>
                  <a:schemeClr val="bg1"/>
                </a:solidFill>
              </a:rPr>
              <a:t>Finally, it was emphasized that </a:t>
            </a:r>
            <a:r>
              <a:rPr lang="en-US" sz="2800" b="1" dirty="0">
                <a:solidFill>
                  <a:schemeClr val="bg1"/>
                </a:solidFill>
              </a:rPr>
              <a:t>WIPO should continue working on the theme of technology transfer</a:t>
            </a:r>
            <a:r>
              <a:rPr lang="en-US" sz="2800" dirty="0">
                <a:solidFill>
                  <a:schemeClr val="bg1"/>
                </a:solidFill>
              </a:rPr>
              <a:t> through an appropriate instrument and that there should be broader, </a:t>
            </a:r>
            <a:r>
              <a:rPr lang="en-US" sz="2800" b="1" dirty="0">
                <a:solidFill>
                  <a:schemeClr val="bg1"/>
                </a:solidFill>
              </a:rPr>
              <a:t>more holistic approach for promoting international technology transfer</a:t>
            </a:r>
            <a:r>
              <a:rPr lang="en-US" sz="2800" dirty="0">
                <a:solidFill>
                  <a:schemeClr val="bg1"/>
                </a:solidFill>
              </a:rPr>
              <a:t>, including WIPO, governments, but also a wide array of other relevant stakeholders. </a:t>
            </a:r>
          </a:p>
        </p:txBody>
      </p:sp>
      <p:sp>
        <p:nvSpPr>
          <p:cNvPr id="4" name="Titre 1"/>
          <p:cNvSpPr txBox="1">
            <a:spLocks/>
          </p:cNvSpPr>
          <p:nvPr/>
        </p:nvSpPr>
        <p:spPr>
          <a:xfrm>
            <a:off x="0" y="5238328"/>
            <a:ext cx="9144000" cy="1143000"/>
          </a:xfrm>
          <a:prstGeom prst="rect">
            <a:avLst/>
          </a:prstGeom>
          <a:solidFill>
            <a:srgbClr val="FFFF00"/>
          </a:solidFill>
        </p:spPr>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rgbClr val="FF0000"/>
                </a:solidFill>
                <a:effectLst/>
                <a:uLnTx/>
                <a:uFillTx/>
                <a:latin typeface="+mj-lt"/>
                <a:ea typeface="+mj-ea"/>
                <a:cs typeface="+mj-cs"/>
              </a:rPr>
              <a:t>The </a:t>
            </a:r>
            <a:r>
              <a:rPr kumimoji="0" lang="fr-FR" sz="4400" b="1" i="0" u="none" strike="noStrike" kern="1200" cap="none" spc="0" normalizeH="0" baseline="0" noProof="0" dirty="0" err="1" smtClean="0">
                <a:ln>
                  <a:noFill/>
                </a:ln>
                <a:solidFill>
                  <a:srgbClr val="FF0000"/>
                </a:solidFill>
                <a:effectLst/>
                <a:uLnTx/>
                <a:uFillTx/>
                <a:latin typeface="+mj-lt"/>
                <a:ea typeface="+mj-ea"/>
                <a:cs typeface="+mj-cs"/>
              </a:rPr>
              <a:t>factual</a:t>
            </a:r>
            <a:r>
              <a:rPr kumimoji="0" lang="fr-FR" sz="4400" b="1" i="0" u="none" strike="noStrike" kern="1200" cap="none" spc="0" normalizeH="0" baseline="0" noProof="0" dirty="0" smtClean="0">
                <a:ln>
                  <a:noFill/>
                </a:ln>
                <a:solidFill>
                  <a:srgbClr val="FF0000"/>
                </a:solidFill>
                <a:effectLst/>
                <a:uLnTx/>
                <a:uFillTx/>
                <a:latin typeface="+mj-lt"/>
                <a:ea typeface="+mj-ea"/>
                <a:cs typeface="+mj-cs"/>
              </a:rPr>
              <a:t> report has been </a:t>
            </a:r>
            <a:r>
              <a:rPr kumimoji="0" lang="fr-FR" sz="4400" b="1" i="0" u="none" strike="noStrike" kern="1200" cap="none" spc="0" normalizeH="0" baseline="0" noProof="0" dirty="0" err="1" smtClean="0">
                <a:ln>
                  <a:noFill/>
                </a:ln>
                <a:solidFill>
                  <a:srgbClr val="FF0000"/>
                </a:solidFill>
                <a:effectLst/>
                <a:uLnTx/>
                <a:uFillTx/>
                <a:latin typeface="+mj-lt"/>
                <a:ea typeface="+mj-ea"/>
                <a:cs typeface="+mj-cs"/>
              </a:rPr>
              <a:t>presented</a:t>
            </a:r>
            <a:r>
              <a:rPr kumimoji="0" lang="fr-FR" sz="4400" b="1" i="0" u="none" strike="noStrike" kern="1200" cap="none" spc="0" normalizeH="0" baseline="0" noProof="0" dirty="0" smtClean="0">
                <a:ln>
                  <a:noFill/>
                </a:ln>
                <a:solidFill>
                  <a:srgbClr val="FF0000"/>
                </a:solidFill>
                <a:effectLst/>
                <a:uLnTx/>
                <a:uFillTx/>
                <a:latin typeface="+mj-lt"/>
                <a:ea typeface="+mj-ea"/>
                <a:cs typeface="+mj-cs"/>
              </a:rPr>
              <a:t> </a:t>
            </a:r>
            <a:r>
              <a:rPr kumimoji="0" lang="fr-FR" sz="4400" b="1" i="0" u="none" strike="noStrike" kern="1200" cap="none" spc="0" normalizeH="0" baseline="0" noProof="0" dirty="0" err="1" smtClean="0">
                <a:ln>
                  <a:noFill/>
                </a:ln>
                <a:solidFill>
                  <a:srgbClr val="FF0000"/>
                </a:solidFill>
                <a:effectLst/>
                <a:uLnTx/>
                <a:uFillTx/>
                <a:latin typeface="+mj-lt"/>
                <a:ea typeface="+mj-ea"/>
                <a:cs typeface="+mj-cs"/>
              </a:rPr>
              <a:t>at</a:t>
            </a:r>
            <a:r>
              <a:rPr kumimoji="0" lang="fr-FR" sz="4400" b="1" i="0" u="none" strike="noStrike" kern="1200" cap="none" spc="0" normalizeH="0" noProof="0" dirty="0" smtClean="0">
                <a:ln>
                  <a:noFill/>
                </a:ln>
                <a:solidFill>
                  <a:srgbClr val="FF0000"/>
                </a:solidFill>
                <a:effectLst/>
                <a:uLnTx/>
                <a:uFillTx/>
                <a:latin typeface="+mj-lt"/>
                <a:ea typeface="+mj-ea"/>
                <a:cs typeface="+mj-cs"/>
              </a:rPr>
              <a:t> the CDIP April 2015, and </a:t>
            </a:r>
            <a:r>
              <a:rPr kumimoji="0" lang="fr-FR" sz="4400" b="1" i="0" u="none" strike="noStrike" kern="1200" cap="none" spc="0" normalizeH="0" noProof="0" dirty="0" err="1" smtClean="0">
                <a:ln>
                  <a:noFill/>
                </a:ln>
                <a:solidFill>
                  <a:srgbClr val="FF0000"/>
                </a:solidFill>
                <a:effectLst/>
                <a:uLnTx/>
                <a:uFillTx/>
                <a:latin typeface="+mj-lt"/>
                <a:ea typeface="+mj-ea"/>
                <a:cs typeface="+mj-cs"/>
              </a:rPr>
              <a:t>was</a:t>
            </a:r>
            <a:r>
              <a:rPr kumimoji="0" lang="fr-FR" sz="4400" b="1" i="0" u="none" strike="noStrike" kern="1200" cap="none" spc="0" normalizeH="0" noProof="0" dirty="0" smtClean="0">
                <a:ln>
                  <a:noFill/>
                </a:ln>
                <a:solidFill>
                  <a:srgbClr val="FF0000"/>
                </a:solidFill>
                <a:effectLst/>
                <a:uLnTx/>
                <a:uFillTx/>
                <a:latin typeface="+mj-lt"/>
                <a:ea typeface="+mj-ea"/>
                <a:cs typeface="+mj-cs"/>
              </a:rPr>
              <a:t> </a:t>
            </a:r>
            <a:r>
              <a:rPr kumimoji="0" lang="fr-FR" sz="4400" b="1" i="0" u="none" strike="noStrike" kern="1200" cap="none" spc="0" normalizeH="0" noProof="0" dirty="0" err="1" smtClean="0">
                <a:ln>
                  <a:noFill/>
                </a:ln>
                <a:solidFill>
                  <a:srgbClr val="FF0000"/>
                </a:solidFill>
                <a:effectLst/>
                <a:uLnTx/>
                <a:uFillTx/>
                <a:latin typeface="+mj-lt"/>
                <a:ea typeface="+mj-ea"/>
                <a:cs typeface="+mj-cs"/>
              </a:rPr>
              <a:t>approved</a:t>
            </a:r>
            <a:r>
              <a:rPr kumimoji="0" lang="fr-FR" sz="4400" b="1" i="0" u="none" strike="noStrike" kern="1200" cap="none" spc="0" normalizeH="0" noProof="0" dirty="0" smtClean="0">
                <a:ln>
                  <a:noFill/>
                </a:ln>
                <a:solidFill>
                  <a:srgbClr val="FF0000"/>
                </a:solidFill>
                <a:effectLst/>
                <a:uLnTx/>
                <a:uFillTx/>
                <a:latin typeface="+mj-lt"/>
                <a:ea typeface="+mj-ea"/>
                <a:cs typeface="+mj-cs"/>
              </a:rPr>
              <a:t> by the </a:t>
            </a:r>
            <a:r>
              <a:rPr kumimoji="0" lang="fr-FR" sz="4400" b="1" i="0" u="none" strike="noStrike" kern="1200" cap="none" spc="0" normalizeH="0" noProof="0" dirty="0" err="1" smtClean="0">
                <a:ln>
                  <a:noFill/>
                </a:ln>
                <a:solidFill>
                  <a:srgbClr val="FF0000"/>
                </a:solidFill>
                <a:effectLst/>
                <a:uLnTx/>
                <a:uFillTx/>
                <a:latin typeface="+mj-lt"/>
                <a:ea typeface="+mj-ea"/>
                <a:cs typeface="+mj-cs"/>
              </a:rPr>
              <a:t>member</a:t>
            </a:r>
            <a:r>
              <a:rPr kumimoji="0" lang="fr-FR" sz="4400" b="1" i="0" u="none" strike="noStrike" kern="1200" cap="none" spc="0" normalizeH="0" noProof="0" dirty="0" smtClean="0">
                <a:ln>
                  <a:noFill/>
                </a:ln>
                <a:solidFill>
                  <a:srgbClr val="FF0000"/>
                </a:solidFill>
                <a:effectLst/>
                <a:uLnTx/>
                <a:uFillTx/>
                <a:latin typeface="+mj-lt"/>
                <a:ea typeface="+mj-ea"/>
                <a:cs typeface="+mj-cs"/>
              </a:rPr>
              <a:t> </a:t>
            </a:r>
            <a:r>
              <a:rPr kumimoji="0" lang="fr-FR" sz="4400" b="1" i="0" u="none" strike="noStrike" kern="1200" cap="none" spc="0" normalizeH="0" noProof="0" dirty="0" err="1" smtClean="0">
                <a:ln>
                  <a:noFill/>
                </a:ln>
                <a:solidFill>
                  <a:srgbClr val="FF0000"/>
                </a:solidFill>
                <a:effectLst/>
                <a:uLnTx/>
                <a:uFillTx/>
                <a:latin typeface="+mj-lt"/>
                <a:ea typeface="+mj-ea"/>
                <a:cs typeface="+mj-cs"/>
              </a:rPr>
              <a:t>delegates</a:t>
            </a:r>
            <a:endParaRPr kumimoji="0" lang="fr-FR" sz="4400" b="1" i="0" u="none" strike="noStrike" kern="1200" cap="none" spc="0" normalizeH="0" baseline="0" noProof="0" dirty="0" smtClean="0">
              <a:ln>
                <a:noFill/>
              </a:ln>
              <a:solidFill>
                <a:srgbClr val="FF0000"/>
              </a:solidFill>
              <a:effectLst/>
              <a:uLnTx/>
              <a:uFillTx/>
              <a:latin typeface="+mj-lt"/>
              <a:ea typeface="+mj-ea"/>
              <a:cs typeface="+mj-cs"/>
            </a:endParaRPr>
          </a:p>
        </p:txBody>
      </p:sp>
    </p:spTree>
    <p:extLst>
      <p:ext uri="{BB962C8B-B14F-4D97-AF65-F5344CB8AC3E}">
        <p14:creationId xmlns:p14="http://schemas.microsoft.com/office/powerpoint/2010/main" val="32249782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1" y="0"/>
            <a:ext cx="2123728" cy="6857999"/>
          </a:xfrm>
          <a:prstGeom prst="rect">
            <a:avLst/>
          </a:prstGeom>
          <a:noFill/>
          <a:ln w="9525">
            <a:noFill/>
            <a:miter lim="800000"/>
            <a:headEnd/>
            <a:tailEnd/>
          </a:ln>
        </p:spPr>
      </p:pic>
      <p:pic>
        <p:nvPicPr>
          <p:cNvPr id="16387" name="Picture 3" descr="C:\WIPO_Photos\Forum photos\WIPO7948.jpg"/>
          <p:cNvPicPr>
            <a:picLocks noChangeAspect="1" noChangeArrowheads="1"/>
          </p:cNvPicPr>
          <p:nvPr/>
        </p:nvPicPr>
        <p:blipFill>
          <a:blip r:embed="rId3" cstate="print"/>
          <a:srcRect/>
          <a:stretch>
            <a:fillRect/>
          </a:stretch>
        </p:blipFill>
        <p:spPr bwMode="auto">
          <a:xfrm>
            <a:off x="2129850" y="2204864"/>
            <a:ext cx="7014150" cy="4677069"/>
          </a:xfrm>
          <a:prstGeom prst="rect">
            <a:avLst/>
          </a:prstGeom>
          <a:noFill/>
        </p:spPr>
      </p:pic>
      <p:sp>
        <p:nvSpPr>
          <p:cNvPr id="6" name="ZoneTexte 5"/>
          <p:cNvSpPr txBox="1"/>
          <p:nvPr/>
        </p:nvSpPr>
        <p:spPr>
          <a:xfrm>
            <a:off x="2123728" y="44624"/>
            <a:ext cx="7020272" cy="2246769"/>
          </a:xfrm>
          <a:prstGeom prst="rect">
            <a:avLst/>
          </a:prstGeom>
          <a:solidFill>
            <a:schemeClr val="accent1">
              <a:lumMod val="50000"/>
            </a:schemeClr>
          </a:solidFill>
        </p:spPr>
        <p:txBody>
          <a:bodyPr wrap="square" rtlCol="0">
            <a:spAutoFit/>
          </a:bodyPr>
          <a:lstStyle/>
          <a:p>
            <a:pPr algn="just"/>
            <a:r>
              <a:rPr lang="fr-FR" sz="2800" dirty="0" smtClean="0"/>
              <a:t>Photo of Mr </a:t>
            </a:r>
            <a:r>
              <a:rPr lang="fr-FR" sz="2800" dirty="0" err="1" smtClean="0"/>
              <a:t>Matus</a:t>
            </a:r>
            <a:r>
              <a:rPr lang="fr-FR" sz="2800" dirty="0" smtClean="0"/>
              <a:t> (WIPO), </a:t>
            </a:r>
            <a:r>
              <a:rPr lang="fr-FR" sz="2800" dirty="0" err="1" smtClean="0"/>
              <a:t>Expert’s</a:t>
            </a:r>
            <a:r>
              <a:rPr lang="fr-FR" sz="2800" dirty="0" smtClean="0"/>
              <a:t> </a:t>
            </a:r>
            <a:r>
              <a:rPr lang="fr-FR" sz="2800" dirty="0" err="1" smtClean="0"/>
              <a:t>Moderator</a:t>
            </a:r>
            <a:r>
              <a:rPr lang="fr-FR" sz="2800" dirty="0" smtClean="0"/>
              <a:t>,  Experts, Mr </a:t>
            </a:r>
            <a:r>
              <a:rPr lang="fr-FR" sz="2800" dirty="0" err="1" smtClean="0"/>
              <a:t>Djazairy</a:t>
            </a:r>
            <a:r>
              <a:rPr lang="fr-FR" sz="2800" dirty="0" smtClean="0"/>
              <a:t> (WIPO), </a:t>
            </a:r>
            <a:r>
              <a:rPr lang="fr-FR" sz="2800" dirty="0" err="1" smtClean="0"/>
              <a:t>some</a:t>
            </a:r>
            <a:r>
              <a:rPr lang="fr-FR" sz="2800" dirty="0" smtClean="0"/>
              <a:t> </a:t>
            </a:r>
            <a:r>
              <a:rPr lang="fr-FR" sz="2800" dirty="0" err="1" smtClean="0"/>
              <a:t>member</a:t>
            </a:r>
            <a:r>
              <a:rPr lang="fr-FR" sz="2800" dirty="0" smtClean="0"/>
              <a:t> </a:t>
            </a:r>
            <a:r>
              <a:rPr lang="fr-FR" sz="2800" dirty="0" err="1" smtClean="0"/>
              <a:t>delegates</a:t>
            </a:r>
            <a:r>
              <a:rPr lang="fr-FR" sz="2800" dirty="0" smtClean="0"/>
              <a:t> and </a:t>
            </a:r>
            <a:r>
              <a:rPr lang="fr-FR" sz="2800" dirty="0" err="1" smtClean="0"/>
              <a:t>attendees</a:t>
            </a:r>
            <a:r>
              <a:rPr lang="fr-FR" sz="2800" dirty="0" smtClean="0"/>
              <a:t> of the Expert Forum for International </a:t>
            </a:r>
            <a:r>
              <a:rPr lang="fr-FR" sz="2800" dirty="0" err="1" smtClean="0"/>
              <a:t>Technology</a:t>
            </a:r>
            <a:r>
              <a:rPr lang="fr-FR" sz="2800" dirty="0" smtClean="0"/>
              <a:t> Transfer</a:t>
            </a:r>
            <a:endParaRPr lang="fr-FR" sz="2800" dirty="0"/>
          </a:p>
        </p:txBody>
      </p:sp>
    </p:spTree>
    <p:extLst>
      <p:ext uri="{BB962C8B-B14F-4D97-AF65-F5344CB8AC3E}">
        <p14:creationId xmlns:p14="http://schemas.microsoft.com/office/powerpoint/2010/main" val="40028084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Preamble</a:t>
            </a:r>
            <a:endParaRPr lang="fr-FR" dirty="0"/>
          </a:p>
        </p:txBody>
      </p:sp>
      <p:sp>
        <p:nvSpPr>
          <p:cNvPr id="3" name="Titre 1"/>
          <p:cNvSpPr txBox="1">
            <a:spLocks/>
          </p:cNvSpPr>
          <p:nvPr/>
        </p:nvSpPr>
        <p:spPr>
          <a:xfrm>
            <a:off x="35496" y="1412776"/>
            <a:ext cx="8999984" cy="388843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2800" b="1" dirty="0" err="1" smtClean="0">
                <a:solidFill>
                  <a:srgbClr val="FF0000"/>
                </a:solidFill>
                <a:latin typeface="+mj-lt"/>
                <a:ea typeface="+mj-ea"/>
                <a:cs typeface="+mj-cs"/>
              </a:rPr>
              <a:t>Developping</a:t>
            </a:r>
            <a:r>
              <a:rPr lang="fr-FR" sz="2800" b="1" dirty="0" smtClean="0">
                <a:solidFill>
                  <a:srgbClr val="FF0000"/>
                </a:solidFill>
                <a:latin typeface="+mj-lt"/>
                <a:ea typeface="+mj-ea"/>
                <a:cs typeface="+mj-cs"/>
              </a:rPr>
              <a:t> and </a:t>
            </a:r>
            <a:r>
              <a:rPr lang="fr-FR" sz="2800" b="1" dirty="0" err="1" smtClean="0">
                <a:solidFill>
                  <a:srgbClr val="FF0000"/>
                </a:solidFill>
                <a:latin typeface="+mj-lt"/>
                <a:ea typeface="+mj-ea"/>
                <a:cs typeface="+mj-cs"/>
              </a:rPr>
              <a:t>LDC’s</a:t>
            </a:r>
            <a:r>
              <a:rPr lang="fr-FR" sz="2800" b="1" dirty="0" smtClean="0">
                <a:solidFill>
                  <a:srgbClr val="FF0000"/>
                </a:solidFill>
                <a:latin typeface="+mj-lt"/>
                <a:ea typeface="+mj-ea"/>
                <a:cs typeface="+mj-cs"/>
              </a:rPr>
              <a:t> countries </a:t>
            </a:r>
            <a:r>
              <a:rPr lang="fr-FR" sz="2800" b="1" dirty="0" err="1" smtClean="0">
                <a:solidFill>
                  <a:srgbClr val="FF0000"/>
                </a:solidFill>
                <a:latin typeface="+mj-lt"/>
                <a:ea typeface="+mj-ea"/>
                <a:cs typeface="+mj-cs"/>
              </a:rPr>
              <a:t>share</a:t>
            </a:r>
            <a:r>
              <a:rPr lang="fr-FR" sz="2800" b="1" dirty="0" smtClean="0">
                <a:solidFill>
                  <a:srgbClr val="FF0000"/>
                </a:solidFill>
                <a:latin typeface="+mj-lt"/>
                <a:ea typeface="+mj-ea"/>
                <a:cs typeface="+mj-cs"/>
              </a:rPr>
              <a:t> </a:t>
            </a:r>
            <a:r>
              <a:rPr lang="fr-FR" sz="2800" b="1" dirty="0" err="1" smtClean="0">
                <a:solidFill>
                  <a:srgbClr val="FF0000"/>
                </a:solidFill>
                <a:latin typeface="+mj-lt"/>
                <a:ea typeface="+mj-ea"/>
                <a:cs typeface="+mj-cs"/>
              </a:rPr>
              <a:t>common</a:t>
            </a:r>
            <a:r>
              <a:rPr lang="fr-FR" sz="2800" b="1" dirty="0" smtClean="0">
                <a:solidFill>
                  <a:srgbClr val="FF0000"/>
                </a:solidFill>
                <a:latin typeface="+mj-lt"/>
                <a:ea typeface="+mj-ea"/>
                <a:cs typeface="+mj-cs"/>
              </a:rPr>
              <a:t> </a:t>
            </a:r>
            <a:r>
              <a:rPr lang="fr-FR" sz="2800" b="1" dirty="0" err="1" smtClean="0">
                <a:solidFill>
                  <a:srgbClr val="FF0000"/>
                </a:solidFill>
                <a:latin typeface="+mj-lt"/>
                <a:ea typeface="+mj-ea"/>
                <a:cs typeface="+mj-cs"/>
              </a:rPr>
              <a:t>problems</a:t>
            </a:r>
            <a:r>
              <a:rPr lang="fr-FR" sz="2800" b="1" dirty="0" smtClean="0">
                <a:solidFill>
                  <a:srgbClr val="FF0000"/>
                </a:solidFill>
                <a:latin typeface="+mj-lt"/>
                <a:ea typeface="+mj-ea"/>
                <a:cs typeface="+mj-cs"/>
              </a:rPr>
              <a:t>:</a:t>
            </a:r>
          </a:p>
          <a:p>
            <a:pPr marL="365125" marR="0" lvl="0" indent="-274638" defTabSz="914400" rtl="0" eaLnBrk="1" fontAlgn="auto" latinLnBrk="0" hangingPunct="1">
              <a:lnSpc>
                <a:spcPct val="100000"/>
              </a:lnSpc>
              <a:spcBef>
                <a:spcPct val="0"/>
              </a:spcBef>
              <a:spcAft>
                <a:spcPts val="0"/>
              </a:spcAft>
              <a:buClrTx/>
              <a:buSzTx/>
              <a:buFont typeface="Arial" pitchFamily="34" charset="0"/>
              <a:buChar char="•"/>
              <a:tabLst/>
              <a:defRPr/>
            </a:pPr>
            <a:r>
              <a:rPr kumimoji="0" lang="fr-FR" sz="2800" b="0" i="0" u="none" strike="noStrike" kern="1200" cap="none" spc="0" normalizeH="0" baseline="0" noProof="0" dirty="0" smtClean="0">
                <a:ln>
                  <a:noFill/>
                </a:ln>
                <a:solidFill>
                  <a:schemeClr val="tx1"/>
                </a:solidFill>
                <a:effectLst/>
                <a:uLnTx/>
                <a:uFillTx/>
                <a:latin typeface="+mj-lt"/>
                <a:ea typeface="+mj-ea"/>
                <a:cs typeface="+mj-cs"/>
              </a:rPr>
              <a:t>Population </a:t>
            </a:r>
            <a:r>
              <a:rPr kumimoji="0" lang="fr-FR" sz="2800" b="0" i="0" u="none" strike="noStrike" kern="1200" cap="none" spc="0" normalizeH="0" baseline="0" noProof="0" dirty="0" err="1" smtClean="0">
                <a:ln>
                  <a:noFill/>
                </a:ln>
                <a:solidFill>
                  <a:schemeClr val="tx1"/>
                </a:solidFill>
                <a:effectLst/>
                <a:uLnTx/>
                <a:uFillTx/>
                <a:latin typeface="+mj-lt"/>
                <a:ea typeface="+mj-ea"/>
                <a:cs typeface="+mj-cs"/>
              </a:rPr>
              <a:t>Growth</a:t>
            </a:r>
            <a:endParaRPr kumimoji="0" lang="fr-FR" sz="2800" b="0" i="0" u="none" strike="noStrike" kern="1200" cap="none" spc="0" normalizeH="0" baseline="0" noProof="0" dirty="0" smtClean="0">
              <a:ln>
                <a:noFill/>
              </a:ln>
              <a:solidFill>
                <a:schemeClr val="tx1"/>
              </a:solidFill>
              <a:effectLst/>
              <a:uLnTx/>
              <a:uFillTx/>
              <a:latin typeface="+mj-lt"/>
              <a:ea typeface="+mj-ea"/>
              <a:cs typeface="+mj-cs"/>
            </a:endParaRPr>
          </a:p>
          <a:p>
            <a:pPr marL="365125" marR="0" lvl="0" indent="-274638" defTabSz="914400" rtl="0" eaLnBrk="1" fontAlgn="auto" latinLnBrk="0" hangingPunct="1">
              <a:lnSpc>
                <a:spcPct val="100000"/>
              </a:lnSpc>
              <a:spcBef>
                <a:spcPct val="0"/>
              </a:spcBef>
              <a:spcAft>
                <a:spcPts val="0"/>
              </a:spcAft>
              <a:buClrTx/>
              <a:buSzTx/>
              <a:buFont typeface="Arial" pitchFamily="34" charset="0"/>
              <a:buChar char="•"/>
              <a:tabLst/>
              <a:defRPr/>
            </a:pPr>
            <a:r>
              <a:rPr lang="fr-FR" sz="2800" dirty="0" err="1" smtClean="0">
                <a:latin typeface="+mj-lt"/>
                <a:ea typeface="+mj-ea"/>
                <a:cs typeface="+mj-cs"/>
              </a:rPr>
              <a:t>Energy</a:t>
            </a:r>
            <a:endParaRPr lang="fr-FR" sz="2800" dirty="0" smtClean="0">
              <a:latin typeface="+mj-lt"/>
              <a:ea typeface="+mj-ea"/>
              <a:cs typeface="+mj-cs"/>
            </a:endParaRPr>
          </a:p>
          <a:p>
            <a:pPr marL="365125" marR="0" lvl="0" indent="-274638" defTabSz="914400" rtl="0" eaLnBrk="1" fontAlgn="auto" latinLnBrk="0" hangingPunct="1">
              <a:lnSpc>
                <a:spcPct val="100000"/>
              </a:lnSpc>
              <a:spcBef>
                <a:spcPct val="0"/>
              </a:spcBef>
              <a:spcAft>
                <a:spcPts val="0"/>
              </a:spcAft>
              <a:buClrTx/>
              <a:buSzTx/>
              <a:buFont typeface="Arial" pitchFamily="34" charset="0"/>
              <a:buChar char="•"/>
              <a:tabLst/>
              <a:defRPr/>
            </a:pPr>
            <a:r>
              <a:rPr kumimoji="0" lang="fr-FR" sz="2800" b="0" i="0" u="none" strike="noStrike" kern="1200" cap="none" spc="0" normalizeH="0" baseline="0" noProof="0" dirty="0" smtClean="0">
                <a:ln>
                  <a:noFill/>
                </a:ln>
                <a:solidFill>
                  <a:schemeClr val="tx1"/>
                </a:solidFill>
                <a:effectLst/>
                <a:uLnTx/>
                <a:uFillTx/>
                <a:latin typeface="+mj-lt"/>
                <a:ea typeface="+mj-ea"/>
                <a:cs typeface="+mj-cs"/>
              </a:rPr>
              <a:t>Water</a:t>
            </a:r>
          </a:p>
          <a:p>
            <a:pPr marL="365125" marR="0" lvl="0" indent="-274638" defTabSz="914400" rtl="0" eaLnBrk="1" fontAlgn="auto" latinLnBrk="0" hangingPunct="1">
              <a:lnSpc>
                <a:spcPct val="100000"/>
              </a:lnSpc>
              <a:spcBef>
                <a:spcPct val="0"/>
              </a:spcBef>
              <a:spcAft>
                <a:spcPts val="0"/>
              </a:spcAft>
              <a:buClrTx/>
              <a:buSzTx/>
              <a:buFont typeface="Arial" pitchFamily="34" charset="0"/>
              <a:buChar char="•"/>
              <a:tabLst/>
              <a:defRPr/>
            </a:pPr>
            <a:r>
              <a:rPr lang="fr-FR" sz="2800" dirty="0" smtClean="0">
                <a:latin typeface="+mj-lt"/>
                <a:ea typeface="+mj-ea"/>
                <a:cs typeface="+mj-cs"/>
              </a:rPr>
              <a:t>ICT</a:t>
            </a:r>
            <a:endParaRPr kumimoji="0" lang="fr-FR" sz="2800" b="0" i="0" u="none" strike="noStrike" kern="1200" cap="none" spc="0" normalizeH="0" baseline="0" noProof="0" dirty="0" smtClean="0">
              <a:ln>
                <a:noFill/>
              </a:ln>
              <a:solidFill>
                <a:schemeClr val="tx1"/>
              </a:solidFill>
              <a:effectLst/>
              <a:uLnTx/>
              <a:uFillTx/>
              <a:latin typeface="+mj-lt"/>
              <a:ea typeface="+mj-ea"/>
              <a:cs typeface="+mj-cs"/>
            </a:endParaRPr>
          </a:p>
          <a:p>
            <a:pPr marL="365125" marR="0" lvl="0" indent="-274638" defTabSz="914400" rtl="0" eaLnBrk="1" fontAlgn="auto" latinLnBrk="0" hangingPunct="1">
              <a:lnSpc>
                <a:spcPct val="100000"/>
              </a:lnSpc>
              <a:spcBef>
                <a:spcPct val="0"/>
              </a:spcBef>
              <a:spcAft>
                <a:spcPts val="0"/>
              </a:spcAft>
              <a:buClrTx/>
              <a:buSzTx/>
              <a:buFont typeface="Arial" pitchFamily="34" charset="0"/>
              <a:buChar char="•"/>
              <a:tabLst/>
              <a:defRPr/>
            </a:pPr>
            <a:r>
              <a:rPr kumimoji="0" lang="fr-FR" sz="2800" b="0" i="0" u="none" strike="noStrike" kern="1200" cap="none" spc="0" normalizeH="0" baseline="0" noProof="0" dirty="0" err="1" smtClean="0">
                <a:ln>
                  <a:noFill/>
                </a:ln>
                <a:solidFill>
                  <a:schemeClr val="tx1"/>
                </a:solidFill>
                <a:effectLst/>
                <a:uLnTx/>
                <a:uFillTx/>
                <a:latin typeface="+mj-lt"/>
                <a:ea typeface="+mj-ea"/>
                <a:cs typeface="+mj-cs"/>
              </a:rPr>
              <a:t>Health</a:t>
            </a:r>
            <a:r>
              <a:rPr kumimoji="0" lang="fr-FR" sz="2800" b="0" i="0" u="none" strike="noStrike" kern="1200" cap="none" spc="0" normalizeH="0" baseline="0" noProof="0" dirty="0" smtClean="0">
                <a:ln>
                  <a:noFill/>
                </a:ln>
                <a:solidFill>
                  <a:schemeClr val="tx1"/>
                </a:solidFill>
                <a:effectLst/>
                <a:uLnTx/>
                <a:uFillTx/>
                <a:latin typeface="+mj-lt"/>
                <a:ea typeface="+mj-ea"/>
                <a:cs typeface="+mj-cs"/>
              </a:rPr>
              <a:t> and </a:t>
            </a:r>
            <a:r>
              <a:rPr kumimoji="0" lang="fr-FR" sz="2800" b="0" i="0" u="none" strike="noStrike" kern="1200" cap="none" spc="0" normalizeH="0" baseline="0" noProof="0" dirty="0" err="1" smtClean="0">
                <a:ln>
                  <a:noFill/>
                </a:ln>
                <a:solidFill>
                  <a:schemeClr val="tx1"/>
                </a:solidFill>
                <a:effectLst/>
                <a:uLnTx/>
                <a:uFillTx/>
                <a:latin typeface="+mj-lt"/>
                <a:ea typeface="+mj-ea"/>
                <a:cs typeface="+mj-cs"/>
              </a:rPr>
              <a:t>Drugs</a:t>
            </a:r>
            <a:endParaRPr kumimoji="0" lang="fr-FR" sz="2800" b="0" i="0" u="none" strike="noStrike" kern="1200" cap="none" spc="0" normalizeH="0" baseline="0" noProof="0" dirty="0" smtClean="0">
              <a:ln>
                <a:noFill/>
              </a:ln>
              <a:solidFill>
                <a:schemeClr val="tx1"/>
              </a:solidFill>
              <a:effectLst/>
              <a:uLnTx/>
              <a:uFillTx/>
              <a:latin typeface="+mj-lt"/>
              <a:ea typeface="+mj-ea"/>
              <a:cs typeface="+mj-cs"/>
            </a:endParaRPr>
          </a:p>
          <a:p>
            <a:pPr marL="365125" marR="0" lvl="0" indent="-274638" defTabSz="914400" rtl="0" eaLnBrk="1" fontAlgn="auto" latinLnBrk="0" hangingPunct="1">
              <a:lnSpc>
                <a:spcPct val="100000"/>
              </a:lnSpc>
              <a:spcBef>
                <a:spcPct val="0"/>
              </a:spcBef>
              <a:spcAft>
                <a:spcPts val="0"/>
              </a:spcAft>
              <a:buClrTx/>
              <a:buSzTx/>
              <a:buFont typeface="Arial" pitchFamily="34" charset="0"/>
              <a:buChar char="•"/>
              <a:tabLst/>
              <a:defRPr/>
            </a:pPr>
            <a:r>
              <a:rPr lang="fr-FR" sz="2800" dirty="0" smtClean="0">
                <a:latin typeface="+mj-lt"/>
                <a:ea typeface="+mj-ea"/>
                <a:cs typeface="+mj-cs"/>
              </a:rPr>
              <a:t>….etc.</a:t>
            </a:r>
            <a:endParaRPr kumimoji="0" lang="fr-FR"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itre 1"/>
          <p:cNvSpPr txBox="1">
            <a:spLocks/>
          </p:cNvSpPr>
          <p:nvPr/>
        </p:nvSpPr>
        <p:spPr>
          <a:xfrm>
            <a:off x="0" y="5445224"/>
            <a:ext cx="9144000" cy="936104"/>
          </a:xfrm>
          <a:prstGeom prst="rect">
            <a:avLst/>
          </a:prstGeom>
          <a:solidFill>
            <a:srgbClr val="FFFF0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smtClean="0">
                <a:ln>
                  <a:noFill/>
                </a:ln>
                <a:solidFill>
                  <a:srgbClr val="FF0000"/>
                </a:solidFill>
                <a:effectLst/>
                <a:uLnTx/>
                <a:uFillTx/>
                <a:latin typeface="+mj-lt"/>
                <a:ea typeface="+mj-ea"/>
                <a:cs typeface="+mj-cs"/>
              </a:rPr>
              <a:t>Partnership </a:t>
            </a:r>
            <a:r>
              <a:rPr kumimoji="0" lang="fr-FR" sz="4400" b="0" i="0" u="none" strike="noStrike" kern="1200" cap="none" spc="0" normalizeH="0" baseline="0" noProof="0" dirty="0" err="1" smtClean="0">
                <a:ln>
                  <a:noFill/>
                </a:ln>
                <a:solidFill>
                  <a:srgbClr val="FF0000"/>
                </a:solidFill>
                <a:effectLst/>
                <a:uLnTx/>
                <a:uFillTx/>
                <a:latin typeface="+mj-lt"/>
                <a:ea typeface="+mj-ea"/>
                <a:cs typeface="+mj-cs"/>
              </a:rPr>
              <a:t>is</a:t>
            </a:r>
            <a:r>
              <a:rPr kumimoji="0" lang="fr-FR" sz="4400" b="0" i="0" u="none" strike="noStrike" kern="1200" cap="none" spc="0" normalizeH="0" baseline="0" noProof="0" dirty="0" smtClean="0">
                <a:ln>
                  <a:noFill/>
                </a:ln>
                <a:solidFill>
                  <a:srgbClr val="FF0000"/>
                </a:solidFill>
                <a:effectLst/>
                <a:uLnTx/>
                <a:uFillTx/>
                <a:latin typeface="+mj-lt"/>
                <a:ea typeface="+mj-ea"/>
                <a:cs typeface="+mj-cs"/>
              </a:rPr>
              <a:t> </a:t>
            </a:r>
            <a:r>
              <a:rPr kumimoji="0" lang="fr-FR" sz="4400" b="0" i="0" u="none" strike="noStrike" kern="1200" cap="none" spc="0" normalizeH="0" baseline="0" noProof="0" dirty="0" err="1" smtClean="0">
                <a:ln>
                  <a:noFill/>
                </a:ln>
                <a:solidFill>
                  <a:srgbClr val="FF0000"/>
                </a:solidFill>
                <a:effectLst/>
                <a:uLnTx/>
                <a:uFillTx/>
                <a:latin typeface="+mj-lt"/>
                <a:ea typeface="+mj-ea"/>
                <a:cs typeface="+mj-cs"/>
              </a:rPr>
              <a:t>thus</a:t>
            </a:r>
            <a:r>
              <a:rPr kumimoji="0" lang="fr-FR" sz="4400" b="0" i="0" u="none" strike="noStrike" kern="1200" cap="none" spc="0" normalizeH="0" baseline="0" noProof="0" dirty="0" smtClean="0">
                <a:ln>
                  <a:noFill/>
                </a:ln>
                <a:solidFill>
                  <a:srgbClr val="FF0000"/>
                </a:solidFill>
                <a:effectLst/>
                <a:uLnTx/>
                <a:uFillTx/>
                <a:latin typeface="+mj-lt"/>
                <a:ea typeface="+mj-ea"/>
                <a:cs typeface="+mj-cs"/>
              </a:rPr>
              <a:t> a </a:t>
            </a:r>
            <a:r>
              <a:rPr kumimoji="0" lang="fr-FR" sz="4400" b="0" i="0" u="none" strike="noStrike" kern="1200" cap="none" spc="0" normalizeH="0" baseline="0" noProof="0" dirty="0" err="1" smtClean="0">
                <a:ln>
                  <a:noFill/>
                </a:ln>
                <a:solidFill>
                  <a:srgbClr val="FF0000"/>
                </a:solidFill>
                <a:effectLst/>
                <a:uLnTx/>
                <a:uFillTx/>
                <a:latin typeface="+mj-lt"/>
                <a:ea typeface="+mj-ea"/>
                <a:cs typeface="+mj-cs"/>
              </a:rPr>
              <a:t>necessity</a:t>
            </a:r>
            <a:r>
              <a:rPr kumimoji="0" lang="fr-FR" sz="4400" b="0" i="0" u="none" strike="noStrike" kern="1200" cap="none" spc="0" normalizeH="0" baseline="0" noProof="0" dirty="0" smtClean="0">
                <a:ln>
                  <a:noFill/>
                </a:ln>
                <a:solidFill>
                  <a:srgbClr val="FF0000"/>
                </a:solidFill>
                <a:effectLst/>
                <a:uLnTx/>
                <a:uFillTx/>
                <a:latin typeface="+mj-lt"/>
                <a:ea typeface="+mj-ea"/>
                <a:cs typeface="+mj-cs"/>
              </a:rPr>
              <a:t> </a:t>
            </a:r>
            <a:endParaRPr kumimoji="0" lang="fr-FR" sz="4400" b="0"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21280</TotalTime>
  <Words>2094</Words>
  <Application>Microsoft Office PowerPoint</Application>
  <PresentationFormat>On-screen Show (4:3)</PresentationFormat>
  <Paragraphs>261</Paragraphs>
  <Slides>28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Thème Office</vt:lpstr>
      <vt:lpstr>Diapositiva</vt:lpstr>
      <vt:lpstr>South-South IP cooperation: Challenges &amp; Opportunities</vt:lpstr>
      <vt:lpstr>PowerPoint Presentation</vt:lpstr>
      <vt:lpstr> organization of five regional technology transfer consultation meetings;  2. elaboration of six peer-reviewed analytic studies;  3. drafting of a concept paper on building solutions as the basis for discussion at the International Expert Forum, to be submitted to the CDIP for approval;  4. organization of an International Expert Forum in the form of an international conference;  5. preparation and provision of materials, modules, teaching tools and other instruments resulting from recommendations adopted at the High-Level International Expert Forum;  6. creation of a Web Forum; and  7.the incorporation of any outcome resulting from the above activities into the WIPO programs, after consideration by the CDIP and any possible recommendation by the Committee to the General Assembly. </vt:lpstr>
      <vt:lpstr>Session 2 &amp; 3: Measures for Promoting International Technology Transfer: Challenges and Solutions</vt:lpstr>
      <vt:lpstr>Debate Topics</vt:lpstr>
      <vt:lpstr>Outcome of the Forum</vt:lpstr>
      <vt:lpstr>Final Comment</vt:lpstr>
      <vt:lpstr>PowerPoint Presentation</vt:lpstr>
      <vt:lpstr>Preamble</vt:lpstr>
      <vt:lpstr>South-South TT Initiatives </vt:lpstr>
      <vt:lpstr>Case 1: South-South PARTNERSHIP  Algeria-South Africa Space Programs</vt:lpstr>
      <vt:lpstr>Satellite images for tackling socio economic problems</vt:lpstr>
      <vt:lpstr>Moving forward in Science cooperation with Mixed R&amp;D teams</vt:lpstr>
      <vt:lpstr>ALGERIA – SOUTH AFRICA COOPERATION R &amp; D AND ACCESS TO KNOWLEDGE AND INFORMATION</vt:lpstr>
      <vt:lpstr>A good example of the usefulness of satellite images: The Villarrica Vulcano (Chile) eruption (march 2015)</vt:lpstr>
      <vt:lpstr>PowerPoint Presentation</vt:lpstr>
      <vt:lpstr>Agriculture &amp; Desertification in Africa: Water availability Vs Arid Zones</vt:lpstr>
      <vt:lpstr>Pilot plant at INRAA-Algiers</vt:lpstr>
      <vt:lpstr>Scientific impact of Technology Transfer</vt:lpstr>
      <vt:lpstr>Capacity building :Trainings / Workshops</vt:lpstr>
      <vt:lpstr>PowerPoint Presentation</vt:lpstr>
      <vt:lpstr>Euromed ECOSYSTEM -2030 (IPEMED)</vt:lpstr>
      <vt:lpstr>The solar potential in the Maghreb Region</vt:lpstr>
      <vt:lpstr>The UMA (Union the Arab Maghreb)  Renewable Energies Initiative</vt:lpstr>
      <vt:lpstr>PowerPoint Presentation</vt:lpstr>
      <vt:lpstr>Alliance of companies &amp; R-D Centres:  A key success to technology transfer – CRSTE (Algeria) as an example</vt:lpstr>
      <vt:lpstr>PowerPoint Presentation</vt:lpstr>
      <vt:lpstr>Tracks for South-South partnership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South-SIP cooperation</dc:title>
  <dc:creator>LABED</dc:creator>
  <cp:lastModifiedBy>MONTILLOT Nathalie</cp:lastModifiedBy>
  <cp:revision>333</cp:revision>
  <dcterms:created xsi:type="dcterms:W3CDTF">2015-04-08T10:04:21Z</dcterms:created>
  <dcterms:modified xsi:type="dcterms:W3CDTF">2015-05-26T13:36:28Z</dcterms:modified>
</cp:coreProperties>
</file>