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0" r:id="rId3"/>
    <p:sldId id="296" r:id="rId4"/>
    <p:sldId id="297" r:id="rId5"/>
    <p:sldId id="267" r:id="rId6"/>
    <p:sldId id="284" r:id="rId7"/>
    <p:sldId id="270" r:id="rId8"/>
    <p:sldId id="273" r:id="rId9"/>
    <p:sldId id="271" r:id="rId10"/>
    <p:sldId id="272" r:id="rId11"/>
    <p:sldId id="280" r:id="rId12"/>
    <p:sldId id="274" r:id="rId13"/>
    <p:sldId id="275" r:id="rId14"/>
    <p:sldId id="279" r:id="rId15"/>
    <p:sldId id="265" r:id="rId16"/>
    <p:sldId id="266" r:id="rId17"/>
    <p:sldId id="281" r:id="rId18"/>
    <p:sldId id="285" r:id="rId19"/>
    <p:sldId id="295" r:id="rId20"/>
  </p:sldIdLst>
  <p:sldSz cx="10688638" cy="756285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0000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58" autoAdjust="0"/>
  </p:normalViewPr>
  <p:slideViewPr>
    <p:cSldViewPr>
      <p:cViewPr>
        <p:scale>
          <a:sx n="60" d="100"/>
          <a:sy n="60" d="100"/>
        </p:scale>
        <p:origin x="-1084" y="-72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143C7C-BF55-4347-8EF9-20FFC7815EA4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E90F34-5469-41DD-8029-8799B8C065D4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Priority filing (1</a:t>
          </a:r>
          <a:r>
            <a:rPr lang="en-US" sz="1100" b="1" baseline="30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st</a:t>
          </a:r>
          <a:r>
            <a:rPr lang="en-US" sz="11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Filing)</a:t>
          </a:r>
          <a:endParaRPr lang="en-US" sz="11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4B20B13-899C-4A46-84EF-8848A370FD29}" type="parTrans" cxnId="{97991488-9843-4883-9914-BA96C7FD94A9}">
      <dgm:prSet/>
      <dgm:spPr/>
      <dgm:t>
        <a:bodyPr/>
        <a:lstStyle/>
        <a:p>
          <a:endParaRPr lang="en-US"/>
        </a:p>
      </dgm:t>
    </dgm:pt>
    <dgm:pt modelId="{91C60207-312B-4853-A891-CF566DF8C876}" type="sibTrans" cxnId="{97991488-9843-4883-9914-BA96C7FD94A9}">
      <dgm:prSet/>
      <dgm:spPr/>
      <dgm:t>
        <a:bodyPr/>
        <a:lstStyle/>
        <a:p>
          <a:endParaRPr lang="en-US"/>
        </a:p>
      </dgm:t>
    </dgm:pt>
    <dgm:pt modelId="{CBB991C4-EF81-464C-95D1-5365E7CE8D8D}">
      <dgm:prSet phldrT="[Text]"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50%</a:t>
          </a:r>
          <a:endParaRPr lang="en-US" sz="1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8C6C21A-98A0-4ABB-B0FD-284B7D4EFA6B}" type="parTrans" cxnId="{E937AE8C-1881-4797-9BF7-1F9676557B1A}">
      <dgm:prSet/>
      <dgm:spPr/>
      <dgm:t>
        <a:bodyPr/>
        <a:lstStyle/>
        <a:p>
          <a:endParaRPr lang="en-US"/>
        </a:p>
      </dgm:t>
    </dgm:pt>
    <dgm:pt modelId="{5F49A3BE-3158-415A-A9AD-DD620DCD38BA}" type="sibTrans" cxnId="{E937AE8C-1881-4797-9BF7-1F9676557B1A}">
      <dgm:prSet/>
      <dgm:spPr/>
      <dgm:t>
        <a:bodyPr/>
        <a:lstStyle/>
        <a:p>
          <a:endParaRPr lang="en-US"/>
        </a:p>
      </dgm:t>
    </dgm:pt>
    <dgm:pt modelId="{A2C33400-0A1C-410B-A209-5081872CC857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2nd Filing</a:t>
          </a:r>
          <a:endParaRPr lang="en-US" sz="11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8BA9F0A-7A67-4F5F-8784-78AB1BF3CF29}" type="parTrans" cxnId="{3A03891E-E77B-400E-8003-A2AE14FA7797}">
      <dgm:prSet/>
      <dgm:spPr/>
      <dgm:t>
        <a:bodyPr/>
        <a:lstStyle/>
        <a:p>
          <a:endParaRPr lang="en-US"/>
        </a:p>
      </dgm:t>
    </dgm:pt>
    <dgm:pt modelId="{3C4FB248-7121-4A01-8FFF-9CBDF701A687}" type="sibTrans" cxnId="{3A03891E-E77B-400E-8003-A2AE14FA7797}">
      <dgm:prSet/>
      <dgm:spPr/>
      <dgm:t>
        <a:bodyPr/>
        <a:lstStyle/>
        <a:p>
          <a:endParaRPr lang="en-US"/>
        </a:p>
      </dgm:t>
    </dgm:pt>
    <dgm:pt modelId="{EA3BC5D4-742D-442C-ABBE-C77BBAC7A3B5}">
      <dgm:prSet phldrT="[Text]"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75% of 1</a:t>
          </a:r>
          <a:r>
            <a:rPr lang="en-US" sz="1400" b="1" baseline="30000" dirty="0" smtClean="0">
              <a:solidFill>
                <a:schemeClr val="bg1"/>
              </a:solidFill>
              <a:latin typeface="+mn-lt"/>
              <a:cs typeface="Arial" pitchFamily="34" charset="0"/>
            </a:rPr>
            <a:t>st</a:t>
          </a:r>
          <a:r>
            <a:rPr lang="en-US" sz="14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 Filing</a:t>
          </a:r>
          <a:endParaRPr lang="en-US" sz="1400" b="1" dirty="0">
            <a:solidFill>
              <a:schemeClr val="bg1"/>
            </a:solidFill>
            <a:latin typeface="+mn-lt"/>
            <a:cs typeface="Arial" pitchFamily="34" charset="0"/>
          </a:endParaRPr>
        </a:p>
      </dgm:t>
    </dgm:pt>
    <dgm:pt modelId="{57E3787C-715E-483F-98E1-2EB297B3546D}" type="parTrans" cxnId="{9B40AAE1-A409-4C46-A573-3842949B8BD5}">
      <dgm:prSet/>
      <dgm:spPr/>
      <dgm:t>
        <a:bodyPr/>
        <a:lstStyle/>
        <a:p>
          <a:endParaRPr lang="en-US"/>
        </a:p>
      </dgm:t>
    </dgm:pt>
    <dgm:pt modelId="{3A2F03D0-ADB1-4283-BBF9-C41753EFAFDB}" type="sibTrans" cxnId="{9B40AAE1-A409-4C46-A573-3842949B8BD5}">
      <dgm:prSet/>
      <dgm:spPr/>
      <dgm:t>
        <a:bodyPr/>
        <a:lstStyle/>
        <a:p>
          <a:endParaRPr lang="en-US"/>
        </a:p>
      </dgm:t>
    </dgm:pt>
    <dgm:pt modelId="{1979D226-4BDC-4321-998D-F8E39938373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Grants</a:t>
          </a:r>
          <a:endParaRPr lang="en-US" sz="1100" b="1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8CCDE6D6-85DC-4E91-A933-864EFE9A599C}" type="parTrans" cxnId="{1A3CFCDF-0308-435A-B87D-D74038B9AC17}">
      <dgm:prSet/>
      <dgm:spPr/>
      <dgm:t>
        <a:bodyPr/>
        <a:lstStyle/>
        <a:p>
          <a:endParaRPr lang="en-US"/>
        </a:p>
      </dgm:t>
    </dgm:pt>
    <dgm:pt modelId="{589B3186-9D84-4BCD-8836-4B7FAF438761}" type="sibTrans" cxnId="{1A3CFCDF-0308-435A-B87D-D74038B9AC17}">
      <dgm:prSet/>
      <dgm:spPr/>
      <dgm:t>
        <a:bodyPr/>
        <a:lstStyle/>
        <a:p>
          <a:endParaRPr lang="en-US"/>
        </a:p>
      </dgm:t>
    </dgm:pt>
    <dgm:pt modelId="{CB2C0FC0-FC55-40D7-A9CB-F875681A4A7C}">
      <dgm:prSet phldrT="[Text]"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50% of 1</a:t>
          </a:r>
          <a:r>
            <a:rPr lang="en-US" sz="1400" b="1" baseline="30000" dirty="0" smtClean="0">
              <a:solidFill>
                <a:schemeClr val="bg1"/>
              </a:solidFill>
              <a:latin typeface="+mn-lt"/>
              <a:cs typeface="Arial" pitchFamily="34" charset="0"/>
            </a:rPr>
            <a:t>st</a:t>
          </a:r>
          <a:r>
            <a:rPr lang="en-US" sz="14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 filing</a:t>
          </a:r>
          <a:endParaRPr lang="en-US" sz="1400" b="1" dirty="0">
            <a:solidFill>
              <a:schemeClr val="bg1"/>
            </a:solidFill>
            <a:latin typeface="+mn-lt"/>
            <a:cs typeface="Arial" pitchFamily="34" charset="0"/>
          </a:endParaRPr>
        </a:p>
      </dgm:t>
    </dgm:pt>
    <dgm:pt modelId="{F0905BCF-055E-4CB1-837F-45AE591E2EEF}" type="parTrans" cxnId="{FE2B3742-98E7-4DDB-80C8-C6E771283C06}">
      <dgm:prSet/>
      <dgm:spPr/>
      <dgm:t>
        <a:bodyPr/>
        <a:lstStyle/>
        <a:p>
          <a:endParaRPr lang="en-US"/>
        </a:p>
      </dgm:t>
    </dgm:pt>
    <dgm:pt modelId="{F67F1430-BD7F-43D1-AF26-019561C561B3}" type="sibTrans" cxnId="{FE2B3742-98E7-4DDB-80C8-C6E771283C06}">
      <dgm:prSet/>
      <dgm:spPr/>
      <dgm:t>
        <a:bodyPr/>
        <a:lstStyle/>
        <a:p>
          <a:endParaRPr lang="en-US"/>
        </a:p>
      </dgm:t>
    </dgm:pt>
    <dgm:pt modelId="{32AD4C02-A649-4A6A-9306-7661467B61A7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Analyze TDs</a:t>
          </a:r>
          <a:endParaRPr lang="en-US" sz="11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0ADE2E8-321C-4E89-903D-EBDAAB749EA4}" type="parTrans" cxnId="{D99F13F3-CA76-4B1C-BE0B-A5FB31ED5239}">
      <dgm:prSet/>
      <dgm:spPr/>
      <dgm:t>
        <a:bodyPr/>
        <a:lstStyle/>
        <a:p>
          <a:endParaRPr lang="en-US"/>
        </a:p>
      </dgm:t>
    </dgm:pt>
    <dgm:pt modelId="{0832B71B-F076-4CA7-B2D9-7B3E367C13F8}" type="sibTrans" cxnId="{D99F13F3-CA76-4B1C-BE0B-A5FB31ED5239}">
      <dgm:prSet/>
      <dgm:spPr/>
      <dgm:t>
        <a:bodyPr/>
        <a:lstStyle/>
        <a:p>
          <a:endParaRPr lang="en-US"/>
        </a:p>
      </dgm:t>
    </dgm:pt>
    <dgm:pt modelId="{8D5C81EF-B6B1-4FD2-812F-480A0091473F}">
      <dgm:prSet phldrT="[Text]"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~600 TDs Annually</a:t>
          </a:r>
          <a:endParaRPr lang="en-US" sz="1400" b="1" dirty="0">
            <a:solidFill>
              <a:schemeClr val="bg1"/>
            </a:solidFill>
            <a:latin typeface="+mn-lt"/>
            <a:cs typeface="Arial" pitchFamily="34" charset="0"/>
          </a:endParaRPr>
        </a:p>
      </dgm:t>
    </dgm:pt>
    <dgm:pt modelId="{9EB48EA1-B45E-4636-BA04-C3D7E0FCC537}" type="parTrans" cxnId="{6717BE9C-DF12-4688-88FD-F3DDBD22BE52}">
      <dgm:prSet/>
      <dgm:spPr/>
      <dgm:t>
        <a:bodyPr/>
        <a:lstStyle/>
        <a:p>
          <a:endParaRPr lang="en-US"/>
        </a:p>
      </dgm:t>
    </dgm:pt>
    <dgm:pt modelId="{A4B50661-54D7-4CCA-84E1-25EA3C3D4EF7}" type="sibTrans" cxnId="{6717BE9C-DF12-4688-88FD-F3DDBD22BE52}">
      <dgm:prSet/>
      <dgm:spPr/>
      <dgm:t>
        <a:bodyPr/>
        <a:lstStyle/>
        <a:p>
          <a:endParaRPr lang="en-US"/>
        </a:p>
      </dgm:t>
    </dgm:pt>
    <dgm:pt modelId="{F3FBA312-EE8D-4A06-A5F9-5AA12BAEF4B1}" type="pres">
      <dgm:prSet presAssocID="{E6143C7C-BF55-4347-8EF9-20FFC7815EA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6CB106-FB66-480B-A77D-9C18542C50C9}" type="pres">
      <dgm:prSet presAssocID="{1EE90F34-5469-41DD-8029-8799B8C065D4}" presName="compNode" presStyleCnt="0"/>
      <dgm:spPr/>
    </dgm:pt>
    <dgm:pt modelId="{CC93035D-735B-4622-86C3-CF75018FFEF4}" type="pres">
      <dgm:prSet presAssocID="{1EE90F34-5469-41DD-8029-8799B8C065D4}" presName="noGeometry" presStyleCnt="0"/>
      <dgm:spPr/>
    </dgm:pt>
    <dgm:pt modelId="{01CEDB75-89E8-46AE-A10A-B5DD11AAA95D}" type="pres">
      <dgm:prSet presAssocID="{1EE90F34-5469-41DD-8029-8799B8C065D4}" presName="childTextVisible" presStyleLbl="bgAccFollowNode1" presStyleIdx="0" presStyleCnt="4" custScaleX="115075" custScaleY="88235" custLinFactX="54798" custLinFactNeighborX="100000" custLinFactNeighborY="-18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EE71D-0B41-408A-B16B-FA48681EF020}" type="pres">
      <dgm:prSet presAssocID="{1EE90F34-5469-41DD-8029-8799B8C065D4}" presName="childTextHidden" presStyleLbl="bgAccFollowNode1" presStyleIdx="0" presStyleCnt="4"/>
      <dgm:spPr/>
      <dgm:t>
        <a:bodyPr/>
        <a:lstStyle/>
        <a:p>
          <a:endParaRPr lang="en-US"/>
        </a:p>
      </dgm:t>
    </dgm:pt>
    <dgm:pt modelId="{71695164-3254-4344-AC19-0C9E1F075633}" type="pres">
      <dgm:prSet presAssocID="{1EE90F34-5469-41DD-8029-8799B8C065D4}" presName="parentText" presStyleLbl="node1" presStyleIdx="0" presStyleCnt="4" custScaleX="128101" custScaleY="119809" custLinFactX="113988" custLinFactNeighborX="200000" custLinFactNeighborY="409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C76DDF-86DA-4F74-AA43-6816FEE49950}" type="pres">
      <dgm:prSet presAssocID="{1EE90F34-5469-41DD-8029-8799B8C065D4}" presName="aSpace" presStyleCnt="0"/>
      <dgm:spPr/>
    </dgm:pt>
    <dgm:pt modelId="{21F21DB4-A63B-4653-B9B0-6CBAC766B30F}" type="pres">
      <dgm:prSet presAssocID="{A2C33400-0A1C-410B-A209-5081872CC857}" presName="compNode" presStyleCnt="0"/>
      <dgm:spPr/>
    </dgm:pt>
    <dgm:pt modelId="{4024F55E-5251-400C-8B0A-6F8C4A787E17}" type="pres">
      <dgm:prSet presAssocID="{A2C33400-0A1C-410B-A209-5081872CC857}" presName="noGeometry" presStyleCnt="0"/>
      <dgm:spPr/>
    </dgm:pt>
    <dgm:pt modelId="{1A3B7C11-B152-42D6-AB3A-89AE4ADC9E94}" type="pres">
      <dgm:prSet presAssocID="{A2C33400-0A1C-410B-A209-5081872CC857}" presName="childTextVisible" presStyleLbl="bgAccFollowNode1" presStyleIdx="1" presStyleCnt="4" custScaleX="116607" custScaleY="88235" custLinFactX="60029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8F511-E47F-4294-9179-A3313B81DE84}" type="pres">
      <dgm:prSet presAssocID="{A2C33400-0A1C-410B-A209-5081872CC857}" presName="childTextHidden" presStyleLbl="bgAccFollowNode1" presStyleIdx="1" presStyleCnt="4"/>
      <dgm:spPr/>
      <dgm:t>
        <a:bodyPr/>
        <a:lstStyle/>
        <a:p>
          <a:endParaRPr lang="en-US"/>
        </a:p>
      </dgm:t>
    </dgm:pt>
    <dgm:pt modelId="{3114C235-F17E-4869-B769-568855A12E78}" type="pres">
      <dgm:prSet presAssocID="{A2C33400-0A1C-410B-A209-5081872CC857}" presName="parentText" presStyleLbl="node1" presStyleIdx="1" presStyleCnt="4" custScaleX="131166" custScaleY="134862" custLinFactX="100000" custLinFactNeighborX="19560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003AD0-E776-4C9E-B034-C05B12151CBB}" type="pres">
      <dgm:prSet presAssocID="{A2C33400-0A1C-410B-A209-5081872CC857}" presName="aSpace" presStyleCnt="0"/>
      <dgm:spPr/>
    </dgm:pt>
    <dgm:pt modelId="{231291F8-76DF-444A-812F-DF2682E024F2}" type="pres">
      <dgm:prSet presAssocID="{1979D226-4BDC-4321-998D-F8E399383733}" presName="compNode" presStyleCnt="0"/>
      <dgm:spPr/>
    </dgm:pt>
    <dgm:pt modelId="{2779C2BC-F70E-49C2-8ED9-4BE28C9AB130}" type="pres">
      <dgm:prSet presAssocID="{1979D226-4BDC-4321-998D-F8E399383733}" presName="noGeometry" presStyleCnt="0"/>
      <dgm:spPr/>
    </dgm:pt>
    <dgm:pt modelId="{617E69EF-3C87-4004-82C3-316B2B053343}" type="pres">
      <dgm:prSet presAssocID="{1979D226-4BDC-4321-998D-F8E399383733}" presName="childTextVisible" presStyleLbl="bgAccFollowNode1" presStyleIdx="2" presStyleCnt="4" custScaleX="115416" custScaleY="88235" custLinFactX="65851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1E0805-2646-4E94-88A6-8A0F513551BF}" type="pres">
      <dgm:prSet presAssocID="{1979D226-4BDC-4321-998D-F8E399383733}" presName="childTextHidden" presStyleLbl="bgAccFollowNode1" presStyleIdx="2" presStyleCnt="4"/>
      <dgm:spPr/>
      <dgm:t>
        <a:bodyPr/>
        <a:lstStyle/>
        <a:p>
          <a:endParaRPr lang="en-US"/>
        </a:p>
      </dgm:t>
    </dgm:pt>
    <dgm:pt modelId="{48C34FE5-AD48-44B8-BD6F-51D282C10F0F}" type="pres">
      <dgm:prSet presAssocID="{1979D226-4BDC-4321-998D-F8E399383733}" presName="parentText" presStyleLbl="node1" presStyleIdx="2" presStyleCnt="4" custScaleX="119573" custScaleY="133052" custLinFactX="105297" custLinFactNeighborX="2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C524C-936F-43AA-8641-5E7AAD260DA4}" type="pres">
      <dgm:prSet presAssocID="{1979D226-4BDC-4321-998D-F8E399383733}" presName="aSpace" presStyleCnt="0"/>
      <dgm:spPr/>
    </dgm:pt>
    <dgm:pt modelId="{9DDAF651-EC82-4656-B483-36A8700C74AE}" type="pres">
      <dgm:prSet presAssocID="{32AD4C02-A649-4A6A-9306-7661467B61A7}" presName="compNode" presStyleCnt="0"/>
      <dgm:spPr/>
    </dgm:pt>
    <dgm:pt modelId="{A311246A-2C19-405D-BC5D-6CE86812C719}" type="pres">
      <dgm:prSet presAssocID="{32AD4C02-A649-4A6A-9306-7661467B61A7}" presName="noGeometry" presStyleCnt="0"/>
      <dgm:spPr/>
    </dgm:pt>
    <dgm:pt modelId="{E6B36AE3-A4FB-4007-88AC-523CCEFCB687}" type="pres">
      <dgm:prSet presAssocID="{32AD4C02-A649-4A6A-9306-7661467B61A7}" presName="childTextVisible" presStyleLbl="bgAccFollowNode1" presStyleIdx="3" presStyleCnt="4" custScaleX="127911" custScaleY="88235" custLinFactX="-200000" custLinFactNeighborX="-218582" custLinFactNeighborY="-18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0F40E-BAF2-4724-B715-7EA3351DE123}" type="pres">
      <dgm:prSet presAssocID="{32AD4C02-A649-4A6A-9306-7661467B61A7}" presName="childTextHidden" presStyleLbl="bgAccFollowNode1" presStyleIdx="3" presStyleCnt="4"/>
      <dgm:spPr/>
      <dgm:t>
        <a:bodyPr/>
        <a:lstStyle/>
        <a:p>
          <a:endParaRPr lang="en-US"/>
        </a:p>
      </dgm:t>
    </dgm:pt>
    <dgm:pt modelId="{AB5745C8-30FD-43E1-B9FC-B9F871C18ED3}" type="pres">
      <dgm:prSet presAssocID="{32AD4C02-A649-4A6A-9306-7661467B61A7}" presName="parentText" presStyleLbl="node1" presStyleIdx="3" presStyleCnt="4" custScaleX="116358" custScaleY="117026" custLinFactX="-400000" custLinFactNeighborX="-460003" custLinFactNeighborY="32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37AE8C-1881-4797-9BF7-1F9676557B1A}" srcId="{1EE90F34-5469-41DD-8029-8799B8C065D4}" destId="{CBB991C4-EF81-464C-95D1-5365E7CE8D8D}" srcOrd="0" destOrd="0" parTransId="{68C6C21A-98A0-4ABB-B0FD-284B7D4EFA6B}" sibTransId="{5F49A3BE-3158-415A-A9AD-DD620DCD38BA}"/>
    <dgm:cxn modelId="{90EDFF8B-97EB-4C56-98A8-CFBD8619EE54}" type="presOf" srcId="{8D5C81EF-B6B1-4FD2-812F-480A0091473F}" destId="{3570F40E-BAF2-4724-B715-7EA3351DE123}" srcOrd="1" destOrd="0" presId="urn:microsoft.com/office/officeart/2005/8/layout/hProcess6"/>
    <dgm:cxn modelId="{C3BD5B75-1CA2-4B5C-ABE2-78409C9A2F9E}" type="presOf" srcId="{32AD4C02-A649-4A6A-9306-7661467B61A7}" destId="{AB5745C8-30FD-43E1-B9FC-B9F871C18ED3}" srcOrd="0" destOrd="0" presId="urn:microsoft.com/office/officeart/2005/8/layout/hProcess6"/>
    <dgm:cxn modelId="{A0941375-8D6D-46A0-A898-62FD2D086E66}" type="presOf" srcId="{EA3BC5D4-742D-442C-ABBE-C77BBAC7A3B5}" destId="{1A3B7C11-B152-42D6-AB3A-89AE4ADC9E94}" srcOrd="0" destOrd="0" presId="urn:microsoft.com/office/officeart/2005/8/layout/hProcess6"/>
    <dgm:cxn modelId="{80D8C09F-4691-4EFD-8B2C-69BA4DCE8108}" type="presOf" srcId="{CB2C0FC0-FC55-40D7-A9CB-F875681A4A7C}" destId="{B71E0805-2646-4E94-88A6-8A0F513551BF}" srcOrd="1" destOrd="0" presId="urn:microsoft.com/office/officeart/2005/8/layout/hProcess6"/>
    <dgm:cxn modelId="{0D207255-1EC1-4830-9B29-51C57D3BEB4C}" type="presOf" srcId="{8D5C81EF-B6B1-4FD2-812F-480A0091473F}" destId="{E6B36AE3-A4FB-4007-88AC-523CCEFCB687}" srcOrd="0" destOrd="0" presId="urn:microsoft.com/office/officeart/2005/8/layout/hProcess6"/>
    <dgm:cxn modelId="{16C530CC-B20D-4C7B-83F5-C799B55C7F20}" type="presOf" srcId="{A2C33400-0A1C-410B-A209-5081872CC857}" destId="{3114C235-F17E-4869-B769-568855A12E78}" srcOrd="0" destOrd="0" presId="urn:microsoft.com/office/officeart/2005/8/layout/hProcess6"/>
    <dgm:cxn modelId="{DBBDC934-2B33-432B-BFDD-EC589C9837C9}" type="presOf" srcId="{E6143C7C-BF55-4347-8EF9-20FFC7815EA4}" destId="{F3FBA312-EE8D-4A06-A5F9-5AA12BAEF4B1}" srcOrd="0" destOrd="0" presId="urn:microsoft.com/office/officeart/2005/8/layout/hProcess6"/>
    <dgm:cxn modelId="{6717BE9C-DF12-4688-88FD-F3DDBD22BE52}" srcId="{32AD4C02-A649-4A6A-9306-7661467B61A7}" destId="{8D5C81EF-B6B1-4FD2-812F-480A0091473F}" srcOrd="0" destOrd="0" parTransId="{9EB48EA1-B45E-4636-BA04-C3D7E0FCC537}" sibTransId="{A4B50661-54D7-4CCA-84E1-25EA3C3D4EF7}"/>
    <dgm:cxn modelId="{9B40AAE1-A409-4C46-A573-3842949B8BD5}" srcId="{A2C33400-0A1C-410B-A209-5081872CC857}" destId="{EA3BC5D4-742D-442C-ABBE-C77BBAC7A3B5}" srcOrd="0" destOrd="0" parTransId="{57E3787C-715E-483F-98E1-2EB297B3546D}" sibTransId="{3A2F03D0-ADB1-4283-BBF9-C41753EFAFDB}"/>
    <dgm:cxn modelId="{34049DC1-ECA6-4583-BB09-4D3BDDA260FA}" type="presOf" srcId="{1979D226-4BDC-4321-998D-F8E399383733}" destId="{48C34FE5-AD48-44B8-BD6F-51D282C10F0F}" srcOrd="0" destOrd="0" presId="urn:microsoft.com/office/officeart/2005/8/layout/hProcess6"/>
    <dgm:cxn modelId="{7C04E01A-1501-4079-9472-4E320FC7C3E2}" type="presOf" srcId="{CBB991C4-EF81-464C-95D1-5365E7CE8D8D}" destId="{01CEDB75-89E8-46AE-A10A-B5DD11AAA95D}" srcOrd="0" destOrd="0" presId="urn:microsoft.com/office/officeart/2005/8/layout/hProcess6"/>
    <dgm:cxn modelId="{1A3CFCDF-0308-435A-B87D-D74038B9AC17}" srcId="{E6143C7C-BF55-4347-8EF9-20FFC7815EA4}" destId="{1979D226-4BDC-4321-998D-F8E399383733}" srcOrd="2" destOrd="0" parTransId="{8CCDE6D6-85DC-4E91-A933-864EFE9A599C}" sibTransId="{589B3186-9D84-4BCD-8836-4B7FAF438761}"/>
    <dgm:cxn modelId="{FE2B3742-98E7-4DDB-80C8-C6E771283C06}" srcId="{1979D226-4BDC-4321-998D-F8E399383733}" destId="{CB2C0FC0-FC55-40D7-A9CB-F875681A4A7C}" srcOrd="0" destOrd="0" parTransId="{F0905BCF-055E-4CB1-837F-45AE591E2EEF}" sibTransId="{F67F1430-BD7F-43D1-AF26-019561C561B3}"/>
    <dgm:cxn modelId="{A8D37190-B56D-4CC7-9407-45A266AD9FB8}" type="presOf" srcId="{CB2C0FC0-FC55-40D7-A9CB-F875681A4A7C}" destId="{617E69EF-3C87-4004-82C3-316B2B053343}" srcOrd="0" destOrd="0" presId="urn:microsoft.com/office/officeart/2005/8/layout/hProcess6"/>
    <dgm:cxn modelId="{FBC59D9B-4A72-4DC0-A142-23FBCF6E7AC2}" type="presOf" srcId="{CBB991C4-EF81-464C-95D1-5365E7CE8D8D}" destId="{783EE71D-0B41-408A-B16B-FA48681EF020}" srcOrd="1" destOrd="0" presId="urn:microsoft.com/office/officeart/2005/8/layout/hProcess6"/>
    <dgm:cxn modelId="{97991488-9843-4883-9914-BA96C7FD94A9}" srcId="{E6143C7C-BF55-4347-8EF9-20FFC7815EA4}" destId="{1EE90F34-5469-41DD-8029-8799B8C065D4}" srcOrd="0" destOrd="0" parTransId="{84B20B13-899C-4A46-84EF-8848A370FD29}" sibTransId="{91C60207-312B-4853-A891-CF566DF8C876}"/>
    <dgm:cxn modelId="{3A03891E-E77B-400E-8003-A2AE14FA7797}" srcId="{E6143C7C-BF55-4347-8EF9-20FFC7815EA4}" destId="{A2C33400-0A1C-410B-A209-5081872CC857}" srcOrd="1" destOrd="0" parTransId="{F8BA9F0A-7A67-4F5F-8784-78AB1BF3CF29}" sibTransId="{3C4FB248-7121-4A01-8FFF-9CBDF701A687}"/>
    <dgm:cxn modelId="{D99F13F3-CA76-4B1C-BE0B-A5FB31ED5239}" srcId="{E6143C7C-BF55-4347-8EF9-20FFC7815EA4}" destId="{32AD4C02-A649-4A6A-9306-7661467B61A7}" srcOrd="3" destOrd="0" parTransId="{20ADE2E8-321C-4E89-903D-EBDAAB749EA4}" sibTransId="{0832B71B-F076-4CA7-B2D9-7B3E367C13F8}"/>
    <dgm:cxn modelId="{8E663DC1-4E8A-4A8E-AB9A-9B7910D4D2FE}" type="presOf" srcId="{1EE90F34-5469-41DD-8029-8799B8C065D4}" destId="{71695164-3254-4344-AC19-0C9E1F075633}" srcOrd="0" destOrd="0" presId="urn:microsoft.com/office/officeart/2005/8/layout/hProcess6"/>
    <dgm:cxn modelId="{126E3833-1425-4EAE-BDB0-80F190184932}" type="presOf" srcId="{EA3BC5D4-742D-442C-ABBE-C77BBAC7A3B5}" destId="{78E8F511-E47F-4294-9179-A3313B81DE84}" srcOrd="1" destOrd="0" presId="urn:microsoft.com/office/officeart/2005/8/layout/hProcess6"/>
    <dgm:cxn modelId="{69F42B7B-9A85-450F-8204-CCE3FAB310A1}" type="presParOf" srcId="{F3FBA312-EE8D-4A06-A5F9-5AA12BAEF4B1}" destId="{CD6CB106-FB66-480B-A77D-9C18542C50C9}" srcOrd="0" destOrd="0" presId="urn:microsoft.com/office/officeart/2005/8/layout/hProcess6"/>
    <dgm:cxn modelId="{87EFD6D7-3261-467D-8B29-6A5197338B9D}" type="presParOf" srcId="{CD6CB106-FB66-480B-A77D-9C18542C50C9}" destId="{CC93035D-735B-4622-86C3-CF75018FFEF4}" srcOrd="0" destOrd="0" presId="urn:microsoft.com/office/officeart/2005/8/layout/hProcess6"/>
    <dgm:cxn modelId="{A7113D36-0034-4256-A878-BD6A527CC383}" type="presParOf" srcId="{CD6CB106-FB66-480B-A77D-9C18542C50C9}" destId="{01CEDB75-89E8-46AE-A10A-B5DD11AAA95D}" srcOrd="1" destOrd="0" presId="urn:microsoft.com/office/officeart/2005/8/layout/hProcess6"/>
    <dgm:cxn modelId="{A7F1F7F7-D88C-4F52-87C3-D6C392B8C56C}" type="presParOf" srcId="{CD6CB106-FB66-480B-A77D-9C18542C50C9}" destId="{783EE71D-0B41-408A-B16B-FA48681EF020}" srcOrd="2" destOrd="0" presId="urn:microsoft.com/office/officeart/2005/8/layout/hProcess6"/>
    <dgm:cxn modelId="{D30AC766-F7BE-4D4B-9FD6-D5ADC54E87ED}" type="presParOf" srcId="{CD6CB106-FB66-480B-A77D-9C18542C50C9}" destId="{71695164-3254-4344-AC19-0C9E1F075633}" srcOrd="3" destOrd="0" presId="urn:microsoft.com/office/officeart/2005/8/layout/hProcess6"/>
    <dgm:cxn modelId="{397C4BCC-9B5A-4390-B1B7-204C031DF637}" type="presParOf" srcId="{F3FBA312-EE8D-4A06-A5F9-5AA12BAEF4B1}" destId="{21C76DDF-86DA-4F74-AA43-6816FEE49950}" srcOrd="1" destOrd="0" presId="urn:microsoft.com/office/officeart/2005/8/layout/hProcess6"/>
    <dgm:cxn modelId="{DD9A021E-D7CA-41B0-9566-7B40E843AFFF}" type="presParOf" srcId="{F3FBA312-EE8D-4A06-A5F9-5AA12BAEF4B1}" destId="{21F21DB4-A63B-4653-B9B0-6CBAC766B30F}" srcOrd="2" destOrd="0" presId="urn:microsoft.com/office/officeart/2005/8/layout/hProcess6"/>
    <dgm:cxn modelId="{295385C5-DF2A-4D98-B3DE-501B48BEAB64}" type="presParOf" srcId="{21F21DB4-A63B-4653-B9B0-6CBAC766B30F}" destId="{4024F55E-5251-400C-8B0A-6F8C4A787E17}" srcOrd="0" destOrd="0" presId="urn:microsoft.com/office/officeart/2005/8/layout/hProcess6"/>
    <dgm:cxn modelId="{D9764A90-0B14-4CC8-A3C0-76B9191E33F4}" type="presParOf" srcId="{21F21DB4-A63B-4653-B9B0-6CBAC766B30F}" destId="{1A3B7C11-B152-42D6-AB3A-89AE4ADC9E94}" srcOrd="1" destOrd="0" presId="urn:microsoft.com/office/officeart/2005/8/layout/hProcess6"/>
    <dgm:cxn modelId="{E950183A-4028-4C71-88FF-882B6DFC2BF3}" type="presParOf" srcId="{21F21DB4-A63B-4653-B9B0-6CBAC766B30F}" destId="{78E8F511-E47F-4294-9179-A3313B81DE84}" srcOrd="2" destOrd="0" presId="urn:microsoft.com/office/officeart/2005/8/layout/hProcess6"/>
    <dgm:cxn modelId="{A3A0B330-1B98-4D61-8D35-FC08FB40A5FC}" type="presParOf" srcId="{21F21DB4-A63B-4653-B9B0-6CBAC766B30F}" destId="{3114C235-F17E-4869-B769-568855A12E78}" srcOrd="3" destOrd="0" presId="urn:microsoft.com/office/officeart/2005/8/layout/hProcess6"/>
    <dgm:cxn modelId="{5F9359CA-63CC-4FCB-8F46-A7A2EA397880}" type="presParOf" srcId="{F3FBA312-EE8D-4A06-A5F9-5AA12BAEF4B1}" destId="{BC003AD0-E776-4C9E-B034-C05B12151CBB}" srcOrd="3" destOrd="0" presId="urn:microsoft.com/office/officeart/2005/8/layout/hProcess6"/>
    <dgm:cxn modelId="{4D6274C7-BA36-488D-B68E-9BDE80A217BD}" type="presParOf" srcId="{F3FBA312-EE8D-4A06-A5F9-5AA12BAEF4B1}" destId="{231291F8-76DF-444A-812F-DF2682E024F2}" srcOrd="4" destOrd="0" presId="urn:microsoft.com/office/officeart/2005/8/layout/hProcess6"/>
    <dgm:cxn modelId="{DD25EAD1-3A34-4363-9F48-31AD330D8DBA}" type="presParOf" srcId="{231291F8-76DF-444A-812F-DF2682E024F2}" destId="{2779C2BC-F70E-49C2-8ED9-4BE28C9AB130}" srcOrd="0" destOrd="0" presId="urn:microsoft.com/office/officeart/2005/8/layout/hProcess6"/>
    <dgm:cxn modelId="{606FB3AB-691A-43CE-8A1E-37972DB5BC34}" type="presParOf" srcId="{231291F8-76DF-444A-812F-DF2682E024F2}" destId="{617E69EF-3C87-4004-82C3-316B2B053343}" srcOrd="1" destOrd="0" presId="urn:microsoft.com/office/officeart/2005/8/layout/hProcess6"/>
    <dgm:cxn modelId="{C7607BB4-49C3-45B5-B450-7C7A18FB33F4}" type="presParOf" srcId="{231291F8-76DF-444A-812F-DF2682E024F2}" destId="{B71E0805-2646-4E94-88A6-8A0F513551BF}" srcOrd="2" destOrd="0" presId="urn:microsoft.com/office/officeart/2005/8/layout/hProcess6"/>
    <dgm:cxn modelId="{9A328D0D-5082-4E88-94F9-B060B9DD8E56}" type="presParOf" srcId="{231291F8-76DF-444A-812F-DF2682E024F2}" destId="{48C34FE5-AD48-44B8-BD6F-51D282C10F0F}" srcOrd="3" destOrd="0" presId="urn:microsoft.com/office/officeart/2005/8/layout/hProcess6"/>
    <dgm:cxn modelId="{36E9355C-A497-4E28-A453-33C4C8C7FE98}" type="presParOf" srcId="{F3FBA312-EE8D-4A06-A5F9-5AA12BAEF4B1}" destId="{A5BC524C-936F-43AA-8641-5E7AAD260DA4}" srcOrd="5" destOrd="0" presId="urn:microsoft.com/office/officeart/2005/8/layout/hProcess6"/>
    <dgm:cxn modelId="{7047CA85-B5F3-4917-93BE-718DFC7906A9}" type="presParOf" srcId="{F3FBA312-EE8D-4A06-A5F9-5AA12BAEF4B1}" destId="{9DDAF651-EC82-4656-B483-36A8700C74AE}" srcOrd="6" destOrd="0" presId="urn:microsoft.com/office/officeart/2005/8/layout/hProcess6"/>
    <dgm:cxn modelId="{B1950F3C-BAAB-4CCA-B493-17B2DBC71D75}" type="presParOf" srcId="{9DDAF651-EC82-4656-B483-36A8700C74AE}" destId="{A311246A-2C19-405D-BC5D-6CE86812C719}" srcOrd="0" destOrd="0" presId="urn:microsoft.com/office/officeart/2005/8/layout/hProcess6"/>
    <dgm:cxn modelId="{55467CED-D91D-4F2F-BE5A-11FC33CFBAA9}" type="presParOf" srcId="{9DDAF651-EC82-4656-B483-36A8700C74AE}" destId="{E6B36AE3-A4FB-4007-88AC-523CCEFCB687}" srcOrd="1" destOrd="0" presId="urn:microsoft.com/office/officeart/2005/8/layout/hProcess6"/>
    <dgm:cxn modelId="{5C75C7FF-3741-4EBC-AA9E-E6E6B3D772AA}" type="presParOf" srcId="{9DDAF651-EC82-4656-B483-36A8700C74AE}" destId="{3570F40E-BAF2-4724-B715-7EA3351DE123}" srcOrd="2" destOrd="0" presId="urn:microsoft.com/office/officeart/2005/8/layout/hProcess6"/>
    <dgm:cxn modelId="{BFEC36C5-910E-43AC-BE42-852D97247B59}" type="presParOf" srcId="{9DDAF651-EC82-4656-B483-36A8700C74AE}" destId="{AB5745C8-30FD-43E1-B9FC-B9F871C18ED3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D50555-2804-4236-A758-6D69DE27E168}" type="doc">
      <dgm:prSet loTypeId="urn:microsoft.com/office/officeart/2005/8/layout/process3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SG"/>
        </a:p>
      </dgm:t>
    </dgm:pt>
    <dgm:pt modelId="{8C6CA1D5-88A8-4817-91C0-A9AD292BD45E}">
      <dgm:prSet phldrT="[Text]"/>
      <dgm:spPr/>
      <dgm:t>
        <a:bodyPr/>
        <a:lstStyle/>
        <a:p>
          <a:r>
            <a:rPr lang="en-US" altLang="en-US" dirty="0" smtClean="0">
              <a:latin typeface="+mn-lt"/>
              <a:cs typeface="Arial" panose="020B0604020202020204" pitchFamily="34" charset="0"/>
            </a:rPr>
            <a:t>Innovation Partner of Choice</a:t>
          </a:r>
          <a:endParaRPr lang="en-SG" dirty="0">
            <a:latin typeface="+mn-lt"/>
            <a:cs typeface="Arial" panose="020B0604020202020204" pitchFamily="34" charset="0"/>
          </a:endParaRPr>
        </a:p>
      </dgm:t>
    </dgm:pt>
    <dgm:pt modelId="{26EE9DA5-5EC4-419D-AFFB-89277F78089E}" type="parTrans" cxnId="{C000AE65-943E-4F00-ADA0-BF19A5CB8CBC}">
      <dgm:prSet/>
      <dgm:spPr/>
      <dgm:t>
        <a:bodyPr/>
        <a:lstStyle/>
        <a:p>
          <a:endParaRPr lang="en-SG">
            <a:latin typeface="+mn-lt"/>
            <a:cs typeface="Arial" panose="020B0604020202020204" pitchFamily="34" charset="0"/>
          </a:endParaRPr>
        </a:p>
      </dgm:t>
    </dgm:pt>
    <dgm:pt modelId="{550580A5-9E79-44D7-A017-B7B9A436ED5A}" type="sibTrans" cxnId="{C000AE65-943E-4F00-ADA0-BF19A5CB8CBC}">
      <dgm:prSet/>
      <dgm:spPr/>
      <dgm:t>
        <a:bodyPr/>
        <a:lstStyle/>
        <a:p>
          <a:endParaRPr lang="en-SG">
            <a:latin typeface="+mn-lt"/>
            <a:cs typeface="Arial" panose="020B0604020202020204" pitchFamily="34" charset="0"/>
          </a:endParaRPr>
        </a:p>
      </dgm:t>
    </dgm:pt>
    <dgm:pt modelId="{033342E5-F754-49D8-920C-B44A8826FC9F}">
      <dgm:prSet phldrT="[Text]"/>
      <dgm:spPr/>
      <dgm:t>
        <a:bodyPr/>
        <a:lstStyle/>
        <a:p>
          <a:r>
            <a:rPr lang="en-US" altLang="en-US" dirty="0" smtClean="0">
              <a:latin typeface="+mn-lt"/>
              <a:cs typeface="Arial" panose="020B0604020202020204" pitchFamily="34" charset="0"/>
            </a:rPr>
            <a:t>Grow Businesses</a:t>
          </a:r>
          <a:endParaRPr lang="en-SG" dirty="0">
            <a:latin typeface="+mn-lt"/>
            <a:cs typeface="Arial" panose="020B0604020202020204" pitchFamily="34" charset="0"/>
          </a:endParaRPr>
        </a:p>
      </dgm:t>
    </dgm:pt>
    <dgm:pt modelId="{E0490508-69A0-407C-95A1-BFC1F787BAE3}" type="parTrans" cxnId="{EAC8B9DF-35A4-4796-8C05-392533369937}">
      <dgm:prSet/>
      <dgm:spPr/>
      <dgm:t>
        <a:bodyPr/>
        <a:lstStyle/>
        <a:p>
          <a:endParaRPr lang="en-SG">
            <a:latin typeface="+mn-lt"/>
            <a:cs typeface="Arial" panose="020B0604020202020204" pitchFamily="34" charset="0"/>
          </a:endParaRPr>
        </a:p>
      </dgm:t>
    </dgm:pt>
    <dgm:pt modelId="{1462AEAE-1CE1-4670-A2E5-AE66CBCA0C92}" type="sibTrans" cxnId="{EAC8B9DF-35A4-4796-8C05-392533369937}">
      <dgm:prSet/>
      <dgm:spPr/>
      <dgm:t>
        <a:bodyPr/>
        <a:lstStyle/>
        <a:p>
          <a:endParaRPr lang="en-SG">
            <a:latin typeface="+mn-lt"/>
            <a:cs typeface="Arial" panose="020B0604020202020204" pitchFamily="34" charset="0"/>
          </a:endParaRPr>
        </a:p>
      </dgm:t>
    </dgm:pt>
    <dgm:pt modelId="{F0712D2C-07E5-4F37-8567-CF612B165D0E}">
      <dgm:prSet/>
      <dgm:spPr/>
      <dgm:t>
        <a:bodyPr/>
        <a:lstStyle/>
        <a:p>
          <a:r>
            <a:rPr lang="en-US" altLang="en-US" dirty="0" smtClean="0">
              <a:latin typeface="+mn-lt"/>
              <a:cs typeface="Arial" panose="020B0604020202020204" pitchFamily="34" charset="0"/>
            </a:rPr>
            <a:t>Playmaker to shape a vibrant I&amp;E ecosystem</a:t>
          </a:r>
          <a:endParaRPr lang="en-US" altLang="en-US" dirty="0">
            <a:latin typeface="+mn-lt"/>
            <a:cs typeface="Arial" panose="020B0604020202020204" pitchFamily="34" charset="0"/>
          </a:endParaRPr>
        </a:p>
      </dgm:t>
    </dgm:pt>
    <dgm:pt modelId="{AC2477FE-B4CB-4ED1-A68C-20FA2C3F079E}" type="parTrans" cxnId="{0840453B-48AE-4CD0-951B-326A52313793}">
      <dgm:prSet/>
      <dgm:spPr/>
      <dgm:t>
        <a:bodyPr/>
        <a:lstStyle/>
        <a:p>
          <a:endParaRPr lang="en-SG">
            <a:latin typeface="+mn-lt"/>
            <a:cs typeface="Arial" panose="020B0604020202020204" pitchFamily="34" charset="0"/>
          </a:endParaRPr>
        </a:p>
      </dgm:t>
    </dgm:pt>
    <dgm:pt modelId="{6C13D613-0BAA-4E9D-A0F2-DF5D0EE4A3B3}" type="sibTrans" cxnId="{0840453B-48AE-4CD0-951B-326A52313793}">
      <dgm:prSet/>
      <dgm:spPr/>
      <dgm:t>
        <a:bodyPr/>
        <a:lstStyle/>
        <a:p>
          <a:endParaRPr lang="en-SG">
            <a:latin typeface="+mn-lt"/>
            <a:cs typeface="Arial" panose="020B0604020202020204" pitchFamily="34" charset="0"/>
          </a:endParaRPr>
        </a:p>
      </dgm:t>
    </dgm:pt>
    <dgm:pt modelId="{E8F12A15-4EE4-46D0-ACD2-73914A56F940}">
      <dgm:prSet/>
      <dgm:spPr/>
      <dgm:t>
        <a:bodyPr/>
        <a:lstStyle/>
        <a:p>
          <a:r>
            <a:rPr lang="en-US" altLang="en-US" dirty="0" smtClean="0">
              <a:latin typeface="+mn-lt"/>
              <a:cs typeface="Arial" panose="020B0604020202020204" pitchFamily="34" charset="0"/>
            </a:rPr>
            <a:t>Creating  innovative solutions</a:t>
          </a:r>
          <a:endParaRPr lang="en-US" altLang="en-US" dirty="0">
            <a:latin typeface="+mn-lt"/>
            <a:cs typeface="Arial" panose="020B0604020202020204" pitchFamily="34" charset="0"/>
          </a:endParaRPr>
        </a:p>
      </dgm:t>
    </dgm:pt>
    <dgm:pt modelId="{0CE688BF-21F7-4363-904D-2FCFDAA347E8}" type="parTrans" cxnId="{19CAB622-42B7-4A28-ADCB-323F8F70EE5B}">
      <dgm:prSet/>
      <dgm:spPr/>
      <dgm:t>
        <a:bodyPr/>
        <a:lstStyle/>
        <a:p>
          <a:endParaRPr lang="en-SG">
            <a:latin typeface="+mn-lt"/>
            <a:cs typeface="Arial" panose="020B0604020202020204" pitchFamily="34" charset="0"/>
          </a:endParaRPr>
        </a:p>
      </dgm:t>
    </dgm:pt>
    <dgm:pt modelId="{1D8BC53E-4CA4-4BE9-B5E8-62C1B181FBFC}" type="sibTrans" cxnId="{19CAB622-42B7-4A28-ADCB-323F8F70EE5B}">
      <dgm:prSet/>
      <dgm:spPr/>
      <dgm:t>
        <a:bodyPr/>
        <a:lstStyle/>
        <a:p>
          <a:endParaRPr lang="en-SG">
            <a:latin typeface="+mn-lt"/>
            <a:cs typeface="Arial" panose="020B0604020202020204" pitchFamily="34" charset="0"/>
          </a:endParaRPr>
        </a:p>
      </dgm:t>
    </dgm:pt>
    <dgm:pt modelId="{258093AD-B600-43E3-9B32-32D9ACC80A44}">
      <dgm:prSet/>
      <dgm:spPr/>
      <dgm:t>
        <a:bodyPr/>
        <a:lstStyle/>
        <a:p>
          <a:r>
            <a:rPr lang="en-US" altLang="en-US" dirty="0" smtClean="0">
              <a:latin typeface="+mn-lt"/>
              <a:cs typeface="Arial" panose="020B0604020202020204" pitchFamily="34" charset="0"/>
            </a:rPr>
            <a:t>Deepening engagements</a:t>
          </a:r>
          <a:endParaRPr lang="en-US" altLang="en-US" dirty="0">
            <a:latin typeface="+mn-lt"/>
            <a:cs typeface="Arial" panose="020B0604020202020204" pitchFamily="34" charset="0"/>
          </a:endParaRPr>
        </a:p>
      </dgm:t>
    </dgm:pt>
    <dgm:pt modelId="{96C89C13-E447-435B-A3B6-4C08DC0F9513}" type="parTrans" cxnId="{363B7C6F-996E-4AC0-A17B-0C19D124A5C4}">
      <dgm:prSet/>
      <dgm:spPr/>
      <dgm:t>
        <a:bodyPr/>
        <a:lstStyle/>
        <a:p>
          <a:endParaRPr lang="en-SG">
            <a:latin typeface="+mn-lt"/>
            <a:cs typeface="Arial" panose="020B0604020202020204" pitchFamily="34" charset="0"/>
          </a:endParaRPr>
        </a:p>
      </dgm:t>
    </dgm:pt>
    <dgm:pt modelId="{E9CA9372-032F-4BFD-8EBA-909984E08395}" type="sibTrans" cxnId="{363B7C6F-996E-4AC0-A17B-0C19D124A5C4}">
      <dgm:prSet/>
      <dgm:spPr/>
      <dgm:t>
        <a:bodyPr/>
        <a:lstStyle/>
        <a:p>
          <a:endParaRPr lang="en-SG">
            <a:latin typeface="+mn-lt"/>
            <a:cs typeface="Arial" panose="020B0604020202020204" pitchFamily="34" charset="0"/>
          </a:endParaRPr>
        </a:p>
      </dgm:t>
    </dgm:pt>
    <dgm:pt modelId="{8E9E4AFA-C5A9-4132-AE8F-E673AB43A768}">
      <dgm:prSet/>
      <dgm:spPr/>
      <dgm:t>
        <a:bodyPr/>
        <a:lstStyle/>
        <a:p>
          <a:endParaRPr lang="en-US" altLang="en-US" dirty="0">
            <a:latin typeface="+mn-lt"/>
            <a:cs typeface="Arial" panose="020B0604020202020204" pitchFamily="34" charset="0"/>
          </a:endParaRPr>
        </a:p>
      </dgm:t>
    </dgm:pt>
    <dgm:pt modelId="{1FCE2914-4D28-47B4-A06E-05854F1803EE}" type="parTrans" cxnId="{59642DA6-FB9F-4A73-8995-14AC917D74D7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5C52EDB9-C19B-42E3-A1C9-DE830A1FDB9A}" type="sibTrans" cxnId="{59642DA6-FB9F-4A73-8995-14AC917D74D7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AC2DCD0B-195A-4D7B-8802-C007040E5EF6}">
      <dgm:prSet/>
      <dgm:spPr/>
      <dgm:t>
        <a:bodyPr/>
        <a:lstStyle/>
        <a:p>
          <a:r>
            <a:rPr lang="en-US" altLang="en-US" dirty="0" smtClean="0">
              <a:latin typeface="+mn-lt"/>
              <a:cs typeface="Arial" panose="020B0604020202020204" pitchFamily="34" charset="0"/>
            </a:rPr>
            <a:t>IP management and strategies</a:t>
          </a:r>
          <a:endParaRPr lang="en-US" altLang="en-US" dirty="0">
            <a:latin typeface="+mn-lt"/>
            <a:cs typeface="Arial" panose="020B0604020202020204" pitchFamily="34" charset="0"/>
          </a:endParaRPr>
        </a:p>
      </dgm:t>
    </dgm:pt>
    <dgm:pt modelId="{82CDBDC8-3B94-43BD-B59E-3F838CE95862}">
      <dgm:prSet phldrT="[Text]"/>
      <dgm:spPr/>
      <dgm:t>
        <a:bodyPr/>
        <a:lstStyle/>
        <a:p>
          <a:r>
            <a:rPr lang="en-US" altLang="en-US" dirty="0" smtClean="0">
              <a:latin typeface="+mn-lt"/>
              <a:cs typeface="Arial" panose="020B0604020202020204" pitchFamily="34" charset="0"/>
            </a:rPr>
            <a:t>Knowledge Protection</a:t>
          </a:r>
          <a:endParaRPr lang="en-SG" dirty="0">
            <a:latin typeface="+mn-lt"/>
            <a:cs typeface="Arial" panose="020B0604020202020204" pitchFamily="34" charset="0"/>
          </a:endParaRPr>
        </a:p>
      </dgm:t>
    </dgm:pt>
    <dgm:pt modelId="{0C7DC46D-9582-4767-AC97-A80FD24FC2C5}" type="sibTrans" cxnId="{CB0F0236-DDB0-4DD3-BA7C-B3E38BC630FE}">
      <dgm:prSet/>
      <dgm:spPr/>
      <dgm:t>
        <a:bodyPr/>
        <a:lstStyle/>
        <a:p>
          <a:endParaRPr lang="en-SG">
            <a:latin typeface="+mn-lt"/>
            <a:cs typeface="Arial" panose="020B0604020202020204" pitchFamily="34" charset="0"/>
          </a:endParaRPr>
        </a:p>
      </dgm:t>
    </dgm:pt>
    <dgm:pt modelId="{EF03DC63-858C-455C-9F16-C1751A8F9DCD}" type="parTrans" cxnId="{CB0F0236-DDB0-4DD3-BA7C-B3E38BC630FE}">
      <dgm:prSet/>
      <dgm:spPr/>
      <dgm:t>
        <a:bodyPr/>
        <a:lstStyle/>
        <a:p>
          <a:endParaRPr lang="en-SG">
            <a:latin typeface="+mn-lt"/>
            <a:cs typeface="Arial" panose="020B0604020202020204" pitchFamily="34" charset="0"/>
          </a:endParaRPr>
        </a:p>
      </dgm:t>
    </dgm:pt>
    <dgm:pt modelId="{11F770A6-0F21-4BCB-A795-D68D24CD7E1A}" type="sibTrans" cxnId="{F200DA03-A439-4A34-AA9A-DFB8DDB43023}">
      <dgm:prSet/>
      <dgm:spPr/>
      <dgm:t>
        <a:bodyPr/>
        <a:lstStyle/>
        <a:p>
          <a:endParaRPr lang="en-SG">
            <a:latin typeface="+mn-lt"/>
            <a:cs typeface="Arial" panose="020B0604020202020204" pitchFamily="34" charset="0"/>
          </a:endParaRPr>
        </a:p>
      </dgm:t>
    </dgm:pt>
    <dgm:pt modelId="{D25640A7-68E9-45FC-81E0-25E9D5C43212}" type="parTrans" cxnId="{F200DA03-A439-4A34-AA9A-DFB8DDB43023}">
      <dgm:prSet/>
      <dgm:spPr/>
      <dgm:t>
        <a:bodyPr/>
        <a:lstStyle/>
        <a:p>
          <a:endParaRPr lang="en-SG">
            <a:latin typeface="+mn-lt"/>
            <a:cs typeface="Arial" panose="020B0604020202020204" pitchFamily="34" charset="0"/>
          </a:endParaRPr>
        </a:p>
      </dgm:t>
    </dgm:pt>
    <dgm:pt modelId="{E05A7C2E-AF9B-494D-A45F-8006B67A6323}" type="pres">
      <dgm:prSet presAssocID="{29D50555-2804-4236-A758-6D69DE27E16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47AEC1A2-C844-417B-B8B0-643BA601A5B9}" type="pres">
      <dgm:prSet presAssocID="{82CDBDC8-3B94-43BD-B59E-3F838CE95862}" presName="composite" presStyleCnt="0"/>
      <dgm:spPr/>
    </dgm:pt>
    <dgm:pt modelId="{2496A756-5B10-487C-ADFD-B71212E76018}" type="pres">
      <dgm:prSet presAssocID="{82CDBDC8-3B94-43BD-B59E-3F838CE95862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1A23BD4F-674C-4D2A-AD16-A364580C8B4A}" type="pres">
      <dgm:prSet presAssocID="{82CDBDC8-3B94-43BD-B59E-3F838CE95862}" presName="parSh" presStyleLbl="node1" presStyleIdx="0" presStyleCnt="3"/>
      <dgm:spPr/>
      <dgm:t>
        <a:bodyPr/>
        <a:lstStyle/>
        <a:p>
          <a:endParaRPr lang="en-SG"/>
        </a:p>
      </dgm:t>
    </dgm:pt>
    <dgm:pt modelId="{6D83CB0F-15A7-438E-9FB7-BEAB551D47B8}" type="pres">
      <dgm:prSet presAssocID="{82CDBDC8-3B94-43BD-B59E-3F838CE95862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78BFE135-FF1A-4854-8986-6DEA231B7A22}" type="pres">
      <dgm:prSet presAssocID="{0C7DC46D-9582-4767-AC97-A80FD24FC2C5}" presName="sibTrans" presStyleLbl="sibTrans2D1" presStyleIdx="0" presStyleCnt="2"/>
      <dgm:spPr/>
      <dgm:t>
        <a:bodyPr/>
        <a:lstStyle/>
        <a:p>
          <a:endParaRPr lang="en-SG"/>
        </a:p>
      </dgm:t>
    </dgm:pt>
    <dgm:pt modelId="{4F120D1A-46F9-4570-B923-38E0E1EDB1AA}" type="pres">
      <dgm:prSet presAssocID="{0C7DC46D-9582-4767-AC97-A80FD24FC2C5}" presName="connTx" presStyleLbl="sibTrans2D1" presStyleIdx="0" presStyleCnt="2"/>
      <dgm:spPr/>
      <dgm:t>
        <a:bodyPr/>
        <a:lstStyle/>
        <a:p>
          <a:endParaRPr lang="en-SG"/>
        </a:p>
      </dgm:t>
    </dgm:pt>
    <dgm:pt modelId="{A625B899-4E7C-45FF-BC23-A8E7C8FD895A}" type="pres">
      <dgm:prSet presAssocID="{8C6CA1D5-88A8-4817-91C0-A9AD292BD45E}" presName="composite" presStyleCnt="0"/>
      <dgm:spPr/>
      <dgm:t>
        <a:bodyPr/>
        <a:lstStyle/>
        <a:p>
          <a:endParaRPr lang="en-SG"/>
        </a:p>
      </dgm:t>
    </dgm:pt>
    <dgm:pt modelId="{25F4E298-DFEB-44C9-8067-98159D30736B}" type="pres">
      <dgm:prSet presAssocID="{8C6CA1D5-88A8-4817-91C0-A9AD292BD45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723B4D39-4251-4946-A60A-1AC63A5FC6E4}" type="pres">
      <dgm:prSet presAssocID="{8C6CA1D5-88A8-4817-91C0-A9AD292BD45E}" presName="parSh" presStyleLbl="node1" presStyleIdx="1" presStyleCnt="3"/>
      <dgm:spPr/>
      <dgm:t>
        <a:bodyPr/>
        <a:lstStyle/>
        <a:p>
          <a:endParaRPr lang="en-SG"/>
        </a:p>
      </dgm:t>
    </dgm:pt>
    <dgm:pt modelId="{9810E90E-86F8-48EC-9D2A-C069AE321688}" type="pres">
      <dgm:prSet presAssocID="{8C6CA1D5-88A8-4817-91C0-A9AD292BD45E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E638DD9-FD42-4E72-9D70-E08052C5D780}" type="pres">
      <dgm:prSet presAssocID="{550580A5-9E79-44D7-A017-B7B9A436ED5A}" presName="sibTrans" presStyleLbl="sibTrans2D1" presStyleIdx="1" presStyleCnt="2"/>
      <dgm:spPr/>
      <dgm:t>
        <a:bodyPr/>
        <a:lstStyle/>
        <a:p>
          <a:endParaRPr lang="en-SG"/>
        </a:p>
      </dgm:t>
    </dgm:pt>
    <dgm:pt modelId="{9D6B8DE8-D9C3-4573-BF60-B1AA6921801A}" type="pres">
      <dgm:prSet presAssocID="{550580A5-9E79-44D7-A017-B7B9A436ED5A}" presName="connTx" presStyleLbl="sibTrans2D1" presStyleIdx="1" presStyleCnt="2"/>
      <dgm:spPr/>
      <dgm:t>
        <a:bodyPr/>
        <a:lstStyle/>
        <a:p>
          <a:endParaRPr lang="en-SG"/>
        </a:p>
      </dgm:t>
    </dgm:pt>
    <dgm:pt modelId="{FE39539A-9427-4FB8-8522-AA51F5283B58}" type="pres">
      <dgm:prSet presAssocID="{033342E5-F754-49D8-920C-B44A8826FC9F}" presName="composite" presStyleCnt="0"/>
      <dgm:spPr/>
      <dgm:t>
        <a:bodyPr/>
        <a:lstStyle/>
        <a:p>
          <a:endParaRPr lang="en-SG"/>
        </a:p>
      </dgm:t>
    </dgm:pt>
    <dgm:pt modelId="{2D724A65-3789-412C-8C37-EBC2E0713BDD}" type="pres">
      <dgm:prSet presAssocID="{033342E5-F754-49D8-920C-B44A8826FC9F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7B5718D-4A4A-46F0-A7AA-678C72006C9B}" type="pres">
      <dgm:prSet presAssocID="{033342E5-F754-49D8-920C-B44A8826FC9F}" presName="parSh" presStyleLbl="node1" presStyleIdx="2" presStyleCnt="3"/>
      <dgm:spPr/>
      <dgm:t>
        <a:bodyPr/>
        <a:lstStyle/>
        <a:p>
          <a:endParaRPr lang="en-SG"/>
        </a:p>
      </dgm:t>
    </dgm:pt>
    <dgm:pt modelId="{CC736250-FCAF-4BA3-A6C9-35D175CAB25B}" type="pres">
      <dgm:prSet presAssocID="{033342E5-F754-49D8-920C-B44A8826FC9F}" presName="desTx" presStyleLbl="fgAcc1" presStyleIdx="2" presStyleCnt="3" custScaleX="127983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288F506E-8FDB-4473-8D6C-1CD0F4D8FF0C}" type="presOf" srcId="{AC2DCD0B-195A-4D7B-8802-C007040E5EF6}" destId="{6D83CB0F-15A7-438E-9FB7-BEAB551D47B8}" srcOrd="0" destOrd="0" presId="urn:microsoft.com/office/officeart/2005/8/layout/process3"/>
    <dgm:cxn modelId="{C000AE65-943E-4F00-ADA0-BF19A5CB8CBC}" srcId="{29D50555-2804-4236-A758-6D69DE27E168}" destId="{8C6CA1D5-88A8-4817-91C0-A9AD292BD45E}" srcOrd="1" destOrd="0" parTransId="{26EE9DA5-5EC4-419D-AFFB-89277F78089E}" sibTransId="{550580A5-9E79-44D7-A017-B7B9A436ED5A}"/>
    <dgm:cxn modelId="{59642DA6-FB9F-4A73-8995-14AC917D74D7}" srcId="{8C6CA1D5-88A8-4817-91C0-A9AD292BD45E}" destId="{8E9E4AFA-C5A9-4132-AE8F-E673AB43A768}" srcOrd="1" destOrd="0" parTransId="{1FCE2914-4D28-47B4-A06E-05854F1803EE}" sibTransId="{5C52EDB9-C19B-42E3-A1C9-DE830A1FDB9A}"/>
    <dgm:cxn modelId="{92FA020A-00A3-4BD3-BE56-B2464A920EEA}" type="presOf" srcId="{550580A5-9E79-44D7-A017-B7B9A436ED5A}" destId="{9D6B8DE8-D9C3-4573-BF60-B1AA6921801A}" srcOrd="1" destOrd="0" presId="urn:microsoft.com/office/officeart/2005/8/layout/process3"/>
    <dgm:cxn modelId="{123BC8D0-FFF6-4B1B-ACD6-E4E6560101A0}" type="presOf" srcId="{550580A5-9E79-44D7-A017-B7B9A436ED5A}" destId="{2E638DD9-FD42-4E72-9D70-E08052C5D780}" srcOrd="0" destOrd="0" presId="urn:microsoft.com/office/officeart/2005/8/layout/process3"/>
    <dgm:cxn modelId="{D1DDDD60-C62B-4A80-AB92-A8C161EEC417}" type="presOf" srcId="{8E9E4AFA-C5A9-4132-AE8F-E673AB43A768}" destId="{9810E90E-86F8-48EC-9D2A-C069AE321688}" srcOrd="0" destOrd="1" presId="urn:microsoft.com/office/officeart/2005/8/layout/process3"/>
    <dgm:cxn modelId="{2BBBAE75-8CD6-43C7-945B-9088F050ADC9}" type="presOf" srcId="{29D50555-2804-4236-A758-6D69DE27E168}" destId="{E05A7C2E-AF9B-494D-A45F-8006B67A6323}" srcOrd="0" destOrd="0" presId="urn:microsoft.com/office/officeart/2005/8/layout/process3"/>
    <dgm:cxn modelId="{363B7C6F-996E-4AC0-A17B-0C19D124A5C4}" srcId="{033342E5-F754-49D8-920C-B44A8826FC9F}" destId="{258093AD-B600-43E3-9B32-32D9ACC80A44}" srcOrd="1" destOrd="0" parTransId="{96C89C13-E447-435B-A3B6-4C08DC0F9513}" sibTransId="{E9CA9372-032F-4BFD-8EBA-909984E08395}"/>
    <dgm:cxn modelId="{99E246DF-E57E-433B-AA04-0D6B67F9CA4D}" type="presOf" srcId="{0C7DC46D-9582-4767-AC97-A80FD24FC2C5}" destId="{4F120D1A-46F9-4570-B923-38E0E1EDB1AA}" srcOrd="1" destOrd="0" presId="urn:microsoft.com/office/officeart/2005/8/layout/process3"/>
    <dgm:cxn modelId="{0840453B-48AE-4CD0-951B-326A52313793}" srcId="{8C6CA1D5-88A8-4817-91C0-A9AD292BD45E}" destId="{F0712D2C-07E5-4F37-8567-CF612B165D0E}" srcOrd="0" destOrd="0" parTransId="{AC2477FE-B4CB-4ED1-A68C-20FA2C3F079E}" sibTransId="{6C13D613-0BAA-4E9D-A0F2-DF5D0EE4A3B3}"/>
    <dgm:cxn modelId="{6D3B2569-4BC7-43BB-85A8-352E9F5B7FE3}" type="presOf" srcId="{F0712D2C-07E5-4F37-8567-CF612B165D0E}" destId="{9810E90E-86F8-48EC-9D2A-C069AE321688}" srcOrd="0" destOrd="0" presId="urn:microsoft.com/office/officeart/2005/8/layout/process3"/>
    <dgm:cxn modelId="{1B43C7B9-D06E-436D-B7C4-B594CB054EE0}" type="presOf" srcId="{8C6CA1D5-88A8-4817-91C0-A9AD292BD45E}" destId="{723B4D39-4251-4946-A60A-1AC63A5FC6E4}" srcOrd="1" destOrd="0" presId="urn:microsoft.com/office/officeart/2005/8/layout/process3"/>
    <dgm:cxn modelId="{F200DA03-A439-4A34-AA9A-DFB8DDB43023}" srcId="{82CDBDC8-3B94-43BD-B59E-3F838CE95862}" destId="{AC2DCD0B-195A-4D7B-8802-C007040E5EF6}" srcOrd="0" destOrd="0" parTransId="{D25640A7-68E9-45FC-81E0-25E9D5C43212}" sibTransId="{11F770A6-0F21-4BCB-A795-D68D24CD7E1A}"/>
    <dgm:cxn modelId="{CFEBD1AF-05B8-4645-8DE5-303B08E35413}" type="presOf" srcId="{8C6CA1D5-88A8-4817-91C0-A9AD292BD45E}" destId="{25F4E298-DFEB-44C9-8067-98159D30736B}" srcOrd="0" destOrd="0" presId="urn:microsoft.com/office/officeart/2005/8/layout/process3"/>
    <dgm:cxn modelId="{51C10771-F9F4-4C1D-BBE3-86F9D82CE683}" type="presOf" srcId="{0C7DC46D-9582-4767-AC97-A80FD24FC2C5}" destId="{78BFE135-FF1A-4854-8986-6DEA231B7A22}" srcOrd="0" destOrd="0" presId="urn:microsoft.com/office/officeart/2005/8/layout/process3"/>
    <dgm:cxn modelId="{F7AD8C64-3F19-47A5-B366-1D33ABD44083}" type="presOf" srcId="{E8F12A15-4EE4-46D0-ACD2-73914A56F940}" destId="{CC736250-FCAF-4BA3-A6C9-35D175CAB25B}" srcOrd="0" destOrd="0" presId="urn:microsoft.com/office/officeart/2005/8/layout/process3"/>
    <dgm:cxn modelId="{CB0F0236-DDB0-4DD3-BA7C-B3E38BC630FE}" srcId="{29D50555-2804-4236-A758-6D69DE27E168}" destId="{82CDBDC8-3B94-43BD-B59E-3F838CE95862}" srcOrd="0" destOrd="0" parTransId="{EF03DC63-858C-455C-9F16-C1751A8F9DCD}" sibTransId="{0C7DC46D-9582-4767-AC97-A80FD24FC2C5}"/>
    <dgm:cxn modelId="{EAC8B9DF-35A4-4796-8C05-392533369937}" srcId="{29D50555-2804-4236-A758-6D69DE27E168}" destId="{033342E5-F754-49D8-920C-B44A8826FC9F}" srcOrd="2" destOrd="0" parTransId="{E0490508-69A0-407C-95A1-BFC1F787BAE3}" sibTransId="{1462AEAE-1CE1-4670-A2E5-AE66CBCA0C92}"/>
    <dgm:cxn modelId="{0D366C1C-1597-48EC-A6F9-AD2DEAB00C27}" type="presOf" srcId="{82CDBDC8-3B94-43BD-B59E-3F838CE95862}" destId="{2496A756-5B10-487C-ADFD-B71212E76018}" srcOrd="0" destOrd="0" presId="urn:microsoft.com/office/officeart/2005/8/layout/process3"/>
    <dgm:cxn modelId="{67D94D98-885E-4218-B906-08B7FF46EB3D}" type="presOf" srcId="{033342E5-F754-49D8-920C-B44A8826FC9F}" destId="{27B5718D-4A4A-46F0-A7AA-678C72006C9B}" srcOrd="1" destOrd="0" presId="urn:microsoft.com/office/officeart/2005/8/layout/process3"/>
    <dgm:cxn modelId="{6E8A85D6-A63E-4D96-A760-103853072F6E}" type="presOf" srcId="{033342E5-F754-49D8-920C-B44A8826FC9F}" destId="{2D724A65-3789-412C-8C37-EBC2E0713BDD}" srcOrd="0" destOrd="0" presId="urn:microsoft.com/office/officeart/2005/8/layout/process3"/>
    <dgm:cxn modelId="{19CAB622-42B7-4A28-ADCB-323F8F70EE5B}" srcId="{033342E5-F754-49D8-920C-B44A8826FC9F}" destId="{E8F12A15-4EE4-46D0-ACD2-73914A56F940}" srcOrd="0" destOrd="0" parTransId="{0CE688BF-21F7-4363-904D-2FCFDAA347E8}" sibTransId="{1D8BC53E-4CA4-4BE9-B5E8-62C1B181FBFC}"/>
    <dgm:cxn modelId="{1EB92F27-0100-4F91-9740-CCEE2D6F372D}" type="presOf" srcId="{82CDBDC8-3B94-43BD-B59E-3F838CE95862}" destId="{1A23BD4F-674C-4D2A-AD16-A364580C8B4A}" srcOrd="1" destOrd="0" presId="urn:microsoft.com/office/officeart/2005/8/layout/process3"/>
    <dgm:cxn modelId="{07A351E3-E15E-4008-A3A3-7BC05ABC290E}" type="presOf" srcId="{258093AD-B600-43E3-9B32-32D9ACC80A44}" destId="{CC736250-FCAF-4BA3-A6C9-35D175CAB25B}" srcOrd="0" destOrd="1" presId="urn:microsoft.com/office/officeart/2005/8/layout/process3"/>
    <dgm:cxn modelId="{BBE93CCA-1630-410B-896F-27BA9E6A6660}" type="presParOf" srcId="{E05A7C2E-AF9B-494D-A45F-8006B67A6323}" destId="{47AEC1A2-C844-417B-B8B0-643BA601A5B9}" srcOrd="0" destOrd="0" presId="urn:microsoft.com/office/officeart/2005/8/layout/process3"/>
    <dgm:cxn modelId="{701BEF2C-79B0-40D6-B5A0-5FE8F682185F}" type="presParOf" srcId="{47AEC1A2-C844-417B-B8B0-643BA601A5B9}" destId="{2496A756-5B10-487C-ADFD-B71212E76018}" srcOrd="0" destOrd="0" presId="urn:microsoft.com/office/officeart/2005/8/layout/process3"/>
    <dgm:cxn modelId="{94527DCB-DF04-49E4-9747-223A7BA89147}" type="presParOf" srcId="{47AEC1A2-C844-417B-B8B0-643BA601A5B9}" destId="{1A23BD4F-674C-4D2A-AD16-A364580C8B4A}" srcOrd="1" destOrd="0" presId="urn:microsoft.com/office/officeart/2005/8/layout/process3"/>
    <dgm:cxn modelId="{4F4490D9-4BE3-484E-9049-673CE658529D}" type="presParOf" srcId="{47AEC1A2-C844-417B-B8B0-643BA601A5B9}" destId="{6D83CB0F-15A7-438E-9FB7-BEAB551D47B8}" srcOrd="2" destOrd="0" presId="urn:microsoft.com/office/officeart/2005/8/layout/process3"/>
    <dgm:cxn modelId="{D19EE7F6-5F94-465A-9BC1-A48DB8203F5C}" type="presParOf" srcId="{E05A7C2E-AF9B-494D-A45F-8006B67A6323}" destId="{78BFE135-FF1A-4854-8986-6DEA231B7A22}" srcOrd="1" destOrd="0" presId="urn:microsoft.com/office/officeart/2005/8/layout/process3"/>
    <dgm:cxn modelId="{14EB5BEE-2F3F-4362-A046-CE7FAC4777FC}" type="presParOf" srcId="{78BFE135-FF1A-4854-8986-6DEA231B7A22}" destId="{4F120D1A-46F9-4570-B923-38E0E1EDB1AA}" srcOrd="0" destOrd="0" presId="urn:microsoft.com/office/officeart/2005/8/layout/process3"/>
    <dgm:cxn modelId="{BFB22B9E-4B5E-4385-87CA-F062FABC150A}" type="presParOf" srcId="{E05A7C2E-AF9B-494D-A45F-8006B67A6323}" destId="{A625B899-4E7C-45FF-BC23-A8E7C8FD895A}" srcOrd="2" destOrd="0" presId="urn:microsoft.com/office/officeart/2005/8/layout/process3"/>
    <dgm:cxn modelId="{4D5DF5C9-E56A-4F5E-ABD6-07FD0EEDE236}" type="presParOf" srcId="{A625B899-4E7C-45FF-BC23-A8E7C8FD895A}" destId="{25F4E298-DFEB-44C9-8067-98159D30736B}" srcOrd="0" destOrd="0" presId="urn:microsoft.com/office/officeart/2005/8/layout/process3"/>
    <dgm:cxn modelId="{640916D4-2423-4191-A054-278E2A125EC5}" type="presParOf" srcId="{A625B899-4E7C-45FF-BC23-A8E7C8FD895A}" destId="{723B4D39-4251-4946-A60A-1AC63A5FC6E4}" srcOrd="1" destOrd="0" presId="urn:microsoft.com/office/officeart/2005/8/layout/process3"/>
    <dgm:cxn modelId="{E1EB4C82-BDB7-4F20-A900-66EF49C6179E}" type="presParOf" srcId="{A625B899-4E7C-45FF-BC23-A8E7C8FD895A}" destId="{9810E90E-86F8-48EC-9D2A-C069AE321688}" srcOrd="2" destOrd="0" presId="urn:microsoft.com/office/officeart/2005/8/layout/process3"/>
    <dgm:cxn modelId="{28F6546A-64B0-4D63-B081-F178DA8F68CB}" type="presParOf" srcId="{E05A7C2E-AF9B-494D-A45F-8006B67A6323}" destId="{2E638DD9-FD42-4E72-9D70-E08052C5D780}" srcOrd="3" destOrd="0" presId="urn:microsoft.com/office/officeart/2005/8/layout/process3"/>
    <dgm:cxn modelId="{05046596-9EDA-438E-A9D4-D5BDB2849140}" type="presParOf" srcId="{2E638DD9-FD42-4E72-9D70-E08052C5D780}" destId="{9D6B8DE8-D9C3-4573-BF60-B1AA6921801A}" srcOrd="0" destOrd="0" presId="urn:microsoft.com/office/officeart/2005/8/layout/process3"/>
    <dgm:cxn modelId="{220A5462-1C83-4DAB-8325-F82FB8D4D8B8}" type="presParOf" srcId="{E05A7C2E-AF9B-494D-A45F-8006B67A6323}" destId="{FE39539A-9427-4FB8-8522-AA51F5283B58}" srcOrd="4" destOrd="0" presId="urn:microsoft.com/office/officeart/2005/8/layout/process3"/>
    <dgm:cxn modelId="{5B9A6AED-D430-448F-B66B-D52E71CF6D93}" type="presParOf" srcId="{FE39539A-9427-4FB8-8522-AA51F5283B58}" destId="{2D724A65-3789-412C-8C37-EBC2E0713BDD}" srcOrd="0" destOrd="0" presId="urn:microsoft.com/office/officeart/2005/8/layout/process3"/>
    <dgm:cxn modelId="{C27F042F-F753-4FD7-94F0-AA4FEBCF943B}" type="presParOf" srcId="{FE39539A-9427-4FB8-8522-AA51F5283B58}" destId="{27B5718D-4A4A-46F0-A7AA-678C72006C9B}" srcOrd="1" destOrd="0" presId="urn:microsoft.com/office/officeart/2005/8/layout/process3"/>
    <dgm:cxn modelId="{E1794ADD-4740-4D2B-94BC-A893BC2009FF}" type="presParOf" srcId="{FE39539A-9427-4FB8-8522-AA51F5283B58}" destId="{CC736250-FCAF-4BA3-A6C9-35D175CAB2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EDB75-89E8-46AE-A10A-B5DD11AAA95D}">
      <dsp:nvSpPr>
        <dsp:cNvPr id="0" name=""/>
        <dsp:cNvSpPr/>
      </dsp:nvSpPr>
      <dsp:spPr>
        <a:xfrm>
          <a:off x="2661716" y="47603"/>
          <a:ext cx="1546403" cy="103647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50%</a:t>
          </a:r>
          <a:endParaRPr lang="en-US" sz="14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3048317" y="203074"/>
        <a:ext cx="797038" cy="725529"/>
      </dsp:txXfrm>
    </dsp:sp>
    <dsp:sp modelId="{71695164-3254-4344-AC19-0C9E1F075633}">
      <dsp:nvSpPr>
        <dsp:cNvPr id="0" name=""/>
        <dsp:cNvSpPr/>
      </dsp:nvSpPr>
      <dsp:spPr>
        <a:xfrm>
          <a:off x="2362154" y="212364"/>
          <a:ext cx="860725" cy="805010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Priority filing (1</a:t>
          </a:r>
          <a:r>
            <a:rPr lang="en-US" sz="1100" b="1" kern="1200" baseline="30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st</a:t>
          </a:r>
          <a:r>
            <a:rPr lang="en-US" sz="11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Filing)</a:t>
          </a:r>
          <a:endParaRPr lang="en-US" sz="11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488204" y="330255"/>
        <a:ext cx="608625" cy="569228"/>
      </dsp:txXfrm>
    </dsp:sp>
    <dsp:sp modelId="{1A3B7C11-B152-42D6-AB3A-89AE4ADC9E94}">
      <dsp:nvSpPr>
        <dsp:cNvPr id="0" name=""/>
        <dsp:cNvSpPr/>
      </dsp:nvSpPr>
      <dsp:spPr>
        <a:xfrm>
          <a:off x="4697030" y="69099"/>
          <a:ext cx="1566991" cy="103647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75% of 1</a:t>
          </a:r>
          <a:r>
            <a:rPr lang="en-US" sz="1400" b="1" kern="1200" baseline="30000" dirty="0" smtClean="0">
              <a:solidFill>
                <a:schemeClr val="bg1"/>
              </a:solidFill>
              <a:latin typeface="+mn-lt"/>
              <a:cs typeface="Arial" pitchFamily="34" charset="0"/>
            </a:rPr>
            <a:t>st</a:t>
          </a:r>
          <a:r>
            <a:rPr lang="en-US" sz="14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 Filing</a:t>
          </a:r>
          <a:endParaRPr lang="en-US" sz="1400" b="1" kern="1200" dirty="0">
            <a:solidFill>
              <a:schemeClr val="bg1"/>
            </a:solidFill>
            <a:latin typeface="+mn-lt"/>
            <a:cs typeface="Arial" pitchFamily="34" charset="0"/>
          </a:endParaRPr>
        </a:p>
      </dsp:txBody>
      <dsp:txXfrm>
        <a:off x="5088777" y="224570"/>
        <a:ext cx="812479" cy="725529"/>
      </dsp:txXfrm>
    </dsp:sp>
    <dsp:sp modelId="{3114C235-F17E-4869-B769-568855A12E78}">
      <dsp:nvSpPr>
        <dsp:cNvPr id="0" name=""/>
        <dsp:cNvSpPr/>
      </dsp:nvSpPr>
      <dsp:spPr>
        <a:xfrm>
          <a:off x="4203645" y="134258"/>
          <a:ext cx="881319" cy="906152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2nd Filing</a:t>
          </a:r>
          <a:endParaRPr lang="en-US" sz="11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332711" y="266961"/>
        <a:ext cx="623187" cy="640746"/>
      </dsp:txXfrm>
    </dsp:sp>
    <dsp:sp modelId="{617E69EF-3C87-4004-82C3-316B2B053343}">
      <dsp:nvSpPr>
        <dsp:cNvPr id="0" name=""/>
        <dsp:cNvSpPr/>
      </dsp:nvSpPr>
      <dsp:spPr>
        <a:xfrm>
          <a:off x="6729928" y="69099"/>
          <a:ext cx="1550986" cy="103647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50% of 1</a:t>
          </a:r>
          <a:r>
            <a:rPr lang="en-US" sz="1400" b="1" kern="1200" baseline="30000" dirty="0" smtClean="0">
              <a:solidFill>
                <a:schemeClr val="bg1"/>
              </a:solidFill>
              <a:latin typeface="+mn-lt"/>
              <a:cs typeface="Arial" pitchFamily="34" charset="0"/>
            </a:rPr>
            <a:t>st</a:t>
          </a:r>
          <a:r>
            <a:rPr lang="en-US" sz="14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 filing</a:t>
          </a:r>
          <a:endParaRPr lang="en-US" sz="1400" b="1" kern="1200" dirty="0">
            <a:solidFill>
              <a:schemeClr val="bg1"/>
            </a:solidFill>
            <a:latin typeface="+mn-lt"/>
            <a:cs typeface="Arial" pitchFamily="34" charset="0"/>
          </a:endParaRPr>
        </a:p>
      </dsp:txBody>
      <dsp:txXfrm>
        <a:off x="7117674" y="224570"/>
        <a:ext cx="800475" cy="725529"/>
      </dsp:txXfrm>
    </dsp:sp>
    <dsp:sp modelId="{48C34FE5-AD48-44B8-BD6F-51D282C10F0F}">
      <dsp:nvSpPr>
        <dsp:cNvPr id="0" name=""/>
        <dsp:cNvSpPr/>
      </dsp:nvSpPr>
      <dsp:spPr>
        <a:xfrm>
          <a:off x="6254379" y="140339"/>
          <a:ext cx="803424" cy="893991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Grants</a:t>
          </a:r>
          <a:endParaRPr lang="en-US" sz="1100" b="1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6372038" y="271261"/>
        <a:ext cx="568106" cy="632147"/>
      </dsp:txXfrm>
    </dsp:sp>
    <dsp:sp modelId="{E6B36AE3-A4FB-4007-88AC-523CCEFCB687}">
      <dsp:nvSpPr>
        <dsp:cNvPr id="0" name=""/>
        <dsp:cNvSpPr/>
      </dsp:nvSpPr>
      <dsp:spPr>
        <a:xfrm>
          <a:off x="720086" y="47603"/>
          <a:ext cx="1718896" cy="103647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~600 TDs Annually</a:t>
          </a:r>
          <a:endParaRPr lang="en-US" sz="1400" b="1" kern="1200" dirty="0">
            <a:solidFill>
              <a:schemeClr val="bg1"/>
            </a:solidFill>
            <a:latin typeface="+mn-lt"/>
            <a:cs typeface="Arial" pitchFamily="34" charset="0"/>
          </a:endParaRPr>
        </a:p>
      </dsp:txBody>
      <dsp:txXfrm>
        <a:off x="1149810" y="203074"/>
        <a:ext cx="926408" cy="725529"/>
      </dsp:txXfrm>
    </dsp:sp>
    <dsp:sp modelId="{AB5745C8-30FD-43E1-B9FC-B9F871C18ED3}">
      <dsp:nvSpPr>
        <dsp:cNvPr id="0" name=""/>
        <dsp:cNvSpPr/>
      </dsp:nvSpPr>
      <dsp:spPr>
        <a:xfrm>
          <a:off x="363254" y="216023"/>
          <a:ext cx="781822" cy="786310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Analyze TDs</a:t>
          </a:r>
          <a:endParaRPr lang="en-US" sz="11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77749" y="331175"/>
        <a:ext cx="552832" cy="5560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F78D1CC-4F37-4093-8A86-03554D4DAE22}" type="datetimeFigureOut">
              <a:rPr lang="en-US"/>
              <a:pPr>
                <a:defRPr/>
              </a:pPr>
              <a:t>5/5/2015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DACFEEE-3440-47CE-B698-6B8EE8D138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196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3D6E0D7-2916-4BDC-A2B0-DF035BF9FAB7}" type="datetimeFigureOut">
              <a:rPr lang="en-US"/>
              <a:pPr>
                <a:defRPr/>
              </a:pPr>
              <a:t>5/5/2015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A721E18-4973-431B-A50D-96959A19C5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334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limtmj77\Desktop\lalalalla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13" y="1590675"/>
            <a:ext cx="99060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8"/>
          <p:cNvSpPr>
            <a:spLocks noGrp="1"/>
          </p:cNvSpPr>
          <p:nvPr userDrawn="1">
            <p:ph type="body" sz="quarter" idx="4294967295"/>
          </p:nvPr>
        </p:nvSpPr>
        <p:spPr>
          <a:xfrm>
            <a:off x="391319" y="123825"/>
            <a:ext cx="9829801" cy="5334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000" b="1" dirty="0" smtClean="0"/>
              <a:t>PRESENTATION TITLE</a:t>
            </a:r>
            <a:endParaRPr lang="en-US" sz="4000" b="1" dirty="0"/>
          </a:p>
        </p:txBody>
      </p:sp>
      <p:sp>
        <p:nvSpPr>
          <p:cNvPr id="9" name="Subtitle 2"/>
          <p:cNvSpPr>
            <a:spLocks noGrp="1"/>
          </p:cNvSpPr>
          <p:nvPr userDrawn="1">
            <p:ph type="body" idx="4294967295"/>
          </p:nvPr>
        </p:nvSpPr>
        <p:spPr>
          <a:xfrm>
            <a:off x="391320" y="733425"/>
            <a:ext cx="7543800" cy="4572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Presenter: Name | Appt | Division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91319" y="7210424"/>
            <a:ext cx="2209800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46" tIns="51711" rIns="103446" bIns="51711"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17"/>
          <p:cNvSpPr>
            <a:spLocks noGrp="1"/>
          </p:cNvSpPr>
          <p:nvPr userDrawn="1">
            <p:ph type="body" sz="quarter" idx="4294967295"/>
          </p:nvPr>
        </p:nvSpPr>
        <p:spPr>
          <a:xfrm>
            <a:off x="8163719" y="733425"/>
            <a:ext cx="2209800" cy="381000"/>
          </a:xfrm>
        </p:spPr>
        <p:txBody>
          <a:bodyPr/>
          <a:lstStyle/>
          <a:p>
            <a:pPr algn="r">
              <a:buNone/>
            </a:pPr>
            <a:fld id="{5668DD02-9B49-4ACB-A706-BB55311F4D2F}" type="datetime3">
              <a:rPr lang="en-US" sz="1800" smtClean="0"/>
              <a:pPr algn="r">
                <a:buNone/>
              </a:pPr>
              <a:t>5 May 2015</a:t>
            </a:fld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 descr="Side bar2 1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163" y="1571625"/>
            <a:ext cx="2043112" cy="46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2753519" y="1625600"/>
            <a:ext cx="5486400" cy="4572000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20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8544719" y="1625600"/>
            <a:ext cx="1752600" cy="1447800"/>
          </a:xfrm>
        </p:spPr>
        <p:txBody>
          <a:bodyPr rtlCol="0">
            <a:normAutofit/>
          </a:bodyPr>
          <a:lstStyle>
            <a:lvl1pPr algn="ctr">
              <a:buNone/>
              <a:defRPr sz="2000">
                <a:solidFill>
                  <a:srgbClr val="FF0000"/>
                </a:solidFill>
                <a:latin typeface="Century Gothic" pitchFamily="34" charset="0"/>
              </a:defRPr>
            </a:lvl1pPr>
          </a:lstStyle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PICTURE</a:t>
            </a:r>
          </a:p>
          <a:p>
            <a:pPr lvl="0"/>
            <a:r>
              <a:rPr lang="en-US" noProof="0" dirty="0" smtClean="0"/>
              <a:t>(OPTIONAL)</a:t>
            </a:r>
            <a:endParaRPr lang="en-US" noProof="0" dirty="0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8544719" y="3225800"/>
            <a:ext cx="1752600" cy="1447800"/>
          </a:xfrm>
        </p:spPr>
        <p:txBody>
          <a:bodyPr rtlCol="0">
            <a:normAutofit/>
          </a:bodyPr>
          <a:lstStyle>
            <a:lvl1pPr algn="ctr">
              <a:buNone/>
              <a:defRPr sz="2000">
                <a:solidFill>
                  <a:srgbClr val="FF0000"/>
                </a:solidFill>
                <a:latin typeface="Century Gothic" pitchFamily="34" charset="0"/>
              </a:defRPr>
            </a:lvl1pPr>
          </a:lstStyle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PICTURE</a:t>
            </a:r>
          </a:p>
          <a:p>
            <a:pPr lvl="0"/>
            <a:r>
              <a:rPr lang="en-US" noProof="0" dirty="0" smtClean="0"/>
              <a:t>(OPTIONAL)</a:t>
            </a:r>
          </a:p>
          <a:p>
            <a:pPr lvl="0"/>
            <a:endParaRPr lang="en-US" noProof="0" dirty="0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8544719" y="4826000"/>
            <a:ext cx="1752600" cy="1447800"/>
          </a:xfrm>
        </p:spPr>
        <p:txBody>
          <a:bodyPr rtlCol="0">
            <a:normAutofit/>
          </a:bodyPr>
          <a:lstStyle>
            <a:lvl1pPr algn="ctr">
              <a:buNone/>
              <a:defRPr sz="2000">
                <a:solidFill>
                  <a:srgbClr val="FF0000"/>
                </a:solidFill>
                <a:latin typeface="Century Gothic" pitchFamily="34" charset="0"/>
              </a:defRPr>
            </a:lvl1pPr>
          </a:lstStyle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PICTURE</a:t>
            </a:r>
          </a:p>
          <a:p>
            <a:pPr lvl="0"/>
            <a:r>
              <a:rPr lang="en-US" noProof="0" dirty="0" smtClean="0"/>
              <a:t>(OPTIONAL)</a:t>
            </a:r>
          </a:p>
          <a:p>
            <a:pPr lvl="0"/>
            <a:endParaRPr lang="en-US" noProof="0" dirty="0"/>
          </a:p>
        </p:txBody>
      </p:sp>
      <p:sp>
        <p:nvSpPr>
          <p:cNvPr id="53" name="Title 52"/>
          <p:cNvSpPr>
            <a:spLocks noGrp="1"/>
          </p:cNvSpPr>
          <p:nvPr>
            <p:ph type="title" hasCustomPrompt="1"/>
          </p:nvPr>
        </p:nvSpPr>
        <p:spPr>
          <a:xfrm>
            <a:off x="315119" y="123825"/>
            <a:ext cx="9982200" cy="914400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&lt;Agenda/Contents of Presentation&gt;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>
          <a:xfrm>
            <a:off x="315119" y="123825"/>
            <a:ext cx="8991600" cy="762000"/>
          </a:xfrm>
          <a:prstGeom prst="rect">
            <a:avLst/>
          </a:prstGeom>
        </p:spPr>
        <p:txBody>
          <a:bodyPr anchor="ctr"/>
          <a:lstStyle>
            <a:lvl1pPr algn="ctr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&lt;Title of Slide&gt;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 bwMode="auto">
          <a:xfrm>
            <a:off x="9374804" y="0"/>
            <a:ext cx="12987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Slide </a:t>
            </a:r>
            <a:fld id="{D8BA9A22-B8CE-469D-830A-9A8593F04DA8}" type="slidenum">
              <a:rPr lang="en-GB"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‹#›</a:t>
            </a:fld>
            <a:r>
              <a:rPr lang="en-GB" sz="14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19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15119" y="962025"/>
            <a:ext cx="9982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988" y="504825"/>
            <a:ext cx="9618662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630319" y="6905626"/>
            <a:ext cx="2987040" cy="586422"/>
            <a:chOff x="6225381" y="6600825"/>
            <a:chExt cx="4376738" cy="962025"/>
          </a:xfrm>
        </p:grpSpPr>
        <p:pic>
          <p:nvPicPr>
            <p:cNvPr id="10" name="Picture 9" descr="ETPLAcronym_PPT_Logo_April_2015.jpg"/>
            <p:cNvPicPr>
              <a:picLocks noChangeAspect="1"/>
            </p:cNvPicPr>
            <p:nvPr userDrawn="1"/>
          </p:nvPicPr>
          <p:blipFill>
            <a:blip r:embed="rId5" cstate="print"/>
            <a:srcRect t="34426" r="30561" b="24590"/>
            <a:stretch>
              <a:fillRect/>
            </a:stretch>
          </p:blipFill>
          <p:spPr>
            <a:xfrm>
              <a:off x="6225381" y="7086600"/>
              <a:ext cx="3538538" cy="476250"/>
            </a:xfrm>
            <a:prstGeom prst="rect">
              <a:avLst/>
            </a:prstGeom>
          </p:spPr>
        </p:pic>
        <p:pic>
          <p:nvPicPr>
            <p:cNvPr id="9" name="Picture 8" descr="ETPL_Logo_acronym_2014_CMYK.jp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9459119" y="6600825"/>
              <a:ext cx="1143000" cy="794190"/>
            </a:xfrm>
            <a:prstGeom prst="rect">
              <a:avLst/>
            </a:prstGeom>
          </p:spPr>
        </p:pic>
      </p:grpSp>
      <p:pic>
        <p:nvPicPr>
          <p:cNvPr id="6" name="Picture 1" descr="Mind-to-market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630" y="200025"/>
            <a:ext cx="762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7" r:id="rId2"/>
    <p:sldLayoutId id="214748373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jpeg"/><Relationship Id="rId18" Type="http://schemas.openxmlformats.org/officeDocument/2006/relationships/image" Target="../media/image47.png"/><Relationship Id="rId26" Type="http://schemas.openxmlformats.org/officeDocument/2006/relationships/image" Target="../media/image53.jpeg"/><Relationship Id="rId3" Type="http://schemas.openxmlformats.org/officeDocument/2006/relationships/image" Target="../media/image33.jpeg"/><Relationship Id="rId21" Type="http://schemas.openxmlformats.org/officeDocument/2006/relationships/image" Target="../media/image50.jpeg"/><Relationship Id="rId7" Type="http://schemas.openxmlformats.org/officeDocument/2006/relationships/image" Target="../media/image36.jpe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hyperlink" Target="http://www.google.com.sg/url?sa=i&amp;rct=j&amp;q=&amp;esrc=s&amp;source=images&amp;cd=&amp;cad=rja&amp;docid=n5-AW7OIhXsoNM&amp;tbnid=LiNQeaqgfC-p1M:&amp;ved=0CAUQjRw&amp;url=http://mech.vub.ac.be/teaching/info/mechatronica/finished_projects_2012/hand_rehab/index.php?p=assignment&amp;ei=Bp_XUs3aG42FrgfPlIDQBA&amp;psig=AFQjCNER5Qi8sGYx5FcYxtOtEsyldlWxcw&amp;ust=1389948979803815" TargetMode="External"/><Relationship Id="rId2" Type="http://schemas.openxmlformats.org/officeDocument/2006/relationships/hyperlink" Target="https://www.google.com.sg/url?sa=i&amp;rct=j&amp;q=&amp;esrc=s&amp;source=images&amp;cd=&amp;cad=rja&amp;docid=zGxp1G_AYi2pVM&amp;tbnid=RtRmn7vdAyiZvM:&amp;ved=0CAUQjRw&amp;url=https://www.healthbase.com/hb/pages/fixed-bearing-knee-replacement.jsp&amp;ei=9J3XUteQNsXDrAeykIDYAw&amp;psig=AFQjCNGGFI54i_tjBnZHzJCcJJG9ICppPA&amp;ust=1389948704941053" TargetMode="External"/><Relationship Id="rId16" Type="http://schemas.openxmlformats.org/officeDocument/2006/relationships/image" Target="../media/image45.png"/><Relationship Id="rId20" Type="http://schemas.openxmlformats.org/officeDocument/2006/relationships/image" Target="../media/image49.jpe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24" Type="http://schemas.openxmlformats.org/officeDocument/2006/relationships/image" Target="../media/image52.jpeg"/><Relationship Id="rId5" Type="http://schemas.openxmlformats.org/officeDocument/2006/relationships/image" Target="../media/image34.jpeg"/><Relationship Id="rId15" Type="http://schemas.openxmlformats.org/officeDocument/2006/relationships/image" Target="../media/image44.png"/><Relationship Id="rId23" Type="http://schemas.openxmlformats.org/officeDocument/2006/relationships/hyperlink" Target="http://www.google.com.sg/url?sa=i&amp;rct=j&amp;q=&amp;esrc=s&amp;source=images&amp;cd=&amp;cad=rja&amp;docid=kkysyGyPNPdn_M&amp;tbnid=Vcdx4352ekkhGM:&amp;ved=0CAUQjRw&amp;url=http://microlabindia.en.ec21.com/Products--4539341.html&amp;ei=HZ3XUt6qMMTnrAelrIGwDg&amp;bvm=bv.59568121,d.bmk&amp;psig=AFQjCNGX0Lr0Hiy1iMMqjaTxHJp9qjTquA&amp;ust=1389948527475580" TargetMode="External"/><Relationship Id="rId28" Type="http://schemas.openxmlformats.org/officeDocument/2006/relationships/hyperlink" Target="http://www.bd.com/" TargetMode="External"/><Relationship Id="rId10" Type="http://schemas.openxmlformats.org/officeDocument/2006/relationships/image" Target="../media/image39.jpeg"/><Relationship Id="rId19" Type="http://schemas.openxmlformats.org/officeDocument/2006/relationships/image" Target="../media/image48.png"/><Relationship Id="rId31" Type="http://schemas.openxmlformats.org/officeDocument/2006/relationships/image" Target="../media/image57.png"/><Relationship Id="rId4" Type="http://schemas.openxmlformats.org/officeDocument/2006/relationships/hyperlink" Target="http://www.google.com.sg/url?sa=i&amp;rct=j&amp;q=&amp;esrc=s&amp;frm=1&amp;source=images&amp;cd=&amp;cad=rja&amp;docid=8D3Nn_3Wy7kKzM&amp;tbnid=CYeARi11QaTkEM:&amp;ved=0CAUQjRw&amp;url=http://skin-wound-care.medical-supplies-equipment-company.com/hydrogel-dressings-641.htm&amp;ei=xRD6Ucr7Lo6qrAe7p4HIDg&amp;bvm=bv.50165853,d.bmk&amp;psig=AFQjCNFkJXyp4uP-WZ7qz1p9I8fRYTgcGA&amp;ust=1375429158061651" TargetMode="External"/><Relationship Id="rId9" Type="http://schemas.openxmlformats.org/officeDocument/2006/relationships/image" Target="../media/image38.jpeg"/><Relationship Id="rId14" Type="http://schemas.openxmlformats.org/officeDocument/2006/relationships/image" Target="../media/image43.jpeg"/><Relationship Id="rId22" Type="http://schemas.openxmlformats.org/officeDocument/2006/relationships/image" Target="../media/image51.jpeg"/><Relationship Id="rId27" Type="http://schemas.openxmlformats.org/officeDocument/2006/relationships/image" Target="../media/image54.jpeg"/><Relationship Id="rId30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5" Type="http://schemas.microsoft.com/office/2007/relationships/hdphoto" Target="../media/hdphoto3.wdp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png"/><Relationship Id="rId5" Type="http://schemas.microsoft.com/office/2007/relationships/hdphoto" Target="../media/hdphoto6.wdp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wmf"/><Relationship Id="rId5" Type="http://schemas.openxmlformats.org/officeDocument/2006/relationships/image" Target="../media/image19.jpeg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/>
          <p:nvPr/>
        </p:nvSpPr>
        <p:spPr>
          <a:xfrm>
            <a:off x="356395" y="6296023"/>
            <a:ext cx="6636544" cy="1190625"/>
          </a:xfrm>
          <a:prstGeom prst="rect">
            <a:avLst/>
          </a:prstGeom>
        </p:spPr>
        <p:txBody>
          <a:bodyPr lIns="0" tIns="0" rIns="0" bIns="0"/>
          <a:lstStyle>
            <a:lvl1pPr marL="14288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Ho Cheng Huat, Executive Vice-President, </a:t>
            </a:r>
          </a:p>
          <a:p>
            <a:pPr eaLnBrk="1" hangingPunct="1"/>
            <a:r>
              <a:rPr lang="en-US" altLang="en-US" sz="2400" dirty="0">
                <a:latin typeface="Arial" pitchFamily="34" charset="0"/>
                <a:cs typeface="Arial" pitchFamily="34" charset="0"/>
              </a:rPr>
              <a:t>IP Management Division, ETPL</a:t>
            </a:r>
          </a:p>
          <a:p>
            <a:pPr eaLnBrk="1" hangingPunct="1"/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Wednesday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6th 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May 2015</a:t>
            </a:r>
          </a:p>
        </p:txBody>
      </p:sp>
      <p:sp>
        <p:nvSpPr>
          <p:cNvPr id="6" name="object 6"/>
          <p:cNvSpPr txBox="1">
            <a:spLocks/>
          </p:cNvSpPr>
          <p:nvPr/>
        </p:nvSpPr>
        <p:spPr>
          <a:xfrm>
            <a:off x="407194" y="276225"/>
            <a:ext cx="8872538" cy="1143000"/>
          </a:xfrm>
          <a:prstGeom prst="rect">
            <a:avLst/>
          </a:prstGeom>
        </p:spPr>
        <p:txBody>
          <a:bodyPr vert="horz" wrap="square" tIns="130359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Session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4: </a:t>
            </a:r>
          </a:p>
          <a:p>
            <a:pPr algn="l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South-South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and Triangular Cooperation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Partnerships for 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Transfer</a:t>
            </a:r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ETPL: A*STAR’s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Commercialisation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Technology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5119" y="166627"/>
            <a:ext cx="9982200" cy="914400"/>
          </a:xfrm>
        </p:spPr>
        <p:txBody>
          <a:bodyPr/>
          <a:lstStyle/>
          <a:p>
            <a:r>
              <a:rPr lang="en-US" dirty="0" smtClean="0"/>
              <a:t>Transferring </a:t>
            </a:r>
            <a:r>
              <a:rPr lang="en-US" dirty="0"/>
              <a:t>Knowledge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0238" y="962025"/>
            <a:ext cx="3867292" cy="133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98630" y="2359296"/>
            <a:ext cx="7701916" cy="453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734718" y="1114425"/>
            <a:ext cx="4865827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Investment and Spin-Off Management</a:t>
            </a:r>
          </a:p>
          <a:p>
            <a:pPr lvl="0" algn="ctr"/>
            <a:endParaRPr lang="en-US" sz="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Nurturing Scientific Entrepreneurs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62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600" dirty="0" smtClean="0"/>
              <a:t>Vision</a:t>
            </a:r>
            <a:endParaRPr lang="en-US" sz="3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34313859"/>
              </p:ext>
            </p:extLst>
          </p:nvPr>
        </p:nvGraphicFramePr>
        <p:xfrm>
          <a:off x="645312" y="3781425"/>
          <a:ext cx="9487349" cy="2572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229519" y="1343025"/>
            <a:ext cx="8318936" cy="223482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80165" tIns="40083" rIns="80165" bIns="4008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 one-stop innovation partner of choice to grow business through technology commercialization in Singapore and beyond</a:t>
            </a:r>
          </a:p>
        </p:txBody>
      </p:sp>
    </p:spTree>
    <p:extLst>
      <p:ext uri="{BB962C8B-B14F-4D97-AF65-F5344CB8AC3E}">
        <p14:creationId xmlns:p14="http://schemas.microsoft.com/office/powerpoint/2010/main" val="125016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 Partner of Choice</a:t>
            </a:r>
            <a:endParaRPr lang="en-US" dirty="0"/>
          </a:p>
        </p:txBody>
      </p:sp>
      <p:cxnSp>
        <p:nvCxnSpPr>
          <p:cNvPr id="4" name="Straight Connector 3"/>
          <p:cNvCxnSpPr>
            <a:stCxn id="11" idx="1"/>
          </p:cNvCxnSpPr>
          <p:nvPr/>
        </p:nvCxnSpPr>
        <p:spPr>
          <a:xfrm flipH="1" flipV="1">
            <a:off x="3755412" y="5271636"/>
            <a:ext cx="243682" cy="3653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5" idx="3"/>
          </p:cNvCxnSpPr>
          <p:nvPr/>
        </p:nvCxnSpPr>
        <p:spPr>
          <a:xfrm flipV="1">
            <a:off x="2907947" y="4694401"/>
            <a:ext cx="275770" cy="3653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10" idx="1"/>
          </p:cNvCxnSpPr>
          <p:nvPr/>
        </p:nvCxnSpPr>
        <p:spPr>
          <a:xfrm flipH="1" flipV="1">
            <a:off x="7304558" y="2457058"/>
            <a:ext cx="445359" cy="3653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2" idx="3"/>
          </p:cNvCxnSpPr>
          <p:nvPr/>
        </p:nvCxnSpPr>
        <p:spPr>
          <a:xfrm flipV="1">
            <a:off x="2896813" y="2425546"/>
            <a:ext cx="488579" cy="3653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9" idx="2"/>
          </p:cNvCxnSpPr>
          <p:nvPr/>
        </p:nvCxnSpPr>
        <p:spPr>
          <a:xfrm>
            <a:off x="5284396" y="2131434"/>
            <a:ext cx="16042" cy="3343477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008894" y="1675001"/>
            <a:ext cx="2551004" cy="456433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3661" tIns="51823" rIns="103661" bIns="51823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328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0662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599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1325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66577" algn="l" defTabSz="906623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19891" algn="l" defTabSz="906623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73212" algn="l" defTabSz="906623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26523" algn="l" defTabSz="906623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749917" y="2170253"/>
            <a:ext cx="2551004" cy="58091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661" tIns="51823" rIns="103661" bIns="51823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328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0662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599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1325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66577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19891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73212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26523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  <a:cs typeface="Arial" panose="020B0604020202020204" pitchFamily="34" charset="0"/>
              </a:rPr>
              <a:t>Trade Associations</a:t>
            </a:r>
            <a:endParaRPr lang="en-U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99094" y="4984831"/>
            <a:ext cx="2551004" cy="58091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661" tIns="51823" rIns="103661" bIns="51823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328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0662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599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1325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66577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19891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73212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26523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  <a:cs typeface="Arial" panose="020B0604020202020204" pitchFamily="34" charset="0"/>
              </a:rPr>
              <a:t>MNCs &amp; Local </a:t>
            </a: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E</a:t>
            </a:r>
            <a:r>
              <a:rPr lang="en-US" dirty="0" smtClean="0">
                <a:solidFill>
                  <a:schemeClr val="bg1"/>
                </a:solidFill>
                <a:cs typeface="Arial" panose="020B0604020202020204" pitchFamily="34" charset="0"/>
              </a:rPr>
              <a:t>nterprises/SMES</a:t>
            </a:r>
            <a:endParaRPr lang="en-U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5809" y="2138741"/>
            <a:ext cx="2551004" cy="58091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661" tIns="51823" rIns="103661" bIns="51823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328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0662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599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1325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66577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19891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73212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26523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  <a:cs typeface="Arial" panose="020B0604020202020204" pitchFamily="34" charset="0"/>
              </a:rPr>
              <a:t>Research Community</a:t>
            </a:r>
            <a:endParaRPr lang="en-U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008894" y="5275289"/>
            <a:ext cx="2551004" cy="58091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661" tIns="51823" rIns="103661" bIns="51823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328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0662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599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1325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66577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19891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73212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26523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  <a:cs typeface="Arial" panose="020B0604020202020204" pitchFamily="34" charset="0"/>
              </a:rPr>
              <a:t>Start ups</a:t>
            </a:r>
            <a:endParaRPr lang="en-U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18" y="2330943"/>
            <a:ext cx="4268832" cy="250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356943" y="4407596"/>
            <a:ext cx="2551004" cy="58091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661" tIns="51823" rIns="103661" bIns="51823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328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0662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599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1325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66577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19891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73212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26523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  <a:cs typeface="Arial" panose="020B0604020202020204" pitchFamily="34" charset="0"/>
              </a:rPr>
              <a:t>Other TTOs</a:t>
            </a:r>
            <a:endParaRPr lang="en-U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053430" y="937542"/>
            <a:ext cx="2551004" cy="58091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661" tIns="51823" rIns="103661" bIns="51823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328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0662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599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1325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66577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19891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73212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26523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  <a:cs typeface="Arial" panose="020B0604020202020204" pitchFamily="34" charset="0"/>
              </a:rPr>
              <a:t>Government Agencies</a:t>
            </a:r>
            <a:endParaRPr lang="en-U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2"/>
          <p:cNvSpPr txBox="1"/>
          <p:nvPr/>
        </p:nvSpPr>
        <p:spPr>
          <a:xfrm>
            <a:off x="4008894" y="5969723"/>
            <a:ext cx="2551004" cy="1335764"/>
          </a:xfrm>
          <a:prstGeom prst="rect">
            <a:avLst/>
          </a:prstGeom>
          <a:noFill/>
        </p:spPr>
        <p:txBody>
          <a:bodyPr wrap="square" lIns="103661" tIns="51823" rIns="103661" bIns="51823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328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0662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599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1325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66577" algn="l" defTabSz="90662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19891" algn="l" defTabSz="90662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173212" algn="l" defTabSz="90662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26523" algn="l" defTabSz="90662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marL="259130" indent="-25913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Tech Venture</a:t>
            </a:r>
          </a:p>
          <a:p>
            <a:pPr marL="259130" indent="-25913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Start-up Asia</a:t>
            </a:r>
          </a:p>
          <a:p>
            <a:pPr marL="259130" indent="-25913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Action Community for Entrepreneurship (ACE)</a:t>
            </a:r>
          </a:p>
          <a:p>
            <a:pPr marL="259130" indent="-25913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56943" y="5084242"/>
            <a:ext cx="2551004" cy="1335764"/>
          </a:xfrm>
          <a:prstGeom prst="rect">
            <a:avLst/>
          </a:prstGeom>
          <a:noFill/>
        </p:spPr>
        <p:txBody>
          <a:bodyPr wrap="square" lIns="103661" tIns="51823" rIns="103661" bIns="51823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328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0662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599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1325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66577" algn="l" defTabSz="90662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19891" algn="l" defTabSz="90662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173212" algn="l" defTabSz="90662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26523" algn="l" defTabSz="90662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marL="259130" indent="-259130">
              <a:buFont typeface="Arial" panose="020B0604020202020204" pitchFamily="34" charset="0"/>
              <a:buChar char="•"/>
            </a:pPr>
            <a:r>
              <a:rPr lang="en-US" sz="1600" dirty="0" err="1" smtClean="0">
                <a:cs typeface="Arial" panose="020B0604020202020204" pitchFamily="34" charset="0"/>
              </a:rPr>
              <a:t>InnovFest</a:t>
            </a:r>
            <a:endParaRPr lang="en-US" sz="1600" dirty="0" smtClean="0">
              <a:cs typeface="Arial" panose="020B0604020202020204" pitchFamily="34" charset="0"/>
            </a:endParaRPr>
          </a:p>
          <a:p>
            <a:pPr marL="259130" indent="-25913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Presentation on I &amp; E papers in international conferences</a:t>
            </a:r>
          </a:p>
          <a:p>
            <a:pPr marL="259130" indent="-25913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56943" y="2869953"/>
            <a:ext cx="2551004" cy="1828207"/>
          </a:xfrm>
          <a:prstGeom prst="rect">
            <a:avLst/>
          </a:prstGeom>
          <a:noFill/>
        </p:spPr>
        <p:txBody>
          <a:bodyPr wrap="square" lIns="103661" tIns="51823" rIns="103661" bIns="51823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328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0662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599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1325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66577" algn="l" defTabSz="90662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19891" algn="l" defTabSz="90662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173212" algn="l" defTabSz="90662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26523" algn="l" defTabSz="90662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marL="259130" indent="-25913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Distinguished </a:t>
            </a:r>
            <a:r>
              <a:rPr lang="en-US" sz="1600" dirty="0" err="1" smtClean="0">
                <a:cs typeface="Arial" panose="020B0604020202020204" pitchFamily="34" charset="0"/>
              </a:rPr>
              <a:t>Technopreneurship</a:t>
            </a:r>
            <a:r>
              <a:rPr lang="en-US" sz="1600" dirty="0" smtClean="0">
                <a:cs typeface="Arial" panose="020B0604020202020204" pitchFamily="34" charset="0"/>
              </a:rPr>
              <a:t> Speaker Forum</a:t>
            </a:r>
          </a:p>
          <a:p>
            <a:pPr marL="259130" indent="-25913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Ideation </a:t>
            </a:r>
            <a:r>
              <a:rPr lang="en-US" sz="1600" dirty="0" err="1" smtClean="0">
                <a:cs typeface="Arial" panose="020B0604020202020204" pitchFamily="34" charset="0"/>
              </a:rPr>
              <a:t>Bootcamp</a:t>
            </a:r>
            <a:endParaRPr lang="en-US" sz="1600" dirty="0" smtClean="0">
              <a:cs typeface="Arial" panose="020B0604020202020204" pitchFamily="34" charset="0"/>
            </a:endParaRPr>
          </a:p>
          <a:p>
            <a:pPr marL="259130" indent="-25913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A*STAR Scientific Conference</a:t>
            </a:r>
          </a:p>
          <a:p>
            <a:pPr marL="259130" indent="-25913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7749917" y="4933695"/>
            <a:ext cx="2551004" cy="2320649"/>
          </a:xfrm>
          <a:prstGeom prst="rect">
            <a:avLst/>
          </a:prstGeom>
          <a:noFill/>
        </p:spPr>
        <p:txBody>
          <a:bodyPr wrap="square" lIns="103661" tIns="51823" rIns="103661" bIns="51823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328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0662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599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1325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66577" algn="l" defTabSz="90662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19891" algn="l" defTabSz="90662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173212" algn="l" defTabSz="90662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26523" algn="l" defTabSz="90662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marL="259130" indent="-25913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Joint grant call</a:t>
            </a:r>
          </a:p>
          <a:p>
            <a:pPr marL="259130" indent="-25913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A*STAR SME Day</a:t>
            </a:r>
          </a:p>
          <a:p>
            <a:pPr marL="259130" indent="-25913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GET-UP/TAP</a:t>
            </a:r>
          </a:p>
          <a:p>
            <a:pPr marL="259130" indent="-259130">
              <a:buFont typeface="Arial" panose="020B0604020202020204" pitchFamily="34" charset="0"/>
              <a:buChar char="•"/>
            </a:pPr>
            <a:r>
              <a:rPr lang="en-US" sz="1600" dirty="0" err="1" smtClean="0">
                <a:cs typeface="Arial" panose="020B0604020202020204" pitchFamily="34" charset="0"/>
              </a:rPr>
              <a:t>MediaExploits</a:t>
            </a:r>
            <a:endParaRPr lang="en-US" sz="1600" dirty="0" smtClean="0">
              <a:cs typeface="Arial" panose="020B0604020202020204" pitchFamily="34" charset="0"/>
            </a:endParaRPr>
          </a:p>
          <a:p>
            <a:pPr marL="259130" indent="-259130">
              <a:buFont typeface="Arial" panose="020B0604020202020204" pitchFamily="34" charset="0"/>
              <a:buChar char="•"/>
            </a:pPr>
            <a:r>
              <a:rPr lang="en-US" sz="1600" dirty="0" err="1" smtClean="0">
                <a:cs typeface="Arial" panose="020B0604020202020204" pitchFamily="34" charset="0"/>
              </a:rPr>
              <a:t>Hackathon</a:t>
            </a:r>
            <a:endParaRPr lang="en-US" sz="1600" dirty="0" smtClean="0">
              <a:cs typeface="Arial" panose="020B0604020202020204" pitchFamily="34" charset="0"/>
            </a:endParaRPr>
          </a:p>
          <a:p>
            <a:pPr marL="259130" indent="-259130">
              <a:buFont typeface="Arial" panose="020B0604020202020204" pitchFamily="34" charset="0"/>
              <a:buChar char="•"/>
            </a:pPr>
            <a:r>
              <a:rPr lang="en-US" sz="1600" dirty="0" err="1" smtClean="0">
                <a:cs typeface="Arial" panose="020B0604020202020204" pitchFamily="34" charset="0"/>
              </a:rPr>
              <a:t>i</a:t>
            </a:r>
            <a:r>
              <a:rPr lang="en-US" sz="1600" dirty="0" smtClean="0">
                <a:cs typeface="Arial" panose="020B0604020202020204" pitchFamily="34" charset="0"/>
              </a:rPr>
              <a:t>-Alert</a:t>
            </a:r>
          </a:p>
          <a:p>
            <a:pPr marL="259130" indent="-25913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Industry roundtable / forum</a:t>
            </a:r>
          </a:p>
          <a:p>
            <a:pPr marL="259130" indent="-25913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7749917" y="2886716"/>
            <a:ext cx="2551004" cy="843322"/>
          </a:xfrm>
          <a:prstGeom prst="rect">
            <a:avLst/>
          </a:prstGeom>
          <a:noFill/>
        </p:spPr>
        <p:txBody>
          <a:bodyPr wrap="square" lIns="103661" tIns="51823" rIns="103661" bIns="51823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328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0662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599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1325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66577" algn="l" defTabSz="90662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19891" algn="l" defTabSz="90662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173212" algn="l" defTabSz="90662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26523" algn="l" defTabSz="90662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marL="259130" indent="-25913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A*STAR-ASME Technology Day</a:t>
            </a:r>
          </a:p>
          <a:p>
            <a:pPr marL="259130" indent="-25913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3999094" y="1735009"/>
            <a:ext cx="2551004" cy="350879"/>
          </a:xfrm>
          <a:prstGeom prst="rect">
            <a:avLst/>
          </a:prstGeom>
          <a:noFill/>
        </p:spPr>
        <p:txBody>
          <a:bodyPr wrap="square" lIns="103661" tIns="51823" rIns="103661" bIns="51823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328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0662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599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1325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66577" algn="l" defTabSz="90662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19891" algn="l" defTabSz="90662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173212" algn="l" defTabSz="90662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26523" algn="l" defTabSz="90662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marL="259130" indent="-259130">
              <a:buFont typeface="Arial" panose="020B0604020202020204" pitchFamily="34" charset="0"/>
              <a:buChar char="•"/>
            </a:pPr>
            <a:r>
              <a:rPr lang="en-US" sz="1600" dirty="0" smtClean="0"/>
              <a:t>NRF, EDB, SPRING, etc. </a:t>
            </a:r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345809" y="2822830"/>
            <a:ext cx="2551004" cy="1521986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3661" tIns="51823" rIns="103661" bIns="51823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328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0662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599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1325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66577" algn="l" defTabSz="906623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19891" algn="l" defTabSz="906623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73212" algn="l" defTabSz="906623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26523" algn="l" defTabSz="906623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56943" y="5096709"/>
            <a:ext cx="2551004" cy="192143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3661" tIns="51823" rIns="103661" bIns="51823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328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0662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599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1325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66577" algn="l" defTabSz="906623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19891" algn="l" defTabSz="906623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73212" algn="l" defTabSz="906623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26523" algn="l" defTabSz="906623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777752" y="2904422"/>
            <a:ext cx="2551004" cy="1327807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3661" tIns="51823" rIns="103661" bIns="51823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328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0662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599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1325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66577" algn="l" defTabSz="906623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19891" algn="l" defTabSz="906623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73212" algn="l" defTabSz="906623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26523" algn="l" defTabSz="906623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08894" y="5966172"/>
            <a:ext cx="2551004" cy="1039099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3661" tIns="51823" rIns="103661" bIns="51823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328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0662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599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1325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66577" algn="l" defTabSz="906623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19891" algn="l" defTabSz="906623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73212" algn="l" defTabSz="906623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26523" algn="l" defTabSz="906623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777752" y="4964475"/>
            <a:ext cx="2551004" cy="2053663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3661" tIns="51823" rIns="103661" bIns="51823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328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0662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599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1325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66577" algn="l" defTabSz="906623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19891" algn="l" defTabSz="906623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73212" algn="l" defTabSz="906623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26523" algn="l" defTabSz="906623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7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https://www.healthbase.com/hb/lib/knee/fixed-bearing-knee-replacement-Sigma-DuPu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910" y="5723226"/>
            <a:ext cx="580103" cy="63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http://skin-wound-care.medical-supplies-equipment-company.com/Image/N-A-2011/hydrogel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997" y="6193764"/>
            <a:ext cx="604295" cy="5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920" y="82295"/>
            <a:ext cx="10087530" cy="914400"/>
          </a:xfrm>
        </p:spPr>
        <p:txBody>
          <a:bodyPr/>
          <a:lstStyle/>
          <a:p>
            <a:r>
              <a:rPr lang="en-US" dirty="0" smtClean="0"/>
              <a:t>Diagnostics Development (</a:t>
            </a:r>
            <a:r>
              <a:rPr lang="en-US" dirty="0" err="1" smtClean="0"/>
              <a:t>DxD</a:t>
            </a:r>
            <a:r>
              <a:rPr lang="en-US" dirty="0" smtClean="0"/>
              <a:t>) Hub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99869" y="5824339"/>
            <a:ext cx="2065713" cy="1169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61" tIns="51823" rIns="103661" bIns="51823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328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0662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599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1325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66577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19891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73212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26523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cs typeface="Arial" pitchFamily="34" charset="0"/>
            </a:endParaRPr>
          </a:p>
        </p:txBody>
      </p:sp>
      <p:pic>
        <p:nvPicPr>
          <p:cNvPr id="5" name="Picture 4" descr="http://tools.lifetechnologies.com/content/sfs/prodImages/high/TM_PCR_Core_l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573" y="4954699"/>
            <a:ext cx="1096567" cy="95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570004" y="5207527"/>
            <a:ext cx="1577902" cy="535531"/>
          </a:xfrm>
          <a:prstGeom prst="rect">
            <a:avLst/>
          </a:prstGeom>
        </p:spPr>
        <p:txBody>
          <a:bodyPr wrap="none" lIns="103649" tIns="51816" rIns="103649" bIns="51816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328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0662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599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1325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66577" algn="l" defTabSz="90662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19891" algn="l" defTabSz="90662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173212" algn="l" defTabSz="90662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26523" algn="l" defTabSz="90662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rgbClr val="FF0000"/>
                </a:solidFill>
              </a:rPr>
              <a:t>Reagents/</a:t>
            </a:r>
          </a:p>
          <a:p>
            <a:r>
              <a:rPr lang="en-US" sz="1400" i="1" dirty="0" smtClean="0">
                <a:solidFill>
                  <a:srgbClr val="FF0000"/>
                </a:solidFill>
              </a:rPr>
              <a:t>Diagnostics Assays</a:t>
            </a:r>
            <a:endParaRPr lang="en-US" sz="1400" i="1" dirty="0">
              <a:solidFill>
                <a:srgbClr val="FF0000"/>
              </a:solidFill>
            </a:endParaRPr>
          </a:p>
        </p:txBody>
      </p:sp>
      <p:pic>
        <p:nvPicPr>
          <p:cNvPr id="7" name="Picture 6" descr="http://www.redschhs.com/images/partner/pic01292013053110_SUTD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3" b="31748"/>
          <a:stretch/>
        </p:blipFill>
        <p:spPr bwMode="auto">
          <a:xfrm>
            <a:off x="2855806" y="1878830"/>
            <a:ext cx="704639" cy="39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amond 7"/>
          <p:cNvSpPr/>
          <p:nvPr/>
        </p:nvSpPr>
        <p:spPr bwMode="auto">
          <a:xfrm>
            <a:off x="1694406" y="2097572"/>
            <a:ext cx="4307120" cy="3810360"/>
          </a:xfrm>
          <a:prstGeom prst="diamond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0849" tIns="45424" rIns="90849" bIns="45424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328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0662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599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1325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66577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19891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73212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26523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08533"/>
            <a:r>
              <a:rPr lang="en-US" sz="2700" b="1" u="sng" dirty="0" err="1" smtClean="0">
                <a:solidFill>
                  <a:srgbClr val="FFFF00"/>
                </a:solidFill>
              </a:rPr>
              <a:t>DxD</a:t>
            </a:r>
            <a:r>
              <a:rPr lang="en-US" sz="2700" b="1" u="sng" dirty="0" smtClean="0">
                <a:solidFill>
                  <a:srgbClr val="FFFF00"/>
                </a:solidFill>
              </a:rPr>
              <a:t> HUB</a:t>
            </a:r>
            <a:endParaRPr lang="en-US" sz="2700" b="1" dirty="0" smtClean="0">
              <a:solidFill>
                <a:srgbClr val="FFFF00"/>
              </a:solidFill>
            </a:endParaRPr>
          </a:p>
          <a:p>
            <a:pPr algn="ctr" defTabSz="908533"/>
            <a:r>
              <a:rPr lang="en-US" dirty="0" smtClean="0">
                <a:solidFill>
                  <a:prstClr val="white"/>
                </a:solidFill>
              </a:rPr>
              <a:t>Regulatory Navigation</a:t>
            </a:r>
          </a:p>
          <a:p>
            <a:pPr algn="ctr" defTabSz="908533"/>
            <a:r>
              <a:rPr lang="en-US" dirty="0" smtClean="0">
                <a:solidFill>
                  <a:prstClr val="white"/>
                </a:solidFill>
              </a:rPr>
              <a:t>ISO Design and Development</a:t>
            </a:r>
          </a:p>
          <a:p>
            <a:pPr algn="ctr" defTabSz="908533"/>
            <a:r>
              <a:rPr lang="en-US" dirty="0">
                <a:solidFill>
                  <a:prstClr val="white"/>
                </a:solidFill>
              </a:rPr>
              <a:t>Clinical Validation</a:t>
            </a:r>
          </a:p>
          <a:p>
            <a:pPr algn="ctr" defTabSz="908533"/>
            <a:r>
              <a:rPr lang="en-US" dirty="0" smtClean="0">
                <a:solidFill>
                  <a:prstClr val="white"/>
                </a:solidFill>
              </a:rPr>
              <a:t>Talent Management</a:t>
            </a:r>
          </a:p>
          <a:p>
            <a:pPr algn="ctr" defTabSz="908533"/>
            <a:r>
              <a:rPr lang="en-US" dirty="0" smtClean="0">
                <a:solidFill>
                  <a:prstClr val="white"/>
                </a:solidFill>
              </a:rPr>
              <a:t>Competency Creation</a:t>
            </a:r>
            <a:endParaRPr lang="en-US" dirty="0">
              <a:solidFill>
                <a:prstClr val="white"/>
              </a:solidFill>
            </a:endParaRPr>
          </a:p>
          <a:p>
            <a:pPr algn="ctr" defTabSz="908533"/>
            <a:r>
              <a:rPr lang="en-US" dirty="0" smtClean="0">
                <a:solidFill>
                  <a:prstClr val="white"/>
                </a:solidFill>
              </a:rPr>
              <a:t>Market Strategy</a:t>
            </a:r>
          </a:p>
          <a:p>
            <a:pPr algn="ctr" defTabSz="908533"/>
            <a:r>
              <a:rPr lang="en-US" dirty="0" smtClean="0">
                <a:solidFill>
                  <a:prstClr val="white"/>
                </a:solidFill>
              </a:rPr>
              <a:t>Industry </a:t>
            </a:r>
            <a:r>
              <a:rPr lang="en-US" dirty="0" err="1" smtClean="0">
                <a:solidFill>
                  <a:prstClr val="white"/>
                </a:solidFill>
              </a:rPr>
              <a:t>Standardisation</a:t>
            </a:r>
            <a:endParaRPr lang="en-US" dirty="0" smtClean="0">
              <a:solidFill>
                <a:prstClr val="white"/>
              </a:solidFill>
            </a:endParaRPr>
          </a:p>
          <a:p>
            <a:pPr algn="ctr" defTabSz="908533"/>
            <a:endParaRPr lang="en-US" sz="1400" b="1" dirty="0" smtClean="0">
              <a:solidFill>
                <a:prstClr val="white"/>
              </a:solidFill>
            </a:endParaRPr>
          </a:p>
          <a:p>
            <a:pPr algn="ctr" defTabSz="908533"/>
            <a:endParaRPr lang="en-US" sz="1400" b="1" dirty="0" smtClean="0">
              <a:solidFill>
                <a:prstClr val="white"/>
              </a:solidFill>
            </a:endParaRPr>
          </a:p>
        </p:txBody>
      </p:sp>
      <p:sp>
        <p:nvSpPr>
          <p:cNvPr id="9" name="Chevron 8"/>
          <p:cNvSpPr/>
          <p:nvPr/>
        </p:nvSpPr>
        <p:spPr bwMode="auto">
          <a:xfrm>
            <a:off x="5290745" y="3723907"/>
            <a:ext cx="1280405" cy="495466"/>
          </a:xfrm>
          <a:prstGeom prst="chevron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0804" tIns="45401" rIns="90804" bIns="45401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328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0662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599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1325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66577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19891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73212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26523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dirty="0" smtClean="0"/>
              <a:t>Design </a:t>
            </a:r>
          </a:p>
          <a:p>
            <a:pPr algn="ctr">
              <a:defRPr/>
            </a:pPr>
            <a:r>
              <a:rPr lang="en-US" sz="1400" dirty="0" err="1" smtClean="0"/>
              <a:t>Optimisation</a:t>
            </a:r>
            <a:endParaRPr lang="en-SG" sz="1400" dirty="0"/>
          </a:p>
        </p:txBody>
      </p:sp>
      <p:sp>
        <p:nvSpPr>
          <p:cNvPr id="10" name="Chevron 9"/>
          <p:cNvSpPr/>
          <p:nvPr/>
        </p:nvSpPr>
        <p:spPr bwMode="auto">
          <a:xfrm>
            <a:off x="6374968" y="3723907"/>
            <a:ext cx="1280410" cy="495466"/>
          </a:xfrm>
          <a:prstGeom prst="chevron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0804" tIns="45401" rIns="90804" bIns="45401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328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0662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599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1325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66577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19891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73212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26523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dirty="0" smtClean="0"/>
              <a:t>Design</a:t>
            </a:r>
          </a:p>
          <a:p>
            <a:pPr algn="ctr">
              <a:defRPr/>
            </a:pPr>
            <a:r>
              <a:rPr lang="en-US" sz="1400" dirty="0" smtClean="0"/>
              <a:t>Verification</a:t>
            </a:r>
            <a:endParaRPr lang="en-SG" sz="1400" dirty="0"/>
          </a:p>
        </p:txBody>
      </p:sp>
      <p:sp>
        <p:nvSpPr>
          <p:cNvPr id="11" name="Chevron 10"/>
          <p:cNvSpPr/>
          <p:nvPr/>
        </p:nvSpPr>
        <p:spPr bwMode="auto">
          <a:xfrm>
            <a:off x="7454966" y="3723907"/>
            <a:ext cx="1247004" cy="495466"/>
          </a:xfrm>
          <a:prstGeom prst="chevron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0804" tIns="45401" rIns="90804" bIns="45401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328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0662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599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1325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66577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19891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73212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26523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dirty="0" smtClean="0"/>
              <a:t>Clinical</a:t>
            </a:r>
          </a:p>
          <a:p>
            <a:pPr algn="ctr">
              <a:defRPr/>
            </a:pPr>
            <a:r>
              <a:rPr lang="en-US" sz="1400" dirty="0" smtClean="0"/>
              <a:t>Validation</a:t>
            </a:r>
            <a:endParaRPr lang="en-SG" sz="1400" dirty="0"/>
          </a:p>
        </p:txBody>
      </p:sp>
      <p:sp>
        <p:nvSpPr>
          <p:cNvPr id="12" name="Down Arrow 11"/>
          <p:cNvSpPr/>
          <p:nvPr/>
        </p:nvSpPr>
        <p:spPr bwMode="auto">
          <a:xfrm>
            <a:off x="3598323" y="2066055"/>
            <a:ext cx="501026" cy="504190"/>
          </a:xfrm>
          <a:prstGeom prst="downArrow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103661" tIns="51823" rIns="103661" bIns="51823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328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0662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599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1325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66577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19891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73212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26523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 bwMode="auto">
          <a:xfrm rot="10800000">
            <a:off x="3581620" y="5403742"/>
            <a:ext cx="501026" cy="504190"/>
          </a:xfrm>
          <a:prstGeom prst="downArrow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103661" tIns="51823" rIns="103661" bIns="51823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328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0662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599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1325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66577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19891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73212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26523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 bwMode="auto">
          <a:xfrm rot="16200000">
            <a:off x="1725284" y="3715814"/>
            <a:ext cx="472675" cy="534432"/>
          </a:xfrm>
          <a:prstGeom prst="downArrow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103661" tIns="51823" rIns="103661" bIns="51823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328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0662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599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1325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66577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19891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73212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26523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" name="Picture 14" descr="http://www.himssasiapac.org/2008/img/logos/singhealth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83" y="2925567"/>
            <a:ext cx="1073065" cy="66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http://www.htai2010.org/site/images/stories/ES_Logos/NHG-Corporate-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202" y="4438137"/>
            <a:ext cx="1080092" cy="60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https://wiki.engr.illinois.edu/download/attachments/40568528/nus_logo_full_colou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24768" y="1425314"/>
            <a:ext cx="968605" cy="52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http://www3.ntu.edu.sg/home/d.campolo/ntu_log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61624" y="1509346"/>
            <a:ext cx="917399" cy="30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/>
          <a:srcRect t="10335"/>
          <a:stretch>
            <a:fillRect/>
          </a:stretch>
        </p:blipFill>
        <p:spPr>
          <a:xfrm>
            <a:off x="3921263" y="1542118"/>
            <a:ext cx="975323" cy="420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http://www.myhealthglobe.com/images/logos/NHG_institution_logo_nuh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3352" y="3729141"/>
            <a:ext cx="1364192" cy="51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http://www.outramsec.moe.edu.sg/MainLinks/index/mo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252" y="1929504"/>
            <a:ext cx="657089" cy="50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33007" y="6106702"/>
            <a:ext cx="720189" cy="37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04" y="6088617"/>
            <a:ext cx="481262" cy="44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982" y="5437176"/>
            <a:ext cx="836172" cy="52590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63" y="6112882"/>
            <a:ext cx="946385" cy="364529"/>
          </a:xfrm>
          <a:prstGeom prst="rect">
            <a:avLst/>
          </a:prstGeom>
        </p:spPr>
      </p:pic>
      <p:pic>
        <p:nvPicPr>
          <p:cNvPr id="26" name="Picture 25" descr="Sys-Mac Automation.bmp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366565" y="5542865"/>
            <a:ext cx="860421" cy="455505"/>
          </a:xfrm>
          <a:prstGeom prst="rect">
            <a:avLst/>
          </a:prstGeom>
        </p:spPr>
      </p:pic>
      <p:pic>
        <p:nvPicPr>
          <p:cNvPr id="27" name="Picture 26" descr="http://logo.jobsdb.com/SG/JobsDBFiles/CompanyLogo/17861a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21" y="5925930"/>
            <a:ext cx="1056576" cy="37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256581" y="2358971"/>
            <a:ext cx="1334655" cy="3816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03661" tIns="51823" rIns="103661" bIns="5182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328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0662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599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1325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66577" algn="l" defTabSz="906623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19891" algn="l" defTabSz="906623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73212" algn="l" defTabSz="906623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26523" algn="l" defTabSz="906623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08533"/>
            <a:r>
              <a:rPr lang="en-US" b="1" dirty="0" smtClean="0">
                <a:solidFill>
                  <a:schemeClr val="tx2"/>
                </a:solidFill>
              </a:rPr>
              <a:t>1. Clinicians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06668" y="1005190"/>
            <a:ext cx="2419246" cy="3816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03661" tIns="51823" rIns="103661" bIns="5182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328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0662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599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1325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66577" algn="l" defTabSz="906623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19891" algn="l" defTabSz="906623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73212" algn="l" defTabSz="906623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26523" algn="l" defTabSz="906623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08533"/>
            <a:r>
              <a:rPr lang="en-US" b="1" dirty="0" smtClean="0">
                <a:solidFill>
                  <a:schemeClr val="tx2"/>
                </a:solidFill>
              </a:rPr>
              <a:t>2. Research Performers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18194" y="6719339"/>
            <a:ext cx="3418943" cy="3816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03661" tIns="51823" rIns="103661" bIns="5182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328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0662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599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1325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66577" algn="l" defTabSz="906623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19891" algn="l" defTabSz="906623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73212" algn="l" defTabSz="906623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26523" algn="l" defTabSz="906623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08533"/>
            <a:r>
              <a:rPr lang="en-US" b="1" dirty="0" smtClean="0">
                <a:solidFill>
                  <a:schemeClr val="tx2"/>
                </a:solidFill>
              </a:rPr>
              <a:t>3. Local Co-development Partners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613631" y="2216141"/>
            <a:ext cx="3433305" cy="1443486"/>
          </a:xfrm>
          <a:prstGeom prst="rect">
            <a:avLst/>
          </a:prstGeom>
        </p:spPr>
        <p:txBody>
          <a:bodyPr wrap="square" lIns="103661" tIns="51823" rIns="103661" bIns="5182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328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0662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599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1325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66577" algn="l" defTabSz="90662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19891" algn="l" defTabSz="90662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173212" algn="l" defTabSz="90662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26523" algn="l" defTabSz="90662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defTabSz="908533"/>
            <a:r>
              <a:rPr lang="en-US" sz="2300" b="1" dirty="0" err="1" smtClean="0">
                <a:solidFill>
                  <a:schemeClr val="tx2"/>
                </a:solidFill>
              </a:rPr>
              <a:t>Productisation</a:t>
            </a:r>
            <a:endParaRPr lang="en-US" sz="2300" b="1" dirty="0" smtClean="0">
              <a:solidFill>
                <a:schemeClr val="tx2"/>
              </a:solidFill>
            </a:endParaRPr>
          </a:p>
          <a:p>
            <a:pPr defTabSz="908533"/>
            <a:r>
              <a:rPr lang="en-US" sz="1600" dirty="0" smtClean="0">
                <a:solidFill>
                  <a:schemeClr val="tx2"/>
                </a:solidFill>
              </a:rPr>
              <a:t>Co-ordinate, manage and perform product focused regulatory and development  activities to transform ideas into market ready products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32" name="Picture 31" descr="http://www.roche-diagnostics.co.in/SiteCollectionImages/accutrend%20plus%20with%20strips.JPG"/>
          <p:cNvPicPr>
            <a:picLocks noChangeAspect="1" noChangeArrowheads="1"/>
          </p:cNvPicPr>
          <p:nvPr/>
        </p:nvPicPr>
        <p:blipFill>
          <a:blip r:embed="rId21" cstate="print"/>
          <a:srcRect l="51096"/>
          <a:stretch>
            <a:fillRect/>
          </a:stretch>
        </p:blipFill>
        <p:spPr bwMode="auto">
          <a:xfrm>
            <a:off x="7405328" y="5933127"/>
            <a:ext cx="581485" cy="857704"/>
          </a:xfrm>
          <a:prstGeom prst="rect">
            <a:avLst/>
          </a:prstGeom>
          <a:noFill/>
        </p:spPr>
      </p:pic>
      <p:pic>
        <p:nvPicPr>
          <p:cNvPr id="33" name="Picture 32" descr="http://www.narcotictests.com/img/Products/mmcdoasaliva2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791586" y="5879580"/>
            <a:ext cx="594711" cy="437625"/>
          </a:xfrm>
          <a:prstGeom prst="rect">
            <a:avLst/>
          </a:prstGeom>
          <a:noFill/>
        </p:spPr>
      </p:pic>
      <p:pic>
        <p:nvPicPr>
          <p:cNvPr id="34" name="Picture 33" descr="https://encrypted-tbn1.gstatic.com/images?q=tbn:ANd9GcQy-nmDOAQ4iTjY4alWjGQopdwQN5O5iaGxsfjXa1QegZiJteKv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375" y="6233119"/>
            <a:ext cx="933619" cy="62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6462591" y="6834035"/>
            <a:ext cx="1634008" cy="320088"/>
          </a:xfrm>
          <a:prstGeom prst="rect">
            <a:avLst/>
          </a:prstGeom>
        </p:spPr>
        <p:txBody>
          <a:bodyPr wrap="none" lIns="103649" tIns="51816" rIns="103649" bIns="51816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328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0662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599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1325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66577" algn="l" defTabSz="90662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19891" algn="l" defTabSz="90662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173212" algn="l" defTabSz="90662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26523" algn="l" defTabSz="90662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US" sz="1400" i="1" dirty="0" err="1">
                <a:solidFill>
                  <a:srgbClr val="FF0000"/>
                </a:solidFill>
              </a:rPr>
              <a:t>PoC</a:t>
            </a:r>
            <a:r>
              <a:rPr lang="en-US" sz="1400" i="1" dirty="0">
                <a:solidFill>
                  <a:srgbClr val="FF0000"/>
                </a:solidFill>
              </a:rPr>
              <a:t> </a:t>
            </a:r>
            <a:r>
              <a:rPr lang="en-US" sz="1400" i="1" dirty="0" smtClean="0">
                <a:solidFill>
                  <a:srgbClr val="FF0000"/>
                </a:solidFill>
              </a:rPr>
              <a:t>/Lab </a:t>
            </a:r>
            <a:r>
              <a:rPr lang="en-US" sz="1400" i="1" dirty="0" err="1">
                <a:solidFill>
                  <a:srgbClr val="FF0000"/>
                </a:solidFill>
              </a:rPr>
              <a:t>Analysers</a:t>
            </a:r>
            <a:endParaRPr lang="en-US" sz="1400" i="1" dirty="0">
              <a:solidFill>
                <a:srgbClr val="FF0000"/>
              </a:solidFill>
            </a:endParaRPr>
          </a:p>
        </p:txBody>
      </p:sp>
      <p:pic>
        <p:nvPicPr>
          <p:cNvPr id="36" name="Picture 35" descr="https://encrypted-tbn0.gstatic.com/images?q=tbn:ANd9GcSZlliW1CKkhMAzhKRmZ1X03b6YKBTIljQkoXq9RaAszz7PlcMN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517" y="4786581"/>
            <a:ext cx="715962" cy="67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http://www.neuromedia.eu/UserFiles/Image/300px-Brain_imaging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384" y="6121458"/>
            <a:ext cx="613319" cy="68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8296061" y="5722514"/>
            <a:ext cx="1218445" cy="320088"/>
          </a:xfrm>
          <a:prstGeom prst="rect">
            <a:avLst/>
          </a:prstGeom>
        </p:spPr>
        <p:txBody>
          <a:bodyPr wrap="none" lIns="103649" tIns="51816" rIns="103649" bIns="51816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328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0662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599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1325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66577" algn="l" defTabSz="90662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19891" algn="l" defTabSz="90662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173212" algn="l" defTabSz="90662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26523" algn="l" defTabSz="90662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rgbClr val="FF0000"/>
                </a:solidFill>
              </a:rPr>
              <a:t>Imaging Tools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224722" y="5354842"/>
            <a:ext cx="1231269" cy="320088"/>
          </a:xfrm>
          <a:prstGeom prst="rect">
            <a:avLst/>
          </a:prstGeom>
        </p:spPr>
        <p:txBody>
          <a:bodyPr wrap="none" lIns="103649" tIns="51816" rIns="103649" bIns="51816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328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0662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599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1325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66577" algn="l" defTabSz="90662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19891" algn="l" defTabSz="90662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173212" algn="l" defTabSz="90662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26523" algn="l" defTabSz="90662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rgbClr val="FF0000"/>
                </a:solidFill>
              </a:rPr>
              <a:t>Rehabilitation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80475" y="4476214"/>
            <a:ext cx="1049705" cy="38165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103661" tIns="51823" rIns="103661" bIns="5182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328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0662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599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1325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66577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19891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73212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26523" algn="l" defTabSz="90662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08533"/>
            <a:r>
              <a:rPr lang="en-US" b="1" dirty="0" smtClean="0">
                <a:solidFill>
                  <a:schemeClr val="bg1"/>
                </a:solidFill>
              </a:rPr>
              <a:t>Products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3" name="Picture 42" descr="http://www.himssasiapac.org/2008/img/logos/singhealth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6989" y="1046788"/>
            <a:ext cx="643966" cy="39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3" descr="http://www.htai2010.org/site/images/stories/ES_Logos/NHG-Corporate-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53690" y="1574577"/>
            <a:ext cx="678819" cy="37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4" descr="http://www.myhealthglobe.com/images/logos/NHG_institution_logo_nuh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65471" y="2097622"/>
            <a:ext cx="927571" cy="34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45"/>
          <p:cNvSpPr/>
          <p:nvPr/>
        </p:nvSpPr>
        <p:spPr>
          <a:xfrm>
            <a:off x="9057703" y="2875855"/>
            <a:ext cx="1136011" cy="3816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03661" tIns="51823" rIns="103661" bIns="5182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328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0662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599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1325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66577" algn="l" defTabSz="906623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19891" algn="l" defTabSz="906623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73212" algn="l" defTabSz="906623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26523" algn="l" defTabSz="906623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08533"/>
            <a:r>
              <a:rPr lang="en-US" b="1" dirty="0" smtClean="0">
                <a:solidFill>
                  <a:schemeClr val="tx2"/>
                </a:solidFill>
              </a:rPr>
              <a:t>4. Market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294" y="3718563"/>
            <a:ext cx="1027487" cy="395768"/>
          </a:xfrm>
          <a:prstGeom prst="rect">
            <a:avLst/>
          </a:prstGeom>
        </p:spPr>
      </p:pic>
      <p:pic>
        <p:nvPicPr>
          <p:cNvPr id="48" name="Picture 47" descr="BD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9188529" y="4733022"/>
            <a:ext cx="789571" cy="30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http://www.sageviewcapital.com/images/portfolio/life_tech.gif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9443668" y="4198363"/>
            <a:ext cx="769481" cy="36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647" y="3304799"/>
            <a:ext cx="913718" cy="31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Arc 56"/>
          <p:cNvSpPr/>
          <p:nvPr/>
        </p:nvSpPr>
        <p:spPr>
          <a:xfrm rot="10800000">
            <a:off x="1717149" y="-664455"/>
            <a:ext cx="4453599" cy="4201583"/>
          </a:xfrm>
          <a:prstGeom prst="arc">
            <a:avLst>
              <a:gd name="adj1" fmla="val 10263598"/>
              <a:gd name="adj2" fmla="val 582319"/>
            </a:avLst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3661" tIns="51823" rIns="103661" bIns="51823" rtlCol="0" anchor="ctr"/>
          <a:lstStyle/>
          <a:p>
            <a:pPr algn="ctr"/>
            <a:endParaRPr lang="en-US"/>
          </a:p>
        </p:txBody>
      </p:sp>
      <p:sp>
        <p:nvSpPr>
          <p:cNvPr id="58" name="Arc 57"/>
          <p:cNvSpPr/>
          <p:nvPr/>
        </p:nvSpPr>
        <p:spPr>
          <a:xfrm rot="5400000">
            <a:off x="-720065" y="2573191"/>
            <a:ext cx="3312323" cy="2316736"/>
          </a:xfrm>
          <a:prstGeom prst="arc">
            <a:avLst>
              <a:gd name="adj1" fmla="val 10454265"/>
              <a:gd name="adj2" fmla="val 711195"/>
            </a:avLst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3661" tIns="51823" rIns="103661" bIns="51823" rtlCol="0" anchor="ctr"/>
          <a:lstStyle/>
          <a:p>
            <a:pPr algn="ctr"/>
            <a:endParaRPr lang="en-US"/>
          </a:p>
        </p:txBody>
      </p:sp>
      <p:sp>
        <p:nvSpPr>
          <p:cNvPr id="59" name="Arc 58"/>
          <p:cNvSpPr/>
          <p:nvPr/>
        </p:nvSpPr>
        <p:spPr>
          <a:xfrm rot="16200000">
            <a:off x="8641855" y="2449462"/>
            <a:ext cx="2826653" cy="2666055"/>
          </a:xfrm>
          <a:prstGeom prst="arc">
            <a:avLst>
              <a:gd name="adj1" fmla="val 10833593"/>
              <a:gd name="adj2" fmla="val 22547"/>
            </a:avLst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3661" tIns="51823" rIns="103661" bIns="51823" rtlCol="0" anchor="ctr"/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/>
        </p:nvSpPr>
        <p:spPr>
          <a:xfrm>
            <a:off x="1918655" y="5309125"/>
            <a:ext cx="3949436" cy="1981199"/>
          </a:xfrm>
          <a:prstGeom prst="arc">
            <a:avLst>
              <a:gd name="adj1" fmla="val 10532131"/>
              <a:gd name="adj2" fmla="val 243210"/>
            </a:avLst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3661" tIns="51823" rIns="103661" bIns="5182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9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919" y="5700872"/>
            <a:ext cx="1460495" cy="81832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Gearing for </a:t>
            </a:r>
            <a:r>
              <a:rPr lang="en-US" dirty="0" smtClean="0"/>
              <a:t>2020: Shaping </a:t>
            </a:r>
            <a:r>
              <a:rPr lang="en-US" dirty="0"/>
              <a:t>for Success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1367134" y="3810901"/>
            <a:ext cx="2524080" cy="2708291"/>
          </a:xfrm>
          <a:prstGeom prst="roundRect">
            <a:avLst>
              <a:gd name="adj" fmla="val 5843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b="1" dirty="0" smtClean="0"/>
              <a:t>RESEARCH &amp; VALUE CREATION</a:t>
            </a:r>
            <a:endParaRPr lang="en-US" i="1" dirty="0" smtClean="0"/>
          </a:p>
          <a:p>
            <a:pPr algn="ctr"/>
            <a:endParaRPr lang="en-US" sz="2800" i="1" dirty="0" smtClean="0"/>
          </a:p>
          <a:p>
            <a:pPr algn="ctr"/>
            <a:r>
              <a:rPr lang="en-US" i="1" dirty="0" smtClean="0"/>
              <a:t>Research </a:t>
            </a:r>
            <a:r>
              <a:rPr lang="en-US" i="1" dirty="0"/>
              <a:t>to </a:t>
            </a:r>
            <a:r>
              <a:rPr lang="en-US" i="1" dirty="0" smtClean="0"/>
              <a:t>enhance </a:t>
            </a:r>
            <a:r>
              <a:rPr lang="en-US" i="1" dirty="0"/>
              <a:t>competitive advantage in key </a:t>
            </a:r>
            <a:r>
              <a:rPr lang="en-US" i="1" dirty="0" smtClean="0"/>
              <a:t>sectors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8927975" y="3882909"/>
            <a:ext cx="492443" cy="270829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TECHNOLOGY PUSH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1452140" y="3594151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CLARITY OF APPLICATION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27975" y="1924744"/>
            <a:ext cx="492443" cy="21602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INDUSTRY PULL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293166" y="1780728"/>
            <a:ext cx="0" cy="4841776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93166" y="6622504"/>
            <a:ext cx="7848600" cy="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66239" y="6622506"/>
            <a:ext cx="3210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TRL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91214" y="3810902"/>
            <a:ext cx="2516480" cy="2708291"/>
          </a:xfrm>
          <a:prstGeom prst="roundRect">
            <a:avLst>
              <a:gd name="adj" fmla="val 476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b="1" dirty="0" smtClean="0"/>
              <a:t>DEVELOPMENT &amp; TRANSLATION </a:t>
            </a:r>
            <a:endParaRPr lang="en-US" i="1" dirty="0" smtClean="0"/>
          </a:p>
          <a:p>
            <a:pPr algn="ctr"/>
            <a:endParaRPr lang="en-US" sz="3200" i="1" dirty="0"/>
          </a:p>
          <a:p>
            <a:pPr algn="ctr"/>
            <a:r>
              <a:rPr lang="en-US" i="1" dirty="0" smtClean="0"/>
              <a:t>IP proliferation </a:t>
            </a:r>
          </a:p>
          <a:p>
            <a:pPr algn="ctr"/>
            <a:r>
              <a:rPr lang="en-US" i="1" dirty="0" smtClean="0"/>
              <a:t>and  acceleration</a:t>
            </a:r>
            <a:endParaRPr lang="en-US" i="1" dirty="0"/>
          </a:p>
        </p:txBody>
      </p:sp>
      <p:sp>
        <p:nvSpPr>
          <p:cNvPr id="12" name="Rounded Rectangle 11"/>
          <p:cNvSpPr/>
          <p:nvPr/>
        </p:nvSpPr>
        <p:spPr>
          <a:xfrm>
            <a:off x="6420786" y="3810902"/>
            <a:ext cx="2576964" cy="2708291"/>
          </a:xfrm>
          <a:prstGeom prst="roundRect">
            <a:avLst>
              <a:gd name="adj" fmla="val 476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rIns="72000" rtlCol="0" anchor="t"/>
          <a:lstStyle/>
          <a:p>
            <a:pPr algn="ctr"/>
            <a:r>
              <a:rPr lang="en-US" sz="2000" b="1" cap="all" dirty="0" smtClean="0"/>
              <a:t>COMMERCIALISATION &amp; VALUE CAPTURE</a:t>
            </a:r>
            <a:endParaRPr lang="en-US" i="1" dirty="0" smtClean="0"/>
          </a:p>
          <a:p>
            <a:pPr algn="ctr"/>
            <a:endParaRPr lang="en-US" i="1" dirty="0" smtClean="0"/>
          </a:p>
          <a:p>
            <a:pPr algn="ctr"/>
            <a:r>
              <a:rPr lang="en-US" i="1" dirty="0" smtClean="0"/>
              <a:t>Bringing products to market and supporting </a:t>
            </a:r>
            <a:r>
              <a:rPr lang="en-US" i="1" dirty="0"/>
              <a:t>start-ups &amp; spin-offs</a:t>
            </a:r>
          </a:p>
          <a:p>
            <a:pPr algn="ctr"/>
            <a:endParaRPr lang="en-US" i="1" dirty="0"/>
          </a:p>
        </p:txBody>
      </p:sp>
      <p:pic>
        <p:nvPicPr>
          <p:cNvPr id="13" name="Picture 10" descr="http://germanforexsignals.com/pictures/New-product-logo-redimgarcade.com_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8329" y="5532996"/>
            <a:ext cx="938475" cy="105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1367134" y="1954363"/>
            <a:ext cx="3775554" cy="1842591"/>
          </a:xfrm>
          <a:prstGeom prst="roundRect">
            <a:avLst>
              <a:gd name="adj" fmla="val 476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b="1" dirty="0"/>
              <a:t>MARKET-NEED </a:t>
            </a:r>
            <a:r>
              <a:rPr lang="en-US" sz="2000" b="1" dirty="0" smtClean="0"/>
              <a:t>DISCOVERY</a:t>
            </a:r>
            <a:endParaRPr lang="en-US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SG" i="1" dirty="0" smtClean="0"/>
              <a:t>User &amp; enterprise drive needs &amp; solutions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 smtClean="0"/>
              <a:t>Better inform science</a:t>
            </a:r>
            <a:endParaRPr lang="en-SG" i="1" dirty="0" smtClean="0"/>
          </a:p>
          <a:p>
            <a:pPr algn="ctr"/>
            <a:endParaRPr lang="en-US" i="1" dirty="0"/>
          </a:p>
        </p:txBody>
      </p:sp>
      <p:sp>
        <p:nvSpPr>
          <p:cNvPr id="15" name="Rounded Rectangle 14"/>
          <p:cNvSpPr/>
          <p:nvPr/>
        </p:nvSpPr>
        <p:spPr>
          <a:xfrm>
            <a:off x="5149454" y="1954363"/>
            <a:ext cx="3848296" cy="1842591"/>
          </a:xfrm>
          <a:prstGeom prst="roundRect">
            <a:avLst>
              <a:gd name="adj" fmla="val 476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rIns="72000" rtlCol="0" anchor="t"/>
          <a:lstStyle/>
          <a:p>
            <a:pPr algn="ctr"/>
            <a:r>
              <a:rPr lang="en-US" sz="2000" b="1" cap="all" dirty="0"/>
              <a:t>OUTCOME-DRIVEN </a:t>
            </a:r>
            <a:r>
              <a:rPr lang="en-US" sz="2000" b="1" cap="all" dirty="0" smtClean="0"/>
              <a:t>INNOVATION</a:t>
            </a:r>
            <a:endParaRPr lang="en-SG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SG" i="1" dirty="0" smtClean="0"/>
              <a:t>Enterprise co-innovation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 smtClean="0"/>
              <a:t>New products &amp; 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 smtClean="0"/>
              <a:t>New specifications/business models</a:t>
            </a:r>
            <a:endParaRPr lang="en-US" i="1" dirty="0"/>
          </a:p>
        </p:txBody>
      </p:sp>
      <p:sp>
        <p:nvSpPr>
          <p:cNvPr id="16" name="Rectangle 15"/>
          <p:cNvSpPr/>
          <p:nvPr/>
        </p:nvSpPr>
        <p:spPr>
          <a:xfrm>
            <a:off x="6289969" y="3961262"/>
            <a:ext cx="189735" cy="2355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6407694" y="3961262"/>
            <a:ext cx="0" cy="2355971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 flipV="1">
            <a:off x="1511150" y="3747802"/>
            <a:ext cx="7344816" cy="94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/>
        </p:nvCxnSpPr>
        <p:spPr>
          <a:xfrm>
            <a:off x="1511150" y="3796952"/>
            <a:ext cx="7344816" cy="0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3567" y="129097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Towards Co-Innovation</a:t>
            </a:r>
            <a:endParaRPr lang="en-SG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2281" y="5783425"/>
            <a:ext cx="1074846" cy="58802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4871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Towards Co-Innovation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99039" y="1478569"/>
            <a:ext cx="9192146" cy="4523087"/>
            <a:chOff x="683568" y="1046653"/>
            <a:chExt cx="7647745" cy="389159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417185"/>
              <a:ext cx="2520279" cy="2520279"/>
            </a:xfrm>
            <a:prstGeom prst="roundRect">
              <a:avLst>
                <a:gd name="adj" fmla="val 6326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03846" y="2417184"/>
              <a:ext cx="2520281" cy="252106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88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2417184"/>
              <a:ext cx="2607185" cy="2520279"/>
            </a:xfrm>
            <a:prstGeom prst="roundRect">
              <a:avLst>
                <a:gd name="adj" fmla="val 5759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ounded Rectangle 7"/>
            <p:cNvSpPr/>
            <p:nvPr/>
          </p:nvSpPr>
          <p:spPr>
            <a:xfrm>
              <a:off x="683568" y="2417186"/>
              <a:ext cx="2520280" cy="2375402"/>
            </a:xfrm>
            <a:prstGeom prst="roundRect">
              <a:avLst>
                <a:gd name="adj" fmla="val 764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GB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Design Thinking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724128" y="2428596"/>
              <a:ext cx="2520280" cy="2375402"/>
            </a:xfrm>
            <a:prstGeom prst="roundRect">
              <a:avLst>
                <a:gd name="adj" fmla="val 764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GB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Advisory Panels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275856" y="2433524"/>
              <a:ext cx="2592288" cy="2375402"/>
            </a:xfrm>
            <a:prstGeom prst="roundRect">
              <a:avLst>
                <a:gd name="adj" fmla="val 764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GB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Specialised Platforms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83568" y="1046653"/>
              <a:ext cx="3775554" cy="1381943"/>
            </a:xfrm>
            <a:prstGeom prst="roundRect">
              <a:avLst>
                <a:gd name="adj" fmla="val 4760"/>
              </a:avLst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300" b="1" dirty="0"/>
                <a:t>MARKET-NEED DISCOVERY</a:t>
              </a:r>
              <a:endParaRPr lang="en-US" i="1" dirty="0" smtClean="0"/>
            </a:p>
            <a:p>
              <a:pPr marL="325898" indent="-325898">
                <a:buFont typeface="Arial" pitchFamily="34" charset="0"/>
                <a:buChar char="•"/>
              </a:pPr>
              <a:r>
                <a:rPr lang="en-SG" i="1" dirty="0" smtClean="0"/>
                <a:t>User &amp; enterprise drive needs &amp; solutions</a:t>
              </a:r>
            </a:p>
            <a:p>
              <a:pPr marL="325898" indent="-325898">
                <a:buFont typeface="Arial" pitchFamily="34" charset="0"/>
                <a:buChar char="•"/>
              </a:pPr>
              <a:r>
                <a:rPr lang="en-US" i="1" dirty="0" smtClean="0"/>
                <a:t>Better inform science</a:t>
              </a:r>
              <a:endParaRPr lang="en-SG" i="1" dirty="0" smtClean="0"/>
            </a:p>
            <a:p>
              <a:pPr algn="ctr"/>
              <a:endParaRPr lang="en-US" i="1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465888" y="1046653"/>
              <a:ext cx="3848296" cy="1381943"/>
            </a:xfrm>
            <a:prstGeom prst="roundRect">
              <a:avLst>
                <a:gd name="adj" fmla="val 4760"/>
              </a:avLst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72000" rIns="72000" rtlCol="0" anchor="t"/>
            <a:lstStyle/>
            <a:p>
              <a:pPr algn="ctr"/>
              <a:r>
                <a:rPr lang="en-US" sz="2300" b="1" cap="all" dirty="0"/>
                <a:t>OUTCOME-DRIVEN INNOVATION</a:t>
              </a:r>
              <a:endParaRPr lang="en-SG" i="1" dirty="0" smtClean="0"/>
            </a:p>
            <a:p>
              <a:pPr marL="325898" indent="-325898">
                <a:buFont typeface="Arial" pitchFamily="34" charset="0"/>
                <a:buChar char="•"/>
              </a:pPr>
              <a:r>
                <a:rPr lang="en-SG" i="1" dirty="0" smtClean="0"/>
                <a:t>Enterprise co-innovation</a:t>
              </a:r>
            </a:p>
            <a:p>
              <a:pPr marL="325898" indent="-325898">
                <a:buFont typeface="Arial" pitchFamily="34" charset="0"/>
                <a:buChar char="•"/>
              </a:pPr>
              <a:r>
                <a:rPr lang="en-US" i="1" dirty="0" smtClean="0"/>
                <a:t>New products &amp; services</a:t>
              </a:r>
            </a:p>
            <a:p>
              <a:pPr marL="325898" indent="-325898">
                <a:buFont typeface="Arial" pitchFamily="34" charset="0"/>
                <a:buChar char="•"/>
              </a:pPr>
              <a:r>
                <a:rPr lang="en-US" i="1" dirty="0" smtClean="0"/>
                <a:t>New specifications/business models</a:t>
              </a:r>
              <a:endParaRPr lang="en-US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2363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Looking Forward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80828" y="1478569"/>
            <a:ext cx="9295635" cy="4605712"/>
            <a:chOff x="885611" y="1236461"/>
            <a:chExt cx="7016906" cy="3495529"/>
          </a:xfrm>
        </p:grpSpPr>
        <p:sp>
          <p:nvSpPr>
            <p:cNvPr id="5" name="Rounded Rectangle 4"/>
            <p:cNvSpPr/>
            <p:nvPr/>
          </p:nvSpPr>
          <p:spPr>
            <a:xfrm>
              <a:off x="885611" y="1237949"/>
              <a:ext cx="3457789" cy="718592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98818" y="1292445"/>
              <a:ext cx="2915982" cy="664096"/>
            </a:xfrm>
            <a:prstGeom prst="roundRect">
              <a:avLst>
                <a:gd name="adj" fmla="val 17279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899591" y="1236461"/>
              <a:ext cx="3457789" cy="72008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IP Proliferation</a:t>
              </a:r>
              <a:endParaRPr lang="en-SG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5000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362954" y="1237949"/>
              <a:ext cx="3457790" cy="740296"/>
            </a:xfrm>
            <a:prstGeom prst="roundRect">
              <a:avLst>
                <a:gd name="adj" fmla="val 1244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>
              <a:off x="4357380" y="1236461"/>
              <a:ext cx="3463364" cy="72008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Acceleration</a:t>
              </a:r>
              <a:endParaRPr lang="en-SG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94018" y="1956541"/>
              <a:ext cx="6932299" cy="63130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 dirty="0">
                  <a:solidFill>
                    <a:schemeClr val="tx2"/>
                  </a:solidFill>
                </a:rPr>
                <a:t>Shaping for Success</a:t>
              </a:r>
              <a:endParaRPr lang="en-SG" sz="2700" b="1" dirty="0">
                <a:solidFill>
                  <a:schemeClr val="tx2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99591" y="2511645"/>
              <a:ext cx="6926726" cy="9144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21437" indent="-521437">
                <a:buFont typeface="Arial" pitchFamily="34" charset="0"/>
                <a:buChar char="•"/>
              </a:pPr>
              <a:r>
                <a:rPr lang="en-SG" sz="2300" b="1" dirty="0">
                  <a:solidFill>
                    <a:schemeClr val="bg1"/>
                  </a:solidFill>
                </a:rPr>
                <a:t>Driving outcome-driven innovation</a:t>
              </a:r>
            </a:p>
            <a:p>
              <a:pPr marL="521437" indent="-521437">
                <a:buFont typeface="Arial" pitchFamily="34" charset="0"/>
                <a:buChar char="•"/>
              </a:pPr>
              <a:r>
                <a:rPr lang="en-SG" sz="2300" b="1" dirty="0">
                  <a:solidFill>
                    <a:schemeClr val="bg1"/>
                  </a:solidFill>
                </a:rPr>
                <a:t>Informing Research through market need discovery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99591" y="3750081"/>
              <a:ext cx="6926726" cy="9713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21437" indent="-521437">
                <a:buFont typeface="Arial" pitchFamily="34" charset="0"/>
                <a:buChar char="•"/>
              </a:pPr>
              <a:r>
                <a:rPr lang="en-SG" sz="2300" b="1" dirty="0">
                  <a:solidFill>
                    <a:schemeClr val="tx2"/>
                  </a:solidFill>
                </a:rPr>
                <a:t>Better growth in licensing revenue </a:t>
              </a:r>
            </a:p>
            <a:p>
              <a:pPr marL="521437" indent="-521437">
                <a:buFont typeface="Arial" pitchFamily="34" charset="0"/>
                <a:buChar char="•"/>
              </a:pPr>
              <a:r>
                <a:rPr lang="en-SG" sz="2300" b="1" dirty="0">
                  <a:solidFill>
                    <a:schemeClr val="tx2"/>
                  </a:solidFill>
                </a:rPr>
                <a:t>Greater value capture through licensing</a:t>
              </a:r>
            </a:p>
            <a:p>
              <a:pPr marL="521437" indent="-521437">
                <a:buFont typeface="Arial" pitchFamily="34" charset="0"/>
                <a:buChar char="•"/>
              </a:pPr>
              <a:r>
                <a:rPr lang="en-SG" sz="2300" b="1" dirty="0">
                  <a:solidFill>
                    <a:schemeClr val="tx2"/>
                  </a:solidFill>
                </a:rPr>
                <a:t>More impact with start-ups</a:t>
              </a:r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1043606" y="3426045"/>
              <a:ext cx="6624737" cy="32403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3730845"/>
              <a:ext cx="1501717" cy="1001145"/>
            </a:xfrm>
            <a:prstGeom prst="roundRect">
              <a:avLst>
                <a:gd name="adj" fmla="val 15729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320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Publications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19" y="2215515"/>
            <a:ext cx="1872419" cy="26327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519" y="2215515"/>
            <a:ext cx="1872419" cy="264415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77119" y="1369982"/>
            <a:ext cx="8415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https://www.etpl.sg/innovation-offerings/publications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53709" y="5058382"/>
            <a:ext cx="3043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report aims to inform ETPL's stakeholders on our role and contributions to the national plan.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75055" y="5026632"/>
            <a:ext cx="37175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Handbook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a starting point for A*STAR researchers to bring their inventions from Mind to Market through the technology transfer process. </a:t>
            </a:r>
          </a:p>
        </p:txBody>
      </p:sp>
    </p:spTree>
    <p:extLst>
      <p:ext uri="{BB962C8B-B14F-4D97-AF65-F5344CB8AC3E}">
        <p14:creationId xmlns:p14="http://schemas.microsoft.com/office/powerpoint/2010/main" val="39805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18" y="1343025"/>
            <a:ext cx="9220201" cy="5715000"/>
          </a:xfrm>
          <a:prstGeom prst="rect">
            <a:avLst/>
          </a:prstGeom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Summary of A*STAR’s Innovation and </a:t>
            </a:r>
            <a:br>
              <a:rPr lang="en-US" sz="2400" dirty="0" smtClean="0"/>
            </a:br>
            <a:r>
              <a:rPr lang="en-US" sz="2400" dirty="0" smtClean="0"/>
              <a:t>Technology Transfer </a:t>
            </a:r>
            <a:r>
              <a:rPr lang="en-US" sz="2400" dirty="0" err="1" smtClean="0"/>
              <a:t>Programmes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096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npo0000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10693400" cy="75946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60119" y="1419225"/>
            <a:ext cx="4879181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</a:rPr>
              <a:t>End of </a:t>
            </a:r>
            <a:r>
              <a:rPr lang="en-US" sz="4400" dirty="0" smtClean="0">
                <a:solidFill>
                  <a:srgbClr val="002060"/>
                </a:solidFill>
              </a:rPr>
              <a:t>Presentation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AutoShape 2"/>
          <p:cNvSpPr txBox="1">
            <a:spLocks noChangeArrowheads="1"/>
          </p:cNvSpPr>
          <p:nvPr/>
        </p:nvSpPr>
        <p:spPr bwMode="auto">
          <a:xfrm>
            <a:off x="3426619" y="6740525"/>
            <a:ext cx="7251700" cy="8572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000" dirty="0" smtClean="0"/>
              <a:t>ETPL’s website: www.etpl.sg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6007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itle 5"/>
          <p:cNvSpPr>
            <a:spLocks noGrp="1"/>
          </p:cNvSpPr>
          <p:nvPr>
            <p:ph type="title"/>
          </p:nvPr>
        </p:nvSpPr>
        <p:spPr bwMode="auto">
          <a:xfrm>
            <a:off x="315913" y="123825"/>
            <a:ext cx="99822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Presentation Outline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2829719" y="2562225"/>
            <a:ext cx="7162800" cy="3146425"/>
          </a:xfrm>
        </p:spPr>
        <p:txBody>
          <a:bodyPr>
            <a:noAutofit/>
          </a:bodyPr>
          <a:lstStyle/>
          <a:p>
            <a:pPr marL="520700" indent="-520700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3600" dirty="0" smtClean="0">
                <a:latin typeface="Arial" charset="0"/>
                <a:cs typeface="Arial" charset="0"/>
              </a:rPr>
              <a:t>Who we are</a:t>
            </a:r>
          </a:p>
          <a:p>
            <a:pPr marL="520700" indent="-520700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3600" dirty="0" smtClean="0"/>
              <a:t>Technology Transfer Activities</a:t>
            </a:r>
          </a:p>
          <a:p>
            <a:pPr marL="520700" indent="-520700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3600" dirty="0" smtClean="0">
                <a:latin typeface="Arial" charset="0"/>
                <a:cs typeface="Arial" charset="0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ETPL?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2448719" y="1114425"/>
            <a:ext cx="5325497" cy="584775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Exploit Technologies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Pte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Ltd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9919" y="2301359"/>
            <a:ext cx="9192984" cy="415498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technology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transfer arm of the Agency for Science, Technology and Research (A*STAR) in Singapore. 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an industry-research interface, ETPL provides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suite of services catered to the needs of our industry and research partners.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ETPL has teams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technology transfer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professionals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harness new technologies, increase the value of intellectual property and incubate cutting-edge business ventures to create tangible commercial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impact.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90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" descr="Org_chart_3Aug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919" y="2486025"/>
            <a:ext cx="4343400" cy="479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ETPL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 bwMode="auto">
          <a:xfrm>
            <a:off x="848518" y="1190625"/>
            <a:ext cx="9067801" cy="113877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</a:p>
          <a:p>
            <a:pPr algn="ctr">
              <a:spcBef>
                <a:spcPts val="0"/>
              </a:spcBef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To be the one-stop partner of choice to grow businesses through technology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commercialisation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in Singapore and beyond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5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Full Spectrum Technology Transfer Office</a:t>
            </a:r>
            <a:endParaRPr lang="en-US" dirty="0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977128" y="3064876"/>
            <a:ext cx="2201772" cy="16927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t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kern="0" cap="all" dirty="0" smtClean="0">
                <a:solidFill>
                  <a:srgbClr val="C00000"/>
                </a:solidFill>
                <a:cs typeface="Arial" pitchFamily="34" charset="0"/>
              </a:rPr>
              <a:t>Protect  </a:t>
            </a:r>
            <a:r>
              <a:rPr lang="en-US" b="1" kern="0" cap="all" dirty="0">
                <a:solidFill>
                  <a:srgbClr val="C00000"/>
                </a:solidFill>
                <a:cs typeface="Arial" pitchFamily="34" charset="0"/>
              </a:rPr>
              <a:t>Knowledge 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kern="0" dirty="0">
                <a:cs typeface="Arial" pitchFamily="34" charset="0"/>
              </a:rPr>
              <a:t>Manage</a:t>
            </a:r>
            <a:br>
              <a:rPr lang="en-US" kern="0" dirty="0">
                <a:cs typeface="Arial" pitchFamily="34" charset="0"/>
              </a:rPr>
            </a:br>
            <a:r>
              <a:rPr lang="en-US" kern="0" dirty="0" smtClean="0">
                <a:cs typeface="Arial" pitchFamily="34" charset="0"/>
              </a:rPr>
              <a:t>A*STAR’s                    IP </a:t>
            </a:r>
            <a:r>
              <a:rPr lang="en-US" kern="0" dirty="0">
                <a:cs typeface="Arial" pitchFamily="34" charset="0"/>
              </a:rPr>
              <a:t>portfolio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4204819" y="3064876"/>
            <a:ext cx="2314956" cy="16927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t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kern="0" cap="all" dirty="0" smtClean="0">
                <a:solidFill>
                  <a:srgbClr val="C00000"/>
                </a:solidFill>
                <a:cs typeface="Arial" pitchFamily="34" charset="0"/>
              </a:rPr>
              <a:t>Incubate Technology</a:t>
            </a:r>
            <a:endParaRPr lang="en-US" b="1" kern="0" cap="all" dirty="0">
              <a:solidFill>
                <a:srgbClr val="C00000"/>
              </a:solidFill>
              <a:cs typeface="Arial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kern="0" dirty="0">
                <a:cs typeface="Arial" pitchFamily="34" charset="0"/>
              </a:rPr>
              <a:t>Improve </a:t>
            </a:r>
            <a:r>
              <a:rPr lang="en-US" kern="0" dirty="0" smtClean="0">
                <a:cs typeface="Arial" pitchFamily="34" charset="0"/>
              </a:rPr>
              <a:t>technology readiness levels </a:t>
            </a:r>
            <a:r>
              <a:rPr lang="en-US" kern="0" dirty="0">
                <a:cs typeface="Arial" pitchFamily="34" charset="0"/>
              </a:rPr>
              <a:t>for industry </a:t>
            </a:r>
            <a:r>
              <a:rPr lang="en-US" kern="0" dirty="0" smtClean="0">
                <a:cs typeface="Arial" pitchFamily="34" charset="0"/>
              </a:rPr>
              <a:t>adoption</a:t>
            </a:r>
            <a:endParaRPr lang="en-US" kern="0" dirty="0">
              <a:cs typeface="Arial" pitchFamily="34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519776" y="3064876"/>
            <a:ext cx="2156070" cy="16927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t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kern="0" cap="all" dirty="0" smtClean="0">
                <a:solidFill>
                  <a:srgbClr val="C00000"/>
                </a:solidFill>
                <a:cs typeface="Arial" pitchFamily="34" charset="0"/>
              </a:rPr>
              <a:t>Transfer </a:t>
            </a:r>
            <a:r>
              <a:rPr lang="en-US" b="1" kern="0" cap="all" dirty="0">
                <a:solidFill>
                  <a:srgbClr val="C00000"/>
                </a:solidFill>
                <a:cs typeface="Arial" pitchFamily="34" charset="0"/>
              </a:rPr>
              <a:t>Knowledge 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kern="0" dirty="0" err="1" smtClean="0">
                <a:cs typeface="Arial" pitchFamily="34" charset="0"/>
              </a:rPr>
              <a:t>Commercialise</a:t>
            </a:r>
            <a:r>
              <a:rPr lang="en-US" kern="0" dirty="0" smtClean="0">
                <a:cs typeface="Arial" pitchFamily="34" charset="0"/>
              </a:rPr>
              <a:t> </a:t>
            </a:r>
            <a:r>
              <a:rPr lang="en-US" kern="0" dirty="0">
                <a:cs typeface="Arial" pitchFamily="34" charset="0"/>
              </a:rPr>
              <a:t>technology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1977128" y="2333626"/>
            <a:ext cx="2494089" cy="697841"/>
          </a:xfrm>
          <a:prstGeom prst="homePlate">
            <a:avLst>
              <a:gd name="adj" fmla="val 35039"/>
            </a:avLst>
          </a:prstGeom>
          <a:solidFill>
            <a:schemeClr val="tx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b="1" kern="0" dirty="0">
                <a:solidFill>
                  <a:schemeClr val="bg1"/>
                </a:solidFill>
                <a:cs typeface="Arial" pitchFamily="34" charset="0"/>
              </a:rPr>
              <a:t>IP Management</a:t>
            </a: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4157643" y="2333625"/>
            <a:ext cx="2802578" cy="697841"/>
          </a:xfrm>
          <a:prstGeom prst="chevron">
            <a:avLst>
              <a:gd name="adj" fmla="val 33536"/>
            </a:avLst>
          </a:prstGeom>
          <a:solidFill>
            <a:schemeClr val="tx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>
              <a:defRPr/>
            </a:pPr>
            <a:r>
              <a:rPr lang="en-US" b="1" kern="0" dirty="0">
                <a:solidFill>
                  <a:schemeClr val="bg1"/>
                </a:solidFill>
                <a:cs typeface="Arial" pitchFamily="34" charset="0"/>
              </a:rPr>
              <a:t>Bridging the Gap</a:t>
            </a:r>
            <a:endParaRPr lang="en-US" kern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6474071" y="2333626"/>
            <a:ext cx="2386579" cy="697841"/>
          </a:xfrm>
          <a:prstGeom prst="chevron">
            <a:avLst>
              <a:gd name="adj" fmla="val 33536"/>
            </a:avLst>
          </a:prstGeom>
          <a:solidFill>
            <a:schemeClr val="tx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>
              <a:defRPr/>
            </a:pPr>
            <a:r>
              <a:rPr lang="en-US" b="1" kern="0" dirty="0">
                <a:solidFill>
                  <a:schemeClr val="bg1"/>
                </a:solidFill>
                <a:cs typeface="Arial" pitchFamily="34" charset="0"/>
              </a:rPr>
              <a:t>Licensing/ </a:t>
            </a:r>
          </a:p>
          <a:p>
            <a:pPr algn="ctr">
              <a:defRPr/>
            </a:pPr>
            <a:r>
              <a:rPr lang="en-US" b="1" kern="0" dirty="0">
                <a:solidFill>
                  <a:schemeClr val="bg1"/>
                </a:solidFill>
                <a:cs typeface="Arial" pitchFamily="34" charset="0"/>
              </a:rPr>
              <a:t>Spin-off</a:t>
            </a:r>
            <a:endParaRPr lang="en-US" kern="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9" name="Picture 4" descr="image0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65089" y="5144613"/>
            <a:ext cx="1310248" cy="150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" name="Picture 6" descr="C:\Documents and Settings\chuasy\My Documents\My Pictures\Slides\Logos\hisak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786" y="6146084"/>
            <a:ext cx="650234" cy="40954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1" name="Picture 2" descr="C:\Documents and Settings\chuasy\My Documents\My Pictures\Slides\Logos\AITBiotech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04989" y="5036186"/>
            <a:ext cx="864832" cy="4260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2" name="Picture 4" descr="C:\Documents and Settings\chuasy\My Documents\My Pictures\Slides\Logos\PJI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50468" y="6092264"/>
            <a:ext cx="502127" cy="47247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3" name="Picture 5" descr="C:\Documents and Settings\chuasy\My Documents\My Pictures\Slides\Logos\thieme.bmp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39304" y="5712256"/>
            <a:ext cx="709265" cy="37959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" name="Picture 8" descr="C:\Documents and Settings\chuasy\My Documents\My Pictures\Slides\emotive.bmp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609642" y="5023151"/>
            <a:ext cx="308132" cy="45855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5" name="Picture 3" descr="C:\Documents and Settings\chuasy\My Documents\My Pictures\Slides\Logos\atentiv_logo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573866" y="5686288"/>
            <a:ext cx="397326" cy="44433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6" name="Picture 2" descr="U:\Corporate Comm Dept\11. Individual Officers\11.36 Alfi\images\lysonator_large1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028670" y="5036186"/>
            <a:ext cx="1234865" cy="1569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3082304" y="1373454"/>
            <a:ext cx="4704705" cy="450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80165" tIns="40083" rIns="80165" bIns="40083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2400" b="0" dirty="0" smtClean="0">
                <a:solidFill>
                  <a:schemeClr val="tx1"/>
                </a:solidFill>
              </a:rPr>
              <a:t>Commercialisation Value Chain</a:t>
            </a:r>
            <a:endParaRPr lang="en-US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7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Protecting Knowledge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35589908"/>
              </p:ext>
            </p:extLst>
          </p:nvPr>
        </p:nvGraphicFramePr>
        <p:xfrm>
          <a:off x="1386825" y="5295860"/>
          <a:ext cx="8316416" cy="1174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882769" y="5511884"/>
            <a:ext cx="855573" cy="699619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Patenting Trend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0555" y="4863812"/>
            <a:ext cx="2481517" cy="3579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Analysis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0987" y="4863813"/>
            <a:ext cx="2627917" cy="3579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Filing and Prosecution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58933" y="4863813"/>
            <a:ext cx="1695386" cy="3579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35488" y="1212850"/>
            <a:ext cx="3749975" cy="129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 bwMode="auto">
          <a:xfrm>
            <a:off x="4449033" y="1441450"/>
            <a:ext cx="6019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eaLnBrk="0" hangingPunct="0">
              <a:spcBef>
                <a:spcPts val="0"/>
              </a:spcBef>
              <a:buSzPct val="130000"/>
            </a:pP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ortfolio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nalysis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</a:p>
          <a:p>
            <a:pPr eaLnBrk="0" hangingPunct="0">
              <a:spcBef>
                <a:spcPts val="0"/>
              </a:spcBef>
              <a:buSzPct val="130000"/>
            </a:pP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ommercialisation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valuation 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Bef>
                <a:spcPts val="0"/>
              </a:spcBef>
              <a:buSzPct val="130000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PACE)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matrix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to:</a:t>
            </a:r>
          </a:p>
          <a:p>
            <a:pPr eaLnBrk="0" hangingPunct="0">
              <a:spcBef>
                <a:spcPts val="21"/>
              </a:spcBef>
              <a:buSzPct val="130000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 lvl="2" indent="-290513" eaLnBrk="0" hangingPunct="0">
              <a:spcBef>
                <a:spcPts val="21"/>
              </a:spcBef>
              <a:buSzPct val="130000"/>
              <a:buFont typeface="Arial" pitchFamily="34" charset="0"/>
              <a:buChar char="•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Strategise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commercialisation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plan;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 lvl="2" indent="-290513" eaLnBrk="0" hangingPunct="0">
              <a:spcBef>
                <a:spcPts val="21"/>
              </a:spcBef>
              <a:buSzPct val="130000"/>
              <a:buFont typeface="Arial" pitchFamily="34" charset="0"/>
              <a:buChar char="•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Prioritise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commercialisation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effort; and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 lvl="2" indent="-290513" eaLnBrk="0" hangingPunct="0">
              <a:spcBef>
                <a:spcPts val="21"/>
              </a:spcBef>
              <a:buSzPct val="130000"/>
              <a:buFont typeface="Arial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Manage the IP portfolio by deciding the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 lvl="2" indent="-292100" eaLnBrk="0" hangingPunct="0">
              <a:spcBef>
                <a:spcPts val="21"/>
              </a:spcBef>
              <a:buSzPct val="130000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scope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of patent required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71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Incubating Technology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8919" y="962025"/>
            <a:ext cx="3791092" cy="131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222827"/>
              </p:ext>
            </p:extLst>
          </p:nvPr>
        </p:nvGraphicFramePr>
        <p:xfrm>
          <a:off x="1458119" y="2714625"/>
          <a:ext cx="7543800" cy="4450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446"/>
                <a:gridCol w="585933"/>
                <a:gridCol w="675279"/>
                <a:gridCol w="524813"/>
                <a:gridCol w="974072"/>
                <a:gridCol w="835268"/>
                <a:gridCol w="835268"/>
                <a:gridCol w="723899"/>
                <a:gridCol w="716352"/>
                <a:gridCol w="95107"/>
                <a:gridCol w="792363"/>
              </a:tblGrid>
              <a:tr h="803778">
                <a:tc>
                  <a:txBody>
                    <a:bodyPr/>
                    <a:lstStyle/>
                    <a:p>
                      <a:pPr algn="ctr"/>
                      <a:endParaRPr lang="en-SG" sz="1200" dirty="0">
                        <a:solidFill>
                          <a:schemeClr val="tx1"/>
                        </a:solidFill>
                      </a:endParaRPr>
                    </a:p>
                  </a:txBody>
                  <a:tcPr marL="52152" marR="52152" marT="27640" marB="276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Conceptualization</a:t>
                      </a:r>
                      <a:endParaRPr lang="en-SG" sz="1200" dirty="0">
                        <a:solidFill>
                          <a:schemeClr val="tx1"/>
                        </a:solidFill>
                      </a:endParaRPr>
                    </a:p>
                  </a:txBody>
                  <a:tcPr marL="52152" marR="52152" marT="27640" marB="27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Concept Refinement</a:t>
                      </a:r>
                      <a:endParaRPr lang="en-SG" sz="1200" dirty="0">
                        <a:solidFill>
                          <a:schemeClr val="bg1"/>
                        </a:solidFill>
                      </a:endParaRPr>
                    </a:p>
                  </a:txBody>
                  <a:tcPr marL="52152" marR="52152" marT="27640" marB="27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Technology Development</a:t>
                      </a:r>
                      <a:endParaRPr lang="en-SG" sz="1200" dirty="0">
                        <a:solidFill>
                          <a:schemeClr val="bg1"/>
                        </a:solidFill>
                      </a:endParaRPr>
                    </a:p>
                  </a:txBody>
                  <a:tcPr marL="52152" marR="52152" marT="27640" marB="27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System Development &amp; Demonstration</a:t>
                      </a:r>
                      <a:endParaRPr lang="en-SG" sz="1200" dirty="0">
                        <a:solidFill>
                          <a:schemeClr val="bg1"/>
                        </a:solidFill>
                      </a:endParaRPr>
                    </a:p>
                  </a:txBody>
                  <a:tcPr marL="52152" marR="52152" marT="27640" marB="27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Production &amp; Deployment</a:t>
                      </a:r>
                      <a:endParaRPr lang="en-SG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L="52152" marR="52152" marT="27640" marB="27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808000"/>
                    </a:solidFill>
                  </a:tcPr>
                </a:tc>
              </a:tr>
              <a:tr h="42855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TRL#</a:t>
                      </a:r>
                      <a:endParaRPr lang="en-SG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52152" marR="52152" marT="27640" marB="27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SG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2152" marR="52152" marT="27640" marB="27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SG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2152" marR="52152" marT="27640" marB="27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SG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2152" marR="52152" marT="27640" marB="27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SG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52152" marR="52152" marT="27640" marB="27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SG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2152" marR="52152" marT="27640" marB="27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SG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2152" marR="52152" marT="27640" marB="27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SG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52152" marR="52152" marT="27640" marB="27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SG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52152" marR="52152" marT="27640" marB="27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SG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52152" marR="52152" marT="27640" marB="27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808000"/>
                    </a:solidFill>
                  </a:tcPr>
                </a:tc>
              </a:tr>
              <a:tr h="1095306">
                <a:tc>
                  <a:txBody>
                    <a:bodyPr/>
                    <a:lstStyle/>
                    <a:p>
                      <a:pPr algn="ctr"/>
                      <a:r>
                        <a:rPr lang="en-SG" sz="900" b="1" dirty="0" smtClean="0">
                          <a:solidFill>
                            <a:schemeClr val="bg1"/>
                          </a:solidFill>
                        </a:rPr>
                        <a:t>Relative level of Technology Development</a:t>
                      </a:r>
                      <a:endParaRPr lang="en-SG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L="52152" marR="52152" marT="27640" marB="27640" vert="vert27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chemeClr val="tx1"/>
                          </a:solidFill>
                        </a:rPr>
                        <a:t>Basic Principles observed</a:t>
                      </a:r>
                      <a:endParaRPr lang="en-SG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L="52152" marR="52152" marT="27640" marB="27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chemeClr val="tx1"/>
                          </a:solidFill>
                        </a:rPr>
                        <a:t>Concept Formulated</a:t>
                      </a:r>
                      <a:endParaRPr lang="en-SG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L="52152" marR="52152" marT="27640" marB="27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chemeClr val="tx1"/>
                          </a:solidFill>
                        </a:rPr>
                        <a:t>Proof</a:t>
                      </a:r>
                      <a:r>
                        <a:rPr lang="en-US" sz="700" b="1" baseline="0" dirty="0" smtClean="0">
                          <a:solidFill>
                            <a:schemeClr val="tx1"/>
                          </a:solidFill>
                        </a:rPr>
                        <a:t> of Concept</a:t>
                      </a:r>
                      <a:endParaRPr lang="en-SG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L="52152" marR="52152" marT="27640" marB="27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700" b="1" dirty="0" smtClean="0">
                          <a:solidFill>
                            <a:schemeClr val="tx1"/>
                          </a:solidFill>
                        </a:rPr>
                        <a:t>Component/or</a:t>
                      </a:r>
                      <a:r>
                        <a:rPr lang="en-SG" sz="700" b="1" baseline="0" dirty="0" smtClean="0">
                          <a:solidFill>
                            <a:schemeClr val="tx1"/>
                          </a:solidFill>
                        </a:rPr>
                        <a:t> system validated in lab. environment</a:t>
                      </a:r>
                      <a:endParaRPr lang="en-SG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L="52152" marR="52152" marT="27640" marB="27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chemeClr val="tx1"/>
                          </a:solidFill>
                        </a:rPr>
                        <a:t>Lab scale,</a:t>
                      </a:r>
                      <a:r>
                        <a:rPr lang="en-US" sz="700" b="1" baseline="0" dirty="0" smtClean="0">
                          <a:solidFill>
                            <a:schemeClr val="tx1"/>
                          </a:solidFill>
                        </a:rPr>
                        <a:t> similar system validated in relevant </a:t>
                      </a:r>
                      <a:r>
                        <a:rPr lang="en-US" sz="700" b="1" dirty="0" smtClean="0">
                          <a:solidFill>
                            <a:schemeClr val="tx1"/>
                          </a:solidFill>
                        </a:rPr>
                        <a:t>environment</a:t>
                      </a:r>
                      <a:endParaRPr lang="en-SG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L="52152" marR="52152" marT="27640" marB="27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chemeClr val="tx1"/>
                          </a:solidFill>
                        </a:rPr>
                        <a:t>System/sub</a:t>
                      </a:r>
                      <a:r>
                        <a:rPr lang="en-US" sz="700" b="1" baseline="0" dirty="0" smtClean="0">
                          <a:solidFill>
                            <a:schemeClr val="tx1"/>
                          </a:solidFill>
                        </a:rPr>
                        <a:t> system or </a:t>
                      </a:r>
                      <a:r>
                        <a:rPr lang="en-US" sz="700" b="1" dirty="0" smtClean="0">
                          <a:solidFill>
                            <a:schemeClr val="tx1"/>
                          </a:solidFill>
                        </a:rPr>
                        <a:t>Prototype demonstrated</a:t>
                      </a:r>
                      <a:r>
                        <a:rPr lang="en-US" sz="700" b="1" baseline="0" dirty="0" smtClean="0">
                          <a:solidFill>
                            <a:schemeClr val="tx1"/>
                          </a:solidFill>
                        </a:rPr>
                        <a:t> in relevant environment</a:t>
                      </a:r>
                      <a:endParaRPr lang="en-SG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L="52152" marR="52152" marT="27640" marB="27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chemeClr val="tx1"/>
                          </a:solidFill>
                        </a:rPr>
                        <a:t>Full scale/ Prototypical</a:t>
                      </a:r>
                      <a:r>
                        <a:rPr lang="en-US" sz="700" b="1" baseline="0" dirty="0" smtClean="0">
                          <a:solidFill>
                            <a:schemeClr val="tx1"/>
                          </a:solidFill>
                        </a:rPr>
                        <a:t> system demonstrated in </a:t>
                      </a:r>
                      <a:r>
                        <a:rPr lang="en-US" sz="700" b="1" dirty="0" smtClean="0">
                          <a:solidFill>
                            <a:schemeClr val="tx1"/>
                          </a:solidFill>
                        </a:rPr>
                        <a:t> operational environment</a:t>
                      </a:r>
                      <a:endParaRPr lang="en-SG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L="52152" marR="52152" marT="27640" marB="27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chemeClr val="tx1"/>
                          </a:solidFill>
                        </a:rPr>
                        <a:t>Actual Systems Qualified</a:t>
                      </a:r>
                      <a:r>
                        <a:rPr lang="en-US" sz="700" b="1" baseline="0" dirty="0" smtClean="0">
                          <a:solidFill>
                            <a:schemeClr val="tx1"/>
                          </a:solidFill>
                        </a:rPr>
                        <a:t> through test and demonstration</a:t>
                      </a:r>
                      <a:endParaRPr lang="en-SG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L="52152" marR="52152" marT="27640" marB="27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Mission proven</a:t>
                      </a:r>
                      <a:endParaRPr lang="en-SG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52152" marR="52152" marT="27640" marB="27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800403">
                <a:tc rowSpan="2">
                  <a:txBody>
                    <a:bodyPr/>
                    <a:lstStyle/>
                    <a:p>
                      <a:pPr algn="ctr"/>
                      <a:r>
                        <a:rPr lang="en-SG" sz="1100" b="1" dirty="0" smtClean="0">
                          <a:solidFill>
                            <a:schemeClr val="bg1"/>
                          </a:solidFill>
                        </a:rPr>
                        <a:t>A*STAR’s Focus</a:t>
                      </a:r>
                      <a:endParaRPr lang="en-SG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52152" marR="52152" marT="27640" marB="2764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SG" sz="1300" b="1" dirty="0" smtClean="0">
                          <a:solidFill>
                            <a:schemeClr val="tx1"/>
                          </a:solidFill>
                        </a:rPr>
                        <a:t>Output from Research</a:t>
                      </a:r>
                      <a:r>
                        <a:rPr lang="en-SG" sz="1300" b="1" baseline="0" dirty="0" smtClean="0">
                          <a:solidFill>
                            <a:schemeClr val="tx1"/>
                          </a:solidFill>
                        </a:rPr>
                        <a:t> Institutes’ core fund*</a:t>
                      </a:r>
                      <a:endParaRPr lang="en-SG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52152" marR="52152" marT="27640" marB="27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dirty="0">
                        <a:solidFill>
                          <a:schemeClr val="tx1"/>
                        </a:solidFill>
                      </a:endParaRPr>
                    </a:p>
                  </a:txBody>
                  <a:tcPr marL="52152" marR="52152" marT="27640" marB="27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endParaRPr lang="en-SG" sz="1200" dirty="0">
                        <a:solidFill>
                          <a:schemeClr val="tx1"/>
                        </a:solidFill>
                      </a:endParaRPr>
                    </a:p>
                  </a:txBody>
                  <a:tcPr marL="52152" marR="52152" marT="27640" marB="27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SG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08000"/>
                    </a:solidFill>
                  </a:tcPr>
                </a:tc>
              </a:tr>
              <a:tr h="617936">
                <a:tc vMerge="1">
                  <a:txBody>
                    <a:bodyPr/>
                    <a:lstStyle/>
                    <a:p>
                      <a:pPr algn="ctr"/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SG" sz="700" dirty="0">
                        <a:solidFill>
                          <a:schemeClr val="tx1"/>
                        </a:solidFill>
                      </a:endParaRPr>
                    </a:p>
                  </a:txBody>
                  <a:tcPr marL="52152" marR="52152" marT="27640" marB="27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SG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SG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SG" sz="1300" b="1" dirty="0" smtClean="0">
                          <a:solidFill>
                            <a:schemeClr val="bg1"/>
                          </a:solidFill>
                        </a:rPr>
                        <a:t>Commercialisation efforts:</a:t>
                      </a:r>
                      <a:r>
                        <a:rPr lang="en-SG" sz="1300" b="1" baseline="0" dirty="0" smtClean="0">
                          <a:solidFill>
                            <a:schemeClr val="bg1"/>
                          </a:solidFill>
                        </a:rPr>
                        <a:t> Joint lab., RCA,  Consortia, Gap Fund, TAP, Translation Centre **</a:t>
                      </a:r>
                      <a:endParaRPr lang="en-SG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52152" marR="52152" marT="27640" marB="27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SG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SG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SG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700" dirty="0">
                        <a:solidFill>
                          <a:schemeClr val="tx1"/>
                        </a:solidFill>
                      </a:endParaRPr>
                    </a:p>
                  </a:txBody>
                  <a:tcPr marL="52152" marR="52152" marT="27640" marB="27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SG" sz="700" dirty="0">
                        <a:solidFill>
                          <a:schemeClr val="tx1"/>
                        </a:solidFill>
                      </a:endParaRPr>
                    </a:p>
                  </a:txBody>
                  <a:tcPr marL="52152" marR="52152" marT="27640" marB="27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SG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04269">
                <a:tc>
                  <a:txBody>
                    <a:bodyPr/>
                    <a:lstStyle/>
                    <a:p>
                      <a:pPr algn="ctr"/>
                      <a:r>
                        <a:rPr lang="en-SG" sz="900" b="1" dirty="0" smtClean="0">
                          <a:solidFill>
                            <a:schemeClr val="bg1"/>
                          </a:solidFill>
                        </a:rPr>
                        <a:t>Industries</a:t>
                      </a:r>
                      <a:endParaRPr lang="en-SG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52152" marR="52152" marT="27640" marB="2764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SG" sz="700" dirty="0">
                        <a:solidFill>
                          <a:schemeClr val="tx1"/>
                        </a:solidFill>
                      </a:endParaRPr>
                    </a:p>
                  </a:txBody>
                  <a:tcPr marL="52152" marR="52152" marT="27640" marB="27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SG" sz="1300" b="1" dirty="0" smtClean="0">
                          <a:solidFill>
                            <a:schemeClr val="bg1"/>
                          </a:solidFill>
                        </a:rPr>
                        <a:t>Product</a:t>
                      </a:r>
                      <a:r>
                        <a:rPr lang="en-SG" sz="1300" b="1" baseline="0" dirty="0" smtClean="0">
                          <a:solidFill>
                            <a:schemeClr val="bg1"/>
                          </a:solidFill>
                        </a:rPr>
                        <a:t> development; customers’ validation and mass production</a:t>
                      </a:r>
                      <a:endParaRPr lang="en-SG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52152" marR="52152" marT="27640" marB="27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SG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734718" y="1114425"/>
            <a:ext cx="486582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Gap Funding</a:t>
            </a:r>
          </a:p>
          <a:p>
            <a:pPr lvl="0" algn="ctr"/>
            <a:endParaRPr lang="en-US" sz="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Developing technology to a higher TRL Level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06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Incubating </a:t>
            </a:r>
            <a:r>
              <a:rPr lang="en-US" dirty="0" smtClean="0"/>
              <a:t>Technology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8919" y="962025"/>
            <a:ext cx="3791092" cy="131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Documents and Settings\chuasy\My Documents\My Pictures\Slides\cycle arrows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26798" y="2296586"/>
            <a:ext cx="4363833" cy="41718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07261" y="3985900"/>
            <a:ext cx="1634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1654">
              <a:defRPr/>
            </a:pPr>
            <a:r>
              <a:rPr lang="en-US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Commercial Outcomes</a:t>
            </a:r>
            <a:endParaRPr lang="en-US" b="1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1506" y="4633972"/>
            <a:ext cx="2179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1654">
              <a:defRPr/>
            </a:pPr>
            <a:r>
              <a:rPr lang="en-US" sz="1400" i="1" kern="0" dirty="0" smtClean="0">
                <a:solidFill>
                  <a:srgbClr val="C00000"/>
                </a:solidFill>
              </a:rPr>
              <a:t>Driving Collaborations &amp; Licensing</a:t>
            </a:r>
            <a:endParaRPr lang="en-US" sz="1400" i="1" kern="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3927" y="4941168"/>
            <a:ext cx="2089323" cy="79208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 defTabSz="801654">
              <a:defRPr/>
            </a:pPr>
            <a:r>
              <a:rPr lang="en-US" sz="2000" b="1" kern="0" dirty="0" smtClean="0">
                <a:solidFill>
                  <a:sysClr val="window" lastClr="FFFFFF"/>
                </a:solidFill>
                <a:cs typeface="Arial" pitchFamily="34" charset="0"/>
              </a:rPr>
              <a:t>Developing Prototypes</a:t>
            </a:r>
            <a:endParaRPr lang="en-US" sz="2000" b="1" kern="0" dirty="0">
              <a:solidFill>
                <a:sysClr val="window" lastClr="FFFFFF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9158" y="2712318"/>
            <a:ext cx="2088232" cy="79208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 defTabSz="801654">
              <a:defRPr/>
            </a:pPr>
            <a:r>
              <a:rPr lang="en-US" sz="2000" b="1" kern="0" dirty="0" smtClean="0">
                <a:solidFill>
                  <a:schemeClr val="bg1"/>
                </a:solidFill>
                <a:cs typeface="Arial" pitchFamily="34" charset="0"/>
              </a:rPr>
              <a:t>Validation Studies</a:t>
            </a:r>
            <a:endParaRPr lang="en-US" sz="2000" b="1" kern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0631" y="4941168"/>
            <a:ext cx="2088232" cy="79208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 defTabSz="801654">
              <a:defRPr/>
            </a:pPr>
            <a:r>
              <a:rPr lang="en-US" sz="2000" b="1" kern="0" dirty="0" smtClean="0">
                <a:solidFill>
                  <a:sysClr val="window" lastClr="FFFFFF"/>
                </a:solidFill>
                <a:cs typeface="Arial" pitchFamily="34" charset="0"/>
              </a:rPr>
              <a:t>Forging Collaborations</a:t>
            </a:r>
            <a:endParaRPr lang="en-US" sz="2000" b="1" kern="0" dirty="0">
              <a:solidFill>
                <a:sysClr val="window" lastClr="FFFFFF"/>
              </a:solidFill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email"/>
          <a:srcRect l="2127"/>
          <a:stretch>
            <a:fillRect/>
          </a:stretch>
        </p:blipFill>
        <p:spPr bwMode="auto">
          <a:xfrm>
            <a:off x="1419198" y="3532099"/>
            <a:ext cx="1368152" cy="85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83" y="5805264"/>
            <a:ext cx="1114680" cy="62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319671" y="6441801"/>
            <a:ext cx="1557831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801654">
              <a:defRPr/>
            </a:pPr>
            <a:r>
              <a:rPr lang="en-US" sz="1100" b="1" kern="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I2R’s 60GHz Chipset Development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71274" y="3619322"/>
            <a:ext cx="792088" cy="77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8287001" y="3708379"/>
            <a:ext cx="1066799" cy="6001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801654">
              <a:defRPr/>
            </a:pPr>
            <a:r>
              <a:rPr lang="en-US" sz="1100" b="1" kern="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Personal Genomics Solutions </a:t>
            </a:r>
            <a:endParaRPr lang="en-US" sz="1100" b="1" kern="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19246" y="2712318"/>
            <a:ext cx="2088232" cy="79208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 defTabSz="801654">
              <a:defRPr/>
            </a:pPr>
            <a:r>
              <a:rPr lang="en-US" sz="2000" b="1" kern="0" dirty="0" smtClean="0">
                <a:solidFill>
                  <a:schemeClr val="bg1"/>
                </a:solidFill>
                <a:cs typeface="Arial" pitchFamily="34" charset="0"/>
              </a:rPr>
              <a:t>Scaling up</a:t>
            </a:r>
          </a:p>
          <a:p>
            <a:pPr algn="ctr" defTabSz="801654">
              <a:defRPr/>
            </a:pPr>
            <a:r>
              <a:rPr lang="en-US" sz="2000" b="1" kern="0" dirty="0" smtClean="0">
                <a:solidFill>
                  <a:schemeClr val="bg1"/>
                </a:solidFill>
                <a:cs typeface="Arial" pitchFamily="34" charset="0"/>
              </a:rPr>
              <a:t>Production</a:t>
            </a:r>
            <a:endParaRPr lang="en-US" sz="2000" b="1" kern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66182" y="4356525"/>
            <a:ext cx="1464811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801654">
              <a:defRPr/>
            </a:pPr>
            <a:r>
              <a:rPr lang="en-US" sz="1100" b="1" kern="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PRL Monoclonal Antibodies</a:t>
            </a:r>
            <a:endParaRPr lang="en-US" sz="1100" b="1" kern="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34718" y="1114425"/>
            <a:ext cx="48658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Gap Funding</a:t>
            </a:r>
          </a:p>
          <a:p>
            <a:pPr lvl="0" algn="ctr"/>
            <a:endParaRPr lang="en-US" sz="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Possible outcomes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4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Transferring Knowledge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0238" y="962025"/>
            <a:ext cx="3867292" cy="133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4837598" y="1185104"/>
            <a:ext cx="463955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Licensing</a:t>
            </a:r>
          </a:p>
          <a:p>
            <a:pPr lvl="0" algn="ctr"/>
            <a:endParaRPr lang="en-US" sz="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Enabling our licensees to be competitiveness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9" descr="Nanotechnolo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726371"/>
            <a:ext cx="1295400" cy="104933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20" descr="MEM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5500" y="5123371"/>
            <a:ext cx="989013" cy="10668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23"/>
          <p:cNvGrpSpPr>
            <a:grpSpLocks/>
          </p:cNvGrpSpPr>
          <p:nvPr/>
        </p:nvGrpSpPr>
        <p:grpSpPr bwMode="auto">
          <a:xfrm>
            <a:off x="3886200" y="3421571"/>
            <a:ext cx="1447800" cy="1524000"/>
            <a:chOff x="3744" y="1296"/>
            <a:chExt cx="1632" cy="201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" name="Rectangle 24"/>
            <p:cNvSpPr>
              <a:spLocks noChangeArrowheads="1"/>
            </p:cNvSpPr>
            <p:nvPr/>
          </p:nvSpPr>
          <p:spPr bwMode="auto">
            <a:xfrm>
              <a:off x="3744" y="1296"/>
              <a:ext cx="1632" cy="2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</a:endParaRPr>
            </a:p>
          </p:txBody>
        </p:sp>
        <p:pic>
          <p:nvPicPr>
            <p:cNvPr id="16" name="Picture 25" descr="WSR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92" y="1344"/>
              <a:ext cx="1526" cy="1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oup 26"/>
          <p:cNvGrpSpPr>
            <a:grpSpLocks/>
          </p:cNvGrpSpPr>
          <p:nvPr/>
        </p:nvGrpSpPr>
        <p:grpSpPr bwMode="auto">
          <a:xfrm>
            <a:off x="2743200" y="3878771"/>
            <a:ext cx="1257300" cy="1447800"/>
            <a:chOff x="2016" y="2064"/>
            <a:chExt cx="1680" cy="211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8" name="Rectangle 27"/>
            <p:cNvSpPr>
              <a:spLocks noChangeArrowheads="1"/>
            </p:cNvSpPr>
            <p:nvPr/>
          </p:nvSpPr>
          <p:spPr bwMode="auto">
            <a:xfrm>
              <a:off x="2016" y="2064"/>
              <a:ext cx="1680" cy="21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</a:endParaRPr>
            </a:p>
          </p:txBody>
        </p:sp>
        <p:pic>
          <p:nvPicPr>
            <p:cNvPr id="19" name="Picture 28" descr="Contac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56" y="2104"/>
              <a:ext cx="1601" cy="2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" name="Picture 29" descr="chemica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3421571"/>
            <a:ext cx="1039813" cy="1143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30" descr="Sensors_Optic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77938" y="4704271"/>
            <a:ext cx="900112" cy="98583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Group 31"/>
          <p:cNvGrpSpPr>
            <a:grpSpLocks/>
          </p:cNvGrpSpPr>
          <p:nvPr/>
        </p:nvGrpSpPr>
        <p:grpSpPr bwMode="auto">
          <a:xfrm>
            <a:off x="3733800" y="4242712"/>
            <a:ext cx="1371600" cy="1676400"/>
            <a:chOff x="3519" y="1056"/>
            <a:chExt cx="1666" cy="214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3" name="Rectangle 32"/>
            <p:cNvSpPr>
              <a:spLocks noChangeArrowheads="1"/>
            </p:cNvSpPr>
            <p:nvPr/>
          </p:nvSpPr>
          <p:spPr bwMode="auto">
            <a:xfrm>
              <a:off x="3519" y="1056"/>
              <a:ext cx="1666" cy="214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</a:endParaRPr>
            </a:p>
          </p:txBody>
        </p:sp>
        <p:pic>
          <p:nvPicPr>
            <p:cNvPr id="24" name="Picture 33" descr="BMS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52" y="1104"/>
              <a:ext cx="1607" cy="2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" name="Picture 34" descr="Info_Comm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8838" y="5104321"/>
            <a:ext cx="965200" cy="10604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1605082" y="2901950"/>
            <a:ext cx="2481517" cy="3579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Offers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77719" y="4482573"/>
            <a:ext cx="4419600" cy="128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6995637" y="3629947"/>
            <a:ext cx="2481517" cy="6349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 Shows and Conferences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9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TPL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>
          <a:noFill/>
          <a:miter lim="800000"/>
          <a:headEnd/>
          <a:tailEnd/>
        </a:ln>
      </a:spPr>
      <a:bodyPr wrap="none" anchor="ctr"/>
      <a:lstStyle>
        <a:defPPr>
          <a:defRPr/>
        </a:defPPr>
      </a:lstStyle>
    </a:sp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spcBef>
            <a:spcPct val="50000"/>
          </a:spcBef>
          <a:defRPr sz="2400"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750</Words>
  <Application>Microsoft Office PowerPoint</Application>
  <PresentationFormat>Custom</PresentationFormat>
  <Paragraphs>221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ETPL Theme</vt:lpstr>
      <vt:lpstr>PowerPoint Presentation</vt:lpstr>
      <vt:lpstr>Presentation Outline</vt:lpstr>
      <vt:lpstr>What is ETPL?</vt:lpstr>
      <vt:lpstr>ETPL</vt:lpstr>
      <vt:lpstr>A Full Spectrum Technology Transfer Office</vt:lpstr>
      <vt:lpstr>Protecting Knowledge</vt:lpstr>
      <vt:lpstr>Incubating Technology</vt:lpstr>
      <vt:lpstr>Incubating Technology</vt:lpstr>
      <vt:lpstr>Transferring Knowledge</vt:lpstr>
      <vt:lpstr>Transferring Knowledge</vt:lpstr>
      <vt:lpstr>Vision</vt:lpstr>
      <vt:lpstr>Innovation Partner of Choice</vt:lpstr>
      <vt:lpstr>Diagnostics Development (DxD) Hub</vt:lpstr>
      <vt:lpstr>Gearing for 2020: Shaping for Success</vt:lpstr>
      <vt:lpstr>Towards Co-Innovation</vt:lpstr>
      <vt:lpstr>Looking Forward</vt:lpstr>
      <vt:lpstr>Publications</vt:lpstr>
      <vt:lpstr>Summary of A*STAR’s Innovation and  Technology Transfer Programmes</vt:lpstr>
      <vt:lpstr>PowerPoint Presentation</vt:lpstr>
    </vt:vector>
  </TitlesOfParts>
  <Company>ETPL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limtmj77</dc:creator>
  <cp:lastModifiedBy>Ho Cheng Huat (ETPL)</cp:lastModifiedBy>
  <cp:revision>163</cp:revision>
  <dcterms:created xsi:type="dcterms:W3CDTF">2012-05-15T08:22:18Z</dcterms:created>
  <dcterms:modified xsi:type="dcterms:W3CDTF">2015-05-05T12:56:29Z</dcterms:modified>
</cp:coreProperties>
</file>