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77" r:id="rId2"/>
    <p:sldId id="265" r:id="rId3"/>
    <p:sldId id="266" r:id="rId4"/>
    <p:sldId id="267" r:id="rId5"/>
    <p:sldId id="268" r:id="rId6"/>
    <p:sldId id="269" r:id="rId7"/>
    <p:sldId id="270" r:id="rId8"/>
    <p:sldId id="275" r:id="rId9"/>
    <p:sldId id="273" r:id="rId10"/>
    <p:sldId id="257" r:id="rId11"/>
    <p:sldId id="259" r:id="rId12"/>
    <p:sldId id="260" r:id="rId13"/>
    <p:sldId id="276" r:id="rId14"/>
    <p:sldId id="264" r:id="rId1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9659E5-6CB8-4E7B-A976-2E498F3336B3}" type="datetimeFigureOut">
              <a:rPr lang="ar-EG" smtClean="0"/>
              <a:t>28/06/1434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659E5-6CB8-4E7B-A976-2E498F3336B3}" type="datetimeFigureOut">
              <a:rPr lang="ar-EG" smtClean="0"/>
              <a:t>28/06/1434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659E5-6CB8-4E7B-A976-2E498F3336B3}" type="datetimeFigureOut">
              <a:rPr lang="ar-EG" smtClean="0"/>
              <a:t>28/06/1434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659E5-6CB8-4E7B-A976-2E498F3336B3}" type="datetimeFigureOut">
              <a:rPr lang="ar-EG" smtClean="0"/>
              <a:t>28/06/1434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9659E5-6CB8-4E7B-A976-2E498F3336B3}" type="datetimeFigureOut">
              <a:rPr lang="ar-EG" smtClean="0"/>
              <a:t>28/06/1434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659E5-6CB8-4E7B-A976-2E498F3336B3}" type="datetimeFigureOut">
              <a:rPr lang="ar-EG" smtClean="0"/>
              <a:t>28/06/1434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9659E5-6CB8-4E7B-A976-2E498F3336B3}" type="datetimeFigureOut">
              <a:rPr lang="ar-EG" smtClean="0"/>
              <a:t>28/06/1434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9659E5-6CB8-4E7B-A976-2E498F3336B3}" type="datetimeFigureOut">
              <a:rPr lang="ar-EG" smtClean="0"/>
              <a:t>28/06/1434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659E5-6CB8-4E7B-A976-2E498F3336B3}" type="datetimeFigureOut">
              <a:rPr lang="ar-EG" smtClean="0"/>
              <a:t>28/06/1434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7F693151-F741-4550-B314-2B391F483275}"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9659E5-6CB8-4E7B-A976-2E498F3336B3}" type="datetimeFigureOut">
              <a:rPr lang="ar-EG" smtClean="0"/>
              <a:t>28/06/1434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F693151-F741-4550-B314-2B391F483275}" type="slidenum">
              <a:rPr lang="ar-EG" smtClean="0"/>
              <a:t>‹#›</a:t>
            </a:fld>
            <a:endParaRPr lang="ar-EG"/>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A9659E5-6CB8-4E7B-A976-2E498F3336B3}" type="datetimeFigureOut">
              <a:rPr lang="ar-EG" smtClean="0"/>
              <a:t>28/06/1434</a:t>
            </a:fld>
            <a:endParaRPr lang="ar-EG"/>
          </a:p>
        </p:txBody>
      </p:sp>
      <p:sp>
        <p:nvSpPr>
          <p:cNvPr id="9" name="Slide Number Placeholder 8"/>
          <p:cNvSpPr>
            <a:spLocks noGrp="1"/>
          </p:cNvSpPr>
          <p:nvPr>
            <p:ph type="sldNum" sz="quarter" idx="11"/>
          </p:nvPr>
        </p:nvSpPr>
        <p:spPr/>
        <p:txBody>
          <a:bodyPr/>
          <a:lstStyle/>
          <a:p>
            <a:fld id="{7F693151-F741-4550-B314-2B391F483275}" type="slidenum">
              <a:rPr lang="ar-EG" smtClean="0"/>
              <a:t>‹#›</a:t>
            </a:fld>
            <a:endParaRPr lang="ar-EG"/>
          </a:p>
        </p:txBody>
      </p:sp>
      <p:sp>
        <p:nvSpPr>
          <p:cNvPr id="10" name="Footer Placeholder 9"/>
          <p:cNvSpPr>
            <a:spLocks noGrp="1"/>
          </p:cNvSpPr>
          <p:nvPr>
            <p:ph type="ftr" sz="quarter" idx="12"/>
          </p:nvPr>
        </p:nvSpPr>
        <p:spPr/>
        <p:txBody>
          <a:bodyPr/>
          <a:lstStyle/>
          <a:p>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F693151-F741-4550-B314-2B391F483275}" type="slidenum">
              <a:rPr lang="ar-EG" smtClean="0"/>
              <a:t>‹#›</a:t>
            </a:fld>
            <a:endParaRPr lang="ar-EG"/>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EG"/>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A9659E5-6CB8-4E7B-A976-2E498F3336B3}" type="datetimeFigureOut">
              <a:rPr lang="ar-EG" smtClean="0"/>
              <a:t>28/06/1434</a:t>
            </a:fld>
            <a:endParaRPr lang="ar-EG"/>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8240" y="2492896"/>
            <a:ext cx="7543800" cy="1679575"/>
          </a:xfrm>
        </p:spPr>
        <p:txBody>
          <a:bodyPr/>
          <a:lstStyle/>
          <a:p>
            <a:pPr algn="ctr" rtl="0"/>
            <a:r>
              <a:rPr lang="en-US" sz="4000" dirty="0" smtClean="0"/>
              <a:t>Software Protection &amp; Scope of the Right holder</a:t>
            </a:r>
            <a:br>
              <a:rPr lang="en-US" sz="4000" dirty="0" smtClean="0"/>
            </a:br>
            <a:r>
              <a:rPr lang="en-US" sz="4000" dirty="0" smtClean="0"/>
              <a:t>Options for Developing Countries</a:t>
            </a:r>
            <a:endParaRPr lang="ar-EG" sz="4000" dirty="0"/>
          </a:p>
        </p:txBody>
      </p:sp>
      <p:sp>
        <p:nvSpPr>
          <p:cNvPr id="3" name="Subtitle 2"/>
          <p:cNvSpPr>
            <a:spLocks noGrp="1"/>
          </p:cNvSpPr>
          <p:nvPr>
            <p:ph type="subTitle" idx="1"/>
          </p:nvPr>
        </p:nvSpPr>
        <p:spPr/>
        <p:txBody>
          <a:bodyPr>
            <a:normAutofit lnSpcReduction="10000"/>
          </a:bodyPr>
          <a:lstStyle/>
          <a:p>
            <a:r>
              <a:rPr lang="en-US" dirty="0" smtClean="0"/>
              <a:t>Presentation by:</a:t>
            </a:r>
          </a:p>
          <a:p>
            <a:r>
              <a:rPr lang="en-US" dirty="0" smtClean="0"/>
              <a:t>Dr. Ahmed El </a:t>
            </a:r>
            <a:r>
              <a:rPr lang="en-US" dirty="0" err="1" smtClean="0"/>
              <a:t>Saghir</a:t>
            </a:r>
            <a:endParaRPr lang="en-US" dirty="0" smtClean="0"/>
          </a:p>
          <a:p>
            <a:r>
              <a:rPr lang="en-US" dirty="0" smtClean="0"/>
              <a:t>Judge at the Council of State Courts</a:t>
            </a:r>
            <a:endParaRPr lang="ar-EG" dirty="0"/>
          </a:p>
        </p:txBody>
      </p:sp>
      <p:pic>
        <p:nvPicPr>
          <p:cNvPr id="4" name="Picture 3" descr="logo_en"/>
          <p:cNvPicPr>
            <a:picLocks noChangeAspect="1" noChangeArrowheads="1"/>
          </p:cNvPicPr>
          <p:nvPr/>
        </p:nvPicPr>
        <p:blipFill>
          <a:blip r:embed="rId2" cstate="print"/>
          <a:srcRect/>
          <a:stretch>
            <a:fillRect/>
          </a:stretch>
        </p:blipFill>
        <p:spPr bwMode="auto">
          <a:xfrm>
            <a:off x="533400" y="434001"/>
            <a:ext cx="1676400" cy="1205832"/>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3263902" y="175598"/>
            <a:ext cx="2133600" cy="1464235"/>
          </a:xfrm>
          <a:prstGeom prst="rect">
            <a:avLst/>
          </a:prstGeom>
          <a:noFill/>
          <a:ln w="9525">
            <a:noFill/>
            <a:miter lim="800000"/>
            <a:headEnd/>
            <a:tailEnd/>
          </a:ln>
        </p:spPr>
      </p:pic>
      <p:pic>
        <p:nvPicPr>
          <p:cNvPr id="6" name="Picture 5" descr="WIPO-E"/>
          <p:cNvPicPr/>
          <p:nvPr/>
        </p:nvPicPr>
        <p:blipFill>
          <a:blip r:embed="rId4" cstate="print"/>
          <a:srcRect/>
          <a:stretch>
            <a:fillRect/>
          </a:stretch>
        </p:blipFill>
        <p:spPr bwMode="auto">
          <a:xfrm>
            <a:off x="6553200" y="474327"/>
            <a:ext cx="1752600" cy="1165506"/>
          </a:xfrm>
          <a:prstGeom prst="rect">
            <a:avLst/>
          </a:prstGeom>
          <a:noFill/>
          <a:ln w="9525">
            <a:noFill/>
            <a:miter lim="800000"/>
            <a:headEnd/>
            <a:tailEnd/>
          </a:ln>
        </p:spPr>
      </p:pic>
    </p:spTree>
    <p:extLst>
      <p:ext uri="{BB962C8B-B14F-4D97-AF65-F5344CB8AC3E}">
        <p14:creationId xmlns:p14="http://schemas.microsoft.com/office/powerpoint/2010/main" val="169516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620000" cy="1143000"/>
          </a:xfrm>
        </p:spPr>
        <p:txBody>
          <a:bodyPr>
            <a:normAutofit fontScale="90000"/>
          </a:bodyPr>
          <a:lstStyle/>
          <a:p>
            <a:pPr algn="ctr" rtl="0"/>
            <a:r>
              <a:rPr lang="en-US" dirty="0" smtClean="0"/>
              <a:t>Scope of the Right holder</a:t>
            </a:r>
            <a:br>
              <a:rPr lang="en-US" dirty="0" smtClean="0"/>
            </a:br>
            <a:r>
              <a:rPr lang="en-US" sz="3600" dirty="0" smtClean="0"/>
              <a:t>The Egyptian IP Law no. 82 of the year 2002</a:t>
            </a:r>
            <a:r>
              <a:rPr lang="en-US" dirty="0" smtClean="0"/>
              <a:t/>
            </a:r>
            <a:br>
              <a:rPr lang="en-US" dirty="0" smtClean="0"/>
            </a:br>
            <a:endParaRPr lang="ar-EG" dirty="0"/>
          </a:p>
        </p:txBody>
      </p:sp>
      <p:sp>
        <p:nvSpPr>
          <p:cNvPr id="3" name="Content Placeholder 2"/>
          <p:cNvSpPr>
            <a:spLocks noGrp="1"/>
          </p:cNvSpPr>
          <p:nvPr>
            <p:ph idx="1"/>
          </p:nvPr>
        </p:nvSpPr>
        <p:spPr>
          <a:xfrm>
            <a:off x="467544" y="2132856"/>
            <a:ext cx="7620000" cy="3629000"/>
          </a:xfrm>
        </p:spPr>
        <p:txBody>
          <a:bodyPr>
            <a:normAutofit/>
          </a:bodyPr>
          <a:lstStyle/>
          <a:p>
            <a:pPr algn="l" rtl="0"/>
            <a:r>
              <a:rPr lang="en-US" dirty="0" smtClean="0"/>
              <a:t>Subject Matter of Protection</a:t>
            </a:r>
          </a:p>
          <a:p>
            <a:pPr lvl="1" algn="just" rtl="0"/>
            <a:r>
              <a:rPr lang="en-US" dirty="0" smtClean="0"/>
              <a:t>Definition: A set of instructions and orders that are expressed by any language or sign or signal that takes any form and can be used directly or indirectly in a computer to perform a function or execute a result either in its original form or in any other form that appears through the computer</a:t>
            </a:r>
          </a:p>
          <a:p>
            <a:pPr lvl="1" algn="just" rtl="0"/>
            <a:r>
              <a:rPr lang="en-US" dirty="0" smtClean="0"/>
              <a:t>No requirement that the computer program should be written in an electronic format</a:t>
            </a:r>
          </a:p>
          <a:p>
            <a:pPr lvl="1" algn="just" rtl="0"/>
            <a:r>
              <a:rPr lang="en-US" dirty="0" smtClean="0"/>
              <a:t>Vagueness: the law did not set out the elements of protection</a:t>
            </a:r>
            <a:endParaRPr lang="ar-EG" dirty="0"/>
          </a:p>
        </p:txBody>
      </p:sp>
    </p:spTree>
    <p:extLst>
      <p:ext uri="{BB962C8B-B14F-4D97-AF65-F5344CB8AC3E}">
        <p14:creationId xmlns:p14="http://schemas.microsoft.com/office/powerpoint/2010/main" val="3428816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Scope of the Right holder</a:t>
            </a:r>
            <a:br>
              <a:rPr lang="en-US" dirty="0" smtClean="0"/>
            </a:br>
            <a:r>
              <a:rPr lang="en-US" sz="3200" dirty="0" smtClean="0"/>
              <a:t>The Egyptian IP Law and vagueness</a:t>
            </a:r>
            <a:endParaRPr lang="ar-EG" dirty="0"/>
          </a:p>
        </p:txBody>
      </p:sp>
      <p:sp>
        <p:nvSpPr>
          <p:cNvPr id="3" name="Content Placeholder 2"/>
          <p:cNvSpPr>
            <a:spLocks noGrp="1"/>
          </p:cNvSpPr>
          <p:nvPr>
            <p:ph idx="1"/>
          </p:nvPr>
        </p:nvSpPr>
        <p:spPr>
          <a:xfrm>
            <a:off x="457200" y="1307901"/>
            <a:ext cx="7931224" cy="4785395"/>
          </a:xfrm>
        </p:spPr>
        <p:txBody>
          <a:bodyPr>
            <a:normAutofit lnSpcReduction="10000"/>
          </a:bodyPr>
          <a:lstStyle/>
          <a:p>
            <a:pPr marL="0" indent="0" algn="l" rtl="0">
              <a:buNone/>
            </a:pPr>
            <a:endParaRPr lang="en-US" dirty="0" smtClean="0"/>
          </a:p>
          <a:p>
            <a:pPr algn="just" rtl="0"/>
            <a:r>
              <a:rPr lang="en-US" b="1" dirty="0" smtClean="0"/>
              <a:t>Principles of copyright (Expression of Idea/originality requirement)</a:t>
            </a:r>
          </a:p>
          <a:p>
            <a:pPr algn="just" rtl="0"/>
            <a:r>
              <a:rPr lang="en-US" dirty="0" smtClean="0"/>
              <a:t>Ideas underlying a computer program may not protected</a:t>
            </a:r>
          </a:p>
          <a:p>
            <a:pPr algn="just" rtl="0"/>
            <a:r>
              <a:rPr lang="en-US" dirty="0" smtClean="0"/>
              <a:t>Non literal components are not protected (such as the calculation methods)</a:t>
            </a:r>
          </a:p>
          <a:p>
            <a:pPr algn="just" rtl="0"/>
            <a:r>
              <a:rPr lang="en-US" dirty="0" smtClean="0"/>
              <a:t>Literal components of a program may be protected (such as source code)</a:t>
            </a:r>
          </a:p>
          <a:p>
            <a:pPr algn="just" rtl="0"/>
            <a:r>
              <a:rPr lang="en-US" dirty="0" smtClean="0"/>
              <a:t>An element of a computer program if it constitutes the only way of accomplishing a particular result, in this case, the element, or the whole program, is classified as embodying an idea rather than the expression of this idea.</a:t>
            </a:r>
          </a:p>
          <a:p>
            <a:pPr algn="just" rtl="0"/>
            <a:r>
              <a:rPr lang="en-US" dirty="0" smtClean="0"/>
              <a:t>The preparatory and design materials may be protected if they satisfy the originality requirement</a:t>
            </a:r>
          </a:p>
          <a:p>
            <a:pPr marL="0" indent="0" algn="just" rtl="0">
              <a:buNone/>
            </a:pPr>
            <a:endParaRPr lang="en-US" dirty="0" smtClean="0"/>
          </a:p>
          <a:p>
            <a:pPr algn="l" rtl="0"/>
            <a:endParaRPr lang="ar-EG" dirty="0"/>
          </a:p>
        </p:txBody>
      </p:sp>
    </p:spTree>
    <p:extLst>
      <p:ext uri="{BB962C8B-B14F-4D97-AF65-F5344CB8AC3E}">
        <p14:creationId xmlns:p14="http://schemas.microsoft.com/office/powerpoint/2010/main" val="3652656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r>
              <a:rPr lang="en-US" dirty="0" smtClean="0"/>
              <a:t>Limitations and Exceptions</a:t>
            </a:r>
            <a:br>
              <a:rPr lang="en-US" dirty="0" smtClean="0"/>
            </a:br>
            <a:r>
              <a:rPr lang="en-US" sz="3100" dirty="0" smtClean="0"/>
              <a:t>The Egyptian IP Law no. 82 of the year 2002</a:t>
            </a:r>
            <a:endParaRPr lang="ar-EG" dirty="0"/>
          </a:p>
        </p:txBody>
      </p:sp>
      <p:sp>
        <p:nvSpPr>
          <p:cNvPr id="3" name="Content Placeholder 2"/>
          <p:cNvSpPr>
            <a:spLocks noGrp="1"/>
          </p:cNvSpPr>
          <p:nvPr>
            <p:ph idx="1"/>
          </p:nvPr>
        </p:nvSpPr>
        <p:spPr/>
        <p:txBody>
          <a:bodyPr>
            <a:normAutofit/>
          </a:bodyPr>
          <a:lstStyle/>
          <a:p>
            <a:pPr algn="l" rtl="0"/>
            <a:r>
              <a:rPr lang="en-US" b="1" dirty="0" smtClean="0"/>
              <a:t>Narrowed exceptions under the Egyptian IP Law:</a:t>
            </a:r>
          </a:p>
          <a:p>
            <a:pPr lvl="1" algn="just" rtl="0"/>
            <a:r>
              <a:rPr lang="en-US" dirty="0" smtClean="0"/>
              <a:t>Personal copy exception does not apply to computer programs</a:t>
            </a:r>
          </a:p>
          <a:p>
            <a:pPr lvl="1" algn="just" rtl="0"/>
            <a:r>
              <a:rPr lang="en-US" dirty="0" smtClean="0"/>
              <a:t>The only exception is to make a backup copy</a:t>
            </a:r>
          </a:p>
          <a:p>
            <a:pPr lvl="1" algn="just" rtl="0"/>
            <a:r>
              <a:rPr lang="en-US" dirty="0" smtClean="0"/>
              <a:t>Rentals is allowed where the program is not the main subject of the contract (Car rentals)</a:t>
            </a:r>
          </a:p>
          <a:p>
            <a:pPr lvl="1" algn="just" rtl="0"/>
            <a:r>
              <a:rPr lang="en-US" dirty="0" smtClean="0"/>
              <a:t>Circumvention of the technical protection of a computer program is not allowed (the Law did not expressly allow a right holder of a copy of the program to circumvent its protection for legitimate purposes.</a:t>
            </a:r>
          </a:p>
          <a:p>
            <a:pPr marL="457200" lvl="1" indent="0" algn="just" rtl="0">
              <a:buNone/>
            </a:pPr>
            <a:endParaRPr lang="en-US" dirty="0" smtClean="0"/>
          </a:p>
          <a:p>
            <a:pPr lvl="1" algn="just" rtl="0"/>
            <a:endParaRPr lang="ar-EG" dirty="0"/>
          </a:p>
        </p:txBody>
      </p:sp>
    </p:spTree>
    <p:extLst>
      <p:ext uri="{BB962C8B-B14F-4D97-AF65-F5344CB8AC3E}">
        <p14:creationId xmlns:p14="http://schemas.microsoft.com/office/powerpoint/2010/main" val="4276432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ar-EG" dirty="0"/>
          </a:p>
        </p:txBody>
      </p:sp>
      <p:sp>
        <p:nvSpPr>
          <p:cNvPr id="3" name="Content Placeholder 2"/>
          <p:cNvSpPr>
            <a:spLocks noGrp="1"/>
          </p:cNvSpPr>
          <p:nvPr>
            <p:ph idx="1"/>
          </p:nvPr>
        </p:nvSpPr>
        <p:spPr/>
        <p:txBody>
          <a:bodyPr>
            <a:normAutofit lnSpcReduction="10000"/>
          </a:bodyPr>
          <a:lstStyle/>
          <a:p>
            <a:pPr algn="just" rtl="0"/>
            <a:r>
              <a:rPr lang="en-US" dirty="0" smtClean="0"/>
              <a:t>No Obligation on the developing countries to protect computer programs by patents</a:t>
            </a:r>
          </a:p>
          <a:p>
            <a:pPr algn="just" rtl="0"/>
            <a:r>
              <a:rPr lang="en-US" dirty="0" smtClean="0"/>
              <a:t>The developing countries may provide for standards to determine actions which do not infringe the copyright holder’s rights rather than providing for exhaustive lists taking into account the international obligations provided for under the Berne Convention</a:t>
            </a:r>
          </a:p>
          <a:p>
            <a:pPr algn="just" rtl="0"/>
            <a:r>
              <a:rPr lang="en-US" dirty="0" smtClean="0"/>
              <a:t>If the country in question choses to provide for exhaustive list therefore the list should include as many actions as possible to the aim of development in this field (especially allowing actions for educational purposes)</a:t>
            </a:r>
          </a:p>
          <a:p>
            <a:pPr algn="just" rtl="0"/>
            <a:r>
              <a:rPr lang="en-US" dirty="0" smtClean="0"/>
              <a:t>The Egyptian IP Law no. 82 of the year 2002 has narrowed exceptions in relation to computer programs, therefore it is strongly recommended to </a:t>
            </a:r>
            <a:r>
              <a:rPr lang="en-US" smtClean="0"/>
              <a:t>amend this law</a:t>
            </a:r>
            <a:endParaRPr lang="en-US" dirty="0" smtClean="0"/>
          </a:p>
          <a:p>
            <a:pPr algn="l" rtl="0"/>
            <a:endParaRPr lang="en-US" dirty="0" smtClean="0"/>
          </a:p>
          <a:p>
            <a:pPr algn="l" rtl="0"/>
            <a:endParaRPr lang="ar-EG" dirty="0"/>
          </a:p>
        </p:txBody>
      </p:sp>
    </p:spTree>
    <p:extLst>
      <p:ext uri="{BB962C8B-B14F-4D97-AF65-F5344CB8AC3E}">
        <p14:creationId xmlns:p14="http://schemas.microsoft.com/office/powerpoint/2010/main" val="3455267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lgn="l" rtl="0">
              <a:buNone/>
            </a:pPr>
            <a:r>
              <a:rPr lang="en-US" dirty="0" smtClean="0"/>
              <a:t>		</a:t>
            </a:r>
          </a:p>
          <a:p>
            <a:pPr marL="0" indent="0" algn="l" rtl="0">
              <a:buNone/>
            </a:pPr>
            <a:endParaRPr lang="en-US" dirty="0" smtClean="0"/>
          </a:p>
          <a:p>
            <a:pPr marL="0" indent="0" algn="ctr" rtl="0">
              <a:buNone/>
            </a:pPr>
            <a:r>
              <a:rPr lang="en-US" sz="6000" dirty="0" smtClean="0"/>
              <a:t>Thank you</a:t>
            </a:r>
          </a:p>
          <a:p>
            <a:pPr marL="0" indent="0" algn="l" rtl="0">
              <a:buNone/>
            </a:pPr>
            <a:endParaRPr lang="en-US" dirty="0" smtClean="0"/>
          </a:p>
          <a:p>
            <a:pPr marL="0" indent="0" algn="l" rtl="0">
              <a:buNone/>
            </a:pPr>
            <a:endParaRPr lang="en-US" dirty="0" smtClean="0"/>
          </a:p>
          <a:p>
            <a:pPr marL="0" indent="0" algn="l" rtl="0">
              <a:buNone/>
            </a:pPr>
            <a:r>
              <a:rPr lang="en-US" dirty="0" smtClean="0"/>
              <a:t>			</a:t>
            </a:r>
            <a:endParaRPr lang="ar-EG" dirty="0"/>
          </a:p>
        </p:txBody>
      </p:sp>
    </p:spTree>
    <p:extLst>
      <p:ext uri="{BB962C8B-B14F-4D97-AF65-F5344CB8AC3E}">
        <p14:creationId xmlns:p14="http://schemas.microsoft.com/office/powerpoint/2010/main" val="2784003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Method of Software Protection: Patent vs. Copyright</a:t>
            </a:r>
            <a:endParaRPr lang="ar-EG" dirty="0"/>
          </a:p>
        </p:txBody>
      </p:sp>
      <p:sp>
        <p:nvSpPr>
          <p:cNvPr id="3" name="Content Placeholder 2"/>
          <p:cNvSpPr>
            <a:spLocks noGrp="1"/>
          </p:cNvSpPr>
          <p:nvPr>
            <p:ph idx="1"/>
          </p:nvPr>
        </p:nvSpPr>
        <p:spPr/>
        <p:txBody>
          <a:bodyPr/>
          <a:lstStyle/>
          <a:p>
            <a:pPr algn="l" rtl="0"/>
            <a:r>
              <a:rPr lang="en-US" dirty="0" smtClean="0"/>
              <a:t>TRIPs Agreement Art. 10/1: Added the computer programs to the list of artistic works under Berne Convention.</a:t>
            </a:r>
          </a:p>
          <a:p>
            <a:pPr algn="l" rtl="0"/>
            <a:r>
              <a:rPr lang="en-US" dirty="0" smtClean="0"/>
              <a:t>No obligation to protect the computer programs by patent</a:t>
            </a:r>
          </a:p>
          <a:p>
            <a:pPr algn="l" rtl="0"/>
            <a:r>
              <a:rPr lang="en-US" dirty="0" smtClean="0"/>
              <a:t>The Courts in US. allows for the protection of computer program by patent provided that three conditions are met: 1- useful 2- concrete 3- tangible results.</a:t>
            </a:r>
          </a:p>
          <a:p>
            <a:pPr algn="l" rtl="0"/>
            <a:r>
              <a:rPr lang="en-US" dirty="0" smtClean="0"/>
              <a:t>The European Patent Convention: A computer program may not be protected by patent as such. However, if the computer program is part of a machine and it leads to extra-ordinary result it may be protected.</a:t>
            </a:r>
            <a:endParaRPr lang="en-US" dirty="0"/>
          </a:p>
        </p:txBody>
      </p:sp>
    </p:spTree>
    <p:extLst>
      <p:ext uri="{BB962C8B-B14F-4D97-AF65-F5344CB8AC3E}">
        <p14:creationId xmlns:p14="http://schemas.microsoft.com/office/powerpoint/2010/main" val="161616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sz="4800" dirty="0" smtClean="0"/>
              <a:t>Scope of the Right Holder</a:t>
            </a:r>
            <a:br>
              <a:rPr lang="en-US" sz="4800" dirty="0" smtClean="0"/>
            </a:br>
            <a:r>
              <a:rPr lang="en-US" sz="2800" dirty="0" smtClean="0"/>
              <a:t> EU Directive for computer programs 2009</a:t>
            </a:r>
            <a:endParaRPr lang="ar-EG" sz="4000" dirty="0"/>
          </a:p>
        </p:txBody>
      </p:sp>
      <p:sp>
        <p:nvSpPr>
          <p:cNvPr id="3" name="Content Placeholder 2"/>
          <p:cNvSpPr>
            <a:spLocks noGrp="1"/>
          </p:cNvSpPr>
          <p:nvPr>
            <p:ph idx="1"/>
          </p:nvPr>
        </p:nvSpPr>
        <p:spPr/>
        <p:txBody>
          <a:bodyPr/>
          <a:lstStyle/>
          <a:p>
            <a:pPr algn="just" rtl="0"/>
            <a:r>
              <a:rPr lang="en-US" dirty="0" smtClean="0"/>
              <a:t>Definition of a program: T</a:t>
            </a:r>
            <a:r>
              <a:rPr lang="en-US" sz="2400" dirty="0" smtClean="0">
                <a:ea typeface="Calibri"/>
                <a:cs typeface="Arial"/>
              </a:rPr>
              <a:t>he </a:t>
            </a:r>
            <a:r>
              <a:rPr lang="en-US" sz="2400" dirty="0">
                <a:ea typeface="Calibri"/>
                <a:cs typeface="Arial"/>
              </a:rPr>
              <a:t>term ‘computer program’ shall include programs in any form, including those which are incorporated into hardware. This term also includes preparatory design work leading to the development of a computer program provided that the nature of the preparatory work is such that a computer program can result from it at a later stage</a:t>
            </a:r>
            <a:r>
              <a:rPr lang="en-US" sz="2400" dirty="0" smtClean="0">
                <a:ea typeface="Calibri"/>
                <a:cs typeface="Arial"/>
              </a:rPr>
              <a:t>.</a:t>
            </a:r>
          </a:p>
          <a:p>
            <a:pPr algn="just" rtl="0"/>
            <a:r>
              <a:rPr lang="en-US" sz="2400" dirty="0">
                <a:ea typeface="Calibri"/>
                <a:cs typeface="Arial"/>
              </a:rPr>
              <a:t>In respect of the criteria to be applied in determining whether or not a computer program is an </a:t>
            </a:r>
            <a:r>
              <a:rPr lang="en-US" sz="2400" u="sng" dirty="0">
                <a:ea typeface="Calibri"/>
                <a:cs typeface="Arial"/>
              </a:rPr>
              <a:t>original work</a:t>
            </a:r>
            <a:r>
              <a:rPr lang="en-US" sz="2400" dirty="0">
                <a:ea typeface="Calibri"/>
                <a:cs typeface="Arial"/>
              </a:rPr>
              <a:t>, no tests as to the qualitative or aesthetic merits of the program should be applied.</a:t>
            </a:r>
            <a:endParaRPr lang="ar-EG" sz="2400" dirty="0">
              <a:ea typeface="Calibri"/>
              <a:cs typeface="Arial"/>
            </a:endParaRPr>
          </a:p>
        </p:txBody>
      </p:sp>
    </p:spTree>
    <p:extLst>
      <p:ext uri="{BB962C8B-B14F-4D97-AF65-F5344CB8AC3E}">
        <p14:creationId xmlns:p14="http://schemas.microsoft.com/office/powerpoint/2010/main" val="2229843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sz="4800" dirty="0" smtClean="0"/>
              <a:t>Scope of the Right holder</a:t>
            </a:r>
            <a:r>
              <a:rPr lang="en-US" sz="3600" dirty="0" smtClean="0"/>
              <a:t/>
            </a:r>
            <a:br>
              <a:rPr lang="en-US" sz="3600" dirty="0" smtClean="0"/>
            </a:br>
            <a:r>
              <a:rPr lang="en-US" sz="3200" dirty="0" smtClean="0"/>
              <a:t>EU Directive: User Interface</a:t>
            </a:r>
            <a:endParaRPr lang="ar-EG" sz="3600" dirty="0"/>
          </a:p>
        </p:txBody>
      </p:sp>
      <p:sp>
        <p:nvSpPr>
          <p:cNvPr id="3" name="Content Placeholder 2"/>
          <p:cNvSpPr>
            <a:spLocks noGrp="1"/>
          </p:cNvSpPr>
          <p:nvPr>
            <p:ph idx="1"/>
          </p:nvPr>
        </p:nvSpPr>
        <p:spPr/>
        <p:txBody>
          <a:bodyPr/>
          <a:lstStyle/>
          <a:p>
            <a:pPr algn="just" rtl="0"/>
            <a:r>
              <a:rPr lang="en-US" dirty="0"/>
              <a:t>The function of a computer program is to communicate and work together with other components of a computer system and with users and, for this purpose, a logical and, where appropriate, physical interconnection and interaction is required to permit all elements of software and hardware to work with other software and hardware and with users in all the ways in which they are intended to function. The parts of the program which provide for such interconnection and interaction between elements of software and hardware are generally known as ‘interfaces’. This functional interconnection and interaction is generally known as ‘interoperability’; such interoperability can be defined as the ability to exchange information and mutually to use the information which has been exchanged.</a:t>
            </a:r>
            <a:endParaRPr lang="ar-EG" dirty="0"/>
          </a:p>
        </p:txBody>
      </p:sp>
    </p:spTree>
    <p:extLst>
      <p:ext uri="{BB962C8B-B14F-4D97-AF65-F5344CB8AC3E}">
        <p14:creationId xmlns:p14="http://schemas.microsoft.com/office/powerpoint/2010/main" val="1370465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Scope of the Right holder</a:t>
            </a:r>
            <a:br>
              <a:rPr lang="en-US" dirty="0" smtClean="0"/>
            </a:br>
            <a:r>
              <a:rPr lang="en-US" sz="3200" dirty="0" smtClean="0"/>
              <a:t>EU Directive: Expression of Idea</a:t>
            </a:r>
            <a:endParaRPr lang="ar-EG" sz="3200" dirty="0"/>
          </a:p>
        </p:txBody>
      </p:sp>
      <p:sp>
        <p:nvSpPr>
          <p:cNvPr id="3" name="Content Placeholder 2"/>
          <p:cNvSpPr>
            <a:spLocks noGrp="1"/>
          </p:cNvSpPr>
          <p:nvPr>
            <p:ph idx="1"/>
          </p:nvPr>
        </p:nvSpPr>
        <p:spPr/>
        <p:txBody>
          <a:bodyPr/>
          <a:lstStyle/>
          <a:p>
            <a:pPr algn="just" rtl="0"/>
            <a:r>
              <a:rPr lang="en-US" dirty="0"/>
              <a:t>For the avoidance of doubt, it has to be made clear that only the expression of a computer program is protected and that ideas and principles which underlie any element of a program, including those which underlie its interfaces, are not protected by copyright under this Directive. In accordance with this principle of copyright, to the extent that logic, algorithms and programming languages comprise ideas and principles, those ideas and principles are not protected under this Directive</a:t>
            </a:r>
            <a:r>
              <a:rPr lang="en-US" dirty="0" smtClean="0"/>
              <a:t>. </a:t>
            </a:r>
            <a:r>
              <a:rPr lang="en-US" dirty="0"/>
              <a:t>In accordance with the legislation and case-law of the Member States and the international copyright conventions, the expression of those ideas and principles is to be protected by copyright</a:t>
            </a:r>
            <a:r>
              <a:rPr lang="en-US" dirty="0" smtClean="0"/>
              <a:t>. (Art.1 and Preamble)</a:t>
            </a:r>
            <a:endParaRPr lang="ar-EG" dirty="0"/>
          </a:p>
        </p:txBody>
      </p:sp>
    </p:spTree>
    <p:extLst>
      <p:ext uri="{BB962C8B-B14F-4D97-AF65-F5344CB8AC3E}">
        <p14:creationId xmlns:p14="http://schemas.microsoft.com/office/powerpoint/2010/main" val="2510404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Exceptions and </a:t>
            </a:r>
            <a:r>
              <a:rPr lang="en-US" dirty="0"/>
              <a:t>Limitations</a:t>
            </a:r>
            <a:br>
              <a:rPr lang="en-US" dirty="0"/>
            </a:br>
            <a:r>
              <a:rPr lang="en-US" sz="3200" dirty="0"/>
              <a:t>EU Directive</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smtClean="0"/>
              <a:t>Backup copy and error correction</a:t>
            </a:r>
          </a:p>
          <a:p>
            <a:pPr algn="just" rtl="0"/>
            <a:r>
              <a:rPr lang="en-US" dirty="0" err="1" smtClean="0"/>
              <a:t>Decompilation</a:t>
            </a:r>
            <a:endParaRPr lang="en-US" dirty="0" smtClean="0"/>
          </a:p>
          <a:p>
            <a:pPr marL="114300" indent="0" algn="just" rtl="0">
              <a:buNone/>
            </a:pPr>
            <a:r>
              <a:rPr lang="en-US" dirty="0" smtClean="0"/>
              <a:t>1- Authorized person</a:t>
            </a:r>
          </a:p>
          <a:p>
            <a:pPr marL="114300" indent="0" algn="just" rtl="0">
              <a:buNone/>
            </a:pPr>
            <a:r>
              <a:rPr lang="en-US" dirty="0" smtClean="0"/>
              <a:t>2- The information necessary to achieve inter-operability are not available</a:t>
            </a:r>
          </a:p>
          <a:p>
            <a:pPr marL="114300" indent="0" algn="just" rtl="0">
              <a:buNone/>
            </a:pPr>
            <a:r>
              <a:rPr lang="en-US" dirty="0" smtClean="0"/>
              <a:t>3- The acts are confined to the parts of the original program which are necessary to achieve inter-operability</a:t>
            </a:r>
          </a:p>
          <a:p>
            <a:pPr marL="114300" indent="0" algn="just" rtl="0">
              <a:buNone/>
            </a:pPr>
            <a:r>
              <a:rPr lang="en-US" dirty="0"/>
              <a:t>The provisions of paragraph 1 shall not permit the information obtained through its application: (a) to be used for goals other than to achieve the interoperability of the independently created computer program; (b) to be given to others, except when necessary for the interoperability of the independently created computer program; or (c) to be used for the development, production or marketing of a computer program substantially similar in its expression, or for any other act which infringes copyright.</a:t>
            </a:r>
            <a:endParaRPr lang="ar-EG" dirty="0"/>
          </a:p>
        </p:txBody>
      </p:sp>
    </p:spTree>
    <p:extLst>
      <p:ext uri="{BB962C8B-B14F-4D97-AF65-F5344CB8AC3E}">
        <p14:creationId xmlns:p14="http://schemas.microsoft.com/office/powerpoint/2010/main" val="4046989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Exceptions and Limitations</a:t>
            </a:r>
            <a:br>
              <a:rPr lang="en-US" dirty="0" smtClean="0"/>
            </a:br>
            <a:r>
              <a:rPr lang="en-US" sz="3200" dirty="0" smtClean="0"/>
              <a:t>EU: Technical Measures of Protection</a:t>
            </a:r>
            <a:endParaRPr lang="ar-EG" sz="3200" dirty="0"/>
          </a:p>
        </p:txBody>
      </p:sp>
      <p:sp>
        <p:nvSpPr>
          <p:cNvPr id="3" name="Content Placeholder 2"/>
          <p:cNvSpPr>
            <a:spLocks noGrp="1"/>
          </p:cNvSpPr>
          <p:nvPr>
            <p:ph idx="1"/>
          </p:nvPr>
        </p:nvSpPr>
        <p:spPr>
          <a:xfrm>
            <a:off x="467544" y="1988840"/>
            <a:ext cx="7620000" cy="3989040"/>
          </a:xfrm>
        </p:spPr>
        <p:txBody>
          <a:bodyPr/>
          <a:lstStyle/>
          <a:p>
            <a:pPr algn="just" rtl="0"/>
            <a:r>
              <a:rPr lang="en-US" dirty="0" smtClean="0"/>
              <a:t>Art.7 does not allow any </a:t>
            </a:r>
            <a:r>
              <a:rPr lang="en-US" dirty="0"/>
              <a:t>act of putting into circulation, or the possession for commercial purposes of, any means the sole intended purpose of which is to facilitate the </a:t>
            </a:r>
            <a:r>
              <a:rPr lang="en-US" u="sng" dirty="0" smtClean="0"/>
              <a:t>un-</a:t>
            </a:r>
            <a:r>
              <a:rPr lang="en-US" u="sng" dirty="0" err="1" smtClean="0"/>
              <a:t>authorised</a:t>
            </a:r>
            <a:r>
              <a:rPr lang="en-US" dirty="0" smtClean="0"/>
              <a:t> </a:t>
            </a:r>
            <a:r>
              <a:rPr lang="en-US" dirty="0"/>
              <a:t>removal or circumvention of any technical device which may have been applied to protect a computer program</a:t>
            </a:r>
            <a:r>
              <a:rPr lang="en-US" dirty="0" smtClean="0"/>
              <a:t>.</a:t>
            </a:r>
          </a:p>
          <a:p>
            <a:pPr marL="114300" indent="0" algn="just" rtl="0">
              <a:buNone/>
            </a:pPr>
            <a:endParaRPr lang="en-US" dirty="0" smtClean="0"/>
          </a:p>
          <a:p>
            <a:pPr algn="just" rtl="0"/>
            <a:r>
              <a:rPr lang="en-US" dirty="0" smtClean="0"/>
              <a:t>Art.8 Parties may not agree upon otherwise</a:t>
            </a:r>
            <a:endParaRPr lang="ar-EG" dirty="0"/>
          </a:p>
        </p:txBody>
      </p:sp>
    </p:spTree>
    <p:extLst>
      <p:ext uri="{BB962C8B-B14F-4D97-AF65-F5344CB8AC3E}">
        <p14:creationId xmlns:p14="http://schemas.microsoft.com/office/powerpoint/2010/main" val="3380388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r>
              <a:rPr lang="en-US" dirty="0" smtClean="0"/>
              <a:t/>
            </a:r>
            <a:br>
              <a:rPr lang="en-US" dirty="0" smtClean="0"/>
            </a:br>
            <a:r>
              <a:rPr lang="en-US" dirty="0" smtClean="0"/>
              <a:t>Exceptions and Limitations</a:t>
            </a:r>
            <a:r>
              <a:rPr lang="en-US" dirty="0"/>
              <a:t/>
            </a:r>
            <a:br>
              <a:rPr lang="en-US" dirty="0"/>
            </a:br>
            <a:r>
              <a:rPr lang="en-US" sz="3100" dirty="0" smtClean="0"/>
              <a:t>Australian amendment of copyright act by Law No. 105 of the year 1999</a:t>
            </a:r>
            <a:endParaRPr lang="ar-EG" sz="3100" dirty="0"/>
          </a:p>
        </p:txBody>
      </p:sp>
      <p:sp>
        <p:nvSpPr>
          <p:cNvPr id="3" name="Content Placeholder 2"/>
          <p:cNvSpPr>
            <a:spLocks noGrp="1"/>
          </p:cNvSpPr>
          <p:nvPr>
            <p:ph idx="1"/>
          </p:nvPr>
        </p:nvSpPr>
        <p:spPr>
          <a:xfrm>
            <a:off x="467544" y="2060848"/>
            <a:ext cx="7620000" cy="4555976"/>
          </a:xfrm>
        </p:spPr>
        <p:txBody>
          <a:bodyPr>
            <a:normAutofit fontScale="92500"/>
          </a:bodyPr>
          <a:lstStyle/>
          <a:p>
            <a:pPr lvl="0" algn="just" rtl="0"/>
            <a:r>
              <a:rPr lang="en-US" dirty="0" smtClean="0"/>
              <a:t>Amending </a:t>
            </a:r>
            <a:r>
              <a:rPr lang="en-US" dirty="0"/>
              <a:t>or modifying to the original copy of the program to </a:t>
            </a:r>
            <a:r>
              <a:rPr lang="en-US" dirty="0" smtClean="0"/>
              <a:t>make interoperable products;</a:t>
            </a:r>
            <a:endParaRPr lang="en-US" dirty="0"/>
          </a:p>
          <a:p>
            <a:pPr lvl="0" algn="just" rtl="0"/>
            <a:r>
              <a:rPr lang="en-US" dirty="0"/>
              <a:t>Studying the idea behind the program and the way it functions;</a:t>
            </a:r>
          </a:p>
          <a:p>
            <a:pPr lvl="0" algn="just" rtl="0"/>
            <a:r>
              <a:rPr lang="en-US" dirty="0"/>
              <a:t>Amending the language by which the program has been written;</a:t>
            </a:r>
          </a:p>
          <a:p>
            <a:pPr lvl="0" algn="just" rtl="0"/>
            <a:r>
              <a:rPr lang="en-US" dirty="0"/>
              <a:t>Having a backup copy;</a:t>
            </a:r>
          </a:p>
          <a:p>
            <a:pPr lvl="0" algn="just" rtl="0"/>
            <a:r>
              <a:rPr lang="en-US" dirty="0"/>
              <a:t>Preparing of materials or programs to deal with the original program;</a:t>
            </a:r>
          </a:p>
          <a:p>
            <a:pPr lvl="0" algn="just" rtl="0"/>
            <a:r>
              <a:rPr lang="en-US" dirty="0"/>
              <a:t>Fixing the present errors in the program for running it or for better performance;</a:t>
            </a:r>
          </a:p>
          <a:p>
            <a:pPr algn="just" rtl="0"/>
            <a:r>
              <a:rPr lang="en-US" dirty="0"/>
              <a:t>Testing, with good faith, or for security purposes of the network that the program is a part </a:t>
            </a:r>
            <a:r>
              <a:rPr lang="en-US" dirty="0" smtClean="0"/>
              <a:t>of</a:t>
            </a:r>
          </a:p>
          <a:p>
            <a:pPr algn="just" rtl="0"/>
            <a:r>
              <a:rPr lang="en-US" dirty="0" smtClean="0"/>
              <a:t>Parties are not allowed to agree upon otherwise</a:t>
            </a:r>
            <a:endParaRPr lang="ar-EG" dirty="0"/>
          </a:p>
        </p:txBody>
      </p:sp>
    </p:spTree>
    <p:extLst>
      <p:ext uri="{BB962C8B-B14F-4D97-AF65-F5344CB8AC3E}">
        <p14:creationId xmlns:p14="http://schemas.microsoft.com/office/powerpoint/2010/main" val="3984250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t>Fair Use Doctrine</a:t>
            </a:r>
            <a:br>
              <a:rPr lang="en-US" dirty="0" smtClean="0"/>
            </a:br>
            <a:r>
              <a:rPr lang="en-US" sz="3200" dirty="0" smtClean="0"/>
              <a:t> US Law</a:t>
            </a:r>
            <a:endParaRPr lang="ar-EG" dirty="0"/>
          </a:p>
        </p:txBody>
      </p:sp>
      <p:sp>
        <p:nvSpPr>
          <p:cNvPr id="3" name="Content Placeholder 2"/>
          <p:cNvSpPr>
            <a:spLocks noGrp="1"/>
          </p:cNvSpPr>
          <p:nvPr>
            <p:ph idx="1"/>
          </p:nvPr>
        </p:nvSpPr>
        <p:spPr/>
        <p:txBody>
          <a:bodyPr/>
          <a:lstStyle/>
          <a:p>
            <a:pPr marL="0" marR="0" algn="just" rtl="0" fontAlgn="base">
              <a:spcBef>
                <a:spcPts val="0"/>
              </a:spcBef>
              <a:spcAft>
                <a:spcPts val="0"/>
              </a:spcAft>
            </a:pPr>
            <a:r>
              <a:rPr lang="en-US" dirty="0">
                <a:latin typeface="Lucida Sans Unicode"/>
              </a:rPr>
              <a:t>(1) the purpose and character of the use, including whether such use is of a commercial nature or is for nonprofit educational purposes; </a:t>
            </a:r>
          </a:p>
          <a:p>
            <a:pPr marL="0" marR="0" algn="just" rtl="0" fontAlgn="base">
              <a:spcBef>
                <a:spcPts val="0"/>
              </a:spcBef>
              <a:spcAft>
                <a:spcPts val="0"/>
              </a:spcAft>
            </a:pPr>
            <a:r>
              <a:rPr lang="en-US" dirty="0">
                <a:latin typeface="Lucida Sans Unicode"/>
              </a:rPr>
              <a:t>(2) the nature of the copyrighted work; </a:t>
            </a:r>
          </a:p>
          <a:p>
            <a:pPr marL="0" marR="0" algn="just" rtl="0" fontAlgn="base">
              <a:spcBef>
                <a:spcPts val="0"/>
              </a:spcBef>
              <a:spcAft>
                <a:spcPts val="0"/>
              </a:spcAft>
            </a:pPr>
            <a:r>
              <a:rPr lang="en-US" dirty="0">
                <a:latin typeface="Lucida Sans Unicode"/>
              </a:rPr>
              <a:t>(3) the amount and substantiality of the portion used in relation to the copyrighted work as a whole; and </a:t>
            </a:r>
          </a:p>
          <a:p>
            <a:pPr marL="0" marR="0" algn="just" rtl="0" fontAlgn="base">
              <a:spcBef>
                <a:spcPts val="0"/>
              </a:spcBef>
              <a:spcAft>
                <a:spcPts val="0"/>
              </a:spcAft>
            </a:pPr>
            <a:r>
              <a:rPr lang="en-US" dirty="0">
                <a:latin typeface="Lucida Sans Unicode"/>
              </a:rPr>
              <a:t>(4) the effect of the use upon the potential market for or value of the copyrighted </a:t>
            </a:r>
            <a:r>
              <a:rPr lang="en-US" dirty="0" smtClean="0">
                <a:latin typeface="Lucida Sans Unicode"/>
              </a:rPr>
              <a:t>work</a:t>
            </a:r>
          </a:p>
          <a:p>
            <a:pPr marL="0" marR="0" algn="just" rtl="0" fontAlgn="base">
              <a:spcBef>
                <a:spcPts val="0"/>
              </a:spcBef>
              <a:spcAft>
                <a:spcPts val="0"/>
              </a:spcAft>
            </a:pPr>
            <a:endParaRPr lang="en-US" dirty="0">
              <a:latin typeface="Lucida Sans Unicode"/>
            </a:endParaRPr>
          </a:p>
          <a:p>
            <a:pPr marL="0" marR="0" algn="just" rtl="0" fontAlgn="base">
              <a:spcBef>
                <a:spcPts val="0"/>
              </a:spcBef>
              <a:spcAft>
                <a:spcPts val="0"/>
              </a:spcAft>
            </a:pPr>
            <a:r>
              <a:rPr lang="en-US" dirty="0" smtClean="0">
                <a:latin typeface="Lucida Sans Unicode"/>
              </a:rPr>
              <a:t>It is noted that the US Law does not cite an exhaustive list of actions that the copyright owner may not prevent others from</a:t>
            </a:r>
            <a:endParaRPr lang="ar-EG" dirty="0"/>
          </a:p>
        </p:txBody>
      </p:sp>
    </p:spTree>
    <p:extLst>
      <p:ext uri="{BB962C8B-B14F-4D97-AF65-F5344CB8AC3E}">
        <p14:creationId xmlns:p14="http://schemas.microsoft.com/office/powerpoint/2010/main" val="32872969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1001</TotalTime>
  <Words>1284</Words>
  <Application>Microsoft Office PowerPoint</Application>
  <PresentationFormat>On-screen Show (4:3)</PresentationFormat>
  <Paragraphs>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Software Protection &amp; Scope of the Right holder Options for Developing Countries</vt:lpstr>
      <vt:lpstr>Method of Software Protection: Patent vs. Copyright</vt:lpstr>
      <vt:lpstr>Scope of the Right Holder  EU Directive for computer programs 2009</vt:lpstr>
      <vt:lpstr>Scope of the Right holder EU Directive: User Interface</vt:lpstr>
      <vt:lpstr>Scope of the Right holder EU Directive: Expression of Idea</vt:lpstr>
      <vt:lpstr>Exceptions and Limitations EU Directive</vt:lpstr>
      <vt:lpstr>Exceptions and Limitations EU: Technical Measures of Protection</vt:lpstr>
      <vt:lpstr> Exceptions and Limitations Australian amendment of copyright act by Law No. 105 of the year 1999</vt:lpstr>
      <vt:lpstr>Fair Use Doctrine  US Law</vt:lpstr>
      <vt:lpstr>Scope of the Right holder The Egyptian IP Law no. 82 of the year 2002 </vt:lpstr>
      <vt:lpstr>Scope of the Right holder The Egyptian IP Law and vagueness</vt:lpstr>
      <vt:lpstr>Limitations and Exceptions The Egyptian IP Law no. 82 of the year 2002</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and Database Protection</dc:title>
  <dc:creator>Ahmed</dc:creator>
  <cp:lastModifiedBy>Talia</cp:lastModifiedBy>
  <cp:revision>29</cp:revision>
  <dcterms:created xsi:type="dcterms:W3CDTF">2013-04-23T21:19:33Z</dcterms:created>
  <dcterms:modified xsi:type="dcterms:W3CDTF">2013-05-08T00:56:14Z</dcterms:modified>
</cp:coreProperties>
</file>