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58" r:id="rId4"/>
    <p:sldId id="259" r:id="rId5"/>
    <p:sldId id="288" r:id="rId6"/>
    <p:sldId id="290" r:id="rId7"/>
    <p:sldId id="273" r:id="rId8"/>
    <p:sldId id="274" r:id="rId9"/>
    <p:sldId id="289" r:id="rId10"/>
    <p:sldId id="275" r:id="rId11"/>
    <p:sldId id="276" r:id="rId12"/>
    <p:sldId id="278" r:id="rId13"/>
    <p:sldId id="279" r:id="rId14"/>
    <p:sldId id="282" r:id="rId15"/>
    <p:sldId id="284" r:id="rId16"/>
    <p:sldId id="286" r:id="rId17"/>
    <p:sldId id="287" r:id="rId18"/>
    <p:sldId id="280" r:id="rId19"/>
    <p:sldId id="281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EA3BB-3915-4BAD-B338-106E7417C734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630DF-6458-4840-B370-7D969DAB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630DF-6458-4840-B370-7D969DAB9C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2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630DF-6458-4840-B370-7D969DAB9C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16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630DF-6458-4840-B370-7D969DAB9C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06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400" b="0" i="0" u="none" strike="noStrike" baseline="0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630DF-6458-4840-B370-7D969DAB9C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25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83EB-D8BA-48AC-A3B3-F8E54781B59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2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0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66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77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394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622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811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43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11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11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65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2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2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2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8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2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8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3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08/5/2013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PSC/MoC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3FAE-E939-4C80-93F1-6DD76C5747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7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3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534400" cy="28956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Topic 8: IP Rights Infringement and Enforcement: Accounting for Socio-Economic, Technical Development Variables, including in the context of Recommendation 45 of the WIPO Development Agenda</a:t>
            </a:r>
            <a:r>
              <a:rPr lang="en-US" sz="2800" dirty="0" smtClean="0"/>
              <a:t>: </a:t>
            </a:r>
            <a:br>
              <a:rPr lang="en-US" sz="2800" dirty="0" smtClean="0"/>
            </a:br>
            <a:r>
              <a:rPr lang="en-US" sz="3600" b="1" i="1" dirty="0" smtClean="0"/>
              <a:t>Cambodia’s Experiences 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1828800"/>
          </a:xfrm>
        </p:spPr>
        <p:txBody>
          <a:bodyPr>
            <a:noAutofit/>
          </a:bodyPr>
          <a:lstStyle/>
          <a:p>
            <a:r>
              <a:rPr lang="en-US" sz="1800" i="1" dirty="0" smtClean="0"/>
              <a:t>Second WIPO Inter-Regional Meeting on South-South Cooperation on Patents, Trademarks, GI, Industrial Designs and Enforcement</a:t>
            </a:r>
            <a:br>
              <a:rPr lang="en-US" sz="1800" i="1" dirty="0" smtClean="0"/>
            </a:br>
            <a:r>
              <a:rPr lang="en-US" sz="1800" i="1" dirty="0" smtClean="0"/>
              <a:t>Cairo, May 08, 2013</a:t>
            </a:r>
          </a:p>
          <a:p>
            <a:r>
              <a:rPr lang="en-US" sz="1800" i="1" dirty="0" smtClean="0"/>
              <a:t> Penn </a:t>
            </a:r>
            <a:r>
              <a:rPr lang="en-US" sz="1800" i="1" dirty="0" err="1" smtClean="0"/>
              <a:t>Sovicheat</a:t>
            </a:r>
            <a:r>
              <a:rPr lang="en-US" sz="1800" i="1" dirty="0" smtClean="0"/>
              <a:t>, Deputy Director  General</a:t>
            </a:r>
          </a:p>
          <a:p>
            <a:r>
              <a:rPr lang="en-US" sz="1800" i="1" dirty="0" smtClean="0"/>
              <a:t>Ministry of Commerce, Cambodia</a:t>
            </a:r>
          </a:p>
        </p:txBody>
      </p:sp>
    </p:spTree>
    <p:extLst>
      <p:ext uri="{BB962C8B-B14F-4D97-AF65-F5344CB8AC3E}">
        <p14:creationId xmlns:p14="http://schemas.microsoft.com/office/powerpoint/2010/main" val="3783765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prstClr val="black"/>
                </a:solidFill>
              </a:rPr>
              <a:t>What we </a:t>
            </a:r>
            <a:r>
              <a:rPr lang="en-US" sz="3600" b="1" i="1" dirty="0" smtClean="0">
                <a:solidFill>
                  <a:prstClr val="black"/>
                </a:solidFill>
              </a:rPr>
              <a:t>are </a:t>
            </a:r>
            <a:r>
              <a:rPr lang="en-US" sz="3600" b="1" i="1" dirty="0">
                <a:solidFill>
                  <a:prstClr val="black"/>
                </a:solidFill>
              </a:rPr>
              <a:t>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500" i="1" dirty="0" smtClean="0"/>
              <a:t>Six sectors have been identified to prioritize where </a:t>
            </a:r>
            <a:r>
              <a:rPr lang="en-US" sz="2500" i="1" dirty="0"/>
              <a:t>key opportunities exist for Cambodia to benefit from the intellectual property </a:t>
            </a:r>
            <a:r>
              <a:rPr lang="en-US" sz="2500" i="1" dirty="0" smtClean="0"/>
              <a:t>system for economic development: Agriculture, Culture, Education </a:t>
            </a:r>
            <a:r>
              <a:rPr lang="en-US" sz="2500" i="1" dirty="0"/>
              <a:t>&amp; </a:t>
            </a:r>
            <a:r>
              <a:rPr lang="en-US" sz="2500" i="1" dirty="0" smtClean="0"/>
              <a:t>Training, Health, Industry and Commerce, Tourism. </a:t>
            </a:r>
          </a:p>
          <a:p>
            <a:pPr>
              <a:buFont typeface="Wingdings" pitchFamily="2" charset="2"/>
              <a:buChar char="Ø"/>
            </a:pPr>
            <a:r>
              <a:rPr lang="en-US" sz="2500" i="1" dirty="0" smtClean="0"/>
              <a:t>A number of initiatives have been defined to reach the objectives: </a:t>
            </a:r>
            <a:r>
              <a:rPr lang="en-US" sz="2500" i="1" dirty="0"/>
              <a:t>Improving capacity and building capacity on </a:t>
            </a:r>
            <a:r>
              <a:rPr lang="en-US" sz="2500" i="1" dirty="0" smtClean="0"/>
              <a:t>IPRs, </a:t>
            </a:r>
            <a:r>
              <a:rPr lang="en-US" sz="2500" i="1" dirty="0"/>
              <a:t>Raising IP </a:t>
            </a:r>
            <a:r>
              <a:rPr lang="en-US" sz="2500" i="1" dirty="0" smtClean="0"/>
              <a:t>awareness,</a:t>
            </a:r>
            <a:r>
              <a:rPr lang="en-US" sz="2500" i="1" dirty="0"/>
              <a:t> Improving IP </a:t>
            </a:r>
            <a:r>
              <a:rPr lang="en-US" sz="2500" i="1" dirty="0" smtClean="0"/>
              <a:t>legislations, </a:t>
            </a:r>
            <a:r>
              <a:rPr lang="en-US" sz="2500" i="1" dirty="0"/>
              <a:t>Develop and effectively implement IP Enforcement </a:t>
            </a:r>
            <a:r>
              <a:rPr lang="en-US" sz="2500" i="1" dirty="0" smtClean="0"/>
              <a:t>Strategies.</a:t>
            </a:r>
            <a:endParaRPr lang="en-US" sz="2500" i="1" dirty="0"/>
          </a:p>
          <a:p>
            <a:pPr>
              <a:buFont typeface="Wingdings" pitchFamily="2" charset="2"/>
              <a:buChar char="Ø"/>
            </a:pPr>
            <a:r>
              <a:rPr lang="en-US" sz="2500" i="1" dirty="0" smtClean="0"/>
              <a:t> </a:t>
            </a:r>
            <a:r>
              <a:rPr lang="en-US" sz="2500" i="1" dirty="0"/>
              <a:t>A</a:t>
            </a:r>
            <a:r>
              <a:rPr lang="en-US" sz="2500" i="1" dirty="0" smtClean="0"/>
              <a:t>nd </a:t>
            </a:r>
            <a:r>
              <a:rPr lang="en-US" sz="2500" i="1" dirty="0"/>
              <a:t>recommended agencies and stakeholders </a:t>
            </a:r>
            <a:r>
              <a:rPr lang="en-US" sz="2500" i="1" dirty="0" smtClean="0"/>
              <a:t>have been identified to </a:t>
            </a:r>
            <a:r>
              <a:rPr lang="en-US" sz="2500" i="1" dirty="0"/>
              <a:t>undertake the </a:t>
            </a:r>
            <a:r>
              <a:rPr lang="en-US" sz="2500" i="1" dirty="0" smtClean="0"/>
              <a:t>tasks.</a:t>
            </a:r>
            <a:endParaRPr lang="en-US" sz="2500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38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prstClr val="black"/>
                </a:solidFill>
              </a:rPr>
              <a:t>What we </a:t>
            </a:r>
            <a:r>
              <a:rPr lang="en-US" sz="3600" b="1" i="1" dirty="0" smtClean="0">
                <a:solidFill>
                  <a:prstClr val="black"/>
                </a:solidFill>
              </a:rPr>
              <a:t>are </a:t>
            </a:r>
            <a:r>
              <a:rPr lang="en-US" sz="3600" b="1" i="1" dirty="0">
                <a:solidFill>
                  <a:prstClr val="black"/>
                </a:solidFill>
              </a:rPr>
              <a:t>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u="sng" dirty="0" smtClean="0"/>
              <a:t>Example of expected sector development benefited from IPRs</a:t>
            </a:r>
            <a:r>
              <a:rPr lang="en-US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i="1" u="sng" dirty="0" smtClean="0"/>
              <a:t>Agriculture</a:t>
            </a:r>
            <a:r>
              <a:rPr lang="en-US" i="1" dirty="0" smtClean="0"/>
              <a:t>:</a:t>
            </a:r>
          </a:p>
          <a:p>
            <a:pPr>
              <a:buFontTx/>
              <a:buChar char="-"/>
            </a:pPr>
            <a:r>
              <a:rPr lang="en-US" i="1" dirty="0"/>
              <a:t>P</a:t>
            </a:r>
            <a:r>
              <a:rPr lang="en-US" i="1" dirty="0" smtClean="0"/>
              <a:t>rotection </a:t>
            </a:r>
            <a:r>
              <a:rPr lang="en-US" i="1" dirty="0"/>
              <a:t>of new plant </a:t>
            </a:r>
            <a:r>
              <a:rPr lang="en-US" i="1" dirty="0" smtClean="0"/>
              <a:t>varieties: Strategic </a:t>
            </a:r>
            <a:r>
              <a:rPr lang="en-US" i="1" dirty="0"/>
              <a:t>use of plant variety protection </a:t>
            </a:r>
            <a:r>
              <a:rPr lang="en-US" i="1" dirty="0" smtClean="0"/>
              <a:t>to improve agricultural outputs.</a:t>
            </a:r>
          </a:p>
          <a:p>
            <a:pPr>
              <a:buFontTx/>
              <a:buChar char="-"/>
            </a:pPr>
            <a:r>
              <a:rPr lang="en-US" i="1" dirty="0" smtClean="0"/>
              <a:t> </a:t>
            </a:r>
            <a:r>
              <a:rPr lang="en-US" i="1" dirty="0"/>
              <a:t>F</a:t>
            </a:r>
            <a:r>
              <a:rPr lang="en-US" i="1" dirty="0" smtClean="0"/>
              <a:t>acilitation </a:t>
            </a:r>
            <a:r>
              <a:rPr lang="en-US" i="1" dirty="0"/>
              <a:t>of sharing plant varieties and accessing technologies and </a:t>
            </a:r>
            <a:r>
              <a:rPr lang="en-US" i="1" dirty="0" smtClean="0"/>
              <a:t>chemicals: Ensuring </a:t>
            </a:r>
            <a:r>
              <a:rPr lang="en-US" i="1" dirty="0"/>
              <a:t>that intellectual property requirements for sharing and accessing are capable of being </a:t>
            </a:r>
            <a:r>
              <a:rPr lang="en-US" i="1" dirty="0" smtClean="0"/>
              <a:t>met.</a:t>
            </a:r>
          </a:p>
          <a:p>
            <a:pPr>
              <a:buFontTx/>
              <a:buChar char="-"/>
            </a:pPr>
            <a:r>
              <a:rPr lang="en-US" i="1" dirty="0"/>
              <a:t>B</a:t>
            </a:r>
            <a:r>
              <a:rPr lang="en-US" i="1" dirty="0" smtClean="0"/>
              <a:t>randing </a:t>
            </a:r>
            <a:r>
              <a:rPr lang="en-US" i="1" dirty="0"/>
              <a:t>and marketing of agricultural products both domestically and internationally through the strategic use of certification marks, collective marks and </a:t>
            </a:r>
            <a:r>
              <a:rPr lang="en-US" i="1" dirty="0" smtClean="0"/>
              <a:t>trademarks.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prstClr val="black"/>
                </a:solidFill>
              </a:rPr>
              <a:t>What we </a:t>
            </a:r>
            <a:r>
              <a:rPr lang="en-US" sz="3200" b="1" i="1" dirty="0" smtClean="0">
                <a:solidFill>
                  <a:prstClr val="black"/>
                </a:solidFill>
              </a:rPr>
              <a:t>are trying </a:t>
            </a:r>
            <a:r>
              <a:rPr lang="en-US" sz="3200" b="1" i="1" dirty="0">
                <a:solidFill>
                  <a:prstClr val="black"/>
                </a:solidFill>
              </a:rPr>
              <a:t>to </a:t>
            </a:r>
            <a:r>
              <a:rPr lang="en-US" sz="3200" b="1" i="1" dirty="0" smtClean="0">
                <a:solidFill>
                  <a:prstClr val="black"/>
                </a:solidFill>
              </a:rPr>
              <a:t>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u="sng" dirty="0" smtClean="0"/>
              <a:t>Commerce and Industry</a:t>
            </a:r>
            <a:r>
              <a:rPr lang="en-US" i="1" u="sng" dirty="0" smtClean="0"/>
              <a:t>:</a:t>
            </a:r>
          </a:p>
          <a:p>
            <a:r>
              <a:rPr lang="en-US" i="1" dirty="0" smtClean="0"/>
              <a:t>The </a:t>
            </a:r>
            <a:r>
              <a:rPr lang="en-US" i="1" dirty="0"/>
              <a:t>branding and promotion of the Cambodian designed garments and fashion products, textiles and food items through the strategic use of trademarks, designs, geographical indications, collective marks, certification marks and </a:t>
            </a:r>
            <a:r>
              <a:rPr lang="en-US" i="1" dirty="0" smtClean="0"/>
              <a:t>copyright.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improvement in production and quality of the garment sector and food industry through local innovation, acquiring new technology or licensing of technology or using out of patent </a:t>
            </a:r>
            <a:r>
              <a:rPr lang="en-US" i="1" dirty="0" smtClean="0"/>
              <a:t>technology. </a:t>
            </a:r>
          </a:p>
          <a:p>
            <a:endParaRPr lang="en-US" i="1" dirty="0"/>
          </a:p>
          <a:p>
            <a:r>
              <a:rPr lang="en-US" i="1" dirty="0"/>
              <a:t>The use of trade secrets where appropriate and tactical use of non-disclosure agreements concerning customer lists, customer and distributor relationships, marketing strategies, competitor </a:t>
            </a:r>
            <a:r>
              <a:rPr lang="en-US" i="1" dirty="0" smtClean="0"/>
              <a:t>analysis. 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i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46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prstClr val="black"/>
                </a:solidFill>
              </a:rPr>
              <a:t>What we are trying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u="sng" dirty="0" smtClean="0"/>
              <a:t>Health</a:t>
            </a:r>
            <a:r>
              <a:rPr lang="en-US" i="1" u="sng" dirty="0" smtClean="0"/>
              <a:t>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i="1" dirty="0" smtClean="0"/>
              <a:t>Fostering </a:t>
            </a:r>
            <a:r>
              <a:rPr lang="en-US" i="1" dirty="0"/>
              <a:t>the growth of a pharmaceutical industry in </a:t>
            </a:r>
            <a:r>
              <a:rPr lang="en-US" i="1" dirty="0" smtClean="0"/>
              <a:t>Cambodia.</a:t>
            </a:r>
          </a:p>
          <a:p>
            <a:pPr>
              <a:buFontTx/>
              <a:buChar char="-"/>
            </a:pPr>
            <a:r>
              <a:rPr lang="en-US" i="1" dirty="0" smtClean="0"/>
              <a:t> </a:t>
            </a:r>
            <a:r>
              <a:rPr lang="en-US" i="1" dirty="0"/>
              <a:t>Controlling and reducing the price of pharmaceuticals through taking advantage of the flexibilities available under the TRIPs Agreement to access essential medicines </a:t>
            </a:r>
            <a:r>
              <a:rPr lang="en-US" i="1" dirty="0" smtClean="0"/>
              <a:t>.</a:t>
            </a:r>
          </a:p>
          <a:p>
            <a:pPr>
              <a:buFontTx/>
              <a:buChar char="-"/>
            </a:pPr>
            <a:r>
              <a:rPr lang="en-US" i="1" dirty="0" smtClean="0"/>
              <a:t>Providing </a:t>
            </a:r>
            <a:r>
              <a:rPr lang="en-US" i="1" dirty="0"/>
              <a:t>tools to assist with enforcement action against providers of counterfeit </a:t>
            </a:r>
            <a:r>
              <a:rPr lang="en-US" i="1" dirty="0" smtClean="0"/>
              <a:t>pharmaceuticals.</a:t>
            </a:r>
          </a:p>
          <a:p>
            <a:pPr>
              <a:buFontTx/>
              <a:buChar char="-"/>
            </a:pPr>
            <a:r>
              <a:rPr lang="en-US" i="1" dirty="0" smtClean="0"/>
              <a:t>Facilitating </a:t>
            </a:r>
            <a:r>
              <a:rPr lang="en-US" i="1" dirty="0"/>
              <a:t>collaboration with outside health organizations to share technologies, methods of treatment and pharmaceuticals which otherwise may not be made available without adequate intellectual property </a:t>
            </a:r>
            <a:r>
              <a:rPr lang="en-US" i="1" dirty="0" smtClean="0"/>
              <a:t>protection.</a:t>
            </a:r>
          </a:p>
          <a:p>
            <a:pPr>
              <a:buFontTx/>
              <a:buChar char="-"/>
            </a:pPr>
            <a:r>
              <a:rPr lang="en-US" i="1" dirty="0" smtClean="0"/>
              <a:t>Providing </a:t>
            </a:r>
            <a:r>
              <a:rPr lang="en-US" i="1" dirty="0"/>
              <a:t>mechanisms for the control and protection of traditional medicines and traditional medicine practices, and opportunities for protection for innovations in this </a:t>
            </a:r>
            <a:r>
              <a:rPr lang="en-US" i="1" dirty="0" smtClean="0"/>
              <a:t>area. </a:t>
            </a:r>
            <a:endParaRPr lang="en-US" i="1" dirty="0"/>
          </a:p>
          <a:p>
            <a:pPr marL="0" indent="0">
              <a:buNone/>
            </a:pPr>
            <a:endParaRPr lang="en-US" i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2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prstClr val="black"/>
                </a:solidFill>
              </a:rPr>
              <a:t>What we are trying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u="sng" dirty="0" smtClean="0"/>
              <a:t>Tourism:</a:t>
            </a:r>
          </a:p>
          <a:p>
            <a:pPr>
              <a:buFontTx/>
              <a:buChar char="-"/>
            </a:pPr>
            <a:r>
              <a:rPr lang="en-US" sz="3400" i="1" dirty="0" smtClean="0"/>
              <a:t>The </a:t>
            </a:r>
            <a:r>
              <a:rPr lang="en-US" sz="3400" i="1" dirty="0"/>
              <a:t>branding and protection of that branding of Cambodia as a tourism </a:t>
            </a:r>
            <a:r>
              <a:rPr lang="en-US" sz="3400" i="1" dirty="0" smtClean="0"/>
              <a:t>destination.</a:t>
            </a:r>
          </a:p>
          <a:p>
            <a:pPr>
              <a:buFontTx/>
              <a:buChar char="-"/>
            </a:pPr>
            <a:r>
              <a:rPr lang="en-US" sz="3400" i="1" dirty="0" smtClean="0"/>
              <a:t>Supporting </a:t>
            </a:r>
            <a:r>
              <a:rPr lang="en-US" sz="3400" i="1" dirty="0"/>
              <a:t>initiatives to guarantee the quality of tourism products and services through branding, collective marks and certification </a:t>
            </a:r>
            <a:r>
              <a:rPr lang="en-US" sz="3400" i="1" dirty="0" smtClean="0"/>
              <a:t>marks.</a:t>
            </a:r>
          </a:p>
          <a:p>
            <a:pPr>
              <a:buFontTx/>
              <a:buChar char="-"/>
            </a:pPr>
            <a:r>
              <a:rPr lang="en-US" sz="3400" i="1" dirty="0" smtClean="0"/>
              <a:t>Providing </a:t>
            </a:r>
            <a:r>
              <a:rPr lang="en-US" sz="3400" i="1" dirty="0"/>
              <a:t>mechanisms to ensure authenticity of cultural products such as handicrafts, traditional dance and traditional music through certification of traditional methods and guarantees of place of origin (country, province or village</a:t>
            </a:r>
            <a:r>
              <a:rPr lang="en-US" sz="3400" i="1" dirty="0" smtClean="0"/>
              <a:t>).</a:t>
            </a:r>
          </a:p>
          <a:p>
            <a:pPr>
              <a:buFontTx/>
              <a:buChar char="-"/>
            </a:pPr>
            <a:r>
              <a:rPr lang="en-US" sz="3400" i="1" dirty="0" smtClean="0"/>
              <a:t>Providing </a:t>
            </a:r>
            <a:r>
              <a:rPr lang="en-US" sz="3400" i="1" dirty="0"/>
              <a:t>the means for the protection and control of use of iconic Cambodian images by tour operators and travel agents </a:t>
            </a:r>
          </a:p>
          <a:p>
            <a:pPr marL="0" indent="0">
              <a:buNone/>
            </a:pPr>
            <a:r>
              <a:rPr lang="en-US" sz="3400" i="1" dirty="0" smtClean="0"/>
              <a:t> </a:t>
            </a:r>
            <a:endParaRPr lang="en-US" sz="3400" i="1" dirty="0"/>
          </a:p>
          <a:p>
            <a:pPr marL="0" indent="0">
              <a:buNone/>
            </a:pPr>
            <a:endParaRPr lang="en-US" i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4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/>
              <a:t>Remaining challenges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i="1" dirty="0" smtClean="0"/>
          </a:p>
          <a:p>
            <a:pPr>
              <a:buFontTx/>
              <a:buChar char="-"/>
            </a:pPr>
            <a:r>
              <a:rPr lang="en-US" i="1" dirty="0" smtClean="0"/>
              <a:t>Counterfeit </a:t>
            </a:r>
            <a:r>
              <a:rPr lang="en-US" i="1" dirty="0"/>
              <a:t>and pirated goods can be found </a:t>
            </a:r>
            <a:r>
              <a:rPr lang="en-US" i="1" dirty="0" smtClean="0"/>
              <a:t>everywhere and in most cases have been popularly endorsed by consumers: </a:t>
            </a:r>
            <a:r>
              <a:rPr lang="en-US" i="1" u="sng" dirty="0" smtClean="0">
                <a:solidFill>
                  <a:schemeClr val="tx2"/>
                </a:solidFill>
              </a:rPr>
              <a:t>consumer attitude and awareness</a:t>
            </a:r>
            <a:r>
              <a:rPr lang="en-US" i="1" dirty="0" smtClean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i="1" dirty="0" smtClean="0"/>
              <a:t> </a:t>
            </a:r>
            <a:r>
              <a:rPr lang="en-US" i="1" u="sng" dirty="0" smtClean="0">
                <a:solidFill>
                  <a:schemeClr val="tx2"/>
                </a:solidFill>
              </a:rPr>
              <a:t>Reluctance of Rights holders</a:t>
            </a:r>
            <a:r>
              <a:rPr lang="en-US" i="1" dirty="0" smtClean="0"/>
              <a:t>: </a:t>
            </a:r>
            <a:r>
              <a:rPr lang="en-US" i="1" u="sng" dirty="0" smtClean="0"/>
              <a:t>Costs </a:t>
            </a:r>
            <a:r>
              <a:rPr lang="en-US" i="1" dirty="0"/>
              <a:t>to rights holders </a:t>
            </a:r>
            <a:r>
              <a:rPr lang="en-US" i="1" dirty="0" smtClean="0"/>
              <a:t>and their contribution to IPRs enforcement: </a:t>
            </a:r>
            <a:r>
              <a:rPr lang="en-US" i="1" dirty="0"/>
              <a:t>an important </a:t>
            </a:r>
            <a:r>
              <a:rPr lang="en-US" i="1" dirty="0" smtClean="0"/>
              <a:t>factor. </a:t>
            </a:r>
          </a:p>
          <a:p>
            <a:pPr>
              <a:buFontTx/>
              <a:buChar char="-"/>
            </a:pPr>
            <a:r>
              <a:rPr lang="en-US" i="1" u="sng" dirty="0" smtClean="0"/>
              <a:t>IP environment</a:t>
            </a:r>
            <a:r>
              <a:rPr lang="en-US" i="1" dirty="0" smtClean="0"/>
              <a:t>: Research and Development is limited due to less encouragement and availability of fund.</a:t>
            </a:r>
          </a:p>
          <a:p>
            <a:pPr>
              <a:buFontTx/>
              <a:buChar char="-"/>
            </a:pPr>
            <a:r>
              <a:rPr lang="en-US" i="1" u="sng" dirty="0" smtClean="0">
                <a:solidFill>
                  <a:schemeClr val="tx2"/>
                </a:solidFill>
              </a:rPr>
              <a:t>IP Commercialization</a:t>
            </a:r>
            <a:r>
              <a:rPr lang="en-US" i="1" dirty="0" smtClean="0"/>
              <a:t>: Yet to be proliferated, application of this concept is still limited.</a:t>
            </a:r>
          </a:p>
          <a:p>
            <a:pPr marL="0" indent="0">
              <a:buNone/>
            </a:pPr>
            <a:endParaRPr lang="en-US" i="1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Remaining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000" i="1" dirty="0" smtClean="0"/>
          </a:p>
          <a:p>
            <a:pPr>
              <a:buFontTx/>
              <a:buChar char="-"/>
            </a:pPr>
            <a:r>
              <a:rPr lang="en-US" sz="3000" i="1" dirty="0" smtClean="0"/>
              <a:t>Limited </a:t>
            </a:r>
            <a:r>
              <a:rPr lang="en-US" sz="3000" i="1" dirty="0"/>
              <a:t>knowledge on IPRs within the general public and enforcement </a:t>
            </a:r>
            <a:r>
              <a:rPr lang="en-US" sz="3000" i="1" dirty="0" smtClean="0"/>
              <a:t>agencies: require the need to build IP culture among them.</a:t>
            </a:r>
            <a:endParaRPr lang="en-US" sz="3000" i="1" dirty="0"/>
          </a:p>
          <a:p>
            <a:pPr>
              <a:buFontTx/>
              <a:buChar char="-"/>
            </a:pPr>
            <a:r>
              <a:rPr lang="en-US" sz="3000" i="1" dirty="0"/>
              <a:t>Limited cooperation of private sector or right-holder in identifying counterfeiting.</a:t>
            </a:r>
          </a:p>
          <a:p>
            <a:pPr>
              <a:buFontTx/>
              <a:buChar char="-"/>
            </a:pPr>
            <a:r>
              <a:rPr lang="en-US" sz="3000" i="1" dirty="0"/>
              <a:t>Lacking of information sharing on counterfeiting and piracy among the region.</a:t>
            </a:r>
          </a:p>
          <a:p>
            <a:pPr>
              <a:buFontTx/>
              <a:buChar char="-"/>
            </a:pPr>
            <a:r>
              <a:rPr lang="en-US" sz="3000" i="1" dirty="0"/>
              <a:t>Shortage of IP experts to provide advice or awareness to the public. </a:t>
            </a:r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/>
              <a:t>Enhancing Cooperation on IP Enforcement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u="sng" dirty="0" smtClean="0"/>
              <a:t>Develop Joint IP Work Plan</a:t>
            </a:r>
            <a:r>
              <a:rPr lang="en-US" i="1" dirty="0" smtClean="0"/>
              <a:t>: Concrete Example: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Regional cooperation on IP enforcement: </a:t>
            </a:r>
            <a:r>
              <a:rPr lang="en-US" i="1" dirty="0"/>
              <a:t>ASEAN </a:t>
            </a:r>
            <a:r>
              <a:rPr lang="en-US" i="1" dirty="0" smtClean="0"/>
              <a:t>Context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Initiative on IP Enforcement:</a:t>
            </a:r>
          </a:p>
          <a:p>
            <a:pPr>
              <a:buFontTx/>
              <a:buChar char="-"/>
            </a:pPr>
            <a:r>
              <a:rPr lang="en-US" i="1" dirty="0" smtClean="0"/>
              <a:t>Regional </a:t>
            </a:r>
            <a:r>
              <a:rPr lang="en-US" i="1" dirty="0"/>
              <a:t>Action Plan on IPR </a:t>
            </a:r>
            <a:r>
              <a:rPr lang="en-US" i="1" dirty="0" smtClean="0"/>
              <a:t>Enforcement: Development and implementation.</a:t>
            </a:r>
          </a:p>
          <a:p>
            <a:pPr>
              <a:buFontTx/>
              <a:buChar char="-"/>
            </a:pPr>
            <a:r>
              <a:rPr lang="en-US" i="1" dirty="0"/>
              <a:t>National internal guidelines for enforcement consistent with the civil, criminal, and administrative </a:t>
            </a:r>
            <a:r>
              <a:rPr lang="en-US" i="1" dirty="0" smtClean="0"/>
              <a:t>structures</a:t>
            </a:r>
          </a:p>
          <a:p>
            <a:pPr>
              <a:buFontTx/>
              <a:buChar char="-"/>
            </a:pPr>
            <a:r>
              <a:rPr lang="en-US" i="1" dirty="0"/>
              <a:t>Publish available statistical information relating to IP enforcement, including the status of IP cases in the </a:t>
            </a:r>
            <a:r>
              <a:rPr lang="en-US" i="1" dirty="0" smtClean="0"/>
              <a:t>courts.</a:t>
            </a:r>
          </a:p>
          <a:p>
            <a:pPr>
              <a:buFontTx/>
              <a:buChar char="-"/>
            </a:pPr>
            <a:endParaRPr lang="en-US" i="1" dirty="0" smtClean="0"/>
          </a:p>
          <a:p>
            <a:pPr marL="0" indent="0" algn="ctr">
              <a:buNone/>
            </a:pPr>
            <a:endParaRPr lang="en-US" sz="1400" dirty="0">
              <a:solidFill>
                <a:prstClr val="black">
                  <a:tint val="75000"/>
                </a:prstClr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5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prstClr val="black"/>
                </a:solidFill>
              </a:rPr>
              <a:t>Enhancing Cooperation on IP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5900" i="1" dirty="0"/>
          </a:p>
          <a:p>
            <a:pPr>
              <a:buFontTx/>
              <a:buChar char="-"/>
            </a:pPr>
            <a:r>
              <a:rPr lang="en-US" sz="8600" i="1" dirty="0" smtClean="0"/>
              <a:t>Reduced </a:t>
            </a:r>
            <a:r>
              <a:rPr lang="en-US" sz="8600" i="1" dirty="0"/>
              <a:t>movements of pirated and counterfeit goods into and between member states through </a:t>
            </a:r>
            <a:r>
              <a:rPr lang="en-US" sz="8600" i="1" dirty="0" smtClean="0"/>
              <a:t>documentation.</a:t>
            </a:r>
          </a:p>
          <a:p>
            <a:pPr>
              <a:buFontTx/>
              <a:buChar char="-"/>
            </a:pPr>
            <a:r>
              <a:rPr lang="en-US" sz="8600" i="1" dirty="0"/>
              <a:t>Encourage Private sector involvement in antipiracy and information awareness campaigns at the regional </a:t>
            </a:r>
            <a:r>
              <a:rPr lang="en-US" sz="8600" i="1" dirty="0" smtClean="0"/>
              <a:t>level.</a:t>
            </a:r>
          </a:p>
          <a:p>
            <a:pPr>
              <a:buFontTx/>
              <a:buChar char="-"/>
            </a:pPr>
            <a:r>
              <a:rPr lang="en-US" sz="8600" i="1" dirty="0"/>
              <a:t>Conduct Workshops, training course on enforcement issues and developments in IPR protection</a:t>
            </a:r>
            <a:r>
              <a:rPr lang="en-US" sz="8600" i="1" dirty="0" smtClean="0"/>
              <a:t>.</a:t>
            </a:r>
          </a:p>
          <a:p>
            <a:pPr>
              <a:buFontTx/>
              <a:buChar char="-"/>
            </a:pPr>
            <a:r>
              <a:rPr lang="en-US" sz="8600" i="1" dirty="0"/>
              <a:t>Promote strong linkages between the national IP Office and the judiciary to deal with IP </a:t>
            </a:r>
            <a:r>
              <a:rPr lang="en-US" sz="8600" i="1" dirty="0" smtClean="0"/>
              <a:t>enforcement.</a:t>
            </a:r>
          </a:p>
          <a:p>
            <a:pPr>
              <a:buFontTx/>
              <a:buChar char="-"/>
            </a:pPr>
            <a:r>
              <a:rPr lang="en-US" sz="8600" i="1" dirty="0"/>
              <a:t>Promote Information awareness activities through the development of materials on IP enforcement.</a:t>
            </a:r>
          </a:p>
          <a:p>
            <a:pPr marL="0" indent="0">
              <a:buNone/>
            </a:pPr>
            <a:endParaRPr lang="en-US" sz="8600" dirty="0" smtClean="0"/>
          </a:p>
          <a:p>
            <a:pPr marL="0" indent="0" algn="ctr">
              <a:buNone/>
            </a:pPr>
            <a:endParaRPr lang="en-US" sz="8600" dirty="0" smtClean="0"/>
          </a:p>
          <a:p>
            <a:pPr marL="0" indent="0">
              <a:buNone/>
            </a:pPr>
            <a:endParaRPr lang="en-US" sz="8600" dirty="0" smtClean="0"/>
          </a:p>
          <a:p>
            <a:pPr marL="0" indent="0">
              <a:buNone/>
            </a:pPr>
            <a:endParaRPr lang="en-US" sz="8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7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Remarks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Role of IP Advanced Developing Countries in realizing South-South Cooperation on IPRs:</a:t>
            </a:r>
          </a:p>
          <a:p>
            <a:pPr>
              <a:buFontTx/>
              <a:buChar char="-"/>
            </a:pPr>
            <a:r>
              <a:rPr lang="en-US" i="1" dirty="0" smtClean="0"/>
              <a:t>Provide assistance to build IP capacity: on specialized subjects:</a:t>
            </a:r>
          </a:p>
          <a:p>
            <a:pPr marL="0" indent="0">
              <a:buNone/>
            </a:pPr>
            <a:r>
              <a:rPr lang="en-US" i="1" dirty="0" smtClean="0"/>
              <a:t>     China: traditional medicine, TK,…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Japan: Branding, Patent information,…</a:t>
            </a:r>
          </a:p>
          <a:p>
            <a:pPr marL="0" indent="0">
              <a:buNone/>
            </a:pPr>
            <a:r>
              <a:rPr lang="en-US" i="1" dirty="0" smtClean="0"/>
              <a:t>     India: Compulsory license, TK,…</a:t>
            </a:r>
          </a:p>
          <a:p>
            <a:pPr marL="0" indent="0">
              <a:buNone/>
            </a:pPr>
            <a:r>
              <a:rPr lang="en-US" i="1" dirty="0" smtClean="0"/>
              <a:t>     Brazil, Thailand: GI</a:t>
            </a:r>
          </a:p>
          <a:p>
            <a:pPr>
              <a:buFontTx/>
              <a:buChar char="-"/>
            </a:pPr>
            <a:r>
              <a:rPr lang="en-US" i="1" dirty="0" smtClean="0"/>
              <a:t>Assistance to promote IP environment, IP education &amp; awareness, IP Commercialization,… </a:t>
            </a:r>
          </a:p>
          <a:p>
            <a:r>
              <a:rPr lang="en-US" i="1" smtClean="0"/>
              <a:t>Role </a:t>
            </a:r>
            <a:r>
              <a:rPr lang="en-US" i="1" dirty="0" smtClean="0"/>
              <a:t>of WIPO and other Regional group: Further TA and Supports of this process.</a:t>
            </a:r>
          </a:p>
          <a:p>
            <a:r>
              <a:rPr lang="en-US" i="1" dirty="0" smtClean="0"/>
              <a:t>Role and commitments of individual government: IP policy, IP strategy and work plan toward protection and enforcement of IPRs in the manner conducive to social and economic development.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                                                                     </a:t>
            </a:r>
            <a:r>
              <a:rPr lang="en-US" b="1" i="1" dirty="0" smtClean="0"/>
              <a:t>Thank You!</a:t>
            </a:r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7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Brief overview of Current IP Administration in Cambodia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Ministry of Commerce: Trademark, trade name, acts of unfair competition, GI, Trade Secret.</a:t>
            </a:r>
          </a:p>
          <a:p>
            <a:r>
              <a:rPr lang="en-US" sz="2400" i="1" dirty="0" smtClean="0"/>
              <a:t>Ministry of Industry, Mines and Energy: Patent, Industrial Design, Layout Design of Integrated Circuit, Plant Varieties Protection.</a:t>
            </a:r>
          </a:p>
          <a:p>
            <a:r>
              <a:rPr lang="en-US" sz="2400" i="1" dirty="0" smtClean="0"/>
              <a:t>Ministry of Culture and Fine Arts: Copyright and Related Rights.</a:t>
            </a:r>
          </a:p>
          <a:p>
            <a:r>
              <a:rPr lang="en-US" sz="2400" i="1" dirty="0" smtClean="0"/>
              <a:t>National Committee on IPRs: An umbrella of the three institutions for policy level and focal point for technical assistance. Secretariat is located in the Ministry of Commerce.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800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i="1" dirty="0" smtClean="0"/>
              <a:t>Existing IP Legal framework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dirty="0" smtClean="0"/>
              <a:t>Law </a:t>
            </a:r>
            <a:r>
              <a:rPr lang="en-US" i="1" dirty="0"/>
              <a:t>on Patents, Utility Model Certificates and Industrial Designs, in (</a:t>
            </a:r>
            <a:r>
              <a:rPr lang="en-US" i="1" dirty="0" smtClean="0"/>
              <a:t>January 2003) </a:t>
            </a:r>
            <a:r>
              <a:rPr lang="en-US" i="1" dirty="0"/>
              <a:t>followed by regulations </a:t>
            </a:r>
            <a:r>
              <a:rPr lang="en-US" i="1" dirty="0" smtClean="0"/>
              <a:t> </a:t>
            </a:r>
            <a:r>
              <a:rPr lang="en-US" i="1" dirty="0"/>
              <a:t>on procedures for the registration of industrial designs, and for the grant of patents and utility model </a:t>
            </a:r>
            <a:r>
              <a:rPr lang="en-US" i="1" dirty="0" smtClean="0"/>
              <a:t>certificates (November 2006). </a:t>
            </a:r>
          </a:p>
          <a:p>
            <a:pPr marL="0" indent="0">
              <a:buNone/>
            </a:pP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Law </a:t>
            </a:r>
            <a:r>
              <a:rPr lang="en-US" i="1" dirty="0"/>
              <a:t>Concerning Marks, Trade Names and Acts of Unfair </a:t>
            </a:r>
            <a:r>
              <a:rPr lang="en-US" i="1" dirty="0" smtClean="0"/>
              <a:t>Competition (February 2002), </a:t>
            </a:r>
            <a:r>
              <a:rPr lang="en-US" i="1" dirty="0"/>
              <a:t>followed by Sub-Decree No. 46 on the Implementation of the </a:t>
            </a:r>
            <a:r>
              <a:rPr lang="en-US" i="1" dirty="0" smtClean="0"/>
              <a:t>Law (July 2006); </a:t>
            </a:r>
            <a:r>
              <a:rPr lang="en-US" i="1" dirty="0"/>
              <a:t>border measure provisions are included in </a:t>
            </a:r>
            <a:r>
              <a:rPr lang="en-US" i="1" dirty="0" smtClean="0"/>
              <a:t>this sub-decree.</a:t>
            </a:r>
          </a:p>
          <a:p>
            <a:pPr marL="0" indent="0">
              <a:buNone/>
            </a:pP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Law </a:t>
            </a:r>
            <a:r>
              <a:rPr lang="en-US" i="1" dirty="0"/>
              <a:t>on Copyrights and Related </a:t>
            </a:r>
            <a:r>
              <a:rPr lang="en-US" i="1" dirty="0" smtClean="0"/>
              <a:t>Rights (March 2003), and </a:t>
            </a:r>
            <a:r>
              <a:rPr lang="en-US" i="1" dirty="0"/>
              <a:t>draft sub-decree on the establishment of collective management organizations is currently under </a:t>
            </a:r>
            <a:r>
              <a:rPr lang="en-US" i="1" dirty="0" smtClean="0"/>
              <a:t>discussion.</a:t>
            </a:r>
          </a:p>
          <a:p>
            <a:pPr marL="0" indent="0">
              <a:buNone/>
            </a:pP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Legislation </a:t>
            </a:r>
            <a:r>
              <a:rPr lang="en-US" i="1" dirty="0"/>
              <a:t>on plant variety protection was </a:t>
            </a:r>
            <a:r>
              <a:rPr lang="en-US" i="1" dirty="0" smtClean="0"/>
              <a:t>adopted </a:t>
            </a:r>
            <a:r>
              <a:rPr lang="en-US" i="1" dirty="0"/>
              <a:t>in 2008, as the Law on Seeds Management and Plant Breeder's Rights.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066800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Membership in IP International Instruments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100" i="1" dirty="0"/>
              <a:t>Cambodia </a:t>
            </a:r>
            <a:r>
              <a:rPr lang="en-US" sz="2100" i="1" dirty="0" smtClean="0"/>
              <a:t>is a </a:t>
            </a:r>
            <a:r>
              <a:rPr lang="en-US" sz="2100" i="1" dirty="0"/>
              <a:t>member of WIPO since </a:t>
            </a:r>
            <a:r>
              <a:rPr lang="en-US" sz="2100" i="1" dirty="0" smtClean="0"/>
              <a:t>1995.</a:t>
            </a:r>
          </a:p>
          <a:p>
            <a:pPr>
              <a:buFont typeface="Wingdings" pitchFamily="2" charset="2"/>
              <a:buChar char="Ø"/>
            </a:pPr>
            <a:r>
              <a:rPr lang="en-US" sz="2100" i="1" dirty="0" smtClean="0"/>
              <a:t>Member of Paris </a:t>
            </a:r>
            <a:r>
              <a:rPr lang="en-US" sz="2100" i="1" dirty="0"/>
              <a:t>Convention </a:t>
            </a:r>
            <a:r>
              <a:rPr lang="en-US" sz="2100" i="1" dirty="0" smtClean="0"/>
              <a:t>since </a:t>
            </a:r>
            <a:r>
              <a:rPr lang="en-US" sz="2100" i="1" dirty="0"/>
              <a:t>1998. </a:t>
            </a:r>
            <a:endParaRPr lang="en-US" sz="2100" i="1" dirty="0" smtClean="0"/>
          </a:p>
          <a:p>
            <a:pPr>
              <a:buFont typeface="Wingdings" pitchFamily="2" charset="2"/>
              <a:buChar char="Ø"/>
            </a:pPr>
            <a:r>
              <a:rPr lang="en-US" sz="2100" i="1" dirty="0" smtClean="0"/>
              <a:t>Member of WTO in 2004 through full accession process:</a:t>
            </a:r>
          </a:p>
          <a:p>
            <a:pPr>
              <a:buFontTx/>
              <a:buChar char="-"/>
            </a:pPr>
            <a:r>
              <a:rPr lang="en-US" sz="2100" i="1" dirty="0" smtClean="0"/>
              <a:t>Granted </a:t>
            </a:r>
            <a:r>
              <a:rPr lang="en-US" sz="2100" i="1" dirty="0"/>
              <a:t>a phase-in period up to 2007 to fully implement </a:t>
            </a:r>
            <a:r>
              <a:rPr lang="en-US" sz="2100" i="1" dirty="0" smtClean="0"/>
              <a:t>TRIPs. </a:t>
            </a:r>
          </a:p>
          <a:p>
            <a:pPr>
              <a:buFontTx/>
              <a:buChar char="-"/>
            </a:pPr>
            <a:r>
              <a:rPr lang="en-US" sz="2100" i="1" dirty="0" smtClean="0"/>
              <a:t>In 2005, was </a:t>
            </a:r>
            <a:r>
              <a:rPr lang="en-US" sz="2100" i="1" dirty="0"/>
              <a:t>granted an extension until 2013 </a:t>
            </a:r>
            <a:r>
              <a:rPr lang="en-US" sz="2100" i="1" dirty="0" smtClean="0"/>
              <a:t>with the other LDCs.</a:t>
            </a:r>
          </a:p>
          <a:p>
            <a:pPr>
              <a:buFont typeface="Wingdings" pitchFamily="2" charset="2"/>
              <a:buChar char="Ø"/>
            </a:pPr>
            <a:r>
              <a:rPr lang="en-US" sz="2100" i="1" dirty="0" smtClean="0"/>
              <a:t>Considering to join:</a:t>
            </a:r>
          </a:p>
          <a:p>
            <a:pPr>
              <a:buFontTx/>
              <a:buChar char="-"/>
            </a:pPr>
            <a:r>
              <a:rPr lang="en-US" sz="2100" i="1" dirty="0" smtClean="0"/>
              <a:t>Berne </a:t>
            </a:r>
            <a:r>
              <a:rPr lang="en-US" sz="2100" i="1" dirty="0"/>
              <a:t>Convention for the Protection of Literary and Artistic </a:t>
            </a:r>
            <a:r>
              <a:rPr lang="en-US" sz="2100" i="1" dirty="0" smtClean="0"/>
              <a:t>Works.</a:t>
            </a:r>
          </a:p>
          <a:p>
            <a:pPr>
              <a:buFontTx/>
              <a:buChar char="-"/>
            </a:pPr>
            <a:r>
              <a:rPr lang="en-US" sz="2100" i="1" dirty="0" smtClean="0"/>
              <a:t>Patent </a:t>
            </a:r>
            <a:r>
              <a:rPr lang="en-US" sz="2100" i="1" dirty="0"/>
              <a:t>Cooperation </a:t>
            </a:r>
            <a:r>
              <a:rPr lang="en-US" sz="2100" i="1" dirty="0" smtClean="0"/>
              <a:t>Treaty and </a:t>
            </a:r>
            <a:r>
              <a:rPr lang="en-US" sz="2100" i="1" dirty="0"/>
              <a:t>the Hague Agreement Concerning the International Registration of Industrial </a:t>
            </a:r>
            <a:r>
              <a:rPr lang="en-US" sz="2100" i="1" dirty="0" smtClean="0"/>
              <a:t>Designs. </a:t>
            </a:r>
          </a:p>
          <a:p>
            <a:pPr>
              <a:buFontTx/>
              <a:buChar char="-"/>
            </a:pPr>
            <a:r>
              <a:rPr lang="en-US" sz="2100" i="1" dirty="0" smtClean="0"/>
              <a:t>International </a:t>
            </a:r>
            <a:r>
              <a:rPr lang="en-US" sz="2100" i="1" dirty="0"/>
              <a:t>Convention for the Protection of New Varieties of </a:t>
            </a:r>
            <a:r>
              <a:rPr lang="en-US" sz="2100" i="1" dirty="0" smtClean="0"/>
              <a:t>Plants.</a:t>
            </a:r>
          </a:p>
          <a:p>
            <a:pPr>
              <a:buFontTx/>
              <a:buChar char="-"/>
            </a:pPr>
            <a:r>
              <a:rPr lang="en-US" sz="2100" i="1" dirty="0" smtClean="0"/>
              <a:t>Protocol </a:t>
            </a:r>
            <a:r>
              <a:rPr lang="en-US" sz="2100" i="1" dirty="0"/>
              <a:t>Relating to the Madrid Agreement Concerning the International Registration of Marks. </a:t>
            </a:r>
            <a:endParaRPr lang="en-US" sz="2100" i="1" dirty="0" smtClean="0"/>
          </a:p>
          <a:p>
            <a:pPr marL="0" indent="0">
              <a:buNone/>
            </a:pPr>
            <a:r>
              <a:rPr lang="en-US" sz="2200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7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prstClr val="black"/>
                </a:solidFill>
              </a:rPr>
              <a:t>What we are 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Recommendation 45:</a:t>
            </a:r>
          </a:p>
          <a:p>
            <a:pPr marL="0" indent="0">
              <a:buNone/>
            </a:pPr>
            <a:r>
              <a:rPr lang="en-US" i="1" dirty="0" smtClean="0"/>
              <a:t>“ To approach IP Enforcement in the context of broader societal interests and especially development-oriented concerns…”</a:t>
            </a:r>
          </a:p>
          <a:p>
            <a:pPr>
              <a:buFontTx/>
              <a:buChar char="-"/>
            </a:pPr>
            <a:r>
              <a:rPr lang="en-US" i="1" dirty="0" smtClean="0"/>
              <a:t>Contribute to the promotion of technological innovation and transfer of technology.</a:t>
            </a:r>
          </a:p>
          <a:p>
            <a:pPr>
              <a:buFontTx/>
              <a:buChar char="-"/>
            </a:pPr>
            <a:r>
              <a:rPr lang="en-US" i="1" dirty="0" smtClean="0"/>
              <a:t>Taking into account mutual advantage of producers and users.</a:t>
            </a:r>
          </a:p>
          <a:p>
            <a:pPr>
              <a:buFontTx/>
              <a:buChar char="-"/>
            </a:pPr>
            <a:r>
              <a:rPr lang="en-US" i="1" dirty="0" smtClean="0"/>
              <a:t>Taking into account balance of rights and obligations – conducive to social and economic welfare (TRIPs, Article 7) 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08/5/2013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3FAE-E939-4C80-93F1-6DD76C574722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PSC/MoC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5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 smtClean="0"/>
              <a:t>What we are trying to do to apply Recommendation 45?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i="1" u="sng" dirty="0" smtClean="0">
                <a:latin typeface="+mj-lt"/>
                <a:cs typeface="Times New Roman" pitchFamily="18" charset="0"/>
              </a:rPr>
              <a:t>Works of National Committee for IPRs</a:t>
            </a:r>
            <a:r>
              <a:rPr lang="en-US" sz="9600" i="1" dirty="0" smtClean="0">
                <a:latin typeface="+mj-lt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9600" i="1" u="sng" dirty="0" smtClean="0">
                <a:latin typeface="+mj-lt"/>
                <a:cs typeface="Times New Roman" pitchFamily="18" charset="0"/>
              </a:rPr>
              <a:t>Establishment of IP institutional and legal framework</a:t>
            </a:r>
            <a:r>
              <a:rPr lang="en-US" sz="9600" i="1" dirty="0" smtClean="0">
                <a:latin typeface="+mj-lt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9600" i="1" dirty="0" smtClean="0">
                <a:latin typeface="+mj-lt"/>
                <a:cs typeface="Times New Roman" pitchFamily="18" charset="0"/>
              </a:rPr>
              <a:t>A number of IP regulations have been further developed to create sufficient legal framework to enforce IPRs:  Law on Geographical Indications, Regulation on the establishment of CMOs, Sub-Decree on the enforcement mechanism of IPRs, Regulation on the governance of optical disc and photocopy business, Regulation on the implementation of Trademark Manual.</a:t>
            </a:r>
          </a:p>
          <a:p>
            <a:pPr>
              <a:buFont typeface="Wingdings" pitchFamily="2" charset="2"/>
              <a:buChar char="Ø"/>
            </a:pPr>
            <a:r>
              <a:rPr lang="en-US" sz="9600" i="1" dirty="0" smtClean="0">
                <a:latin typeface="+mj-lt"/>
                <a:cs typeface="Times New Roman" pitchFamily="18" charset="0"/>
              </a:rPr>
              <a:t>Setting up of Sub Committee on IP Enforcement under NCIPR to provide platform for comprehensive cooperation between enforcement agencies.</a:t>
            </a:r>
          </a:p>
          <a:p>
            <a:pPr>
              <a:buFont typeface="Wingdings" pitchFamily="2" charset="2"/>
              <a:buChar char="Ø"/>
            </a:pPr>
            <a:r>
              <a:rPr lang="en-US" sz="9600" i="1" dirty="0" smtClean="0">
                <a:latin typeface="+mj-lt"/>
                <a:cs typeface="Times New Roman" pitchFamily="18" charset="0"/>
              </a:rPr>
              <a:t>Setting up Sub Committee on IP Education and Dissemination to provide platform to promote IP knowledge and build IP culture among students and public.</a:t>
            </a:r>
          </a:p>
          <a:p>
            <a:pPr marL="0" indent="0">
              <a:buNone/>
            </a:pPr>
            <a:endParaRPr lang="en-US" sz="9600" i="1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9600" i="1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58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prstClr val="black"/>
                </a:solidFill>
              </a:rPr>
              <a:t>What we </a:t>
            </a:r>
            <a:r>
              <a:rPr lang="en-US" sz="3600" b="1" i="1" dirty="0" smtClean="0">
                <a:solidFill>
                  <a:prstClr val="black"/>
                </a:solidFill>
              </a:rPr>
              <a:t>are </a:t>
            </a:r>
            <a:r>
              <a:rPr lang="en-US" sz="3600" b="1" i="1" dirty="0">
                <a:solidFill>
                  <a:prstClr val="black"/>
                </a:solidFill>
              </a:rPr>
              <a:t>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100" i="1" u="sng" dirty="0">
                <a:cs typeface="Times New Roman" pitchFamily="18" charset="0"/>
              </a:rPr>
              <a:t>Building up IP culture and awareness</a:t>
            </a:r>
            <a:r>
              <a:rPr lang="en-US" sz="3100" i="1" dirty="0"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3100" i="1" dirty="0">
                <a:cs typeface="Times New Roman" pitchFamily="18" charset="0"/>
              </a:rPr>
              <a:t>Establish strong relationship with private sector through encouragement of </a:t>
            </a:r>
            <a:r>
              <a:rPr lang="en-US" sz="3100" i="1" dirty="0"/>
              <a:t>the role of Corporate Social Responsibility (CSR) as part of an enforcement strategy, as well as other preventive measures, such as awareness-raising</a:t>
            </a:r>
            <a:r>
              <a:rPr lang="en-US" sz="3100" i="1" dirty="0">
                <a:cs typeface="Times New Roman" pitchFamily="18" charset="0"/>
              </a:rPr>
              <a:t> </a:t>
            </a:r>
            <a:r>
              <a:rPr lang="en-US" sz="3100" i="1" dirty="0" smtClean="0">
                <a:cs typeface="Times New Roman" pitchFamily="18" charset="0"/>
              </a:rPr>
              <a:t>and/or </a:t>
            </a:r>
            <a:r>
              <a:rPr lang="en-GB" sz="3100" i="1" dirty="0" smtClean="0"/>
              <a:t>agreement </a:t>
            </a:r>
            <a:r>
              <a:rPr lang="en-GB" sz="3100" i="1" dirty="0"/>
              <a:t>between the </a:t>
            </a:r>
            <a:r>
              <a:rPr lang="en-GB" sz="3100" i="1" dirty="0" smtClean="0"/>
              <a:t>super </a:t>
            </a:r>
            <a:r>
              <a:rPr lang="en-GB" sz="3100" i="1" dirty="0"/>
              <a:t>market owner, right holder and enforcement </a:t>
            </a:r>
            <a:r>
              <a:rPr lang="en-GB" sz="3100" i="1" dirty="0" smtClean="0"/>
              <a:t>agencies to prevent infringement.</a:t>
            </a:r>
          </a:p>
          <a:p>
            <a:pPr>
              <a:buFont typeface="Wingdings" pitchFamily="2" charset="2"/>
              <a:buChar char="Ø"/>
            </a:pPr>
            <a:r>
              <a:rPr lang="en-US" sz="3100" i="1" dirty="0" smtClean="0"/>
              <a:t>Cooperate </a:t>
            </a:r>
            <a:r>
              <a:rPr lang="en-US" sz="3100" i="1" dirty="0"/>
              <a:t>with private sector to educate </a:t>
            </a:r>
            <a:r>
              <a:rPr lang="en-US" sz="3100" i="1" dirty="0" smtClean="0"/>
              <a:t>consumers and business on IP Rights and the importance of IP commercialization for  business development</a:t>
            </a:r>
            <a:r>
              <a:rPr lang="en-US" sz="3300" i="1" dirty="0" smtClean="0"/>
              <a:t>.</a:t>
            </a:r>
            <a:endParaRPr lang="en-US" sz="3300" i="1" dirty="0"/>
          </a:p>
          <a:p>
            <a:pPr>
              <a:buFont typeface="Wingdings" pitchFamily="2" charset="2"/>
              <a:buChar char="Ø"/>
            </a:pPr>
            <a:endParaRPr lang="en-GB" sz="1200" i="1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23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prstClr val="black"/>
                </a:solidFill>
              </a:rPr>
              <a:t>What we are 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dirty="0" smtClean="0"/>
              <a:t>Preparing to set up IP information center: NCIPR Secretariat, Universities.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Establishing IP Curriculum for IP Education purpose. 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Promote innovation and creativity through linkage between universities and industry and encourage government participation in this scheme.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Utilization of available IP database for research and development: NCIPR initiative – requesting Technical assistance and support from WIPO or using regional approach.</a:t>
            </a:r>
          </a:p>
          <a:p>
            <a:pPr>
              <a:buFont typeface="Wingdings" pitchFamily="2" charset="2"/>
              <a:buChar char="Ø"/>
            </a:pP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19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prstClr val="black"/>
                </a:solidFill>
              </a:rPr>
              <a:t>What </a:t>
            </a:r>
            <a:r>
              <a:rPr lang="en-US" sz="3600" b="1" i="1" dirty="0" smtClean="0">
                <a:solidFill>
                  <a:prstClr val="black"/>
                </a:solidFill>
              </a:rPr>
              <a:t>we are </a:t>
            </a:r>
            <a:r>
              <a:rPr lang="en-US" sz="3600" b="1" i="1" dirty="0">
                <a:solidFill>
                  <a:prstClr val="black"/>
                </a:solidFill>
              </a:rPr>
              <a:t>trying to do to apply Recommendation 45?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i="1" u="sng" dirty="0" smtClean="0"/>
              <a:t> WIPO Technical Assistance: </a:t>
            </a:r>
          </a:p>
          <a:p>
            <a:pPr marL="0" indent="0">
              <a:buNone/>
            </a:pPr>
            <a:r>
              <a:rPr lang="en-US" i="1" dirty="0" smtClean="0"/>
              <a:t>	To development National IP strategy: </a:t>
            </a:r>
            <a:r>
              <a:rPr lang="en-US" b="1" i="1" dirty="0" smtClean="0"/>
              <a:t>Looking into internal 	possibility and opportunities to benefit from IP system</a:t>
            </a:r>
            <a:r>
              <a:rPr lang="en-US" i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i="1" u="sng" dirty="0" smtClean="0"/>
              <a:t>Four objectives have been set</a:t>
            </a:r>
            <a:r>
              <a:rPr lang="en-US" i="1" dirty="0" smtClean="0"/>
              <a:t>: </a:t>
            </a:r>
            <a:endParaRPr lang="en-US" i="1" dirty="0"/>
          </a:p>
          <a:p>
            <a:r>
              <a:rPr lang="en-US" i="1" dirty="0"/>
              <a:t>Improve the capability and capacity within the Cambodian economy and institutions to identify and strategically use the intellectual property system to support Cambodia’s economic development. </a:t>
            </a:r>
          </a:p>
          <a:p>
            <a:r>
              <a:rPr lang="en-US" i="1" dirty="0" smtClean="0"/>
              <a:t>Improve </a:t>
            </a:r>
            <a:r>
              <a:rPr lang="en-US" i="1" dirty="0"/>
              <a:t>the capability and capacity within the Cambodian Government to deliver intellectual property policy, services and enforcement to support Cambodia’s agricultural, commercial, industrial and cultural sectors and the tourism industry. </a:t>
            </a:r>
          </a:p>
          <a:p>
            <a:r>
              <a:rPr lang="en-US" i="1" dirty="0" smtClean="0"/>
              <a:t> </a:t>
            </a:r>
            <a:r>
              <a:rPr lang="en-US" i="1" dirty="0"/>
              <a:t>Improve awareness and understanding within the broader population of the economic role of intellectual property to increase the strategic use of the intellectual property system by Cambodian businesses. </a:t>
            </a:r>
          </a:p>
          <a:p>
            <a:r>
              <a:rPr lang="en-US" i="1" dirty="0" smtClean="0"/>
              <a:t>Align </a:t>
            </a:r>
            <a:r>
              <a:rPr lang="en-US" i="1" dirty="0"/>
              <a:t>Cambodia’s intellectual property legislation with international standards to meet Cambodia’s development, economic and social </a:t>
            </a:r>
            <a:r>
              <a:rPr lang="en-US" i="1" dirty="0" smtClean="0"/>
              <a:t>needs. </a:t>
            </a:r>
            <a:endParaRPr lang="en-US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08/5/2013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DEB7-CF25-4BEB-A7F1-0603A102F2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PSC/MoC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1746</Words>
  <Application>Microsoft Office PowerPoint</Application>
  <PresentationFormat>On-screen Show (4:3)</PresentationFormat>
  <Paragraphs>211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3_Office Theme</vt:lpstr>
      <vt:lpstr>Topic 8: IP Rights Infringement and Enforcement: Accounting for Socio-Economic, Technical Development Variables, including in the context of Recommendation 45 of the WIPO Development Agenda:  Cambodia’s Experiences </vt:lpstr>
      <vt:lpstr>Brief overview of Current IP Administration in Cambodia</vt:lpstr>
      <vt:lpstr>Existing IP Legal framework</vt:lpstr>
      <vt:lpstr>Membership in IP International Instruments</vt:lpstr>
      <vt:lpstr>What we are trying to do to apply Recommendation 45?</vt:lpstr>
      <vt:lpstr>What we are trying to do to apply Recommendation 45?</vt:lpstr>
      <vt:lpstr>What we are trying to do to apply Recommendation 45?</vt:lpstr>
      <vt:lpstr>What we are trying to do to apply Recommendation 45?</vt:lpstr>
      <vt:lpstr>What we are trying to do to apply Recommendation 45?</vt:lpstr>
      <vt:lpstr>What we are trying to do to apply Recommendation 45?</vt:lpstr>
      <vt:lpstr>What we are trying to do to apply Recommendation 45?</vt:lpstr>
      <vt:lpstr>What we are trying to do…</vt:lpstr>
      <vt:lpstr>What we are trying to do…</vt:lpstr>
      <vt:lpstr>What we are trying to do…</vt:lpstr>
      <vt:lpstr>Remaining challenges</vt:lpstr>
      <vt:lpstr>Remaining challenges</vt:lpstr>
      <vt:lpstr>Enhancing Cooperation on IP Enforcement</vt:lpstr>
      <vt:lpstr>Enhancing Cooperation on IP Enforcement</vt:lpstr>
      <vt:lpstr>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Rights Infringement and Enforcement: Accounting for Socio-Economic, Technical Development Variables, including in the context of Recommendation 45 of the WIPO Development Agenda:  Cambodia’s Experience</dc:title>
  <dc:creator>Sovicheat</dc:creator>
  <cp:lastModifiedBy>Sovicheat</cp:lastModifiedBy>
  <cp:revision>53</cp:revision>
  <dcterms:created xsi:type="dcterms:W3CDTF">2013-05-04T13:17:55Z</dcterms:created>
  <dcterms:modified xsi:type="dcterms:W3CDTF">2013-05-07T05:26:05Z</dcterms:modified>
</cp:coreProperties>
</file>