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charts/chart3.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diagrams/colors4.xml" ContentType="application/vnd.openxmlformats-officedocument.drawingml.diagramColors+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diagrams/colors2.xml" ContentType="application/vnd.openxmlformats-officedocument.drawingml.diagramColors+xml"/>
  <Override PartName="/ppt/notesSlides/notesSlide1.xml" ContentType="application/vnd.openxmlformats-officedocument.presentationml.notesSlide+xml"/>
  <Override PartName="/ppt/diagrams/drawing3.xml" ContentType="application/vnd.ms-office.drawingml.diagramDrawing+xml"/>
  <Default Extension="png" ContentType="image/png"/>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charts/chart6.xml" ContentType="application/vnd.openxmlformats-officedocument.drawingml.chart+xml"/>
  <Override PartName="/ppt/diagrams/data5.xml" ContentType="application/vnd.openxmlformats-officedocument.drawingml.diagramData+xml"/>
  <Override PartName="/ppt/diagrams/data3.xml" ContentType="application/vnd.openxmlformats-officedocument.drawingml.diagramData+xml"/>
  <Override PartName="/ppt/charts/chart4.xml" ContentType="application/vnd.openxmlformats-officedocument.drawingml.chart+xml"/>
  <Override PartName="/ppt/diagrams/colors5.xml" ContentType="application/vnd.openxmlformats-officedocument.drawingml.diagramColors+xml"/>
  <Override PartName="/ppt/slides/slide8.xml" ContentType="application/vnd.openxmlformats-officedocument.presentationml.slide+xml"/>
  <Override PartName="/ppt/handoutMasters/handoutMaster1.xml" ContentType="application/vnd.openxmlformats-officedocument.presentationml.handoutMaster+xml"/>
  <Override PartName="/ppt/charts/chart2.xml" ContentType="application/vnd.openxmlformats-officedocument.drawingml.chart+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49" r:id="rId1"/>
  </p:sldMasterIdLst>
  <p:notesMasterIdLst>
    <p:notesMasterId r:id="rId31"/>
  </p:notesMasterIdLst>
  <p:handoutMasterIdLst>
    <p:handoutMasterId r:id="rId32"/>
  </p:handoutMasterIdLst>
  <p:sldIdLst>
    <p:sldId id="256" r:id="rId2"/>
    <p:sldId id="963" r:id="rId3"/>
    <p:sldId id="964" r:id="rId4"/>
    <p:sldId id="965" r:id="rId5"/>
    <p:sldId id="966" r:id="rId6"/>
    <p:sldId id="969" r:id="rId7"/>
    <p:sldId id="970" r:id="rId8"/>
    <p:sldId id="1003" r:id="rId9"/>
    <p:sldId id="1004" r:id="rId10"/>
    <p:sldId id="1021" r:id="rId11"/>
    <p:sldId id="968" r:id="rId12"/>
    <p:sldId id="978" r:id="rId13"/>
    <p:sldId id="979" r:id="rId14"/>
    <p:sldId id="980" r:id="rId15"/>
    <p:sldId id="986" r:id="rId16"/>
    <p:sldId id="975" r:id="rId17"/>
    <p:sldId id="996" r:id="rId18"/>
    <p:sldId id="1022" r:id="rId19"/>
    <p:sldId id="983" r:id="rId20"/>
    <p:sldId id="997" r:id="rId21"/>
    <p:sldId id="999" r:id="rId22"/>
    <p:sldId id="998" r:id="rId23"/>
    <p:sldId id="984" r:id="rId24"/>
    <p:sldId id="995" r:id="rId25"/>
    <p:sldId id="994" r:id="rId26"/>
    <p:sldId id="985" r:id="rId27"/>
    <p:sldId id="1002" r:id="rId28"/>
    <p:sldId id="1000" r:id="rId29"/>
    <p:sldId id="1001" r:id="rId30"/>
  </p:sldIdLst>
  <p:sldSz cx="9144000" cy="6858000" type="screen4x3"/>
  <p:notesSz cx="7077075" cy="9369425"/>
  <p:defaultTextStyle>
    <a:defPPr>
      <a:defRPr lang="en-US"/>
    </a:defPPr>
    <a:lvl1pPr algn="l" rtl="0" eaLnBrk="0" fontAlgn="base" hangingPunct="0">
      <a:spcBef>
        <a:spcPct val="0"/>
      </a:spcBef>
      <a:spcAft>
        <a:spcPct val="0"/>
      </a:spcAft>
      <a:defRPr sz="28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8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8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8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567" autoAdjust="0"/>
    <p:restoredTop sz="99462" autoAdjust="0"/>
  </p:normalViewPr>
  <p:slideViewPr>
    <p:cSldViewPr>
      <p:cViewPr>
        <p:scale>
          <a:sx n="66" d="100"/>
          <a:sy n="66" d="100"/>
        </p:scale>
        <p:origin x="-1272" y="-246"/>
      </p:cViewPr>
      <p:guideLst>
        <p:guide orient="horz" pos="2160"/>
        <p:guide pos="2880"/>
      </p:guideLst>
    </p:cSldViewPr>
  </p:slideViewPr>
  <p:outlineViewPr>
    <p:cViewPr>
      <p:scale>
        <a:sx n="33" d="100"/>
        <a:sy n="33" d="100"/>
      </p:scale>
      <p:origin x="0" y="4307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844" y="-96"/>
      </p:cViewPr>
      <p:guideLst>
        <p:guide orient="horz" pos="2951"/>
        <p:guide pos="222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sackey\Local%20Settings\Temporary%20Internet%20Files\Content.IE5\185IJF5O\E.%20Sackey%20sta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sackey\Local%20Settings\Temporary%20Internet%20Files\Content.IE5\185IJF5O\E.%20Sackey%20stat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sackey\Local%20Settings\Temporary%20Internet%20Files\Content.IE5\185IJF5O\E.%20Sackey%20stat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2" Type="http://schemas.openxmlformats.org/officeDocument/2006/relationships/oleObject" Target="file:///G:\2008%20Financial%20performance%20I%20.xls"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view3D>
      <c:rotX val="30"/>
      <c:perspective val="30"/>
    </c:view3D>
    <c:plotArea>
      <c:layout/>
      <c:pie3DChart>
        <c:varyColors val="1"/>
        <c:ser>
          <c:idx val="0"/>
          <c:order val="0"/>
          <c:explosion val="25"/>
          <c:dPt>
            <c:idx val="0"/>
            <c:spPr>
              <a:solidFill>
                <a:srgbClr val="FFC000"/>
              </a:solidFill>
            </c:spPr>
          </c:dPt>
          <c:dPt>
            <c:idx val="1"/>
            <c:spPr>
              <a:solidFill>
                <a:srgbClr val="00B050"/>
              </a:solidFill>
            </c:spPr>
          </c:dPt>
          <c:dPt>
            <c:idx val="3"/>
            <c:spPr>
              <a:solidFill>
                <a:srgbClr val="FF0000"/>
              </a:solidFill>
            </c:spPr>
          </c:dPt>
          <c:dLbls>
            <c:txPr>
              <a:bodyPr/>
              <a:lstStyle/>
              <a:p>
                <a:pPr>
                  <a:defRPr b="1"/>
                </a:pPr>
                <a:endParaRPr lang="en-US"/>
              </a:p>
            </c:txPr>
            <c:showVal val="1"/>
            <c:showLeaderLines val="1"/>
          </c:dLbls>
          <c:cat>
            <c:strRef>
              <c:f>Sheet1!$A$3:$A$6</c:f>
              <c:strCache>
                <c:ptCount val="4"/>
                <c:pt idx="0">
                  <c:v>ARIPO</c:v>
                </c:pt>
                <c:pt idx="1">
                  <c:v>ARIPO POT M/S</c:v>
                </c:pt>
                <c:pt idx="2">
                  <c:v>OAPI</c:v>
                </c:pt>
                <c:pt idx="3">
                  <c:v>REST</c:v>
                </c:pt>
              </c:strCache>
            </c:strRef>
          </c:cat>
          <c:val>
            <c:numRef>
              <c:f>Sheet1!$B$3:$B$6</c:f>
              <c:numCache>
                <c:formatCode>0%</c:formatCode>
                <c:ptCount val="4"/>
                <c:pt idx="0">
                  <c:v>0.28000000000000008</c:v>
                </c:pt>
                <c:pt idx="1">
                  <c:v>0.32000000000000156</c:v>
                </c:pt>
                <c:pt idx="2">
                  <c:v>0.15000000000000024</c:v>
                </c:pt>
                <c:pt idx="3">
                  <c:v>0.25</c:v>
                </c:pt>
              </c:numCache>
            </c:numRef>
          </c:val>
        </c:ser>
      </c:pie3DChart>
    </c:plotArea>
    <c:legend>
      <c:legendPos val="b"/>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perspective val="30"/>
    </c:view3D>
    <c:plotArea>
      <c:layout>
        <c:manualLayout>
          <c:layoutTarget val="inner"/>
          <c:xMode val="edge"/>
          <c:yMode val="edge"/>
          <c:x val="6.1111206207919683E-2"/>
          <c:y val="5.5555555555555455E-2"/>
          <c:w val="0.93888888888889221"/>
          <c:h val="0.7866531787693205"/>
        </c:manualLayout>
      </c:layout>
      <c:pie3DChart>
        <c:varyColors val="1"/>
        <c:ser>
          <c:idx val="0"/>
          <c:order val="0"/>
          <c:explosion val="7"/>
          <c:dPt>
            <c:idx val="1"/>
            <c:spPr>
              <a:solidFill>
                <a:srgbClr val="00B050"/>
              </a:solidFill>
            </c:spPr>
          </c:dPt>
          <c:dPt>
            <c:idx val="2"/>
            <c:spPr>
              <a:solidFill>
                <a:srgbClr val="FFC000"/>
              </a:solidFill>
            </c:spPr>
          </c:dPt>
          <c:dLbls>
            <c:txPr>
              <a:bodyPr/>
              <a:lstStyle/>
              <a:p>
                <a:pPr>
                  <a:defRPr b="1"/>
                </a:pPr>
                <a:endParaRPr lang="en-US"/>
              </a:p>
            </c:txPr>
            <c:showVal val="1"/>
            <c:showLeaderLines val="1"/>
          </c:dLbls>
          <c:cat>
            <c:strRef>
              <c:f>Sheet1!$A$11:$A$13</c:f>
              <c:strCache>
                <c:ptCount val="3"/>
                <c:pt idx="1">
                  <c:v>OAPI &amp; ARIPO</c:v>
                </c:pt>
                <c:pt idx="2">
                  <c:v>REST</c:v>
                </c:pt>
              </c:strCache>
            </c:strRef>
          </c:cat>
          <c:val>
            <c:numRef>
              <c:f>Sheet1!$B$11:$B$13</c:f>
              <c:numCache>
                <c:formatCode>0%</c:formatCode>
                <c:ptCount val="3"/>
                <c:pt idx="1">
                  <c:v>0.43000000000000038</c:v>
                </c:pt>
                <c:pt idx="2">
                  <c:v>0.56774500475737677</c:v>
                </c:pt>
              </c:numCache>
            </c:numRef>
          </c:val>
        </c:ser>
      </c:pie3DChart>
    </c:plotArea>
    <c:legend>
      <c:legendPos val="b"/>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view3D>
      <c:rotX val="30"/>
      <c:perspective val="30"/>
    </c:view3D>
    <c:plotArea>
      <c:layout/>
      <c:pie3DChart>
        <c:varyColors val="1"/>
        <c:ser>
          <c:idx val="0"/>
          <c:order val="0"/>
          <c:explosion val="24"/>
          <c:dLbls>
            <c:txPr>
              <a:bodyPr/>
              <a:lstStyle/>
              <a:p>
                <a:pPr>
                  <a:defRPr b="1"/>
                </a:pPr>
                <a:endParaRPr lang="en-US"/>
              </a:p>
            </c:txPr>
            <c:showVal val="1"/>
            <c:showLeaderLines val="1"/>
          </c:dLbls>
          <c:cat>
            <c:strRef>
              <c:f>Sheet1!$A$18:$A$19</c:f>
              <c:strCache>
                <c:ptCount val="2"/>
                <c:pt idx="0">
                  <c:v>ARIPO/OAPI/POT M/S</c:v>
                </c:pt>
                <c:pt idx="1">
                  <c:v>REST</c:v>
                </c:pt>
              </c:strCache>
            </c:strRef>
          </c:cat>
          <c:val>
            <c:numRef>
              <c:f>Sheet1!$B$18:$B$19</c:f>
              <c:numCache>
                <c:formatCode>0%</c:formatCode>
                <c:ptCount val="2"/>
                <c:pt idx="0">
                  <c:v>0.75000000000000289</c:v>
                </c:pt>
                <c:pt idx="1">
                  <c:v>0.25</c:v>
                </c:pt>
              </c:numCache>
            </c:numRef>
          </c:val>
        </c:ser>
      </c:pie3DChart>
    </c:plotArea>
    <c:legend>
      <c:legendPos val="b"/>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4"/>
  <c:chart>
    <c:view3D>
      <c:rAngAx val="1"/>
    </c:view3D>
    <c:plotArea>
      <c:layout/>
      <c:bar3DChart>
        <c:barDir val="bar"/>
        <c:grouping val="stacked"/>
        <c:ser>
          <c:idx val="0"/>
          <c:order val="0"/>
          <c:cat>
            <c:strRef>
              <c:f>Sheet1!$C$5:$C$8</c:f>
              <c:strCache>
                <c:ptCount val="4"/>
                <c:pt idx="0">
                  <c:v>R&amp;D ACTIVITES</c:v>
                </c:pt>
                <c:pt idx="1">
                  <c:v>PATENT SPECIFICATION</c:v>
                </c:pt>
                <c:pt idx="2">
                  <c:v>TECHNOLOGICAL SURVEILLANCE</c:v>
                </c:pt>
                <c:pt idx="3">
                  <c:v>PATENTED DRUGS</c:v>
                </c:pt>
              </c:strCache>
            </c:strRef>
          </c:cat>
          <c:val>
            <c:numRef>
              <c:f>Sheet1!$D$5:$D$8</c:f>
              <c:numCache>
                <c:formatCode>General</c:formatCode>
                <c:ptCount val="4"/>
              </c:numCache>
            </c:numRef>
          </c:val>
        </c:ser>
        <c:ser>
          <c:idx val="1"/>
          <c:order val="1"/>
          <c:cat>
            <c:strRef>
              <c:f>Sheet1!$C$5:$C$8</c:f>
              <c:strCache>
                <c:ptCount val="4"/>
                <c:pt idx="0">
                  <c:v>R&amp;D ACTIVITES</c:v>
                </c:pt>
                <c:pt idx="1">
                  <c:v>PATENT SPECIFICATION</c:v>
                </c:pt>
                <c:pt idx="2">
                  <c:v>TECHNOLOGICAL SURVEILLANCE</c:v>
                </c:pt>
                <c:pt idx="3">
                  <c:v>PATENTED DRUGS</c:v>
                </c:pt>
              </c:strCache>
            </c:strRef>
          </c:cat>
          <c:val>
            <c:numRef>
              <c:f>Sheet1!$E$5:$E$8</c:f>
              <c:numCache>
                <c:formatCode>General</c:formatCode>
                <c:ptCount val="4"/>
              </c:numCache>
            </c:numRef>
          </c:val>
        </c:ser>
        <c:ser>
          <c:idx val="2"/>
          <c:order val="2"/>
          <c:cat>
            <c:strRef>
              <c:f>Sheet1!$C$5:$C$8</c:f>
              <c:strCache>
                <c:ptCount val="4"/>
                <c:pt idx="0">
                  <c:v>R&amp;D ACTIVITES</c:v>
                </c:pt>
                <c:pt idx="1">
                  <c:v>PATENT SPECIFICATION</c:v>
                </c:pt>
                <c:pt idx="2">
                  <c:v>TECHNOLOGICAL SURVEILLANCE</c:v>
                </c:pt>
                <c:pt idx="3">
                  <c:v>PATENTED DRUGS</c:v>
                </c:pt>
              </c:strCache>
            </c:strRef>
          </c:cat>
          <c:val>
            <c:numRef>
              <c:f>Sheet1!$F$5:$F$8</c:f>
              <c:numCache>
                <c:formatCode>0%</c:formatCode>
                <c:ptCount val="4"/>
                <c:pt idx="0">
                  <c:v>0.1</c:v>
                </c:pt>
                <c:pt idx="1">
                  <c:v>0.2</c:v>
                </c:pt>
                <c:pt idx="2">
                  <c:v>0.2</c:v>
                </c:pt>
                <c:pt idx="3">
                  <c:v>0.5</c:v>
                </c:pt>
              </c:numCache>
            </c:numRef>
          </c:val>
        </c:ser>
        <c:shape val="pyramid"/>
        <c:axId val="118938624"/>
        <c:axId val="123552512"/>
        <c:axId val="0"/>
      </c:bar3DChart>
      <c:catAx>
        <c:axId val="118938624"/>
        <c:scaling>
          <c:orientation val="minMax"/>
        </c:scaling>
        <c:axPos val="l"/>
        <c:tickLblPos val="nextTo"/>
        <c:crossAx val="123552512"/>
        <c:crosses val="autoZero"/>
        <c:auto val="1"/>
        <c:lblAlgn val="ctr"/>
        <c:lblOffset val="100"/>
      </c:catAx>
      <c:valAx>
        <c:axId val="123552512"/>
        <c:scaling>
          <c:orientation val="minMax"/>
        </c:scaling>
        <c:axPos val="b"/>
        <c:majorGridlines/>
        <c:numFmt formatCode="General" sourceLinked="1"/>
        <c:tickLblPos val="nextTo"/>
        <c:crossAx val="118938624"/>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cat>
            <c:strRef>
              <c:f>Sheet1!$D$12:$D$16</c:f>
              <c:strCache>
                <c:ptCount val="5"/>
                <c:pt idx="0">
                  <c:v>NOVELTY</c:v>
                </c:pt>
                <c:pt idx="1">
                  <c:v>STATE OF THE ART</c:v>
                </c:pt>
                <c:pt idx="2">
                  <c:v>BIBLIOGRAHPIC DATA</c:v>
                </c:pt>
                <c:pt idx="3">
                  <c:v>COPIES</c:v>
                </c:pt>
                <c:pt idx="4">
                  <c:v>OTHERS</c:v>
                </c:pt>
              </c:strCache>
            </c:strRef>
          </c:cat>
          <c:val>
            <c:numRef>
              <c:f>Sheet1!$E$12:$E$16</c:f>
              <c:numCache>
                <c:formatCode>General</c:formatCode>
                <c:ptCount val="5"/>
              </c:numCache>
            </c:numRef>
          </c:val>
        </c:ser>
        <c:ser>
          <c:idx val="1"/>
          <c:order val="1"/>
          <c:cat>
            <c:strRef>
              <c:f>Sheet1!$D$12:$D$16</c:f>
              <c:strCache>
                <c:ptCount val="5"/>
                <c:pt idx="0">
                  <c:v>NOVELTY</c:v>
                </c:pt>
                <c:pt idx="1">
                  <c:v>STATE OF THE ART</c:v>
                </c:pt>
                <c:pt idx="2">
                  <c:v>BIBLIOGRAHPIC DATA</c:v>
                </c:pt>
                <c:pt idx="3">
                  <c:v>COPIES</c:v>
                </c:pt>
                <c:pt idx="4">
                  <c:v>OTHERS</c:v>
                </c:pt>
              </c:strCache>
            </c:strRef>
          </c:cat>
          <c:val>
            <c:numRef>
              <c:f>Sheet1!$F$12:$F$16</c:f>
              <c:numCache>
                <c:formatCode>0%</c:formatCode>
                <c:ptCount val="5"/>
                <c:pt idx="0">
                  <c:v>0.27</c:v>
                </c:pt>
                <c:pt idx="1">
                  <c:v>0.24000000000000013</c:v>
                </c:pt>
                <c:pt idx="2">
                  <c:v>0.23</c:v>
                </c:pt>
                <c:pt idx="3">
                  <c:v>0.21000000000000013</c:v>
                </c:pt>
                <c:pt idx="4">
                  <c:v>0.05</c:v>
                </c:pt>
              </c:numCache>
            </c:numRef>
          </c:val>
        </c:ser>
        <c:axId val="123568896"/>
        <c:axId val="123570432"/>
      </c:barChart>
      <c:catAx>
        <c:axId val="123568896"/>
        <c:scaling>
          <c:orientation val="minMax"/>
        </c:scaling>
        <c:axPos val="b"/>
        <c:tickLblPos val="nextTo"/>
        <c:crossAx val="123570432"/>
        <c:crosses val="autoZero"/>
        <c:auto val="1"/>
        <c:lblAlgn val="ctr"/>
        <c:lblOffset val="100"/>
      </c:catAx>
      <c:valAx>
        <c:axId val="123570432"/>
        <c:scaling>
          <c:orientation val="minMax"/>
        </c:scaling>
        <c:axPos val="l"/>
        <c:majorGridlines/>
        <c:numFmt formatCode="General" sourceLinked="1"/>
        <c:tickLblPos val="nextTo"/>
        <c:crossAx val="123568896"/>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42"/>
  <c:clrMapOvr bg1="lt1" tx1="dk1" bg2="lt2" tx2="dk2" accent1="accent1" accent2="accent2" accent3="accent3" accent4="accent4" accent5="accent5" accent6="accent6" hlink="hlink" folHlink="folHlink"/>
  <c:chart>
    <c:view3D>
      <c:rotX val="30"/>
      <c:perspective val="30"/>
    </c:view3D>
    <c:plotArea>
      <c:layout>
        <c:manualLayout>
          <c:layoutTarget val="inner"/>
          <c:xMode val="edge"/>
          <c:yMode val="edge"/>
          <c:x val="1.9047619047619205E-2"/>
          <c:y val="3.1746031746031744E-2"/>
          <c:w val="0.69809923759530934"/>
          <c:h val="0.94179894179894152"/>
        </c:manualLayout>
      </c:layout>
      <c:pie3DChart>
        <c:varyColors val="1"/>
        <c:ser>
          <c:idx val="0"/>
          <c:order val="0"/>
          <c:explosion val="25"/>
          <c:dPt>
            <c:idx val="0"/>
            <c:spPr>
              <a:solidFill>
                <a:srgbClr val="FF0000"/>
              </a:solidFill>
            </c:spPr>
          </c:dPt>
          <c:dPt>
            <c:idx val="1"/>
            <c:spPr>
              <a:solidFill>
                <a:srgbClr val="00B0F0"/>
              </a:solidFill>
            </c:spPr>
          </c:dPt>
          <c:dPt>
            <c:idx val="2"/>
            <c:spPr>
              <a:solidFill>
                <a:srgbClr val="FFC000"/>
              </a:solidFill>
            </c:spPr>
          </c:dPt>
          <c:dLbls>
            <c:txPr>
              <a:bodyPr/>
              <a:lstStyle/>
              <a:p>
                <a:pPr>
                  <a:defRPr>
                    <a:solidFill>
                      <a:schemeClr val="bg1"/>
                    </a:solidFill>
                  </a:defRPr>
                </a:pPr>
                <a:endParaRPr lang="en-US"/>
              </a:p>
            </c:txPr>
            <c:dLblPos val="inEnd"/>
            <c:showVal val="1"/>
          </c:dLbls>
          <c:cat>
            <c:strRef>
              <c:f>Sheet1!$A$1:$A$6</c:f>
              <c:strCache>
                <c:ptCount val="6"/>
                <c:pt idx="0">
                  <c:v>IP OFICES</c:v>
                </c:pt>
                <c:pt idx="1">
                  <c:v>COMPANIES/PATENT AGENTS</c:v>
                </c:pt>
                <c:pt idx="2">
                  <c:v>R &amp; D</c:v>
                </c:pt>
                <c:pt idx="3">
                  <c:v>UNIVERSITIES</c:v>
                </c:pt>
                <c:pt idx="4">
                  <c:v>INDIVIDUALS</c:v>
                </c:pt>
                <c:pt idx="5">
                  <c:v>INVENTORS</c:v>
                </c:pt>
              </c:strCache>
            </c:strRef>
          </c:cat>
          <c:val>
            <c:numRef>
              <c:f>Sheet1!$B$1:$B$6</c:f>
              <c:numCache>
                <c:formatCode>0%</c:formatCode>
                <c:ptCount val="6"/>
                <c:pt idx="0">
                  <c:v>0.60000000000000064</c:v>
                </c:pt>
                <c:pt idx="1">
                  <c:v>0.2</c:v>
                </c:pt>
                <c:pt idx="2">
                  <c:v>0.1</c:v>
                </c:pt>
                <c:pt idx="3">
                  <c:v>5.00000000000001E-2</c:v>
                </c:pt>
                <c:pt idx="4">
                  <c:v>3.0000000000000096E-2</c:v>
                </c:pt>
                <c:pt idx="5">
                  <c:v>2.0000000000000042E-2</c:v>
                </c:pt>
              </c:numCache>
            </c:numRef>
          </c:val>
        </c:ser>
        <c:dLbls>
          <c:showVal val="1"/>
        </c:dLbls>
      </c:pie3DChart>
      <c:spPr>
        <a:solidFill>
          <a:srgbClr val="FFFF00"/>
        </a:solidFill>
      </c:spPr>
    </c:plotArea>
    <c:legend>
      <c:legendPos val="r"/>
      <c:layout/>
      <c:spPr>
        <a:solidFill>
          <a:srgbClr val="FFFF00"/>
        </a:solidFill>
      </c:spPr>
      <c:txPr>
        <a:bodyPr/>
        <a:lstStyle/>
        <a:p>
          <a:pPr>
            <a:defRPr>
              <a:solidFill>
                <a:schemeClr val="tx1"/>
              </a:solidFill>
            </a:defRPr>
          </a:pPr>
          <a:endParaRPr lang="en-US"/>
        </a:p>
      </c:txPr>
    </c:legend>
    <c:plotVisOnly val="1"/>
    <c:dispBlanksAs val="zero"/>
  </c:chart>
  <c:externalData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27D1DD-F24F-4C51-BF03-5BE668F01AF9}" type="doc">
      <dgm:prSet loTypeId="urn:microsoft.com/office/officeart/2005/8/layout/hList6" loCatId="list" qsTypeId="urn:microsoft.com/office/officeart/2005/8/quickstyle/simple3" qsCatId="simple" csTypeId="urn:microsoft.com/office/officeart/2005/8/colors/accent1_2" csCatId="accent1" phldr="1"/>
      <dgm:spPr/>
      <dgm:t>
        <a:bodyPr/>
        <a:lstStyle/>
        <a:p>
          <a:endParaRPr lang="en-US"/>
        </a:p>
      </dgm:t>
    </dgm:pt>
    <dgm:pt modelId="{6F9FEAA9-9BC8-4557-9A1D-B09912726DA9}">
      <dgm:prSet phldrT="[Text]" custT="1"/>
      <dgm:spPr>
        <a:solidFill>
          <a:srgbClr val="0070C0"/>
        </a:solidFill>
      </dgm:spPr>
      <dgm:t>
        <a:bodyPr/>
        <a:lstStyle/>
        <a:p>
          <a:pPr algn="l"/>
          <a:r>
            <a:rPr lang="en-US" sz="1200" b="1" dirty="0" smtClean="0">
              <a:solidFill>
                <a:schemeClr val="tx1"/>
              </a:solidFill>
            </a:rPr>
            <a:t>DEVELOPMENT AND HARMONIZATION OF IP LAWS</a:t>
          </a:r>
        </a:p>
        <a:p>
          <a:pPr algn="l"/>
          <a:r>
            <a:rPr lang="en-US" sz="1200" b="1" dirty="0" smtClean="0">
              <a:solidFill>
                <a:schemeClr val="tx1"/>
              </a:solidFill>
            </a:rPr>
            <a:t>TO PROMOTE AND EVOLVE COMMON VIEWS  AND APPROACH ON IP MATTERS</a:t>
          </a:r>
        </a:p>
        <a:p>
          <a:pPr algn="l"/>
          <a:r>
            <a:rPr lang="en-US" sz="1200" b="1" dirty="0" smtClean="0">
              <a:solidFill>
                <a:schemeClr val="tx1"/>
              </a:solidFill>
            </a:rPr>
            <a:t>TO FOSTER CLOSE COOPERATION AMONG THE</a:t>
          </a:r>
        </a:p>
        <a:p>
          <a:pPr algn="l"/>
          <a:r>
            <a:rPr lang="en-US" sz="1200" b="1" dirty="0" smtClean="0">
              <a:solidFill>
                <a:schemeClr val="tx1"/>
              </a:solidFill>
            </a:rPr>
            <a:t>MEMBER STATES </a:t>
          </a:r>
        </a:p>
        <a:p>
          <a:pPr algn="l"/>
          <a:r>
            <a:rPr lang="en-US" sz="1200" b="1" dirty="0" smtClean="0">
              <a:solidFill>
                <a:schemeClr val="tx1"/>
              </a:solidFill>
            </a:rPr>
            <a:t>FACILITATE TECHNOLOGY TRANSFER  AND DEVELOPMENT OF APPROPRIATE TECHNOLOGY</a:t>
          </a:r>
        </a:p>
        <a:p>
          <a:pPr algn="l"/>
          <a:r>
            <a:rPr lang="en-US" sz="1200" b="1" dirty="0" smtClean="0">
              <a:solidFill>
                <a:schemeClr val="tx1"/>
              </a:solidFill>
            </a:rPr>
            <a:t>UNDERTAKE CAPACITY BUILDING, AWARENESS CREATION AND RESEARCH STUDIES</a:t>
          </a:r>
        </a:p>
        <a:p>
          <a:pPr algn="l"/>
          <a:r>
            <a:rPr lang="en-US" sz="1200" b="1" dirty="0" smtClean="0">
              <a:solidFill>
                <a:schemeClr val="tx1"/>
              </a:solidFill>
            </a:rPr>
            <a:t>TO PROMOTE THE DEVELOPMENT OF COPYRIGHT , GENETIC RESOURCES, TK</a:t>
          </a:r>
        </a:p>
        <a:p>
          <a:pPr algn="l"/>
          <a:r>
            <a:rPr lang="en-US" sz="1200" b="1" dirty="0" smtClean="0">
              <a:solidFill>
                <a:schemeClr val="tx1"/>
              </a:solidFill>
            </a:rPr>
            <a:t>AND FOLKLORE</a:t>
          </a:r>
          <a:endParaRPr lang="en-US" sz="1200" b="1" dirty="0">
            <a:solidFill>
              <a:schemeClr val="tx1"/>
            </a:solidFill>
          </a:endParaRPr>
        </a:p>
      </dgm:t>
    </dgm:pt>
    <dgm:pt modelId="{AE9AA7AA-F4C4-4C5A-81B7-9F8AF5F3D8F4}" type="parTrans" cxnId="{D1B1507F-2D2C-4904-9D10-93C299118A17}">
      <dgm:prSet/>
      <dgm:spPr/>
      <dgm:t>
        <a:bodyPr/>
        <a:lstStyle/>
        <a:p>
          <a:endParaRPr lang="en-US"/>
        </a:p>
      </dgm:t>
    </dgm:pt>
    <dgm:pt modelId="{D015F388-5C8C-4332-AB13-836DD8E2EA3A}" type="sibTrans" cxnId="{D1B1507F-2D2C-4904-9D10-93C299118A17}">
      <dgm:prSet/>
      <dgm:spPr/>
      <dgm:t>
        <a:bodyPr/>
        <a:lstStyle/>
        <a:p>
          <a:endParaRPr lang="en-US"/>
        </a:p>
      </dgm:t>
    </dgm:pt>
    <dgm:pt modelId="{65144B7B-3859-46AF-AFD2-CE1FBBB53D1D}">
      <dgm:prSet phldrT="[Text]" custT="1"/>
      <dgm:spPr>
        <a:solidFill>
          <a:srgbClr val="0070C0"/>
        </a:solidFill>
      </dgm:spPr>
      <dgm:t>
        <a:bodyPr/>
        <a:lstStyle/>
        <a:p>
          <a:pPr algn="l"/>
          <a:endParaRPr lang="en-US" sz="1800" b="1" dirty="0" smtClean="0">
            <a:solidFill>
              <a:schemeClr val="bg1"/>
            </a:solidFill>
          </a:endParaRPr>
        </a:p>
        <a:p>
          <a:pPr algn="l"/>
          <a:r>
            <a:rPr lang="en-US" sz="1800" b="1" dirty="0" smtClean="0">
              <a:solidFill>
                <a:schemeClr val="tx1"/>
              </a:solidFill>
            </a:rPr>
            <a:t>TO REGISTER AND ADMINISTER THE FOLLOWING IP TITLES –;</a:t>
          </a:r>
        </a:p>
        <a:p>
          <a:pPr algn="l"/>
          <a:endParaRPr lang="en-US" sz="1800" b="1" dirty="0" smtClean="0">
            <a:solidFill>
              <a:schemeClr val="tx1"/>
            </a:solidFill>
          </a:endParaRPr>
        </a:p>
        <a:p>
          <a:pPr algn="l"/>
          <a:r>
            <a:rPr lang="en-US" sz="1800" b="1" dirty="0" smtClean="0">
              <a:solidFill>
                <a:schemeClr val="tx1"/>
              </a:solidFill>
            </a:rPr>
            <a:t>PATENTS</a:t>
          </a:r>
        </a:p>
        <a:p>
          <a:pPr algn="l"/>
          <a:endParaRPr lang="en-US" sz="1800" b="1" dirty="0" smtClean="0">
            <a:solidFill>
              <a:schemeClr val="tx1"/>
            </a:solidFill>
          </a:endParaRPr>
        </a:p>
        <a:p>
          <a:pPr algn="l"/>
          <a:r>
            <a:rPr lang="en-US" sz="1800" b="1" dirty="0" smtClean="0">
              <a:solidFill>
                <a:schemeClr val="tx1"/>
              </a:solidFill>
            </a:rPr>
            <a:t>UTILITY MODELS</a:t>
          </a:r>
        </a:p>
        <a:p>
          <a:pPr algn="l"/>
          <a:endParaRPr lang="en-US" sz="1800" b="1" dirty="0" smtClean="0">
            <a:solidFill>
              <a:schemeClr val="tx1"/>
            </a:solidFill>
          </a:endParaRPr>
        </a:p>
        <a:p>
          <a:pPr algn="l"/>
          <a:r>
            <a:rPr lang="en-US" sz="1800" b="1" dirty="0" smtClean="0">
              <a:solidFill>
                <a:schemeClr val="tx1"/>
              </a:solidFill>
            </a:rPr>
            <a:t>INDUSTRIAL      DESIGNS</a:t>
          </a:r>
          <a:endParaRPr lang="en-US" sz="1800" b="1" dirty="0">
            <a:solidFill>
              <a:schemeClr val="tx1"/>
            </a:solidFill>
          </a:endParaRPr>
        </a:p>
      </dgm:t>
    </dgm:pt>
    <dgm:pt modelId="{61B6B5D2-A6CA-422F-9E7A-077B6A4C085E}" type="parTrans" cxnId="{A2CE90CA-070D-46AB-A328-F69193925D84}">
      <dgm:prSet/>
      <dgm:spPr/>
      <dgm:t>
        <a:bodyPr/>
        <a:lstStyle/>
        <a:p>
          <a:endParaRPr lang="en-US"/>
        </a:p>
      </dgm:t>
    </dgm:pt>
    <dgm:pt modelId="{C3616CE2-B2B0-430C-9226-FBA42524A075}" type="sibTrans" cxnId="{A2CE90CA-070D-46AB-A328-F69193925D84}">
      <dgm:prSet/>
      <dgm:spPr/>
      <dgm:t>
        <a:bodyPr/>
        <a:lstStyle/>
        <a:p>
          <a:endParaRPr lang="en-US"/>
        </a:p>
      </dgm:t>
    </dgm:pt>
    <dgm:pt modelId="{4751E4B7-4B11-4663-90C4-3F4CD6CD18AE}">
      <dgm:prSet phldrT="[Text]" custT="1"/>
      <dgm:spPr>
        <a:solidFill>
          <a:srgbClr val="0070C0"/>
        </a:solidFill>
      </dgm:spPr>
      <dgm:t>
        <a:bodyPr/>
        <a:lstStyle/>
        <a:p>
          <a:pPr algn="l"/>
          <a:r>
            <a:rPr lang="en-US" sz="2000" b="1" dirty="0" smtClean="0">
              <a:solidFill>
                <a:schemeClr val="tx1"/>
              </a:solidFill>
            </a:rPr>
            <a:t>TO REGISTER AND ADMINISTER TRADMARKS AND SERVICE MARKS</a:t>
          </a:r>
          <a:endParaRPr lang="en-US" sz="2000" dirty="0">
            <a:solidFill>
              <a:schemeClr val="tx1"/>
            </a:solidFill>
          </a:endParaRPr>
        </a:p>
      </dgm:t>
    </dgm:pt>
    <dgm:pt modelId="{F37765F8-77FB-4BE4-BC85-26257E670299}" type="parTrans" cxnId="{43E2DC94-67DB-42A1-96A3-DCD4D91AE97B}">
      <dgm:prSet/>
      <dgm:spPr/>
      <dgm:t>
        <a:bodyPr/>
        <a:lstStyle/>
        <a:p>
          <a:endParaRPr lang="en-US"/>
        </a:p>
      </dgm:t>
    </dgm:pt>
    <dgm:pt modelId="{68CBD3A0-1A2F-40E3-93EC-109477FB8787}" type="sibTrans" cxnId="{43E2DC94-67DB-42A1-96A3-DCD4D91AE97B}">
      <dgm:prSet/>
      <dgm:spPr/>
      <dgm:t>
        <a:bodyPr/>
        <a:lstStyle/>
        <a:p>
          <a:endParaRPr lang="en-US"/>
        </a:p>
      </dgm:t>
    </dgm:pt>
    <dgm:pt modelId="{2EFDDE8E-AE03-4AB7-919D-73250237A6FF}" type="pres">
      <dgm:prSet presAssocID="{1F27D1DD-F24F-4C51-BF03-5BE668F01AF9}" presName="Name0" presStyleCnt="0">
        <dgm:presLayoutVars>
          <dgm:dir/>
          <dgm:resizeHandles val="exact"/>
        </dgm:presLayoutVars>
      </dgm:prSet>
      <dgm:spPr/>
      <dgm:t>
        <a:bodyPr/>
        <a:lstStyle/>
        <a:p>
          <a:endParaRPr lang="en-US"/>
        </a:p>
      </dgm:t>
    </dgm:pt>
    <dgm:pt modelId="{8CD7ABED-AD1A-4193-A2D3-50C90B0A9F21}" type="pres">
      <dgm:prSet presAssocID="{6F9FEAA9-9BC8-4557-9A1D-B09912726DA9}" presName="node" presStyleLbl="node1" presStyleIdx="0" presStyleCnt="3">
        <dgm:presLayoutVars>
          <dgm:bulletEnabled val="1"/>
        </dgm:presLayoutVars>
      </dgm:prSet>
      <dgm:spPr/>
      <dgm:t>
        <a:bodyPr/>
        <a:lstStyle/>
        <a:p>
          <a:endParaRPr lang="en-US"/>
        </a:p>
      </dgm:t>
    </dgm:pt>
    <dgm:pt modelId="{29497F95-8950-4644-A7C6-F79009102ACE}" type="pres">
      <dgm:prSet presAssocID="{D015F388-5C8C-4332-AB13-836DD8E2EA3A}" presName="sibTrans" presStyleCnt="0"/>
      <dgm:spPr/>
      <dgm:t>
        <a:bodyPr/>
        <a:lstStyle/>
        <a:p>
          <a:endParaRPr lang="en-US"/>
        </a:p>
      </dgm:t>
    </dgm:pt>
    <dgm:pt modelId="{775A790A-7FB5-4411-A163-C932E6580242}" type="pres">
      <dgm:prSet presAssocID="{65144B7B-3859-46AF-AFD2-CE1FBBB53D1D}" presName="node" presStyleLbl="node1" presStyleIdx="1" presStyleCnt="3">
        <dgm:presLayoutVars>
          <dgm:bulletEnabled val="1"/>
        </dgm:presLayoutVars>
      </dgm:prSet>
      <dgm:spPr/>
      <dgm:t>
        <a:bodyPr/>
        <a:lstStyle/>
        <a:p>
          <a:endParaRPr lang="en-US"/>
        </a:p>
      </dgm:t>
    </dgm:pt>
    <dgm:pt modelId="{6C3C4F54-4CBA-48E3-A652-F04BE29602C7}" type="pres">
      <dgm:prSet presAssocID="{C3616CE2-B2B0-430C-9226-FBA42524A075}" presName="sibTrans" presStyleCnt="0"/>
      <dgm:spPr/>
      <dgm:t>
        <a:bodyPr/>
        <a:lstStyle/>
        <a:p>
          <a:endParaRPr lang="en-US"/>
        </a:p>
      </dgm:t>
    </dgm:pt>
    <dgm:pt modelId="{917096FF-1733-45CB-BA02-F8D232F3F67B}" type="pres">
      <dgm:prSet presAssocID="{4751E4B7-4B11-4663-90C4-3F4CD6CD18AE}" presName="node" presStyleLbl="node1" presStyleIdx="2" presStyleCnt="3" custScaleX="99268">
        <dgm:presLayoutVars>
          <dgm:bulletEnabled val="1"/>
        </dgm:presLayoutVars>
      </dgm:prSet>
      <dgm:spPr/>
      <dgm:t>
        <a:bodyPr/>
        <a:lstStyle/>
        <a:p>
          <a:endParaRPr lang="en-US"/>
        </a:p>
      </dgm:t>
    </dgm:pt>
  </dgm:ptLst>
  <dgm:cxnLst>
    <dgm:cxn modelId="{43E2DC94-67DB-42A1-96A3-DCD4D91AE97B}" srcId="{1F27D1DD-F24F-4C51-BF03-5BE668F01AF9}" destId="{4751E4B7-4B11-4663-90C4-3F4CD6CD18AE}" srcOrd="2" destOrd="0" parTransId="{F37765F8-77FB-4BE4-BC85-26257E670299}" sibTransId="{68CBD3A0-1A2F-40E3-93EC-109477FB8787}"/>
    <dgm:cxn modelId="{A2CE90CA-070D-46AB-A328-F69193925D84}" srcId="{1F27D1DD-F24F-4C51-BF03-5BE668F01AF9}" destId="{65144B7B-3859-46AF-AFD2-CE1FBBB53D1D}" srcOrd="1" destOrd="0" parTransId="{61B6B5D2-A6CA-422F-9E7A-077B6A4C085E}" sibTransId="{C3616CE2-B2B0-430C-9226-FBA42524A075}"/>
    <dgm:cxn modelId="{D1B1507F-2D2C-4904-9D10-93C299118A17}" srcId="{1F27D1DD-F24F-4C51-BF03-5BE668F01AF9}" destId="{6F9FEAA9-9BC8-4557-9A1D-B09912726DA9}" srcOrd="0" destOrd="0" parTransId="{AE9AA7AA-F4C4-4C5A-81B7-9F8AF5F3D8F4}" sibTransId="{D015F388-5C8C-4332-AB13-836DD8E2EA3A}"/>
    <dgm:cxn modelId="{81C60154-D32C-43CC-A064-A34E114A0101}" type="presOf" srcId="{65144B7B-3859-46AF-AFD2-CE1FBBB53D1D}" destId="{775A790A-7FB5-4411-A163-C932E6580242}" srcOrd="0" destOrd="0" presId="urn:microsoft.com/office/officeart/2005/8/layout/hList6"/>
    <dgm:cxn modelId="{1FC5DAB4-3115-459C-8D9B-74CB26B96A64}" type="presOf" srcId="{1F27D1DD-F24F-4C51-BF03-5BE668F01AF9}" destId="{2EFDDE8E-AE03-4AB7-919D-73250237A6FF}" srcOrd="0" destOrd="0" presId="urn:microsoft.com/office/officeart/2005/8/layout/hList6"/>
    <dgm:cxn modelId="{FFCF9292-FF20-41E6-9B17-CA2B39580289}" type="presOf" srcId="{4751E4B7-4B11-4663-90C4-3F4CD6CD18AE}" destId="{917096FF-1733-45CB-BA02-F8D232F3F67B}" srcOrd="0" destOrd="0" presId="urn:microsoft.com/office/officeart/2005/8/layout/hList6"/>
    <dgm:cxn modelId="{4C3203F4-25FF-4D0B-B3EE-4E0EF1A704B5}" type="presOf" srcId="{6F9FEAA9-9BC8-4557-9A1D-B09912726DA9}" destId="{8CD7ABED-AD1A-4193-A2D3-50C90B0A9F21}" srcOrd="0" destOrd="0" presId="urn:microsoft.com/office/officeart/2005/8/layout/hList6"/>
    <dgm:cxn modelId="{AFFD451C-9837-4392-B16C-C9F8582FD446}" type="presParOf" srcId="{2EFDDE8E-AE03-4AB7-919D-73250237A6FF}" destId="{8CD7ABED-AD1A-4193-A2D3-50C90B0A9F21}" srcOrd="0" destOrd="0" presId="urn:microsoft.com/office/officeart/2005/8/layout/hList6"/>
    <dgm:cxn modelId="{3BB22D61-BBA3-4CB3-8DC7-F85CB6DBF09C}" type="presParOf" srcId="{2EFDDE8E-AE03-4AB7-919D-73250237A6FF}" destId="{29497F95-8950-4644-A7C6-F79009102ACE}" srcOrd="1" destOrd="0" presId="urn:microsoft.com/office/officeart/2005/8/layout/hList6"/>
    <dgm:cxn modelId="{48C2D127-1A4B-44F0-A445-11AED672CABC}" type="presParOf" srcId="{2EFDDE8E-AE03-4AB7-919D-73250237A6FF}" destId="{775A790A-7FB5-4411-A163-C932E6580242}" srcOrd="2" destOrd="0" presId="urn:microsoft.com/office/officeart/2005/8/layout/hList6"/>
    <dgm:cxn modelId="{76206938-9AAE-452C-9472-84E3189806BE}" type="presParOf" srcId="{2EFDDE8E-AE03-4AB7-919D-73250237A6FF}" destId="{6C3C4F54-4CBA-48E3-A652-F04BE29602C7}" srcOrd="3" destOrd="0" presId="urn:microsoft.com/office/officeart/2005/8/layout/hList6"/>
    <dgm:cxn modelId="{CB45D049-837F-44A9-AE3E-6F49F97EFED7}" type="presParOf" srcId="{2EFDDE8E-AE03-4AB7-919D-73250237A6FF}" destId="{917096FF-1733-45CB-BA02-F8D232F3F67B}" srcOrd="4"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F27D1DD-F24F-4C51-BF03-5BE668F01AF9}" type="doc">
      <dgm:prSet loTypeId="urn:microsoft.com/office/officeart/2005/8/layout/hList6" loCatId="list" qsTypeId="urn:microsoft.com/office/officeart/2005/8/quickstyle/simple3" qsCatId="simple" csTypeId="urn:microsoft.com/office/officeart/2005/8/colors/accent1_2" csCatId="accent1" phldr="1"/>
      <dgm:spPr/>
      <dgm:t>
        <a:bodyPr/>
        <a:lstStyle/>
        <a:p>
          <a:endParaRPr lang="en-US"/>
        </a:p>
      </dgm:t>
    </dgm:pt>
    <dgm:pt modelId="{6F9FEAA9-9BC8-4557-9A1D-B09912726DA9}">
      <dgm:prSet phldrT="[Text]" custT="1"/>
      <dgm:spPr>
        <a:solidFill>
          <a:srgbClr val="FFFF00"/>
        </a:solidFill>
      </dgm:spPr>
      <dgm:t>
        <a:bodyPr/>
        <a:lstStyle/>
        <a:p>
          <a:r>
            <a:rPr lang="en-US" sz="1600" b="1" dirty="0" smtClean="0"/>
            <a:t>PROTECT NATIONAL AND TRANSBOUNDARY TK AND FOLKLORE</a:t>
          </a:r>
        </a:p>
        <a:p>
          <a:r>
            <a:rPr lang="en-US" sz="1600" b="1" dirty="0" smtClean="0"/>
            <a:t>PREVENT MISAPPROPRIATION AND BIOPIRACY</a:t>
          </a:r>
        </a:p>
        <a:p>
          <a:r>
            <a:rPr lang="en-US" sz="1600" b="1" dirty="0" smtClean="0"/>
            <a:t>PROMOTE THE DEVELOPMENT AND UTILIZATION OF THE RESOURCES FOR WEALTH CREATION</a:t>
          </a:r>
          <a:endParaRPr lang="en-US" sz="1600" b="1" dirty="0"/>
        </a:p>
      </dgm:t>
    </dgm:pt>
    <dgm:pt modelId="{AE9AA7AA-F4C4-4C5A-81B7-9F8AF5F3D8F4}" type="parTrans" cxnId="{D1B1507F-2D2C-4904-9D10-93C299118A17}">
      <dgm:prSet/>
      <dgm:spPr/>
      <dgm:t>
        <a:bodyPr/>
        <a:lstStyle/>
        <a:p>
          <a:endParaRPr lang="en-US"/>
        </a:p>
      </dgm:t>
    </dgm:pt>
    <dgm:pt modelId="{D015F388-5C8C-4332-AB13-836DD8E2EA3A}" type="sibTrans" cxnId="{D1B1507F-2D2C-4904-9D10-93C299118A17}">
      <dgm:prSet/>
      <dgm:spPr/>
      <dgm:t>
        <a:bodyPr/>
        <a:lstStyle/>
        <a:p>
          <a:endParaRPr lang="en-US"/>
        </a:p>
      </dgm:t>
    </dgm:pt>
    <dgm:pt modelId="{65144B7B-3859-46AF-AFD2-CE1FBBB53D1D}">
      <dgm:prSet phldrT="[Text]" custT="1"/>
      <dgm:spPr>
        <a:solidFill>
          <a:srgbClr val="FFFF00"/>
        </a:solidFill>
      </dgm:spPr>
      <dgm:t>
        <a:bodyPr/>
        <a:lstStyle/>
        <a:p>
          <a:endParaRPr lang="en-US" sz="1400" b="1" dirty="0" smtClean="0"/>
        </a:p>
        <a:p>
          <a:endParaRPr lang="en-US" sz="1400" b="1" dirty="0" smtClean="0"/>
        </a:p>
        <a:p>
          <a:endParaRPr lang="en-US" sz="1400" b="1" dirty="0" smtClean="0"/>
        </a:p>
        <a:p>
          <a:r>
            <a:rPr lang="en-US" sz="1600" b="1" dirty="0" smtClean="0"/>
            <a:t>TO BE BASED ON THE  NAGOYA PROTOCOL</a:t>
          </a:r>
          <a:endParaRPr lang="en-US" sz="1600" b="1" dirty="0"/>
        </a:p>
      </dgm:t>
    </dgm:pt>
    <dgm:pt modelId="{61B6B5D2-A6CA-422F-9E7A-077B6A4C085E}" type="parTrans" cxnId="{A2CE90CA-070D-46AB-A328-F69193925D84}">
      <dgm:prSet/>
      <dgm:spPr/>
      <dgm:t>
        <a:bodyPr/>
        <a:lstStyle/>
        <a:p>
          <a:endParaRPr lang="en-US"/>
        </a:p>
      </dgm:t>
    </dgm:pt>
    <dgm:pt modelId="{C3616CE2-B2B0-430C-9226-FBA42524A075}" type="sibTrans" cxnId="{A2CE90CA-070D-46AB-A328-F69193925D84}">
      <dgm:prSet/>
      <dgm:spPr/>
      <dgm:t>
        <a:bodyPr/>
        <a:lstStyle/>
        <a:p>
          <a:endParaRPr lang="en-US"/>
        </a:p>
      </dgm:t>
    </dgm:pt>
    <dgm:pt modelId="{E9295C7B-28D2-44C8-9D01-6B1336830C8B}">
      <dgm:prSet phldrT="[Text]" phldr="1"/>
      <dgm:spPr>
        <a:solidFill>
          <a:srgbClr val="FFFF00"/>
        </a:solidFill>
      </dgm:spPr>
      <dgm:t>
        <a:bodyPr/>
        <a:lstStyle/>
        <a:p>
          <a:endParaRPr lang="en-US" sz="900" dirty="0"/>
        </a:p>
      </dgm:t>
    </dgm:pt>
    <dgm:pt modelId="{506E441B-59A5-4F36-90C0-CA57C818C9F9}" type="parTrans" cxnId="{3EE02D14-1660-483C-B5D0-5B0B66C2E6CD}">
      <dgm:prSet/>
      <dgm:spPr/>
      <dgm:t>
        <a:bodyPr/>
        <a:lstStyle/>
        <a:p>
          <a:endParaRPr lang="en-US"/>
        </a:p>
      </dgm:t>
    </dgm:pt>
    <dgm:pt modelId="{917B1A27-A50E-40D1-8C42-D46637DCD533}" type="sibTrans" cxnId="{3EE02D14-1660-483C-B5D0-5B0B66C2E6CD}">
      <dgm:prSet/>
      <dgm:spPr/>
      <dgm:t>
        <a:bodyPr/>
        <a:lstStyle/>
        <a:p>
          <a:endParaRPr lang="en-US"/>
        </a:p>
      </dgm:t>
    </dgm:pt>
    <dgm:pt modelId="{4751E4B7-4B11-4663-90C4-3F4CD6CD18AE}">
      <dgm:prSet phldrT="[Text]" custT="1"/>
      <dgm:spPr>
        <a:solidFill>
          <a:srgbClr val="FFFF00"/>
        </a:solidFill>
      </dgm:spPr>
      <dgm:t>
        <a:bodyPr/>
        <a:lstStyle/>
        <a:p>
          <a:r>
            <a:rPr lang="en-US" sz="1600" b="1" dirty="0" smtClean="0"/>
            <a:t>PROTECT PLANT BREEDERS RIGHTS AND PROMOTE AGRICULTURAL DEVELOPMENT</a:t>
          </a:r>
          <a:endParaRPr lang="en-US" sz="1200" dirty="0"/>
        </a:p>
      </dgm:t>
    </dgm:pt>
    <dgm:pt modelId="{F37765F8-77FB-4BE4-BC85-26257E670299}" type="parTrans" cxnId="{43E2DC94-67DB-42A1-96A3-DCD4D91AE97B}">
      <dgm:prSet/>
      <dgm:spPr/>
      <dgm:t>
        <a:bodyPr/>
        <a:lstStyle/>
        <a:p>
          <a:endParaRPr lang="en-US"/>
        </a:p>
      </dgm:t>
    </dgm:pt>
    <dgm:pt modelId="{68CBD3A0-1A2F-40E3-93EC-109477FB8787}" type="sibTrans" cxnId="{43E2DC94-67DB-42A1-96A3-DCD4D91AE97B}">
      <dgm:prSet/>
      <dgm:spPr/>
      <dgm:t>
        <a:bodyPr/>
        <a:lstStyle/>
        <a:p>
          <a:endParaRPr lang="en-US"/>
        </a:p>
      </dgm:t>
    </dgm:pt>
    <dgm:pt modelId="{2EFDDE8E-AE03-4AB7-919D-73250237A6FF}" type="pres">
      <dgm:prSet presAssocID="{1F27D1DD-F24F-4C51-BF03-5BE668F01AF9}" presName="Name0" presStyleCnt="0">
        <dgm:presLayoutVars>
          <dgm:dir/>
          <dgm:resizeHandles val="exact"/>
        </dgm:presLayoutVars>
      </dgm:prSet>
      <dgm:spPr/>
      <dgm:t>
        <a:bodyPr/>
        <a:lstStyle/>
        <a:p>
          <a:endParaRPr lang="en-US"/>
        </a:p>
      </dgm:t>
    </dgm:pt>
    <dgm:pt modelId="{8CD7ABED-AD1A-4193-A2D3-50C90B0A9F21}" type="pres">
      <dgm:prSet presAssocID="{6F9FEAA9-9BC8-4557-9A1D-B09912726DA9}" presName="node" presStyleLbl="node1" presStyleIdx="0" presStyleCnt="3">
        <dgm:presLayoutVars>
          <dgm:bulletEnabled val="1"/>
        </dgm:presLayoutVars>
      </dgm:prSet>
      <dgm:spPr/>
      <dgm:t>
        <a:bodyPr/>
        <a:lstStyle/>
        <a:p>
          <a:endParaRPr lang="en-US"/>
        </a:p>
      </dgm:t>
    </dgm:pt>
    <dgm:pt modelId="{29497F95-8950-4644-A7C6-F79009102ACE}" type="pres">
      <dgm:prSet presAssocID="{D015F388-5C8C-4332-AB13-836DD8E2EA3A}" presName="sibTrans" presStyleCnt="0"/>
      <dgm:spPr/>
    </dgm:pt>
    <dgm:pt modelId="{775A790A-7FB5-4411-A163-C932E6580242}" type="pres">
      <dgm:prSet presAssocID="{65144B7B-3859-46AF-AFD2-CE1FBBB53D1D}" presName="node" presStyleLbl="node1" presStyleIdx="1" presStyleCnt="3">
        <dgm:presLayoutVars>
          <dgm:bulletEnabled val="1"/>
        </dgm:presLayoutVars>
      </dgm:prSet>
      <dgm:spPr/>
      <dgm:t>
        <a:bodyPr/>
        <a:lstStyle/>
        <a:p>
          <a:endParaRPr lang="en-US"/>
        </a:p>
      </dgm:t>
    </dgm:pt>
    <dgm:pt modelId="{6C3C4F54-4CBA-48E3-A652-F04BE29602C7}" type="pres">
      <dgm:prSet presAssocID="{C3616CE2-B2B0-430C-9226-FBA42524A075}" presName="sibTrans" presStyleCnt="0"/>
      <dgm:spPr/>
    </dgm:pt>
    <dgm:pt modelId="{917096FF-1733-45CB-BA02-F8D232F3F67B}" type="pres">
      <dgm:prSet presAssocID="{4751E4B7-4B11-4663-90C4-3F4CD6CD18AE}" presName="node" presStyleLbl="node1" presStyleIdx="2" presStyleCnt="3">
        <dgm:presLayoutVars>
          <dgm:bulletEnabled val="1"/>
        </dgm:presLayoutVars>
      </dgm:prSet>
      <dgm:spPr/>
      <dgm:t>
        <a:bodyPr/>
        <a:lstStyle/>
        <a:p>
          <a:endParaRPr lang="en-US"/>
        </a:p>
      </dgm:t>
    </dgm:pt>
  </dgm:ptLst>
  <dgm:cxnLst>
    <dgm:cxn modelId="{3EE02D14-1660-483C-B5D0-5B0B66C2E6CD}" srcId="{65144B7B-3859-46AF-AFD2-CE1FBBB53D1D}" destId="{E9295C7B-28D2-44C8-9D01-6B1336830C8B}" srcOrd="0" destOrd="0" parTransId="{506E441B-59A5-4F36-90C0-CA57C818C9F9}" sibTransId="{917B1A27-A50E-40D1-8C42-D46637DCD533}"/>
    <dgm:cxn modelId="{DED4598A-8249-46C3-8CB6-909903B71F50}" type="presOf" srcId="{65144B7B-3859-46AF-AFD2-CE1FBBB53D1D}" destId="{775A790A-7FB5-4411-A163-C932E6580242}" srcOrd="0" destOrd="0" presId="urn:microsoft.com/office/officeart/2005/8/layout/hList6"/>
    <dgm:cxn modelId="{43E2DC94-67DB-42A1-96A3-DCD4D91AE97B}" srcId="{1F27D1DD-F24F-4C51-BF03-5BE668F01AF9}" destId="{4751E4B7-4B11-4663-90C4-3F4CD6CD18AE}" srcOrd="2" destOrd="0" parTransId="{F37765F8-77FB-4BE4-BC85-26257E670299}" sibTransId="{68CBD3A0-1A2F-40E3-93EC-109477FB8787}"/>
    <dgm:cxn modelId="{6DC26840-24E2-4495-8FD3-4A24BC8C5119}" type="presOf" srcId="{E9295C7B-28D2-44C8-9D01-6B1336830C8B}" destId="{775A790A-7FB5-4411-A163-C932E6580242}" srcOrd="0" destOrd="1" presId="urn:microsoft.com/office/officeart/2005/8/layout/hList6"/>
    <dgm:cxn modelId="{A2CE90CA-070D-46AB-A328-F69193925D84}" srcId="{1F27D1DD-F24F-4C51-BF03-5BE668F01AF9}" destId="{65144B7B-3859-46AF-AFD2-CE1FBBB53D1D}" srcOrd="1" destOrd="0" parTransId="{61B6B5D2-A6CA-422F-9E7A-077B6A4C085E}" sibTransId="{C3616CE2-B2B0-430C-9226-FBA42524A075}"/>
    <dgm:cxn modelId="{D1B1507F-2D2C-4904-9D10-93C299118A17}" srcId="{1F27D1DD-F24F-4C51-BF03-5BE668F01AF9}" destId="{6F9FEAA9-9BC8-4557-9A1D-B09912726DA9}" srcOrd="0" destOrd="0" parTransId="{AE9AA7AA-F4C4-4C5A-81B7-9F8AF5F3D8F4}" sibTransId="{D015F388-5C8C-4332-AB13-836DD8E2EA3A}"/>
    <dgm:cxn modelId="{8460F83F-AD41-4CEA-9B71-409E4F9FE5BE}" type="presOf" srcId="{1F27D1DD-F24F-4C51-BF03-5BE668F01AF9}" destId="{2EFDDE8E-AE03-4AB7-919D-73250237A6FF}" srcOrd="0" destOrd="0" presId="urn:microsoft.com/office/officeart/2005/8/layout/hList6"/>
    <dgm:cxn modelId="{89BCE3F8-26AC-4798-88FB-75D579DEA067}" type="presOf" srcId="{6F9FEAA9-9BC8-4557-9A1D-B09912726DA9}" destId="{8CD7ABED-AD1A-4193-A2D3-50C90B0A9F21}" srcOrd="0" destOrd="0" presId="urn:microsoft.com/office/officeart/2005/8/layout/hList6"/>
    <dgm:cxn modelId="{C81C7F98-E1E9-4F5D-847C-B9308A55C181}" type="presOf" srcId="{4751E4B7-4B11-4663-90C4-3F4CD6CD18AE}" destId="{917096FF-1733-45CB-BA02-F8D232F3F67B}" srcOrd="0" destOrd="0" presId="urn:microsoft.com/office/officeart/2005/8/layout/hList6"/>
    <dgm:cxn modelId="{CE474DF7-BFB4-48D4-88EE-7FC0FAD595DF}" type="presParOf" srcId="{2EFDDE8E-AE03-4AB7-919D-73250237A6FF}" destId="{8CD7ABED-AD1A-4193-A2D3-50C90B0A9F21}" srcOrd="0" destOrd="0" presId="urn:microsoft.com/office/officeart/2005/8/layout/hList6"/>
    <dgm:cxn modelId="{D0154B80-7FAF-4EE2-A30F-DA7DCC23CEB6}" type="presParOf" srcId="{2EFDDE8E-AE03-4AB7-919D-73250237A6FF}" destId="{29497F95-8950-4644-A7C6-F79009102ACE}" srcOrd="1" destOrd="0" presId="urn:microsoft.com/office/officeart/2005/8/layout/hList6"/>
    <dgm:cxn modelId="{5ECA19E4-A958-488A-9399-171AF09C24F8}" type="presParOf" srcId="{2EFDDE8E-AE03-4AB7-919D-73250237A6FF}" destId="{775A790A-7FB5-4411-A163-C932E6580242}" srcOrd="2" destOrd="0" presId="urn:microsoft.com/office/officeart/2005/8/layout/hList6"/>
    <dgm:cxn modelId="{F65C577F-89AD-4515-8519-20C1FFDE6125}" type="presParOf" srcId="{2EFDDE8E-AE03-4AB7-919D-73250237A6FF}" destId="{6C3C4F54-4CBA-48E3-A652-F04BE29602C7}" srcOrd="3" destOrd="0" presId="urn:microsoft.com/office/officeart/2005/8/layout/hList6"/>
    <dgm:cxn modelId="{96772E7E-0E62-4034-83BE-EB9B93DAC595}" type="presParOf" srcId="{2EFDDE8E-AE03-4AB7-919D-73250237A6FF}" destId="{917096FF-1733-45CB-BA02-F8D232F3F67B}" srcOrd="4"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F27D1DD-F24F-4C51-BF03-5BE668F01AF9}" type="doc">
      <dgm:prSet loTypeId="urn:microsoft.com/office/officeart/2005/8/layout/hList6" loCatId="list" qsTypeId="urn:microsoft.com/office/officeart/2005/8/quickstyle/simple3" qsCatId="simple" csTypeId="urn:microsoft.com/office/officeart/2005/8/colors/accent1_2" csCatId="accent1" phldr="1"/>
      <dgm:spPr/>
      <dgm:t>
        <a:bodyPr/>
        <a:lstStyle/>
        <a:p>
          <a:endParaRPr lang="en-US"/>
        </a:p>
      </dgm:t>
    </dgm:pt>
    <dgm:pt modelId="{6F9FEAA9-9BC8-4557-9A1D-B09912726DA9}">
      <dgm:prSet phldrT="[Text]" custT="1"/>
      <dgm:spPr>
        <a:solidFill>
          <a:srgbClr val="FFFF00"/>
        </a:solidFill>
      </dgm:spPr>
      <dgm:t>
        <a:bodyPr/>
        <a:lstStyle/>
        <a:p>
          <a:r>
            <a:rPr lang="en-US" sz="1600" b="1" dirty="0" smtClean="0"/>
            <a:t>LIBRARY AND  PUBLICATIONS (PRINTED MATTER)</a:t>
          </a:r>
          <a:endParaRPr lang="en-US" sz="1600" b="1" dirty="0"/>
        </a:p>
      </dgm:t>
    </dgm:pt>
    <dgm:pt modelId="{AE9AA7AA-F4C4-4C5A-81B7-9F8AF5F3D8F4}" type="parTrans" cxnId="{D1B1507F-2D2C-4904-9D10-93C299118A17}">
      <dgm:prSet/>
      <dgm:spPr/>
      <dgm:t>
        <a:bodyPr/>
        <a:lstStyle/>
        <a:p>
          <a:endParaRPr lang="en-US"/>
        </a:p>
      </dgm:t>
    </dgm:pt>
    <dgm:pt modelId="{D015F388-5C8C-4332-AB13-836DD8E2EA3A}" type="sibTrans" cxnId="{D1B1507F-2D2C-4904-9D10-93C299118A17}">
      <dgm:prSet/>
      <dgm:spPr/>
      <dgm:t>
        <a:bodyPr/>
        <a:lstStyle/>
        <a:p>
          <a:endParaRPr lang="en-US"/>
        </a:p>
      </dgm:t>
    </dgm:pt>
    <dgm:pt modelId="{65144B7B-3859-46AF-AFD2-CE1FBBB53D1D}">
      <dgm:prSet phldrT="[Text]" custT="1"/>
      <dgm:spPr>
        <a:solidFill>
          <a:srgbClr val="FFFF00"/>
        </a:solidFill>
      </dgm:spPr>
      <dgm:t>
        <a:bodyPr/>
        <a:lstStyle/>
        <a:p>
          <a:endParaRPr lang="en-US" sz="1400" b="1" dirty="0" smtClean="0"/>
        </a:p>
        <a:p>
          <a:endParaRPr lang="en-US" sz="1400" b="1" dirty="0" smtClean="0"/>
        </a:p>
        <a:p>
          <a:endParaRPr lang="en-US" sz="1400" b="1" dirty="0" smtClean="0"/>
        </a:p>
        <a:p>
          <a:r>
            <a:rPr lang="en-US" sz="1600" b="1" dirty="0" smtClean="0"/>
            <a:t>VIRTUAL LIBRARY, INTERNET-BASED DATABASES AND INFORMATION STORAGE DEVICES</a:t>
          </a:r>
          <a:endParaRPr lang="en-US" sz="1600" b="1" dirty="0"/>
        </a:p>
      </dgm:t>
    </dgm:pt>
    <dgm:pt modelId="{61B6B5D2-A6CA-422F-9E7A-077B6A4C085E}" type="parTrans" cxnId="{A2CE90CA-070D-46AB-A328-F69193925D84}">
      <dgm:prSet/>
      <dgm:spPr/>
      <dgm:t>
        <a:bodyPr/>
        <a:lstStyle/>
        <a:p>
          <a:endParaRPr lang="en-US"/>
        </a:p>
      </dgm:t>
    </dgm:pt>
    <dgm:pt modelId="{C3616CE2-B2B0-430C-9226-FBA42524A075}" type="sibTrans" cxnId="{A2CE90CA-070D-46AB-A328-F69193925D84}">
      <dgm:prSet/>
      <dgm:spPr/>
      <dgm:t>
        <a:bodyPr/>
        <a:lstStyle/>
        <a:p>
          <a:endParaRPr lang="en-US"/>
        </a:p>
      </dgm:t>
    </dgm:pt>
    <dgm:pt modelId="{E9295C7B-28D2-44C8-9D01-6B1336830C8B}">
      <dgm:prSet phldrT="[Text]" phldr="1"/>
      <dgm:spPr>
        <a:solidFill>
          <a:srgbClr val="FFFF00"/>
        </a:solidFill>
      </dgm:spPr>
      <dgm:t>
        <a:bodyPr/>
        <a:lstStyle/>
        <a:p>
          <a:endParaRPr lang="en-US" sz="900" dirty="0"/>
        </a:p>
      </dgm:t>
    </dgm:pt>
    <dgm:pt modelId="{506E441B-59A5-4F36-90C0-CA57C818C9F9}" type="parTrans" cxnId="{3EE02D14-1660-483C-B5D0-5B0B66C2E6CD}">
      <dgm:prSet/>
      <dgm:spPr/>
      <dgm:t>
        <a:bodyPr/>
        <a:lstStyle/>
        <a:p>
          <a:endParaRPr lang="en-US"/>
        </a:p>
      </dgm:t>
    </dgm:pt>
    <dgm:pt modelId="{917B1A27-A50E-40D1-8C42-D46637DCD533}" type="sibTrans" cxnId="{3EE02D14-1660-483C-B5D0-5B0B66C2E6CD}">
      <dgm:prSet/>
      <dgm:spPr/>
      <dgm:t>
        <a:bodyPr/>
        <a:lstStyle/>
        <a:p>
          <a:endParaRPr lang="en-US"/>
        </a:p>
      </dgm:t>
    </dgm:pt>
    <dgm:pt modelId="{4751E4B7-4B11-4663-90C4-3F4CD6CD18AE}">
      <dgm:prSet phldrT="[Text]" custT="1"/>
      <dgm:spPr>
        <a:solidFill>
          <a:srgbClr val="FFFF00"/>
        </a:solidFill>
      </dgm:spPr>
      <dgm:t>
        <a:bodyPr/>
        <a:lstStyle/>
        <a:p>
          <a:r>
            <a:rPr lang="en-US" sz="1600" b="1" dirty="0" smtClean="0"/>
            <a:t>SEARCH SERVICES</a:t>
          </a:r>
          <a:endParaRPr lang="en-US" sz="1200" dirty="0"/>
        </a:p>
      </dgm:t>
    </dgm:pt>
    <dgm:pt modelId="{F37765F8-77FB-4BE4-BC85-26257E670299}" type="parTrans" cxnId="{43E2DC94-67DB-42A1-96A3-DCD4D91AE97B}">
      <dgm:prSet/>
      <dgm:spPr/>
      <dgm:t>
        <a:bodyPr/>
        <a:lstStyle/>
        <a:p>
          <a:endParaRPr lang="en-US"/>
        </a:p>
      </dgm:t>
    </dgm:pt>
    <dgm:pt modelId="{68CBD3A0-1A2F-40E3-93EC-109477FB8787}" type="sibTrans" cxnId="{43E2DC94-67DB-42A1-96A3-DCD4D91AE97B}">
      <dgm:prSet/>
      <dgm:spPr/>
      <dgm:t>
        <a:bodyPr/>
        <a:lstStyle/>
        <a:p>
          <a:endParaRPr lang="en-US"/>
        </a:p>
      </dgm:t>
    </dgm:pt>
    <dgm:pt modelId="{2EFDDE8E-AE03-4AB7-919D-73250237A6FF}" type="pres">
      <dgm:prSet presAssocID="{1F27D1DD-F24F-4C51-BF03-5BE668F01AF9}" presName="Name0" presStyleCnt="0">
        <dgm:presLayoutVars>
          <dgm:dir/>
          <dgm:resizeHandles val="exact"/>
        </dgm:presLayoutVars>
      </dgm:prSet>
      <dgm:spPr/>
      <dgm:t>
        <a:bodyPr/>
        <a:lstStyle/>
        <a:p>
          <a:endParaRPr lang="en-US"/>
        </a:p>
      </dgm:t>
    </dgm:pt>
    <dgm:pt modelId="{8CD7ABED-AD1A-4193-A2D3-50C90B0A9F21}" type="pres">
      <dgm:prSet presAssocID="{6F9FEAA9-9BC8-4557-9A1D-B09912726DA9}" presName="node" presStyleLbl="node1" presStyleIdx="0" presStyleCnt="3">
        <dgm:presLayoutVars>
          <dgm:bulletEnabled val="1"/>
        </dgm:presLayoutVars>
      </dgm:prSet>
      <dgm:spPr/>
      <dgm:t>
        <a:bodyPr/>
        <a:lstStyle/>
        <a:p>
          <a:endParaRPr lang="en-US"/>
        </a:p>
      </dgm:t>
    </dgm:pt>
    <dgm:pt modelId="{29497F95-8950-4644-A7C6-F79009102ACE}" type="pres">
      <dgm:prSet presAssocID="{D015F388-5C8C-4332-AB13-836DD8E2EA3A}" presName="sibTrans" presStyleCnt="0"/>
      <dgm:spPr/>
    </dgm:pt>
    <dgm:pt modelId="{775A790A-7FB5-4411-A163-C932E6580242}" type="pres">
      <dgm:prSet presAssocID="{65144B7B-3859-46AF-AFD2-CE1FBBB53D1D}" presName="node" presStyleLbl="node1" presStyleIdx="1" presStyleCnt="3">
        <dgm:presLayoutVars>
          <dgm:bulletEnabled val="1"/>
        </dgm:presLayoutVars>
      </dgm:prSet>
      <dgm:spPr/>
      <dgm:t>
        <a:bodyPr/>
        <a:lstStyle/>
        <a:p>
          <a:endParaRPr lang="en-US"/>
        </a:p>
      </dgm:t>
    </dgm:pt>
    <dgm:pt modelId="{6C3C4F54-4CBA-48E3-A652-F04BE29602C7}" type="pres">
      <dgm:prSet presAssocID="{C3616CE2-B2B0-430C-9226-FBA42524A075}" presName="sibTrans" presStyleCnt="0"/>
      <dgm:spPr/>
    </dgm:pt>
    <dgm:pt modelId="{917096FF-1733-45CB-BA02-F8D232F3F67B}" type="pres">
      <dgm:prSet presAssocID="{4751E4B7-4B11-4663-90C4-3F4CD6CD18AE}" presName="node" presStyleLbl="node1" presStyleIdx="2" presStyleCnt="3">
        <dgm:presLayoutVars>
          <dgm:bulletEnabled val="1"/>
        </dgm:presLayoutVars>
      </dgm:prSet>
      <dgm:spPr/>
      <dgm:t>
        <a:bodyPr/>
        <a:lstStyle/>
        <a:p>
          <a:endParaRPr lang="en-US"/>
        </a:p>
      </dgm:t>
    </dgm:pt>
  </dgm:ptLst>
  <dgm:cxnLst>
    <dgm:cxn modelId="{3EE02D14-1660-483C-B5D0-5B0B66C2E6CD}" srcId="{65144B7B-3859-46AF-AFD2-CE1FBBB53D1D}" destId="{E9295C7B-28D2-44C8-9D01-6B1336830C8B}" srcOrd="0" destOrd="0" parTransId="{506E441B-59A5-4F36-90C0-CA57C818C9F9}" sibTransId="{917B1A27-A50E-40D1-8C42-D46637DCD533}"/>
    <dgm:cxn modelId="{01051F17-A84F-4D00-A9AC-C23D5DD11512}" type="presOf" srcId="{6F9FEAA9-9BC8-4557-9A1D-B09912726DA9}" destId="{8CD7ABED-AD1A-4193-A2D3-50C90B0A9F21}" srcOrd="0" destOrd="0" presId="urn:microsoft.com/office/officeart/2005/8/layout/hList6"/>
    <dgm:cxn modelId="{43E2DC94-67DB-42A1-96A3-DCD4D91AE97B}" srcId="{1F27D1DD-F24F-4C51-BF03-5BE668F01AF9}" destId="{4751E4B7-4B11-4663-90C4-3F4CD6CD18AE}" srcOrd="2" destOrd="0" parTransId="{F37765F8-77FB-4BE4-BC85-26257E670299}" sibTransId="{68CBD3A0-1A2F-40E3-93EC-109477FB8787}"/>
    <dgm:cxn modelId="{A2CE90CA-070D-46AB-A328-F69193925D84}" srcId="{1F27D1DD-F24F-4C51-BF03-5BE668F01AF9}" destId="{65144B7B-3859-46AF-AFD2-CE1FBBB53D1D}" srcOrd="1" destOrd="0" parTransId="{61B6B5D2-A6CA-422F-9E7A-077B6A4C085E}" sibTransId="{C3616CE2-B2B0-430C-9226-FBA42524A075}"/>
    <dgm:cxn modelId="{42BA4F73-F998-4D58-ADD1-F25D173F435F}" type="presOf" srcId="{1F27D1DD-F24F-4C51-BF03-5BE668F01AF9}" destId="{2EFDDE8E-AE03-4AB7-919D-73250237A6FF}" srcOrd="0" destOrd="0" presId="urn:microsoft.com/office/officeart/2005/8/layout/hList6"/>
    <dgm:cxn modelId="{2E347E29-8B30-4B95-90E3-69B024E9333D}" type="presOf" srcId="{65144B7B-3859-46AF-AFD2-CE1FBBB53D1D}" destId="{775A790A-7FB5-4411-A163-C932E6580242}" srcOrd="0" destOrd="0" presId="urn:microsoft.com/office/officeart/2005/8/layout/hList6"/>
    <dgm:cxn modelId="{D1B1507F-2D2C-4904-9D10-93C299118A17}" srcId="{1F27D1DD-F24F-4C51-BF03-5BE668F01AF9}" destId="{6F9FEAA9-9BC8-4557-9A1D-B09912726DA9}" srcOrd="0" destOrd="0" parTransId="{AE9AA7AA-F4C4-4C5A-81B7-9F8AF5F3D8F4}" sibTransId="{D015F388-5C8C-4332-AB13-836DD8E2EA3A}"/>
    <dgm:cxn modelId="{2EE2018E-9083-497F-8E7C-88B84E475BDA}" type="presOf" srcId="{E9295C7B-28D2-44C8-9D01-6B1336830C8B}" destId="{775A790A-7FB5-4411-A163-C932E6580242}" srcOrd="0" destOrd="1" presId="urn:microsoft.com/office/officeart/2005/8/layout/hList6"/>
    <dgm:cxn modelId="{265BE628-28FC-4E4E-85EA-5ED79A8B26EB}" type="presOf" srcId="{4751E4B7-4B11-4663-90C4-3F4CD6CD18AE}" destId="{917096FF-1733-45CB-BA02-F8D232F3F67B}" srcOrd="0" destOrd="0" presId="urn:microsoft.com/office/officeart/2005/8/layout/hList6"/>
    <dgm:cxn modelId="{AC09F3C0-6485-4213-AAD0-980CF7C7D0EE}" type="presParOf" srcId="{2EFDDE8E-AE03-4AB7-919D-73250237A6FF}" destId="{8CD7ABED-AD1A-4193-A2D3-50C90B0A9F21}" srcOrd="0" destOrd="0" presId="urn:microsoft.com/office/officeart/2005/8/layout/hList6"/>
    <dgm:cxn modelId="{CC8891C2-9E21-4CB6-8751-07AAC2F853E0}" type="presParOf" srcId="{2EFDDE8E-AE03-4AB7-919D-73250237A6FF}" destId="{29497F95-8950-4644-A7C6-F79009102ACE}" srcOrd="1" destOrd="0" presId="urn:microsoft.com/office/officeart/2005/8/layout/hList6"/>
    <dgm:cxn modelId="{34062F5E-EBC4-4E89-9764-BC2B6561AE1B}" type="presParOf" srcId="{2EFDDE8E-AE03-4AB7-919D-73250237A6FF}" destId="{775A790A-7FB5-4411-A163-C932E6580242}" srcOrd="2" destOrd="0" presId="urn:microsoft.com/office/officeart/2005/8/layout/hList6"/>
    <dgm:cxn modelId="{C0107CBC-78AB-4B83-A326-1045D8661C46}" type="presParOf" srcId="{2EFDDE8E-AE03-4AB7-919D-73250237A6FF}" destId="{6C3C4F54-4CBA-48E3-A652-F04BE29602C7}" srcOrd="3" destOrd="0" presId="urn:microsoft.com/office/officeart/2005/8/layout/hList6"/>
    <dgm:cxn modelId="{C5514CBB-B417-4193-88D5-E3CEB20115FC}" type="presParOf" srcId="{2EFDDE8E-AE03-4AB7-919D-73250237A6FF}" destId="{917096FF-1733-45CB-BA02-F8D232F3F67B}" srcOrd="4"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AD1AFD5-C615-496B-86BD-7676417E4928}"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A15AA8CD-0C9F-4399-BA2E-EF38149EBBF3}">
      <dgm:prSet phldrT="[Text]"/>
      <dgm:spPr/>
      <dgm:t>
        <a:bodyPr/>
        <a:lstStyle/>
        <a:p>
          <a:r>
            <a:rPr lang="en-US" dirty="0" smtClean="0"/>
            <a:t>PATENT LITERATURE</a:t>
          </a:r>
          <a:endParaRPr lang="en-US" dirty="0"/>
        </a:p>
      </dgm:t>
    </dgm:pt>
    <dgm:pt modelId="{204061CC-75AB-46DF-AC4E-28FF48828835}" type="parTrans" cxnId="{31CEE078-0831-420B-82E3-7327A6620DD2}">
      <dgm:prSet/>
      <dgm:spPr/>
      <dgm:t>
        <a:bodyPr/>
        <a:lstStyle/>
        <a:p>
          <a:endParaRPr lang="en-US"/>
        </a:p>
      </dgm:t>
    </dgm:pt>
    <dgm:pt modelId="{0DC74781-AF0F-4232-A5EA-6C9DC81AC76F}" type="sibTrans" cxnId="{31CEE078-0831-420B-82E3-7327A6620DD2}">
      <dgm:prSet/>
      <dgm:spPr/>
      <dgm:t>
        <a:bodyPr/>
        <a:lstStyle/>
        <a:p>
          <a:endParaRPr lang="en-US"/>
        </a:p>
      </dgm:t>
    </dgm:pt>
    <dgm:pt modelId="{410E2B2C-557E-46EB-9EF5-F1C54C668A80}">
      <dgm:prSet phldrT="[Text]"/>
      <dgm:spPr>
        <a:solidFill>
          <a:srgbClr val="FFC000">
            <a:alpha val="90000"/>
          </a:srgbClr>
        </a:solidFill>
      </dgm:spPr>
      <dgm:t>
        <a:bodyPr/>
        <a:lstStyle/>
        <a:p>
          <a:r>
            <a:rPr lang="en-US" dirty="0" smtClean="0"/>
            <a:t>BIBLIOGRAPHIC DATA AND ABSTRACT</a:t>
          </a:r>
        </a:p>
        <a:p>
          <a:r>
            <a:rPr lang="en-US" dirty="0" smtClean="0"/>
            <a:t>PAJ, </a:t>
          </a:r>
          <a:r>
            <a:rPr lang="en-US" dirty="0" err="1" smtClean="0"/>
            <a:t>POLite</a:t>
          </a:r>
          <a:endParaRPr lang="en-US" dirty="0"/>
        </a:p>
      </dgm:t>
    </dgm:pt>
    <dgm:pt modelId="{A89D5A4B-4F1A-478F-9747-CB85CFAAAAB5}" type="parTrans" cxnId="{3753F95C-EB99-458D-9B5F-ECB944AD86C9}">
      <dgm:prSet/>
      <dgm:spPr/>
      <dgm:t>
        <a:bodyPr/>
        <a:lstStyle/>
        <a:p>
          <a:endParaRPr lang="en-US"/>
        </a:p>
      </dgm:t>
    </dgm:pt>
    <dgm:pt modelId="{AE34AE2E-311A-4F98-9A12-EB931EDC0F74}" type="sibTrans" cxnId="{3753F95C-EB99-458D-9B5F-ECB944AD86C9}">
      <dgm:prSet/>
      <dgm:spPr/>
      <dgm:t>
        <a:bodyPr/>
        <a:lstStyle/>
        <a:p>
          <a:endParaRPr lang="en-US"/>
        </a:p>
      </dgm:t>
    </dgm:pt>
    <dgm:pt modelId="{E2278B95-7BDE-4C24-8CEE-5E12D64A826A}">
      <dgm:prSet phldrT="[Text]"/>
      <dgm:spPr>
        <a:solidFill>
          <a:srgbClr val="FFC000">
            <a:alpha val="90000"/>
          </a:srgbClr>
        </a:solidFill>
      </dgm:spPr>
      <dgm:t>
        <a:bodyPr/>
        <a:lstStyle/>
        <a:p>
          <a:r>
            <a:rPr lang="en-US" dirty="0" smtClean="0"/>
            <a:t>FULL TEXT OF PJATENTS</a:t>
          </a:r>
        </a:p>
        <a:p>
          <a:r>
            <a:rPr lang="en-US" dirty="0" err="1" smtClean="0"/>
            <a:t>Patentscope</a:t>
          </a:r>
          <a:endParaRPr lang="en-US" dirty="0" smtClean="0"/>
        </a:p>
        <a:p>
          <a:r>
            <a:rPr lang="en-US" dirty="0" err="1" smtClean="0"/>
            <a:t>Espacenet</a:t>
          </a:r>
          <a:r>
            <a:rPr lang="en-US" dirty="0" smtClean="0"/>
            <a:t>, USPTO, Japanese IPDL</a:t>
          </a:r>
          <a:endParaRPr lang="en-US" dirty="0"/>
        </a:p>
      </dgm:t>
    </dgm:pt>
    <dgm:pt modelId="{8BF99A4C-B51D-4185-B653-2878AE3E868A}" type="parTrans" cxnId="{FC2544DC-26C4-4A96-BE74-066D89B507D9}">
      <dgm:prSet/>
      <dgm:spPr/>
      <dgm:t>
        <a:bodyPr/>
        <a:lstStyle/>
        <a:p>
          <a:endParaRPr lang="en-US"/>
        </a:p>
      </dgm:t>
    </dgm:pt>
    <dgm:pt modelId="{2D9E6ABA-47B3-4821-9FFA-0C8C009A26EE}" type="sibTrans" cxnId="{FC2544DC-26C4-4A96-BE74-066D89B507D9}">
      <dgm:prSet/>
      <dgm:spPr/>
      <dgm:t>
        <a:bodyPr/>
        <a:lstStyle/>
        <a:p>
          <a:endParaRPr lang="en-US"/>
        </a:p>
      </dgm:t>
    </dgm:pt>
    <dgm:pt modelId="{45CB757E-17A8-4347-8210-9BF48D0470BB}">
      <dgm:prSet phldrT="[Text]"/>
      <dgm:spPr>
        <a:solidFill>
          <a:srgbClr val="92D050"/>
        </a:solidFill>
      </dgm:spPr>
      <dgm:t>
        <a:bodyPr/>
        <a:lstStyle/>
        <a:p>
          <a:r>
            <a:rPr lang="en-US" dirty="0" smtClean="0"/>
            <a:t>NON-PATENT LITERATURE (NPL)</a:t>
          </a:r>
          <a:endParaRPr lang="en-US" dirty="0"/>
        </a:p>
      </dgm:t>
    </dgm:pt>
    <dgm:pt modelId="{E57FDE23-DF76-49D7-BE94-E1D78E158FA5}" type="parTrans" cxnId="{56772E0D-0BF4-4FD6-ADC7-365B08EECE46}">
      <dgm:prSet/>
      <dgm:spPr/>
      <dgm:t>
        <a:bodyPr/>
        <a:lstStyle/>
        <a:p>
          <a:endParaRPr lang="en-US"/>
        </a:p>
      </dgm:t>
    </dgm:pt>
    <dgm:pt modelId="{960C0919-29DE-4231-9E39-5ED72900D29D}" type="sibTrans" cxnId="{56772E0D-0BF4-4FD6-ADC7-365B08EECE46}">
      <dgm:prSet/>
      <dgm:spPr/>
      <dgm:t>
        <a:bodyPr/>
        <a:lstStyle/>
        <a:p>
          <a:endParaRPr lang="en-US"/>
        </a:p>
      </dgm:t>
    </dgm:pt>
    <dgm:pt modelId="{46045B44-7AFE-4F02-9109-75C177C4726A}">
      <dgm:prSet phldrT="[Text]"/>
      <dgm:spPr>
        <a:solidFill>
          <a:srgbClr val="FFFF00">
            <a:alpha val="90000"/>
          </a:srgbClr>
        </a:solidFill>
      </dgm:spPr>
      <dgm:t>
        <a:bodyPr/>
        <a:lstStyle/>
        <a:p>
          <a:r>
            <a:rPr lang="en-US" dirty="0" smtClean="0"/>
            <a:t>COMMERCIAL DATABASE HOSTS</a:t>
          </a:r>
        </a:p>
        <a:p>
          <a:r>
            <a:rPr lang="en-US" dirty="0" err="1" smtClean="0"/>
            <a:t>Questel</a:t>
          </a:r>
          <a:r>
            <a:rPr lang="en-US" dirty="0" smtClean="0"/>
            <a:t>, STN Etc</a:t>
          </a:r>
          <a:endParaRPr lang="en-US" dirty="0"/>
        </a:p>
      </dgm:t>
    </dgm:pt>
    <dgm:pt modelId="{0A3C0290-829B-4FB4-8789-62E1FC38E436}" type="parTrans" cxnId="{DBFA3481-DF0E-4EE9-A300-61ABE68138CA}">
      <dgm:prSet/>
      <dgm:spPr/>
      <dgm:t>
        <a:bodyPr/>
        <a:lstStyle/>
        <a:p>
          <a:endParaRPr lang="en-US"/>
        </a:p>
      </dgm:t>
    </dgm:pt>
    <dgm:pt modelId="{13DBBAB0-EEC2-48CC-AA85-C35557EA4EB8}" type="sibTrans" cxnId="{DBFA3481-DF0E-4EE9-A300-61ABE68138CA}">
      <dgm:prSet/>
      <dgm:spPr/>
      <dgm:t>
        <a:bodyPr/>
        <a:lstStyle/>
        <a:p>
          <a:endParaRPr lang="en-US"/>
        </a:p>
      </dgm:t>
    </dgm:pt>
    <dgm:pt modelId="{59CF0F5D-B8FA-405C-A1C6-882F538C46D1}">
      <dgm:prSet phldrT="[Text]"/>
      <dgm:spPr>
        <a:solidFill>
          <a:srgbClr val="FFFF00">
            <a:alpha val="90000"/>
          </a:srgbClr>
        </a:solidFill>
      </dgm:spPr>
      <dgm:t>
        <a:bodyPr/>
        <a:lstStyle/>
        <a:p>
          <a:r>
            <a:rPr lang="en-US" dirty="0" smtClean="0"/>
            <a:t>NON-COMMERCIAL DATABASE HOSTS</a:t>
          </a:r>
        </a:p>
        <a:p>
          <a:r>
            <a:rPr lang="en-US" dirty="0" err="1" smtClean="0"/>
            <a:t>aRDi</a:t>
          </a:r>
          <a:r>
            <a:rPr lang="en-US" dirty="0" smtClean="0"/>
            <a:t>, ASPI, </a:t>
          </a:r>
          <a:r>
            <a:rPr lang="en-US" dirty="0" err="1" smtClean="0"/>
            <a:t>Hinari</a:t>
          </a:r>
          <a:r>
            <a:rPr lang="en-US" dirty="0" smtClean="0"/>
            <a:t>, AGORA, OARI etc</a:t>
          </a:r>
          <a:endParaRPr lang="en-US" dirty="0"/>
        </a:p>
      </dgm:t>
    </dgm:pt>
    <dgm:pt modelId="{993E1B0D-C1F5-44E6-AC8D-8B919A5DC35D}" type="parTrans" cxnId="{E119BBC2-3498-4CD0-A789-66E056BEA0DB}">
      <dgm:prSet/>
      <dgm:spPr/>
      <dgm:t>
        <a:bodyPr/>
        <a:lstStyle/>
        <a:p>
          <a:endParaRPr lang="en-US"/>
        </a:p>
      </dgm:t>
    </dgm:pt>
    <dgm:pt modelId="{D53FBB13-5649-4900-9D28-894A66494E02}" type="sibTrans" cxnId="{E119BBC2-3498-4CD0-A789-66E056BEA0DB}">
      <dgm:prSet/>
      <dgm:spPr/>
      <dgm:t>
        <a:bodyPr/>
        <a:lstStyle/>
        <a:p>
          <a:endParaRPr lang="en-US"/>
        </a:p>
      </dgm:t>
    </dgm:pt>
    <dgm:pt modelId="{32CA6E84-75E5-4101-A950-064BF384DD79}" type="pres">
      <dgm:prSet presAssocID="{7AD1AFD5-C615-496B-86BD-7676417E4928}" presName="diagram" presStyleCnt="0">
        <dgm:presLayoutVars>
          <dgm:chPref val="1"/>
          <dgm:dir/>
          <dgm:animOne val="branch"/>
          <dgm:animLvl val="lvl"/>
          <dgm:resizeHandles/>
        </dgm:presLayoutVars>
      </dgm:prSet>
      <dgm:spPr/>
      <dgm:t>
        <a:bodyPr/>
        <a:lstStyle/>
        <a:p>
          <a:endParaRPr lang="en-US"/>
        </a:p>
      </dgm:t>
    </dgm:pt>
    <dgm:pt modelId="{A745E1E9-3DD3-48AD-87BF-A395E7C13122}" type="pres">
      <dgm:prSet presAssocID="{A15AA8CD-0C9F-4399-BA2E-EF38149EBBF3}" presName="root" presStyleCnt="0"/>
      <dgm:spPr/>
    </dgm:pt>
    <dgm:pt modelId="{0624EA8E-E643-4F59-BE8B-4026C545C95F}" type="pres">
      <dgm:prSet presAssocID="{A15AA8CD-0C9F-4399-BA2E-EF38149EBBF3}" presName="rootComposite" presStyleCnt="0"/>
      <dgm:spPr/>
    </dgm:pt>
    <dgm:pt modelId="{A599BFE1-BAAA-443D-AC61-0A41AC83CF3A}" type="pres">
      <dgm:prSet presAssocID="{A15AA8CD-0C9F-4399-BA2E-EF38149EBBF3}" presName="rootText" presStyleLbl="node1" presStyleIdx="0" presStyleCnt="2" custScaleX="124152"/>
      <dgm:spPr/>
      <dgm:t>
        <a:bodyPr/>
        <a:lstStyle/>
        <a:p>
          <a:endParaRPr lang="en-US"/>
        </a:p>
      </dgm:t>
    </dgm:pt>
    <dgm:pt modelId="{CBBF2431-E2C8-4074-AA44-4004CA816154}" type="pres">
      <dgm:prSet presAssocID="{A15AA8CD-0C9F-4399-BA2E-EF38149EBBF3}" presName="rootConnector" presStyleLbl="node1" presStyleIdx="0" presStyleCnt="2"/>
      <dgm:spPr/>
      <dgm:t>
        <a:bodyPr/>
        <a:lstStyle/>
        <a:p>
          <a:endParaRPr lang="en-US"/>
        </a:p>
      </dgm:t>
    </dgm:pt>
    <dgm:pt modelId="{9C49C5A4-F672-4EF3-AEED-45B2D7F0C8CE}" type="pres">
      <dgm:prSet presAssocID="{A15AA8CD-0C9F-4399-BA2E-EF38149EBBF3}" presName="childShape" presStyleCnt="0"/>
      <dgm:spPr/>
    </dgm:pt>
    <dgm:pt modelId="{E5479C44-6F5E-45A7-8140-1C479042FBAC}" type="pres">
      <dgm:prSet presAssocID="{A89D5A4B-4F1A-478F-9747-CB85CFAAAAB5}" presName="Name13" presStyleLbl="parChTrans1D2" presStyleIdx="0" presStyleCnt="4"/>
      <dgm:spPr/>
      <dgm:t>
        <a:bodyPr/>
        <a:lstStyle/>
        <a:p>
          <a:endParaRPr lang="en-US"/>
        </a:p>
      </dgm:t>
    </dgm:pt>
    <dgm:pt modelId="{A0DB728C-2841-4036-8C68-430DE5926D7B}" type="pres">
      <dgm:prSet presAssocID="{410E2B2C-557E-46EB-9EF5-F1C54C668A80}" presName="childText" presStyleLbl="bgAcc1" presStyleIdx="0" presStyleCnt="4" custScaleX="128050">
        <dgm:presLayoutVars>
          <dgm:bulletEnabled val="1"/>
        </dgm:presLayoutVars>
      </dgm:prSet>
      <dgm:spPr/>
      <dgm:t>
        <a:bodyPr/>
        <a:lstStyle/>
        <a:p>
          <a:endParaRPr lang="en-US"/>
        </a:p>
      </dgm:t>
    </dgm:pt>
    <dgm:pt modelId="{B524FCEA-5B3B-4465-AE17-886C3D095F8F}" type="pres">
      <dgm:prSet presAssocID="{8BF99A4C-B51D-4185-B653-2878AE3E868A}" presName="Name13" presStyleLbl="parChTrans1D2" presStyleIdx="1" presStyleCnt="4"/>
      <dgm:spPr/>
      <dgm:t>
        <a:bodyPr/>
        <a:lstStyle/>
        <a:p>
          <a:endParaRPr lang="en-US"/>
        </a:p>
      </dgm:t>
    </dgm:pt>
    <dgm:pt modelId="{60CBB823-4576-42D2-B7D8-8CB3E92F7DED}" type="pres">
      <dgm:prSet presAssocID="{E2278B95-7BDE-4C24-8CEE-5E12D64A826A}" presName="childText" presStyleLbl="bgAcc1" presStyleIdx="1" presStyleCnt="4" custScaleX="131099">
        <dgm:presLayoutVars>
          <dgm:bulletEnabled val="1"/>
        </dgm:presLayoutVars>
      </dgm:prSet>
      <dgm:spPr/>
      <dgm:t>
        <a:bodyPr/>
        <a:lstStyle/>
        <a:p>
          <a:endParaRPr lang="en-US"/>
        </a:p>
      </dgm:t>
    </dgm:pt>
    <dgm:pt modelId="{ECD90F04-1206-4390-8D73-C922A43719D2}" type="pres">
      <dgm:prSet presAssocID="{45CB757E-17A8-4347-8210-9BF48D0470BB}" presName="root" presStyleCnt="0"/>
      <dgm:spPr/>
    </dgm:pt>
    <dgm:pt modelId="{E7D6BFCB-B00D-4D36-9724-773E0761A907}" type="pres">
      <dgm:prSet presAssocID="{45CB757E-17A8-4347-8210-9BF48D0470BB}" presName="rootComposite" presStyleCnt="0"/>
      <dgm:spPr/>
    </dgm:pt>
    <dgm:pt modelId="{DB7B955F-CE1A-4B2F-8B04-65FC61983EEC}" type="pres">
      <dgm:prSet presAssocID="{45CB757E-17A8-4347-8210-9BF48D0470BB}" presName="rootText" presStyleLbl="node1" presStyleIdx="1" presStyleCnt="2" custScaleX="136366"/>
      <dgm:spPr/>
      <dgm:t>
        <a:bodyPr/>
        <a:lstStyle/>
        <a:p>
          <a:endParaRPr lang="en-US"/>
        </a:p>
      </dgm:t>
    </dgm:pt>
    <dgm:pt modelId="{FA4E1B5D-249A-4409-A216-288A3414240D}" type="pres">
      <dgm:prSet presAssocID="{45CB757E-17A8-4347-8210-9BF48D0470BB}" presName="rootConnector" presStyleLbl="node1" presStyleIdx="1" presStyleCnt="2"/>
      <dgm:spPr/>
      <dgm:t>
        <a:bodyPr/>
        <a:lstStyle/>
        <a:p>
          <a:endParaRPr lang="en-US"/>
        </a:p>
      </dgm:t>
    </dgm:pt>
    <dgm:pt modelId="{CD3EC7A0-1F54-48BB-9877-922FB45EAD94}" type="pres">
      <dgm:prSet presAssocID="{45CB757E-17A8-4347-8210-9BF48D0470BB}" presName="childShape" presStyleCnt="0"/>
      <dgm:spPr/>
    </dgm:pt>
    <dgm:pt modelId="{537F81F1-D15F-4877-AF84-8560D122E7AB}" type="pres">
      <dgm:prSet presAssocID="{0A3C0290-829B-4FB4-8789-62E1FC38E436}" presName="Name13" presStyleLbl="parChTrans1D2" presStyleIdx="2" presStyleCnt="4"/>
      <dgm:spPr/>
      <dgm:t>
        <a:bodyPr/>
        <a:lstStyle/>
        <a:p>
          <a:endParaRPr lang="en-US"/>
        </a:p>
      </dgm:t>
    </dgm:pt>
    <dgm:pt modelId="{A7A96171-7688-4587-8D22-BB043699861B}" type="pres">
      <dgm:prSet presAssocID="{46045B44-7AFE-4F02-9109-75C177C4726A}" presName="childText" presStyleLbl="bgAcc1" presStyleIdx="2" presStyleCnt="4" custScaleX="145458">
        <dgm:presLayoutVars>
          <dgm:bulletEnabled val="1"/>
        </dgm:presLayoutVars>
      </dgm:prSet>
      <dgm:spPr/>
      <dgm:t>
        <a:bodyPr/>
        <a:lstStyle/>
        <a:p>
          <a:endParaRPr lang="en-US"/>
        </a:p>
      </dgm:t>
    </dgm:pt>
    <dgm:pt modelId="{3A42604D-2CA7-46CE-94C9-17AC757E9008}" type="pres">
      <dgm:prSet presAssocID="{993E1B0D-C1F5-44E6-AC8D-8B919A5DC35D}" presName="Name13" presStyleLbl="parChTrans1D2" presStyleIdx="3" presStyleCnt="4"/>
      <dgm:spPr/>
      <dgm:t>
        <a:bodyPr/>
        <a:lstStyle/>
        <a:p>
          <a:endParaRPr lang="en-US"/>
        </a:p>
      </dgm:t>
    </dgm:pt>
    <dgm:pt modelId="{F0A5B4E9-D869-41FA-A6D7-6BDCA5237119}" type="pres">
      <dgm:prSet presAssocID="{59CF0F5D-B8FA-405C-A1C6-882F538C46D1}" presName="childText" presStyleLbl="bgAcc1" presStyleIdx="3" presStyleCnt="4" custScaleX="138507">
        <dgm:presLayoutVars>
          <dgm:bulletEnabled val="1"/>
        </dgm:presLayoutVars>
      </dgm:prSet>
      <dgm:spPr/>
      <dgm:t>
        <a:bodyPr/>
        <a:lstStyle/>
        <a:p>
          <a:endParaRPr lang="en-US"/>
        </a:p>
      </dgm:t>
    </dgm:pt>
  </dgm:ptLst>
  <dgm:cxnLst>
    <dgm:cxn modelId="{DBFA3481-DF0E-4EE9-A300-61ABE68138CA}" srcId="{45CB757E-17A8-4347-8210-9BF48D0470BB}" destId="{46045B44-7AFE-4F02-9109-75C177C4726A}" srcOrd="0" destOrd="0" parTransId="{0A3C0290-829B-4FB4-8789-62E1FC38E436}" sibTransId="{13DBBAB0-EEC2-48CC-AA85-C35557EA4EB8}"/>
    <dgm:cxn modelId="{7ADECF68-FBB2-4439-B336-6B6440A06A1D}" type="presOf" srcId="{A15AA8CD-0C9F-4399-BA2E-EF38149EBBF3}" destId="{A599BFE1-BAAA-443D-AC61-0A41AC83CF3A}" srcOrd="0" destOrd="0" presId="urn:microsoft.com/office/officeart/2005/8/layout/hierarchy3"/>
    <dgm:cxn modelId="{31CEE078-0831-420B-82E3-7327A6620DD2}" srcId="{7AD1AFD5-C615-496B-86BD-7676417E4928}" destId="{A15AA8CD-0C9F-4399-BA2E-EF38149EBBF3}" srcOrd="0" destOrd="0" parTransId="{204061CC-75AB-46DF-AC4E-28FF48828835}" sibTransId="{0DC74781-AF0F-4232-A5EA-6C9DC81AC76F}"/>
    <dgm:cxn modelId="{E119BBC2-3498-4CD0-A789-66E056BEA0DB}" srcId="{45CB757E-17A8-4347-8210-9BF48D0470BB}" destId="{59CF0F5D-B8FA-405C-A1C6-882F538C46D1}" srcOrd="1" destOrd="0" parTransId="{993E1B0D-C1F5-44E6-AC8D-8B919A5DC35D}" sibTransId="{D53FBB13-5649-4900-9D28-894A66494E02}"/>
    <dgm:cxn modelId="{9101C6F3-4731-4D4A-BCD6-A8B4095B9857}" type="presOf" srcId="{7AD1AFD5-C615-496B-86BD-7676417E4928}" destId="{32CA6E84-75E5-4101-A950-064BF384DD79}" srcOrd="0" destOrd="0" presId="urn:microsoft.com/office/officeart/2005/8/layout/hierarchy3"/>
    <dgm:cxn modelId="{ABDDCCC4-0615-4DE5-992C-B61DDCBE5CC4}" type="presOf" srcId="{59CF0F5D-B8FA-405C-A1C6-882F538C46D1}" destId="{F0A5B4E9-D869-41FA-A6D7-6BDCA5237119}" srcOrd="0" destOrd="0" presId="urn:microsoft.com/office/officeart/2005/8/layout/hierarchy3"/>
    <dgm:cxn modelId="{56772E0D-0BF4-4FD6-ADC7-365B08EECE46}" srcId="{7AD1AFD5-C615-496B-86BD-7676417E4928}" destId="{45CB757E-17A8-4347-8210-9BF48D0470BB}" srcOrd="1" destOrd="0" parTransId="{E57FDE23-DF76-49D7-BE94-E1D78E158FA5}" sibTransId="{960C0919-29DE-4231-9E39-5ED72900D29D}"/>
    <dgm:cxn modelId="{EF05C240-DF0B-44EB-B1FE-F822E6E5E4D6}" type="presOf" srcId="{410E2B2C-557E-46EB-9EF5-F1C54C668A80}" destId="{A0DB728C-2841-4036-8C68-430DE5926D7B}" srcOrd="0" destOrd="0" presId="urn:microsoft.com/office/officeart/2005/8/layout/hierarchy3"/>
    <dgm:cxn modelId="{E7BF0D86-0743-470E-960D-870B2306AE03}" type="presOf" srcId="{993E1B0D-C1F5-44E6-AC8D-8B919A5DC35D}" destId="{3A42604D-2CA7-46CE-94C9-17AC757E9008}" srcOrd="0" destOrd="0" presId="urn:microsoft.com/office/officeart/2005/8/layout/hierarchy3"/>
    <dgm:cxn modelId="{1C5398CE-3CBA-40E4-8E06-CCF56B095DD9}" type="presOf" srcId="{E2278B95-7BDE-4C24-8CEE-5E12D64A826A}" destId="{60CBB823-4576-42D2-B7D8-8CB3E92F7DED}" srcOrd="0" destOrd="0" presId="urn:microsoft.com/office/officeart/2005/8/layout/hierarchy3"/>
    <dgm:cxn modelId="{FC2544DC-26C4-4A96-BE74-066D89B507D9}" srcId="{A15AA8CD-0C9F-4399-BA2E-EF38149EBBF3}" destId="{E2278B95-7BDE-4C24-8CEE-5E12D64A826A}" srcOrd="1" destOrd="0" parTransId="{8BF99A4C-B51D-4185-B653-2878AE3E868A}" sibTransId="{2D9E6ABA-47B3-4821-9FFA-0C8C009A26EE}"/>
    <dgm:cxn modelId="{3F7E7A52-67CA-4074-8CB3-CEE0AC8CBA8B}" type="presOf" srcId="{46045B44-7AFE-4F02-9109-75C177C4726A}" destId="{A7A96171-7688-4587-8D22-BB043699861B}" srcOrd="0" destOrd="0" presId="urn:microsoft.com/office/officeart/2005/8/layout/hierarchy3"/>
    <dgm:cxn modelId="{463521F7-856D-4C25-98D2-D4EC52050928}" type="presOf" srcId="{A15AA8CD-0C9F-4399-BA2E-EF38149EBBF3}" destId="{CBBF2431-E2C8-4074-AA44-4004CA816154}" srcOrd="1" destOrd="0" presId="urn:microsoft.com/office/officeart/2005/8/layout/hierarchy3"/>
    <dgm:cxn modelId="{1B6A3478-BBC5-4A04-961C-EF5E77696CC3}" type="presOf" srcId="{45CB757E-17A8-4347-8210-9BF48D0470BB}" destId="{DB7B955F-CE1A-4B2F-8B04-65FC61983EEC}" srcOrd="0" destOrd="0" presId="urn:microsoft.com/office/officeart/2005/8/layout/hierarchy3"/>
    <dgm:cxn modelId="{07FA83AF-986D-4A6F-98D1-ED7D0564EC6F}" type="presOf" srcId="{45CB757E-17A8-4347-8210-9BF48D0470BB}" destId="{FA4E1B5D-249A-4409-A216-288A3414240D}" srcOrd="1" destOrd="0" presId="urn:microsoft.com/office/officeart/2005/8/layout/hierarchy3"/>
    <dgm:cxn modelId="{E338C4EC-697D-4AC4-BE8B-6A094B2045B2}" type="presOf" srcId="{8BF99A4C-B51D-4185-B653-2878AE3E868A}" destId="{B524FCEA-5B3B-4465-AE17-886C3D095F8F}" srcOrd="0" destOrd="0" presId="urn:microsoft.com/office/officeart/2005/8/layout/hierarchy3"/>
    <dgm:cxn modelId="{FAC89E4C-EE83-465C-9E13-74913D870A06}" type="presOf" srcId="{A89D5A4B-4F1A-478F-9747-CB85CFAAAAB5}" destId="{E5479C44-6F5E-45A7-8140-1C479042FBAC}" srcOrd="0" destOrd="0" presId="urn:microsoft.com/office/officeart/2005/8/layout/hierarchy3"/>
    <dgm:cxn modelId="{3753F95C-EB99-458D-9B5F-ECB944AD86C9}" srcId="{A15AA8CD-0C9F-4399-BA2E-EF38149EBBF3}" destId="{410E2B2C-557E-46EB-9EF5-F1C54C668A80}" srcOrd="0" destOrd="0" parTransId="{A89D5A4B-4F1A-478F-9747-CB85CFAAAAB5}" sibTransId="{AE34AE2E-311A-4F98-9A12-EB931EDC0F74}"/>
    <dgm:cxn modelId="{DAC7F8CC-02FE-4D23-8203-DC57C49A8BCB}" type="presOf" srcId="{0A3C0290-829B-4FB4-8789-62E1FC38E436}" destId="{537F81F1-D15F-4877-AF84-8560D122E7AB}" srcOrd="0" destOrd="0" presId="urn:microsoft.com/office/officeart/2005/8/layout/hierarchy3"/>
    <dgm:cxn modelId="{0745D475-90BA-4344-9EE8-05AF4DBF49E2}" type="presParOf" srcId="{32CA6E84-75E5-4101-A950-064BF384DD79}" destId="{A745E1E9-3DD3-48AD-87BF-A395E7C13122}" srcOrd="0" destOrd="0" presId="urn:microsoft.com/office/officeart/2005/8/layout/hierarchy3"/>
    <dgm:cxn modelId="{0BB0497E-A0AC-42A2-B2B8-97B77C4EE8D0}" type="presParOf" srcId="{A745E1E9-3DD3-48AD-87BF-A395E7C13122}" destId="{0624EA8E-E643-4F59-BE8B-4026C545C95F}" srcOrd="0" destOrd="0" presId="urn:microsoft.com/office/officeart/2005/8/layout/hierarchy3"/>
    <dgm:cxn modelId="{BC47BA6C-16E7-4BE9-9CDC-246815A6A31D}" type="presParOf" srcId="{0624EA8E-E643-4F59-BE8B-4026C545C95F}" destId="{A599BFE1-BAAA-443D-AC61-0A41AC83CF3A}" srcOrd="0" destOrd="0" presId="urn:microsoft.com/office/officeart/2005/8/layout/hierarchy3"/>
    <dgm:cxn modelId="{D4BAB821-3B80-4BBF-B96A-55ED32B6BB25}" type="presParOf" srcId="{0624EA8E-E643-4F59-BE8B-4026C545C95F}" destId="{CBBF2431-E2C8-4074-AA44-4004CA816154}" srcOrd="1" destOrd="0" presId="urn:microsoft.com/office/officeart/2005/8/layout/hierarchy3"/>
    <dgm:cxn modelId="{7FD02D97-8B76-4404-A786-EFDCCF7E758A}" type="presParOf" srcId="{A745E1E9-3DD3-48AD-87BF-A395E7C13122}" destId="{9C49C5A4-F672-4EF3-AEED-45B2D7F0C8CE}" srcOrd="1" destOrd="0" presId="urn:microsoft.com/office/officeart/2005/8/layout/hierarchy3"/>
    <dgm:cxn modelId="{35A9E24C-CEC5-4C7F-9003-53A64B7F948B}" type="presParOf" srcId="{9C49C5A4-F672-4EF3-AEED-45B2D7F0C8CE}" destId="{E5479C44-6F5E-45A7-8140-1C479042FBAC}" srcOrd="0" destOrd="0" presId="urn:microsoft.com/office/officeart/2005/8/layout/hierarchy3"/>
    <dgm:cxn modelId="{7DE58657-B7E8-4AFB-957C-1590BA9F91BE}" type="presParOf" srcId="{9C49C5A4-F672-4EF3-AEED-45B2D7F0C8CE}" destId="{A0DB728C-2841-4036-8C68-430DE5926D7B}" srcOrd="1" destOrd="0" presId="urn:microsoft.com/office/officeart/2005/8/layout/hierarchy3"/>
    <dgm:cxn modelId="{B6F51B21-338A-445E-AEF8-E9663ADB8372}" type="presParOf" srcId="{9C49C5A4-F672-4EF3-AEED-45B2D7F0C8CE}" destId="{B524FCEA-5B3B-4465-AE17-886C3D095F8F}" srcOrd="2" destOrd="0" presId="urn:microsoft.com/office/officeart/2005/8/layout/hierarchy3"/>
    <dgm:cxn modelId="{6257739D-4904-46EC-BC64-E09E629DFEFC}" type="presParOf" srcId="{9C49C5A4-F672-4EF3-AEED-45B2D7F0C8CE}" destId="{60CBB823-4576-42D2-B7D8-8CB3E92F7DED}" srcOrd="3" destOrd="0" presId="urn:microsoft.com/office/officeart/2005/8/layout/hierarchy3"/>
    <dgm:cxn modelId="{B3C22795-1490-46C7-8B28-082CE36270FF}" type="presParOf" srcId="{32CA6E84-75E5-4101-A950-064BF384DD79}" destId="{ECD90F04-1206-4390-8D73-C922A43719D2}" srcOrd="1" destOrd="0" presId="urn:microsoft.com/office/officeart/2005/8/layout/hierarchy3"/>
    <dgm:cxn modelId="{BAEEE7AB-E6DB-4479-9415-83F8B40A084F}" type="presParOf" srcId="{ECD90F04-1206-4390-8D73-C922A43719D2}" destId="{E7D6BFCB-B00D-4D36-9724-773E0761A907}" srcOrd="0" destOrd="0" presId="urn:microsoft.com/office/officeart/2005/8/layout/hierarchy3"/>
    <dgm:cxn modelId="{D344BC04-1A69-4ED3-B47B-EEDF182CEB5D}" type="presParOf" srcId="{E7D6BFCB-B00D-4D36-9724-773E0761A907}" destId="{DB7B955F-CE1A-4B2F-8B04-65FC61983EEC}" srcOrd="0" destOrd="0" presId="urn:microsoft.com/office/officeart/2005/8/layout/hierarchy3"/>
    <dgm:cxn modelId="{A9E52098-8781-410A-96A6-DBC8B7177CFC}" type="presParOf" srcId="{E7D6BFCB-B00D-4D36-9724-773E0761A907}" destId="{FA4E1B5D-249A-4409-A216-288A3414240D}" srcOrd="1" destOrd="0" presId="urn:microsoft.com/office/officeart/2005/8/layout/hierarchy3"/>
    <dgm:cxn modelId="{595AB830-828E-4357-9278-C722F7E3DF35}" type="presParOf" srcId="{ECD90F04-1206-4390-8D73-C922A43719D2}" destId="{CD3EC7A0-1F54-48BB-9877-922FB45EAD94}" srcOrd="1" destOrd="0" presId="urn:microsoft.com/office/officeart/2005/8/layout/hierarchy3"/>
    <dgm:cxn modelId="{6FE2C84C-0419-4419-89D2-59F817585A93}" type="presParOf" srcId="{CD3EC7A0-1F54-48BB-9877-922FB45EAD94}" destId="{537F81F1-D15F-4877-AF84-8560D122E7AB}" srcOrd="0" destOrd="0" presId="urn:microsoft.com/office/officeart/2005/8/layout/hierarchy3"/>
    <dgm:cxn modelId="{16F1A035-4BC9-48AD-8BD6-CB5AD5882377}" type="presParOf" srcId="{CD3EC7A0-1F54-48BB-9877-922FB45EAD94}" destId="{A7A96171-7688-4587-8D22-BB043699861B}" srcOrd="1" destOrd="0" presId="urn:microsoft.com/office/officeart/2005/8/layout/hierarchy3"/>
    <dgm:cxn modelId="{1DA7F6DE-D22C-478A-B1A5-8CC7417D03FA}" type="presParOf" srcId="{CD3EC7A0-1F54-48BB-9877-922FB45EAD94}" destId="{3A42604D-2CA7-46CE-94C9-17AC757E9008}" srcOrd="2" destOrd="0" presId="urn:microsoft.com/office/officeart/2005/8/layout/hierarchy3"/>
    <dgm:cxn modelId="{D7C9A66D-4C79-4320-A742-D9B6110C35CF}" type="presParOf" srcId="{CD3EC7A0-1F54-48BB-9877-922FB45EAD94}" destId="{F0A5B4E9-D869-41FA-A6D7-6BDCA5237119}" srcOrd="3"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9EA93E8-28CA-471C-9724-933A17290685}"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US"/>
        </a:p>
      </dgm:t>
    </dgm:pt>
    <dgm:pt modelId="{9910AC78-0287-4340-9F9A-44B2DA401A33}">
      <dgm:prSet phldrT="[Text]"/>
      <dgm:spPr/>
      <dgm:t>
        <a:bodyPr/>
        <a:lstStyle/>
        <a:p>
          <a:r>
            <a:rPr lang="en-US" dirty="0" smtClean="0"/>
            <a:t>UNIVERSITIES</a:t>
          </a:r>
          <a:endParaRPr lang="en-US" dirty="0"/>
        </a:p>
      </dgm:t>
    </dgm:pt>
    <dgm:pt modelId="{CEFA5990-F4F2-4A3F-8070-D190CC6DFB58}" type="parTrans" cxnId="{D1D344AA-027F-4361-A1D0-ED317EBF0EF6}">
      <dgm:prSet/>
      <dgm:spPr/>
      <dgm:t>
        <a:bodyPr/>
        <a:lstStyle/>
        <a:p>
          <a:endParaRPr lang="en-US"/>
        </a:p>
      </dgm:t>
    </dgm:pt>
    <dgm:pt modelId="{37D493BD-72CE-4499-8486-7B9C9727B7B3}" type="sibTrans" cxnId="{D1D344AA-027F-4361-A1D0-ED317EBF0EF6}">
      <dgm:prSet/>
      <dgm:spPr/>
      <dgm:t>
        <a:bodyPr/>
        <a:lstStyle/>
        <a:p>
          <a:endParaRPr lang="en-US"/>
        </a:p>
      </dgm:t>
    </dgm:pt>
    <dgm:pt modelId="{E0737C1B-713B-4B35-8BCC-F1B788A58DAC}">
      <dgm:prSet phldrT="[Text]" custT="1"/>
      <dgm:spPr/>
      <dgm:t>
        <a:bodyPr/>
        <a:lstStyle/>
        <a:p>
          <a:r>
            <a:rPr lang="en-US" sz="1600" dirty="0" smtClean="0"/>
            <a:t>UNIVERSITIES</a:t>
          </a:r>
          <a:endParaRPr lang="en-US" sz="1600" dirty="0"/>
        </a:p>
      </dgm:t>
    </dgm:pt>
    <dgm:pt modelId="{7D7E17C2-B63B-4486-956D-A49A794DF1F9}" type="parTrans" cxnId="{DF3C5264-76F6-456C-82AE-0FD5D8639513}">
      <dgm:prSet/>
      <dgm:spPr/>
      <dgm:t>
        <a:bodyPr/>
        <a:lstStyle/>
        <a:p>
          <a:endParaRPr lang="en-US"/>
        </a:p>
      </dgm:t>
    </dgm:pt>
    <dgm:pt modelId="{5A5FD7FE-95FF-4D4D-A913-E6D48A454D96}" type="sibTrans" cxnId="{DF3C5264-76F6-456C-82AE-0FD5D8639513}">
      <dgm:prSet/>
      <dgm:spPr/>
      <dgm:t>
        <a:bodyPr/>
        <a:lstStyle/>
        <a:p>
          <a:endParaRPr lang="en-US"/>
        </a:p>
      </dgm:t>
    </dgm:pt>
    <dgm:pt modelId="{46218792-5DB5-4080-90DF-16ED2153CE24}">
      <dgm:prSet phldrT="[Text]" phldr="1"/>
      <dgm:spPr/>
      <dgm:t>
        <a:bodyPr/>
        <a:lstStyle/>
        <a:p>
          <a:endParaRPr lang="en-US" sz="1400" dirty="0"/>
        </a:p>
      </dgm:t>
    </dgm:pt>
    <dgm:pt modelId="{14D41FF0-D437-4CB1-98B7-48B9C72667AB}" type="parTrans" cxnId="{32C6BCB7-E37A-4CF4-BE2B-8A875486C7A0}">
      <dgm:prSet/>
      <dgm:spPr/>
      <dgm:t>
        <a:bodyPr/>
        <a:lstStyle/>
        <a:p>
          <a:endParaRPr lang="en-US"/>
        </a:p>
      </dgm:t>
    </dgm:pt>
    <dgm:pt modelId="{2BB72B84-E804-49CF-82A1-DC4F0421598C}" type="sibTrans" cxnId="{32C6BCB7-E37A-4CF4-BE2B-8A875486C7A0}">
      <dgm:prSet/>
      <dgm:spPr/>
      <dgm:t>
        <a:bodyPr/>
        <a:lstStyle/>
        <a:p>
          <a:endParaRPr lang="en-US"/>
        </a:p>
      </dgm:t>
    </dgm:pt>
    <dgm:pt modelId="{35E54DD9-F581-46C7-88A5-20B63C49EB2A}">
      <dgm:prSet phldrT="[Text]" phldr="1"/>
      <dgm:spPr/>
      <dgm:t>
        <a:bodyPr/>
        <a:lstStyle/>
        <a:p>
          <a:endParaRPr lang="en-US" dirty="0"/>
        </a:p>
      </dgm:t>
    </dgm:pt>
    <dgm:pt modelId="{A06C7D9C-F517-42C7-9062-8803C8513B5B}" type="parTrans" cxnId="{3F653897-8B7B-4116-86A3-03302705F6E4}">
      <dgm:prSet/>
      <dgm:spPr/>
      <dgm:t>
        <a:bodyPr/>
        <a:lstStyle/>
        <a:p>
          <a:endParaRPr lang="en-US"/>
        </a:p>
      </dgm:t>
    </dgm:pt>
    <dgm:pt modelId="{03C5B6F8-E151-40C2-94E8-67A4617AD385}" type="sibTrans" cxnId="{3F653897-8B7B-4116-86A3-03302705F6E4}">
      <dgm:prSet/>
      <dgm:spPr/>
      <dgm:t>
        <a:bodyPr/>
        <a:lstStyle/>
        <a:p>
          <a:endParaRPr lang="en-US"/>
        </a:p>
      </dgm:t>
    </dgm:pt>
    <dgm:pt modelId="{D1B5E783-A5CA-47A0-AF4F-70D0C72A7501}">
      <dgm:prSet phldrT="[Text]" custT="1"/>
      <dgm:spPr/>
      <dgm:t>
        <a:bodyPr/>
        <a:lstStyle/>
        <a:p>
          <a:r>
            <a:rPr lang="en-US" sz="1600" dirty="0" smtClean="0"/>
            <a:t>R &amp; D INSTITUTIONS</a:t>
          </a:r>
          <a:endParaRPr lang="en-US" sz="1600" dirty="0"/>
        </a:p>
      </dgm:t>
    </dgm:pt>
    <dgm:pt modelId="{B75894F1-5808-4414-A2C6-A6620ABFE9E1}" type="parTrans" cxnId="{D91E3A8C-2DD8-4970-AF68-A0EDEFAF0D30}">
      <dgm:prSet/>
      <dgm:spPr/>
      <dgm:t>
        <a:bodyPr/>
        <a:lstStyle/>
        <a:p>
          <a:endParaRPr lang="en-US"/>
        </a:p>
      </dgm:t>
    </dgm:pt>
    <dgm:pt modelId="{14E23520-7AA4-409D-A431-0E8A515E8EC5}" type="sibTrans" cxnId="{D91E3A8C-2DD8-4970-AF68-A0EDEFAF0D30}">
      <dgm:prSet/>
      <dgm:spPr/>
      <dgm:t>
        <a:bodyPr/>
        <a:lstStyle/>
        <a:p>
          <a:endParaRPr lang="en-US"/>
        </a:p>
      </dgm:t>
    </dgm:pt>
    <dgm:pt modelId="{754F6436-3252-4C9C-9D8F-DC087C25246C}">
      <dgm:prSet phldrT="[Text]" phldr="1" custT="1"/>
      <dgm:spPr/>
      <dgm:t>
        <a:bodyPr/>
        <a:lstStyle/>
        <a:p>
          <a:endParaRPr lang="en-US" sz="1600" dirty="0"/>
        </a:p>
      </dgm:t>
    </dgm:pt>
    <dgm:pt modelId="{C31A41DE-91AE-4A81-889E-60BD75D128AB}" type="parTrans" cxnId="{266578A5-0982-4CF2-AC2F-C99E4BFF50BE}">
      <dgm:prSet/>
      <dgm:spPr/>
      <dgm:t>
        <a:bodyPr/>
        <a:lstStyle/>
        <a:p>
          <a:endParaRPr lang="en-US"/>
        </a:p>
      </dgm:t>
    </dgm:pt>
    <dgm:pt modelId="{9D10F61F-354D-4010-A349-7A914B648ECE}" type="sibTrans" cxnId="{266578A5-0982-4CF2-AC2F-C99E4BFF50BE}">
      <dgm:prSet/>
      <dgm:spPr/>
      <dgm:t>
        <a:bodyPr/>
        <a:lstStyle/>
        <a:p>
          <a:endParaRPr lang="en-US"/>
        </a:p>
      </dgm:t>
    </dgm:pt>
    <dgm:pt modelId="{7281E470-1A2D-4125-9086-07090E9A53D9}">
      <dgm:prSet phldrT="[Text]" phldr="1"/>
      <dgm:spPr/>
      <dgm:t>
        <a:bodyPr/>
        <a:lstStyle/>
        <a:p>
          <a:endParaRPr lang="en-US" dirty="0"/>
        </a:p>
      </dgm:t>
    </dgm:pt>
    <dgm:pt modelId="{6C3427C8-38F3-46BE-A4A2-CAF5CEB1DC4C}" type="parTrans" cxnId="{C28B3CA8-4C4E-4EFF-AD29-D7F991F22840}">
      <dgm:prSet/>
      <dgm:spPr/>
      <dgm:t>
        <a:bodyPr/>
        <a:lstStyle/>
        <a:p>
          <a:endParaRPr lang="en-US"/>
        </a:p>
      </dgm:t>
    </dgm:pt>
    <dgm:pt modelId="{1188C5F6-C389-4F35-993B-7C727F93B139}" type="sibTrans" cxnId="{C28B3CA8-4C4E-4EFF-AD29-D7F991F22840}">
      <dgm:prSet/>
      <dgm:spPr/>
      <dgm:t>
        <a:bodyPr/>
        <a:lstStyle/>
        <a:p>
          <a:endParaRPr lang="en-US"/>
        </a:p>
      </dgm:t>
    </dgm:pt>
    <dgm:pt modelId="{E687147B-464D-458F-B14F-0D5E31200E81}">
      <dgm:prSet phldrT="[Text]" custT="1"/>
      <dgm:spPr/>
      <dgm:t>
        <a:bodyPr/>
        <a:lstStyle/>
        <a:p>
          <a:r>
            <a:rPr lang="en-US" sz="2000" dirty="0" smtClean="0"/>
            <a:t>MSMES</a:t>
          </a:r>
          <a:endParaRPr lang="en-US" sz="2000" dirty="0"/>
        </a:p>
      </dgm:t>
    </dgm:pt>
    <dgm:pt modelId="{7D2D145B-2960-418E-AAD5-85CE5A857DC9}" type="parTrans" cxnId="{BA96E3FC-C416-4E5F-998F-2E07CB83559D}">
      <dgm:prSet/>
      <dgm:spPr/>
      <dgm:t>
        <a:bodyPr/>
        <a:lstStyle/>
        <a:p>
          <a:endParaRPr lang="en-US"/>
        </a:p>
      </dgm:t>
    </dgm:pt>
    <dgm:pt modelId="{5A87DA05-BAA6-45A6-994D-D5A72311CB61}" type="sibTrans" cxnId="{BA96E3FC-C416-4E5F-998F-2E07CB83559D}">
      <dgm:prSet/>
      <dgm:spPr/>
      <dgm:t>
        <a:bodyPr/>
        <a:lstStyle/>
        <a:p>
          <a:endParaRPr lang="en-US"/>
        </a:p>
      </dgm:t>
    </dgm:pt>
    <dgm:pt modelId="{C25CA8A8-AE4A-4B40-B4C9-B66D72084CC7}">
      <dgm:prSet phldrT="[Text]" phldr="1" custT="1"/>
      <dgm:spPr/>
      <dgm:t>
        <a:bodyPr/>
        <a:lstStyle/>
        <a:p>
          <a:endParaRPr lang="en-US" sz="2000" dirty="0"/>
        </a:p>
      </dgm:t>
    </dgm:pt>
    <dgm:pt modelId="{00809322-DFC4-4761-8EA9-0B4B6C83E850}" type="parTrans" cxnId="{6E110860-81D5-46ED-BFE1-1E1102D0DBF2}">
      <dgm:prSet/>
      <dgm:spPr/>
      <dgm:t>
        <a:bodyPr/>
        <a:lstStyle/>
        <a:p>
          <a:endParaRPr lang="en-US"/>
        </a:p>
      </dgm:t>
    </dgm:pt>
    <dgm:pt modelId="{ADA5D0EA-3F85-40E7-A531-17ACA932F10B}" type="sibTrans" cxnId="{6E110860-81D5-46ED-BFE1-1E1102D0DBF2}">
      <dgm:prSet/>
      <dgm:spPr/>
      <dgm:t>
        <a:bodyPr/>
        <a:lstStyle/>
        <a:p>
          <a:endParaRPr lang="en-US"/>
        </a:p>
      </dgm:t>
    </dgm:pt>
    <dgm:pt modelId="{83BBB0E0-9D36-4023-A7F9-077D565BCB98}">
      <dgm:prSet/>
      <dgm:spPr/>
      <dgm:t>
        <a:bodyPr/>
        <a:lstStyle/>
        <a:p>
          <a:endParaRPr lang="en-US" dirty="0"/>
        </a:p>
      </dgm:t>
    </dgm:pt>
    <dgm:pt modelId="{372D8C14-C5D3-4895-A0E8-832ABD831000}" type="parTrans" cxnId="{35E6C593-8AF7-4743-A771-0FD49D567850}">
      <dgm:prSet/>
      <dgm:spPr/>
      <dgm:t>
        <a:bodyPr/>
        <a:lstStyle/>
        <a:p>
          <a:endParaRPr lang="en-US"/>
        </a:p>
      </dgm:t>
    </dgm:pt>
    <dgm:pt modelId="{40D4E7DD-112B-45FE-B9E6-098F4643061E}" type="sibTrans" cxnId="{35E6C593-8AF7-4743-A771-0FD49D567850}">
      <dgm:prSet/>
      <dgm:spPr/>
      <dgm:t>
        <a:bodyPr/>
        <a:lstStyle/>
        <a:p>
          <a:endParaRPr lang="en-US"/>
        </a:p>
      </dgm:t>
    </dgm:pt>
    <dgm:pt modelId="{8F2D19B7-51CE-4665-B10B-F0EC11954DCE}">
      <dgm:prSet/>
      <dgm:spPr/>
      <dgm:t>
        <a:bodyPr/>
        <a:lstStyle/>
        <a:p>
          <a:endParaRPr lang="en-US" dirty="0"/>
        </a:p>
      </dgm:t>
    </dgm:pt>
    <dgm:pt modelId="{3549F606-DAF3-4CB1-A74C-AFDAD300E7C8}" type="parTrans" cxnId="{1CA2B7CA-67FD-45D0-9177-11EF5A9847B3}">
      <dgm:prSet/>
      <dgm:spPr/>
      <dgm:t>
        <a:bodyPr/>
        <a:lstStyle/>
        <a:p>
          <a:endParaRPr lang="en-US"/>
        </a:p>
      </dgm:t>
    </dgm:pt>
    <dgm:pt modelId="{075BB67B-4E81-4D6F-970C-6C8462D44E96}" type="sibTrans" cxnId="{1CA2B7CA-67FD-45D0-9177-11EF5A9847B3}">
      <dgm:prSet/>
      <dgm:spPr/>
      <dgm:t>
        <a:bodyPr/>
        <a:lstStyle/>
        <a:p>
          <a:endParaRPr lang="en-US"/>
        </a:p>
      </dgm:t>
    </dgm:pt>
    <dgm:pt modelId="{141DD000-C00D-4AFF-B759-CE216AAC8A53}" type="pres">
      <dgm:prSet presAssocID="{29EA93E8-28CA-471C-9724-933A17290685}" presName="composite" presStyleCnt="0">
        <dgm:presLayoutVars>
          <dgm:chMax val="5"/>
          <dgm:dir/>
          <dgm:animLvl val="ctr"/>
          <dgm:resizeHandles val="exact"/>
        </dgm:presLayoutVars>
      </dgm:prSet>
      <dgm:spPr/>
      <dgm:t>
        <a:bodyPr/>
        <a:lstStyle/>
        <a:p>
          <a:endParaRPr lang="en-US"/>
        </a:p>
      </dgm:t>
    </dgm:pt>
    <dgm:pt modelId="{AE577B13-F613-4FD0-AF51-F84AE54F6D6C}" type="pres">
      <dgm:prSet presAssocID="{29EA93E8-28CA-471C-9724-933A17290685}" presName="cycle" presStyleCnt="0"/>
      <dgm:spPr/>
    </dgm:pt>
    <dgm:pt modelId="{869D9B75-62E3-4B5F-AD67-84FDB5B1EC72}" type="pres">
      <dgm:prSet presAssocID="{29EA93E8-28CA-471C-9724-933A17290685}" presName="centerShape" presStyleCnt="0"/>
      <dgm:spPr/>
    </dgm:pt>
    <dgm:pt modelId="{7FED3A5F-E795-4EA9-9136-559744445DA4}" type="pres">
      <dgm:prSet presAssocID="{29EA93E8-28CA-471C-9724-933A17290685}" presName="connSite" presStyleLbl="node1" presStyleIdx="0" presStyleCnt="6"/>
      <dgm:spPr/>
    </dgm:pt>
    <dgm:pt modelId="{4BF102C2-94C3-4338-85BC-8B559BC503AC}" type="pres">
      <dgm:prSet presAssocID="{29EA93E8-28CA-471C-9724-933A17290685}" presName="visible" presStyleLbl="node1" presStyleIdx="0" presStyleCnt="6" custLinFactNeighborX="42615" custLinFactNeighborY="-7379"/>
      <dgm:spPr/>
    </dgm:pt>
    <dgm:pt modelId="{20AAEE4C-2A05-475C-BEC3-89E2401F6841}" type="pres">
      <dgm:prSet presAssocID="{CEFA5990-F4F2-4A3F-8070-D190CC6DFB58}" presName="Name25" presStyleLbl="parChTrans1D1" presStyleIdx="0" presStyleCnt="5"/>
      <dgm:spPr/>
      <dgm:t>
        <a:bodyPr/>
        <a:lstStyle/>
        <a:p>
          <a:endParaRPr lang="en-US"/>
        </a:p>
      </dgm:t>
    </dgm:pt>
    <dgm:pt modelId="{130E7F27-422F-4847-8BCB-9BEC646B2279}" type="pres">
      <dgm:prSet presAssocID="{9910AC78-0287-4340-9F9A-44B2DA401A33}" presName="node" presStyleCnt="0"/>
      <dgm:spPr/>
    </dgm:pt>
    <dgm:pt modelId="{188D4468-CEDE-4438-94F8-0DC690AD4806}" type="pres">
      <dgm:prSet presAssocID="{9910AC78-0287-4340-9F9A-44B2DA401A33}" presName="parentNode" presStyleLbl="node1" presStyleIdx="1" presStyleCnt="6" custScaleX="134631" custLinFactX="31625" custLinFactNeighborX="100000" custLinFactNeighborY="-20121">
        <dgm:presLayoutVars>
          <dgm:chMax val="1"/>
          <dgm:bulletEnabled val="1"/>
        </dgm:presLayoutVars>
      </dgm:prSet>
      <dgm:spPr/>
      <dgm:t>
        <a:bodyPr/>
        <a:lstStyle/>
        <a:p>
          <a:endParaRPr lang="en-US"/>
        </a:p>
      </dgm:t>
    </dgm:pt>
    <dgm:pt modelId="{F5A57988-E0A0-4453-A681-461BBAC21E2B}" type="pres">
      <dgm:prSet presAssocID="{9910AC78-0287-4340-9F9A-44B2DA401A33}" presName="childNode" presStyleLbl="revTx" presStyleIdx="0" presStyleCnt="3">
        <dgm:presLayoutVars>
          <dgm:bulletEnabled val="1"/>
        </dgm:presLayoutVars>
      </dgm:prSet>
      <dgm:spPr/>
      <dgm:t>
        <a:bodyPr/>
        <a:lstStyle/>
        <a:p>
          <a:endParaRPr lang="en-US"/>
        </a:p>
      </dgm:t>
    </dgm:pt>
    <dgm:pt modelId="{98A24718-54A0-4E6E-A432-CB85216BB91A}" type="pres">
      <dgm:prSet presAssocID="{A06C7D9C-F517-42C7-9062-8803C8513B5B}" presName="Name25" presStyleLbl="parChTrans1D1" presStyleIdx="1" presStyleCnt="5"/>
      <dgm:spPr/>
      <dgm:t>
        <a:bodyPr/>
        <a:lstStyle/>
        <a:p>
          <a:endParaRPr lang="en-US"/>
        </a:p>
      </dgm:t>
    </dgm:pt>
    <dgm:pt modelId="{E261E0C0-8560-481F-BE45-A9B829BE99DD}" type="pres">
      <dgm:prSet presAssocID="{35E54DD9-F581-46C7-88A5-20B63C49EB2A}" presName="node" presStyleCnt="0"/>
      <dgm:spPr/>
    </dgm:pt>
    <dgm:pt modelId="{A0C8FBBE-5A9C-4F70-B83B-B3D8066CAAB2}" type="pres">
      <dgm:prSet presAssocID="{35E54DD9-F581-46C7-88A5-20B63C49EB2A}" presName="parentNode" presStyleLbl="node1" presStyleIdx="2" presStyleCnt="6" custScaleX="127449" custLinFactX="100000" custLinFactNeighborX="102647" custLinFactNeighborY="-13027">
        <dgm:presLayoutVars>
          <dgm:chMax val="1"/>
          <dgm:bulletEnabled val="1"/>
        </dgm:presLayoutVars>
      </dgm:prSet>
      <dgm:spPr/>
      <dgm:t>
        <a:bodyPr/>
        <a:lstStyle/>
        <a:p>
          <a:endParaRPr lang="en-US"/>
        </a:p>
      </dgm:t>
    </dgm:pt>
    <dgm:pt modelId="{0EEB94CD-0D03-4080-B747-BCBE0379E9B4}" type="pres">
      <dgm:prSet presAssocID="{35E54DD9-F581-46C7-88A5-20B63C49EB2A}" presName="childNode" presStyleLbl="revTx" presStyleIdx="1" presStyleCnt="3">
        <dgm:presLayoutVars>
          <dgm:bulletEnabled val="1"/>
        </dgm:presLayoutVars>
      </dgm:prSet>
      <dgm:spPr/>
      <dgm:t>
        <a:bodyPr/>
        <a:lstStyle/>
        <a:p>
          <a:endParaRPr lang="en-US"/>
        </a:p>
      </dgm:t>
    </dgm:pt>
    <dgm:pt modelId="{4B8BCE81-1E19-49AD-9D9C-A41C803CF2AA}" type="pres">
      <dgm:prSet presAssocID="{6C3427C8-38F3-46BE-A4A2-CAF5CEB1DC4C}" presName="Name25" presStyleLbl="parChTrans1D1" presStyleIdx="2" presStyleCnt="5"/>
      <dgm:spPr/>
      <dgm:t>
        <a:bodyPr/>
        <a:lstStyle/>
        <a:p>
          <a:endParaRPr lang="en-US"/>
        </a:p>
      </dgm:t>
    </dgm:pt>
    <dgm:pt modelId="{13DE3811-EF81-4C2D-92F1-4609E87246F7}" type="pres">
      <dgm:prSet presAssocID="{7281E470-1A2D-4125-9086-07090E9A53D9}" presName="node" presStyleCnt="0"/>
      <dgm:spPr/>
    </dgm:pt>
    <dgm:pt modelId="{19F1367B-CA19-40EC-B720-4E964ABA3948}" type="pres">
      <dgm:prSet presAssocID="{7281E470-1A2D-4125-9086-07090E9A53D9}" presName="parentNode" presStyleLbl="node1" presStyleIdx="3" presStyleCnt="6" custLinFactX="100000" custLinFactNeighborX="148141" custLinFactNeighborY="-16049">
        <dgm:presLayoutVars>
          <dgm:chMax val="1"/>
          <dgm:bulletEnabled val="1"/>
        </dgm:presLayoutVars>
      </dgm:prSet>
      <dgm:spPr/>
      <dgm:t>
        <a:bodyPr/>
        <a:lstStyle/>
        <a:p>
          <a:endParaRPr lang="en-US"/>
        </a:p>
      </dgm:t>
    </dgm:pt>
    <dgm:pt modelId="{4730D842-C584-4A24-AFCB-4E929A4DCFBA}" type="pres">
      <dgm:prSet presAssocID="{7281E470-1A2D-4125-9086-07090E9A53D9}" presName="childNode" presStyleLbl="revTx" presStyleIdx="2" presStyleCnt="3">
        <dgm:presLayoutVars>
          <dgm:bulletEnabled val="1"/>
        </dgm:presLayoutVars>
      </dgm:prSet>
      <dgm:spPr/>
      <dgm:t>
        <a:bodyPr/>
        <a:lstStyle/>
        <a:p>
          <a:endParaRPr lang="en-US"/>
        </a:p>
      </dgm:t>
    </dgm:pt>
    <dgm:pt modelId="{DF2F838A-30B1-4C8F-A8F0-D81E979926BF}" type="pres">
      <dgm:prSet presAssocID="{372D8C14-C5D3-4895-A0E8-832ABD831000}" presName="Name25" presStyleLbl="parChTrans1D1" presStyleIdx="3" presStyleCnt="5"/>
      <dgm:spPr/>
      <dgm:t>
        <a:bodyPr/>
        <a:lstStyle/>
        <a:p>
          <a:endParaRPr lang="en-US"/>
        </a:p>
      </dgm:t>
    </dgm:pt>
    <dgm:pt modelId="{43BF759C-89BB-4634-BAE9-7A458A7E4CD6}" type="pres">
      <dgm:prSet presAssocID="{83BBB0E0-9D36-4023-A7F9-077D565BCB98}" presName="node" presStyleCnt="0"/>
      <dgm:spPr/>
    </dgm:pt>
    <dgm:pt modelId="{8EB79CC6-3A09-40EE-97FE-80F16D1F3F8C}" type="pres">
      <dgm:prSet presAssocID="{83BBB0E0-9D36-4023-A7F9-077D565BCB98}" presName="parentNode" presStyleLbl="node1" presStyleIdx="4" presStyleCnt="6" custLinFactX="100000" custLinFactNeighborX="144658" custLinFactNeighborY="10512">
        <dgm:presLayoutVars>
          <dgm:chMax val="1"/>
          <dgm:bulletEnabled val="1"/>
        </dgm:presLayoutVars>
      </dgm:prSet>
      <dgm:spPr/>
      <dgm:t>
        <a:bodyPr/>
        <a:lstStyle/>
        <a:p>
          <a:endParaRPr lang="en-US"/>
        </a:p>
      </dgm:t>
    </dgm:pt>
    <dgm:pt modelId="{EA0A5048-F07D-4929-8FB6-7F51CF892DAB}" type="pres">
      <dgm:prSet presAssocID="{83BBB0E0-9D36-4023-A7F9-077D565BCB98}" presName="childNode" presStyleLbl="revTx" presStyleIdx="2" presStyleCnt="3">
        <dgm:presLayoutVars>
          <dgm:bulletEnabled val="1"/>
        </dgm:presLayoutVars>
      </dgm:prSet>
      <dgm:spPr/>
    </dgm:pt>
    <dgm:pt modelId="{C9757CF1-A1A5-48BF-BD03-B5561F395A58}" type="pres">
      <dgm:prSet presAssocID="{3549F606-DAF3-4CB1-A74C-AFDAD300E7C8}" presName="Name25" presStyleLbl="parChTrans1D1" presStyleIdx="4" presStyleCnt="5"/>
      <dgm:spPr/>
      <dgm:t>
        <a:bodyPr/>
        <a:lstStyle/>
        <a:p>
          <a:endParaRPr lang="en-US"/>
        </a:p>
      </dgm:t>
    </dgm:pt>
    <dgm:pt modelId="{02E0B662-8F78-4D02-9B9D-228371BBF8EF}" type="pres">
      <dgm:prSet presAssocID="{8F2D19B7-51CE-4665-B10B-F0EC11954DCE}" presName="node" presStyleCnt="0"/>
      <dgm:spPr/>
    </dgm:pt>
    <dgm:pt modelId="{4CEFD869-D514-4CFC-9D1D-6A53B8744589}" type="pres">
      <dgm:prSet presAssocID="{8F2D19B7-51CE-4665-B10B-F0EC11954DCE}" presName="parentNode" presStyleLbl="node1" presStyleIdx="5" presStyleCnt="6" custLinFactX="41486" custLinFactNeighborX="100000" custLinFactNeighborY="47189">
        <dgm:presLayoutVars>
          <dgm:chMax val="1"/>
          <dgm:bulletEnabled val="1"/>
        </dgm:presLayoutVars>
      </dgm:prSet>
      <dgm:spPr/>
      <dgm:t>
        <a:bodyPr/>
        <a:lstStyle/>
        <a:p>
          <a:endParaRPr lang="en-US"/>
        </a:p>
      </dgm:t>
    </dgm:pt>
    <dgm:pt modelId="{46984652-1742-44B6-9F3D-11711D234323}" type="pres">
      <dgm:prSet presAssocID="{8F2D19B7-51CE-4665-B10B-F0EC11954DCE}" presName="childNode" presStyleLbl="revTx" presStyleIdx="2" presStyleCnt="3">
        <dgm:presLayoutVars>
          <dgm:bulletEnabled val="1"/>
        </dgm:presLayoutVars>
      </dgm:prSet>
      <dgm:spPr/>
    </dgm:pt>
  </dgm:ptLst>
  <dgm:cxnLst>
    <dgm:cxn modelId="{C46BF75D-97E6-4C6F-B443-E2E391E349F0}" type="presOf" srcId="{C25CA8A8-AE4A-4B40-B4C9-B66D72084CC7}" destId="{4730D842-C584-4A24-AFCB-4E929A4DCFBA}" srcOrd="0" destOrd="1" presId="urn:microsoft.com/office/officeart/2005/8/layout/radial2"/>
    <dgm:cxn modelId="{35E6C593-8AF7-4743-A771-0FD49D567850}" srcId="{29EA93E8-28CA-471C-9724-933A17290685}" destId="{83BBB0E0-9D36-4023-A7F9-077D565BCB98}" srcOrd="3" destOrd="0" parTransId="{372D8C14-C5D3-4895-A0E8-832ABD831000}" sibTransId="{40D4E7DD-112B-45FE-B9E6-098F4643061E}"/>
    <dgm:cxn modelId="{349C496C-3606-4428-A6EC-3365DFA48B89}" type="presOf" srcId="{A06C7D9C-F517-42C7-9062-8803C8513B5B}" destId="{98A24718-54A0-4E6E-A432-CB85216BB91A}" srcOrd="0" destOrd="0" presId="urn:microsoft.com/office/officeart/2005/8/layout/radial2"/>
    <dgm:cxn modelId="{6AAFD4E4-1CDD-4D78-A8A2-79B696850E39}" type="presOf" srcId="{E0737C1B-713B-4B35-8BCC-F1B788A58DAC}" destId="{F5A57988-E0A0-4453-A681-461BBAC21E2B}" srcOrd="0" destOrd="0" presId="urn:microsoft.com/office/officeart/2005/8/layout/radial2"/>
    <dgm:cxn modelId="{F5869232-BD10-43D1-9318-AED45330D397}" type="presOf" srcId="{372D8C14-C5D3-4895-A0E8-832ABD831000}" destId="{DF2F838A-30B1-4C8F-A8F0-D81E979926BF}" srcOrd="0" destOrd="0" presId="urn:microsoft.com/office/officeart/2005/8/layout/radial2"/>
    <dgm:cxn modelId="{D91E3A8C-2DD8-4970-AF68-A0EDEFAF0D30}" srcId="{35E54DD9-F581-46C7-88A5-20B63C49EB2A}" destId="{D1B5E783-A5CA-47A0-AF4F-70D0C72A7501}" srcOrd="0" destOrd="0" parTransId="{B75894F1-5808-4414-A2C6-A6620ABFE9E1}" sibTransId="{14E23520-7AA4-409D-A431-0E8A515E8EC5}"/>
    <dgm:cxn modelId="{0A20D033-CF26-4F82-B148-E50522B8E03A}" type="presOf" srcId="{9910AC78-0287-4340-9F9A-44B2DA401A33}" destId="{188D4468-CEDE-4438-94F8-0DC690AD4806}" srcOrd="0" destOrd="0" presId="urn:microsoft.com/office/officeart/2005/8/layout/radial2"/>
    <dgm:cxn modelId="{AD31FD28-60D7-4029-A0E3-3D2FE91B7C74}" type="presOf" srcId="{CEFA5990-F4F2-4A3F-8070-D190CC6DFB58}" destId="{20AAEE4C-2A05-475C-BEC3-89E2401F6841}" srcOrd="0" destOrd="0" presId="urn:microsoft.com/office/officeart/2005/8/layout/radial2"/>
    <dgm:cxn modelId="{A7043BF2-EA9F-4DEC-8CCF-39B63B178F71}" type="presOf" srcId="{35E54DD9-F581-46C7-88A5-20B63C49EB2A}" destId="{A0C8FBBE-5A9C-4F70-B83B-B3D8066CAAB2}" srcOrd="0" destOrd="0" presId="urn:microsoft.com/office/officeart/2005/8/layout/radial2"/>
    <dgm:cxn modelId="{1CA2B7CA-67FD-45D0-9177-11EF5A9847B3}" srcId="{29EA93E8-28CA-471C-9724-933A17290685}" destId="{8F2D19B7-51CE-4665-B10B-F0EC11954DCE}" srcOrd="4" destOrd="0" parTransId="{3549F606-DAF3-4CB1-A74C-AFDAD300E7C8}" sibTransId="{075BB67B-4E81-4D6F-970C-6C8462D44E96}"/>
    <dgm:cxn modelId="{AF047693-E8B3-42A0-9EA9-146177FC47CF}" type="presOf" srcId="{46218792-5DB5-4080-90DF-16ED2153CE24}" destId="{F5A57988-E0A0-4453-A681-461BBAC21E2B}" srcOrd="0" destOrd="1" presId="urn:microsoft.com/office/officeart/2005/8/layout/radial2"/>
    <dgm:cxn modelId="{D1D344AA-027F-4361-A1D0-ED317EBF0EF6}" srcId="{29EA93E8-28CA-471C-9724-933A17290685}" destId="{9910AC78-0287-4340-9F9A-44B2DA401A33}" srcOrd="0" destOrd="0" parTransId="{CEFA5990-F4F2-4A3F-8070-D190CC6DFB58}" sibTransId="{37D493BD-72CE-4499-8486-7B9C9727B7B3}"/>
    <dgm:cxn modelId="{EA1AA1E0-F5E9-448A-AFC0-EACF27962CDB}" type="presOf" srcId="{D1B5E783-A5CA-47A0-AF4F-70D0C72A7501}" destId="{0EEB94CD-0D03-4080-B747-BCBE0379E9B4}" srcOrd="0" destOrd="0" presId="urn:microsoft.com/office/officeart/2005/8/layout/radial2"/>
    <dgm:cxn modelId="{E4224812-FAB9-4D4C-9F7D-4FC9D59C1D73}" type="presOf" srcId="{29EA93E8-28CA-471C-9724-933A17290685}" destId="{141DD000-C00D-4AFF-B759-CE216AAC8A53}" srcOrd="0" destOrd="0" presId="urn:microsoft.com/office/officeart/2005/8/layout/radial2"/>
    <dgm:cxn modelId="{BA96E3FC-C416-4E5F-998F-2E07CB83559D}" srcId="{7281E470-1A2D-4125-9086-07090E9A53D9}" destId="{E687147B-464D-458F-B14F-0D5E31200E81}" srcOrd="0" destOrd="0" parTransId="{7D2D145B-2960-418E-AAD5-85CE5A857DC9}" sibTransId="{5A87DA05-BAA6-45A6-994D-D5A72311CB61}"/>
    <dgm:cxn modelId="{98A6E8FD-530F-4429-8F97-C5FE4EF000B4}" type="presOf" srcId="{83BBB0E0-9D36-4023-A7F9-077D565BCB98}" destId="{8EB79CC6-3A09-40EE-97FE-80F16D1F3F8C}" srcOrd="0" destOrd="0" presId="urn:microsoft.com/office/officeart/2005/8/layout/radial2"/>
    <dgm:cxn modelId="{125AE0DF-530E-4628-98F1-B65F7F8C10D5}" type="presOf" srcId="{6C3427C8-38F3-46BE-A4A2-CAF5CEB1DC4C}" destId="{4B8BCE81-1E19-49AD-9D9C-A41C803CF2AA}" srcOrd="0" destOrd="0" presId="urn:microsoft.com/office/officeart/2005/8/layout/radial2"/>
    <dgm:cxn modelId="{DF3C5264-76F6-456C-82AE-0FD5D8639513}" srcId="{9910AC78-0287-4340-9F9A-44B2DA401A33}" destId="{E0737C1B-713B-4B35-8BCC-F1B788A58DAC}" srcOrd="0" destOrd="0" parTransId="{7D7E17C2-B63B-4486-956D-A49A794DF1F9}" sibTransId="{5A5FD7FE-95FF-4D4D-A913-E6D48A454D96}"/>
    <dgm:cxn modelId="{C28B3CA8-4C4E-4EFF-AD29-D7F991F22840}" srcId="{29EA93E8-28CA-471C-9724-933A17290685}" destId="{7281E470-1A2D-4125-9086-07090E9A53D9}" srcOrd="2" destOrd="0" parTransId="{6C3427C8-38F3-46BE-A4A2-CAF5CEB1DC4C}" sibTransId="{1188C5F6-C389-4F35-993B-7C727F93B139}"/>
    <dgm:cxn modelId="{3F653897-8B7B-4116-86A3-03302705F6E4}" srcId="{29EA93E8-28CA-471C-9724-933A17290685}" destId="{35E54DD9-F581-46C7-88A5-20B63C49EB2A}" srcOrd="1" destOrd="0" parTransId="{A06C7D9C-F517-42C7-9062-8803C8513B5B}" sibTransId="{03C5B6F8-E151-40C2-94E8-67A4617AD385}"/>
    <dgm:cxn modelId="{109BB8AF-A642-4A69-A5D8-2792C1A71CFA}" type="presOf" srcId="{3549F606-DAF3-4CB1-A74C-AFDAD300E7C8}" destId="{C9757CF1-A1A5-48BF-BD03-B5561F395A58}" srcOrd="0" destOrd="0" presId="urn:microsoft.com/office/officeart/2005/8/layout/radial2"/>
    <dgm:cxn modelId="{266578A5-0982-4CF2-AC2F-C99E4BFF50BE}" srcId="{35E54DD9-F581-46C7-88A5-20B63C49EB2A}" destId="{754F6436-3252-4C9C-9D8F-DC087C25246C}" srcOrd="1" destOrd="0" parTransId="{C31A41DE-91AE-4A81-889E-60BD75D128AB}" sibTransId="{9D10F61F-354D-4010-A349-7A914B648ECE}"/>
    <dgm:cxn modelId="{C16C0044-5CD3-4888-8A16-519A01DF7368}" type="presOf" srcId="{7281E470-1A2D-4125-9086-07090E9A53D9}" destId="{19F1367B-CA19-40EC-B720-4E964ABA3948}" srcOrd="0" destOrd="0" presId="urn:microsoft.com/office/officeart/2005/8/layout/radial2"/>
    <dgm:cxn modelId="{6E110860-81D5-46ED-BFE1-1E1102D0DBF2}" srcId="{7281E470-1A2D-4125-9086-07090E9A53D9}" destId="{C25CA8A8-AE4A-4B40-B4C9-B66D72084CC7}" srcOrd="1" destOrd="0" parTransId="{00809322-DFC4-4761-8EA9-0B4B6C83E850}" sibTransId="{ADA5D0EA-3F85-40E7-A531-17ACA932F10B}"/>
    <dgm:cxn modelId="{32C6BCB7-E37A-4CF4-BE2B-8A875486C7A0}" srcId="{9910AC78-0287-4340-9F9A-44B2DA401A33}" destId="{46218792-5DB5-4080-90DF-16ED2153CE24}" srcOrd="1" destOrd="0" parTransId="{14D41FF0-D437-4CB1-98B7-48B9C72667AB}" sibTransId="{2BB72B84-E804-49CF-82A1-DC4F0421598C}"/>
    <dgm:cxn modelId="{0EBBC961-7B00-4AA4-B05D-060279F34372}" type="presOf" srcId="{E687147B-464D-458F-B14F-0D5E31200E81}" destId="{4730D842-C584-4A24-AFCB-4E929A4DCFBA}" srcOrd="0" destOrd="0" presId="urn:microsoft.com/office/officeart/2005/8/layout/radial2"/>
    <dgm:cxn modelId="{BEAF347D-9B1B-4608-9E76-AC41560CFCAF}" type="presOf" srcId="{8F2D19B7-51CE-4665-B10B-F0EC11954DCE}" destId="{4CEFD869-D514-4CFC-9D1D-6A53B8744589}" srcOrd="0" destOrd="0" presId="urn:microsoft.com/office/officeart/2005/8/layout/radial2"/>
    <dgm:cxn modelId="{4A995D10-F816-4F3F-9040-A8359FCC774F}" type="presOf" srcId="{754F6436-3252-4C9C-9D8F-DC087C25246C}" destId="{0EEB94CD-0D03-4080-B747-BCBE0379E9B4}" srcOrd="0" destOrd="1" presId="urn:microsoft.com/office/officeart/2005/8/layout/radial2"/>
    <dgm:cxn modelId="{82E9AAFB-7007-4E52-8FB1-1FF6996CD2A3}" type="presParOf" srcId="{141DD000-C00D-4AFF-B759-CE216AAC8A53}" destId="{AE577B13-F613-4FD0-AF51-F84AE54F6D6C}" srcOrd="0" destOrd="0" presId="urn:microsoft.com/office/officeart/2005/8/layout/radial2"/>
    <dgm:cxn modelId="{4A6AA450-1E35-4B80-8612-6F6DF35145F4}" type="presParOf" srcId="{AE577B13-F613-4FD0-AF51-F84AE54F6D6C}" destId="{869D9B75-62E3-4B5F-AD67-84FDB5B1EC72}" srcOrd="0" destOrd="0" presId="urn:microsoft.com/office/officeart/2005/8/layout/radial2"/>
    <dgm:cxn modelId="{D49A5D91-6819-4371-9A67-1D431B399D2B}" type="presParOf" srcId="{869D9B75-62E3-4B5F-AD67-84FDB5B1EC72}" destId="{7FED3A5F-E795-4EA9-9136-559744445DA4}" srcOrd="0" destOrd="0" presId="urn:microsoft.com/office/officeart/2005/8/layout/radial2"/>
    <dgm:cxn modelId="{90E2593B-952A-47CC-BADA-BFB38E14A815}" type="presParOf" srcId="{869D9B75-62E3-4B5F-AD67-84FDB5B1EC72}" destId="{4BF102C2-94C3-4338-85BC-8B559BC503AC}" srcOrd="1" destOrd="0" presId="urn:microsoft.com/office/officeart/2005/8/layout/radial2"/>
    <dgm:cxn modelId="{D66A2B5C-1B14-420C-9435-EFBB9F28133E}" type="presParOf" srcId="{AE577B13-F613-4FD0-AF51-F84AE54F6D6C}" destId="{20AAEE4C-2A05-475C-BEC3-89E2401F6841}" srcOrd="1" destOrd="0" presId="urn:microsoft.com/office/officeart/2005/8/layout/radial2"/>
    <dgm:cxn modelId="{EC9FE0AC-7CC6-43E8-9F4A-4AB9EB10A9BA}" type="presParOf" srcId="{AE577B13-F613-4FD0-AF51-F84AE54F6D6C}" destId="{130E7F27-422F-4847-8BCB-9BEC646B2279}" srcOrd="2" destOrd="0" presId="urn:microsoft.com/office/officeart/2005/8/layout/radial2"/>
    <dgm:cxn modelId="{E637A64B-B9E3-419B-A260-D4C00CC558F7}" type="presParOf" srcId="{130E7F27-422F-4847-8BCB-9BEC646B2279}" destId="{188D4468-CEDE-4438-94F8-0DC690AD4806}" srcOrd="0" destOrd="0" presId="urn:microsoft.com/office/officeart/2005/8/layout/radial2"/>
    <dgm:cxn modelId="{D0AEEDB3-A763-4BC0-A315-6CD6E5B4EA40}" type="presParOf" srcId="{130E7F27-422F-4847-8BCB-9BEC646B2279}" destId="{F5A57988-E0A0-4453-A681-461BBAC21E2B}" srcOrd="1" destOrd="0" presId="urn:microsoft.com/office/officeart/2005/8/layout/radial2"/>
    <dgm:cxn modelId="{974104C7-1D87-47B7-9BA2-3A62DB601179}" type="presParOf" srcId="{AE577B13-F613-4FD0-AF51-F84AE54F6D6C}" destId="{98A24718-54A0-4E6E-A432-CB85216BB91A}" srcOrd="3" destOrd="0" presId="urn:microsoft.com/office/officeart/2005/8/layout/radial2"/>
    <dgm:cxn modelId="{E09C3EA0-24EF-4EF0-8BDD-AE1A7A17577C}" type="presParOf" srcId="{AE577B13-F613-4FD0-AF51-F84AE54F6D6C}" destId="{E261E0C0-8560-481F-BE45-A9B829BE99DD}" srcOrd="4" destOrd="0" presId="urn:microsoft.com/office/officeart/2005/8/layout/radial2"/>
    <dgm:cxn modelId="{1398E7E1-519A-4F40-9BD8-545AA475007E}" type="presParOf" srcId="{E261E0C0-8560-481F-BE45-A9B829BE99DD}" destId="{A0C8FBBE-5A9C-4F70-B83B-B3D8066CAAB2}" srcOrd="0" destOrd="0" presId="urn:microsoft.com/office/officeart/2005/8/layout/radial2"/>
    <dgm:cxn modelId="{53D88101-679D-4290-9E24-24CDF7CFEEE3}" type="presParOf" srcId="{E261E0C0-8560-481F-BE45-A9B829BE99DD}" destId="{0EEB94CD-0D03-4080-B747-BCBE0379E9B4}" srcOrd="1" destOrd="0" presId="urn:microsoft.com/office/officeart/2005/8/layout/radial2"/>
    <dgm:cxn modelId="{9AB7A8E9-8A4F-4E50-BC63-E0EC1D638B87}" type="presParOf" srcId="{AE577B13-F613-4FD0-AF51-F84AE54F6D6C}" destId="{4B8BCE81-1E19-49AD-9D9C-A41C803CF2AA}" srcOrd="5" destOrd="0" presId="urn:microsoft.com/office/officeart/2005/8/layout/radial2"/>
    <dgm:cxn modelId="{756C261F-F00A-4E54-8643-C9A16403B0F9}" type="presParOf" srcId="{AE577B13-F613-4FD0-AF51-F84AE54F6D6C}" destId="{13DE3811-EF81-4C2D-92F1-4609E87246F7}" srcOrd="6" destOrd="0" presId="urn:microsoft.com/office/officeart/2005/8/layout/radial2"/>
    <dgm:cxn modelId="{CE4B898F-B74B-4CA3-98E9-0CDC24183F93}" type="presParOf" srcId="{13DE3811-EF81-4C2D-92F1-4609E87246F7}" destId="{19F1367B-CA19-40EC-B720-4E964ABA3948}" srcOrd="0" destOrd="0" presId="urn:microsoft.com/office/officeart/2005/8/layout/radial2"/>
    <dgm:cxn modelId="{FEA92FDB-3677-43D2-AFCD-C81A1337FA4B}" type="presParOf" srcId="{13DE3811-EF81-4C2D-92F1-4609E87246F7}" destId="{4730D842-C584-4A24-AFCB-4E929A4DCFBA}" srcOrd="1" destOrd="0" presId="urn:microsoft.com/office/officeart/2005/8/layout/radial2"/>
    <dgm:cxn modelId="{1FE8AF65-6C2B-4DAC-AB61-20EFFAC1D2B3}" type="presParOf" srcId="{AE577B13-F613-4FD0-AF51-F84AE54F6D6C}" destId="{DF2F838A-30B1-4C8F-A8F0-D81E979926BF}" srcOrd="7" destOrd="0" presId="urn:microsoft.com/office/officeart/2005/8/layout/radial2"/>
    <dgm:cxn modelId="{0EF72345-235F-4F2A-A7E8-1F11E8ADF74A}" type="presParOf" srcId="{AE577B13-F613-4FD0-AF51-F84AE54F6D6C}" destId="{43BF759C-89BB-4634-BAE9-7A458A7E4CD6}" srcOrd="8" destOrd="0" presId="urn:microsoft.com/office/officeart/2005/8/layout/radial2"/>
    <dgm:cxn modelId="{9BD5F14E-4DE0-4B9A-AFEA-51F89DC4BB8A}" type="presParOf" srcId="{43BF759C-89BB-4634-BAE9-7A458A7E4CD6}" destId="{8EB79CC6-3A09-40EE-97FE-80F16D1F3F8C}" srcOrd="0" destOrd="0" presId="urn:microsoft.com/office/officeart/2005/8/layout/radial2"/>
    <dgm:cxn modelId="{062E6422-54B6-4E14-AABA-06A1CF2EB33C}" type="presParOf" srcId="{43BF759C-89BB-4634-BAE9-7A458A7E4CD6}" destId="{EA0A5048-F07D-4929-8FB6-7F51CF892DAB}" srcOrd="1" destOrd="0" presId="urn:microsoft.com/office/officeart/2005/8/layout/radial2"/>
    <dgm:cxn modelId="{959271F8-5223-4F3C-8340-1641734DE810}" type="presParOf" srcId="{AE577B13-F613-4FD0-AF51-F84AE54F6D6C}" destId="{C9757CF1-A1A5-48BF-BD03-B5561F395A58}" srcOrd="9" destOrd="0" presId="urn:microsoft.com/office/officeart/2005/8/layout/radial2"/>
    <dgm:cxn modelId="{86F2134C-D189-4397-9B2C-5C59E73BF9E5}" type="presParOf" srcId="{AE577B13-F613-4FD0-AF51-F84AE54F6D6C}" destId="{02E0B662-8F78-4D02-9B9D-228371BBF8EF}" srcOrd="10" destOrd="0" presId="urn:microsoft.com/office/officeart/2005/8/layout/radial2"/>
    <dgm:cxn modelId="{441EAB68-E3AE-468E-8BC7-B8C99BA42430}" type="presParOf" srcId="{02E0B662-8F78-4D02-9B9D-228371BBF8EF}" destId="{4CEFD869-D514-4CFC-9D1D-6A53B8744589}" srcOrd="0" destOrd="0" presId="urn:microsoft.com/office/officeart/2005/8/layout/radial2"/>
    <dgm:cxn modelId="{65FC9735-8F69-4887-8C5C-7C2472FB7544}" type="presParOf" srcId="{02E0B662-8F78-4D02-9B9D-228371BBF8EF}" destId="{46984652-1742-44B6-9F3D-11711D234323}" srcOrd="1" destOrd="0" presId="urn:microsoft.com/office/officeart/2005/8/layout/radial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CD7ABED-AD1A-4193-A2D3-50C90B0A9F21}">
      <dsp:nvSpPr>
        <dsp:cNvPr id="0" name=""/>
        <dsp:cNvSpPr/>
      </dsp:nvSpPr>
      <dsp:spPr>
        <a:xfrm rot="16200000">
          <a:off x="-1160975" y="1164989"/>
          <a:ext cx="4800600" cy="2470620"/>
        </a:xfrm>
        <a:prstGeom prst="flowChartManualOperation">
          <a:avLst/>
        </a:prstGeom>
        <a:solidFill>
          <a:srgbClr val="0070C0"/>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0" rIns="76200" bIns="0" numCol="1" spcCol="1270" anchor="ctr" anchorCtr="0">
          <a:noAutofit/>
        </a:bodyPr>
        <a:lstStyle/>
        <a:p>
          <a:pPr lvl="0" algn="l" defTabSz="533400">
            <a:lnSpc>
              <a:spcPct val="90000"/>
            </a:lnSpc>
            <a:spcBef>
              <a:spcPct val="0"/>
            </a:spcBef>
            <a:spcAft>
              <a:spcPct val="35000"/>
            </a:spcAft>
          </a:pPr>
          <a:r>
            <a:rPr lang="en-US" sz="1200" b="1" kern="1200" dirty="0" smtClean="0">
              <a:solidFill>
                <a:schemeClr val="tx1"/>
              </a:solidFill>
            </a:rPr>
            <a:t>DEVELOPMENT AND HARMONIZATION OF IP LAWS</a:t>
          </a:r>
        </a:p>
        <a:p>
          <a:pPr lvl="0" algn="l" defTabSz="533400">
            <a:lnSpc>
              <a:spcPct val="90000"/>
            </a:lnSpc>
            <a:spcBef>
              <a:spcPct val="0"/>
            </a:spcBef>
            <a:spcAft>
              <a:spcPct val="35000"/>
            </a:spcAft>
          </a:pPr>
          <a:r>
            <a:rPr lang="en-US" sz="1200" b="1" kern="1200" dirty="0" smtClean="0">
              <a:solidFill>
                <a:schemeClr val="tx1"/>
              </a:solidFill>
            </a:rPr>
            <a:t>TO PROMOTE AND EVOLVE COMMON VIEWS  AND APPROACH ON IP MATTERS</a:t>
          </a:r>
        </a:p>
        <a:p>
          <a:pPr lvl="0" algn="l" defTabSz="533400">
            <a:lnSpc>
              <a:spcPct val="90000"/>
            </a:lnSpc>
            <a:spcBef>
              <a:spcPct val="0"/>
            </a:spcBef>
            <a:spcAft>
              <a:spcPct val="35000"/>
            </a:spcAft>
          </a:pPr>
          <a:r>
            <a:rPr lang="en-US" sz="1200" b="1" kern="1200" dirty="0" smtClean="0">
              <a:solidFill>
                <a:schemeClr val="tx1"/>
              </a:solidFill>
            </a:rPr>
            <a:t>TO FOSTER CLOSE COOPERATION AMONG THE</a:t>
          </a:r>
        </a:p>
        <a:p>
          <a:pPr lvl="0" algn="l" defTabSz="533400">
            <a:lnSpc>
              <a:spcPct val="90000"/>
            </a:lnSpc>
            <a:spcBef>
              <a:spcPct val="0"/>
            </a:spcBef>
            <a:spcAft>
              <a:spcPct val="35000"/>
            </a:spcAft>
          </a:pPr>
          <a:r>
            <a:rPr lang="en-US" sz="1200" b="1" kern="1200" dirty="0" smtClean="0">
              <a:solidFill>
                <a:schemeClr val="tx1"/>
              </a:solidFill>
            </a:rPr>
            <a:t>MEMBER STATES </a:t>
          </a:r>
        </a:p>
        <a:p>
          <a:pPr lvl="0" algn="l" defTabSz="533400">
            <a:lnSpc>
              <a:spcPct val="90000"/>
            </a:lnSpc>
            <a:spcBef>
              <a:spcPct val="0"/>
            </a:spcBef>
            <a:spcAft>
              <a:spcPct val="35000"/>
            </a:spcAft>
          </a:pPr>
          <a:r>
            <a:rPr lang="en-US" sz="1200" b="1" kern="1200" dirty="0" smtClean="0">
              <a:solidFill>
                <a:schemeClr val="tx1"/>
              </a:solidFill>
            </a:rPr>
            <a:t>FACILITATE TECHNOLOGY TRANSFER  AND DEVELOPMENT OF APPROPRIATE TECHNOLOGY</a:t>
          </a:r>
        </a:p>
        <a:p>
          <a:pPr lvl="0" algn="l" defTabSz="533400">
            <a:lnSpc>
              <a:spcPct val="90000"/>
            </a:lnSpc>
            <a:spcBef>
              <a:spcPct val="0"/>
            </a:spcBef>
            <a:spcAft>
              <a:spcPct val="35000"/>
            </a:spcAft>
          </a:pPr>
          <a:r>
            <a:rPr lang="en-US" sz="1200" b="1" kern="1200" dirty="0" smtClean="0">
              <a:solidFill>
                <a:schemeClr val="tx1"/>
              </a:solidFill>
            </a:rPr>
            <a:t>UNDERTAKE CAPACITY BUILDING, AWARENESS CREATION AND RESEARCH STUDIES</a:t>
          </a:r>
        </a:p>
        <a:p>
          <a:pPr lvl="0" algn="l" defTabSz="533400">
            <a:lnSpc>
              <a:spcPct val="90000"/>
            </a:lnSpc>
            <a:spcBef>
              <a:spcPct val="0"/>
            </a:spcBef>
            <a:spcAft>
              <a:spcPct val="35000"/>
            </a:spcAft>
          </a:pPr>
          <a:r>
            <a:rPr lang="en-US" sz="1200" b="1" kern="1200" dirty="0" smtClean="0">
              <a:solidFill>
                <a:schemeClr val="tx1"/>
              </a:solidFill>
            </a:rPr>
            <a:t>TO PROMOTE THE DEVELOPMENT OF COPYRIGHT , GENETIC RESOURCES, TK</a:t>
          </a:r>
        </a:p>
        <a:p>
          <a:pPr lvl="0" algn="l" defTabSz="533400">
            <a:lnSpc>
              <a:spcPct val="90000"/>
            </a:lnSpc>
            <a:spcBef>
              <a:spcPct val="0"/>
            </a:spcBef>
            <a:spcAft>
              <a:spcPct val="35000"/>
            </a:spcAft>
          </a:pPr>
          <a:r>
            <a:rPr lang="en-US" sz="1200" b="1" kern="1200" dirty="0" smtClean="0">
              <a:solidFill>
                <a:schemeClr val="tx1"/>
              </a:solidFill>
            </a:rPr>
            <a:t>AND FOLKLORE</a:t>
          </a:r>
          <a:endParaRPr lang="en-US" sz="1200" b="1" kern="1200" dirty="0">
            <a:solidFill>
              <a:schemeClr val="tx1"/>
            </a:solidFill>
          </a:endParaRPr>
        </a:p>
      </dsp:txBody>
      <dsp:txXfrm rot="16200000">
        <a:off x="-1160975" y="1164989"/>
        <a:ext cx="4800600" cy="2470620"/>
      </dsp:txXfrm>
    </dsp:sp>
    <dsp:sp modelId="{775A790A-7FB5-4411-A163-C932E6580242}">
      <dsp:nvSpPr>
        <dsp:cNvPr id="0" name=""/>
        <dsp:cNvSpPr/>
      </dsp:nvSpPr>
      <dsp:spPr>
        <a:xfrm rot="16200000">
          <a:off x="1494941" y="1164989"/>
          <a:ext cx="4800600" cy="2470620"/>
        </a:xfrm>
        <a:prstGeom prst="flowChartManualOperation">
          <a:avLst/>
        </a:prstGeom>
        <a:solidFill>
          <a:srgbClr val="0070C0"/>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0" rIns="114300" bIns="0" numCol="1" spcCol="1270" anchor="ctr" anchorCtr="0">
          <a:noAutofit/>
        </a:bodyPr>
        <a:lstStyle/>
        <a:p>
          <a:pPr lvl="0" algn="l" defTabSz="800100">
            <a:lnSpc>
              <a:spcPct val="90000"/>
            </a:lnSpc>
            <a:spcBef>
              <a:spcPct val="0"/>
            </a:spcBef>
            <a:spcAft>
              <a:spcPct val="35000"/>
            </a:spcAft>
          </a:pPr>
          <a:endParaRPr lang="en-US" sz="1800" b="1" kern="1200" dirty="0" smtClean="0">
            <a:solidFill>
              <a:schemeClr val="bg1"/>
            </a:solidFill>
          </a:endParaRPr>
        </a:p>
        <a:p>
          <a:pPr lvl="0" algn="l" defTabSz="800100">
            <a:lnSpc>
              <a:spcPct val="90000"/>
            </a:lnSpc>
            <a:spcBef>
              <a:spcPct val="0"/>
            </a:spcBef>
            <a:spcAft>
              <a:spcPct val="35000"/>
            </a:spcAft>
          </a:pPr>
          <a:r>
            <a:rPr lang="en-US" sz="1800" b="1" kern="1200" dirty="0" smtClean="0">
              <a:solidFill>
                <a:schemeClr val="tx1"/>
              </a:solidFill>
            </a:rPr>
            <a:t>TO REGISTER AND ADMINISTER THE FOLLOWING IP TITLES –;</a:t>
          </a:r>
        </a:p>
        <a:p>
          <a:pPr lvl="0" algn="l" defTabSz="800100">
            <a:lnSpc>
              <a:spcPct val="90000"/>
            </a:lnSpc>
            <a:spcBef>
              <a:spcPct val="0"/>
            </a:spcBef>
            <a:spcAft>
              <a:spcPct val="35000"/>
            </a:spcAft>
          </a:pPr>
          <a:endParaRPr lang="en-US" sz="1800" b="1" kern="1200" dirty="0" smtClean="0">
            <a:solidFill>
              <a:schemeClr val="tx1"/>
            </a:solidFill>
          </a:endParaRPr>
        </a:p>
        <a:p>
          <a:pPr lvl="0" algn="l" defTabSz="800100">
            <a:lnSpc>
              <a:spcPct val="90000"/>
            </a:lnSpc>
            <a:spcBef>
              <a:spcPct val="0"/>
            </a:spcBef>
            <a:spcAft>
              <a:spcPct val="35000"/>
            </a:spcAft>
          </a:pPr>
          <a:r>
            <a:rPr lang="en-US" sz="1800" b="1" kern="1200" dirty="0" smtClean="0">
              <a:solidFill>
                <a:schemeClr val="tx1"/>
              </a:solidFill>
            </a:rPr>
            <a:t>PATENTS</a:t>
          </a:r>
        </a:p>
        <a:p>
          <a:pPr lvl="0" algn="l" defTabSz="800100">
            <a:lnSpc>
              <a:spcPct val="90000"/>
            </a:lnSpc>
            <a:spcBef>
              <a:spcPct val="0"/>
            </a:spcBef>
            <a:spcAft>
              <a:spcPct val="35000"/>
            </a:spcAft>
          </a:pPr>
          <a:endParaRPr lang="en-US" sz="1800" b="1" kern="1200" dirty="0" smtClean="0">
            <a:solidFill>
              <a:schemeClr val="tx1"/>
            </a:solidFill>
          </a:endParaRPr>
        </a:p>
        <a:p>
          <a:pPr lvl="0" algn="l" defTabSz="800100">
            <a:lnSpc>
              <a:spcPct val="90000"/>
            </a:lnSpc>
            <a:spcBef>
              <a:spcPct val="0"/>
            </a:spcBef>
            <a:spcAft>
              <a:spcPct val="35000"/>
            </a:spcAft>
          </a:pPr>
          <a:r>
            <a:rPr lang="en-US" sz="1800" b="1" kern="1200" dirty="0" smtClean="0">
              <a:solidFill>
                <a:schemeClr val="tx1"/>
              </a:solidFill>
            </a:rPr>
            <a:t>UTILITY MODELS</a:t>
          </a:r>
        </a:p>
        <a:p>
          <a:pPr lvl="0" algn="l" defTabSz="800100">
            <a:lnSpc>
              <a:spcPct val="90000"/>
            </a:lnSpc>
            <a:spcBef>
              <a:spcPct val="0"/>
            </a:spcBef>
            <a:spcAft>
              <a:spcPct val="35000"/>
            </a:spcAft>
          </a:pPr>
          <a:endParaRPr lang="en-US" sz="1800" b="1" kern="1200" dirty="0" smtClean="0">
            <a:solidFill>
              <a:schemeClr val="tx1"/>
            </a:solidFill>
          </a:endParaRPr>
        </a:p>
        <a:p>
          <a:pPr lvl="0" algn="l" defTabSz="800100">
            <a:lnSpc>
              <a:spcPct val="90000"/>
            </a:lnSpc>
            <a:spcBef>
              <a:spcPct val="0"/>
            </a:spcBef>
            <a:spcAft>
              <a:spcPct val="35000"/>
            </a:spcAft>
          </a:pPr>
          <a:r>
            <a:rPr lang="en-US" sz="1800" b="1" kern="1200" dirty="0" smtClean="0">
              <a:solidFill>
                <a:schemeClr val="tx1"/>
              </a:solidFill>
            </a:rPr>
            <a:t>INDUSTRIAL      DESIGNS</a:t>
          </a:r>
          <a:endParaRPr lang="en-US" sz="1800" b="1" kern="1200" dirty="0">
            <a:solidFill>
              <a:schemeClr val="tx1"/>
            </a:solidFill>
          </a:endParaRPr>
        </a:p>
      </dsp:txBody>
      <dsp:txXfrm rot="16200000">
        <a:off x="1494941" y="1164989"/>
        <a:ext cx="4800600" cy="2470620"/>
      </dsp:txXfrm>
    </dsp:sp>
    <dsp:sp modelId="{917096FF-1733-45CB-BA02-F8D232F3F67B}">
      <dsp:nvSpPr>
        <dsp:cNvPr id="0" name=""/>
        <dsp:cNvSpPr/>
      </dsp:nvSpPr>
      <dsp:spPr>
        <a:xfrm rot="16200000">
          <a:off x="4141817" y="1174031"/>
          <a:ext cx="4800600" cy="2452536"/>
        </a:xfrm>
        <a:prstGeom prst="flowChartManualOperation">
          <a:avLst/>
        </a:prstGeom>
        <a:solidFill>
          <a:srgbClr val="0070C0"/>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0" tIns="0" rIns="127000" bIns="0" numCol="1" spcCol="1270" anchor="ctr" anchorCtr="0">
          <a:noAutofit/>
        </a:bodyPr>
        <a:lstStyle/>
        <a:p>
          <a:pPr lvl="0" algn="l" defTabSz="889000">
            <a:lnSpc>
              <a:spcPct val="90000"/>
            </a:lnSpc>
            <a:spcBef>
              <a:spcPct val="0"/>
            </a:spcBef>
            <a:spcAft>
              <a:spcPct val="35000"/>
            </a:spcAft>
          </a:pPr>
          <a:r>
            <a:rPr lang="en-US" sz="2000" b="1" kern="1200" dirty="0" smtClean="0">
              <a:solidFill>
                <a:schemeClr val="tx1"/>
              </a:solidFill>
            </a:rPr>
            <a:t>TO REGISTER AND ADMINISTER TRADMARKS AND SERVICE MARKS</a:t>
          </a:r>
          <a:endParaRPr lang="en-US" sz="2000" kern="1200" dirty="0">
            <a:solidFill>
              <a:schemeClr val="tx1"/>
            </a:solidFill>
          </a:endParaRPr>
        </a:p>
      </dsp:txBody>
      <dsp:txXfrm rot="16200000">
        <a:off x="4141817" y="1174031"/>
        <a:ext cx="4800600" cy="245253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CD7ABED-AD1A-4193-A2D3-50C90B0A9F21}">
      <dsp:nvSpPr>
        <dsp:cNvPr id="0" name=""/>
        <dsp:cNvSpPr/>
      </dsp:nvSpPr>
      <dsp:spPr>
        <a:xfrm rot="16200000">
          <a:off x="-1049842" y="1050763"/>
          <a:ext cx="4495800" cy="2394272"/>
        </a:xfrm>
        <a:prstGeom prst="flowChartManualOperation">
          <a:avLst/>
        </a:prstGeom>
        <a:solidFill>
          <a:srgbClr val="FFFF00"/>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0" tIns="0" rIns="101600" bIns="0" numCol="1" spcCol="1270" anchor="ctr" anchorCtr="0">
          <a:noAutofit/>
        </a:bodyPr>
        <a:lstStyle/>
        <a:p>
          <a:pPr lvl="0" algn="ctr" defTabSz="711200">
            <a:lnSpc>
              <a:spcPct val="90000"/>
            </a:lnSpc>
            <a:spcBef>
              <a:spcPct val="0"/>
            </a:spcBef>
            <a:spcAft>
              <a:spcPct val="35000"/>
            </a:spcAft>
          </a:pPr>
          <a:r>
            <a:rPr lang="en-US" sz="1600" b="1" kern="1200" dirty="0" smtClean="0"/>
            <a:t>PROTECT NATIONAL AND TRANSBOUNDARY TK AND FOLKLORE</a:t>
          </a:r>
        </a:p>
        <a:p>
          <a:pPr lvl="0" algn="ctr" defTabSz="711200">
            <a:lnSpc>
              <a:spcPct val="90000"/>
            </a:lnSpc>
            <a:spcBef>
              <a:spcPct val="0"/>
            </a:spcBef>
            <a:spcAft>
              <a:spcPct val="35000"/>
            </a:spcAft>
          </a:pPr>
          <a:r>
            <a:rPr lang="en-US" sz="1600" b="1" kern="1200" dirty="0" smtClean="0"/>
            <a:t>PREVENT MISAPPROPRIATION AND BIOPIRACY</a:t>
          </a:r>
        </a:p>
        <a:p>
          <a:pPr lvl="0" algn="ctr" defTabSz="711200">
            <a:lnSpc>
              <a:spcPct val="90000"/>
            </a:lnSpc>
            <a:spcBef>
              <a:spcPct val="0"/>
            </a:spcBef>
            <a:spcAft>
              <a:spcPct val="35000"/>
            </a:spcAft>
          </a:pPr>
          <a:r>
            <a:rPr lang="en-US" sz="1600" b="1" kern="1200" dirty="0" smtClean="0"/>
            <a:t>PROMOTE THE DEVELOPMENT AND UTILIZATION OF THE RESOURCES FOR WEALTH CREATION</a:t>
          </a:r>
          <a:endParaRPr lang="en-US" sz="1600" b="1" kern="1200" dirty="0"/>
        </a:p>
      </dsp:txBody>
      <dsp:txXfrm rot="16200000">
        <a:off x="-1049842" y="1050763"/>
        <a:ext cx="4495800" cy="2394272"/>
      </dsp:txXfrm>
    </dsp:sp>
    <dsp:sp modelId="{775A790A-7FB5-4411-A163-C932E6580242}">
      <dsp:nvSpPr>
        <dsp:cNvPr id="0" name=""/>
        <dsp:cNvSpPr/>
      </dsp:nvSpPr>
      <dsp:spPr>
        <a:xfrm rot="16200000">
          <a:off x="1524000" y="1050763"/>
          <a:ext cx="4495800" cy="2394272"/>
        </a:xfrm>
        <a:prstGeom prst="flowChartManualOperation">
          <a:avLst/>
        </a:prstGeom>
        <a:solidFill>
          <a:srgbClr val="FFFF00"/>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0" tIns="0" rIns="88900" bIns="0" numCol="1" spcCol="1270" anchor="t" anchorCtr="0">
          <a:noAutofit/>
        </a:bodyPr>
        <a:lstStyle/>
        <a:p>
          <a:pPr lvl="0" algn="l" defTabSz="622300">
            <a:lnSpc>
              <a:spcPct val="90000"/>
            </a:lnSpc>
            <a:spcBef>
              <a:spcPct val="0"/>
            </a:spcBef>
            <a:spcAft>
              <a:spcPct val="35000"/>
            </a:spcAft>
          </a:pPr>
          <a:endParaRPr lang="en-US" sz="1400" b="1" kern="1200" dirty="0" smtClean="0"/>
        </a:p>
        <a:p>
          <a:pPr lvl="0" algn="l" defTabSz="622300">
            <a:lnSpc>
              <a:spcPct val="90000"/>
            </a:lnSpc>
            <a:spcBef>
              <a:spcPct val="0"/>
            </a:spcBef>
            <a:spcAft>
              <a:spcPct val="35000"/>
            </a:spcAft>
          </a:pPr>
          <a:endParaRPr lang="en-US" sz="1400" b="1" kern="1200" dirty="0" smtClean="0"/>
        </a:p>
        <a:p>
          <a:pPr lvl="0" algn="l" defTabSz="622300">
            <a:lnSpc>
              <a:spcPct val="90000"/>
            </a:lnSpc>
            <a:spcBef>
              <a:spcPct val="0"/>
            </a:spcBef>
            <a:spcAft>
              <a:spcPct val="35000"/>
            </a:spcAft>
          </a:pPr>
          <a:endParaRPr lang="en-US" sz="1400" b="1" kern="1200" dirty="0" smtClean="0"/>
        </a:p>
        <a:p>
          <a:pPr lvl="0" algn="l" defTabSz="622300">
            <a:lnSpc>
              <a:spcPct val="90000"/>
            </a:lnSpc>
            <a:spcBef>
              <a:spcPct val="0"/>
            </a:spcBef>
            <a:spcAft>
              <a:spcPct val="35000"/>
            </a:spcAft>
          </a:pPr>
          <a:r>
            <a:rPr lang="en-US" sz="1600" b="1" kern="1200" dirty="0" smtClean="0"/>
            <a:t>TO BE BASED ON THE  NAGOYA PROTOCOL</a:t>
          </a:r>
          <a:endParaRPr lang="en-US" sz="1600" b="1" kern="1200" dirty="0"/>
        </a:p>
        <a:p>
          <a:pPr marL="57150" lvl="1" indent="-57150" algn="l" defTabSz="400050">
            <a:lnSpc>
              <a:spcPct val="90000"/>
            </a:lnSpc>
            <a:spcBef>
              <a:spcPct val="0"/>
            </a:spcBef>
            <a:spcAft>
              <a:spcPct val="15000"/>
            </a:spcAft>
            <a:buChar char="••"/>
          </a:pPr>
          <a:endParaRPr lang="en-US" sz="900" kern="1200" dirty="0"/>
        </a:p>
      </dsp:txBody>
      <dsp:txXfrm rot="16200000">
        <a:off x="1524000" y="1050763"/>
        <a:ext cx="4495800" cy="2394272"/>
      </dsp:txXfrm>
    </dsp:sp>
    <dsp:sp modelId="{917096FF-1733-45CB-BA02-F8D232F3F67B}">
      <dsp:nvSpPr>
        <dsp:cNvPr id="0" name=""/>
        <dsp:cNvSpPr/>
      </dsp:nvSpPr>
      <dsp:spPr>
        <a:xfrm rot="16200000">
          <a:off x="4097842" y="1050763"/>
          <a:ext cx="4495800" cy="2394272"/>
        </a:xfrm>
        <a:prstGeom prst="flowChartManualOperation">
          <a:avLst/>
        </a:prstGeom>
        <a:solidFill>
          <a:srgbClr val="FFFF00"/>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0" tIns="0" rIns="101600" bIns="0" numCol="1" spcCol="1270" anchor="ctr" anchorCtr="0">
          <a:noAutofit/>
        </a:bodyPr>
        <a:lstStyle/>
        <a:p>
          <a:pPr lvl="0" algn="ctr" defTabSz="711200">
            <a:lnSpc>
              <a:spcPct val="90000"/>
            </a:lnSpc>
            <a:spcBef>
              <a:spcPct val="0"/>
            </a:spcBef>
            <a:spcAft>
              <a:spcPct val="35000"/>
            </a:spcAft>
          </a:pPr>
          <a:r>
            <a:rPr lang="en-US" sz="1600" b="1" kern="1200" dirty="0" smtClean="0"/>
            <a:t>PROTECT PLANT BREEDERS RIGHTS AND PROMOTE AGRICULTURAL DEVELOPMENT</a:t>
          </a:r>
          <a:endParaRPr lang="en-US" sz="1200" kern="1200" dirty="0"/>
        </a:p>
      </dsp:txBody>
      <dsp:txXfrm rot="16200000">
        <a:off x="4097842" y="1050763"/>
        <a:ext cx="4495800" cy="239427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CD7ABED-AD1A-4193-A2D3-50C90B0A9F21}">
      <dsp:nvSpPr>
        <dsp:cNvPr id="0" name=""/>
        <dsp:cNvSpPr/>
      </dsp:nvSpPr>
      <dsp:spPr>
        <a:xfrm rot="16200000">
          <a:off x="-859342" y="860263"/>
          <a:ext cx="4114800" cy="2394272"/>
        </a:xfrm>
        <a:prstGeom prst="flowChartManualOperation">
          <a:avLst/>
        </a:prstGeom>
        <a:solidFill>
          <a:srgbClr val="FFFF00"/>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0" tIns="0" rIns="101600" bIns="0" numCol="1" spcCol="1270" anchor="ctr" anchorCtr="0">
          <a:noAutofit/>
        </a:bodyPr>
        <a:lstStyle/>
        <a:p>
          <a:pPr lvl="0" algn="ctr" defTabSz="711200">
            <a:lnSpc>
              <a:spcPct val="90000"/>
            </a:lnSpc>
            <a:spcBef>
              <a:spcPct val="0"/>
            </a:spcBef>
            <a:spcAft>
              <a:spcPct val="35000"/>
            </a:spcAft>
          </a:pPr>
          <a:r>
            <a:rPr lang="en-US" sz="1600" b="1" kern="1200" dirty="0" smtClean="0"/>
            <a:t>LIBRARY AND  PUBLICATIONS (PRINTED MATTER)</a:t>
          </a:r>
          <a:endParaRPr lang="en-US" sz="1600" b="1" kern="1200" dirty="0"/>
        </a:p>
      </dsp:txBody>
      <dsp:txXfrm rot="16200000">
        <a:off x="-859342" y="860263"/>
        <a:ext cx="4114800" cy="2394272"/>
      </dsp:txXfrm>
    </dsp:sp>
    <dsp:sp modelId="{775A790A-7FB5-4411-A163-C932E6580242}">
      <dsp:nvSpPr>
        <dsp:cNvPr id="0" name=""/>
        <dsp:cNvSpPr/>
      </dsp:nvSpPr>
      <dsp:spPr>
        <a:xfrm rot="16200000">
          <a:off x="1714500" y="860263"/>
          <a:ext cx="4114800" cy="2394272"/>
        </a:xfrm>
        <a:prstGeom prst="flowChartManualOperation">
          <a:avLst/>
        </a:prstGeom>
        <a:solidFill>
          <a:srgbClr val="FFFF00"/>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0" tIns="0" rIns="88900" bIns="0" numCol="1" spcCol="1270" anchor="t" anchorCtr="0">
          <a:noAutofit/>
        </a:bodyPr>
        <a:lstStyle/>
        <a:p>
          <a:pPr lvl="0" algn="l" defTabSz="622300">
            <a:lnSpc>
              <a:spcPct val="90000"/>
            </a:lnSpc>
            <a:spcBef>
              <a:spcPct val="0"/>
            </a:spcBef>
            <a:spcAft>
              <a:spcPct val="35000"/>
            </a:spcAft>
          </a:pPr>
          <a:endParaRPr lang="en-US" sz="1400" b="1" kern="1200" dirty="0" smtClean="0"/>
        </a:p>
        <a:p>
          <a:pPr lvl="0" algn="l" defTabSz="622300">
            <a:lnSpc>
              <a:spcPct val="90000"/>
            </a:lnSpc>
            <a:spcBef>
              <a:spcPct val="0"/>
            </a:spcBef>
            <a:spcAft>
              <a:spcPct val="35000"/>
            </a:spcAft>
          </a:pPr>
          <a:endParaRPr lang="en-US" sz="1400" b="1" kern="1200" dirty="0" smtClean="0"/>
        </a:p>
        <a:p>
          <a:pPr lvl="0" algn="l" defTabSz="622300">
            <a:lnSpc>
              <a:spcPct val="90000"/>
            </a:lnSpc>
            <a:spcBef>
              <a:spcPct val="0"/>
            </a:spcBef>
            <a:spcAft>
              <a:spcPct val="35000"/>
            </a:spcAft>
          </a:pPr>
          <a:endParaRPr lang="en-US" sz="1400" b="1" kern="1200" dirty="0" smtClean="0"/>
        </a:p>
        <a:p>
          <a:pPr lvl="0" algn="l" defTabSz="622300">
            <a:lnSpc>
              <a:spcPct val="90000"/>
            </a:lnSpc>
            <a:spcBef>
              <a:spcPct val="0"/>
            </a:spcBef>
            <a:spcAft>
              <a:spcPct val="35000"/>
            </a:spcAft>
          </a:pPr>
          <a:r>
            <a:rPr lang="en-US" sz="1600" b="1" kern="1200" dirty="0" smtClean="0"/>
            <a:t>VIRTUAL LIBRARY, INTERNET-BASED DATABASES AND INFORMATION STORAGE DEVICES</a:t>
          </a:r>
          <a:endParaRPr lang="en-US" sz="1600" b="1" kern="1200" dirty="0"/>
        </a:p>
        <a:p>
          <a:pPr marL="57150" lvl="1" indent="-57150" algn="l" defTabSz="400050">
            <a:lnSpc>
              <a:spcPct val="90000"/>
            </a:lnSpc>
            <a:spcBef>
              <a:spcPct val="0"/>
            </a:spcBef>
            <a:spcAft>
              <a:spcPct val="15000"/>
            </a:spcAft>
            <a:buChar char="••"/>
          </a:pPr>
          <a:endParaRPr lang="en-US" sz="900" kern="1200" dirty="0"/>
        </a:p>
      </dsp:txBody>
      <dsp:txXfrm rot="16200000">
        <a:off x="1714500" y="860263"/>
        <a:ext cx="4114800" cy="2394272"/>
      </dsp:txXfrm>
    </dsp:sp>
    <dsp:sp modelId="{917096FF-1733-45CB-BA02-F8D232F3F67B}">
      <dsp:nvSpPr>
        <dsp:cNvPr id="0" name=""/>
        <dsp:cNvSpPr/>
      </dsp:nvSpPr>
      <dsp:spPr>
        <a:xfrm rot="16200000">
          <a:off x="4288342" y="860263"/>
          <a:ext cx="4114800" cy="2394272"/>
        </a:xfrm>
        <a:prstGeom prst="flowChartManualOperation">
          <a:avLst/>
        </a:prstGeom>
        <a:solidFill>
          <a:srgbClr val="FFFF00"/>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0" tIns="0" rIns="101600" bIns="0" numCol="1" spcCol="1270" anchor="ctr" anchorCtr="0">
          <a:noAutofit/>
        </a:bodyPr>
        <a:lstStyle/>
        <a:p>
          <a:pPr lvl="0" algn="ctr" defTabSz="711200">
            <a:lnSpc>
              <a:spcPct val="90000"/>
            </a:lnSpc>
            <a:spcBef>
              <a:spcPct val="0"/>
            </a:spcBef>
            <a:spcAft>
              <a:spcPct val="35000"/>
            </a:spcAft>
          </a:pPr>
          <a:r>
            <a:rPr lang="en-US" sz="1600" b="1" kern="1200" dirty="0" smtClean="0"/>
            <a:t>SEARCH SERVICES</a:t>
          </a:r>
          <a:endParaRPr lang="en-US" sz="1200" kern="1200" dirty="0"/>
        </a:p>
      </dsp:txBody>
      <dsp:txXfrm rot="16200000">
        <a:off x="4288342" y="860263"/>
        <a:ext cx="4114800" cy="2394272"/>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599BFE1-BAAA-443D-AC61-0A41AC83CF3A}">
      <dsp:nvSpPr>
        <dsp:cNvPr id="0" name=""/>
        <dsp:cNvSpPr/>
      </dsp:nvSpPr>
      <dsp:spPr>
        <a:xfrm>
          <a:off x="102792" y="2344"/>
          <a:ext cx="3402411" cy="13702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48260" rIns="72390" bIns="48260" numCol="1" spcCol="1270" anchor="ctr" anchorCtr="0">
          <a:noAutofit/>
        </a:bodyPr>
        <a:lstStyle/>
        <a:p>
          <a:pPr lvl="0" algn="ctr" defTabSz="1689100">
            <a:lnSpc>
              <a:spcPct val="90000"/>
            </a:lnSpc>
            <a:spcBef>
              <a:spcPct val="0"/>
            </a:spcBef>
            <a:spcAft>
              <a:spcPct val="35000"/>
            </a:spcAft>
          </a:pPr>
          <a:r>
            <a:rPr lang="en-US" sz="3800" kern="1200" dirty="0" smtClean="0"/>
            <a:t>PATENT LITERATURE</a:t>
          </a:r>
          <a:endParaRPr lang="en-US" sz="3800" kern="1200" dirty="0"/>
        </a:p>
      </dsp:txBody>
      <dsp:txXfrm>
        <a:off x="102792" y="2344"/>
        <a:ext cx="3402411" cy="1370260"/>
      </dsp:txXfrm>
    </dsp:sp>
    <dsp:sp modelId="{E5479C44-6F5E-45A7-8140-1C479042FBAC}">
      <dsp:nvSpPr>
        <dsp:cNvPr id="0" name=""/>
        <dsp:cNvSpPr/>
      </dsp:nvSpPr>
      <dsp:spPr>
        <a:xfrm>
          <a:off x="443033" y="1372604"/>
          <a:ext cx="340241" cy="1027695"/>
        </a:xfrm>
        <a:custGeom>
          <a:avLst/>
          <a:gdLst/>
          <a:ahLst/>
          <a:cxnLst/>
          <a:rect l="0" t="0" r="0" b="0"/>
          <a:pathLst>
            <a:path>
              <a:moveTo>
                <a:pt x="0" y="0"/>
              </a:moveTo>
              <a:lnTo>
                <a:pt x="0" y="1027695"/>
              </a:lnTo>
              <a:lnTo>
                <a:pt x="340241" y="10276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DB728C-2841-4036-8C68-430DE5926D7B}">
      <dsp:nvSpPr>
        <dsp:cNvPr id="0" name=""/>
        <dsp:cNvSpPr/>
      </dsp:nvSpPr>
      <dsp:spPr>
        <a:xfrm>
          <a:off x="783274" y="1715169"/>
          <a:ext cx="2807389" cy="1370260"/>
        </a:xfrm>
        <a:prstGeom prst="roundRect">
          <a:avLst>
            <a:gd name="adj" fmla="val 10000"/>
          </a:avLst>
        </a:prstGeom>
        <a:solidFill>
          <a:srgbClr val="FFC0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kern="1200" dirty="0" smtClean="0"/>
            <a:t>BIBLIOGRAPHIC DATA AND ABSTRACT</a:t>
          </a:r>
        </a:p>
        <a:p>
          <a:pPr lvl="0" algn="ctr" defTabSz="800100">
            <a:lnSpc>
              <a:spcPct val="90000"/>
            </a:lnSpc>
            <a:spcBef>
              <a:spcPct val="0"/>
            </a:spcBef>
            <a:spcAft>
              <a:spcPct val="35000"/>
            </a:spcAft>
          </a:pPr>
          <a:r>
            <a:rPr lang="en-US" sz="1800" kern="1200" dirty="0" smtClean="0"/>
            <a:t>PAJ, </a:t>
          </a:r>
          <a:r>
            <a:rPr lang="en-US" sz="1800" kern="1200" dirty="0" err="1" smtClean="0"/>
            <a:t>POLite</a:t>
          </a:r>
          <a:endParaRPr lang="en-US" sz="1800" kern="1200" dirty="0"/>
        </a:p>
      </dsp:txBody>
      <dsp:txXfrm>
        <a:off x="783274" y="1715169"/>
        <a:ext cx="2807389" cy="1370260"/>
      </dsp:txXfrm>
    </dsp:sp>
    <dsp:sp modelId="{B524FCEA-5B3B-4465-AE17-886C3D095F8F}">
      <dsp:nvSpPr>
        <dsp:cNvPr id="0" name=""/>
        <dsp:cNvSpPr/>
      </dsp:nvSpPr>
      <dsp:spPr>
        <a:xfrm>
          <a:off x="443033" y="1372604"/>
          <a:ext cx="340241" cy="2740521"/>
        </a:xfrm>
        <a:custGeom>
          <a:avLst/>
          <a:gdLst/>
          <a:ahLst/>
          <a:cxnLst/>
          <a:rect l="0" t="0" r="0" b="0"/>
          <a:pathLst>
            <a:path>
              <a:moveTo>
                <a:pt x="0" y="0"/>
              </a:moveTo>
              <a:lnTo>
                <a:pt x="0" y="2740521"/>
              </a:lnTo>
              <a:lnTo>
                <a:pt x="340241" y="27405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CBB823-4576-42D2-B7D8-8CB3E92F7DED}">
      <dsp:nvSpPr>
        <dsp:cNvPr id="0" name=""/>
        <dsp:cNvSpPr/>
      </dsp:nvSpPr>
      <dsp:spPr>
        <a:xfrm>
          <a:off x="783274" y="3427995"/>
          <a:ext cx="2874236" cy="1370260"/>
        </a:xfrm>
        <a:prstGeom prst="roundRect">
          <a:avLst>
            <a:gd name="adj" fmla="val 10000"/>
          </a:avLst>
        </a:prstGeom>
        <a:solidFill>
          <a:srgbClr val="FFC0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kern="1200" dirty="0" smtClean="0"/>
            <a:t>FULL TEXT OF PJATENTS</a:t>
          </a:r>
        </a:p>
        <a:p>
          <a:pPr lvl="0" algn="ctr" defTabSz="800100">
            <a:lnSpc>
              <a:spcPct val="90000"/>
            </a:lnSpc>
            <a:spcBef>
              <a:spcPct val="0"/>
            </a:spcBef>
            <a:spcAft>
              <a:spcPct val="35000"/>
            </a:spcAft>
          </a:pPr>
          <a:r>
            <a:rPr lang="en-US" sz="1800" kern="1200" dirty="0" err="1" smtClean="0"/>
            <a:t>Patentscope</a:t>
          </a:r>
          <a:endParaRPr lang="en-US" sz="1800" kern="1200" dirty="0" smtClean="0"/>
        </a:p>
        <a:p>
          <a:pPr lvl="0" algn="ctr" defTabSz="800100">
            <a:lnSpc>
              <a:spcPct val="90000"/>
            </a:lnSpc>
            <a:spcBef>
              <a:spcPct val="0"/>
            </a:spcBef>
            <a:spcAft>
              <a:spcPct val="35000"/>
            </a:spcAft>
          </a:pPr>
          <a:r>
            <a:rPr lang="en-US" sz="1800" kern="1200" dirty="0" err="1" smtClean="0"/>
            <a:t>Espacenet</a:t>
          </a:r>
          <a:r>
            <a:rPr lang="en-US" sz="1800" kern="1200" dirty="0" smtClean="0"/>
            <a:t>, USPTO, Japanese IPDL</a:t>
          </a:r>
          <a:endParaRPr lang="en-US" sz="1800" kern="1200" dirty="0"/>
        </a:p>
      </dsp:txBody>
      <dsp:txXfrm>
        <a:off x="783274" y="3427995"/>
        <a:ext cx="2874236" cy="1370260"/>
      </dsp:txXfrm>
    </dsp:sp>
    <dsp:sp modelId="{DB7B955F-CE1A-4B2F-8B04-65FC61983EEC}">
      <dsp:nvSpPr>
        <dsp:cNvPr id="0" name=""/>
        <dsp:cNvSpPr/>
      </dsp:nvSpPr>
      <dsp:spPr>
        <a:xfrm>
          <a:off x="4190334" y="2344"/>
          <a:ext cx="3737138" cy="1370260"/>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48260" rIns="72390" bIns="48260" numCol="1" spcCol="1270" anchor="ctr" anchorCtr="0">
          <a:noAutofit/>
        </a:bodyPr>
        <a:lstStyle/>
        <a:p>
          <a:pPr lvl="0" algn="ctr" defTabSz="1689100">
            <a:lnSpc>
              <a:spcPct val="90000"/>
            </a:lnSpc>
            <a:spcBef>
              <a:spcPct val="0"/>
            </a:spcBef>
            <a:spcAft>
              <a:spcPct val="35000"/>
            </a:spcAft>
          </a:pPr>
          <a:r>
            <a:rPr lang="en-US" sz="3800" kern="1200" dirty="0" smtClean="0"/>
            <a:t>NON-PATENT LITERATURE (NPL)</a:t>
          </a:r>
          <a:endParaRPr lang="en-US" sz="3800" kern="1200" dirty="0"/>
        </a:p>
      </dsp:txBody>
      <dsp:txXfrm>
        <a:off x="4190334" y="2344"/>
        <a:ext cx="3737138" cy="1370260"/>
      </dsp:txXfrm>
    </dsp:sp>
    <dsp:sp modelId="{537F81F1-D15F-4877-AF84-8560D122E7AB}">
      <dsp:nvSpPr>
        <dsp:cNvPr id="0" name=""/>
        <dsp:cNvSpPr/>
      </dsp:nvSpPr>
      <dsp:spPr>
        <a:xfrm>
          <a:off x="4564048" y="1372604"/>
          <a:ext cx="373713" cy="1027695"/>
        </a:xfrm>
        <a:custGeom>
          <a:avLst/>
          <a:gdLst/>
          <a:ahLst/>
          <a:cxnLst/>
          <a:rect l="0" t="0" r="0" b="0"/>
          <a:pathLst>
            <a:path>
              <a:moveTo>
                <a:pt x="0" y="0"/>
              </a:moveTo>
              <a:lnTo>
                <a:pt x="0" y="1027695"/>
              </a:lnTo>
              <a:lnTo>
                <a:pt x="373713" y="10276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A96171-7688-4587-8D22-BB043699861B}">
      <dsp:nvSpPr>
        <dsp:cNvPr id="0" name=""/>
        <dsp:cNvSpPr/>
      </dsp:nvSpPr>
      <dsp:spPr>
        <a:xfrm>
          <a:off x="4937762" y="1715169"/>
          <a:ext cx="3189045" cy="1370260"/>
        </a:xfrm>
        <a:prstGeom prst="roundRect">
          <a:avLst>
            <a:gd name="adj" fmla="val 10000"/>
          </a:avLst>
        </a:prstGeom>
        <a:solidFill>
          <a:srgbClr val="FFFF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kern="1200" dirty="0" smtClean="0"/>
            <a:t>COMMERCIAL DATABASE HOSTS</a:t>
          </a:r>
        </a:p>
        <a:p>
          <a:pPr lvl="0" algn="ctr" defTabSz="800100">
            <a:lnSpc>
              <a:spcPct val="90000"/>
            </a:lnSpc>
            <a:spcBef>
              <a:spcPct val="0"/>
            </a:spcBef>
            <a:spcAft>
              <a:spcPct val="35000"/>
            </a:spcAft>
          </a:pPr>
          <a:r>
            <a:rPr lang="en-US" sz="1800" kern="1200" dirty="0" err="1" smtClean="0"/>
            <a:t>Questel</a:t>
          </a:r>
          <a:r>
            <a:rPr lang="en-US" sz="1800" kern="1200" dirty="0" smtClean="0"/>
            <a:t>, STN Etc</a:t>
          </a:r>
          <a:endParaRPr lang="en-US" sz="1800" kern="1200" dirty="0"/>
        </a:p>
      </dsp:txBody>
      <dsp:txXfrm>
        <a:off x="4937762" y="1715169"/>
        <a:ext cx="3189045" cy="1370260"/>
      </dsp:txXfrm>
    </dsp:sp>
    <dsp:sp modelId="{3A42604D-2CA7-46CE-94C9-17AC757E9008}">
      <dsp:nvSpPr>
        <dsp:cNvPr id="0" name=""/>
        <dsp:cNvSpPr/>
      </dsp:nvSpPr>
      <dsp:spPr>
        <a:xfrm>
          <a:off x="4564048" y="1372604"/>
          <a:ext cx="373713" cy="2740521"/>
        </a:xfrm>
        <a:custGeom>
          <a:avLst/>
          <a:gdLst/>
          <a:ahLst/>
          <a:cxnLst/>
          <a:rect l="0" t="0" r="0" b="0"/>
          <a:pathLst>
            <a:path>
              <a:moveTo>
                <a:pt x="0" y="0"/>
              </a:moveTo>
              <a:lnTo>
                <a:pt x="0" y="2740521"/>
              </a:lnTo>
              <a:lnTo>
                <a:pt x="373713" y="27405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A5B4E9-D869-41FA-A6D7-6BDCA5237119}">
      <dsp:nvSpPr>
        <dsp:cNvPr id="0" name=""/>
        <dsp:cNvSpPr/>
      </dsp:nvSpPr>
      <dsp:spPr>
        <a:xfrm>
          <a:off x="4937762" y="3427995"/>
          <a:ext cx="3036650" cy="1370260"/>
        </a:xfrm>
        <a:prstGeom prst="roundRect">
          <a:avLst>
            <a:gd name="adj" fmla="val 10000"/>
          </a:avLst>
        </a:prstGeom>
        <a:solidFill>
          <a:srgbClr val="FFFF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kern="1200" dirty="0" smtClean="0"/>
            <a:t>NON-COMMERCIAL DATABASE HOSTS</a:t>
          </a:r>
        </a:p>
        <a:p>
          <a:pPr lvl="0" algn="ctr" defTabSz="800100">
            <a:lnSpc>
              <a:spcPct val="90000"/>
            </a:lnSpc>
            <a:spcBef>
              <a:spcPct val="0"/>
            </a:spcBef>
            <a:spcAft>
              <a:spcPct val="35000"/>
            </a:spcAft>
          </a:pPr>
          <a:r>
            <a:rPr lang="en-US" sz="1800" kern="1200" dirty="0" err="1" smtClean="0"/>
            <a:t>aRDi</a:t>
          </a:r>
          <a:r>
            <a:rPr lang="en-US" sz="1800" kern="1200" dirty="0" smtClean="0"/>
            <a:t>, ASPI, </a:t>
          </a:r>
          <a:r>
            <a:rPr lang="en-US" sz="1800" kern="1200" dirty="0" err="1" smtClean="0"/>
            <a:t>Hinari</a:t>
          </a:r>
          <a:r>
            <a:rPr lang="en-US" sz="1800" kern="1200" dirty="0" smtClean="0"/>
            <a:t>, AGORA, OARI etc</a:t>
          </a:r>
          <a:endParaRPr lang="en-US" sz="1800" kern="1200" dirty="0"/>
        </a:p>
      </dsp:txBody>
      <dsp:txXfrm>
        <a:off x="4937762" y="3427995"/>
        <a:ext cx="3036650" cy="137026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9757CF1-A1A5-48BF-BD03-B5561F395A58}">
      <dsp:nvSpPr>
        <dsp:cNvPr id="0" name=""/>
        <dsp:cNvSpPr/>
      </dsp:nvSpPr>
      <dsp:spPr>
        <a:xfrm rot="2317525">
          <a:off x="2837008" y="3246697"/>
          <a:ext cx="2042966" cy="28168"/>
        </a:xfrm>
        <a:custGeom>
          <a:avLst/>
          <a:gdLst/>
          <a:ahLst/>
          <a:cxnLst/>
          <a:rect l="0" t="0" r="0" b="0"/>
          <a:pathLst>
            <a:path>
              <a:moveTo>
                <a:pt x="0" y="14084"/>
              </a:moveTo>
              <a:lnTo>
                <a:pt x="2042966" y="140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2F838A-30B1-4C8F-A8F0-D81E979926BF}">
      <dsp:nvSpPr>
        <dsp:cNvPr id="0" name=""/>
        <dsp:cNvSpPr/>
      </dsp:nvSpPr>
      <dsp:spPr>
        <a:xfrm rot="984212">
          <a:off x="2998964" y="2808280"/>
          <a:ext cx="3021860" cy="28168"/>
        </a:xfrm>
        <a:custGeom>
          <a:avLst/>
          <a:gdLst/>
          <a:ahLst/>
          <a:cxnLst/>
          <a:rect l="0" t="0" r="0" b="0"/>
          <a:pathLst>
            <a:path>
              <a:moveTo>
                <a:pt x="0" y="14084"/>
              </a:moveTo>
              <a:lnTo>
                <a:pt x="3021860" y="140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8BCE81-1E19-49AD-9D9C-A41C803CF2AA}">
      <dsp:nvSpPr>
        <dsp:cNvPr id="0" name=""/>
        <dsp:cNvSpPr/>
      </dsp:nvSpPr>
      <dsp:spPr>
        <a:xfrm rot="21492072">
          <a:off x="3059696" y="2185875"/>
          <a:ext cx="3113459" cy="28168"/>
        </a:xfrm>
        <a:custGeom>
          <a:avLst/>
          <a:gdLst/>
          <a:ahLst/>
          <a:cxnLst/>
          <a:rect l="0" t="0" r="0" b="0"/>
          <a:pathLst>
            <a:path>
              <a:moveTo>
                <a:pt x="0" y="14084"/>
              </a:moveTo>
              <a:lnTo>
                <a:pt x="3113459" y="140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A24718-54A0-4E6E-A432-CB85216BB91A}">
      <dsp:nvSpPr>
        <dsp:cNvPr id="0" name=""/>
        <dsp:cNvSpPr/>
      </dsp:nvSpPr>
      <dsp:spPr>
        <a:xfrm rot="20501644">
          <a:off x="2994776" y="1692081"/>
          <a:ext cx="2595994" cy="28168"/>
        </a:xfrm>
        <a:custGeom>
          <a:avLst/>
          <a:gdLst/>
          <a:ahLst/>
          <a:cxnLst/>
          <a:rect l="0" t="0" r="0" b="0"/>
          <a:pathLst>
            <a:path>
              <a:moveTo>
                <a:pt x="0" y="14084"/>
              </a:moveTo>
              <a:lnTo>
                <a:pt x="2595994" y="140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AAEE4C-2A05-475C-BEC3-89E2401F6841}">
      <dsp:nvSpPr>
        <dsp:cNvPr id="0" name=""/>
        <dsp:cNvSpPr/>
      </dsp:nvSpPr>
      <dsp:spPr>
        <a:xfrm rot="19201925">
          <a:off x="2840516" y="1266266"/>
          <a:ext cx="1883148" cy="28168"/>
        </a:xfrm>
        <a:custGeom>
          <a:avLst/>
          <a:gdLst/>
          <a:ahLst/>
          <a:cxnLst/>
          <a:rect l="0" t="0" r="0" b="0"/>
          <a:pathLst>
            <a:path>
              <a:moveTo>
                <a:pt x="0" y="14084"/>
              </a:moveTo>
              <a:lnTo>
                <a:pt x="1883148" y="140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F102C2-94C3-4338-85BC-8B559BC503AC}">
      <dsp:nvSpPr>
        <dsp:cNvPr id="0" name=""/>
        <dsp:cNvSpPr/>
      </dsp:nvSpPr>
      <dsp:spPr>
        <a:xfrm>
          <a:off x="2514594" y="1524006"/>
          <a:ext cx="1287884" cy="128788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8D4468-CEDE-4438-94F8-0DC690AD4806}">
      <dsp:nvSpPr>
        <dsp:cNvPr id="0" name=""/>
        <dsp:cNvSpPr/>
      </dsp:nvSpPr>
      <dsp:spPr>
        <a:xfrm>
          <a:off x="4328547" y="0"/>
          <a:ext cx="1040334" cy="7727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UNIVERSITIES</a:t>
          </a:r>
          <a:endParaRPr lang="en-US" sz="1000" kern="1200" dirty="0"/>
        </a:p>
      </dsp:txBody>
      <dsp:txXfrm>
        <a:off x="4328547" y="0"/>
        <a:ext cx="1040334" cy="772730"/>
      </dsp:txXfrm>
    </dsp:sp>
    <dsp:sp modelId="{F5A57988-E0A0-4453-A681-461BBAC21E2B}">
      <dsp:nvSpPr>
        <dsp:cNvPr id="0" name=""/>
        <dsp:cNvSpPr/>
      </dsp:nvSpPr>
      <dsp:spPr>
        <a:xfrm>
          <a:off x="5111649" y="0"/>
          <a:ext cx="1560502" cy="772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UNIVERSITIES</a:t>
          </a:r>
          <a:endParaRPr lang="en-US" sz="1600" kern="1200" dirty="0"/>
        </a:p>
        <a:p>
          <a:pPr marL="114300" lvl="1" indent="-114300" algn="l" defTabSz="622300">
            <a:lnSpc>
              <a:spcPct val="90000"/>
            </a:lnSpc>
            <a:spcBef>
              <a:spcPct val="0"/>
            </a:spcBef>
            <a:spcAft>
              <a:spcPct val="15000"/>
            </a:spcAft>
            <a:buChar char="••"/>
          </a:pPr>
          <a:endParaRPr lang="en-US" sz="1400" kern="1200" dirty="0"/>
        </a:p>
      </dsp:txBody>
      <dsp:txXfrm>
        <a:off x="5111649" y="0"/>
        <a:ext cx="1560502" cy="772730"/>
      </dsp:txXfrm>
    </dsp:sp>
    <dsp:sp modelId="{A0C8FBBE-5A9C-4F70-B83B-B3D8066CAAB2}">
      <dsp:nvSpPr>
        <dsp:cNvPr id="0" name=""/>
        <dsp:cNvSpPr/>
      </dsp:nvSpPr>
      <dsp:spPr>
        <a:xfrm>
          <a:off x="5486399" y="762001"/>
          <a:ext cx="984837" cy="7727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endParaRPr lang="en-US" sz="1000" kern="1200" dirty="0"/>
        </a:p>
      </dsp:txBody>
      <dsp:txXfrm>
        <a:off x="5486399" y="762001"/>
        <a:ext cx="984837" cy="772730"/>
      </dsp:txXfrm>
    </dsp:sp>
    <dsp:sp modelId="{0EEB94CD-0D03-4080-B747-BCBE0379E9B4}">
      <dsp:nvSpPr>
        <dsp:cNvPr id="0" name=""/>
        <dsp:cNvSpPr/>
      </dsp:nvSpPr>
      <dsp:spPr>
        <a:xfrm>
          <a:off x="6283375" y="762001"/>
          <a:ext cx="1477255" cy="772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R &amp; D INSTITUTIONS</a:t>
          </a:r>
          <a:endParaRPr lang="en-US" sz="1600" kern="1200" dirty="0"/>
        </a:p>
        <a:p>
          <a:pPr marL="171450" lvl="1" indent="-171450" algn="l" defTabSz="711200">
            <a:lnSpc>
              <a:spcPct val="90000"/>
            </a:lnSpc>
            <a:spcBef>
              <a:spcPct val="0"/>
            </a:spcBef>
            <a:spcAft>
              <a:spcPct val="15000"/>
            </a:spcAft>
            <a:buChar char="••"/>
          </a:pPr>
          <a:endParaRPr lang="en-US" sz="1600" kern="1200" dirty="0"/>
        </a:p>
      </dsp:txBody>
      <dsp:txXfrm>
        <a:off x="6283375" y="762001"/>
        <a:ext cx="1477255" cy="772730"/>
      </dsp:txXfrm>
    </dsp:sp>
    <dsp:sp modelId="{19F1367B-CA19-40EC-B720-4E964ABA3948}">
      <dsp:nvSpPr>
        <dsp:cNvPr id="0" name=""/>
        <dsp:cNvSpPr/>
      </dsp:nvSpPr>
      <dsp:spPr>
        <a:xfrm>
          <a:off x="6172199" y="1752600"/>
          <a:ext cx="772730" cy="7727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endParaRPr lang="en-US" sz="1000" kern="1200" dirty="0"/>
        </a:p>
      </dsp:txBody>
      <dsp:txXfrm>
        <a:off x="6172199" y="1752600"/>
        <a:ext cx="772730" cy="772730"/>
      </dsp:txXfrm>
    </dsp:sp>
    <dsp:sp modelId="{4730D842-C584-4A24-AFCB-4E929A4DCFBA}">
      <dsp:nvSpPr>
        <dsp:cNvPr id="0" name=""/>
        <dsp:cNvSpPr/>
      </dsp:nvSpPr>
      <dsp:spPr>
        <a:xfrm>
          <a:off x="7022202" y="1752600"/>
          <a:ext cx="1159095" cy="772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MSMES</a:t>
          </a:r>
          <a:endParaRPr lang="en-US" sz="2000" kern="1200" dirty="0"/>
        </a:p>
        <a:p>
          <a:pPr marL="228600" lvl="1" indent="-228600" algn="l" defTabSz="889000">
            <a:lnSpc>
              <a:spcPct val="90000"/>
            </a:lnSpc>
            <a:spcBef>
              <a:spcPct val="0"/>
            </a:spcBef>
            <a:spcAft>
              <a:spcPct val="15000"/>
            </a:spcAft>
            <a:buChar char="••"/>
          </a:pPr>
          <a:endParaRPr lang="en-US" sz="2000" kern="1200" dirty="0"/>
        </a:p>
      </dsp:txBody>
      <dsp:txXfrm>
        <a:off x="7022202" y="1752600"/>
        <a:ext cx="1159095" cy="772730"/>
      </dsp:txXfrm>
    </dsp:sp>
    <dsp:sp modelId="{8EB79CC6-3A09-40EE-97FE-80F16D1F3F8C}">
      <dsp:nvSpPr>
        <dsp:cNvPr id="0" name=""/>
        <dsp:cNvSpPr/>
      </dsp:nvSpPr>
      <dsp:spPr>
        <a:xfrm>
          <a:off x="5943597" y="2971797"/>
          <a:ext cx="772730" cy="7727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endParaRPr lang="en-US" sz="1000" kern="1200" dirty="0"/>
        </a:p>
      </dsp:txBody>
      <dsp:txXfrm>
        <a:off x="5943597" y="2971797"/>
        <a:ext cx="772730" cy="772730"/>
      </dsp:txXfrm>
    </dsp:sp>
    <dsp:sp modelId="{4CEFD869-D514-4CFC-9D1D-6A53B8744589}">
      <dsp:nvSpPr>
        <dsp:cNvPr id="0" name=""/>
        <dsp:cNvSpPr/>
      </dsp:nvSpPr>
      <dsp:spPr>
        <a:xfrm>
          <a:off x="4571998" y="3753232"/>
          <a:ext cx="772730" cy="7727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endParaRPr lang="en-US" sz="1000" kern="1200" dirty="0"/>
        </a:p>
      </dsp:txBody>
      <dsp:txXfrm>
        <a:off x="4571998" y="3753232"/>
        <a:ext cx="772730" cy="772730"/>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3066733" cy="468471"/>
          </a:xfrm>
          <a:prstGeom prst="rect">
            <a:avLst/>
          </a:prstGeom>
          <a:noFill/>
          <a:ln w="9525">
            <a:noFill/>
            <a:miter lim="800000"/>
            <a:headEnd/>
            <a:tailEnd/>
          </a:ln>
          <a:effectLst/>
        </p:spPr>
        <p:txBody>
          <a:bodyPr vert="horz" wrap="square" lIns="93973" tIns="46986" rIns="93973" bIns="46986" numCol="1" anchor="t" anchorCtr="0" compatLnSpc="1">
            <a:prstTxWarp prst="textNoShape">
              <a:avLst/>
            </a:prstTxWarp>
          </a:bodyPr>
          <a:lstStyle>
            <a:lvl1pPr>
              <a:defRPr sz="1200"/>
            </a:lvl1pPr>
          </a:lstStyle>
          <a:p>
            <a:pPr>
              <a:defRPr/>
            </a:pPr>
            <a:endParaRPr lang="en-US"/>
          </a:p>
        </p:txBody>
      </p:sp>
      <p:sp>
        <p:nvSpPr>
          <p:cNvPr id="32771" name="Rectangle 3"/>
          <p:cNvSpPr>
            <a:spLocks noGrp="1" noChangeArrowheads="1"/>
          </p:cNvSpPr>
          <p:nvPr>
            <p:ph type="dt" sz="quarter" idx="1"/>
          </p:nvPr>
        </p:nvSpPr>
        <p:spPr bwMode="auto">
          <a:xfrm>
            <a:off x="4010342" y="0"/>
            <a:ext cx="3066733" cy="468471"/>
          </a:xfrm>
          <a:prstGeom prst="rect">
            <a:avLst/>
          </a:prstGeom>
          <a:noFill/>
          <a:ln w="9525">
            <a:noFill/>
            <a:miter lim="800000"/>
            <a:headEnd/>
            <a:tailEnd/>
          </a:ln>
          <a:effectLst/>
        </p:spPr>
        <p:txBody>
          <a:bodyPr vert="horz" wrap="square" lIns="93973" tIns="46986" rIns="93973" bIns="46986"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ChangeArrowheads="1"/>
          </p:cNvSpPr>
          <p:nvPr>
            <p:ph type="ftr" sz="quarter" idx="2"/>
          </p:nvPr>
        </p:nvSpPr>
        <p:spPr bwMode="auto">
          <a:xfrm>
            <a:off x="0" y="8900954"/>
            <a:ext cx="3066733" cy="468471"/>
          </a:xfrm>
          <a:prstGeom prst="rect">
            <a:avLst/>
          </a:prstGeom>
          <a:noFill/>
          <a:ln w="9525">
            <a:noFill/>
            <a:miter lim="800000"/>
            <a:headEnd/>
            <a:tailEnd/>
          </a:ln>
          <a:effectLst/>
        </p:spPr>
        <p:txBody>
          <a:bodyPr vert="horz" wrap="square" lIns="93973" tIns="46986" rIns="93973" bIns="46986" numCol="1" anchor="b" anchorCtr="0" compatLnSpc="1">
            <a:prstTxWarp prst="textNoShape">
              <a:avLst/>
            </a:prstTxWarp>
          </a:bodyPr>
          <a:lstStyle>
            <a:lvl1pPr>
              <a:defRPr sz="1200"/>
            </a:lvl1pPr>
          </a:lstStyle>
          <a:p>
            <a:pPr>
              <a:defRPr/>
            </a:pPr>
            <a:endParaRPr lang="en-US"/>
          </a:p>
        </p:txBody>
      </p:sp>
      <p:sp>
        <p:nvSpPr>
          <p:cNvPr id="32773" name="Rectangle 5"/>
          <p:cNvSpPr>
            <a:spLocks noGrp="1" noChangeArrowheads="1"/>
          </p:cNvSpPr>
          <p:nvPr>
            <p:ph type="sldNum" sz="quarter" idx="3"/>
          </p:nvPr>
        </p:nvSpPr>
        <p:spPr bwMode="auto">
          <a:xfrm>
            <a:off x="4010342" y="8900954"/>
            <a:ext cx="3066733" cy="468471"/>
          </a:xfrm>
          <a:prstGeom prst="rect">
            <a:avLst/>
          </a:prstGeom>
          <a:noFill/>
          <a:ln w="9525">
            <a:noFill/>
            <a:miter lim="800000"/>
            <a:headEnd/>
            <a:tailEnd/>
          </a:ln>
          <a:effectLst/>
        </p:spPr>
        <p:txBody>
          <a:bodyPr vert="horz" wrap="square" lIns="93973" tIns="46986" rIns="93973" bIns="46986" numCol="1" anchor="b" anchorCtr="0" compatLnSpc="1">
            <a:prstTxWarp prst="textNoShape">
              <a:avLst/>
            </a:prstTxWarp>
          </a:bodyPr>
          <a:lstStyle>
            <a:lvl1pPr algn="r">
              <a:defRPr sz="1200"/>
            </a:lvl1pPr>
          </a:lstStyle>
          <a:p>
            <a:pPr>
              <a:defRPr/>
            </a:pPr>
            <a:fld id="{C5DDA711-01BF-43B3-AC78-EBA5609D18E7}" type="slidenum">
              <a:rPr lang="en-US"/>
              <a:pPr>
                <a:defRPr/>
              </a:pPr>
              <a:t>‹#›</a:t>
            </a:fld>
            <a:endParaRPr lang="en-US"/>
          </a:p>
        </p:txBody>
      </p:sp>
    </p:spTree>
    <p:extLst>
      <p:ext uri="{BB962C8B-B14F-4D97-AF65-F5344CB8AC3E}">
        <p14:creationId xmlns="" xmlns:p14="http://schemas.microsoft.com/office/powerpoint/2010/main" val="17432538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66733" cy="468471"/>
          </a:xfrm>
          <a:prstGeom prst="rect">
            <a:avLst/>
          </a:prstGeom>
          <a:noFill/>
          <a:ln w="9525">
            <a:noFill/>
            <a:miter lim="800000"/>
            <a:headEnd/>
            <a:tailEnd/>
          </a:ln>
          <a:effectLst/>
        </p:spPr>
        <p:txBody>
          <a:bodyPr vert="horz" wrap="square" lIns="93973" tIns="46986" rIns="93973" bIns="46986" numCol="1" anchor="t" anchorCtr="0" compatLnSpc="1">
            <a:prstTxWarp prst="textNoShape">
              <a:avLst/>
            </a:prstTxWarp>
          </a:bodyPr>
          <a:lstStyle>
            <a:lvl1pPr>
              <a:defRPr sz="1200"/>
            </a:lvl1pPr>
          </a:lstStyle>
          <a:p>
            <a:pPr>
              <a:defRPr/>
            </a:pPr>
            <a:endParaRPr lang="en-US"/>
          </a:p>
        </p:txBody>
      </p:sp>
      <p:sp>
        <p:nvSpPr>
          <p:cNvPr id="7171" name="Rectangle 3"/>
          <p:cNvSpPr>
            <a:spLocks noGrp="1" noChangeArrowheads="1"/>
          </p:cNvSpPr>
          <p:nvPr>
            <p:ph type="dt" idx="1"/>
          </p:nvPr>
        </p:nvSpPr>
        <p:spPr bwMode="auto">
          <a:xfrm>
            <a:off x="4010342" y="0"/>
            <a:ext cx="3066733" cy="468471"/>
          </a:xfrm>
          <a:prstGeom prst="rect">
            <a:avLst/>
          </a:prstGeom>
          <a:noFill/>
          <a:ln w="9525">
            <a:noFill/>
            <a:miter lim="800000"/>
            <a:headEnd/>
            <a:tailEnd/>
          </a:ln>
          <a:effectLst/>
        </p:spPr>
        <p:txBody>
          <a:bodyPr vert="horz" wrap="square" lIns="93973" tIns="46986" rIns="93973" bIns="46986" numCol="1" anchor="t" anchorCtr="0" compatLnSpc="1">
            <a:prstTxWarp prst="textNoShape">
              <a:avLst/>
            </a:prstTxWarp>
          </a:bodyPr>
          <a:lstStyle>
            <a:lvl1pPr algn="r">
              <a:defRPr sz="1200"/>
            </a:lvl1pPr>
          </a:lstStyle>
          <a:p>
            <a:pPr>
              <a:defRPr/>
            </a:pPr>
            <a:endParaRPr lang="en-US"/>
          </a:p>
        </p:txBody>
      </p:sp>
      <p:sp>
        <p:nvSpPr>
          <p:cNvPr id="58372" name="Rectangle 4"/>
          <p:cNvSpPr>
            <a:spLocks noGrp="1" noRot="1" noChangeAspect="1" noChangeArrowheads="1" noTextEdit="1"/>
          </p:cNvSpPr>
          <p:nvPr>
            <p:ph type="sldImg" idx="2"/>
          </p:nvPr>
        </p:nvSpPr>
        <p:spPr bwMode="auto">
          <a:xfrm>
            <a:off x="1196975" y="703263"/>
            <a:ext cx="4683125" cy="3513137"/>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43610" y="4450477"/>
            <a:ext cx="5189855" cy="4216241"/>
          </a:xfrm>
          <a:prstGeom prst="rect">
            <a:avLst/>
          </a:prstGeom>
          <a:noFill/>
          <a:ln w="9525">
            <a:noFill/>
            <a:miter lim="800000"/>
            <a:headEnd/>
            <a:tailEnd/>
          </a:ln>
          <a:effectLst/>
        </p:spPr>
        <p:txBody>
          <a:bodyPr vert="horz" wrap="square" lIns="93973" tIns="46986" rIns="93973" bIns="469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900954"/>
            <a:ext cx="3066733" cy="468471"/>
          </a:xfrm>
          <a:prstGeom prst="rect">
            <a:avLst/>
          </a:prstGeom>
          <a:noFill/>
          <a:ln w="9525">
            <a:noFill/>
            <a:miter lim="800000"/>
            <a:headEnd/>
            <a:tailEnd/>
          </a:ln>
          <a:effectLst/>
        </p:spPr>
        <p:txBody>
          <a:bodyPr vert="horz" wrap="square" lIns="93973" tIns="46986" rIns="93973" bIns="46986" numCol="1" anchor="b" anchorCtr="0" compatLnSpc="1">
            <a:prstTxWarp prst="textNoShape">
              <a:avLst/>
            </a:prstTxWarp>
          </a:bodyPr>
          <a:lstStyle>
            <a:lvl1pPr>
              <a:defRPr sz="1200"/>
            </a:lvl1pPr>
          </a:lstStyle>
          <a:p>
            <a:pPr>
              <a:defRPr/>
            </a:pPr>
            <a:endParaRPr lang="en-US"/>
          </a:p>
        </p:txBody>
      </p:sp>
      <p:sp>
        <p:nvSpPr>
          <p:cNvPr id="7175" name="Rectangle 7"/>
          <p:cNvSpPr>
            <a:spLocks noGrp="1" noChangeArrowheads="1"/>
          </p:cNvSpPr>
          <p:nvPr>
            <p:ph type="sldNum" sz="quarter" idx="5"/>
          </p:nvPr>
        </p:nvSpPr>
        <p:spPr bwMode="auto">
          <a:xfrm>
            <a:off x="4010342" y="8900954"/>
            <a:ext cx="3066733" cy="468471"/>
          </a:xfrm>
          <a:prstGeom prst="rect">
            <a:avLst/>
          </a:prstGeom>
          <a:noFill/>
          <a:ln w="9525">
            <a:noFill/>
            <a:miter lim="800000"/>
            <a:headEnd/>
            <a:tailEnd/>
          </a:ln>
          <a:effectLst/>
        </p:spPr>
        <p:txBody>
          <a:bodyPr vert="horz" wrap="square" lIns="93973" tIns="46986" rIns="93973" bIns="46986" numCol="1" anchor="b" anchorCtr="0" compatLnSpc="1">
            <a:prstTxWarp prst="textNoShape">
              <a:avLst/>
            </a:prstTxWarp>
          </a:bodyPr>
          <a:lstStyle>
            <a:lvl1pPr algn="r">
              <a:defRPr sz="1200"/>
            </a:lvl1pPr>
          </a:lstStyle>
          <a:p>
            <a:pPr>
              <a:defRPr/>
            </a:pPr>
            <a:fld id="{4D9F6FC0-03EB-4D5E-B4F9-D95646D150FD}" type="slidenum">
              <a:rPr lang="en-US"/>
              <a:pPr>
                <a:defRPr/>
              </a:pPr>
              <a:t>‹#›</a:t>
            </a:fld>
            <a:endParaRPr lang="en-US"/>
          </a:p>
        </p:txBody>
      </p:sp>
    </p:spTree>
    <p:extLst>
      <p:ext uri="{BB962C8B-B14F-4D97-AF65-F5344CB8AC3E}">
        <p14:creationId xmlns="" xmlns:p14="http://schemas.microsoft.com/office/powerpoint/2010/main" val="40585463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D9F6FC0-03EB-4D5E-B4F9-D95646D150FD}"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C9F9958-3574-410D-93D8-DFC86B7A3682}"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4860717-584D-4300-B78E-8004F6E93C8B}"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564F8EA-BA9B-4690-95A9-D6157578F1C2}"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C8D29AE-1D9C-41BD-9082-02C471186C29}"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076CFD2-64E6-4FB3-9145-8A7ED878F06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2BA4C89-FA8F-4426-B12C-374A21FAB912}"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93F751DF-701E-453D-ABF1-6CF45C44E731}"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850D4E6-20B4-48E9-BBAB-FC4CAD583BAB}"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44633B65-BA26-4893-B03D-994049150736}"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36DD329-8BF0-4E94-97F8-FE5C66B363A1}"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E6B71DA-CB65-4786-8C49-DEEF5BBAA131}"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46C3A5E-ED48-464C-A121-D334309F942A}"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54" r:id="rId5"/>
    <p:sldLayoutId id="2147483955" r:id="rId6"/>
    <p:sldLayoutId id="2147483956" r:id="rId7"/>
    <p:sldLayoutId id="2147483957" r:id="rId8"/>
    <p:sldLayoutId id="2147483958" r:id="rId9"/>
    <p:sldLayoutId id="2147483959" r:id="rId10"/>
    <p:sldLayoutId id="214748396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aripo.org/" TargetMode="External"/><Relationship Id="rId2" Type="http://schemas.openxmlformats.org/officeDocument/2006/relationships/hyperlink" Target="mailto:mail@aripo.org"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152400"/>
            <a:ext cx="9144000" cy="2590800"/>
          </a:xfrm>
        </p:spPr>
        <p:txBody>
          <a:bodyPr>
            <a:normAutofit/>
          </a:bodyPr>
          <a:lstStyle/>
          <a:p>
            <a:r>
              <a:rPr lang="en-US" sz="2400" b="1" dirty="0" smtClean="0">
                <a:solidFill>
                  <a:schemeClr val="accent1"/>
                </a:solidFill>
                <a:latin typeface="Times" charset="0"/>
                <a:cs typeface="Times New Roman" pitchFamily="18" charset="0"/>
              </a:rPr>
              <a:t>SECOND WIPO INTER-REGIONAL MEETING ON SOUTH-SOUTH COOPERATION ON PATENTS, TRADEMARKS, GEOGRAPHICAL INDICATIONS, INDUSTRIAL DESIGNS AND ENFORCEMENT</a:t>
            </a:r>
            <a:r>
              <a:rPr lang="en-US" sz="2400" dirty="0" smtClean="0">
                <a:solidFill>
                  <a:schemeClr val="tx1"/>
                </a:solidFill>
              </a:rPr>
              <a:t/>
            </a:r>
            <a:br>
              <a:rPr lang="en-US" sz="2400" dirty="0" smtClean="0">
                <a:solidFill>
                  <a:schemeClr val="tx1"/>
                </a:solidFill>
              </a:rPr>
            </a:br>
            <a:r>
              <a:rPr lang="en-US" sz="2400" dirty="0" smtClean="0"/>
              <a:t>Cairo, Egypt</a:t>
            </a:r>
            <a:br>
              <a:rPr lang="en-US" sz="2400" dirty="0" smtClean="0"/>
            </a:br>
            <a:r>
              <a:rPr lang="en-US" sz="2400" dirty="0" smtClean="0"/>
              <a:t> May 6 to 8, 2013</a:t>
            </a:r>
            <a:endParaRPr lang="en-US" sz="2400" b="1" dirty="0" smtClean="0">
              <a:solidFill>
                <a:schemeClr val="tx1"/>
              </a:solidFill>
            </a:endParaRPr>
          </a:p>
        </p:txBody>
      </p:sp>
      <p:sp>
        <p:nvSpPr>
          <p:cNvPr id="3075" name="Rectangle 3"/>
          <p:cNvSpPr>
            <a:spLocks noGrp="1" noChangeArrowheads="1"/>
          </p:cNvSpPr>
          <p:nvPr>
            <p:ph type="subTitle" idx="1"/>
          </p:nvPr>
        </p:nvSpPr>
        <p:spPr>
          <a:xfrm>
            <a:off x="228600" y="3124200"/>
            <a:ext cx="8686800" cy="3505200"/>
          </a:xfrm>
        </p:spPr>
        <p:txBody>
          <a:bodyPr/>
          <a:lstStyle/>
          <a:p>
            <a:pPr>
              <a:lnSpc>
                <a:spcPct val="90000"/>
              </a:lnSpc>
            </a:pPr>
            <a:r>
              <a:rPr lang="en-GB" b="1" dirty="0" smtClean="0">
                <a:solidFill>
                  <a:schemeClr val="folHlink"/>
                </a:solidFill>
                <a:latin typeface="Times" charset="0"/>
                <a:cs typeface="Times New Roman" pitchFamily="18" charset="0"/>
              </a:rPr>
              <a:t>Supporting Innovation, Technology Transfer, Patent Information and Knowledge Dissemination – Regional Experience</a:t>
            </a:r>
            <a:endParaRPr lang="en-GB" b="1" u="sng" dirty="0" smtClean="0">
              <a:solidFill>
                <a:schemeClr val="folHlink"/>
              </a:solidFill>
              <a:latin typeface="Times" charset="0"/>
              <a:cs typeface="Times New Roman" pitchFamily="18" charset="0"/>
            </a:endParaRPr>
          </a:p>
          <a:p>
            <a:pPr>
              <a:lnSpc>
                <a:spcPct val="90000"/>
              </a:lnSpc>
            </a:pPr>
            <a:endParaRPr lang="en-US" sz="2000" dirty="0" smtClean="0"/>
          </a:p>
          <a:p>
            <a:pPr>
              <a:lnSpc>
                <a:spcPct val="90000"/>
              </a:lnSpc>
            </a:pPr>
            <a:r>
              <a:rPr lang="en-US" sz="2400" dirty="0" smtClean="0"/>
              <a:t>Emmanuel </a:t>
            </a:r>
            <a:r>
              <a:rPr lang="en-US" sz="2400" dirty="0" err="1" smtClean="0"/>
              <a:t>Sackey</a:t>
            </a:r>
            <a:endParaRPr lang="en-US" sz="2400" dirty="0" smtClean="0"/>
          </a:p>
          <a:p>
            <a:pPr>
              <a:lnSpc>
                <a:spcPct val="90000"/>
              </a:lnSpc>
            </a:pPr>
            <a:r>
              <a:rPr lang="en-US" sz="2400" dirty="0" smtClean="0"/>
              <a:t>Chief Examiner. ARIPO</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rmAutofit/>
          </a:bodyPr>
          <a:lstStyle/>
          <a:p>
            <a:r>
              <a:rPr lang="en-US" sz="3200" dirty="0" smtClean="0"/>
              <a:t>SUPPORTING INNOVATION AND ENHANCING THE INDUSTRIAL PROPERTY SYSTEM AT ARIPO</a:t>
            </a:r>
            <a:endParaRPr lang="en-US" sz="3200" dirty="0"/>
          </a:p>
        </p:txBody>
      </p:sp>
      <p:sp>
        <p:nvSpPr>
          <p:cNvPr id="3" name="Content Placeholder 2"/>
          <p:cNvSpPr>
            <a:spLocks noGrp="1"/>
          </p:cNvSpPr>
          <p:nvPr>
            <p:ph idx="1"/>
          </p:nvPr>
        </p:nvSpPr>
        <p:spPr/>
        <p:txBody>
          <a:bodyPr>
            <a:normAutofit fontScale="92500" lnSpcReduction="10000"/>
          </a:bodyPr>
          <a:lstStyle/>
          <a:p>
            <a:r>
              <a:rPr lang="en-US" dirty="0" smtClean="0"/>
              <a:t>Establishment of Masters in IP at the African University in </a:t>
            </a:r>
            <a:r>
              <a:rPr lang="en-US" dirty="0" err="1" smtClean="0"/>
              <a:t>Mutare</a:t>
            </a:r>
            <a:r>
              <a:rPr lang="en-US" dirty="0" smtClean="0"/>
              <a:t>, Zimbabwe (trained over 140 graduates).  Planning to start MIP </a:t>
            </a:r>
            <a:r>
              <a:rPr lang="en-US" dirty="0" err="1" smtClean="0"/>
              <a:t>programmes</a:t>
            </a:r>
            <a:r>
              <a:rPr lang="en-US" dirty="0" smtClean="0"/>
              <a:t> in Tanzania (2014), Ghana (2015)</a:t>
            </a:r>
          </a:p>
          <a:p>
            <a:r>
              <a:rPr lang="en-US" dirty="0" smtClean="0"/>
              <a:t>Possibility to establish certificate and diploma </a:t>
            </a:r>
            <a:r>
              <a:rPr lang="en-US" dirty="0" err="1" smtClean="0"/>
              <a:t>programmes</a:t>
            </a:r>
            <a:r>
              <a:rPr lang="en-US" dirty="0" smtClean="0"/>
              <a:t> for MSMEs</a:t>
            </a:r>
          </a:p>
          <a:p>
            <a:r>
              <a:rPr lang="en-US" dirty="0" smtClean="0"/>
              <a:t>Enhancement of ICT infrastructure – KOICA, ARIPO, WIPO project</a:t>
            </a:r>
          </a:p>
          <a:p>
            <a:r>
              <a:rPr lang="en-US" dirty="0" err="1" smtClean="0"/>
              <a:t>Strenghtening</a:t>
            </a:r>
            <a:r>
              <a:rPr lang="en-US" dirty="0" smtClean="0"/>
              <a:t> IP system through </a:t>
            </a:r>
            <a:r>
              <a:rPr lang="en-US" dirty="0" err="1" smtClean="0"/>
              <a:t>partnersphips</a:t>
            </a:r>
            <a:r>
              <a:rPr lang="en-US" dirty="0" smtClean="0"/>
              <a:t> and South-South cooperation</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28600"/>
            <a:ext cx="7010400" cy="1527175"/>
          </a:xfrm>
        </p:spPr>
        <p:txBody>
          <a:bodyPr/>
          <a:lstStyle/>
          <a:p>
            <a:r>
              <a:rPr lang="en-US" sz="2800" dirty="0" smtClean="0"/>
              <a:t>ARIPO PATENT INFORMATION AND DOCUMENTATION CENTRE</a:t>
            </a:r>
            <a:endParaRPr lang="en-US" sz="2800" dirty="0"/>
          </a:p>
        </p:txBody>
      </p:sp>
      <p:graphicFrame>
        <p:nvGraphicFramePr>
          <p:cNvPr id="4" name="Content Placeholder 3"/>
          <p:cNvGraphicFramePr>
            <a:graphicFrameLocks noGrp="1"/>
          </p:cNvGraphicFramePr>
          <p:nvPr>
            <p:ph idx="1"/>
          </p:nvPr>
        </p:nvGraphicFramePr>
        <p:xfrm>
          <a:off x="990600" y="1905000"/>
          <a:ext cx="75438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8001000" cy="954107"/>
          </a:xfrm>
          <a:prstGeom prst="rect">
            <a:avLst/>
          </a:prstGeom>
          <a:solidFill>
            <a:srgbClr val="FFC000"/>
          </a:solidFill>
        </p:spPr>
        <p:txBody>
          <a:bodyPr wrap="square" rtlCol="0">
            <a:spAutoFit/>
          </a:bodyPr>
          <a:lstStyle/>
          <a:p>
            <a:r>
              <a:rPr lang="en-US" dirty="0" smtClean="0">
                <a:solidFill>
                  <a:schemeClr val="bg1"/>
                </a:solidFill>
              </a:rPr>
              <a:t>LIBRARY AND PUBLICATIONS (PRINT MEDIA Collection dates back to 1982</a:t>
            </a:r>
            <a:endParaRPr lang="en-US" dirty="0">
              <a:solidFill>
                <a:schemeClr val="bg1"/>
              </a:solidFill>
            </a:endParaRPr>
          </a:p>
        </p:txBody>
      </p:sp>
      <p:sp>
        <p:nvSpPr>
          <p:cNvPr id="3" name="Cube 2"/>
          <p:cNvSpPr/>
          <p:nvPr/>
        </p:nvSpPr>
        <p:spPr bwMode="auto">
          <a:xfrm>
            <a:off x="685800" y="2514600"/>
            <a:ext cx="2286000" cy="2057400"/>
          </a:xfrm>
          <a:prstGeom prst="cube">
            <a:avLst/>
          </a:prstGeom>
          <a:solidFill>
            <a:srgbClr val="FF660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solidFill>
                  <a:schemeClr val="bg1"/>
                </a:solidFill>
              </a:rPr>
              <a:t>SERIALS</a:t>
            </a:r>
            <a:endParaRPr kumimoji="0" lang="en-US" sz="1800" b="0" i="0" u="none" strike="noStrike" cap="none" normalizeH="0" baseline="0" dirty="0" smtClean="0">
              <a:ln>
                <a:noFill/>
              </a:ln>
              <a:solidFill>
                <a:schemeClr val="bg1"/>
              </a:solidFill>
              <a:effectLst/>
              <a:latin typeface="Tahoma"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solidFill>
                  <a:schemeClr val="bg1"/>
                </a:solidFill>
              </a:rPr>
              <a:t>Gazettes,  </a:t>
            </a:r>
          </a:p>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solidFill>
                  <a:schemeClr val="bg1"/>
                </a:solidFill>
              </a:rPr>
              <a:t>Annual Reports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Tahoma" pitchFamily="34" charset="0"/>
              </a:rPr>
              <a:t>Magazines</a:t>
            </a:r>
          </a:p>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solidFill>
                  <a:schemeClr val="bg1"/>
                </a:solidFill>
                <a:latin typeface="Tahoma" pitchFamily="34" charset="0"/>
              </a:rPr>
              <a:t>Monographs</a:t>
            </a:r>
            <a:endParaRPr kumimoji="0" lang="en-US" sz="1800" b="0" i="0" u="none" strike="noStrike" cap="none" normalizeH="0" baseline="0" dirty="0" smtClean="0">
              <a:ln>
                <a:noFill/>
              </a:ln>
              <a:solidFill>
                <a:schemeClr val="bg1"/>
              </a:solidFill>
              <a:effectLst/>
              <a:latin typeface="Tahoma" pitchFamily="34" charset="0"/>
            </a:endParaRPr>
          </a:p>
        </p:txBody>
      </p:sp>
      <p:sp>
        <p:nvSpPr>
          <p:cNvPr id="4" name="Cube 3"/>
          <p:cNvSpPr/>
          <p:nvPr/>
        </p:nvSpPr>
        <p:spPr bwMode="auto">
          <a:xfrm>
            <a:off x="3581400" y="2438400"/>
            <a:ext cx="2362200" cy="2133600"/>
          </a:xfrm>
          <a:prstGeom prst="cube">
            <a:avLst/>
          </a:prstGeom>
          <a:solidFill>
            <a:srgbClr val="FFFF0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effectLst/>
                <a:latin typeface="Tahoma" pitchFamily="34" charset="0"/>
              </a:rPr>
              <a:t>BOOKS</a:t>
            </a:r>
          </a:p>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Tahoma" pitchFamily="34" charset="0"/>
              </a:rPr>
              <a:t>IP Laws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effectLst/>
                <a:latin typeface="Tahoma" pitchFamily="34" charset="0"/>
              </a:rPr>
              <a:t>Directories</a:t>
            </a:r>
            <a:r>
              <a:rPr kumimoji="0" lang="en-US" sz="1800" b="0" i="0" u="none" strike="noStrike" cap="none" normalizeH="0" dirty="0" smtClean="0">
                <a:ln>
                  <a:noFill/>
                </a:ln>
                <a:effectLst/>
                <a:latin typeface="Tahoma" pitchFamily="34" charset="0"/>
              </a:rPr>
              <a:t> </a:t>
            </a:r>
          </a:p>
          <a:p>
            <a:pPr marL="0" marR="0" indent="0" algn="ctr" defTabSz="914400" rtl="0" eaLnBrk="0" fontAlgn="base" latinLnBrk="0" hangingPunct="0">
              <a:lnSpc>
                <a:spcPct val="100000"/>
              </a:lnSpc>
              <a:spcBef>
                <a:spcPct val="0"/>
              </a:spcBef>
              <a:spcAft>
                <a:spcPct val="0"/>
              </a:spcAft>
              <a:buClrTx/>
              <a:buSzTx/>
              <a:buFontTx/>
              <a:buNone/>
              <a:tabLst/>
            </a:pPr>
            <a:r>
              <a:rPr lang="en-US" sz="1800" baseline="0" dirty="0" smtClean="0">
                <a:latin typeface="Tahoma" pitchFamily="34" charset="0"/>
              </a:rPr>
              <a:t>Catalogues</a:t>
            </a:r>
            <a:endParaRPr kumimoji="0" lang="en-US" sz="1800" b="0" i="0" u="none" strike="noStrike" cap="none" normalizeH="0" baseline="0" dirty="0" smtClean="0">
              <a:ln>
                <a:noFill/>
              </a:ln>
              <a:effectLst/>
              <a:latin typeface="Tahoma" pitchFamily="34" charset="0"/>
            </a:endParaRPr>
          </a:p>
        </p:txBody>
      </p:sp>
      <p:sp>
        <p:nvSpPr>
          <p:cNvPr id="5" name="Cube 4"/>
          <p:cNvSpPr/>
          <p:nvPr/>
        </p:nvSpPr>
        <p:spPr bwMode="auto">
          <a:xfrm>
            <a:off x="6400800" y="2286000"/>
            <a:ext cx="2362200" cy="2133600"/>
          </a:xfrm>
          <a:prstGeom prst="cube">
            <a:avLst/>
          </a:prstGeom>
          <a:solidFill>
            <a:srgbClr val="66FF99"/>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effectLst/>
                <a:latin typeface="Tahoma" pitchFamily="34" charset="0"/>
              </a:rPr>
              <a:t>OTHER RESOURCES</a:t>
            </a:r>
          </a:p>
          <a:p>
            <a:pPr marL="0" marR="0" indent="0" algn="l" defTabSz="914400" rtl="0" eaLnBrk="0" fontAlgn="base" latinLnBrk="0" hangingPunct="0">
              <a:lnSpc>
                <a:spcPct val="100000"/>
              </a:lnSpc>
              <a:spcBef>
                <a:spcPct val="0"/>
              </a:spcBef>
              <a:spcAft>
                <a:spcPct val="0"/>
              </a:spcAft>
              <a:buClrTx/>
              <a:buSzTx/>
              <a:buFontTx/>
              <a:buNone/>
              <a:tabLst/>
            </a:pPr>
            <a:r>
              <a:rPr lang="en-US" sz="1800" dirty="0" smtClean="0">
                <a:latin typeface="Tahoma" pitchFamily="34" charset="0"/>
              </a:rPr>
              <a:t>Policy and Project </a:t>
            </a:r>
          </a:p>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effectLst/>
                <a:latin typeface="Tahoma" pitchFamily="34" charset="0"/>
              </a:rPr>
              <a:t>Documents</a:t>
            </a:r>
          </a:p>
          <a:p>
            <a:pPr marL="0" marR="0" indent="0" algn="l" defTabSz="914400" rtl="0" eaLnBrk="0" fontAlgn="base" latinLnBrk="0" hangingPunct="0">
              <a:lnSpc>
                <a:spcPct val="100000"/>
              </a:lnSpc>
              <a:spcBef>
                <a:spcPct val="0"/>
              </a:spcBef>
              <a:spcAft>
                <a:spcPct val="0"/>
              </a:spcAft>
              <a:buClrTx/>
              <a:buSzTx/>
              <a:buFontTx/>
              <a:buNone/>
              <a:tabLst/>
            </a:pPr>
            <a:r>
              <a:rPr lang="en-US" sz="1800" dirty="0" smtClean="0">
                <a:latin typeface="Tahoma" pitchFamily="34" charset="0"/>
              </a:rPr>
              <a:t>Patent records</a:t>
            </a:r>
          </a:p>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effectLst/>
                <a:latin typeface="Tahoma" pitchFamily="34" charset="0"/>
              </a:rPr>
              <a:t>Council</a:t>
            </a:r>
            <a:r>
              <a:rPr kumimoji="0" lang="en-US" sz="1800" b="0" i="0" u="none" strike="noStrike" cap="none" normalizeH="0" dirty="0" smtClean="0">
                <a:ln>
                  <a:noFill/>
                </a:ln>
                <a:effectLst/>
                <a:latin typeface="Tahoma" pitchFamily="34" charset="0"/>
              </a:rPr>
              <a:t> documents</a:t>
            </a:r>
            <a:endParaRPr kumimoji="0" lang="en-US" sz="1800" b="0" i="0" u="none" strike="noStrike" cap="none" normalizeH="0" baseline="0" dirty="0" smtClean="0">
              <a:ln>
                <a:noFill/>
              </a:ln>
              <a:effectLst/>
              <a:latin typeface="Tahoma" pitchFamily="34" charset="0"/>
            </a:endParaRPr>
          </a:p>
        </p:txBody>
      </p:sp>
      <p:sp>
        <p:nvSpPr>
          <p:cNvPr id="7" name="TextBox 6"/>
          <p:cNvSpPr txBox="1"/>
          <p:nvPr/>
        </p:nvSpPr>
        <p:spPr>
          <a:xfrm>
            <a:off x="990600" y="5334000"/>
            <a:ext cx="7772400" cy="954107"/>
          </a:xfrm>
          <a:prstGeom prst="rect">
            <a:avLst/>
          </a:prstGeom>
          <a:solidFill>
            <a:srgbClr val="FFC000"/>
          </a:solidFill>
        </p:spPr>
        <p:txBody>
          <a:bodyPr wrap="square" rtlCol="0">
            <a:spAutoFit/>
          </a:bodyPr>
          <a:lstStyle/>
          <a:p>
            <a:r>
              <a:rPr lang="en-US" sz="2800" dirty="0" smtClean="0">
                <a:solidFill>
                  <a:schemeClr val="bg1"/>
                </a:solidFill>
              </a:rPr>
              <a:t> </a:t>
            </a:r>
            <a:r>
              <a:rPr lang="en-US" dirty="0" smtClean="0">
                <a:solidFill>
                  <a:schemeClr val="bg1"/>
                </a:solidFill>
              </a:rPr>
              <a:t>MAINLY USED BY UNDERGRADUATE AND MIP STUDENTS AND STAFF</a:t>
            </a:r>
            <a:endParaRPr lang="en-US" sz="2800"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3600" b="1" dirty="0" smtClean="0"/>
              <a:t>VIRTUAL LIBRARY, INTERNET-BASED DATABASES AND INFORMATION STORAGE DEVICES</a:t>
            </a:r>
            <a:r>
              <a:rPr lang="en-US" dirty="0" smtClean="0"/>
              <a:t/>
            </a:r>
            <a:br>
              <a:rPr lang="en-US" dirty="0" smtClean="0"/>
            </a:br>
            <a:endParaRPr lang="en-US" dirty="0"/>
          </a:p>
        </p:txBody>
      </p:sp>
      <p:graphicFrame>
        <p:nvGraphicFramePr>
          <p:cNvPr id="5" name="Content Placeholder 4"/>
          <p:cNvGraphicFramePr>
            <a:graphicFrameLocks noGrp="1"/>
          </p:cNvGraphicFramePr>
          <p:nvPr>
            <p:ph idx="1"/>
          </p:nvPr>
        </p:nvGraphicFramePr>
        <p:xfrm>
          <a:off x="381000" y="1447800"/>
          <a:ext cx="82296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534400" cy="1143000"/>
          </a:xfrm>
        </p:spPr>
        <p:txBody>
          <a:bodyPr>
            <a:normAutofit fontScale="90000"/>
          </a:bodyPr>
          <a:lstStyle/>
          <a:p>
            <a:r>
              <a:rPr lang="en-US" dirty="0" smtClean="0"/>
              <a:t>Why should Patent Information be used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tool for thinking outside the box</a:t>
            </a:r>
          </a:p>
          <a:p>
            <a:r>
              <a:rPr lang="en-US" dirty="0" smtClean="0"/>
              <a:t>The inclusion of patent information at the beginning of research facilitates the identification of the trends in research and development and expedites the research for effective and readily applicable technical solutions to developmental problems</a:t>
            </a:r>
          </a:p>
          <a:p>
            <a:r>
              <a:rPr lang="en-US" dirty="0" smtClean="0"/>
              <a:t>Guides Management of Research and reduces duplication of efforts</a:t>
            </a:r>
          </a:p>
          <a:p>
            <a:r>
              <a:rPr lang="en-US" dirty="0" smtClean="0"/>
              <a:t>Significant input for licensing, mergers and acquisitions</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447800"/>
            <a:ext cx="8229600" cy="3539430"/>
          </a:xfrm>
          <a:prstGeom prst="rect">
            <a:avLst/>
          </a:prstGeom>
          <a:noFill/>
        </p:spPr>
        <p:txBody>
          <a:bodyPr wrap="square" rtlCol="0">
            <a:spAutoFit/>
          </a:bodyPr>
          <a:lstStyle/>
          <a:p>
            <a:r>
              <a:rPr lang="en-US" sz="3200" b="1" i="1" dirty="0" smtClean="0"/>
              <a:t>ARIPO shall provide upon request patent information services to users of patent services in member and potential member states for the purpose of facilitating the </a:t>
            </a:r>
            <a:r>
              <a:rPr lang="en-US" sz="3200" b="1" i="1" dirty="0" smtClean="0">
                <a:solidFill>
                  <a:srgbClr val="FF0000"/>
                </a:solidFill>
              </a:rPr>
              <a:t>adoption, transfer and acquisition of appropriate technology, the development of local research and the creation of indigenous technology……..</a:t>
            </a:r>
            <a:endParaRPr lang="en-US" sz="3200" b="1" i="1" dirty="0">
              <a:solidFill>
                <a:srgbClr val="FF0000"/>
              </a:solidFill>
            </a:endParaRPr>
          </a:p>
        </p:txBody>
      </p:sp>
      <p:sp>
        <p:nvSpPr>
          <p:cNvPr id="3" name="TextBox 2"/>
          <p:cNvSpPr txBox="1"/>
          <p:nvPr/>
        </p:nvSpPr>
        <p:spPr>
          <a:xfrm>
            <a:off x="457200" y="533400"/>
            <a:ext cx="8001000" cy="523220"/>
          </a:xfrm>
          <a:prstGeom prst="rect">
            <a:avLst/>
          </a:prstGeom>
          <a:solidFill>
            <a:srgbClr val="FFC000"/>
          </a:solidFill>
        </p:spPr>
        <p:txBody>
          <a:bodyPr wrap="square" rtlCol="0">
            <a:spAutoFit/>
          </a:bodyPr>
          <a:lstStyle/>
          <a:p>
            <a:r>
              <a:rPr lang="en-US" dirty="0" smtClean="0"/>
              <a:t>Rule 4 of the Regulations under the Harare Protocol</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Types of Search Requests for Patent Information undertaken at ARIPO</a:t>
            </a:r>
            <a:endParaRPr lang="en-US" sz="3200" dirty="0"/>
          </a:p>
        </p:txBody>
      </p:sp>
      <p:sp>
        <p:nvSpPr>
          <p:cNvPr id="3" name="Content Placeholder 2"/>
          <p:cNvSpPr>
            <a:spLocks noGrp="1"/>
          </p:cNvSpPr>
          <p:nvPr>
            <p:ph idx="1"/>
          </p:nvPr>
        </p:nvSpPr>
        <p:spPr/>
        <p:txBody>
          <a:bodyPr>
            <a:normAutofit fontScale="92500" lnSpcReduction="10000"/>
          </a:bodyPr>
          <a:lstStyle/>
          <a:p>
            <a:r>
              <a:rPr lang="en-US" dirty="0" smtClean="0"/>
              <a:t>State-of-the-art-searches;</a:t>
            </a:r>
          </a:p>
          <a:p>
            <a:r>
              <a:rPr lang="en-US" dirty="0" smtClean="0"/>
              <a:t>Monographs (survey of information in a certain field);</a:t>
            </a:r>
          </a:p>
          <a:p>
            <a:r>
              <a:rPr lang="en-US" dirty="0" smtClean="0"/>
              <a:t>Novelty Searches;</a:t>
            </a:r>
          </a:p>
          <a:p>
            <a:r>
              <a:rPr lang="en-US" dirty="0" smtClean="0"/>
              <a:t>Infringement Searches;</a:t>
            </a:r>
          </a:p>
          <a:p>
            <a:r>
              <a:rPr lang="en-US" dirty="0" smtClean="0"/>
              <a:t>Bibliographic data;</a:t>
            </a:r>
          </a:p>
          <a:p>
            <a:r>
              <a:rPr lang="en-US" dirty="0" smtClean="0"/>
              <a:t>Copies of documents;</a:t>
            </a:r>
          </a:p>
          <a:p>
            <a:r>
              <a:rPr lang="en-US" dirty="0" smtClean="0"/>
              <a:t>Selective Dissemination of Information Services (</a:t>
            </a:r>
            <a:r>
              <a:rPr lang="en-US" smtClean="0"/>
              <a:t>SDI).</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USERS OF ARIPO PATENT INFORMATION SERVICES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Research and Development Institutions including Universities and other educational institutions</a:t>
            </a:r>
          </a:p>
          <a:p>
            <a:r>
              <a:rPr lang="en-US" dirty="0" smtClean="0"/>
              <a:t>Government Authorities particularly departments involved in national development planning, industrial and agricultural developments</a:t>
            </a:r>
          </a:p>
          <a:p>
            <a:r>
              <a:rPr lang="en-US" dirty="0" smtClean="0"/>
              <a:t>Industries (private sector) including MSMEs</a:t>
            </a:r>
          </a:p>
          <a:p>
            <a:r>
              <a:rPr lang="en-US" dirty="0" err="1" smtClean="0"/>
              <a:t>Parastatals</a:t>
            </a:r>
            <a:r>
              <a:rPr lang="en-US" dirty="0" smtClean="0"/>
              <a:t> (state enterprises)</a:t>
            </a:r>
          </a:p>
          <a:p>
            <a:r>
              <a:rPr lang="en-US" dirty="0" smtClean="0"/>
              <a:t>IP Administrators, Agents and Attorneys</a:t>
            </a:r>
          </a:p>
          <a:p>
            <a:r>
              <a:rPr lang="en-US" dirty="0" smtClean="0">
                <a:solidFill>
                  <a:srgbClr val="FF0000"/>
                </a:solidFill>
              </a:rPr>
              <a:t>Students, chambers of commerce, financial institutions</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PROMOTING INNOVATION AND BRANDING IN ARIPO MEMBER STATES</a:t>
            </a:r>
            <a:endParaRPr lang="en-US" dirty="0"/>
          </a:p>
        </p:txBody>
      </p:sp>
      <p:sp>
        <p:nvSpPr>
          <p:cNvPr id="3" name="Content Placeholder 2"/>
          <p:cNvSpPr>
            <a:spLocks noGrp="1"/>
          </p:cNvSpPr>
          <p:nvPr>
            <p:ph idx="1"/>
          </p:nvPr>
        </p:nvSpPr>
        <p:spPr/>
        <p:txBody>
          <a:bodyPr>
            <a:normAutofit lnSpcReduction="10000"/>
          </a:bodyPr>
          <a:lstStyle/>
          <a:p>
            <a:r>
              <a:rPr lang="en-US" dirty="0" smtClean="0"/>
              <a:t>Establishment of TTOs in the member states</a:t>
            </a:r>
          </a:p>
          <a:p>
            <a:r>
              <a:rPr lang="en-US" dirty="0" smtClean="0"/>
              <a:t>Working with WIPO to establish TISCs</a:t>
            </a:r>
          </a:p>
          <a:p>
            <a:r>
              <a:rPr lang="en-US" dirty="0" smtClean="0"/>
              <a:t>Working with member states to harness innovation –currently carrying out survey on best practices  for strategic policy development </a:t>
            </a:r>
          </a:p>
          <a:p>
            <a:r>
              <a:rPr lang="en-US" dirty="0" smtClean="0"/>
              <a:t>Working with WIPO to brand African products </a:t>
            </a:r>
            <a:r>
              <a:rPr lang="en-US" dirty="0" err="1" smtClean="0"/>
              <a:t>eg</a:t>
            </a:r>
            <a:r>
              <a:rPr lang="en-US" dirty="0" smtClean="0"/>
              <a:t> spices in Tanzania, Traditional Medicines in Ghana</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3200"/>
            <a:ext cx="8229600" cy="1143000"/>
          </a:xfrm>
        </p:spPr>
        <p:txBody>
          <a:bodyPr>
            <a:normAutofit fontScale="90000"/>
          </a:bodyPr>
          <a:lstStyle/>
          <a:p>
            <a:r>
              <a:rPr lang="en-US" dirty="0" smtClean="0"/>
              <a:t>ANALYSIS OF SEARCH SERVICES AT ARIPO</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381000" y="0"/>
          <a:ext cx="8229600" cy="6858000"/>
        </p:xfrm>
        <a:graphic>
          <a:graphicData uri="http://schemas.openxmlformats.org/presentationml/2006/ole">
            <p:oleObj spid="_x0000_s163842" name="Clip" r:id="rId3" imgW="4663800" imgH="4663800" progId="">
              <p:embed/>
            </p:oleObj>
          </a:graphicData>
        </a:graphic>
      </p:graphicFrame>
      <p:sp>
        <p:nvSpPr>
          <p:cNvPr id="226307" name="Text Box 3"/>
          <p:cNvSpPr txBox="1">
            <a:spLocks noChangeArrowheads="1"/>
          </p:cNvSpPr>
          <p:nvPr/>
        </p:nvSpPr>
        <p:spPr bwMode="auto">
          <a:xfrm>
            <a:off x="0" y="171450"/>
            <a:ext cx="9144000" cy="457200"/>
          </a:xfrm>
          <a:prstGeom prst="rect">
            <a:avLst/>
          </a:prstGeom>
          <a:noFill/>
          <a:ln w="9525">
            <a:noFill/>
            <a:miter lim="800000"/>
            <a:headEnd/>
            <a:tailEnd/>
          </a:ln>
          <a:effectLst/>
        </p:spPr>
        <p:txBody>
          <a:bodyPr>
            <a:spAutoFit/>
          </a:bodyPr>
          <a:lstStyle/>
          <a:p>
            <a:pPr algn="ctr">
              <a:defRPr/>
            </a:pPr>
            <a:r>
              <a:rPr lang="en-US" b="1">
                <a:solidFill>
                  <a:srgbClr val="0000FF"/>
                </a:solidFill>
                <a:effectLst>
                  <a:outerShdw blurRad="38100" dist="38100" dir="2700000" algn="tl">
                    <a:srgbClr val="C0C0C0"/>
                  </a:outerShdw>
                </a:effectLst>
              </a:rPr>
              <a:t>Geographical Distribution of Member States of  ARIPO </a:t>
            </a:r>
          </a:p>
        </p:txBody>
      </p:sp>
      <p:sp>
        <p:nvSpPr>
          <p:cNvPr id="226308" name="Oval 4"/>
          <p:cNvSpPr>
            <a:spLocks noChangeArrowheads="1"/>
          </p:cNvSpPr>
          <p:nvPr/>
        </p:nvSpPr>
        <p:spPr bwMode="auto">
          <a:xfrm>
            <a:off x="3733800" y="5410200"/>
            <a:ext cx="1828800" cy="838200"/>
          </a:xfrm>
          <a:prstGeom prst="ellipse">
            <a:avLst/>
          </a:prstGeom>
          <a:gradFill rotWithShape="0">
            <a:gsLst>
              <a:gs pos="0">
                <a:srgbClr val="FFCC99"/>
              </a:gs>
              <a:gs pos="50000">
                <a:srgbClr val="FFFFCC"/>
              </a:gs>
              <a:gs pos="100000">
                <a:srgbClr val="FFCC99"/>
              </a:gs>
            </a:gsLst>
            <a:lin ang="5400000" scaled="1"/>
          </a:gradFill>
          <a:ln w="9525">
            <a:solidFill>
              <a:srgbClr val="0000FF"/>
            </a:solidFill>
            <a:round/>
            <a:headEnd/>
            <a:tailEnd/>
          </a:ln>
          <a:effectLst/>
        </p:spPr>
        <p:txBody>
          <a:bodyPr wrap="none" anchor="ctr"/>
          <a:lstStyle/>
          <a:p>
            <a:pPr algn="ctr">
              <a:defRPr/>
            </a:pPr>
            <a:r>
              <a:rPr lang="en-US" b="1">
                <a:solidFill>
                  <a:srgbClr val="000000"/>
                </a:solidFill>
                <a:effectLst>
                  <a:outerShdw blurRad="38100" dist="38100" dir="2700000" algn="tl">
                    <a:srgbClr val="FFFFFF"/>
                  </a:outerShdw>
                </a:effectLst>
              </a:rPr>
              <a:t>Botswana</a:t>
            </a:r>
          </a:p>
        </p:txBody>
      </p:sp>
      <p:sp>
        <p:nvSpPr>
          <p:cNvPr id="226309" name="Oval 5"/>
          <p:cNvSpPr>
            <a:spLocks noChangeArrowheads="1"/>
          </p:cNvSpPr>
          <p:nvPr/>
        </p:nvSpPr>
        <p:spPr bwMode="auto">
          <a:xfrm>
            <a:off x="5715000" y="2362200"/>
            <a:ext cx="2019300" cy="914400"/>
          </a:xfrm>
          <a:prstGeom prst="ellipse">
            <a:avLst/>
          </a:prstGeom>
          <a:gradFill rotWithShape="0">
            <a:gsLst>
              <a:gs pos="0">
                <a:srgbClr val="99CC00"/>
              </a:gs>
              <a:gs pos="50000">
                <a:srgbClr val="FFFFCC"/>
              </a:gs>
              <a:gs pos="100000">
                <a:srgbClr val="99CC00"/>
              </a:gs>
            </a:gsLst>
            <a:lin ang="5400000" scaled="1"/>
          </a:gradFill>
          <a:ln w="9525">
            <a:solidFill>
              <a:srgbClr val="0000FF"/>
            </a:solidFill>
            <a:round/>
            <a:headEnd/>
            <a:tailEnd/>
          </a:ln>
          <a:effectLst/>
        </p:spPr>
        <p:txBody>
          <a:bodyPr wrap="none" anchor="ctr"/>
          <a:lstStyle/>
          <a:p>
            <a:pPr algn="ctr">
              <a:defRPr/>
            </a:pPr>
            <a:r>
              <a:rPr lang="en-US" b="1">
                <a:solidFill>
                  <a:srgbClr val="000000"/>
                </a:solidFill>
                <a:effectLst>
                  <a:outerShdw blurRad="38100" dist="38100" dir="2700000" algn="tl">
                    <a:srgbClr val="FFFFFF"/>
                  </a:outerShdw>
                </a:effectLst>
              </a:rPr>
              <a:t>Kenya</a:t>
            </a:r>
          </a:p>
        </p:txBody>
      </p:sp>
      <p:sp>
        <p:nvSpPr>
          <p:cNvPr id="226310" name="Oval 6"/>
          <p:cNvSpPr>
            <a:spLocks noChangeArrowheads="1"/>
          </p:cNvSpPr>
          <p:nvPr/>
        </p:nvSpPr>
        <p:spPr bwMode="auto">
          <a:xfrm>
            <a:off x="6781800" y="4572000"/>
            <a:ext cx="2209800" cy="685800"/>
          </a:xfrm>
          <a:prstGeom prst="ellipse">
            <a:avLst/>
          </a:prstGeom>
          <a:gradFill rotWithShape="0">
            <a:gsLst>
              <a:gs pos="0">
                <a:srgbClr val="CC99FF"/>
              </a:gs>
              <a:gs pos="50000">
                <a:srgbClr val="D9E8FF"/>
              </a:gs>
              <a:gs pos="100000">
                <a:srgbClr val="CC99FF"/>
              </a:gs>
            </a:gsLst>
            <a:lin ang="5400000" scaled="1"/>
          </a:gradFill>
          <a:ln w="9525">
            <a:solidFill>
              <a:srgbClr val="0000FF"/>
            </a:solidFill>
            <a:round/>
            <a:headEnd/>
            <a:tailEnd/>
          </a:ln>
          <a:effectLst/>
        </p:spPr>
        <p:txBody>
          <a:bodyPr wrap="none" anchor="ctr"/>
          <a:lstStyle/>
          <a:p>
            <a:pPr algn="ctr">
              <a:defRPr/>
            </a:pPr>
            <a:r>
              <a:rPr lang="en-US" b="1">
                <a:solidFill>
                  <a:srgbClr val="000000"/>
                </a:solidFill>
                <a:effectLst>
                  <a:outerShdw blurRad="38100" dist="38100" dir="2700000" algn="tl">
                    <a:srgbClr val="FFFFFF"/>
                  </a:outerShdw>
                </a:effectLst>
              </a:rPr>
              <a:t>Mozambique</a:t>
            </a:r>
          </a:p>
        </p:txBody>
      </p:sp>
      <p:sp>
        <p:nvSpPr>
          <p:cNvPr id="226311" name="Oval 7"/>
          <p:cNvSpPr>
            <a:spLocks noChangeArrowheads="1"/>
          </p:cNvSpPr>
          <p:nvPr/>
        </p:nvSpPr>
        <p:spPr bwMode="auto">
          <a:xfrm>
            <a:off x="7620000" y="1828800"/>
            <a:ext cx="1524000" cy="838200"/>
          </a:xfrm>
          <a:prstGeom prst="ellipse">
            <a:avLst/>
          </a:prstGeom>
          <a:gradFill rotWithShape="0">
            <a:gsLst>
              <a:gs pos="0">
                <a:srgbClr val="FF99CC"/>
              </a:gs>
              <a:gs pos="50000">
                <a:srgbClr val="FFE9FF"/>
              </a:gs>
              <a:gs pos="100000">
                <a:srgbClr val="FF99CC"/>
              </a:gs>
            </a:gsLst>
            <a:lin ang="5400000" scaled="1"/>
          </a:gradFill>
          <a:ln w="9525">
            <a:solidFill>
              <a:srgbClr val="0000FF"/>
            </a:solidFill>
            <a:round/>
            <a:headEnd/>
            <a:tailEnd/>
          </a:ln>
          <a:effectLst/>
        </p:spPr>
        <p:txBody>
          <a:bodyPr wrap="none" anchor="ctr"/>
          <a:lstStyle/>
          <a:p>
            <a:pPr algn="ctr">
              <a:defRPr/>
            </a:pPr>
            <a:r>
              <a:rPr lang="en-US" dirty="0">
                <a:effectLst>
                  <a:outerShdw blurRad="38100" dist="38100" dir="2700000" algn="tl">
                    <a:srgbClr val="FFFFFF"/>
                  </a:outerShdw>
                </a:effectLst>
              </a:rPr>
              <a:t>Somalia</a:t>
            </a:r>
          </a:p>
        </p:txBody>
      </p:sp>
      <p:sp>
        <p:nvSpPr>
          <p:cNvPr id="226312" name="Oval 8"/>
          <p:cNvSpPr>
            <a:spLocks noChangeArrowheads="1"/>
          </p:cNvSpPr>
          <p:nvPr/>
        </p:nvSpPr>
        <p:spPr bwMode="auto">
          <a:xfrm>
            <a:off x="0" y="1371600"/>
            <a:ext cx="2133600" cy="895350"/>
          </a:xfrm>
          <a:prstGeom prst="ellipse">
            <a:avLst/>
          </a:prstGeom>
          <a:gradFill rotWithShape="0">
            <a:gsLst>
              <a:gs pos="0">
                <a:srgbClr val="339966"/>
              </a:gs>
              <a:gs pos="50000">
                <a:srgbClr val="E1FFF0"/>
              </a:gs>
              <a:gs pos="100000">
                <a:srgbClr val="339966"/>
              </a:gs>
            </a:gsLst>
            <a:lin ang="5400000" scaled="1"/>
          </a:gradFill>
          <a:ln w="9525">
            <a:solidFill>
              <a:srgbClr val="0000FF"/>
            </a:solidFill>
            <a:round/>
            <a:headEnd/>
            <a:tailEnd/>
          </a:ln>
          <a:effectLst/>
        </p:spPr>
        <p:txBody>
          <a:bodyPr wrap="none" anchor="ctr"/>
          <a:lstStyle/>
          <a:p>
            <a:pPr algn="ctr">
              <a:defRPr/>
            </a:pPr>
            <a:r>
              <a:rPr lang="en-US" b="1">
                <a:solidFill>
                  <a:srgbClr val="000000"/>
                </a:solidFill>
                <a:effectLst>
                  <a:outerShdw blurRad="38100" dist="38100" dir="2700000" algn="tl">
                    <a:srgbClr val="FFFFFF"/>
                  </a:outerShdw>
                </a:effectLst>
              </a:rPr>
              <a:t>The Gambia</a:t>
            </a:r>
          </a:p>
        </p:txBody>
      </p:sp>
      <p:sp>
        <p:nvSpPr>
          <p:cNvPr id="226313" name="Oval 9"/>
          <p:cNvSpPr>
            <a:spLocks noChangeArrowheads="1"/>
          </p:cNvSpPr>
          <p:nvPr/>
        </p:nvSpPr>
        <p:spPr bwMode="auto">
          <a:xfrm>
            <a:off x="5562600" y="6096000"/>
            <a:ext cx="1676400" cy="762000"/>
          </a:xfrm>
          <a:prstGeom prst="ellipse">
            <a:avLst/>
          </a:prstGeom>
          <a:gradFill rotWithShape="0">
            <a:gsLst>
              <a:gs pos="0">
                <a:srgbClr val="666699"/>
              </a:gs>
              <a:gs pos="50000">
                <a:srgbClr val="FFE9FF"/>
              </a:gs>
              <a:gs pos="100000">
                <a:srgbClr val="666699"/>
              </a:gs>
            </a:gsLst>
            <a:lin ang="5400000" scaled="1"/>
          </a:gradFill>
          <a:ln w="9525">
            <a:solidFill>
              <a:srgbClr val="0000FF"/>
            </a:solidFill>
            <a:round/>
            <a:headEnd/>
            <a:tailEnd/>
          </a:ln>
          <a:effectLst/>
        </p:spPr>
        <p:txBody>
          <a:bodyPr wrap="none" anchor="ctr"/>
          <a:lstStyle/>
          <a:p>
            <a:pPr algn="ctr">
              <a:defRPr/>
            </a:pPr>
            <a:r>
              <a:rPr lang="en-US" b="1">
                <a:solidFill>
                  <a:srgbClr val="000000"/>
                </a:solidFill>
                <a:effectLst>
                  <a:outerShdw blurRad="38100" dist="38100" dir="2700000" algn="tl">
                    <a:srgbClr val="FFFFFF"/>
                  </a:outerShdw>
                </a:effectLst>
              </a:rPr>
              <a:t>Lesotho</a:t>
            </a:r>
          </a:p>
        </p:txBody>
      </p:sp>
      <p:sp>
        <p:nvSpPr>
          <p:cNvPr id="226314" name="Oval 10"/>
          <p:cNvSpPr>
            <a:spLocks noChangeArrowheads="1"/>
          </p:cNvSpPr>
          <p:nvPr/>
        </p:nvSpPr>
        <p:spPr bwMode="auto">
          <a:xfrm>
            <a:off x="533400" y="2286000"/>
            <a:ext cx="1905000" cy="762000"/>
          </a:xfrm>
          <a:prstGeom prst="ellipse">
            <a:avLst/>
          </a:prstGeom>
          <a:gradFill rotWithShape="0">
            <a:gsLst>
              <a:gs pos="0">
                <a:srgbClr val="FF6600"/>
              </a:gs>
              <a:gs pos="50000">
                <a:srgbClr val="FFE7BF"/>
              </a:gs>
              <a:gs pos="100000">
                <a:srgbClr val="FF6600"/>
              </a:gs>
            </a:gsLst>
            <a:lin ang="5400000" scaled="1"/>
          </a:gradFill>
          <a:ln w="9525">
            <a:solidFill>
              <a:srgbClr val="0000FF"/>
            </a:solidFill>
            <a:round/>
            <a:headEnd/>
            <a:tailEnd/>
          </a:ln>
          <a:effectLst/>
        </p:spPr>
        <p:txBody>
          <a:bodyPr wrap="none" anchor="ctr"/>
          <a:lstStyle/>
          <a:p>
            <a:pPr algn="ctr">
              <a:defRPr/>
            </a:pPr>
            <a:r>
              <a:rPr lang="en-US" b="1">
                <a:solidFill>
                  <a:srgbClr val="000000"/>
                </a:solidFill>
                <a:effectLst>
                  <a:outerShdw blurRad="38100" dist="38100" dir="2700000" algn="tl">
                    <a:srgbClr val="FFFFFF"/>
                  </a:outerShdw>
                </a:effectLst>
              </a:rPr>
              <a:t>Sierra Leone</a:t>
            </a:r>
          </a:p>
        </p:txBody>
      </p:sp>
      <p:sp>
        <p:nvSpPr>
          <p:cNvPr id="226315" name="Oval 11"/>
          <p:cNvSpPr>
            <a:spLocks noChangeArrowheads="1"/>
          </p:cNvSpPr>
          <p:nvPr/>
        </p:nvSpPr>
        <p:spPr bwMode="auto">
          <a:xfrm>
            <a:off x="5886450" y="5314950"/>
            <a:ext cx="1828800" cy="781050"/>
          </a:xfrm>
          <a:prstGeom prst="ellipse">
            <a:avLst/>
          </a:prstGeom>
          <a:gradFill rotWithShape="0">
            <a:gsLst>
              <a:gs pos="0">
                <a:srgbClr val="33CCCC"/>
              </a:gs>
              <a:gs pos="50000">
                <a:srgbClr val="E1FFF0"/>
              </a:gs>
              <a:gs pos="100000">
                <a:srgbClr val="33CCCC"/>
              </a:gs>
            </a:gsLst>
            <a:lin ang="5400000" scaled="1"/>
          </a:gradFill>
          <a:ln w="9525">
            <a:solidFill>
              <a:srgbClr val="0000FF"/>
            </a:solidFill>
            <a:round/>
            <a:headEnd/>
            <a:tailEnd/>
          </a:ln>
          <a:effectLst/>
        </p:spPr>
        <p:txBody>
          <a:bodyPr wrap="none" anchor="ctr"/>
          <a:lstStyle/>
          <a:p>
            <a:pPr algn="ctr">
              <a:defRPr/>
            </a:pPr>
            <a:r>
              <a:rPr lang="en-US" b="1">
                <a:solidFill>
                  <a:srgbClr val="000000"/>
                </a:solidFill>
                <a:effectLst>
                  <a:outerShdw blurRad="38100" dist="38100" dir="2700000" algn="tl">
                    <a:srgbClr val="FFFFFF"/>
                  </a:outerShdw>
                </a:effectLst>
              </a:rPr>
              <a:t>Swaziland</a:t>
            </a:r>
            <a:endParaRPr lang="en-US">
              <a:solidFill>
                <a:srgbClr val="000000"/>
              </a:solidFill>
              <a:effectLst>
                <a:outerShdw blurRad="38100" dist="38100" dir="2700000" algn="tl">
                  <a:srgbClr val="FFFFFF"/>
                </a:outerShdw>
              </a:effectLst>
            </a:endParaRPr>
          </a:p>
        </p:txBody>
      </p:sp>
      <p:sp>
        <p:nvSpPr>
          <p:cNvPr id="226316" name="Oval 12"/>
          <p:cNvSpPr>
            <a:spLocks noChangeArrowheads="1"/>
          </p:cNvSpPr>
          <p:nvPr/>
        </p:nvSpPr>
        <p:spPr bwMode="auto">
          <a:xfrm>
            <a:off x="7429500" y="3200400"/>
            <a:ext cx="1714500" cy="762000"/>
          </a:xfrm>
          <a:prstGeom prst="ellipse">
            <a:avLst/>
          </a:prstGeom>
          <a:gradFill rotWithShape="0">
            <a:gsLst>
              <a:gs pos="0">
                <a:srgbClr val="808000"/>
              </a:gs>
              <a:gs pos="50000">
                <a:srgbClr val="D7E4CE"/>
              </a:gs>
              <a:gs pos="100000">
                <a:srgbClr val="808000"/>
              </a:gs>
            </a:gsLst>
            <a:lin ang="5400000" scaled="1"/>
          </a:gradFill>
          <a:ln w="9525">
            <a:solidFill>
              <a:srgbClr val="0000FF"/>
            </a:solidFill>
            <a:round/>
            <a:headEnd/>
            <a:tailEnd/>
          </a:ln>
          <a:effectLst/>
        </p:spPr>
        <p:txBody>
          <a:bodyPr wrap="none" anchor="ctr"/>
          <a:lstStyle/>
          <a:p>
            <a:pPr algn="ctr">
              <a:defRPr/>
            </a:pPr>
            <a:r>
              <a:rPr lang="en-US" b="1" dirty="0">
                <a:effectLst>
                  <a:outerShdw blurRad="38100" dist="38100" dir="2700000" algn="tl">
                    <a:srgbClr val="FFFFFF"/>
                  </a:outerShdw>
                </a:effectLst>
              </a:rPr>
              <a:t>Tanzania</a:t>
            </a:r>
          </a:p>
        </p:txBody>
      </p:sp>
      <p:sp>
        <p:nvSpPr>
          <p:cNvPr id="226317" name="Oval 13"/>
          <p:cNvSpPr>
            <a:spLocks noChangeArrowheads="1"/>
          </p:cNvSpPr>
          <p:nvPr/>
        </p:nvSpPr>
        <p:spPr bwMode="auto">
          <a:xfrm>
            <a:off x="1981200" y="2667000"/>
            <a:ext cx="1752600" cy="838200"/>
          </a:xfrm>
          <a:prstGeom prst="ellipse">
            <a:avLst/>
          </a:prstGeom>
          <a:gradFill rotWithShape="0">
            <a:gsLst>
              <a:gs pos="0">
                <a:srgbClr val="333399"/>
              </a:gs>
              <a:gs pos="50000">
                <a:srgbClr val="E5E5FF"/>
              </a:gs>
              <a:gs pos="100000">
                <a:srgbClr val="333399"/>
              </a:gs>
            </a:gsLst>
            <a:lin ang="5400000" scaled="1"/>
          </a:gradFill>
          <a:ln w="9525">
            <a:solidFill>
              <a:srgbClr val="0000FF"/>
            </a:solidFill>
            <a:round/>
            <a:headEnd/>
            <a:tailEnd/>
          </a:ln>
          <a:effectLst/>
        </p:spPr>
        <p:txBody>
          <a:bodyPr wrap="none" anchor="ctr"/>
          <a:lstStyle/>
          <a:p>
            <a:pPr algn="ctr">
              <a:defRPr/>
            </a:pPr>
            <a:r>
              <a:rPr lang="en-US" b="1" dirty="0">
                <a:effectLst>
                  <a:outerShdw blurRad="38100" dist="38100" dir="2700000" algn="tl">
                    <a:srgbClr val="FFFFFF"/>
                  </a:outerShdw>
                </a:effectLst>
              </a:rPr>
              <a:t>Ghana</a:t>
            </a:r>
          </a:p>
        </p:txBody>
      </p:sp>
      <p:sp>
        <p:nvSpPr>
          <p:cNvPr id="226318" name="Oval 14"/>
          <p:cNvSpPr>
            <a:spLocks noChangeArrowheads="1"/>
          </p:cNvSpPr>
          <p:nvPr/>
        </p:nvSpPr>
        <p:spPr bwMode="auto">
          <a:xfrm>
            <a:off x="4648200" y="4495800"/>
            <a:ext cx="2095500" cy="933450"/>
          </a:xfrm>
          <a:prstGeom prst="ellipse">
            <a:avLst/>
          </a:prstGeom>
          <a:gradFill rotWithShape="0">
            <a:gsLst>
              <a:gs pos="0">
                <a:srgbClr val="99CCFF"/>
              </a:gs>
              <a:gs pos="50000">
                <a:schemeClr val="bg1"/>
              </a:gs>
              <a:gs pos="100000">
                <a:srgbClr val="99CCFF"/>
              </a:gs>
            </a:gsLst>
            <a:lin ang="5400000" scaled="1"/>
          </a:gradFill>
          <a:ln w="9525">
            <a:solidFill>
              <a:srgbClr val="0000FF"/>
            </a:solidFill>
            <a:round/>
            <a:headEnd/>
            <a:tailEnd/>
          </a:ln>
          <a:effectLst/>
        </p:spPr>
        <p:txBody>
          <a:bodyPr wrap="none" anchor="ctr"/>
          <a:lstStyle/>
          <a:p>
            <a:pPr algn="ctr">
              <a:defRPr/>
            </a:pPr>
            <a:r>
              <a:rPr lang="en-US" b="1">
                <a:solidFill>
                  <a:srgbClr val="000000"/>
                </a:solidFill>
                <a:effectLst>
                  <a:outerShdw blurRad="38100" dist="38100" dir="2700000" algn="tl">
                    <a:srgbClr val="FFFFFF"/>
                  </a:outerShdw>
                </a:effectLst>
              </a:rPr>
              <a:t>Zimbabwe</a:t>
            </a:r>
          </a:p>
        </p:txBody>
      </p:sp>
      <p:sp>
        <p:nvSpPr>
          <p:cNvPr id="226319" name="Oval 15"/>
          <p:cNvSpPr>
            <a:spLocks noChangeArrowheads="1"/>
          </p:cNvSpPr>
          <p:nvPr/>
        </p:nvSpPr>
        <p:spPr bwMode="auto">
          <a:xfrm>
            <a:off x="6629400" y="3810000"/>
            <a:ext cx="1676400" cy="762000"/>
          </a:xfrm>
          <a:prstGeom prst="ellipse">
            <a:avLst/>
          </a:prstGeom>
          <a:gradFill rotWithShape="0">
            <a:gsLst>
              <a:gs pos="0">
                <a:srgbClr val="FF0000"/>
              </a:gs>
              <a:gs pos="50000">
                <a:srgbClr val="FFD9D9"/>
              </a:gs>
              <a:gs pos="100000">
                <a:srgbClr val="FF0000"/>
              </a:gs>
            </a:gsLst>
            <a:lin ang="5400000" scaled="1"/>
          </a:gradFill>
          <a:ln w="9525">
            <a:solidFill>
              <a:srgbClr val="0000FF"/>
            </a:solidFill>
            <a:round/>
            <a:headEnd/>
            <a:tailEnd/>
          </a:ln>
          <a:effectLst/>
        </p:spPr>
        <p:txBody>
          <a:bodyPr wrap="none" anchor="ctr"/>
          <a:lstStyle/>
          <a:p>
            <a:pPr algn="ctr">
              <a:defRPr/>
            </a:pPr>
            <a:r>
              <a:rPr lang="en-US" b="1">
                <a:solidFill>
                  <a:srgbClr val="000000"/>
                </a:solidFill>
                <a:effectLst>
                  <a:outerShdw blurRad="38100" dist="38100" dir="2700000" algn="tl">
                    <a:srgbClr val="FFFFFF"/>
                  </a:outerShdw>
                </a:effectLst>
              </a:rPr>
              <a:t>Malawi</a:t>
            </a:r>
          </a:p>
        </p:txBody>
      </p:sp>
      <p:sp>
        <p:nvSpPr>
          <p:cNvPr id="1040" name="Oval 16"/>
          <p:cNvSpPr>
            <a:spLocks noChangeArrowheads="1"/>
          </p:cNvSpPr>
          <p:nvPr/>
        </p:nvSpPr>
        <p:spPr bwMode="auto">
          <a:xfrm>
            <a:off x="4953000" y="3733800"/>
            <a:ext cx="1524000" cy="838200"/>
          </a:xfrm>
          <a:prstGeom prst="ellipse">
            <a:avLst/>
          </a:prstGeom>
          <a:gradFill rotWithShape="0">
            <a:gsLst>
              <a:gs pos="0">
                <a:srgbClr val="FF99CC"/>
              </a:gs>
              <a:gs pos="50000">
                <a:srgbClr val="FFE9FF"/>
              </a:gs>
              <a:gs pos="100000">
                <a:srgbClr val="FF99CC"/>
              </a:gs>
            </a:gsLst>
            <a:lin ang="5400000" scaled="1"/>
          </a:gradFill>
          <a:ln w="9525">
            <a:solidFill>
              <a:srgbClr val="0000FF"/>
            </a:solidFill>
            <a:round/>
            <a:headEnd/>
            <a:tailEnd/>
          </a:ln>
        </p:spPr>
        <p:txBody>
          <a:bodyPr wrap="none" anchor="ctr"/>
          <a:lstStyle/>
          <a:p>
            <a:pPr algn="ctr"/>
            <a:r>
              <a:rPr lang="en-US" b="1">
                <a:solidFill>
                  <a:srgbClr val="000000"/>
                </a:solidFill>
              </a:rPr>
              <a:t>Zambia</a:t>
            </a:r>
            <a:endParaRPr lang="en-US">
              <a:solidFill>
                <a:srgbClr val="000000"/>
              </a:solidFill>
            </a:endParaRPr>
          </a:p>
        </p:txBody>
      </p:sp>
      <p:sp>
        <p:nvSpPr>
          <p:cNvPr id="226321" name="Oval 17"/>
          <p:cNvSpPr>
            <a:spLocks noChangeArrowheads="1"/>
          </p:cNvSpPr>
          <p:nvPr/>
        </p:nvSpPr>
        <p:spPr bwMode="auto">
          <a:xfrm>
            <a:off x="4572000" y="2743200"/>
            <a:ext cx="1676400" cy="762000"/>
          </a:xfrm>
          <a:prstGeom prst="ellipse">
            <a:avLst/>
          </a:prstGeom>
          <a:gradFill rotWithShape="0">
            <a:gsLst>
              <a:gs pos="0">
                <a:srgbClr val="666699"/>
              </a:gs>
              <a:gs pos="50000">
                <a:srgbClr val="FFE9FF"/>
              </a:gs>
              <a:gs pos="100000">
                <a:srgbClr val="666699"/>
              </a:gs>
            </a:gsLst>
            <a:lin ang="5400000" scaled="1"/>
          </a:gradFill>
          <a:ln w="9525">
            <a:solidFill>
              <a:srgbClr val="0000FF"/>
            </a:solidFill>
            <a:round/>
            <a:headEnd/>
            <a:tailEnd/>
          </a:ln>
          <a:effectLst/>
        </p:spPr>
        <p:txBody>
          <a:bodyPr wrap="none" anchor="ctr"/>
          <a:lstStyle/>
          <a:p>
            <a:pPr algn="ctr">
              <a:defRPr/>
            </a:pPr>
            <a:r>
              <a:rPr lang="en-US" b="1" dirty="0">
                <a:effectLst>
                  <a:outerShdw blurRad="38100" dist="38100" dir="2700000" algn="tl">
                    <a:srgbClr val="FFFFFF"/>
                  </a:outerShdw>
                </a:effectLst>
              </a:rPr>
              <a:t>Uganda</a:t>
            </a:r>
          </a:p>
        </p:txBody>
      </p:sp>
      <p:sp>
        <p:nvSpPr>
          <p:cNvPr id="226322" name="Oval 18"/>
          <p:cNvSpPr>
            <a:spLocks noChangeArrowheads="1"/>
          </p:cNvSpPr>
          <p:nvPr/>
        </p:nvSpPr>
        <p:spPr bwMode="auto">
          <a:xfrm>
            <a:off x="4343400" y="1905000"/>
            <a:ext cx="1676400" cy="914400"/>
          </a:xfrm>
          <a:prstGeom prst="ellipse">
            <a:avLst/>
          </a:prstGeom>
          <a:gradFill rotWithShape="0">
            <a:gsLst>
              <a:gs pos="0">
                <a:srgbClr val="FF0000"/>
              </a:gs>
              <a:gs pos="50000">
                <a:srgbClr val="FFD9D9"/>
              </a:gs>
              <a:gs pos="100000">
                <a:srgbClr val="FF0000"/>
              </a:gs>
            </a:gsLst>
            <a:lin ang="5400000" scaled="1"/>
          </a:gradFill>
          <a:ln w="9525">
            <a:solidFill>
              <a:srgbClr val="0000FF"/>
            </a:solidFill>
            <a:round/>
            <a:headEnd/>
            <a:tailEnd/>
          </a:ln>
          <a:effectLst/>
        </p:spPr>
        <p:txBody>
          <a:bodyPr wrap="none" anchor="ctr"/>
          <a:lstStyle/>
          <a:p>
            <a:pPr algn="ctr">
              <a:defRPr/>
            </a:pPr>
            <a:r>
              <a:rPr lang="en-US" b="1" dirty="0">
                <a:effectLst>
                  <a:outerShdw blurRad="38100" dist="38100" dir="2700000" algn="tl">
                    <a:srgbClr val="FFFFFF"/>
                  </a:outerShdw>
                </a:effectLst>
              </a:rPr>
              <a:t>Sudan</a:t>
            </a:r>
          </a:p>
        </p:txBody>
      </p:sp>
      <p:sp>
        <p:nvSpPr>
          <p:cNvPr id="226323" name="Oval 19"/>
          <p:cNvSpPr>
            <a:spLocks noChangeArrowheads="1"/>
          </p:cNvSpPr>
          <p:nvPr/>
        </p:nvSpPr>
        <p:spPr bwMode="auto">
          <a:xfrm>
            <a:off x="2895600" y="4800600"/>
            <a:ext cx="1295400" cy="762000"/>
          </a:xfrm>
          <a:prstGeom prst="ellipse">
            <a:avLst/>
          </a:prstGeom>
          <a:solidFill>
            <a:schemeClr val="accent1"/>
          </a:solidFill>
          <a:ln w="9525">
            <a:solidFill>
              <a:schemeClr val="tx1"/>
            </a:solidFill>
            <a:round/>
            <a:headEnd/>
            <a:tailEnd/>
          </a:ln>
          <a:effectLst/>
        </p:spPr>
        <p:txBody>
          <a:bodyPr wrap="none" anchor="ctr"/>
          <a:lstStyle/>
          <a:p>
            <a:pPr algn="ctr">
              <a:defRPr/>
            </a:pPr>
            <a:r>
              <a:rPr lang="en-US" sz="2000" b="1">
                <a:solidFill>
                  <a:srgbClr val="003300"/>
                </a:solidFill>
                <a:effectLst>
                  <a:outerShdw blurRad="38100" dist="38100" dir="2700000" algn="tl">
                    <a:srgbClr val="000000"/>
                  </a:outerShdw>
                </a:effectLst>
              </a:rPr>
              <a:t>Namibia</a:t>
            </a:r>
          </a:p>
        </p:txBody>
      </p:sp>
      <p:sp>
        <p:nvSpPr>
          <p:cNvPr id="1044" name="Line 20"/>
          <p:cNvSpPr>
            <a:spLocks noChangeShapeType="1"/>
          </p:cNvSpPr>
          <p:nvPr/>
        </p:nvSpPr>
        <p:spPr bwMode="auto">
          <a:xfrm>
            <a:off x="3352800" y="3733800"/>
            <a:ext cx="5791200" cy="0"/>
          </a:xfrm>
          <a:prstGeom prst="line">
            <a:avLst/>
          </a:prstGeom>
          <a:noFill/>
          <a:ln w="76200">
            <a:solidFill>
              <a:schemeClr val="tx1"/>
            </a:solidFill>
            <a:round/>
            <a:headEnd/>
            <a:tailEnd/>
          </a:ln>
        </p:spPr>
        <p:txBody>
          <a:bodyPr wrap="none"/>
          <a:lstStyle/>
          <a:p>
            <a:endParaRPr lang="en-US"/>
          </a:p>
        </p:txBody>
      </p:sp>
      <p:sp>
        <p:nvSpPr>
          <p:cNvPr id="1045" name="Line 21"/>
          <p:cNvSpPr>
            <a:spLocks noChangeShapeType="1"/>
          </p:cNvSpPr>
          <p:nvPr/>
        </p:nvSpPr>
        <p:spPr bwMode="auto">
          <a:xfrm flipH="1">
            <a:off x="6934200" y="3733800"/>
            <a:ext cx="2209800" cy="3124200"/>
          </a:xfrm>
          <a:prstGeom prst="line">
            <a:avLst/>
          </a:prstGeom>
          <a:noFill/>
          <a:ln w="76200">
            <a:solidFill>
              <a:schemeClr val="tx1"/>
            </a:solidFill>
            <a:round/>
            <a:headEnd/>
            <a:tailEnd/>
          </a:ln>
        </p:spPr>
        <p:txBody>
          <a:bodyPr wrap="none"/>
          <a:lstStyle/>
          <a:p>
            <a:endParaRPr lang="en-US"/>
          </a:p>
        </p:txBody>
      </p:sp>
      <p:pic>
        <p:nvPicPr>
          <p:cNvPr id="1046" name="Picture 22" descr="aripo_logo"/>
          <p:cNvPicPr>
            <a:picLocks noChangeAspect="1" noChangeArrowheads="1"/>
          </p:cNvPicPr>
          <p:nvPr/>
        </p:nvPicPr>
        <p:blipFill>
          <a:blip r:embed="rId4" cstate="print"/>
          <a:srcRect/>
          <a:stretch>
            <a:fillRect/>
          </a:stretch>
        </p:blipFill>
        <p:spPr bwMode="auto">
          <a:xfrm>
            <a:off x="8382000" y="0"/>
            <a:ext cx="552450" cy="838200"/>
          </a:xfrm>
          <a:prstGeom prst="rect">
            <a:avLst/>
          </a:prstGeom>
          <a:noFill/>
          <a:ln w="9525">
            <a:noFill/>
            <a:miter lim="800000"/>
            <a:headEnd/>
            <a:tailEnd/>
          </a:ln>
        </p:spPr>
      </p:pic>
      <p:sp>
        <p:nvSpPr>
          <p:cNvPr id="1047" name="Line 23"/>
          <p:cNvSpPr>
            <a:spLocks noChangeShapeType="1"/>
          </p:cNvSpPr>
          <p:nvPr/>
        </p:nvSpPr>
        <p:spPr bwMode="auto">
          <a:xfrm flipH="1">
            <a:off x="0" y="3733800"/>
            <a:ext cx="3352800" cy="3124200"/>
          </a:xfrm>
          <a:prstGeom prst="line">
            <a:avLst/>
          </a:prstGeom>
          <a:noFill/>
          <a:ln w="57150">
            <a:solidFill>
              <a:schemeClr val="tx1"/>
            </a:solidFill>
            <a:round/>
            <a:headEnd/>
            <a:tailEnd/>
          </a:ln>
        </p:spPr>
        <p:txBody>
          <a:bodyPr/>
          <a:lstStyle/>
          <a:p>
            <a:endParaRPr lang="en-US"/>
          </a:p>
        </p:txBody>
      </p:sp>
      <p:sp>
        <p:nvSpPr>
          <p:cNvPr id="1048" name="WordArt 24"/>
          <p:cNvSpPr>
            <a:spLocks noChangeArrowheads="1" noChangeShapeType="1" noTextEdit="1"/>
          </p:cNvSpPr>
          <p:nvPr/>
        </p:nvSpPr>
        <p:spPr bwMode="auto">
          <a:xfrm>
            <a:off x="533400" y="3733800"/>
            <a:ext cx="1219200" cy="496888"/>
          </a:xfrm>
          <a:prstGeom prst="rect">
            <a:avLst/>
          </a:prstGeom>
        </p:spPr>
        <p:txBody>
          <a:bodyPr wrap="none" fromWordArt="1">
            <a:prstTxWarp prst="textCascadeUp">
              <a:avLst>
                <a:gd name="adj" fmla="val 44444"/>
              </a:avLst>
            </a:prstTxWarp>
            <a:scene3d>
              <a:camera prst="legacyPerspectiveFront">
                <a:rot lat="20519992" lon="1080000" rev="0"/>
              </a:camera>
              <a:lightRig rig="legacyHarsh2" dir="b"/>
            </a:scene3d>
            <a:sp3d extrusionH="430200" prstMaterial="legacyMatte">
              <a:extrusionClr>
                <a:srgbClr val="FF6600"/>
              </a:extrusionClr>
            </a:sp3d>
          </a:bodyPr>
          <a:lstStyle/>
          <a:p>
            <a:pPr algn="ctr"/>
            <a:r>
              <a:rPr lang="en-US" sz="2000" kern="10">
                <a:ln w="9525">
                  <a:round/>
                  <a:headEnd/>
                  <a:tailEnd/>
                </a:ln>
                <a:gradFill rotWithShape="1">
                  <a:gsLst>
                    <a:gs pos="0">
                      <a:srgbClr val="FFE701"/>
                    </a:gs>
                    <a:gs pos="100000">
                      <a:srgbClr val="FE3E02"/>
                    </a:gs>
                  </a:gsLst>
                  <a:lin ang="5400000" scaled="1"/>
                </a:gradFill>
                <a:latin typeface="Impact"/>
              </a:rPr>
              <a:t>West Africa</a:t>
            </a:r>
          </a:p>
        </p:txBody>
      </p:sp>
      <p:sp>
        <p:nvSpPr>
          <p:cNvPr id="1049" name="WordArt 25"/>
          <p:cNvSpPr>
            <a:spLocks noChangeArrowheads="1" noChangeShapeType="1" noTextEdit="1"/>
          </p:cNvSpPr>
          <p:nvPr/>
        </p:nvSpPr>
        <p:spPr bwMode="auto">
          <a:xfrm>
            <a:off x="1371600" y="5638800"/>
            <a:ext cx="2000250" cy="992188"/>
          </a:xfrm>
          <a:prstGeom prst="rect">
            <a:avLst/>
          </a:prstGeom>
        </p:spPr>
        <p:txBody>
          <a:bodyPr wrap="none" fromWordArt="1">
            <a:prstTxWarp prst="textCascadeUp">
              <a:avLst>
                <a:gd name="adj" fmla="val 44444"/>
              </a:avLst>
            </a:prstTxWarp>
            <a:scene3d>
              <a:camera prst="legacyPerspectiveFront">
                <a:rot lat="20519992" lon="1080000" rev="0"/>
              </a:camera>
              <a:lightRig rig="legacyHarsh2" dir="b"/>
            </a:scene3d>
            <a:sp3d extrusionH="430200" prstMaterial="legacyMatte">
              <a:extrusionClr>
                <a:srgbClr val="FF6600"/>
              </a:extrusionClr>
            </a:sp3d>
          </a:bodyPr>
          <a:lstStyle/>
          <a:p>
            <a:pPr algn="ctr"/>
            <a:r>
              <a:rPr lang="en-US" sz="2000" kern="10">
                <a:ln w="9525">
                  <a:round/>
                  <a:headEnd/>
                  <a:tailEnd/>
                </a:ln>
                <a:gradFill rotWithShape="1">
                  <a:gsLst>
                    <a:gs pos="0">
                      <a:srgbClr val="FFE701"/>
                    </a:gs>
                    <a:gs pos="100000">
                      <a:srgbClr val="FE3E02"/>
                    </a:gs>
                  </a:gsLst>
                  <a:lin ang="5400000" scaled="1"/>
                </a:gradFill>
                <a:latin typeface="Impact"/>
              </a:rPr>
              <a:t>Central &amp; Southern</a:t>
            </a:r>
          </a:p>
          <a:p>
            <a:pPr algn="ctr"/>
            <a:r>
              <a:rPr lang="en-US" sz="2000" kern="10">
                <a:ln w="9525">
                  <a:round/>
                  <a:headEnd/>
                  <a:tailEnd/>
                </a:ln>
                <a:gradFill rotWithShape="1">
                  <a:gsLst>
                    <a:gs pos="0">
                      <a:srgbClr val="FFE701"/>
                    </a:gs>
                    <a:gs pos="100000">
                      <a:srgbClr val="FE3E02"/>
                    </a:gs>
                  </a:gsLst>
                  <a:lin ang="5400000" scaled="1"/>
                </a:gradFill>
                <a:latin typeface="Impact"/>
              </a:rPr>
              <a:t>Africa</a:t>
            </a:r>
          </a:p>
        </p:txBody>
      </p:sp>
      <p:sp>
        <p:nvSpPr>
          <p:cNvPr id="1050" name="WordArt 26"/>
          <p:cNvSpPr>
            <a:spLocks noChangeArrowheads="1" noChangeShapeType="1" noTextEdit="1"/>
          </p:cNvSpPr>
          <p:nvPr/>
        </p:nvSpPr>
        <p:spPr bwMode="auto">
          <a:xfrm>
            <a:off x="7924800" y="2590800"/>
            <a:ext cx="1219200" cy="496888"/>
          </a:xfrm>
          <a:prstGeom prst="rect">
            <a:avLst/>
          </a:prstGeom>
        </p:spPr>
        <p:txBody>
          <a:bodyPr wrap="none" fromWordArt="1">
            <a:prstTxWarp prst="textCascadeUp">
              <a:avLst>
                <a:gd name="adj" fmla="val 44444"/>
              </a:avLst>
            </a:prstTxWarp>
            <a:scene3d>
              <a:camera prst="legacyPerspectiveFront">
                <a:rot lat="20519992" lon="1080000" rev="0"/>
              </a:camera>
              <a:lightRig rig="legacyHarsh2" dir="b"/>
            </a:scene3d>
            <a:sp3d extrusionH="430200" prstMaterial="legacyMatte">
              <a:extrusionClr>
                <a:srgbClr val="FF6600"/>
              </a:extrusionClr>
            </a:sp3d>
          </a:bodyPr>
          <a:lstStyle/>
          <a:p>
            <a:pPr algn="ctr"/>
            <a:r>
              <a:rPr lang="en-US" sz="2000" b="1" i="1" kern="10">
                <a:ln w="9525">
                  <a:round/>
                  <a:headEnd/>
                  <a:tailEnd/>
                </a:ln>
                <a:gradFill rotWithShape="1">
                  <a:gsLst>
                    <a:gs pos="0">
                      <a:srgbClr val="FFE701"/>
                    </a:gs>
                    <a:gs pos="100000">
                      <a:srgbClr val="FE3E02"/>
                    </a:gs>
                  </a:gsLst>
                  <a:lin ang="5400000" scaled="1"/>
                </a:gradFill>
                <a:latin typeface="Impact"/>
              </a:rPr>
              <a:t>East Africa</a:t>
            </a:r>
          </a:p>
        </p:txBody>
      </p:sp>
      <p:sp>
        <p:nvSpPr>
          <p:cNvPr id="1051" name="Line 27"/>
          <p:cNvSpPr>
            <a:spLocks noChangeShapeType="1"/>
          </p:cNvSpPr>
          <p:nvPr/>
        </p:nvSpPr>
        <p:spPr bwMode="auto">
          <a:xfrm flipV="1">
            <a:off x="3352800" y="1447800"/>
            <a:ext cx="838200" cy="2209800"/>
          </a:xfrm>
          <a:prstGeom prst="line">
            <a:avLst/>
          </a:prstGeom>
          <a:noFill/>
          <a:ln w="57150">
            <a:solidFill>
              <a:schemeClr val="tx1"/>
            </a:solidFill>
            <a:round/>
            <a:headEnd/>
            <a:tailEnd/>
          </a:ln>
        </p:spPr>
        <p:txBody>
          <a:bodyPr/>
          <a:lstStyle/>
          <a:p>
            <a:endParaRPr lang="en-US"/>
          </a:p>
        </p:txBody>
      </p:sp>
      <p:sp>
        <p:nvSpPr>
          <p:cNvPr id="1052" name="Line 28"/>
          <p:cNvSpPr>
            <a:spLocks noChangeShapeType="1"/>
          </p:cNvSpPr>
          <p:nvPr/>
        </p:nvSpPr>
        <p:spPr bwMode="auto">
          <a:xfrm flipH="1" flipV="1">
            <a:off x="0" y="609600"/>
            <a:ext cx="4114800" cy="838200"/>
          </a:xfrm>
          <a:prstGeom prst="line">
            <a:avLst/>
          </a:prstGeom>
          <a:noFill/>
          <a:ln w="57150">
            <a:solidFill>
              <a:schemeClr val="tx1"/>
            </a:solidFill>
            <a:round/>
            <a:headEnd/>
            <a:tailEnd/>
          </a:ln>
        </p:spPr>
        <p:txBody>
          <a:bodyPr/>
          <a:lstStyle/>
          <a:p>
            <a:endParaRPr lang="en-US"/>
          </a:p>
        </p:txBody>
      </p:sp>
      <p:sp>
        <p:nvSpPr>
          <p:cNvPr id="1053" name="Line 29"/>
          <p:cNvSpPr>
            <a:spLocks noChangeShapeType="1"/>
          </p:cNvSpPr>
          <p:nvPr/>
        </p:nvSpPr>
        <p:spPr bwMode="auto">
          <a:xfrm>
            <a:off x="4191000" y="1447800"/>
            <a:ext cx="4953000" cy="0"/>
          </a:xfrm>
          <a:prstGeom prst="line">
            <a:avLst/>
          </a:prstGeom>
          <a:noFill/>
          <a:ln w="57150">
            <a:solidFill>
              <a:schemeClr val="tx1"/>
            </a:solidFill>
            <a:round/>
            <a:headEnd/>
            <a:tailEnd/>
          </a:ln>
        </p:spPr>
        <p:txBody>
          <a:bodyPr/>
          <a:lstStyle/>
          <a:p>
            <a:endParaRPr lang="en-US"/>
          </a:p>
        </p:txBody>
      </p:sp>
      <p:sp>
        <p:nvSpPr>
          <p:cNvPr id="1054" name="Oval 30"/>
          <p:cNvSpPr>
            <a:spLocks noChangeArrowheads="1"/>
          </p:cNvSpPr>
          <p:nvPr/>
        </p:nvSpPr>
        <p:spPr bwMode="auto">
          <a:xfrm>
            <a:off x="685800" y="3200400"/>
            <a:ext cx="1447800" cy="533400"/>
          </a:xfrm>
          <a:prstGeom prst="ellipse">
            <a:avLst/>
          </a:prstGeom>
          <a:solidFill>
            <a:schemeClr val="accent1"/>
          </a:solidFill>
          <a:ln w="9525">
            <a:solidFill>
              <a:schemeClr val="tx1"/>
            </a:solidFill>
            <a:round/>
            <a:headEnd/>
            <a:tailEnd/>
          </a:ln>
        </p:spPr>
        <p:txBody>
          <a:bodyPr wrap="none" anchor="ctr"/>
          <a:lstStyle/>
          <a:p>
            <a:pPr algn="ctr"/>
            <a:r>
              <a:rPr lang="en-US" dirty="0"/>
              <a:t>Liberia</a:t>
            </a:r>
          </a:p>
        </p:txBody>
      </p:sp>
      <p:sp>
        <p:nvSpPr>
          <p:cNvPr id="1055" name="Oval 1035"/>
          <p:cNvSpPr>
            <a:spLocks noChangeArrowheads="1"/>
          </p:cNvSpPr>
          <p:nvPr/>
        </p:nvSpPr>
        <p:spPr bwMode="auto">
          <a:xfrm>
            <a:off x="6019800" y="3124200"/>
            <a:ext cx="1676400" cy="762000"/>
          </a:xfrm>
          <a:prstGeom prst="ellipse">
            <a:avLst/>
          </a:prstGeom>
          <a:gradFill rotWithShape="0">
            <a:gsLst>
              <a:gs pos="0">
                <a:srgbClr val="666699"/>
              </a:gs>
              <a:gs pos="50000">
                <a:srgbClr val="FFE9FF"/>
              </a:gs>
              <a:gs pos="100000">
                <a:srgbClr val="666699"/>
              </a:gs>
            </a:gsLst>
            <a:lin ang="5400000" scaled="1"/>
          </a:gradFill>
          <a:ln w="9525">
            <a:solidFill>
              <a:srgbClr val="0000FF"/>
            </a:solidFill>
            <a:round/>
            <a:headEnd/>
            <a:tailEnd/>
          </a:ln>
        </p:spPr>
        <p:txBody>
          <a:bodyPr wrap="none" anchor="ctr"/>
          <a:lstStyle/>
          <a:p>
            <a:pPr algn="ctr"/>
            <a:r>
              <a:rPr lang="en-US" b="1" dirty="0"/>
              <a:t>Rwanda</a:t>
            </a:r>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447800" y="1676400"/>
          <a:ext cx="6324600"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676400" y="685800"/>
            <a:ext cx="6019800" cy="523220"/>
          </a:xfrm>
          <a:prstGeom prst="rect">
            <a:avLst/>
          </a:prstGeom>
          <a:noFill/>
        </p:spPr>
        <p:txBody>
          <a:bodyPr wrap="square" rtlCol="0">
            <a:spAutoFit/>
          </a:bodyPr>
          <a:lstStyle/>
          <a:p>
            <a:r>
              <a:rPr lang="en-US" dirty="0" smtClean="0"/>
              <a:t>REASONS FOR SEARCH REQUEST</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295400" y="1295400"/>
          <a:ext cx="6858000"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600200" y="457200"/>
            <a:ext cx="5715000" cy="533400"/>
          </a:xfrm>
          <a:prstGeom prst="rect">
            <a:avLst/>
          </a:prstGeom>
          <a:noFill/>
        </p:spPr>
        <p:txBody>
          <a:bodyPr wrap="square" rtlCol="0">
            <a:spAutoFit/>
          </a:bodyPr>
          <a:lstStyle/>
          <a:p>
            <a:r>
              <a:rPr lang="en-US" dirty="0" smtClean="0"/>
              <a:t>REQUESTED SEARCH SERVICES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914400" y="1752600"/>
          <a:ext cx="8001000" cy="4800600"/>
        </p:xfrm>
        <a:graphic>
          <a:graphicData uri="http://schemas.openxmlformats.org/drawingml/2006/chart">
            <c:chart xmlns:c="http://schemas.openxmlformats.org/drawingml/2006/chart" xmlns:r="http://schemas.openxmlformats.org/officeDocument/2006/relationships" r:id="rId2"/>
          </a:graphicData>
        </a:graphic>
      </p:graphicFrame>
      <p:sp>
        <p:nvSpPr>
          <p:cNvPr id="23555" name="TextBox 3"/>
          <p:cNvSpPr txBox="1">
            <a:spLocks noChangeArrowheads="1"/>
          </p:cNvSpPr>
          <p:nvPr/>
        </p:nvSpPr>
        <p:spPr bwMode="auto">
          <a:xfrm>
            <a:off x="1371600" y="533400"/>
            <a:ext cx="7543800" cy="1569660"/>
          </a:xfrm>
          <a:prstGeom prst="rect">
            <a:avLst/>
          </a:prstGeom>
          <a:noFill/>
          <a:ln w="9525">
            <a:noFill/>
            <a:miter lim="800000"/>
            <a:headEnd/>
            <a:tailEnd/>
          </a:ln>
        </p:spPr>
        <p:txBody>
          <a:bodyPr>
            <a:spAutoFit/>
          </a:bodyPr>
          <a:lstStyle/>
          <a:p>
            <a:r>
              <a:rPr lang="en-US" sz="3200" b="1" dirty="0">
                <a:latin typeface="Times New Roman" pitchFamily="18" charset="0"/>
              </a:rPr>
              <a:t>STATISTICAL ANALYSIS OF PATENT INFORMATION SERVICES AT ARIPO</a:t>
            </a:r>
          </a:p>
          <a:p>
            <a:endParaRPr lang="en-US" sz="3200" dirty="0">
              <a:latin typeface="Arial"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828800" y="228605"/>
            <a:ext cx="5724525" cy="3138135"/>
            <a:chOff x="107199000" y="110703359"/>
            <a:chExt cx="5724000" cy="3011276"/>
          </a:xfrm>
        </p:grpSpPr>
        <p:sp>
          <p:nvSpPr>
            <p:cNvPr id="2051" name="Text Box 3"/>
            <p:cNvSpPr txBox="1">
              <a:spLocks noChangeArrowheads="1"/>
            </p:cNvSpPr>
            <p:nvPr/>
          </p:nvSpPr>
          <p:spPr bwMode="auto">
            <a:xfrm>
              <a:off x="107199000" y="110703359"/>
              <a:ext cx="5724000" cy="549675"/>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ts val="1000"/>
                </a:spcBef>
                <a:spcAft>
                  <a:spcPct val="0"/>
                </a:spcAft>
                <a:buClrTx/>
                <a:buSzTx/>
                <a:buFontTx/>
                <a:buNone/>
                <a:tabLst/>
              </a:pPr>
              <a:r>
                <a:rPr kumimoji="0" lang="en-US" sz="1700" b="1" i="0" u="none" strike="noStrike" cap="none" normalizeH="0" baseline="0" dirty="0" smtClean="0">
                  <a:ln>
                    <a:noFill/>
                  </a:ln>
                  <a:solidFill>
                    <a:srgbClr val="000000"/>
                  </a:solidFill>
                  <a:effectLst/>
                  <a:latin typeface="Times New Roman" pitchFamily="18" charset="0"/>
                </a:rPr>
                <a:t>	Classification of Applications Filed</a:t>
              </a:r>
              <a:endParaRPr kumimoji="0" lang="en-US" sz="1800" b="0" i="0" u="none" strike="noStrike" cap="none" normalizeH="0" baseline="0" dirty="0" smtClean="0">
                <a:ln>
                  <a:noFill/>
                </a:ln>
                <a:solidFill>
                  <a:schemeClr val="tx1"/>
                </a:solidFill>
                <a:effectLst/>
                <a:latin typeface="Arial" pitchFamily="34" charset="0"/>
              </a:endParaRPr>
            </a:p>
          </p:txBody>
        </p:sp>
        <p:pic>
          <p:nvPicPr>
            <p:cNvPr id="2053" name="Picture 5"/>
            <p:cNvPicPr>
              <a:picLocks noChangeAspect="1" noChangeArrowheads="1"/>
            </p:cNvPicPr>
            <p:nvPr/>
          </p:nvPicPr>
          <p:blipFill>
            <a:blip r:embed="rId2" cstate="print"/>
            <a:srcRect l="7344" t="13290" r="832" b="1482"/>
            <a:stretch>
              <a:fillRect/>
            </a:stretch>
          </p:blipFill>
          <p:spPr bwMode="auto">
            <a:xfrm>
              <a:off x="107450950" y="111168010"/>
              <a:ext cx="5256000" cy="2546625"/>
            </a:xfrm>
            <a:prstGeom prst="rect">
              <a:avLst/>
            </a:prstGeom>
            <a:noFill/>
            <a:ln w="3175" algn="in">
              <a:solidFill>
                <a:srgbClr val="000000"/>
              </a:solidFill>
              <a:miter lim="800000"/>
              <a:headEnd/>
              <a:tailEnd/>
            </a:ln>
            <a:effectLst/>
          </p:spPr>
        </p:pic>
      </p:grpSp>
      <p:grpSp>
        <p:nvGrpSpPr>
          <p:cNvPr id="3" name="Group 2"/>
          <p:cNvGrpSpPr>
            <a:grpSpLocks/>
          </p:cNvGrpSpPr>
          <p:nvPr/>
        </p:nvGrpSpPr>
        <p:grpSpPr bwMode="auto">
          <a:xfrm>
            <a:off x="1600200" y="3810000"/>
            <a:ext cx="6238875" cy="2673378"/>
            <a:chOff x="107465400" y="109759777"/>
            <a:chExt cx="5706000" cy="2673524"/>
          </a:xfrm>
        </p:grpSpPr>
        <p:sp>
          <p:nvSpPr>
            <p:cNvPr id="8" name="Text Box 3"/>
            <p:cNvSpPr txBox="1">
              <a:spLocks noChangeArrowheads="1"/>
            </p:cNvSpPr>
            <p:nvPr/>
          </p:nvSpPr>
          <p:spPr bwMode="auto">
            <a:xfrm>
              <a:off x="107465400" y="109836000"/>
              <a:ext cx="5706000" cy="6480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ts val="1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pic>
          <p:nvPicPr>
            <p:cNvPr id="10" name="Chart 7"/>
            <p:cNvPicPr>
              <a:picLocks noChangeArrowheads="1"/>
            </p:cNvPicPr>
            <p:nvPr/>
          </p:nvPicPr>
          <p:blipFill>
            <a:blip r:embed="rId3" cstate="print"/>
            <a:srcRect l="1335" t="1683" r="1147" b="1193"/>
            <a:stretch>
              <a:fillRect/>
            </a:stretch>
          </p:blipFill>
          <p:spPr bwMode="auto">
            <a:xfrm>
              <a:off x="107922642" y="109759777"/>
              <a:ext cx="4867175" cy="2673524"/>
            </a:xfrm>
            <a:prstGeom prst="rect">
              <a:avLst/>
            </a:prstGeom>
            <a:noFill/>
            <a:ln w="3175" algn="ctr">
              <a:solidFill>
                <a:srgbClr val="000000"/>
              </a:solidFill>
              <a:miter lim="800000"/>
              <a:headEnd/>
              <a:tailEnd/>
            </a:ln>
          </p:spPr>
        </p:pic>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CHALLENGES OF LOW UTILIZATION OF PATENT INFORMATION IN AFRICA</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IP OFFICE BUREAUCRACY AND INERTIA</a:t>
            </a:r>
          </a:p>
          <a:p>
            <a:r>
              <a:rPr lang="en-US" dirty="0" smtClean="0"/>
              <a:t>LACK OF INSTITUTIONAL LINKAGES AND COHESION</a:t>
            </a:r>
          </a:p>
          <a:p>
            <a:r>
              <a:rPr lang="en-US" dirty="0" smtClean="0"/>
              <a:t>UNWILLINGNESS OF RESEARCHERS, PARTICULARLY EXPERIENCED RESEARCHERS TO ADOPT NEW INFORMATION TOOLS FOR RESEARCH AND DEVELOPMENT</a:t>
            </a:r>
          </a:p>
          <a:p>
            <a:r>
              <a:rPr lang="en-US" dirty="0" smtClean="0"/>
              <a:t>INABILITY TO CREATE LOCAL DEMAND FOR PATENT INFORMATION AND RESEARCH DATABASES</a:t>
            </a:r>
          </a:p>
          <a:p>
            <a:r>
              <a:rPr lang="en-US" dirty="0" smtClean="0"/>
              <a:t>LACK OF COMPREHENSIVE TISC WORK PROGRAM AND STRATEGY</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CREATING A REGIONAL NETWORK FOR IP INFORMATION UTILIZATION TO PROMOTE INNOVATION IN AFRICA</a:t>
            </a:r>
            <a:endParaRPr lang="en-US" sz="3200" dirty="0"/>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Oval 3"/>
          <p:cNvSpPr/>
          <p:nvPr/>
        </p:nvSpPr>
        <p:spPr>
          <a:xfrm>
            <a:off x="304800" y="3200400"/>
            <a:ext cx="1676400" cy="1600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ARIPO</a:t>
            </a:r>
            <a:endParaRPr lang="en-US" dirty="0"/>
          </a:p>
        </p:txBody>
      </p:sp>
      <p:sp>
        <p:nvSpPr>
          <p:cNvPr id="7" name="TextBox 6"/>
          <p:cNvSpPr txBox="1"/>
          <p:nvPr/>
        </p:nvSpPr>
        <p:spPr>
          <a:xfrm>
            <a:off x="7162800" y="4648200"/>
            <a:ext cx="2209800" cy="954107"/>
          </a:xfrm>
          <a:prstGeom prst="rect">
            <a:avLst/>
          </a:prstGeom>
          <a:noFill/>
        </p:spPr>
        <p:txBody>
          <a:bodyPr wrap="square" rtlCol="0">
            <a:spAutoFit/>
          </a:bodyPr>
          <a:lstStyle/>
          <a:p>
            <a:r>
              <a:rPr lang="en-US" sz="1400" dirty="0" smtClean="0"/>
              <a:t>ASSOCIATION OF INDUSTRIES AND CHAMBERS OF COMMERCE</a:t>
            </a:r>
            <a:endParaRPr lang="en-US" sz="1400" dirty="0"/>
          </a:p>
        </p:txBody>
      </p:sp>
      <p:sp>
        <p:nvSpPr>
          <p:cNvPr id="8" name="TextBox 7"/>
          <p:cNvSpPr txBox="1"/>
          <p:nvPr/>
        </p:nvSpPr>
        <p:spPr>
          <a:xfrm>
            <a:off x="5486400" y="6027003"/>
            <a:ext cx="2743200" cy="830997"/>
          </a:xfrm>
          <a:prstGeom prst="rect">
            <a:avLst/>
          </a:prstGeom>
          <a:noFill/>
        </p:spPr>
        <p:txBody>
          <a:bodyPr wrap="square" rtlCol="0">
            <a:spAutoFit/>
          </a:bodyPr>
          <a:lstStyle/>
          <a:p>
            <a:r>
              <a:rPr lang="en-US" sz="1600" dirty="0" smtClean="0"/>
              <a:t>IP OFFICES – PATENT MAPPING AND LANDSCAPING</a:t>
            </a:r>
            <a:endParaRPr lang="en-US" sz="1600" dirty="0"/>
          </a:p>
        </p:txBody>
      </p:sp>
      <p:sp>
        <p:nvSpPr>
          <p:cNvPr id="9" name="TextBox 8"/>
          <p:cNvSpPr txBox="1"/>
          <p:nvPr/>
        </p:nvSpPr>
        <p:spPr>
          <a:xfrm>
            <a:off x="2590800" y="3048000"/>
            <a:ext cx="1676400" cy="1938992"/>
          </a:xfrm>
          <a:prstGeom prst="rect">
            <a:avLst/>
          </a:prstGeom>
          <a:solidFill>
            <a:srgbClr val="FFC000"/>
          </a:solidFill>
        </p:spPr>
        <p:txBody>
          <a:bodyPr wrap="square" rtlCol="0">
            <a:spAutoFit/>
          </a:bodyPr>
          <a:lstStyle/>
          <a:p>
            <a:endParaRPr lang="en-US" sz="2400" dirty="0" smtClean="0">
              <a:solidFill>
                <a:schemeClr val="bg1"/>
              </a:solidFill>
            </a:endParaRPr>
          </a:p>
          <a:p>
            <a:r>
              <a:rPr lang="en-US" sz="2400" dirty="0" smtClean="0"/>
              <a:t>MEMBER STATES OF ARIPO</a:t>
            </a:r>
          </a:p>
          <a:p>
            <a:endParaRPr lang="en-US" sz="2400" dirty="0">
              <a:solidFill>
                <a:schemeClr val="bg1"/>
              </a:solidFill>
            </a:endParaRPr>
          </a:p>
        </p:txBody>
      </p:sp>
      <p:sp>
        <p:nvSpPr>
          <p:cNvPr id="12" name="Left-Up Arrow 11"/>
          <p:cNvSpPr/>
          <p:nvPr/>
        </p:nvSpPr>
        <p:spPr>
          <a:xfrm>
            <a:off x="457200" y="5105400"/>
            <a:ext cx="3124200" cy="1752600"/>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POLICY FRAMEWOK</a:t>
            </a:r>
            <a:endParaRPr lang="en-US" sz="2000" dirty="0"/>
          </a:p>
        </p:txBody>
      </p:sp>
      <p:sp>
        <p:nvSpPr>
          <p:cNvPr id="13" name="Left-Right Arrow 12"/>
          <p:cNvSpPr/>
          <p:nvPr/>
        </p:nvSpPr>
        <p:spPr>
          <a:xfrm>
            <a:off x="1905000" y="3886200"/>
            <a:ext cx="762000" cy="4572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04800" y="1371600"/>
            <a:ext cx="1600200" cy="1447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WIPO</a:t>
            </a:r>
            <a:endParaRPr lang="en-US" dirty="0"/>
          </a:p>
        </p:txBody>
      </p:sp>
      <p:sp>
        <p:nvSpPr>
          <p:cNvPr id="11" name="Up-Down Arrow 10"/>
          <p:cNvSpPr/>
          <p:nvPr/>
        </p:nvSpPr>
        <p:spPr>
          <a:xfrm>
            <a:off x="990600" y="2743200"/>
            <a:ext cx="304800" cy="5334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IDENTIFICATION OF AREAS OF COMPETITIVE ADVANTAGE IN ARIPO MEMBER STATES –SUB-REGIONAL INITIATIVES</a:t>
            </a:r>
            <a:endParaRPr lang="en-US" sz="3200" dirty="0"/>
          </a:p>
        </p:txBody>
      </p:sp>
      <p:sp>
        <p:nvSpPr>
          <p:cNvPr id="3" name="Content Placeholder 2"/>
          <p:cNvSpPr>
            <a:spLocks noGrp="1"/>
          </p:cNvSpPr>
          <p:nvPr>
            <p:ph idx="1"/>
          </p:nvPr>
        </p:nvSpPr>
        <p:spPr/>
        <p:txBody>
          <a:bodyPr>
            <a:normAutofit fontScale="92500" lnSpcReduction="20000"/>
          </a:bodyPr>
          <a:lstStyle/>
          <a:p>
            <a:r>
              <a:rPr lang="en-US" dirty="0" smtClean="0"/>
              <a:t>WEST AFRICA</a:t>
            </a:r>
          </a:p>
          <a:p>
            <a:endParaRPr lang="en-US" dirty="0" smtClean="0"/>
          </a:p>
          <a:p>
            <a:r>
              <a:rPr lang="en-US" dirty="0" smtClean="0"/>
              <a:t>EAST AFRICA</a:t>
            </a:r>
          </a:p>
          <a:p>
            <a:endParaRPr lang="en-US" dirty="0" smtClean="0"/>
          </a:p>
          <a:p>
            <a:r>
              <a:rPr lang="en-US" dirty="0" smtClean="0"/>
              <a:t>CENTRAL AFRICA</a:t>
            </a:r>
          </a:p>
          <a:p>
            <a:endParaRPr lang="en-US" dirty="0" smtClean="0"/>
          </a:p>
          <a:p>
            <a:r>
              <a:rPr lang="en-US" dirty="0" smtClean="0"/>
              <a:t>SOUTHERN AFRICA</a:t>
            </a:r>
          </a:p>
          <a:p>
            <a:endParaRPr lang="en-US" dirty="0" smtClean="0"/>
          </a:p>
          <a:p>
            <a:r>
              <a:rPr lang="en-US" dirty="0" smtClean="0"/>
              <a:t>NORTH AFRICA</a:t>
            </a:r>
            <a:endParaRPr lang="en-US" dirty="0"/>
          </a:p>
        </p:txBody>
      </p:sp>
      <p:sp>
        <p:nvSpPr>
          <p:cNvPr id="4" name="Can 3"/>
          <p:cNvSpPr/>
          <p:nvPr/>
        </p:nvSpPr>
        <p:spPr>
          <a:xfrm>
            <a:off x="5638800" y="1600200"/>
            <a:ext cx="2971800" cy="43434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715000" y="2667000"/>
            <a:ext cx="2819400" cy="2308324"/>
          </a:xfrm>
          <a:prstGeom prst="rect">
            <a:avLst/>
          </a:prstGeom>
          <a:noFill/>
        </p:spPr>
        <p:txBody>
          <a:bodyPr wrap="square" rtlCol="0">
            <a:spAutoFit/>
          </a:bodyPr>
          <a:lstStyle/>
          <a:p>
            <a:r>
              <a:rPr lang="en-US" sz="2400" dirty="0" smtClean="0"/>
              <a:t>REGIONAL STRATEGY FOR IP INFORMATION UTILIZATION  MANAGED BY ARIPO AND OAPI</a:t>
            </a:r>
            <a:endParaRPr lang="en-US" sz="2400" dirty="0"/>
          </a:p>
        </p:txBody>
      </p:sp>
      <p:sp>
        <p:nvSpPr>
          <p:cNvPr id="6" name="Up-Down Arrow 5"/>
          <p:cNvSpPr/>
          <p:nvPr/>
        </p:nvSpPr>
        <p:spPr>
          <a:xfrm>
            <a:off x="1752600" y="1905000"/>
            <a:ext cx="457200" cy="6858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Up-Down Arrow 6"/>
          <p:cNvSpPr/>
          <p:nvPr/>
        </p:nvSpPr>
        <p:spPr>
          <a:xfrm>
            <a:off x="1752600" y="2819400"/>
            <a:ext cx="457200" cy="6858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Up-Down Arrow 7"/>
          <p:cNvSpPr/>
          <p:nvPr/>
        </p:nvSpPr>
        <p:spPr>
          <a:xfrm>
            <a:off x="1828800" y="3733800"/>
            <a:ext cx="381000" cy="64951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Up-Down Arrow 8"/>
          <p:cNvSpPr/>
          <p:nvPr/>
        </p:nvSpPr>
        <p:spPr>
          <a:xfrm>
            <a:off x="1828800" y="4724400"/>
            <a:ext cx="381000" cy="6096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3962400" y="2895600"/>
            <a:ext cx="1600200" cy="1219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Inclusive and balanced approach towards the development of national IP policies and strategies</a:t>
            </a:r>
          </a:p>
          <a:p>
            <a:r>
              <a:rPr lang="en-US" dirty="0" smtClean="0"/>
              <a:t>Need to continuously strengthen the IP cycle in the member states</a:t>
            </a:r>
          </a:p>
          <a:p>
            <a:r>
              <a:rPr lang="en-US" dirty="0" smtClean="0"/>
              <a:t>Need to harmonize the ARIPO and OAPI systems</a:t>
            </a:r>
          </a:p>
          <a:p>
            <a:r>
              <a:rPr lang="en-US" dirty="0" smtClean="0"/>
              <a:t>Need to demystify IP</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81000" y="0"/>
            <a:ext cx="7772400" cy="1143000"/>
          </a:xfrm>
        </p:spPr>
        <p:txBody>
          <a:bodyPr/>
          <a:lstStyle/>
          <a:p>
            <a:pPr eaLnBrk="1" hangingPunct="1"/>
            <a:r>
              <a:rPr lang="en-US" sz="3200" smtClean="0"/>
              <a:t>THE HEADQUARTERS OF ARIPO</a:t>
            </a:r>
          </a:p>
        </p:txBody>
      </p:sp>
      <p:sp>
        <p:nvSpPr>
          <p:cNvPr id="332803" name="Rectangle 3"/>
          <p:cNvSpPr>
            <a:spLocks noGrp="1" noChangeArrowheads="1"/>
          </p:cNvSpPr>
          <p:nvPr>
            <p:ph idx="1"/>
          </p:nvPr>
        </p:nvSpPr>
        <p:spPr>
          <a:xfrm>
            <a:off x="762000" y="1371600"/>
            <a:ext cx="8382000" cy="4114800"/>
          </a:xfrm>
        </p:spPr>
        <p:txBody>
          <a:bodyPr rtlCol="0">
            <a:normAutofit/>
          </a:bodyPr>
          <a:lstStyle/>
          <a:p>
            <a:pPr eaLnBrk="1" fontAlgn="auto" hangingPunct="1">
              <a:lnSpc>
                <a:spcPct val="90000"/>
              </a:lnSpc>
              <a:spcAft>
                <a:spcPts val="0"/>
              </a:spcAft>
              <a:buFont typeface="Arial" pitchFamily="34" charset="0"/>
              <a:buChar char="•"/>
              <a:defRPr/>
            </a:pPr>
            <a:r>
              <a:rPr lang="en-US" sz="2800" dirty="0"/>
              <a:t>Based in Harare since February 1982;</a:t>
            </a:r>
          </a:p>
          <a:p>
            <a:pPr eaLnBrk="1" fontAlgn="auto" hangingPunct="1">
              <a:lnSpc>
                <a:spcPct val="90000"/>
              </a:lnSpc>
              <a:spcAft>
                <a:spcPts val="0"/>
              </a:spcAft>
              <a:buFont typeface="Arial" pitchFamily="34" charset="0"/>
              <a:buChar char="•"/>
              <a:defRPr/>
            </a:pPr>
            <a:r>
              <a:rPr lang="en-US" sz="2800" b="1" dirty="0"/>
              <a:t>Physical </a:t>
            </a:r>
            <a:r>
              <a:rPr lang="en-US" sz="2800" b="1" dirty="0" smtClean="0"/>
              <a:t>Address</a:t>
            </a:r>
            <a:r>
              <a:rPr lang="en-US" sz="2800" b="1" dirty="0"/>
              <a:t>:</a:t>
            </a:r>
            <a:r>
              <a:rPr lang="en-US" sz="2800" dirty="0" smtClean="0"/>
              <a:t> 	11 </a:t>
            </a:r>
            <a:r>
              <a:rPr lang="en-US" sz="2800" dirty="0"/>
              <a:t>Natal Rd, Belgravia, 				</a:t>
            </a:r>
            <a:r>
              <a:rPr lang="en-US" sz="2800" dirty="0" smtClean="0"/>
              <a:t>	Harare</a:t>
            </a:r>
            <a:r>
              <a:rPr lang="en-US" sz="2800" dirty="0"/>
              <a:t>, Zimbabwe.</a:t>
            </a:r>
          </a:p>
          <a:p>
            <a:pPr eaLnBrk="1" fontAlgn="auto" hangingPunct="1">
              <a:lnSpc>
                <a:spcPct val="90000"/>
              </a:lnSpc>
              <a:spcAft>
                <a:spcPts val="0"/>
              </a:spcAft>
              <a:buFont typeface="Arial" pitchFamily="34" charset="0"/>
              <a:buChar char="•"/>
              <a:defRPr/>
            </a:pPr>
            <a:r>
              <a:rPr lang="en-US" sz="2800" b="1" dirty="0"/>
              <a:t>Postal </a:t>
            </a:r>
            <a:r>
              <a:rPr lang="en-US" sz="2800" b="1" dirty="0" smtClean="0"/>
              <a:t>Address</a:t>
            </a:r>
            <a:r>
              <a:rPr lang="en-US" sz="2800" b="1" dirty="0"/>
              <a:t>:</a:t>
            </a:r>
            <a:r>
              <a:rPr lang="en-US" sz="2800" dirty="0"/>
              <a:t>	</a:t>
            </a:r>
            <a:r>
              <a:rPr lang="en-US" sz="2800" dirty="0" smtClean="0"/>
              <a:t>	P </a:t>
            </a:r>
            <a:r>
              <a:rPr lang="en-US" sz="2800" dirty="0"/>
              <a:t>O Box 4228 Harare, 					Zimbabwe.</a:t>
            </a:r>
          </a:p>
          <a:p>
            <a:pPr eaLnBrk="1" fontAlgn="auto" hangingPunct="1">
              <a:lnSpc>
                <a:spcPct val="90000"/>
              </a:lnSpc>
              <a:spcAft>
                <a:spcPts val="0"/>
              </a:spcAft>
              <a:buFont typeface="Arial" pitchFamily="34" charset="0"/>
              <a:buChar char="•"/>
              <a:defRPr/>
            </a:pPr>
            <a:r>
              <a:rPr lang="en-US" sz="2800" b="1" dirty="0"/>
              <a:t>Telephone</a:t>
            </a:r>
            <a:r>
              <a:rPr lang="en-US" sz="2800" dirty="0"/>
              <a:t>: 	</a:t>
            </a:r>
            <a:r>
              <a:rPr lang="en-US" sz="2800" dirty="0" smtClean="0"/>
              <a:t>	00263 </a:t>
            </a:r>
            <a:r>
              <a:rPr lang="en-US" sz="2800" dirty="0"/>
              <a:t>4 794065, 794066, 				794070.</a:t>
            </a:r>
          </a:p>
          <a:p>
            <a:pPr eaLnBrk="1" fontAlgn="auto" hangingPunct="1">
              <a:lnSpc>
                <a:spcPct val="90000"/>
              </a:lnSpc>
              <a:spcAft>
                <a:spcPts val="0"/>
              </a:spcAft>
              <a:buFont typeface="Arial" pitchFamily="34" charset="0"/>
              <a:buChar char="•"/>
              <a:defRPr/>
            </a:pPr>
            <a:r>
              <a:rPr lang="en-US" sz="2800" b="1" dirty="0"/>
              <a:t>E-mail address</a:t>
            </a:r>
            <a:r>
              <a:rPr lang="en-US" sz="2800" dirty="0"/>
              <a:t>:  </a:t>
            </a:r>
            <a:r>
              <a:rPr lang="en-US" sz="2800" dirty="0" smtClean="0"/>
              <a:t> </a:t>
            </a:r>
            <a:r>
              <a:rPr lang="en-US" sz="2800" dirty="0"/>
              <a:t>; 	</a:t>
            </a:r>
            <a:r>
              <a:rPr lang="en-US" sz="2800" dirty="0" smtClean="0">
                <a:hlinkClick r:id="rId2"/>
              </a:rPr>
              <a:t>mail@aripo.org</a:t>
            </a:r>
            <a:endParaRPr lang="en-US" sz="2800" dirty="0"/>
          </a:p>
          <a:p>
            <a:pPr eaLnBrk="1" fontAlgn="auto" hangingPunct="1">
              <a:lnSpc>
                <a:spcPct val="90000"/>
              </a:lnSpc>
              <a:spcAft>
                <a:spcPts val="0"/>
              </a:spcAft>
              <a:buFont typeface="Arial" pitchFamily="34" charset="0"/>
              <a:buChar char="•"/>
              <a:defRPr/>
            </a:pPr>
            <a:r>
              <a:rPr lang="en-US" sz="2800" b="1" dirty="0"/>
              <a:t>Website:  </a:t>
            </a:r>
            <a:r>
              <a:rPr lang="en-US" sz="2800" b="1" dirty="0" smtClean="0"/>
              <a:t>			</a:t>
            </a:r>
            <a:r>
              <a:rPr lang="en-US" sz="2800" b="1" dirty="0" smtClean="0">
                <a:hlinkClick r:id="rId3"/>
              </a:rPr>
              <a:t>http</a:t>
            </a:r>
            <a:r>
              <a:rPr lang="en-US" sz="2800" b="1" dirty="0">
                <a:hlinkClick r:id="rId3"/>
              </a:rPr>
              <a:t>://www.aripo.org</a:t>
            </a:r>
            <a:r>
              <a:rPr lang="en-US" sz="2800" b="1" dirty="0"/>
              <a:t> .</a:t>
            </a:r>
          </a:p>
          <a:p>
            <a:pPr eaLnBrk="1" fontAlgn="auto" hangingPunct="1">
              <a:lnSpc>
                <a:spcPct val="90000"/>
              </a:lnSpc>
              <a:spcAft>
                <a:spcPts val="0"/>
              </a:spcAft>
              <a:buFont typeface="Arial" pitchFamily="34" charset="0"/>
              <a:buChar char="•"/>
              <a:defRPr/>
            </a:pPr>
            <a:endParaRPr lang="en-US" sz="2800" b="1" dirty="0"/>
          </a:p>
        </p:txBody>
      </p:sp>
    </p:spTree>
  </p:cSld>
  <p:clrMapOvr>
    <a:masterClrMapping/>
  </p:clrMapOvr>
  <p:transition>
    <p:randomBa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idx="1"/>
          </p:nvPr>
        </p:nvSpPr>
        <p:spPr>
          <a:xfrm>
            <a:off x="457200" y="152400"/>
            <a:ext cx="8305800" cy="6400800"/>
          </a:xfrm>
          <a:ln w="57150">
            <a:solidFill>
              <a:schemeClr val="tx1"/>
            </a:solidFill>
          </a:ln>
        </p:spPr>
        <p:txBody>
          <a:bodyPr/>
          <a:lstStyle/>
          <a:p>
            <a:pPr algn="ctr" eaLnBrk="1" hangingPunct="1">
              <a:buClr>
                <a:schemeClr val="tx1"/>
              </a:buClr>
              <a:buSzPct val="90000"/>
              <a:buFont typeface="Wingdings" pitchFamily="2" charset="2"/>
              <a:buNone/>
            </a:pPr>
            <a:r>
              <a:rPr lang="en-US" sz="2400" b="1" i="1" smtClean="0">
                <a:latin typeface="Trebuchet MS" pitchFamily="34" charset="0"/>
              </a:rPr>
              <a:t> </a:t>
            </a:r>
            <a:r>
              <a:rPr lang="en-US" sz="10600" b="1" i="1" smtClean="0">
                <a:solidFill>
                  <a:srgbClr val="FF33CC"/>
                </a:solidFill>
                <a:latin typeface="Arial Narrow" pitchFamily="34" charset="0"/>
              </a:rPr>
              <a:t>Thank You For Listening!</a:t>
            </a:r>
          </a:p>
        </p:txBody>
      </p:sp>
      <p:grpSp>
        <p:nvGrpSpPr>
          <p:cNvPr id="2" name="Group 3"/>
          <p:cNvGrpSpPr>
            <a:grpSpLocks/>
          </p:cNvGrpSpPr>
          <p:nvPr/>
        </p:nvGrpSpPr>
        <p:grpSpPr bwMode="auto">
          <a:xfrm>
            <a:off x="1962150" y="5213350"/>
            <a:ext cx="4862513" cy="1262063"/>
            <a:chOff x="1236" y="3284"/>
            <a:chExt cx="3063" cy="795"/>
          </a:xfrm>
        </p:grpSpPr>
        <p:sp>
          <p:nvSpPr>
            <p:cNvPr id="40053" name="Freeform 4"/>
            <p:cNvSpPr>
              <a:spLocks/>
            </p:cNvSpPr>
            <p:nvPr/>
          </p:nvSpPr>
          <p:spPr bwMode="auto">
            <a:xfrm>
              <a:off x="1236" y="3284"/>
              <a:ext cx="3063" cy="186"/>
            </a:xfrm>
            <a:custGeom>
              <a:avLst/>
              <a:gdLst>
                <a:gd name="T0" fmla="*/ 402 w 3063"/>
                <a:gd name="T1" fmla="*/ 0 h 186"/>
                <a:gd name="T2" fmla="*/ 2642 w 3063"/>
                <a:gd name="T3" fmla="*/ 0 h 186"/>
                <a:gd name="T4" fmla="*/ 3063 w 3063"/>
                <a:gd name="T5" fmla="*/ 186 h 186"/>
                <a:gd name="T6" fmla="*/ 0 w 3063"/>
                <a:gd name="T7" fmla="*/ 186 h 186"/>
                <a:gd name="T8" fmla="*/ 402 w 3063"/>
                <a:gd name="T9" fmla="*/ 0 h 186"/>
                <a:gd name="T10" fmla="*/ 0 60000 65536"/>
                <a:gd name="T11" fmla="*/ 0 60000 65536"/>
                <a:gd name="T12" fmla="*/ 0 60000 65536"/>
                <a:gd name="T13" fmla="*/ 0 60000 65536"/>
                <a:gd name="T14" fmla="*/ 0 60000 65536"/>
                <a:gd name="T15" fmla="*/ 0 w 3063"/>
                <a:gd name="T16" fmla="*/ 0 h 186"/>
                <a:gd name="T17" fmla="*/ 3063 w 3063"/>
                <a:gd name="T18" fmla="*/ 186 h 186"/>
              </a:gdLst>
              <a:ahLst/>
              <a:cxnLst>
                <a:cxn ang="T10">
                  <a:pos x="T0" y="T1"/>
                </a:cxn>
                <a:cxn ang="T11">
                  <a:pos x="T2" y="T3"/>
                </a:cxn>
                <a:cxn ang="T12">
                  <a:pos x="T4" y="T5"/>
                </a:cxn>
                <a:cxn ang="T13">
                  <a:pos x="T6" y="T7"/>
                </a:cxn>
                <a:cxn ang="T14">
                  <a:pos x="T8" y="T9"/>
                </a:cxn>
              </a:cxnLst>
              <a:rect l="T15" t="T16" r="T17" b="T18"/>
              <a:pathLst>
                <a:path w="3063" h="186">
                  <a:moveTo>
                    <a:pt x="402" y="0"/>
                  </a:moveTo>
                  <a:lnTo>
                    <a:pt x="2642" y="0"/>
                  </a:lnTo>
                  <a:lnTo>
                    <a:pt x="3063" y="186"/>
                  </a:lnTo>
                  <a:lnTo>
                    <a:pt x="0" y="186"/>
                  </a:lnTo>
                  <a:lnTo>
                    <a:pt x="402" y="0"/>
                  </a:lnTo>
                  <a:close/>
                </a:path>
              </a:pathLst>
            </a:custGeom>
            <a:solidFill>
              <a:srgbClr val="5F5F5F"/>
            </a:solidFill>
            <a:ln w="9525">
              <a:noFill/>
              <a:round/>
              <a:headEnd/>
              <a:tailEnd/>
            </a:ln>
          </p:spPr>
          <p:txBody>
            <a:bodyPr/>
            <a:lstStyle/>
            <a:p>
              <a:pPr eaLnBrk="0" hangingPunct="0"/>
              <a:endParaRPr lang="en-US" sz="1800"/>
            </a:p>
          </p:txBody>
        </p:sp>
        <p:sp>
          <p:nvSpPr>
            <p:cNvPr id="40054" name="Rectangle 5"/>
            <p:cNvSpPr>
              <a:spLocks noChangeArrowheads="1"/>
            </p:cNvSpPr>
            <p:nvPr/>
          </p:nvSpPr>
          <p:spPr bwMode="auto">
            <a:xfrm>
              <a:off x="1291" y="3466"/>
              <a:ext cx="2765" cy="613"/>
            </a:xfrm>
            <a:prstGeom prst="rect">
              <a:avLst/>
            </a:prstGeom>
            <a:solidFill>
              <a:srgbClr val="3F3F3F"/>
            </a:solidFill>
            <a:ln w="9525">
              <a:noFill/>
              <a:miter lim="800000"/>
              <a:headEnd/>
              <a:tailEnd/>
            </a:ln>
          </p:spPr>
          <p:txBody>
            <a:bodyPr/>
            <a:lstStyle/>
            <a:p>
              <a:pPr eaLnBrk="0" hangingPunct="0"/>
              <a:endParaRPr lang="en-US" sz="1800"/>
            </a:p>
          </p:txBody>
        </p:sp>
      </p:grpSp>
      <p:sp>
        <p:nvSpPr>
          <p:cNvPr id="39940" name="Freeform 6"/>
          <p:cNvSpPr>
            <a:spLocks/>
          </p:cNvSpPr>
          <p:nvPr/>
        </p:nvSpPr>
        <p:spPr bwMode="auto">
          <a:xfrm>
            <a:off x="2438400" y="5549900"/>
            <a:ext cx="3421063" cy="614363"/>
          </a:xfrm>
          <a:custGeom>
            <a:avLst/>
            <a:gdLst>
              <a:gd name="T0" fmla="*/ 0 w 2155"/>
              <a:gd name="T1" fmla="*/ 0 h 387"/>
              <a:gd name="T2" fmla="*/ 2147483647 w 2155"/>
              <a:gd name="T3" fmla="*/ 2147483647 h 387"/>
              <a:gd name="T4" fmla="*/ 2147483647 w 2155"/>
              <a:gd name="T5" fmla="*/ 2147483647 h 387"/>
              <a:gd name="T6" fmla="*/ 2147483647 w 2155"/>
              <a:gd name="T7" fmla="*/ 2147483647 h 387"/>
              <a:gd name="T8" fmla="*/ 2147483647 w 2155"/>
              <a:gd name="T9" fmla="*/ 2147483647 h 387"/>
              <a:gd name="T10" fmla="*/ 2147483647 w 2155"/>
              <a:gd name="T11" fmla="*/ 2147483647 h 387"/>
              <a:gd name="T12" fmla="*/ 2147483647 w 2155"/>
              <a:gd name="T13" fmla="*/ 2147483647 h 387"/>
              <a:gd name="T14" fmla="*/ 2147483647 w 2155"/>
              <a:gd name="T15" fmla="*/ 2147483647 h 387"/>
              <a:gd name="T16" fmla="*/ 2147483647 w 2155"/>
              <a:gd name="T17" fmla="*/ 2147483647 h 387"/>
              <a:gd name="T18" fmla="*/ 2147483647 w 2155"/>
              <a:gd name="T19" fmla="*/ 2147483647 h 387"/>
              <a:gd name="T20" fmla="*/ 2147483647 w 2155"/>
              <a:gd name="T21" fmla="*/ 2147483647 h 387"/>
              <a:gd name="T22" fmla="*/ 2147483647 w 2155"/>
              <a:gd name="T23" fmla="*/ 2147483647 h 387"/>
              <a:gd name="T24" fmla="*/ 2147483647 w 2155"/>
              <a:gd name="T25" fmla="*/ 2147483647 h 387"/>
              <a:gd name="T26" fmla="*/ 2147483647 w 2155"/>
              <a:gd name="T27" fmla="*/ 2147483647 h 387"/>
              <a:gd name="T28" fmla="*/ 2147483647 w 2155"/>
              <a:gd name="T29" fmla="*/ 2147483647 h 387"/>
              <a:gd name="T30" fmla="*/ 2147483647 w 2155"/>
              <a:gd name="T31" fmla="*/ 2147483647 h 387"/>
              <a:gd name="T32" fmla="*/ 2147483647 w 2155"/>
              <a:gd name="T33" fmla="*/ 2147483647 h 387"/>
              <a:gd name="T34" fmla="*/ 2147483647 w 2155"/>
              <a:gd name="T35" fmla="*/ 2147483647 h 387"/>
              <a:gd name="T36" fmla="*/ 2147483647 w 2155"/>
              <a:gd name="T37" fmla="*/ 2147483647 h 387"/>
              <a:gd name="T38" fmla="*/ 2147483647 w 2155"/>
              <a:gd name="T39" fmla="*/ 2147483647 h 387"/>
              <a:gd name="T40" fmla="*/ 2147483647 w 2155"/>
              <a:gd name="T41" fmla="*/ 2147483647 h 387"/>
              <a:gd name="T42" fmla="*/ 2147483647 w 2155"/>
              <a:gd name="T43" fmla="*/ 2147483647 h 387"/>
              <a:gd name="T44" fmla="*/ 2147483647 w 2155"/>
              <a:gd name="T45" fmla="*/ 2147483647 h 387"/>
              <a:gd name="T46" fmla="*/ 2147483647 w 2155"/>
              <a:gd name="T47" fmla="*/ 2147483647 h 387"/>
              <a:gd name="T48" fmla="*/ 2147483647 w 2155"/>
              <a:gd name="T49" fmla="*/ 2147483647 h 387"/>
              <a:gd name="T50" fmla="*/ 2147483647 w 2155"/>
              <a:gd name="T51" fmla="*/ 2147483647 h 387"/>
              <a:gd name="T52" fmla="*/ 2147483647 w 2155"/>
              <a:gd name="T53" fmla="*/ 2147483647 h 387"/>
              <a:gd name="T54" fmla="*/ 2147483647 w 2155"/>
              <a:gd name="T55" fmla="*/ 2147483647 h 387"/>
              <a:gd name="T56" fmla="*/ 2147483647 w 2155"/>
              <a:gd name="T57" fmla="*/ 2147483647 h 387"/>
              <a:gd name="T58" fmla="*/ 2147483647 w 2155"/>
              <a:gd name="T59" fmla="*/ 2147483647 h 387"/>
              <a:gd name="T60" fmla="*/ 2147483647 w 2155"/>
              <a:gd name="T61" fmla="*/ 2147483647 h 387"/>
              <a:gd name="T62" fmla="*/ 2147483647 w 2155"/>
              <a:gd name="T63" fmla="*/ 2147483647 h 387"/>
              <a:gd name="T64" fmla="*/ 2147483647 w 2155"/>
              <a:gd name="T65" fmla="*/ 2147483647 h 387"/>
              <a:gd name="T66" fmla="*/ 0 w 2155"/>
              <a:gd name="T67" fmla="*/ 0 h 38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155"/>
              <a:gd name="T103" fmla="*/ 0 h 387"/>
              <a:gd name="T104" fmla="*/ 2155 w 2155"/>
              <a:gd name="T105" fmla="*/ 387 h 38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155" h="387">
                <a:moveTo>
                  <a:pt x="0" y="0"/>
                </a:moveTo>
                <a:lnTo>
                  <a:pt x="2146" y="3"/>
                </a:lnTo>
                <a:lnTo>
                  <a:pt x="2155" y="294"/>
                </a:lnTo>
                <a:lnTo>
                  <a:pt x="2098" y="291"/>
                </a:lnTo>
                <a:lnTo>
                  <a:pt x="2051" y="281"/>
                </a:lnTo>
                <a:lnTo>
                  <a:pt x="2020" y="273"/>
                </a:lnTo>
                <a:lnTo>
                  <a:pt x="1979" y="290"/>
                </a:lnTo>
                <a:lnTo>
                  <a:pt x="1938" y="294"/>
                </a:lnTo>
                <a:lnTo>
                  <a:pt x="1903" y="304"/>
                </a:lnTo>
                <a:lnTo>
                  <a:pt x="1841" y="308"/>
                </a:lnTo>
                <a:lnTo>
                  <a:pt x="1777" y="313"/>
                </a:lnTo>
                <a:lnTo>
                  <a:pt x="1628" y="314"/>
                </a:lnTo>
                <a:lnTo>
                  <a:pt x="1536" y="308"/>
                </a:lnTo>
                <a:lnTo>
                  <a:pt x="1486" y="303"/>
                </a:lnTo>
                <a:lnTo>
                  <a:pt x="1439" y="316"/>
                </a:lnTo>
                <a:lnTo>
                  <a:pt x="1431" y="323"/>
                </a:lnTo>
                <a:lnTo>
                  <a:pt x="1399" y="323"/>
                </a:lnTo>
                <a:lnTo>
                  <a:pt x="1351" y="330"/>
                </a:lnTo>
                <a:lnTo>
                  <a:pt x="1315" y="324"/>
                </a:lnTo>
                <a:lnTo>
                  <a:pt x="1274" y="320"/>
                </a:lnTo>
                <a:lnTo>
                  <a:pt x="1232" y="304"/>
                </a:lnTo>
                <a:lnTo>
                  <a:pt x="1218" y="304"/>
                </a:lnTo>
                <a:lnTo>
                  <a:pt x="1200" y="294"/>
                </a:lnTo>
                <a:lnTo>
                  <a:pt x="1187" y="304"/>
                </a:lnTo>
                <a:lnTo>
                  <a:pt x="1172" y="326"/>
                </a:lnTo>
                <a:lnTo>
                  <a:pt x="1102" y="346"/>
                </a:lnTo>
                <a:lnTo>
                  <a:pt x="1091" y="327"/>
                </a:lnTo>
                <a:lnTo>
                  <a:pt x="1074" y="336"/>
                </a:lnTo>
                <a:lnTo>
                  <a:pt x="1049" y="336"/>
                </a:lnTo>
                <a:lnTo>
                  <a:pt x="914" y="381"/>
                </a:lnTo>
                <a:lnTo>
                  <a:pt x="853" y="387"/>
                </a:lnTo>
                <a:lnTo>
                  <a:pt x="322" y="372"/>
                </a:lnTo>
                <a:lnTo>
                  <a:pt x="18" y="323"/>
                </a:lnTo>
                <a:lnTo>
                  <a:pt x="0" y="0"/>
                </a:lnTo>
                <a:close/>
              </a:path>
            </a:pathLst>
          </a:custGeom>
          <a:solidFill>
            <a:srgbClr val="7FFF00"/>
          </a:solidFill>
          <a:ln w="9525">
            <a:noFill/>
            <a:round/>
            <a:headEnd/>
            <a:tailEnd/>
          </a:ln>
        </p:spPr>
        <p:txBody>
          <a:bodyPr/>
          <a:lstStyle/>
          <a:p>
            <a:pPr eaLnBrk="0" hangingPunct="0"/>
            <a:endParaRPr lang="en-US" sz="1800"/>
          </a:p>
        </p:txBody>
      </p:sp>
      <p:grpSp>
        <p:nvGrpSpPr>
          <p:cNvPr id="3" name="Group 7"/>
          <p:cNvGrpSpPr>
            <a:grpSpLocks/>
          </p:cNvGrpSpPr>
          <p:nvPr/>
        </p:nvGrpSpPr>
        <p:grpSpPr bwMode="auto">
          <a:xfrm>
            <a:off x="5842000" y="5381625"/>
            <a:ext cx="2185988" cy="1090613"/>
            <a:chOff x="3680" y="3390"/>
            <a:chExt cx="1377" cy="687"/>
          </a:xfrm>
        </p:grpSpPr>
        <p:sp>
          <p:nvSpPr>
            <p:cNvPr id="40050" name="Freeform 8"/>
            <p:cNvSpPr>
              <a:spLocks/>
            </p:cNvSpPr>
            <p:nvPr/>
          </p:nvSpPr>
          <p:spPr bwMode="auto">
            <a:xfrm>
              <a:off x="3682" y="3390"/>
              <a:ext cx="1375" cy="687"/>
            </a:xfrm>
            <a:custGeom>
              <a:avLst/>
              <a:gdLst>
                <a:gd name="T0" fmla="*/ 0 w 1375"/>
                <a:gd name="T1" fmla="*/ 109 h 687"/>
                <a:gd name="T2" fmla="*/ 349 w 1375"/>
                <a:gd name="T3" fmla="*/ 0 h 687"/>
                <a:gd name="T4" fmla="*/ 1375 w 1375"/>
                <a:gd name="T5" fmla="*/ 423 h 687"/>
                <a:gd name="T6" fmla="*/ 1373 w 1375"/>
                <a:gd name="T7" fmla="*/ 687 h 687"/>
                <a:gd name="T8" fmla="*/ 843 w 1375"/>
                <a:gd name="T9" fmla="*/ 685 h 687"/>
                <a:gd name="T10" fmla="*/ 0 w 1375"/>
                <a:gd name="T11" fmla="*/ 109 h 687"/>
                <a:gd name="T12" fmla="*/ 0 60000 65536"/>
                <a:gd name="T13" fmla="*/ 0 60000 65536"/>
                <a:gd name="T14" fmla="*/ 0 60000 65536"/>
                <a:gd name="T15" fmla="*/ 0 60000 65536"/>
                <a:gd name="T16" fmla="*/ 0 60000 65536"/>
                <a:gd name="T17" fmla="*/ 0 60000 65536"/>
                <a:gd name="T18" fmla="*/ 0 w 1375"/>
                <a:gd name="T19" fmla="*/ 0 h 687"/>
                <a:gd name="T20" fmla="*/ 1375 w 1375"/>
                <a:gd name="T21" fmla="*/ 687 h 687"/>
              </a:gdLst>
              <a:ahLst/>
              <a:cxnLst>
                <a:cxn ang="T12">
                  <a:pos x="T0" y="T1"/>
                </a:cxn>
                <a:cxn ang="T13">
                  <a:pos x="T2" y="T3"/>
                </a:cxn>
                <a:cxn ang="T14">
                  <a:pos x="T4" y="T5"/>
                </a:cxn>
                <a:cxn ang="T15">
                  <a:pos x="T6" y="T7"/>
                </a:cxn>
                <a:cxn ang="T16">
                  <a:pos x="T8" y="T9"/>
                </a:cxn>
                <a:cxn ang="T17">
                  <a:pos x="T10" y="T11"/>
                </a:cxn>
              </a:cxnLst>
              <a:rect l="T18" t="T19" r="T20" b="T21"/>
              <a:pathLst>
                <a:path w="1375" h="687">
                  <a:moveTo>
                    <a:pt x="0" y="109"/>
                  </a:moveTo>
                  <a:lnTo>
                    <a:pt x="349" y="0"/>
                  </a:lnTo>
                  <a:lnTo>
                    <a:pt x="1375" y="423"/>
                  </a:lnTo>
                  <a:lnTo>
                    <a:pt x="1373" y="687"/>
                  </a:lnTo>
                  <a:lnTo>
                    <a:pt x="843" y="685"/>
                  </a:lnTo>
                  <a:lnTo>
                    <a:pt x="0" y="109"/>
                  </a:lnTo>
                  <a:close/>
                </a:path>
              </a:pathLst>
            </a:custGeom>
            <a:solidFill>
              <a:srgbClr val="5FC000"/>
            </a:solidFill>
            <a:ln w="9525">
              <a:noFill/>
              <a:round/>
              <a:headEnd/>
              <a:tailEnd/>
            </a:ln>
          </p:spPr>
          <p:txBody>
            <a:bodyPr/>
            <a:lstStyle/>
            <a:p>
              <a:pPr eaLnBrk="0" hangingPunct="0"/>
              <a:endParaRPr lang="en-US" sz="1800"/>
            </a:p>
          </p:txBody>
        </p:sp>
        <p:sp>
          <p:nvSpPr>
            <p:cNvPr id="40051" name="Freeform 9"/>
            <p:cNvSpPr>
              <a:spLocks/>
            </p:cNvSpPr>
            <p:nvPr/>
          </p:nvSpPr>
          <p:spPr bwMode="auto">
            <a:xfrm>
              <a:off x="3680" y="3498"/>
              <a:ext cx="848" cy="577"/>
            </a:xfrm>
            <a:custGeom>
              <a:avLst/>
              <a:gdLst>
                <a:gd name="T0" fmla="*/ 0 w 848"/>
                <a:gd name="T1" fmla="*/ 0 h 577"/>
                <a:gd name="T2" fmla="*/ 848 w 848"/>
                <a:gd name="T3" fmla="*/ 577 h 577"/>
                <a:gd name="T4" fmla="*/ 716 w 848"/>
                <a:gd name="T5" fmla="*/ 577 h 577"/>
                <a:gd name="T6" fmla="*/ 0 w 848"/>
                <a:gd name="T7" fmla="*/ 0 h 577"/>
                <a:gd name="T8" fmla="*/ 0 60000 65536"/>
                <a:gd name="T9" fmla="*/ 0 60000 65536"/>
                <a:gd name="T10" fmla="*/ 0 60000 65536"/>
                <a:gd name="T11" fmla="*/ 0 60000 65536"/>
                <a:gd name="T12" fmla="*/ 0 w 848"/>
                <a:gd name="T13" fmla="*/ 0 h 577"/>
                <a:gd name="T14" fmla="*/ 848 w 848"/>
                <a:gd name="T15" fmla="*/ 577 h 577"/>
              </a:gdLst>
              <a:ahLst/>
              <a:cxnLst>
                <a:cxn ang="T8">
                  <a:pos x="T0" y="T1"/>
                </a:cxn>
                <a:cxn ang="T9">
                  <a:pos x="T2" y="T3"/>
                </a:cxn>
                <a:cxn ang="T10">
                  <a:pos x="T4" y="T5"/>
                </a:cxn>
                <a:cxn ang="T11">
                  <a:pos x="T6" y="T7"/>
                </a:cxn>
              </a:cxnLst>
              <a:rect l="T12" t="T13" r="T14" b="T15"/>
              <a:pathLst>
                <a:path w="848" h="577">
                  <a:moveTo>
                    <a:pt x="0" y="0"/>
                  </a:moveTo>
                  <a:lnTo>
                    <a:pt x="848" y="577"/>
                  </a:lnTo>
                  <a:lnTo>
                    <a:pt x="716" y="577"/>
                  </a:lnTo>
                  <a:lnTo>
                    <a:pt x="0" y="0"/>
                  </a:lnTo>
                  <a:close/>
                </a:path>
              </a:pathLst>
            </a:custGeom>
            <a:solidFill>
              <a:srgbClr val="7FFF00"/>
            </a:solidFill>
            <a:ln w="9525">
              <a:noFill/>
              <a:round/>
              <a:headEnd/>
              <a:tailEnd/>
            </a:ln>
          </p:spPr>
          <p:txBody>
            <a:bodyPr/>
            <a:lstStyle/>
            <a:p>
              <a:pPr eaLnBrk="0" hangingPunct="0"/>
              <a:endParaRPr lang="en-US" sz="1800"/>
            </a:p>
          </p:txBody>
        </p:sp>
        <p:sp>
          <p:nvSpPr>
            <p:cNvPr id="40052" name="Freeform 10"/>
            <p:cNvSpPr>
              <a:spLocks/>
            </p:cNvSpPr>
            <p:nvPr/>
          </p:nvSpPr>
          <p:spPr bwMode="auto">
            <a:xfrm>
              <a:off x="3682" y="3499"/>
              <a:ext cx="715" cy="577"/>
            </a:xfrm>
            <a:custGeom>
              <a:avLst/>
              <a:gdLst>
                <a:gd name="T0" fmla="*/ 0 w 715"/>
                <a:gd name="T1" fmla="*/ 0 h 577"/>
                <a:gd name="T2" fmla="*/ 5 w 715"/>
                <a:gd name="T3" fmla="*/ 284 h 577"/>
                <a:gd name="T4" fmla="*/ 324 w 715"/>
                <a:gd name="T5" fmla="*/ 576 h 577"/>
                <a:gd name="T6" fmla="*/ 528 w 715"/>
                <a:gd name="T7" fmla="*/ 577 h 577"/>
                <a:gd name="T8" fmla="*/ 715 w 715"/>
                <a:gd name="T9" fmla="*/ 576 h 577"/>
                <a:gd name="T10" fmla="*/ 0 w 715"/>
                <a:gd name="T11" fmla="*/ 0 h 577"/>
                <a:gd name="T12" fmla="*/ 0 60000 65536"/>
                <a:gd name="T13" fmla="*/ 0 60000 65536"/>
                <a:gd name="T14" fmla="*/ 0 60000 65536"/>
                <a:gd name="T15" fmla="*/ 0 60000 65536"/>
                <a:gd name="T16" fmla="*/ 0 60000 65536"/>
                <a:gd name="T17" fmla="*/ 0 60000 65536"/>
                <a:gd name="T18" fmla="*/ 0 w 715"/>
                <a:gd name="T19" fmla="*/ 0 h 577"/>
                <a:gd name="T20" fmla="*/ 715 w 715"/>
                <a:gd name="T21" fmla="*/ 577 h 577"/>
              </a:gdLst>
              <a:ahLst/>
              <a:cxnLst>
                <a:cxn ang="T12">
                  <a:pos x="T0" y="T1"/>
                </a:cxn>
                <a:cxn ang="T13">
                  <a:pos x="T2" y="T3"/>
                </a:cxn>
                <a:cxn ang="T14">
                  <a:pos x="T4" y="T5"/>
                </a:cxn>
                <a:cxn ang="T15">
                  <a:pos x="T6" y="T7"/>
                </a:cxn>
                <a:cxn ang="T16">
                  <a:pos x="T8" y="T9"/>
                </a:cxn>
                <a:cxn ang="T17">
                  <a:pos x="T10" y="T11"/>
                </a:cxn>
              </a:cxnLst>
              <a:rect l="T18" t="T19" r="T20" b="T21"/>
              <a:pathLst>
                <a:path w="715" h="577">
                  <a:moveTo>
                    <a:pt x="0" y="0"/>
                  </a:moveTo>
                  <a:lnTo>
                    <a:pt x="5" y="284"/>
                  </a:lnTo>
                  <a:lnTo>
                    <a:pt x="324" y="576"/>
                  </a:lnTo>
                  <a:lnTo>
                    <a:pt x="528" y="577"/>
                  </a:lnTo>
                  <a:lnTo>
                    <a:pt x="715" y="576"/>
                  </a:lnTo>
                  <a:lnTo>
                    <a:pt x="0" y="0"/>
                  </a:lnTo>
                  <a:close/>
                </a:path>
              </a:pathLst>
            </a:custGeom>
            <a:solidFill>
              <a:srgbClr val="007F00"/>
            </a:solidFill>
            <a:ln w="9525">
              <a:noFill/>
              <a:round/>
              <a:headEnd/>
              <a:tailEnd/>
            </a:ln>
          </p:spPr>
          <p:txBody>
            <a:bodyPr/>
            <a:lstStyle/>
            <a:p>
              <a:pPr eaLnBrk="0" hangingPunct="0"/>
              <a:endParaRPr lang="en-US" sz="1800"/>
            </a:p>
          </p:txBody>
        </p:sp>
      </p:grpSp>
      <p:sp>
        <p:nvSpPr>
          <p:cNvPr id="39942" name="Freeform 11"/>
          <p:cNvSpPr>
            <a:spLocks/>
          </p:cNvSpPr>
          <p:nvPr/>
        </p:nvSpPr>
        <p:spPr bwMode="auto">
          <a:xfrm>
            <a:off x="2166938" y="5380038"/>
            <a:ext cx="4240212" cy="176212"/>
          </a:xfrm>
          <a:custGeom>
            <a:avLst/>
            <a:gdLst>
              <a:gd name="T0" fmla="*/ 0 w 2671"/>
              <a:gd name="T1" fmla="*/ 2147483647 h 111"/>
              <a:gd name="T2" fmla="*/ 2147483647 w 2671"/>
              <a:gd name="T3" fmla="*/ 0 h 111"/>
              <a:gd name="T4" fmla="*/ 2147483647 w 2671"/>
              <a:gd name="T5" fmla="*/ 2147483647 h 111"/>
              <a:gd name="T6" fmla="*/ 2147483647 w 2671"/>
              <a:gd name="T7" fmla="*/ 2147483647 h 111"/>
              <a:gd name="T8" fmla="*/ 0 w 2671"/>
              <a:gd name="T9" fmla="*/ 2147483647 h 111"/>
              <a:gd name="T10" fmla="*/ 0 60000 65536"/>
              <a:gd name="T11" fmla="*/ 0 60000 65536"/>
              <a:gd name="T12" fmla="*/ 0 60000 65536"/>
              <a:gd name="T13" fmla="*/ 0 60000 65536"/>
              <a:gd name="T14" fmla="*/ 0 60000 65536"/>
              <a:gd name="T15" fmla="*/ 0 w 2671"/>
              <a:gd name="T16" fmla="*/ 0 h 111"/>
              <a:gd name="T17" fmla="*/ 2671 w 2671"/>
              <a:gd name="T18" fmla="*/ 111 h 111"/>
            </a:gdLst>
            <a:ahLst/>
            <a:cxnLst>
              <a:cxn ang="T10">
                <a:pos x="T0" y="T1"/>
              </a:cxn>
              <a:cxn ang="T11">
                <a:pos x="T2" y="T3"/>
              </a:cxn>
              <a:cxn ang="T12">
                <a:pos x="T4" y="T5"/>
              </a:cxn>
              <a:cxn ang="T13">
                <a:pos x="T6" y="T7"/>
              </a:cxn>
              <a:cxn ang="T14">
                <a:pos x="T8" y="T9"/>
              </a:cxn>
            </a:cxnLst>
            <a:rect l="T15" t="T16" r="T17" b="T18"/>
            <a:pathLst>
              <a:path w="2671" h="111">
                <a:moveTo>
                  <a:pt x="0" y="1"/>
                </a:moveTo>
                <a:lnTo>
                  <a:pt x="2671" y="0"/>
                </a:lnTo>
                <a:lnTo>
                  <a:pt x="2314" y="111"/>
                </a:lnTo>
                <a:lnTo>
                  <a:pt x="173" y="107"/>
                </a:lnTo>
                <a:lnTo>
                  <a:pt x="0" y="1"/>
                </a:lnTo>
                <a:close/>
              </a:path>
            </a:pathLst>
          </a:custGeom>
          <a:solidFill>
            <a:srgbClr val="5FDF00"/>
          </a:solidFill>
          <a:ln w="9525">
            <a:noFill/>
            <a:round/>
            <a:headEnd/>
            <a:tailEnd/>
          </a:ln>
        </p:spPr>
        <p:txBody>
          <a:bodyPr/>
          <a:lstStyle/>
          <a:p>
            <a:pPr eaLnBrk="0" hangingPunct="0"/>
            <a:endParaRPr lang="en-US" sz="1800"/>
          </a:p>
        </p:txBody>
      </p:sp>
      <p:grpSp>
        <p:nvGrpSpPr>
          <p:cNvPr id="4" name="Group 12"/>
          <p:cNvGrpSpPr>
            <a:grpSpLocks/>
          </p:cNvGrpSpPr>
          <p:nvPr/>
        </p:nvGrpSpPr>
        <p:grpSpPr bwMode="auto">
          <a:xfrm>
            <a:off x="1114425" y="5381625"/>
            <a:ext cx="1371600" cy="1093788"/>
            <a:chOff x="702" y="3390"/>
            <a:chExt cx="864" cy="689"/>
          </a:xfrm>
        </p:grpSpPr>
        <p:sp>
          <p:nvSpPr>
            <p:cNvPr id="40047" name="Freeform 13"/>
            <p:cNvSpPr>
              <a:spLocks/>
            </p:cNvSpPr>
            <p:nvPr/>
          </p:nvSpPr>
          <p:spPr bwMode="auto">
            <a:xfrm>
              <a:off x="702" y="3390"/>
              <a:ext cx="836" cy="687"/>
            </a:xfrm>
            <a:custGeom>
              <a:avLst/>
              <a:gdLst>
                <a:gd name="T0" fmla="*/ 663 w 836"/>
                <a:gd name="T1" fmla="*/ 0 h 687"/>
                <a:gd name="T2" fmla="*/ 836 w 836"/>
                <a:gd name="T3" fmla="*/ 106 h 687"/>
                <a:gd name="T4" fmla="*/ 39 w 836"/>
                <a:gd name="T5" fmla="*/ 687 h 687"/>
                <a:gd name="T6" fmla="*/ 0 w 836"/>
                <a:gd name="T7" fmla="*/ 687 h 687"/>
                <a:gd name="T8" fmla="*/ 0 w 836"/>
                <a:gd name="T9" fmla="*/ 292 h 687"/>
                <a:gd name="T10" fmla="*/ 663 w 836"/>
                <a:gd name="T11" fmla="*/ 0 h 687"/>
                <a:gd name="T12" fmla="*/ 0 60000 65536"/>
                <a:gd name="T13" fmla="*/ 0 60000 65536"/>
                <a:gd name="T14" fmla="*/ 0 60000 65536"/>
                <a:gd name="T15" fmla="*/ 0 60000 65536"/>
                <a:gd name="T16" fmla="*/ 0 60000 65536"/>
                <a:gd name="T17" fmla="*/ 0 60000 65536"/>
                <a:gd name="T18" fmla="*/ 0 w 836"/>
                <a:gd name="T19" fmla="*/ 0 h 687"/>
                <a:gd name="T20" fmla="*/ 836 w 836"/>
                <a:gd name="T21" fmla="*/ 687 h 687"/>
              </a:gdLst>
              <a:ahLst/>
              <a:cxnLst>
                <a:cxn ang="T12">
                  <a:pos x="T0" y="T1"/>
                </a:cxn>
                <a:cxn ang="T13">
                  <a:pos x="T2" y="T3"/>
                </a:cxn>
                <a:cxn ang="T14">
                  <a:pos x="T4" y="T5"/>
                </a:cxn>
                <a:cxn ang="T15">
                  <a:pos x="T6" y="T7"/>
                </a:cxn>
                <a:cxn ang="T16">
                  <a:pos x="T8" y="T9"/>
                </a:cxn>
                <a:cxn ang="T17">
                  <a:pos x="T10" y="T11"/>
                </a:cxn>
              </a:cxnLst>
              <a:rect l="T18" t="T19" r="T20" b="T21"/>
              <a:pathLst>
                <a:path w="836" h="687">
                  <a:moveTo>
                    <a:pt x="663" y="0"/>
                  </a:moveTo>
                  <a:lnTo>
                    <a:pt x="836" y="106"/>
                  </a:lnTo>
                  <a:lnTo>
                    <a:pt x="39" y="687"/>
                  </a:lnTo>
                  <a:lnTo>
                    <a:pt x="0" y="687"/>
                  </a:lnTo>
                  <a:lnTo>
                    <a:pt x="0" y="292"/>
                  </a:lnTo>
                  <a:lnTo>
                    <a:pt x="663" y="0"/>
                  </a:lnTo>
                  <a:close/>
                </a:path>
              </a:pathLst>
            </a:custGeom>
            <a:solidFill>
              <a:srgbClr val="7FFF00"/>
            </a:solidFill>
            <a:ln w="9525">
              <a:noFill/>
              <a:round/>
              <a:headEnd/>
              <a:tailEnd/>
            </a:ln>
          </p:spPr>
          <p:txBody>
            <a:bodyPr/>
            <a:lstStyle/>
            <a:p>
              <a:pPr eaLnBrk="0" hangingPunct="0"/>
              <a:endParaRPr lang="en-US" sz="1800"/>
            </a:p>
          </p:txBody>
        </p:sp>
        <p:sp>
          <p:nvSpPr>
            <p:cNvPr id="40048" name="Freeform 14"/>
            <p:cNvSpPr>
              <a:spLocks/>
            </p:cNvSpPr>
            <p:nvPr/>
          </p:nvSpPr>
          <p:spPr bwMode="auto">
            <a:xfrm>
              <a:off x="702" y="3496"/>
              <a:ext cx="836" cy="583"/>
            </a:xfrm>
            <a:custGeom>
              <a:avLst/>
              <a:gdLst>
                <a:gd name="T0" fmla="*/ 836 w 836"/>
                <a:gd name="T1" fmla="*/ 0 h 583"/>
                <a:gd name="T2" fmla="*/ 0 w 836"/>
                <a:gd name="T3" fmla="*/ 520 h 583"/>
                <a:gd name="T4" fmla="*/ 0 w 836"/>
                <a:gd name="T5" fmla="*/ 583 h 583"/>
                <a:gd name="T6" fmla="*/ 36 w 836"/>
                <a:gd name="T7" fmla="*/ 581 h 583"/>
                <a:gd name="T8" fmla="*/ 836 w 836"/>
                <a:gd name="T9" fmla="*/ 0 h 583"/>
                <a:gd name="T10" fmla="*/ 0 60000 65536"/>
                <a:gd name="T11" fmla="*/ 0 60000 65536"/>
                <a:gd name="T12" fmla="*/ 0 60000 65536"/>
                <a:gd name="T13" fmla="*/ 0 60000 65536"/>
                <a:gd name="T14" fmla="*/ 0 60000 65536"/>
                <a:gd name="T15" fmla="*/ 0 w 836"/>
                <a:gd name="T16" fmla="*/ 0 h 583"/>
                <a:gd name="T17" fmla="*/ 836 w 836"/>
                <a:gd name="T18" fmla="*/ 583 h 583"/>
              </a:gdLst>
              <a:ahLst/>
              <a:cxnLst>
                <a:cxn ang="T10">
                  <a:pos x="T0" y="T1"/>
                </a:cxn>
                <a:cxn ang="T11">
                  <a:pos x="T2" y="T3"/>
                </a:cxn>
                <a:cxn ang="T12">
                  <a:pos x="T4" y="T5"/>
                </a:cxn>
                <a:cxn ang="T13">
                  <a:pos x="T6" y="T7"/>
                </a:cxn>
                <a:cxn ang="T14">
                  <a:pos x="T8" y="T9"/>
                </a:cxn>
              </a:cxnLst>
              <a:rect l="T15" t="T16" r="T17" b="T18"/>
              <a:pathLst>
                <a:path w="836" h="583">
                  <a:moveTo>
                    <a:pt x="836" y="0"/>
                  </a:moveTo>
                  <a:lnTo>
                    <a:pt x="0" y="520"/>
                  </a:lnTo>
                  <a:lnTo>
                    <a:pt x="0" y="583"/>
                  </a:lnTo>
                  <a:lnTo>
                    <a:pt x="36" y="581"/>
                  </a:lnTo>
                  <a:lnTo>
                    <a:pt x="836" y="0"/>
                  </a:lnTo>
                  <a:close/>
                </a:path>
              </a:pathLst>
            </a:custGeom>
            <a:solidFill>
              <a:srgbClr val="5FC000"/>
            </a:solidFill>
            <a:ln w="9525">
              <a:noFill/>
              <a:round/>
              <a:headEnd/>
              <a:tailEnd/>
            </a:ln>
          </p:spPr>
          <p:txBody>
            <a:bodyPr/>
            <a:lstStyle/>
            <a:p>
              <a:pPr eaLnBrk="0" hangingPunct="0"/>
              <a:endParaRPr lang="en-US" sz="1800"/>
            </a:p>
          </p:txBody>
        </p:sp>
        <p:sp>
          <p:nvSpPr>
            <p:cNvPr id="40049" name="Freeform 15"/>
            <p:cNvSpPr>
              <a:spLocks/>
            </p:cNvSpPr>
            <p:nvPr/>
          </p:nvSpPr>
          <p:spPr bwMode="auto">
            <a:xfrm>
              <a:off x="738" y="3496"/>
              <a:ext cx="828" cy="583"/>
            </a:xfrm>
            <a:custGeom>
              <a:avLst/>
              <a:gdLst>
                <a:gd name="T0" fmla="*/ 0 w 828"/>
                <a:gd name="T1" fmla="*/ 583 h 583"/>
                <a:gd name="T2" fmla="*/ 799 w 828"/>
                <a:gd name="T3" fmla="*/ 0 h 583"/>
                <a:gd name="T4" fmla="*/ 828 w 828"/>
                <a:gd name="T5" fmla="*/ 312 h 583"/>
                <a:gd name="T6" fmla="*/ 558 w 828"/>
                <a:gd name="T7" fmla="*/ 583 h 583"/>
                <a:gd name="T8" fmla="*/ 0 w 828"/>
                <a:gd name="T9" fmla="*/ 583 h 583"/>
                <a:gd name="T10" fmla="*/ 0 60000 65536"/>
                <a:gd name="T11" fmla="*/ 0 60000 65536"/>
                <a:gd name="T12" fmla="*/ 0 60000 65536"/>
                <a:gd name="T13" fmla="*/ 0 60000 65536"/>
                <a:gd name="T14" fmla="*/ 0 60000 65536"/>
                <a:gd name="T15" fmla="*/ 0 w 828"/>
                <a:gd name="T16" fmla="*/ 0 h 583"/>
                <a:gd name="T17" fmla="*/ 828 w 828"/>
                <a:gd name="T18" fmla="*/ 583 h 583"/>
              </a:gdLst>
              <a:ahLst/>
              <a:cxnLst>
                <a:cxn ang="T10">
                  <a:pos x="T0" y="T1"/>
                </a:cxn>
                <a:cxn ang="T11">
                  <a:pos x="T2" y="T3"/>
                </a:cxn>
                <a:cxn ang="T12">
                  <a:pos x="T4" y="T5"/>
                </a:cxn>
                <a:cxn ang="T13">
                  <a:pos x="T6" y="T7"/>
                </a:cxn>
                <a:cxn ang="T14">
                  <a:pos x="T8" y="T9"/>
                </a:cxn>
              </a:cxnLst>
              <a:rect l="T15" t="T16" r="T17" b="T18"/>
              <a:pathLst>
                <a:path w="828" h="583">
                  <a:moveTo>
                    <a:pt x="0" y="583"/>
                  </a:moveTo>
                  <a:lnTo>
                    <a:pt x="799" y="0"/>
                  </a:lnTo>
                  <a:lnTo>
                    <a:pt x="828" y="312"/>
                  </a:lnTo>
                  <a:lnTo>
                    <a:pt x="558" y="583"/>
                  </a:lnTo>
                  <a:lnTo>
                    <a:pt x="0" y="583"/>
                  </a:lnTo>
                  <a:close/>
                </a:path>
              </a:pathLst>
            </a:custGeom>
            <a:solidFill>
              <a:srgbClr val="007F00"/>
            </a:solidFill>
            <a:ln w="9525">
              <a:noFill/>
              <a:round/>
              <a:headEnd/>
              <a:tailEnd/>
            </a:ln>
          </p:spPr>
          <p:txBody>
            <a:bodyPr/>
            <a:lstStyle/>
            <a:p>
              <a:pPr eaLnBrk="0" hangingPunct="0"/>
              <a:endParaRPr lang="en-US" sz="1800"/>
            </a:p>
          </p:txBody>
        </p:sp>
      </p:grpSp>
      <p:grpSp>
        <p:nvGrpSpPr>
          <p:cNvPr id="5" name="Group 16"/>
          <p:cNvGrpSpPr>
            <a:grpSpLocks/>
          </p:cNvGrpSpPr>
          <p:nvPr/>
        </p:nvGrpSpPr>
        <p:grpSpPr bwMode="auto">
          <a:xfrm>
            <a:off x="4575175" y="4787900"/>
            <a:ext cx="711200" cy="692150"/>
            <a:chOff x="2882" y="3016"/>
            <a:chExt cx="448" cy="436"/>
          </a:xfrm>
        </p:grpSpPr>
        <p:sp>
          <p:nvSpPr>
            <p:cNvPr id="40042" name="Freeform 17"/>
            <p:cNvSpPr>
              <a:spLocks/>
            </p:cNvSpPr>
            <p:nvPr/>
          </p:nvSpPr>
          <p:spPr bwMode="auto">
            <a:xfrm>
              <a:off x="3031" y="3030"/>
              <a:ext cx="132" cy="357"/>
            </a:xfrm>
            <a:custGeom>
              <a:avLst/>
              <a:gdLst>
                <a:gd name="T0" fmla="*/ 0 w 132"/>
                <a:gd name="T1" fmla="*/ 15 h 357"/>
                <a:gd name="T2" fmla="*/ 36 w 132"/>
                <a:gd name="T3" fmla="*/ 128 h 357"/>
                <a:gd name="T4" fmla="*/ 60 w 132"/>
                <a:gd name="T5" fmla="*/ 233 h 357"/>
                <a:gd name="T6" fmla="*/ 67 w 132"/>
                <a:gd name="T7" fmla="*/ 314 h 357"/>
                <a:gd name="T8" fmla="*/ 73 w 132"/>
                <a:gd name="T9" fmla="*/ 357 h 357"/>
                <a:gd name="T10" fmla="*/ 112 w 132"/>
                <a:gd name="T11" fmla="*/ 230 h 357"/>
                <a:gd name="T12" fmla="*/ 121 w 132"/>
                <a:gd name="T13" fmla="*/ 131 h 357"/>
                <a:gd name="T14" fmla="*/ 132 w 132"/>
                <a:gd name="T15" fmla="*/ 0 h 357"/>
                <a:gd name="T16" fmla="*/ 0 w 132"/>
                <a:gd name="T17" fmla="*/ 15 h 35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2"/>
                <a:gd name="T28" fmla="*/ 0 h 357"/>
                <a:gd name="T29" fmla="*/ 132 w 132"/>
                <a:gd name="T30" fmla="*/ 357 h 35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2" h="357">
                  <a:moveTo>
                    <a:pt x="0" y="15"/>
                  </a:moveTo>
                  <a:lnTo>
                    <a:pt x="36" y="128"/>
                  </a:lnTo>
                  <a:lnTo>
                    <a:pt x="60" y="233"/>
                  </a:lnTo>
                  <a:lnTo>
                    <a:pt x="67" y="314"/>
                  </a:lnTo>
                  <a:lnTo>
                    <a:pt x="73" y="357"/>
                  </a:lnTo>
                  <a:lnTo>
                    <a:pt x="112" y="230"/>
                  </a:lnTo>
                  <a:lnTo>
                    <a:pt x="121" y="131"/>
                  </a:lnTo>
                  <a:lnTo>
                    <a:pt x="132" y="0"/>
                  </a:lnTo>
                  <a:lnTo>
                    <a:pt x="0" y="15"/>
                  </a:lnTo>
                  <a:close/>
                </a:path>
              </a:pathLst>
            </a:custGeom>
            <a:solidFill>
              <a:srgbClr val="DFDFFF"/>
            </a:solidFill>
            <a:ln w="9525">
              <a:noFill/>
              <a:round/>
              <a:headEnd/>
              <a:tailEnd/>
            </a:ln>
          </p:spPr>
          <p:txBody>
            <a:bodyPr/>
            <a:lstStyle/>
            <a:p>
              <a:pPr eaLnBrk="0" hangingPunct="0"/>
              <a:endParaRPr lang="en-US" sz="1800"/>
            </a:p>
          </p:txBody>
        </p:sp>
        <p:grpSp>
          <p:nvGrpSpPr>
            <p:cNvPr id="6" name="Group 18"/>
            <p:cNvGrpSpPr>
              <a:grpSpLocks/>
            </p:cNvGrpSpPr>
            <p:nvPr/>
          </p:nvGrpSpPr>
          <p:grpSpPr bwMode="auto">
            <a:xfrm>
              <a:off x="3076" y="3081"/>
              <a:ext cx="57" cy="347"/>
              <a:chOff x="3076" y="3081"/>
              <a:chExt cx="57" cy="347"/>
            </a:xfrm>
          </p:grpSpPr>
          <p:sp>
            <p:nvSpPr>
              <p:cNvPr id="40045" name="Freeform 19"/>
              <p:cNvSpPr>
                <a:spLocks/>
              </p:cNvSpPr>
              <p:nvPr/>
            </p:nvSpPr>
            <p:spPr bwMode="auto">
              <a:xfrm>
                <a:off x="3080" y="3081"/>
                <a:ext cx="32" cy="37"/>
              </a:xfrm>
              <a:custGeom>
                <a:avLst/>
                <a:gdLst>
                  <a:gd name="T0" fmla="*/ 13 w 32"/>
                  <a:gd name="T1" fmla="*/ 0 h 37"/>
                  <a:gd name="T2" fmla="*/ 0 w 32"/>
                  <a:gd name="T3" fmla="*/ 37 h 37"/>
                  <a:gd name="T4" fmla="*/ 11 w 32"/>
                  <a:gd name="T5" fmla="*/ 24 h 37"/>
                  <a:gd name="T6" fmla="*/ 23 w 32"/>
                  <a:gd name="T7" fmla="*/ 28 h 37"/>
                  <a:gd name="T8" fmla="*/ 32 w 32"/>
                  <a:gd name="T9" fmla="*/ 35 h 37"/>
                  <a:gd name="T10" fmla="*/ 24 w 32"/>
                  <a:gd name="T11" fmla="*/ 1 h 37"/>
                  <a:gd name="T12" fmla="*/ 13 w 32"/>
                  <a:gd name="T13" fmla="*/ 0 h 37"/>
                  <a:gd name="T14" fmla="*/ 0 60000 65536"/>
                  <a:gd name="T15" fmla="*/ 0 60000 65536"/>
                  <a:gd name="T16" fmla="*/ 0 60000 65536"/>
                  <a:gd name="T17" fmla="*/ 0 60000 65536"/>
                  <a:gd name="T18" fmla="*/ 0 60000 65536"/>
                  <a:gd name="T19" fmla="*/ 0 60000 65536"/>
                  <a:gd name="T20" fmla="*/ 0 60000 65536"/>
                  <a:gd name="T21" fmla="*/ 0 w 32"/>
                  <a:gd name="T22" fmla="*/ 0 h 37"/>
                  <a:gd name="T23" fmla="*/ 32 w 32"/>
                  <a:gd name="T24" fmla="*/ 37 h 3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 h="37">
                    <a:moveTo>
                      <a:pt x="13" y="0"/>
                    </a:moveTo>
                    <a:lnTo>
                      <a:pt x="0" y="37"/>
                    </a:lnTo>
                    <a:lnTo>
                      <a:pt x="11" y="24"/>
                    </a:lnTo>
                    <a:lnTo>
                      <a:pt x="23" y="28"/>
                    </a:lnTo>
                    <a:lnTo>
                      <a:pt x="32" y="35"/>
                    </a:lnTo>
                    <a:lnTo>
                      <a:pt x="24" y="1"/>
                    </a:lnTo>
                    <a:lnTo>
                      <a:pt x="13" y="0"/>
                    </a:lnTo>
                    <a:close/>
                  </a:path>
                </a:pathLst>
              </a:custGeom>
              <a:solidFill>
                <a:srgbClr val="7F7F7F"/>
              </a:solidFill>
              <a:ln w="9525">
                <a:noFill/>
                <a:round/>
                <a:headEnd/>
                <a:tailEnd/>
              </a:ln>
            </p:spPr>
            <p:txBody>
              <a:bodyPr/>
              <a:lstStyle/>
              <a:p>
                <a:pPr eaLnBrk="0" hangingPunct="0"/>
                <a:endParaRPr lang="en-US" sz="1800"/>
              </a:p>
            </p:txBody>
          </p:sp>
          <p:sp>
            <p:nvSpPr>
              <p:cNvPr id="40046" name="Freeform 20"/>
              <p:cNvSpPr>
                <a:spLocks/>
              </p:cNvSpPr>
              <p:nvPr/>
            </p:nvSpPr>
            <p:spPr bwMode="auto">
              <a:xfrm>
                <a:off x="3076" y="3081"/>
                <a:ext cx="57" cy="347"/>
              </a:xfrm>
              <a:custGeom>
                <a:avLst/>
                <a:gdLst>
                  <a:gd name="T0" fmla="*/ 16 w 57"/>
                  <a:gd name="T1" fmla="*/ 0 h 347"/>
                  <a:gd name="T2" fmla="*/ 10 w 57"/>
                  <a:gd name="T3" fmla="*/ 21 h 347"/>
                  <a:gd name="T4" fmla="*/ 16 w 57"/>
                  <a:gd name="T5" fmla="*/ 33 h 347"/>
                  <a:gd name="T6" fmla="*/ 11 w 57"/>
                  <a:gd name="T7" fmla="*/ 53 h 347"/>
                  <a:gd name="T8" fmla="*/ 0 w 57"/>
                  <a:gd name="T9" fmla="*/ 155 h 347"/>
                  <a:gd name="T10" fmla="*/ 3 w 57"/>
                  <a:gd name="T11" fmla="*/ 214 h 347"/>
                  <a:gd name="T12" fmla="*/ 10 w 57"/>
                  <a:gd name="T13" fmla="*/ 280 h 347"/>
                  <a:gd name="T14" fmla="*/ 16 w 57"/>
                  <a:gd name="T15" fmla="*/ 321 h 347"/>
                  <a:gd name="T16" fmla="*/ 39 w 57"/>
                  <a:gd name="T17" fmla="*/ 347 h 347"/>
                  <a:gd name="T18" fmla="*/ 57 w 57"/>
                  <a:gd name="T19" fmla="*/ 319 h 347"/>
                  <a:gd name="T20" fmla="*/ 49 w 57"/>
                  <a:gd name="T21" fmla="*/ 188 h 347"/>
                  <a:gd name="T22" fmla="*/ 42 w 57"/>
                  <a:gd name="T23" fmla="*/ 49 h 347"/>
                  <a:gd name="T24" fmla="*/ 28 w 57"/>
                  <a:gd name="T25" fmla="*/ 34 h 347"/>
                  <a:gd name="T26" fmla="*/ 32 w 57"/>
                  <a:gd name="T27" fmla="*/ 27 h 347"/>
                  <a:gd name="T28" fmla="*/ 29 w 57"/>
                  <a:gd name="T29" fmla="*/ 0 h 347"/>
                  <a:gd name="T30" fmla="*/ 16 w 57"/>
                  <a:gd name="T31" fmla="*/ 0 h 34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7"/>
                  <a:gd name="T49" fmla="*/ 0 h 347"/>
                  <a:gd name="T50" fmla="*/ 57 w 57"/>
                  <a:gd name="T51" fmla="*/ 347 h 34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7" h="347">
                    <a:moveTo>
                      <a:pt x="16" y="0"/>
                    </a:moveTo>
                    <a:lnTo>
                      <a:pt x="10" y="21"/>
                    </a:lnTo>
                    <a:lnTo>
                      <a:pt x="16" y="33"/>
                    </a:lnTo>
                    <a:lnTo>
                      <a:pt x="11" y="53"/>
                    </a:lnTo>
                    <a:lnTo>
                      <a:pt x="0" y="155"/>
                    </a:lnTo>
                    <a:lnTo>
                      <a:pt x="3" y="214"/>
                    </a:lnTo>
                    <a:lnTo>
                      <a:pt x="10" y="280"/>
                    </a:lnTo>
                    <a:lnTo>
                      <a:pt x="16" y="321"/>
                    </a:lnTo>
                    <a:lnTo>
                      <a:pt x="39" y="347"/>
                    </a:lnTo>
                    <a:lnTo>
                      <a:pt x="57" y="319"/>
                    </a:lnTo>
                    <a:lnTo>
                      <a:pt x="49" y="188"/>
                    </a:lnTo>
                    <a:lnTo>
                      <a:pt x="42" y="49"/>
                    </a:lnTo>
                    <a:lnTo>
                      <a:pt x="28" y="34"/>
                    </a:lnTo>
                    <a:lnTo>
                      <a:pt x="32" y="27"/>
                    </a:lnTo>
                    <a:lnTo>
                      <a:pt x="29" y="0"/>
                    </a:lnTo>
                    <a:lnTo>
                      <a:pt x="16" y="0"/>
                    </a:lnTo>
                    <a:close/>
                  </a:path>
                </a:pathLst>
              </a:custGeom>
              <a:solidFill>
                <a:srgbClr val="FFBF1F"/>
              </a:solidFill>
              <a:ln w="9525">
                <a:noFill/>
                <a:round/>
                <a:headEnd/>
                <a:tailEnd/>
              </a:ln>
            </p:spPr>
            <p:txBody>
              <a:bodyPr/>
              <a:lstStyle/>
              <a:p>
                <a:pPr eaLnBrk="0" hangingPunct="0"/>
                <a:endParaRPr lang="en-US" sz="1800"/>
              </a:p>
            </p:txBody>
          </p:sp>
        </p:grpSp>
        <p:sp>
          <p:nvSpPr>
            <p:cNvPr id="40044" name="Freeform 21"/>
            <p:cNvSpPr>
              <a:spLocks/>
            </p:cNvSpPr>
            <p:nvPr/>
          </p:nvSpPr>
          <p:spPr bwMode="auto">
            <a:xfrm>
              <a:off x="2882" y="3016"/>
              <a:ext cx="448" cy="436"/>
            </a:xfrm>
            <a:custGeom>
              <a:avLst/>
              <a:gdLst>
                <a:gd name="T0" fmla="*/ 153 w 448"/>
                <a:gd name="T1" fmla="*/ 13 h 436"/>
                <a:gd name="T2" fmla="*/ 192 w 448"/>
                <a:gd name="T3" fmla="*/ 133 h 436"/>
                <a:gd name="T4" fmla="*/ 220 w 448"/>
                <a:gd name="T5" fmla="*/ 252 h 436"/>
                <a:gd name="T6" fmla="*/ 227 w 448"/>
                <a:gd name="T7" fmla="*/ 335 h 436"/>
                <a:gd name="T8" fmla="*/ 253 w 448"/>
                <a:gd name="T9" fmla="*/ 236 h 436"/>
                <a:gd name="T10" fmla="*/ 275 w 448"/>
                <a:gd name="T11" fmla="*/ 0 h 436"/>
                <a:gd name="T12" fmla="*/ 296 w 448"/>
                <a:gd name="T13" fmla="*/ 20 h 436"/>
                <a:gd name="T14" fmla="*/ 396 w 448"/>
                <a:gd name="T15" fmla="*/ 45 h 436"/>
                <a:gd name="T16" fmla="*/ 402 w 448"/>
                <a:gd name="T17" fmla="*/ 48 h 436"/>
                <a:gd name="T18" fmla="*/ 408 w 448"/>
                <a:gd name="T19" fmla="*/ 54 h 436"/>
                <a:gd name="T20" fmla="*/ 410 w 448"/>
                <a:gd name="T21" fmla="*/ 61 h 436"/>
                <a:gd name="T22" fmla="*/ 411 w 448"/>
                <a:gd name="T23" fmla="*/ 70 h 436"/>
                <a:gd name="T24" fmla="*/ 437 w 448"/>
                <a:gd name="T25" fmla="*/ 168 h 436"/>
                <a:gd name="T26" fmla="*/ 446 w 448"/>
                <a:gd name="T27" fmla="*/ 228 h 436"/>
                <a:gd name="T28" fmla="*/ 448 w 448"/>
                <a:gd name="T29" fmla="*/ 285 h 436"/>
                <a:gd name="T30" fmla="*/ 441 w 448"/>
                <a:gd name="T31" fmla="*/ 304 h 436"/>
                <a:gd name="T32" fmla="*/ 429 w 448"/>
                <a:gd name="T33" fmla="*/ 373 h 436"/>
                <a:gd name="T34" fmla="*/ 154 w 448"/>
                <a:gd name="T35" fmla="*/ 373 h 436"/>
                <a:gd name="T36" fmla="*/ 113 w 448"/>
                <a:gd name="T37" fmla="*/ 421 h 436"/>
                <a:gd name="T38" fmla="*/ 71 w 448"/>
                <a:gd name="T39" fmla="*/ 436 h 436"/>
                <a:gd name="T40" fmla="*/ 57 w 448"/>
                <a:gd name="T41" fmla="*/ 435 h 436"/>
                <a:gd name="T42" fmla="*/ 37 w 448"/>
                <a:gd name="T43" fmla="*/ 423 h 436"/>
                <a:gd name="T44" fmla="*/ 24 w 448"/>
                <a:gd name="T45" fmla="*/ 399 h 436"/>
                <a:gd name="T46" fmla="*/ 0 w 448"/>
                <a:gd name="T47" fmla="*/ 305 h 436"/>
                <a:gd name="T48" fmla="*/ 0 w 448"/>
                <a:gd name="T49" fmla="*/ 277 h 436"/>
                <a:gd name="T50" fmla="*/ 4 w 448"/>
                <a:gd name="T51" fmla="*/ 194 h 436"/>
                <a:gd name="T52" fmla="*/ 14 w 448"/>
                <a:gd name="T53" fmla="*/ 174 h 436"/>
                <a:gd name="T54" fmla="*/ 11 w 448"/>
                <a:gd name="T55" fmla="*/ 155 h 436"/>
                <a:gd name="T56" fmla="*/ 9 w 448"/>
                <a:gd name="T57" fmla="*/ 142 h 436"/>
                <a:gd name="T58" fmla="*/ 13 w 448"/>
                <a:gd name="T59" fmla="*/ 120 h 436"/>
                <a:gd name="T60" fmla="*/ 19 w 448"/>
                <a:gd name="T61" fmla="*/ 106 h 436"/>
                <a:gd name="T62" fmla="*/ 20 w 448"/>
                <a:gd name="T63" fmla="*/ 77 h 436"/>
                <a:gd name="T64" fmla="*/ 25 w 448"/>
                <a:gd name="T65" fmla="*/ 70 h 436"/>
                <a:gd name="T66" fmla="*/ 32 w 448"/>
                <a:gd name="T67" fmla="*/ 64 h 436"/>
                <a:gd name="T68" fmla="*/ 42 w 448"/>
                <a:gd name="T69" fmla="*/ 59 h 436"/>
                <a:gd name="T70" fmla="*/ 82 w 448"/>
                <a:gd name="T71" fmla="*/ 40 h 436"/>
                <a:gd name="T72" fmla="*/ 153 w 448"/>
                <a:gd name="T73" fmla="*/ 13 h 4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48"/>
                <a:gd name="T112" fmla="*/ 0 h 436"/>
                <a:gd name="T113" fmla="*/ 448 w 448"/>
                <a:gd name="T114" fmla="*/ 436 h 4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48" h="436">
                  <a:moveTo>
                    <a:pt x="153" y="13"/>
                  </a:moveTo>
                  <a:lnTo>
                    <a:pt x="192" y="133"/>
                  </a:lnTo>
                  <a:lnTo>
                    <a:pt x="220" y="252"/>
                  </a:lnTo>
                  <a:lnTo>
                    <a:pt x="227" y="335"/>
                  </a:lnTo>
                  <a:lnTo>
                    <a:pt x="253" y="236"/>
                  </a:lnTo>
                  <a:lnTo>
                    <a:pt x="275" y="0"/>
                  </a:lnTo>
                  <a:lnTo>
                    <a:pt x="296" y="20"/>
                  </a:lnTo>
                  <a:lnTo>
                    <a:pt x="396" y="45"/>
                  </a:lnTo>
                  <a:lnTo>
                    <a:pt x="402" y="48"/>
                  </a:lnTo>
                  <a:lnTo>
                    <a:pt x="408" y="54"/>
                  </a:lnTo>
                  <a:lnTo>
                    <a:pt x="410" y="61"/>
                  </a:lnTo>
                  <a:lnTo>
                    <a:pt x="411" y="70"/>
                  </a:lnTo>
                  <a:lnTo>
                    <a:pt x="437" y="168"/>
                  </a:lnTo>
                  <a:lnTo>
                    <a:pt x="446" y="228"/>
                  </a:lnTo>
                  <a:lnTo>
                    <a:pt x="448" y="285"/>
                  </a:lnTo>
                  <a:lnTo>
                    <a:pt x="441" y="304"/>
                  </a:lnTo>
                  <a:lnTo>
                    <a:pt x="429" y="373"/>
                  </a:lnTo>
                  <a:lnTo>
                    <a:pt x="154" y="373"/>
                  </a:lnTo>
                  <a:lnTo>
                    <a:pt x="113" y="421"/>
                  </a:lnTo>
                  <a:lnTo>
                    <a:pt x="71" y="436"/>
                  </a:lnTo>
                  <a:lnTo>
                    <a:pt x="57" y="435"/>
                  </a:lnTo>
                  <a:lnTo>
                    <a:pt x="37" y="423"/>
                  </a:lnTo>
                  <a:lnTo>
                    <a:pt x="24" y="399"/>
                  </a:lnTo>
                  <a:lnTo>
                    <a:pt x="0" y="305"/>
                  </a:lnTo>
                  <a:lnTo>
                    <a:pt x="0" y="277"/>
                  </a:lnTo>
                  <a:lnTo>
                    <a:pt x="4" y="194"/>
                  </a:lnTo>
                  <a:lnTo>
                    <a:pt x="14" y="174"/>
                  </a:lnTo>
                  <a:lnTo>
                    <a:pt x="11" y="155"/>
                  </a:lnTo>
                  <a:lnTo>
                    <a:pt x="9" y="142"/>
                  </a:lnTo>
                  <a:lnTo>
                    <a:pt x="13" y="120"/>
                  </a:lnTo>
                  <a:lnTo>
                    <a:pt x="19" y="106"/>
                  </a:lnTo>
                  <a:lnTo>
                    <a:pt x="20" y="77"/>
                  </a:lnTo>
                  <a:lnTo>
                    <a:pt x="25" y="70"/>
                  </a:lnTo>
                  <a:lnTo>
                    <a:pt x="32" y="64"/>
                  </a:lnTo>
                  <a:lnTo>
                    <a:pt x="42" y="59"/>
                  </a:lnTo>
                  <a:lnTo>
                    <a:pt x="82" y="40"/>
                  </a:lnTo>
                  <a:lnTo>
                    <a:pt x="153" y="13"/>
                  </a:lnTo>
                  <a:close/>
                </a:path>
              </a:pathLst>
            </a:custGeom>
            <a:solidFill>
              <a:srgbClr val="001F9F"/>
            </a:solidFill>
            <a:ln w="9525">
              <a:noFill/>
              <a:round/>
              <a:headEnd/>
              <a:tailEnd/>
            </a:ln>
          </p:spPr>
          <p:txBody>
            <a:bodyPr/>
            <a:lstStyle/>
            <a:p>
              <a:pPr eaLnBrk="0" hangingPunct="0"/>
              <a:endParaRPr lang="en-US" sz="1800"/>
            </a:p>
          </p:txBody>
        </p:sp>
      </p:grpSp>
      <p:grpSp>
        <p:nvGrpSpPr>
          <p:cNvPr id="7" name="Group 22"/>
          <p:cNvGrpSpPr>
            <a:grpSpLocks/>
          </p:cNvGrpSpPr>
          <p:nvPr/>
        </p:nvGrpSpPr>
        <p:grpSpPr bwMode="auto">
          <a:xfrm>
            <a:off x="4732338" y="4529138"/>
            <a:ext cx="287337" cy="363537"/>
            <a:chOff x="2981" y="2853"/>
            <a:chExt cx="181" cy="229"/>
          </a:xfrm>
        </p:grpSpPr>
        <p:grpSp>
          <p:nvGrpSpPr>
            <p:cNvPr id="8" name="Group 23"/>
            <p:cNvGrpSpPr>
              <a:grpSpLocks/>
            </p:cNvGrpSpPr>
            <p:nvPr/>
          </p:nvGrpSpPr>
          <p:grpSpPr bwMode="auto">
            <a:xfrm>
              <a:off x="2990" y="2858"/>
              <a:ext cx="172" cy="224"/>
              <a:chOff x="2990" y="2858"/>
              <a:chExt cx="172" cy="224"/>
            </a:xfrm>
          </p:grpSpPr>
          <p:sp>
            <p:nvSpPr>
              <p:cNvPr id="40040" name="Freeform 24"/>
              <p:cNvSpPr>
                <a:spLocks/>
              </p:cNvSpPr>
              <p:nvPr/>
            </p:nvSpPr>
            <p:spPr bwMode="auto">
              <a:xfrm>
                <a:off x="2990" y="2858"/>
                <a:ext cx="172" cy="224"/>
              </a:xfrm>
              <a:custGeom>
                <a:avLst/>
                <a:gdLst>
                  <a:gd name="T0" fmla="*/ 2 w 172"/>
                  <a:gd name="T1" fmla="*/ 60 h 224"/>
                  <a:gd name="T2" fmla="*/ 6 w 172"/>
                  <a:gd name="T3" fmla="*/ 48 h 224"/>
                  <a:gd name="T4" fmla="*/ 11 w 172"/>
                  <a:gd name="T5" fmla="*/ 38 h 224"/>
                  <a:gd name="T6" fmla="*/ 20 w 172"/>
                  <a:gd name="T7" fmla="*/ 28 h 224"/>
                  <a:gd name="T8" fmla="*/ 25 w 172"/>
                  <a:gd name="T9" fmla="*/ 24 h 224"/>
                  <a:gd name="T10" fmla="*/ 39 w 172"/>
                  <a:gd name="T11" fmla="*/ 14 h 224"/>
                  <a:gd name="T12" fmla="*/ 52 w 172"/>
                  <a:gd name="T13" fmla="*/ 9 h 224"/>
                  <a:gd name="T14" fmla="*/ 67 w 172"/>
                  <a:gd name="T15" fmla="*/ 4 h 224"/>
                  <a:gd name="T16" fmla="*/ 80 w 172"/>
                  <a:gd name="T17" fmla="*/ 2 h 224"/>
                  <a:gd name="T18" fmla="*/ 96 w 172"/>
                  <a:gd name="T19" fmla="*/ 0 h 224"/>
                  <a:gd name="T20" fmla="*/ 111 w 172"/>
                  <a:gd name="T21" fmla="*/ 3 h 224"/>
                  <a:gd name="T22" fmla="*/ 122 w 172"/>
                  <a:gd name="T23" fmla="*/ 7 h 224"/>
                  <a:gd name="T24" fmla="*/ 131 w 172"/>
                  <a:gd name="T25" fmla="*/ 14 h 224"/>
                  <a:gd name="T26" fmla="*/ 140 w 172"/>
                  <a:gd name="T27" fmla="*/ 22 h 224"/>
                  <a:gd name="T28" fmla="*/ 147 w 172"/>
                  <a:gd name="T29" fmla="*/ 30 h 224"/>
                  <a:gd name="T30" fmla="*/ 153 w 172"/>
                  <a:gd name="T31" fmla="*/ 41 h 224"/>
                  <a:gd name="T32" fmla="*/ 156 w 172"/>
                  <a:gd name="T33" fmla="*/ 52 h 224"/>
                  <a:gd name="T34" fmla="*/ 160 w 172"/>
                  <a:gd name="T35" fmla="*/ 66 h 224"/>
                  <a:gd name="T36" fmla="*/ 162 w 172"/>
                  <a:gd name="T37" fmla="*/ 82 h 224"/>
                  <a:gd name="T38" fmla="*/ 165 w 172"/>
                  <a:gd name="T39" fmla="*/ 100 h 224"/>
                  <a:gd name="T40" fmla="*/ 168 w 172"/>
                  <a:gd name="T41" fmla="*/ 127 h 224"/>
                  <a:gd name="T42" fmla="*/ 172 w 172"/>
                  <a:gd name="T43" fmla="*/ 153 h 224"/>
                  <a:gd name="T44" fmla="*/ 170 w 172"/>
                  <a:gd name="T45" fmla="*/ 169 h 224"/>
                  <a:gd name="T46" fmla="*/ 168 w 172"/>
                  <a:gd name="T47" fmla="*/ 187 h 224"/>
                  <a:gd name="T48" fmla="*/ 163 w 172"/>
                  <a:gd name="T49" fmla="*/ 202 h 224"/>
                  <a:gd name="T50" fmla="*/ 146 w 172"/>
                  <a:gd name="T51" fmla="*/ 216 h 224"/>
                  <a:gd name="T52" fmla="*/ 130 w 172"/>
                  <a:gd name="T53" fmla="*/ 222 h 224"/>
                  <a:gd name="T54" fmla="*/ 108 w 172"/>
                  <a:gd name="T55" fmla="*/ 224 h 224"/>
                  <a:gd name="T56" fmla="*/ 89 w 172"/>
                  <a:gd name="T57" fmla="*/ 222 h 224"/>
                  <a:gd name="T58" fmla="*/ 73 w 172"/>
                  <a:gd name="T59" fmla="*/ 214 h 224"/>
                  <a:gd name="T60" fmla="*/ 49 w 172"/>
                  <a:gd name="T61" fmla="*/ 198 h 224"/>
                  <a:gd name="T62" fmla="*/ 30 w 172"/>
                  <a:gd name="T63" fmla="*/ 178 h 224"/>
                  <a:gd name="T64" fmla="*/ 17 w 172"/>
                  <a:gd name="T65" fmla="*/ 157 h 224"/>
                  <a:gd name="T66" fmla="*/ 8 w 172"/>
                  <a:gd name="T67" fmla="*/ 146 h 224"/>
                  <a:gd name="T68" fmla="*/ 9 w 172"/>
                  <a:gd name="T69" fmla="*/ 137 h 224"/>
                  <a:gd name="T70" fmla="*/ 14 w 172"/>
                  <a:gd name="T71" fmla="*/ 136 h 224"/>
                  <a:gd name="T72" fmla="*/ 7 w 172"/>
                  <a:gd name="T73" fmla="*/ 125 h 224"/>
                  <a:gd name="T74" fmla="*/ 4 w 172"/>
                  <a:gd name="T75" fmla="*/ 110 h 224"/>
                  <a:gd name="T76" fmla="*/ 0 w 172"/>
                  <a:gd name="T77" fmla="*/ 92 h 224"/>
                  <a:gd name="T78" fmla="*/ 0 w 172"/>
                  <a:gd name="T79" fmla="*/ 77 h 224"/>
                  <a:gd name="T80" fmla="*/ 2 w 172"/>
                  <a:gd name="T81" fmla="*/ 60 h 22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72"/>
                  <a:gd name="T124" fmla="*/ 0 h 224"/>
                  <a:gd name="T125" fmla="*/ 172 w 172"/>
                  <a:gd name="T126" fmla="*/ 224 h 22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72" h="224">
                    <a:moveTo>
                      <a:pt x="2" y="60"/>
                    </a:moveTo>
                    <a:lnTo>
                      <a:pt x="6" y="48"/>
                    </a:lnTo>
                    <a:lnTo>
                      <a:pt x="11" y="38"/>
                    </a:lnTo>
                    <a:lnTo>
                      <a:pt x="20" y="28"/>
                    </a:lnTo>
                    <a:lnTo>
                      <a:pt x="25" y="24"/>
                    </a:lnTo>
                    <a:lnTo>
                      <a:pt x="39" y="14"/>
                    </a:lnTo>
                    <a:lnTo>
                      <a:pt x="52" y="9"/>
                    </a:lnTo>
                    <a:lnTo>
                      <a:pt x="67" y="4"/>
                    </a:lnTo>
                    <a:lnTo>
                      <a:pt x="80" y="2"/>
                    </a:lnTo>
                    <a:lnTo>
                      <a:pt x="96" y="0"/>
                    </a:lnTo>
                    <a:lnTo>
                      <a:pt x="111" y="3"/>
                    </a:lnTo>
                    <a:lnTo>
                      <a:pt x="122" y="7"/>
                    </a:lnTo>
                    <a:lnTo>
                      <a:pt x="131" y="14"/>
                    </a:lnTo>
                    <a:lnTo>
                      <a:pt x="140" y="22"/>
                    </a:lnTo>
                    <a:lnTo>
                      <a:pt x="147" y="30"/>
                    </a:lnTo>
                    <a:lnTo>
                      <a:pt x="153" y="41"/>
                    </a:lnTo>
                    <a:lnTo>
                      <a:pt x="156" y="52"/>
                    </a:lnTo>
                    <a:lnTo>
                      <a:pt x="160" y="66"/>
                    </a:lnTo>
                    <a:lnTo>
                      <a:pt x="162" y="82"/>
                    </a:lnTo>
                    <a:lnTo>
                      <a:pt x="165" y="100"/>
                    </a:lnTo>
                    <a:lnTo>
                      <a:pt x="168" y="127"/>
                    </a:lnTo>
                    <a:lnTo>
                      <a:pt x="172" y="153"/>
                    </a:lnTo>
                    <a:lnTo>
                      <a:pt x="170" y="169"/>
                    </a:lnTo>
                    <a:lnTo>
                      <a:pt x="168" y="187"/>
                    </a:lnTo>
                    <a:lnTo>
                      <a:pt x="163" y="202"/>
                    </a:lnTo>
                    <a:lnTo>
                      <a:pt x="146" y="216"/>
                    </a:lnTo>
                    <a:lnTo>
                      <a:pt x="130" y="222"/>
                    </a:lnTo>
                    <a:lnTo>
                      <a:pt x="108" y="224"/>
                    </a:lnTo>
                    <a:lnTo>
                      <a:pt x="89" y="222"/>
                    </a:lnTo>
                    <a:lnTo>
                      <a:pt x="73" y="214"/>
                    </a:lnTo>
                    <a:lnTo>
                      <a:pt x="49" y="198"/>
                    </a:lnTo>
                    <a:lnTo>
                      <a:pt x="30" y="178"/>
                    </a:lnTo>
                    <a:lnTo>
                      <a:pt x="17" y="157"/>
                    </a:lnTo>
                    <a:lnTo>
                      <a:pt x="8" y="146"/>
                    </a:lnTo>
                    <a:lnTo>
                      <a:pt x="9" y="137"/>
                    </a:lnTo>
                    <a:lnTo>
                      <a:pt x="14" y="136"/>
                    </a:lnTo>
                    <a:lnTo>
                      <a:pt x="7" y="125"/>
                    </a:lnTo>
                    <a:lnTo>
                      <a:pt x="4" y="110"/>
                    </a:lnTo>
                    <a:lnTo>
                      <a:pt x="0" y="92"/>
                    </a:lnTo>
                    <a:lnTo>
                      <a:pt x="0" y="77"/>
                    </a:lnTo>
                    <a:lnTo>
                      <a:pt x="2" y="60"/>
                    </a:lnTo>
                    <a:close/>
                  </a:path>
                </a:pathLst>
              </a:custGeom>
              <a:solidFill>
                <a:srgbClr val="BF7F3F"/>
              </a:solidFill>
              <a:ln w="9525">
                <a:noFill/>
                <a:round/>
                <a:headEnd/>
                <a:tailEnd/>
              </a:ln>
            </p:spPr>
            <p:txBody>
              <a:bodyPr/>
              <a:lstStyle/>
              <a:p>
                <a:pPr eaLnBrk="0" hangingPunct="0"/>
                <a:endParaRPr lang="en-US" sz="1800"/>
              </a:p>
            </p:txBody>
          </p:sp>
          <p:sp>
            <p:nvSpPr>
              <p:cNvPr id="40041" name="Freeform 25"/>
              <p:cNvSpPr>
                <a:spLocks/>
              </p:cNvSpPr>
              <p:nvPr/>
            </p:nvSpPr>
            <p:spPr bwMode="auto">
              <a:xfrm>
                <a:off x="2996" y="2883"/>
                <a:ext cx="165" cy="199"/>
              </a:xfrm>
              <a:custGeom>
                <a:avLst/>
                <a:gdLst>
                  <a:gd name="T0" fmla="*/ 59 w 165"/>
                  <a:gd name="T1" fmla="*/ 91 h 199"/>
                  <a:gd name="T2" fmla="*/ 74 w 165"/>
                  <a:gd name="T3" fmla="*/ 84 h 199"/>
                  <a:gd name="T4" fmla="*/ 95 w 165"/>
                  <a:gd name="T5" fmla="*/ 83 h 199"/>
                  <a:gd name="T6" fmla="*/ 103 w 165"/>
                  <a:gd name="T7" fmla="*/ 95 h 199"/>
                  <a:gd name="T8" fmla="*/ 110 w 165"/>
                  <a:gd name="T9" fmla="*/ 119 h 199"/>
                  <a:gd name="T10" fmla="*/ 122 w 165"/>
                  <a:gd name="T11" fmla="*/ 132 h 199"/>
                  <a:gd name="T12" fmla="*/ 114 w 165"/>
                  <a:gd name="T13" fmla="*/ 92 h 199"/>
                  <a:gd name="T14" fmla="*/ 126 w 165"/>
                  <a:gd name="T15" fmla="*/ 70 h 199"/>
                  <a:gd name="T16" fmla="*/ 120 w 165"/>
                  <a:gd name="T17" fmla="*/ 16 h 199"/>
                  <a:gd name="T18" fmla="*/ 143 w 165"/>
                  <a:gd name="T19" fmla="*/ 27 h 199"/>
                  <a:gd name="T20" fmla="*/ 153 w 165"/>
                  <a:gd name="T21" fmla="*/ 87 h 199"/>
                  <a:gd name="T22" fmla="*/ 141 w 165"/>
                  <a:gd name="T23" fmla="*/ 104 h 199"/>
                  <a:gd name="T24" fmla="*/ 131 w 165"/>
                  <a:gd name="T25" fmla="*/ 119 h 199"/>
                  <a:gd name="T26" fmla="*/ 145 w 165"/>
                  <a:gd name="T27" fmla="*/ 140 h 199"/>
                  <a:gd name="T28" fmla="*/ 151 w 165"/>
                  <a:gd name="T29" fmla="*/ 168 h 199"/>
                  <a:gd name="T30" fmla="*/ 156 w 165"/>
                  <a:gd name="T31" fmla="*/ 131 h 199"/>
                  <a:gd name="T32" fmla="*/ 154 w 165"/>
                  <a:gd name="T33" fmla="*/ 113 h 199"/>
                  <a:gd name="T34" fmla="*/ 162 w 165"/>
                  <a:gd name="T35" fmla="*/ 101 h 199"/>
                  <a:gd name="T36" fmla="*/ 163 w 165"/>
                  <a:gd name="T37" fmla="*/ 154 h 199"/>
                  <a:gd name="T38" fmla="*/ 150 w 165"/>
                  <a:gd name="T39" fmla="*/ 184 h 199"/>
                  <a:gd name="T40" fmla="*/ 121 w 165"/>
                  <a:gd name="T41" fmla="*/ 197 h 199"/>
                  <a:gd name="T42" fmla="*/ 85 w 165"/>
                  <a:gd name="T43" fmla="*/ 197 h 199"/>
                  <a:gd name="T44" fmla="*/ 52 w 165"/>
                  <a:gd name="T45" fmla="*/ 181 h 199"/>
                  <a:gd name="T46" fmla="*/ 23 w 165"/>
                  <a:gd name="T47" fmla="*/ 151 h 199"/>
                  <a:gd name="T48" fmla="*/ 2 w 165"/>
                  <a:gd name="T49" fmla="*/ 121 h 199"/>
                  <a:gd name="T50" fmla="*/ 9 w 165"/>
                  <a:gd name="T51" fmla="*/ 111 h 199"/>
                  <a:gd name="T52" fmla="*/ 41 w 165"/>
                  <a:gd name="T53" fmla="*/ 115 h 199"/>
                  <a:gd name="T54" fmla="*/ 58 w 165"/>
                  <a:gd name="T55" fmla="*/ 132 h 199"/>
                  <a:gd name="T56" fmla="*/ 77 w 165"/>
                  <a:gd name="T57" fmla="*/ 135 h 199"/>
                  <a:gd name="T58" fmla="*/ 75 w 165"/>
                  <a:gd name="T59" fmla="*/ 156 h 199"/>
                  <a:gd name="T60" fmla="*/ 85 w 165"/>
                  <a:gd name="T61" fmla="*/ 182 h 199"/>
                  <a:gd name="T62" fmla="*/ 87 w 165"/>
                  <a:gd name="T63" fmla="*/ 150 h 199"/>
                  <a:gd name="T64" fmla="*/ 97 w 165"/>
                  <a:gd name="T65" fmla="*/ 131 h 199"/>
                  <a:gd name="T66" fmla="*/ 97 w 165"/>
                  <a:gd name="T67" fmla="*/ 126 h 199"/>
                  <a:gd name="T68" fmla="*/ 96 w 165"/>
                  <a:gd name="T69" fmla="*/ 111 h 199"/>
                  <a:gd name="T70" fmla="*/ 77 w 165"/>
                  <a:gd name="T71" fmla="*/ 117 h 199"/>
                  <a:gd name="T72" fmla="*/ 53 w 165"/>
                  <a:gd name="T73" fmla="*/ 112 h 199"/>
                  <a:gd name="T74" fmla="*/ 24 w 165"/>
                  <a:gd name="T75" fmla="*/ 107 h 199"/>
                  <a:gd name="T76" fmla="*/ 59 w 165"/>
                  <a:gd name="T77" fmla="*/ 38 h 19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65"/>
                  <a:gd name="T118" fmla="*/ 0 h 199"/>
                  <a:gd name="T119" fmla="*/ 165 w 165"/>
                  <a:gd name="T120" fmla="*/ 199 h 199"/>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65" h="199">
                    <a:moveTo>
                      <a:pt x="59" y="38"/>
                    </a:moveTo>
                    <a:lnTo>
                      <a:pt x="59" y="91"/>
                    </a:lnTo>
                    <a:lnTo>
                      <a:pt x="66" y="87"/>
                    </a:lnTo>
                    <a:lnTo>
                      <a:pt x="74" y="84"/>
                    </a:lnTo>
                    <a:lnTo>
                      <a:pt x="88" y="82"/>
                    </a:lnTo>
                    <a:lnTo>
                      <a:pt x="95" y="83"/>
                    </a:lnTo>
                    <a:lnTo>
                      <a:pt x="94" y="88"/>
                    </a:lnTo>
                    <a:lnTo>
                      <a:pt x="103" y="95"/>
                    </a:lnTo>
                    <a:lnTo>
                      <a:pt x="110" y="108"/>
                    </a:lnTo>
                    <a:lnTo>
                      <a:pt x="110" y="119"/>
                    </a:lnTo>
                    <a:lnTo>
                      <a:pt x="114" y="129"/>
                    </a:lnTo>
                    <a:lnTo>
                      <a:pt x="122" y="132"/>
                    </a:lnTo>
                    <a:lnTo>
                      <a:pt x="126" y="124"/>
                    </a:lnTo>
                    <a:lnTo>
                      <a:pt x="114" y="92"/>
                    </a:lnTo>
                    <a:lnTo>
                      <a:pt x="113" y="72"/>
                    </a:lnTo>
                    <a:lnTo>
                      <a:pt x="126" y="70"/>
                    </a:lnTo>
                    <a:lnTo>
                      <a:pt x="119" y="58"/>
                    </a:lnTo>
                    <a:lnTo>
                      <a:pt x="120" y="16"/>
                    </a:lnTo>
                    <a:lnTo>
                      <a:pt x="128" y="0"/>
                    </a:lnTo>
                    <a:lnTo>
                      <a:pt x="143" y="27"/>
                    </a:lnTo>
                    <a:lnTo>
                      <a:pt x="155" y="65"/>
                    </a:lnTo>
                    <a:lnTo>
                      <a:pt x="153" y="87"/>
                    </a:lnTo>
                    <a:lnTo>
                      <a:pt x="147" y="99"/>
                    </a:lnTo>
                    <a:lnTo>
                      <a:pt x="141" y="104"/>
                    </a:lnTo>
                    <a:lnTo>
                      <a:pt x="130" y="110"/>
                    </a:lnTo>
                    <a:lnTo>
                      <a:pt x="131" y="119"/>
                    </a:lnTo>
                    <a:lnTo>
                      <a:pt x="139" y="130"/>
                    </a:lnTo>
                    <a:lnTo>
                      <a:pt x="145" y="140"/>
                    </a:lnTo>
                    <a:lnTo>
                      <a:pt x="148" y="153"/>
                    </a:lnTo>
                    <a:lnTo>
                      <a:pt x="151" y="168"/>
                    </a:lnTo>
                    <a:lnTo>
                      <a:pt x="155" y="142"/>
                    </a:lnTo>
                    <a:lnTo>
                      <a:pt x="156" y="131"/>
                    </a:lnTo>
                    <a:lnTo>
                      <a:pt x="156" y="124"/>
                    </a:lnTo>
                    <a:lnTo>
                      <a:pt x="154" y="113"/>
                    </a:lnTo>
                    <a:lnTo>
                      <a:pt x="157" y="107"/>
                    </a:lnTo>
                    <a:lnTo>
                      <a:pt x="162" y="101"/>
                    </a:lnTo>
                    <a:lnTo>
                      <a:pt x="165" y="127"/>
                    </a:lnTo>
                    <a:lnTo>
                      <a:pt x="163" y="154"/>
                    </a:lnTo>
                    <a:lnTo>
                      <a:pt x="159" y="174"/>
                    </a:lnTo>
                    <a:lnTo>
                      <a:pt x="150" y="184"/>
                    </a:lnTo>
                    <a:lnTo>
                      <a:pt x="134" y="193"/>
                    </a:lnTo>
                    <a:lnTo>
                      <a:pt x="121" y="197"/>
                    </a:lnTo>
                    <a:lnTo>
                      <a:pt x="102" y="199"/>
                    </a:lnTo>
                    <a:lnTo>
                      <a:pt x="85" y="197"/>
                    </a:lnTo>
                    <a:lnTo>
                      <a:pt x="74" y="193"/>
                    </a:lnTo>
                    <a:lnTo>
                      <a:pt x="52" y="181"/>
                    </a:lnTo>
                    <a:lnTo>
                      <a:pt x="39" y="170"/>
                    </a:lnTo>
                    <a:lnTo>
                      <a:pt x="23" y="151"/>
                    </a:lnTo>
                    <a:lnTo>
                      <a:pt x="13" y="135"/>
                    </a:lnTo>
                    <a:lnTo>
                      <a:pt x="2" y="121"/>
                    </a:lnTo>
                    <a:lnTo>
                      <a:pt x="3" y="111"/>
                    </a:lnTo>
                    <a:lnTo>
                      <a:pt x="9" y="111"/>
                    </a:lnTo>
                    <a:lnTo>
                      <a:pt x="0" y="101"/>
                    </a:lnTo>
                    <a:lnTo>
                      <a:pt x="41" y="115"/>
                    </a:lnTo>
                    <a:lnTo>
                      <a:pt x="50" y="123"/>
                    </a:lnTo>
                    <a:lnTo>
                      <a:pt x="58" y="132"/>
                    </a:lnTo>
                    <a:lnTo>
                      <a:pt x="65" y="135"/>
                    </a:lnTo>
                    <a:lnTo>
                      <a:pt x="77" y="135"/>
                    </a:lnTo>
                    <a:lnTo>
                      <a:pt x="75" y="147"/>
                    </a:lnTo>
                    <a:lnTo>
                      <a:pt x="75" y="156"/>
                    </a:lnTo>
                    <a:lnTo>
                      <a:pt x="78" y="168"/>
                    </a:lnTo>
                    <a:lnTo>
                      <a:pt x="85" y="182"/>
                    </a:lnTo>
                    <a:lnTo>
                      <a:pt x="84" y="165"/>
                    </a:lnTo>
                    <a:lnTo>
                      <a:pt x="87" y="150"/>
                    </a:lnTo>
                    <a:lnTo>
                      <a:pt x="91" y="136"/>
                    </a:lnTo>
                    <a:lnTo>
                      <a:pt x="97" y="131"/>
                    </a:lnTo>
                    <a:lnTo>
                      <a:pt x="101" y="129"/>
                    </a:lnTo>
                    <a:lnTo>
                      <a:pt x="97" y="126"/>
                    </a:lnTo>
                    <a:lnTo>
                      <a:pt x="95" y="120"/>
                    </a:lnTo>
                    <a:lnTo>
                      <a:pt x="96" y="111"/>
                    </a:lnTo>
                    <a:lnTo>
                      <a:pt x="87" y="114"/>
                    </a:lnTo>
                    <a:lnTo>
                      <a:pt x="77" y="117"/>
                    </a:lnTo>
                    <a:lnTo>
                      <a:pt x="65" y="116"/>
                    </a:lnTo>
                    <a:lnTo>
                      <a:pt x="53" y="112"/>
                    </a:lnTo>
                    <a:lnTo>
                      <a:pt x="39" y="112"/>
                    </a:lnTo>
                    <a:lnTo>
                      <a:pt x="24" y="107"/>
                    </a:lnTo>
                    <a:lnTo>
                      <a:pt x="15" y="57"/>
                    </a:lnTo>
                    <a:lnTo>
                      <a:pt x="59" y="38"/>
                    </a:lnTo>
                    <a:close/>
                  </a:path>
                </a:pathLst>
              </a:custGeom>
              <a:solidFill>
                <a:srgbClr val="7F3F00"/>
              </a:solidFill>
              <a:ln w="9525">
                <a:noFill/>
                <a:round/>
                <a:headEnd/>
                <a:tailEnd/>
              </a:ln>
            </p:spPr>
            <p:txBody>
              <a:bodyPr/>
              <a:lstStyle/>
              <a:p>
                <a:pPr eaLnBrk="0" hangingPunct="0"/>
                <a:endParaRPr lang="en-US" sz="1800"/>
              </a:p>
            </p:txBody>
          </p:sp>
        </p:grpSp>
        <p:sp>
          <p:nvSpPr>
            <p:cNvPr id="40039" name="Freeform 26"/>
            <p:cNvSpPr>
              <a:spLocks/>
            </p:cNvSpPr>
            <p:nvPr/>
          </p:nvSpPr>
          <p:spPr bwMode="auto">
            <a:xfrm>
              <a:off x="2981" y="2853"/>
              <a:ext cx="181" cy="160"/>
            </a:xfrm>
            <a:custGeom>
              <a:avLst/>
              <a:gdLst>
                <a:gd name="T0" fmla="*/ 18 w 181"/>
                <a:gd name="T1" fmla="*/ 142 h 160"/>
                <a:gd name="T2" fmla="*/ 11 w 181"/>
                <a:gd name="T3" fmla="*/ 129 h 160"/>
                <a:gd name="T4" fmla="*/ 7 w 181"/>
                <a:gd name="T5" fmla="*/ 117 h 160"/>
                <a:gd name="T6" fmla="*/ 3 w 181"/>
                <a:gd name="T7" fmla="*/ 99 h 160"/>
                <a:gd name="T8" fmla="*/ 0 w 181"/>
                <a:gd name="T9" fmla="*/ 83 h 160"/>
                <a:gd name="T10" fmla="*/ 2 w 181"/>
                <a:gd name="T11" fmla="*/ 60 h 160"/>
                <a:gd name="T12" fmla="*/ 6 w 181"/>
                <a:gd name="T13" fmla="*/ 50 h 160"/>
                <a:gd name="T14" fmla="*/ 17 w 181"/>
                <a:gd name="T15" fmla="*/ 33 h 160"/>
                <a:gd name="T16" fmla="*/ 30 w 181"/>
                <a:gd name="T17" fmla="*/ 21 h 160"/>
                <a:gd name="T18" fmla="*/ 49 w 181"/>
                <a:gd name="T19" fmla="*/ 11 h 160"/>
                <a:gd name="T20" fmla="*/ 72 w 181"/>
                <a:gd name="T21" fmla="*/ 3 h 160"/>
                <a:gd name="T22" fmla="*/ 98 w 181"/>
                <a:gd name="T23" fmla="*/ 0 h 160"/>
                <a:gd name="T24" fmla="*/ 116 w 181"/>
                <a:gd name="T25" fmla="*/ 1 h 160"/>
                <a:gd name="T26" fmla="*/ 130 w 181"/>
                <a:gd name="T27" fmla="*/ 5 h 160"/>
                <a:gd name="T28" fmla="*/ 140 w 181"/>
                <a:gd name="T29" fmla="*/ 16 h 160"/>
                <a:gd name="T30" fmla="*/ 147 w 181"/>
                <a:gd name="T31" fmla="*/ 16 h 160"/>
                <a:gd name="T32" fmla="*/ 157 w 181"/>
                <a:gd name="T33" fmla="*/ 24 h 160"/>
                <a:gd name="T34" fmla="*/ 165 w 181"/>
                <a:gd name="T35" fmla="*/ 33 h 160"/>
                <a:gd name="T36" fmla="*/ 169 w 181"/>
                <a:gd name="T37" fmla="*/ 46 h 160"/>
                <a:gd name="T38" fmla="*/ 175 w 181"/>
                <a:gd name="T39" fmla="*/ 59 h 160"/>
                <a:gd name="T40" fmla="*/ 179 w 181"/>
                <a:gd name="T41" fmla="*/ 73 h 160"/>
                <a:gd name="T42" fmla="*/ 181 w 181"/>
                <a:gd name="T43" fmla="*/ 92 h 160"/>
                <a:gd name="T44" fmla="*/ 179 w 181"/>
                <a:gd name="T45" fmla="*/ 105 h 160"/>
                <a:gd name="T46" fmla="*/ 178 w 181"/>
                <a:gd name="T47" fmla="*/ 116 h 160"/>
                <a:gd name="T48" fmla="*/ 175 w 181"/>
                <a:gd name="T49" fmla="*/ 127 h 160"/>
                <a:gd name="T50" fmla="*/ 171 w 181"/>
                <a:gd name="T51" fmla="*/ 96 h 160"/>
                <a:gd name="T52" fmla="*/ 150 w 181"/>
                <a:gd name="T53" fmla="*/ 62 h 160"/>
                <a:gd name="T54" fmla="*/ 146 w 181"/>
                <a:gd name="T55" fmla="*/ 49 h 160"/>
                <a:gd name="T56" fmla="*/ 133 w 181"/>
                <a:gd name="T57" fmla="*/ 53 h 160"/>
                <a:gd name="T58" fmla="*/ 106 w 181"/>
                <a:gd name="T59" fmla="*/ 55 h 160"/>
                <a:gd name="T60" fmla="*/ 98 w 181"/>
                <a:gd name="T61" fmla="*/ 60 h 160"/>
                <a:gd name="T62" fmla="*/ 77 w 181"/>
                <a:gd name="T63" fmla="*/ 96 h 160"/>
                <a:gd name="T64" fmla="*/ 70 w 181"/>
                <a:gd name="T65" fmla="*/ 99 h 160"/>
                <a:gd name="T66" fmla="*/ 49 w 181"/>
                <a:gd name="T67" fmla="*/ 99 h 160"/>
                <a:gd name="T68" fmla="*/ 43 w 181"/>
                <a:gd name="T69" fmla="*/ 103 h 160"/>
                <a:gd name="T70" fmla="*/ 39 w 181"/>
                <a:gd name="T71" fmla="*/ 110 h 160"/>
                <a:gd name="T72" fmla="*/ 46 w 181"/>
                <a:gd name="T73" fmla="*/ 129 h 160"/>
                <a:gd name="T74" fmla="*/ 47 w 181"/>
                <a:gd name="T75" fmla="*/ 142 h 160"/>
                <a:gd name="T76" fmla="*/ 48 w 181"/>
                <a:gd name="T77" fmla="*/ 160 h 160"/>
                <a:gd name="T78" fmla="*/ 24 w 181"/>
                <a:gd name="T79" fmla="*/ 142 h 160"/>
                <a:gd name="T80" fmla="*/ 18 w 181"/>
                <a:gd name="T81" fmla="*/ 142 h 16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81"/>
                <a:gd name="T124" fmla="*/ 0 h 160"/>
                <a:gd name="T125" fmla="*/ 181 w 181"/>
                <a:gd name="T126" fmla="*/ 160 h 16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81" h="160">
                  <a:moveTo>
                    <a:pt x="18" y="142"/>
                  </a:moveTo>
                  <a:lnTo>
                    <a:pt x="11" y="129"/>
                  </a:lnTo>
                  <a:lnTo>
                    <a:pt x="7" y="117"/>
                  </a:lnTo>
                  <a:lnTo>
                    <a:pt x="3" y="99"/>
                  </a:lnTo>
                  <a:lnTo>
                    <a:pt x="0" y="83"/>
                  </a:lnTo>
                  <a:lnTo>
                    <a:pt x="2" y="60"/>
                  </a:lnTo>
                  <a:lnTo>
                    <a:pt x="6" y="50"/>
                  </a:lnTo>
                  <a:lnTo>
                    <a:pt x="17" y="33"/>
                  </a:lnTo>
                  <a:lnTo>
                    <a:pt x="30" y="21"/>
                  </a:lnTo>
                  <a:lnTo>
                    <a:pt x="49" y="11"/>
                  </a:lnTo>
                  <a:lnTo>
                    <a:pt x="72" y="3"/>
                  </a:lnTo>
                  <a:lnTo>
                    <a:pt x="98" y="0"/>
                  </a:lnTo>
                  <a:lnTo>
                    <a:pt x="116" y="1"/>
                  </a:lnTo>
                  <a:lnTo>
                    <a:pt x="130" y="5"/>
                  </a:lnTo>
                  <a:lnTo>
                    <a:pt x="140" y="16"/>
                  </a:lnTo>
                  <a:lnTo>
                    <a:pt x="147" y="16"/>
                  </a:lnTo>
                  <a:lnTo>
                    <a:pt x="157" y="24"/>
                  </a:lnTo>
                  <a:lnTo>
                    <a:pt x="165" y="33"/>
                  </a:lnTo>
                  <a:lnTo>
                    <a:pt x="169" y="46"/>
                  </a:lnTo>
                  <a:lnTo>
                    <a:pt x="175" y="59"/>
                  </a:lnTo>
                  <a:lnTo>
                    <a:pt x="179" y="73"/>
                  </a:lnTo>
                  <a:lnTo>
                    <a:pt x="181" y="92"/>
                  </a:lnTo>
                  <a:lnTo>
                    <a:pt x="179" y="105"/>
                  </a:lnTo>
                  <a:lnTo>
                    <a:pt x="178" y="116"/>
                  </a:lnTo>
                  <a:lnTo>
                    <a:pt x="175" y="127"/>
                  </a:lnTo>
                  <a:lnTo>
                    <a:pt x="171" y="96"/>
                  </a:lnTo>
                  <a:lnTo>
                    <a:pt x="150" y="62"/>
                  </a:lnTo>
                  <a:lnTo>
                    <a:pt x="146" y="49"/>
                  </a:lnTo>
                  <a:lnTo>
                    <a:pt x="133" y="53"/>
                  </a:lnTo>
                  <a:lnTo>
                    <a:pt x="106" y="55"/>
                  </a:lnTo>
                  <a:lnTo>
                    <a:pt x="98" y="60"/>
                  </a:lnTo>
                  <a:lnTo>
                    <a:pt x="77" y="96"/>
                  </a:lnTo>
                  <a:lnTo>
                    <a:pt x="70" y="99"/>
                  </a:lnTo>
                  <a:lnTo>
                    <a:pt x="49" y="99"/>
                  </a:lnTo>
                  <a:lnTo>
                    <a:pt x="43" y="103"/>
                  </a:lnTo>
                  <a:lnTo>
                    <a:pt x="39" y="110"/>
                  </a:lnTo>
                  <a:lnTo>
                    <a:pt x="46" y="129"/>
                  </a:lnTo>
                  <a:lnTo>
                    <a:pt x="47" y="142"/>
                  </a:lnTo>
                  <a:lnTo>
                    <a:pt x="48" y="160"/>
                  </a:lnTo>
                  <a:lnTo>
                    <a:pt x="24" y="142"/>
                  </a:lnTo>
                  <a:lnTo>
                    <a:pt x="18" y="142"/>
                  </a:lnTo>
                  <a:close/>
                </a:path>
              </a:pathLst>
            </a:custGeom>
            <a:solidFill>
              <a:srgbClr val="3F1F00"/>
            </a:solidFill>
            <a:ln w="9525">
              <a:noFill/>
              <a:round/>
              <a:headEnd/>
              <a:tailEnd/>
            </a:ln>
          </p:spPr>
          <p:txBody>
            <a:bodyPr/>
            <a:lstStyle/>
            <a:p>
              <a:pPr eaLnBrk="0" hangingPunct="0"/>
              <a:endParaRPr lang="en-US" sz="1800"/>
            </a:p>
          </p:txBody>
        </p:sp>
      </p:grpSp>
      <p:grpSp>
        <p:nvGrpSpPr>
          <p:cNvPr id="9" name="Group 27"/>
          <p:cNvGrpSpPr>
            <a:grpSpLocks/>
          </p:cNvGrpSpPr>
          <p:nvPr/>
        </p:nvGrpSpPr>
        <p:grpSpPr bwMode="auto">
          <a:xfrm>
            <a:off x="4724400" y="4983163"/>
            <a:ext cx="206375" cy="295275"/>
            <a:chOff x="2976" y="3139"/>
            <a:chExt cx="130" cy="186"/>
          </a:xfrm>
        </p:grpSpPr>
        <p:sp>
          <p:nvSpPr>
            <p:cNvPr id="40036" name="Freeform 28"/>
            <p:cNvSpPr>
              <a:spLocks/>
            </p:cNvSpPr>
            <p:nvPr/>
          </p:nvSpPr>
          <p:spPr bwMode="auto">
            <a:xfrm>
              <a:off x="2990" y="3139"/>
              <a:ext cx="116" cy="156"/>
            </a:xfrm>
            <a:custGeom>
              <a:avLst/>
              <a:gdLst>
                <a:gd name="T0" fmla="*/ 1 w 116"/>
                <a:gd name="T1" fmla="*/ 112 h 156"/>
                <a:gd name="T2" fmla="*/ 13 w 116"/>
                <a:gd name="T3" fmla="*/ 94 h 156"/>
                <a:gd name="T4" fmla="*/ 11 w 116"/>
                <a:gd name="T5" fmla="*/ 69 h 156"/>
                <a:gd name="T6" fmla="*/ 18 w 116"/>
                <a:gd name="T7" fmla="*/ 44 h 156"/>
                <a:gd name="T8" fmla="*/ 33 w 116"/>
                <a:gd name="T9" fmla="*/ 21 h 156"/>
                <a:gd name="T10" fmla="*/ 36 w 116"/>
                <a:gd name="T11" fmla="*/ 16 h 156"/>
                <a:gd name="T12" fmla="*/ 42 w 116"/>
                <a:gd name="T13" fmla="*/ 10 h 156"/>
                <a:gd name="T14" fmla="*/ 49 w 116"/>
                <a:gd name="T15" fmla="*/ 4 h 156"/>
                <a:gd name="T16" fmla="*/ 56 w 116"/>
                <a:gd name="T17" fmla="*/ 6 h 156"/>
                <a:gd name="T18" fmla="*/ 53 w 116"/>
                <a:gd name="T19" fmla="*/ 16 h 156"/>
                <a:gd name="T20" fmla="*/ 47 w 116"/>
                <a:gd name="T21" fmla="*/ 26 h 156"/>
                <a:gd name="T22" fmla="*/ 40 w 116"/>
                <a:gd name="T23" fmla="*/ 44 h 156"/>
                <a:gd name="T24" fmla="*/ 60 w 116"/>
                <a:gd name="T25" fmla="*/ 21 h 156"/>
                <a:gd name="T26" fmla="*/ 91 w 116"/>
                <a:gd name="T27" fmla="*/ 0 h 156"/>
                <a:gd name="T28" fmla="*/ 99 w 116"/>
                <a:gd name="T29" fmla="*/ 1 h 156"/>
                <a:gd name="T30" fmla="*/ 98 w 116"/>
                <a:gd name="T31" fmla="*/ 8 h 156"/>
                <a:gd name="T32" fmla="*/ 94 w 116"/>
                <a:gd name="T33" fmla="*/ 13 h 156"/>
                <a:gd name="T34" fmla="*/ 104 w 116"/>
                <a:gd name="T35" fmla="*/ 9 h 156"/>
                <a:gd name="T36" fmla="*/ 112 w 116"/>
                <a:gd name="T37" fmla="*/ 7 h 156"/>
                <a:gd name="T38" fmla="*/ 116 w 116"/>
                <a:gd name="T39" fmla="*/ 10 h 156"/>
                <a:gd name="T40" fmla="*/ 115 w 116"/>
                <a:gd name="T41" fmla="*/ 17 h 156"/>
                <a:gd name="T42" fmla="*/ 108 w 116"/>
                <a:gd name="T43" fmla="*/ 23 h 156"/>
                <a:gd name="T44" fmla="*/ 82 w 116"/>
                <a:gd name="T45" fmla="*/ 42 h 156"/>
                <a:gd name="T46" fmla="*/ 95 w 116"/>
                <a:gd name="T47" fmla="*/ 42 h 156"/>
                <a:gd name="T48" fmla="*/ 101 w 116"/>
                <a:gd name="T49" fmla="*/ 48 h 156"/>
                <a:gd name="T50" fmla="*/ 103 w 116"/>
                <a:gd name="T51" fmla="*/ 56 h 156"/>
                <a:gd name="T52" fmla="*/ 104 w 116"/>
                <a:gd name="T53" fmla="*/ 71 h 156"/>
                <a:gd name="T54" fmla="*/ 93 w 116"/>
                <a:gd name="T55" fmla="*/ 99 h 156"/>
                <a:gd name="T56" fmla="*/ 91 w 116"/>
                <a:gd name="T57" fmla="*/ 103 h 156"/>
                <a:gd name="T58" fmla="*/ 82 w 116"/>
                <a:gd name="T59" fmla="*/ 101 h 156"/>
                <a:gd name="T60" fmla="*/ 82 w 116"/>
                <a:gd name="T61" fmla="*/ 94 h 156"/>
                <a:gd name="T62" fmla="*/ 70 w 116"/>
                <a:gd name="T63" fmla="*/ 120 h 156"/>
                <a:gd name="T64" fmla="*/ 60 w 116"/>
                <a:gd name="T65" fmla="*/ 125 h 156"/>
                <a:gd name="T66" fmla="*/ 48 w 116"/>
                <a:gd name="T67" fmla="*/ 155 h 156"/>
                <a:gd name="T68" fmla="*/ 25 w 116"/>
                <a:gd name="T69" fmla="*/ 156 h 156"/>
                <a:gd name="T70" fmla="*/ 8 w 116"/>
                <a:gd name="T71" fmla="*/ 148 h 156"/>
                <a:gd name="T72" fmla="*/ 0 w 116"/>
                <a:gd name="T73" fmla="*/ 132 h 156"/>
                <a:gd name="T74" fmla="*/ 1 w 116"/>
                <a:gd name="T75" fmla="*/ 112 h 15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16"/>
                <a:gd name="T115" fmla="*/ 0 h 156"/>
                <a:gd name="T116" fmla="*/ 116 w 116"/>
                <a:gd name="T117" fmla="*/ 156 h 15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16" h="156">
                  <a:moveTo>
                    <a:pt x="1" y="112"/>
                  </a:moveTo>
                  <a:lnTo>
                    <a:pt x="13" y="94"/>
                  </a:lnTo>
                  <a:lnTo>
                    <a:pt x="11" y="69"/>
                  </a:lnTo>
                  <a:lnTo>
                    <a:pt x="18" y="44"/>
                  </a:lnTo>
                  <a:lnTo>
                    <a:pt x="33" y="21"/>
                  </a:lnTo>
                  <a:lnTo>
                    <a:pt x="36" y="16"/>
                  </a:lnTo>
                  <a:lnTo>
                    <a:pt x="42" y="10"/>
                  </a:lnTo>
                  <a:lnTo>
                    <a:pt x="49" y="4"/>
                  </a:lnTo>
                  <a:lnTo>
                    <a:pt x="56" y="6"/>
                  </a:lnTo>
                  <a:lnTo>
                    <a:pt x="53" y="16"/>
                  </a:lnTo>
                  <a:lnTo>
                    <a:pt x="47" y="26"/>
                  </a:lnTo>
                  <a:lnTo>
                    <a:pt x="40" y="44"/>
                  </a:lnTo>
                  <a:lnTo>
                    <a:pt x="60" y="21"/>
                  </a:lnTo>
                  <a:lnTo>
                    <a:pt x="91" y="0"/>
                  </a:lnTo>
                  <a:lnTo>
                    <a:pt x="99" y="1"/>
                  </a:lnTo>
                  <a:lnTo>
                    <a:pt x="98" y="8"/>
                  </a:lnTo>
                  <a:lnTo>
                    <a:pt x="94" y="13"/>
                  </a:lnTo>
                  <a:lnTo>
                    <a:pt x="104" y="9"/>
                  </a:lnTo>
                  <a:lnTo>
                    <a:pt x="112" y="7"/>
                  </a:lnTo>
                  <a:lnTo>
                    <a:pt x="116" y="10"/>
                  </a:lnTo>
                  <a:lnTo>
                    <a:pt x="115" y="17"/>
                  </a:lnTo>
                  <a:lnTo>
                    <a:pt x="108" y="23"/>
                  </a:lnTo>
                  <a:lnTo>
                    <a:pt x="82" y="42"/>
                  </a:lnTo>
                  <a:lnTo>
                    <a:pt x="95" y="42"/>
                  </a:lnTo>
                  <a:lnTo>
                    <a:pt x="101" y="48"/>
                  </a:lnTo>
                  <a:lnTo>
                    <a:pt x="103" y="56"/>
                  </a:lnTo>
                  <a:lnTo>
                    <a:pt x="104" y="71"/>
                  </a:lnTo>
                  <a:lnTo>
                    <a:pt x="93" y="99"/>
                  </a:lnTo>
                  <a:lnTo>
                    <a:pt x="91" y="103"/>
                  </a:lnTo>
                  <a:lnTo>
                    <a:pt x="82" y="101"/>
                  </a:lnTo>
                  <a:lnTo>
                    <a:pt x="82" y="94"/>
                  </a:lnTo>
                  <a:lnTo>
                    <a:pt x="70" y="120"/>
                  </a:lnTo>
                  <a:lnTo>
                    <a:pt x="60" y="125"/>
                  </a:lnTo>
                  <a:lnTo>
                    <a:pt x="48" y="155"/>
                  </a:lnTo>
                  <a:lnTo>
                    <a:pt x="25" y="156"/>
                  </a:lnTo>
                  <a:lnTo>
                    <a:pt x="8" y="148"/>
                  </a:lnTo>
                  <a:lnTo>
                    <a:pt x="0" y="132"/>
                  </a:lnTo>
                  <a:lnTo>
                    <a:pt x="1" y="112"/>
                  </a:lnTo>
                  <a:close/>
                </a:path>
              </a:pathLst>
            </a:custGeom>
            <a:solidFill>
              <a:srgbClr val="BF7F3F"/>
            </a:solidFill>
            <a:ln w="9525">
              <a:noFill/>
              <a:round/>
              <a:headEnd/>
              <a:tailEnd/>
            </a:ln>
          </p:spPr>
          <p:txBody>
            <a:bodyPr/>
            <a:lstStyle/>
            <a:p>
              <a:pPr eaLnBrk="0" hangingPunct="0"/>
              <a:endParaRPr lang="en-US" sz="1800"/>
            </a:p>
          </p:txBody>
        </p:sp>
        <p:sp>
          <p:nvSpPr>
            <p:cNvPr id="40037" name="Freeform 29"/>
            <p:cNvSpPr>
              <a:spLocks/>
            </p:cNvSpPr>
            <p:nvPr/>
          </p:nvSpPr>
          <p:spPr bwMode="auto">
            <a:xfrm>
              <a:off x="2976" y="3243"/>
              <a:ext cx="77" cy="82"/>
            </a:xfrm>
            <a:custGeom>
              <a:avLst/>
              <a:gdLst>
                <a:gd name="T0" fmla="*/ 14 w 77"/>
                <a:gd name="T1" fmla="*/ 0 h 82"/>
                <a:gd name="T2" fmla="*/ 15 w 77"/>
                <a:gd name="T3" fmla="*/ 13 h 82"/>
                <a:gd name="T4" fmla="*/ 20 w 77"/>
                <a:gd name="T5" fmla="*/ 25 h 82"/>
                <a:gd name="T6" fmla="*/ 25 w 77"/>
                <a:gd name="T7" fmla="*/ 33 h 82"/>
                <a:gd name="T8" fmla="*/ 33 w 77"/>
                <a:gd name="T9" fmla="*/ 40 h 82"/>
                <a:gd name="T10" fmla="*/ 41 w 77"/>
                <a:gd name="T11" fmla="*/ 43 h 82"/>
                <a:gd name="T12" fmla="*/ 51 w 77"/>
                <a:gd name="T13" fmla="*/ 45 h 82"/>
                <a:gd name="T14" fmla="*/ 63 w 77"/>
                <a:gd name="T15" fmla="*/ 47 h 82"/>
                <a:gd name="T16" fmla="*/ 72 w 77"/>
                <a:gd name="T17" fmla="*/ 45 h 82"/>
                <a:gd name="T18" fmla="*/ 77 w 77"/>
                <a:gd name="T19" fmla="*/ 44 h 82"/>
                <a:gd name="T20" fmla="*/ 63 w 77"/>
                <a:gd name="T21" fmla="*/ 75 h 82"/>
                <a:gd name="T22" fmla="*/ 52 w 77"/>
                <a:gd name="T23" fmla="*/ 78 h 82"/>
                <a:gd name="T24" fmla="*/ 39 w 77"/>
                <a:gd name="T25" fmla="*/ 82 h 82"/>
                <a:gd name="T26" fmla="*/ 27 w 77"/>
                <a:gd name="T27" fmla="*/ 80 h 82"/>
                <a:gd name="T28" fmla="*/ 19 w 77"/>
                <a:gd name="T29" fmla="*/ 75 h 82"/>
                <a:gd name="T30" fmla="*/ 11 w 77"/>
                <a:gd name="T31" fmla="*/ 71 h 82"/>
                <a:gd name="T32" fmla="*/ 4 w 77"/>
                <a:gd name="T33" fmla="*/ 61 h 82"/>
                <a:gd name="T34" fmla="*/ 1 w 77"/>
                <a:gd name="T35" fmla="*/ 49 h 82"/>
                <a:gd name="T36" fmla="*/ 0 w 77"/>
                <a:gd name="T37" fmla="*/ 35 h 82"/>
                <a:gd name="T38" fmla="*/ 0 w 77"/>
                <a:gd name="T39" fmla="*/ 24 h 82"/>
                <a:gd name="T40" fmla="*/ 14 w 77"/>
                <a:gd name="T41" fmla="*/ 0 h 8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82"/>
                <a:gd name="T65" fmla="*/ 77 w 77"/>
                <a:gd name="T66" fmla="*/ 82 h 8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82">
                  <a:moveTo>
                    <a:pt x="14" y="0"/>
                  </a:moveTo>
                  <a:lnTo>
                    <a:pt x="15" y="13"/>
                  </a:lnTo>
                  <a:lnTo>
                    <a:pt x="20" y="25"/>
                  </a:lnTo>
                  <a:lnTo>
                    <a:pt x="25" y="33"/>
                  </a:lnTo>
                  <a:lnTo>
                    <a:pt x="33" y="40"/>
                  </a:lnTo>
                  <a:lnTo>
                    <a:pt x="41" y="43"/>
                  </a:lnTo>
                  <a:lnTo>
                    <a:pt x="51" y="45"/>
                  </a:lnTo>
                  <a:lnTo>
                    <a:pt x="63" y="47"/>
                  </a:lnTo>
                  <a:lnTo>
                    <a:pt x="72" y="45"/>
                  </a:lnTo>
                  <a:lnTo>
                    <a:pt x="77" y="44"/>
                  </a:lnTo>
                  <a:lnTo>
                    <a:pt x="63" y="75"/>
                  </a:lnTo>
                  <a:lnTo>
                    <a:pt x="52" y="78"/>
                  </a:lnTo>
                  <a:lnTo>
                    <a:pt x="39" y="82"/>
                  </a:lnTo>
                  <a:lnTo>
                    <a:pt x="27" y="80"/>
                  </a:lnTo>
                  <a:lnTo>
                    <a:pt x="19" y="75"/>
                  </a:lnTo>
                  <a:lnTo>
                    <a:pt x="11" y="71"/>
                  </a:lnTo>
                  <a:lnTo>
                    <a:pt x="4" y="61"/>
                  </a:lnTo>
                  <a:lnTo>
                    <a:pt x="1" y="49"/>
                  </a:lnTo>
                  <a:lnTo>
                    <a:pt x="0" y="35"/>
                  </a:lnTo>
                  <a:lnTo>
                    <a:pt x="0" y="24"/>
                  </a:lnTo>
                  <a:lnTo>
                    <a:pt x="14" y="0"/>
                  </a:lnTo>
                  <a:close/>
                </a:path>
              </a:pathLst>
            </a:custGeom>
            <a:solidFill>
              <a:srgbClr val="DFDFFF"/>
            </a:solidFill>
            <a:ln w="9525">
              <a:noFill/>
              <a:round/>
              <a:headEnd/>
              <a:tailEnd/>
            </a:ln>
          </p:spPr>
          <p:txBody>
            <a:bodyPr/>
            <a:lstStyle/>
            <a:p>
              <a:pPr eaLnBrk="0" hangingPunct="0"/>
              <a:endParaRPr lang="en-US" sz="1800"/>
            </a:p>
          </p:txBody>
        </p:sp>
      </p:grpSp>
      <p:sp>
        <p:nvSpPr>
          <p:cNvPr id="39947" name="Freeform 30"/>
          <p:cNvSpPr>
            <a:spLocks/>
          </p:cNvSpPr>
          <p:nvPr/>
        </p:nvSpPr>
        <p:spPr bwMode="auto">
          <a:xfrm>
            <a:off x="4881563" y="5395913"/>
            <a:ext cx="371475" cy="127000"/>
          </a:xfrm>
          <a:custGeom>
            <a:avLst/>
            <a:gdLst>
              <a:gd name="T0" fmla="*/ 0 w 234"/>
              <a:gd name="T1" fmla="*/ 2147483647 h 80"/>
              <a:gd name="T2" fmla="*/ 2147483647 w 234"/>
              <a:gd name="T3" fmla="*/ 0 h 80"/>
              <a:gd name="T4" fmla="*/ 2147483647 w 234"/>
              <a:gd name="T5" fmla="*/ 2147483647 h 80"/>
              <a:gd name="T6" fmla="*/ 2147483647 w 234"/>
              <a:gd name="T7" fmla="*/ 2147483647 h 80"/>
              <a:gd name="T8" fmla="*/ 0 w 234"/>
              <a:gd name="T9" fmla="*/ 2147483647 h 80"/>
              <a:gd name="T10" fmla="*/ 0 60000 65536"/>
              <a:gd name="T11" fmla="*/ 0 60000 65536"/>
              <a:gd name="T12" fmla="*/ 0 60000 65536"/>
              <a:gd name="T13" fmla="*/ 0 60000 65536"/>
              <a:gd name="T14" fmla="*/ 0 60000 65536"/>
              <a:gd name="T15" fmla="*/ 0 w 234"/>
              <a:gd name="T16" fmla="*/ 0 h 80"/>
              <a:gd name="T17" fmla="*/ 234 w 234"/>
              <a:gd name="T18" fmla="*/ 80 h 80"/>
            </a:gdLst>
            <a:ahLst/>
            <a:cxnLst>
              <a:cxn ang="T10">
                <a:pos x="T0" y="T1"/>
              </a:cxn>
              <a:cxn ang="T11">
                <a:pos x="T2" y="T3"/>
              </a:cxn>
              <a:cxn ang="T12">
                <a:pos x="T4" y="T5"/>
              </a:cxn>
              <a:cxn ang="T13">
                <a:pos x="T6" y="T7"/>
              </a:cxn>
              <a:cxn ang="T14">
                <a:pos x="T8" y="T9"/>
              </a:cxn>
            </a:cxnLst>
            <a:rect l="T15" t="T16" r="T17" b="T18"/>
            <a:pathLst>
              <a:path w="234" h="80">
                <a:moveTo>
                  <a:pt x="0" y="6"/>
                </a:moveTo>
                <a:lnTo>
                  <a:pt x="123" y="0"/>
                </a:lnTo>
                <a:lnTo>
                  <a:pt x="234" y="51"/>
                </a:lnTo>
                <a:lnTo>
                  <a:pt x="70" y="80"/>
                </a:lnTo>
                <a:lnTo>
                  <a:pt x="0" y="6"/>
                </a:lnTo>
                <a:close/>
              </a:path>
            </a:pathLst>
          </a:custGeom>
          <a:solidFill>
            <a:srgbClr val="DFDFFF"/>
          </a:solidFill>
          <a:ln w="9525">
            <a:noFill/>
            <a:round/>
            <a:headEnd/>
            <a:tailEnd/>
          </a:ln>
        </p:spPr>
        <p:txBody>
          <a:bodyPr/>
          <a:lstStyle/>
          <a:p>
            <a:pPr eaLnBrk="0" hangingPunct="0"/>
            <a:endParaRPr lang="en-US" sz="1800"/>
          </a:p>
        </p:txBody>
      </p:sp>
      <p:grpSp>
        <p:nvGrpSpPr>
          <p:cNvPr id="10" name="Group 31"/>
          <p:cNvGrpSpPr>
            <a:grpSpLocks/>
          </p:cNvGrpSpPr>
          <p:nvPr/>
        </p:nvGrpSpPr>
        <p:grpSpPr bwMode="auto">
          <a:xfrm>
            <a:off x="2709863" y="4870450"/>
            <a:ext cx="822325" cy="598488"/>
            <a:chOff x="1707" y="3068"/>
            <a:chExt cx="518" cy="377"/>
          </a:xfrm>
        </p:grpSpPr>
        <p:sp>
          <p:nvSpPr>
            <p:cNvPr id="40029" name="Freeform 32"/>
            <p:cNvSpPr>
              <a:spLocks/>
            </p:cNvSpPr>
            <p:nvPr/>
          </p:nvSpPr>
          <p:spPr bwMode="auto">
            <a:xfrm>
              <a:off x="1707" y="3068"/>
              <a:ext cx="518" cy="377"/>
            </a:xfrm>
            <a:custGeom>
              <a:avLst/>
              <a:gdLst>
                <a:gd name="T0" fmla="*/ 226 w 518"/>
                <a:gd name="T1" fmla="*/ 2 h 377"/>
                <a:gd name="T2" fmla="*/ 98 w 518"/>
                <a:gd name="T3" fmla="*/ 42 h 377"/>
                <a:gd name="T4" fmla="*/ 88 w 518"/>
                <a:gd name="T5" fmla="*/ 54 h 377"/>
                <a:gd name="T6" fmla="*/ 79 w 518"/>
                <a:gd name="T7" fmla="*/ 60 h 377"/>
                <a:gd name="T8" fmla="*/ 79 w 518"/>
                <a:gd name="T9" fmla="*/ 65 h 377"/>
                <a:gd name="T10" fmla="*/ 70 w 518"/>
                <a:gd name="T11" fmla="*/ 84 h 377"/>
                <a:gd name="T12" fmla="*/ 79 w 518"/>
                <a:gd name="T13" fmla="*/ 99 h 377"/>
                <a:gd name="T14" fmla="*/ 70 w 518"/>
                <a:gd name="T15" fmla="*/ 115 h 377"/>
                <a:gd name="T16" fmla="*/ 70 w 518"/>
                <a:gd name="T17" fmla="*/ 142 h 377"/>
                <a:gd name="T18" fmla="*/ 62 w 518"/>
                <a:gd name="T19" fmla="*/ 141 h 377"/>
                <a:gd name="T20" fmla="*/ 55 w 518"/>
                <a:gd name="T21" fmla="*/ 178 h 377"/>
                <a:gd name="T22" fmla="*/ 50 w 518"/>
                <a:gd name="T23" fmla="*/ 195 h 377"/>
                <a:gd name="T24" fmla="*/ 42 w 518"/>
                <a:gd name="T25" fmla="*/ 210 h 377"/>
                <a:gd name="T26" fmla="*/ 27 w 518"/>
                <a:gd name="T27" fmla="*/ 230 h 377"/>
                <a:gd name="T28" fmla="*/ 0 w 518"/>
                <a:gd name="T29" fmla="*/ 264 h 377"/>
                <a:gd name="T30" fmla="*/ 0 w 518"/>
                <a:gd name="T31" fmla="*/ 302 h 377"/>
                <a:gd name="T32" fmla="*/ 4 w 518"/>
                <a:gd name="T33" fmla="*/ 310 h 377"/>
                <a:gd name="T34" fmla="*/ 5 w 518"/>
                <a:gd name="T35" fmla="*/ 321 h 377"/>
                <a:gd name="T36" fmla="*/ 29 w 518"/>
                <a:gd name="T37" fmla="*/ 340 h 377"/>
                <a:gd name="T38" fmla="*/ 48 w 518"/>
                <a:gd name="T39" fmla="*/ 356 h 377"/>
                <a:gd name="T40" fmla="*/ 70 w 518"/>
                <a:gd name="T41" fmla="*/ 376 h 377"/>
                <a:gd name="T42" fmla="*/ 76 w 518"/>
                <a:gd name="T43" fmla="*/ 377 h 377"/>
                <a:gd name="T44" fmla="*/ 68 w 518"/>
                <a:gd name="T45" fmla="*/ 362 h 377"/>
                <a:gd name="T46" fmla="*/ 66 w 518"/>
                <a:gd name="T47" fmla="*/ 347 h 377"/>
                <a:gd name="T48" fmla="*/ 66 w 518"/>
                <a:gd name="T49" fmla="*/ 337 h 377"/>
                <a:gd name="T50" fmla="*/ 70 w 518"/>
                <a:gd name="T51" fmla="*/ 325 h 377"/>
                <a:gd name="T52" fmla="*/ 75 w 518"/>
                <a:gd name="T53" fmla="*/ 321 h 377"/>
                <a:gd name="T54" fmla="*/ 214 w 518"/>
                <a:gd name="T55" fmla="*/ 321 h 377"/>
                <a:gd name="T56" fmla="*/ 225 w 518"/>
                <a:gd name="T57" fmla="*/ 283 h 377"/>
                <a:gd name="T58" fmla="*/ 237 w 518"/>
                <a:gd name="T59" fmla="*/ 233 h 377"/>
                <a:gd name="T60" fmla="*/ 232 w 518"/>
                <a:gd name="T61" fmla="*/ 164 h 377"/>
                <a:gd name="T62" fmla="*/ 230 w 518"/>
                <a:gd name="T63" fmla="*/ 141 h 377"/>
                <a:gd name="T64" fmla="*/ 228 w 518"/>
                <a:gd name="T65" fmla="*/ 58 h 377"/>
                <a:gd name="T66" fmla="*/ 315 w 518"/>
                <a:gd name="T67" fmla="*/ 58 h 377"/>
                <a:gd name="T68" fmla="*/ 299 w 518"/>
                <a:gd name="T69" fmla="*/ 111 h 377"/>
                <a:gd name="T70" fmla="*/ 300 w 518"/>
                <a:gd name="T71" fmla="*/ 200 h 377"/>
                <a:gd name="T72" fmla="*/ 304 w 518"/>
                <a:gd name="T73" fmla="*/ 241 h 377"/>
                <a:gd name="T74" fmla="*/ 309 w 518"/>
                <a:gd name="T75" fmla="*/ 286 h 377"/>
                <a:gd name="T76" fmla="*/ 316 w 518"/>
                <a:gd name="T77" fmla="*/ 322 h 377"/>
                <a:gd name="T78" fmla="*/ 400 w 518"/>
                <a:gd name="T79" fmla="*/ 322 h 377"/>
                <a:gd name="T80" fmla="*/ 411 w 518"/>
                <a:gd name="T81" fmla="*/ 340 h 377"/>
                <a:gd name="T82" fmla="*/ 415 w 518"/>
                <a:gd name="T83" fmla="*/ 348 h 377"/>
                <a:gd name="T84" fmla="*/ 421 w 518"/>
                <a:gd name="T85" fmla="*/ 352 h 377"/>
                <a:gd name="T86" fmla="*/ 428 w 518"/>
                <a:gd name="T87" fmla="*/ 354 h 377"/>
                <a:gd name="T88" fmla="*/ 468 w 518"/>
                <a:gd name="T89" fmla="*/ 338 h 377"/>
                <a:gd name="T90" fmla="*/ 503 w 518"/>
                <a:gd name="T91" fmla="*/ 322 h 377"/>
                <a:gd name="T92" fmla="*/ 516 w 518"/>
                <a:gd name="T93" fmla="*/ 320 h 377"/>
                <a:gd name="T94" fmla="*/ 518 w 518"/>
                <a:gd name="T95" fmla="*/ 308 h 377"/>
                <a:gd name="T96" fmla="*/ 517 w 518"/>
                <a:gd name="T97" fmla="*/ 300 h 377"/>
                <a:gd name="T98" fmla="*/ 485 w 518"/>
                <a:gd name="T99" fmla="*/ 194 h 377"/>
                <a:gd name="T100" fmla="*/ 484 w 518"/>
                <a:gd name="T101" fmla="*/ 186 h 377"/>
                <a:gd name="T102" fmla="*/ 486 w 518"/>
                <a:gd name="T103" fmla="*/ 180 h 377"/>
                <a:gd name="T104" fmla="*/ 492 w 518"/>
                <a:gd name="T105" fmla="*/ 174 h 377"/>
                <a:gd name="T106" fmla="*/ 489 w 518"/>
                <a:gd name="T107" fmla="*/ 155 h 377"/>
                <a:gd name="T108" fmla="*/ 478 w 518"/>
                <a:gd name="T109" fmla="*/ 143 h 377"/>
                <a:gd name="T110" fmla="*/ 472 w 518"/>
                <a:gd name="T111" fmla="*/ 135 h 377"/>
                <a:gd name="T112" fmla="*/ 470 w 518"/>
                <a:gd name="T113" fmla="*/ 126 h 377"/>
                <a:gd name="T114" fmla="*/ 469 w 518"/>
                <a:gd name="T115" fmla="*/ 102 h 377"/>
                <a:gd name="T116" fmla="*/ 454 w 518"/>
                <a:gd name="T117" fmla="*/ 64 h 377"/>
                <a:gd name="T118" fmla="*/ 440 w 518"/>
                <a:gd name="T119" fmla="*/ 26 h 377"/>
                <a:gd name="T120" fmla="*/ 374 w 518"/>
                <a:gd name="T121" fmla="*/ 12 h 377"/>
                <a:gd name="T122" fmla="*/ 291 w 518"/>
                <a:gd name="T123" fmla="*/ 0 h 377"/>
                <a:gd name="T124" fmla="*/ 226 w 518"/>
                <a:gd name="T125" fmla="*/ 2 h 37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18"/>
                <a:gd name="T190" fmla="*/ 0 h 377"/>
                <a:gd name="T191" fmla="*/ 518 w 518"/>
                <a:gd name="T192" fmla="*/ 377 h 37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18" h="377">
                  <a:moveTo>
                    <a:pt x="226" y="2"/>
                  </a:moveTo>
                  <a:lnTo>
                    <a:pt x="98" y="42"/>
                  </a:lnTo>
                  <a:lnTo>
                    <a:pt x="88" y="54"/>
                  </a:lnTo>
                  <a:lnTo>
                    <a:pt x="79" y="60"/>
                  </a:lnTo>
                  <a:lnTo>
                    <a:pt x="79" y="65"/>
                  </a:lnTo>
                  <a:lnTo>
                    <a:pt x="70" y="84"/>
                  </a:lnTo>
                  <a:lnTo>
                    <a:pt x="79" y="99"/>
                  </a:lnTo>
                  <a:lnTo>
                    <a:pt x="70" y="115"/>
                  </a:lnTo>
                  <a:lnTo>
                    <a:pt x="70" y="142"/>
                  </a:lnTo>
                  <a:lnTo>
                    <a:pt x="62" y="141"/>
                  </a:lnTo>
                  <a:lnTo>
                    <a:pt x="55" y="178"/>
                  </a:lnTo>
                  <a:lnTo>
                    <a:pt x="50" y="195"/>
                  </a:lnTo>
                  <a:lnTo>
                    <a:pt x="42" y="210"/>
                  </a:lnTo>
                  <a:lnTo>
                    <a:pt x="27" y="230"/>
                  </a:lnTo>
                  <a:lnTo>
                    <a:pt x="0" y="264"/>
                  </a:lnTo>
                  <a:lnTo>
                    <a:pt x="0" y="302"/>
                  </a:lnTo>
                  <a:lnTo>
                    <a:pt x="4" y="310"/>
                  </a:lnTo>
                  <a:lnTo>
                    <a:pt x="5" y="321"/>
                  </a:lnTo>
                  <a:lnTo>
                    <a:pt x="29" y="340"/>
                  </a:lnTo>
                  <a:lnTo>
                    <a:pt x="48" y="356"/>
                  </a:lnTo>
                  <a:lnTo>
                    <a:pt x="70" y="376"/>
                  </a:lnTo>
                  <a:lnTo>
                    <a:pt x="76" y="377"/>
                  </a:lnTo>
                  <a:lnTo>
                    <a:pt x="68" y="362"/>
                  </a:lnTo>
                  <a:lnTo>
                    <a:pt x="66" y="347"/>
                  </a:lnTo>
                  <a:lnTo>
                    <a:pt x="66" y="337"/>
                  </a:lnTo>
                  <a:lnTo>
                    <a:pt x="70" y="325"/>
                  </a:lnTo>
                  <a:lnTo>
                    <a:pt x="75" y="321"/>
                  </a:lnTo>
                  <a:lnTo>
                    <a:pt x="214" y="321"/>
                  </a:lnTo>
                  <a:lnTo>
                    <a:pt x="225" y="283"/>
                  </a:lnTo>
                  <a:lnTo>
                    <a:pt x="237" y="233"/>
                  </a:lnTo>
                  <a:lnTo>
                    <a:pt x="232" y="164"/>
                  </a:lnTo>
                  <a:lnTo>
                    <a:pt x="230" y="141"/>
                  </a:lnTo>
                  <a:lnTo>
                    <a:pt x="228" y="58"/>
                  </a:lnTo>
                  <a:lnTo>
                    <a:pt x="315" y="58"/>
                  </a:lnTo>
                  <a:lnTo>
                    <a:pt x="299" y="111"/>
                  </a:lnTo>
                  <a:lnTo>
                    <a:pt x="300" y="200"/>
                  </a:lnTo>
                  <a:lnTo>
                    <a:pt x="304" y="241"/>
                  </a:lnTo>
                  <a:lnTo>
                    <a:pt x="309" y="286"/>
                  </a:lnTo>
                  <a:lnTo>
                    <a:pt x="316" y="322"/>
                  </a:lnTo>
                  <a:lnTo>
                    <a:pt x="400" y="322"/>
                  </a:lnTo>
                  <a:lnTo>
                    <a:pt x="411" y="340"/>
                  </a:lnTo>
                  <a:lnTo>
                    <a:pt x="415" y="348"/>
                  </a:lnTo>
                  <a:lnTo>
                    <a:pt x="421" y="352"/>
                  </a:lnTo>
                  <a:lnTo>
                    <a:pt x="428" y="354"/>
                  </a:lnTo>
                  <a:lnTo>
                    <a:pt x="468" y="338"/>
                  </a:lnTo>
                  <a:lnTo>
                    <a:pt x="503" y="322"/>
                  </a:lnTo>
                  <a:lnTo>
                    <a:pt x="516" y="320"/>
                  </a:lnTo>
                  <a:lnTo>
                    <a:pt x="518" y="308"/>
                  </a:lnTo>
                  <a:lnTo>
                    <a:pt x="517" y="300"/>
                  </a:lnTo>
                  <a:lnTo>
                    <a:pt x="485" y="194"/>
                  </a:lnTo>
                  <a:lnTo>
                    <a:pt x="484" y="186"/>
                  </a:lnTo>
                  <a:lnTo>
                    <a:pt x="486" y="180"/>
                  </a:lnTo>
                  <a:lnTo>
                    <a:pt x="492" y="174"/>
                  </a:lnTo>
                  <a:lnTo>
                    <a:pt x="489" y="155"/>
                  </a:lnTo>
                  <a:lnTo>
                    <a:pt x="478" y="143"/>
                  </a:lnTo>
                  <a:lnTo>
                    <a:pt x="472" y="135"/>
                  </a:lnTo>
                  <a:lnTo>
                    <a:pt x="470" y="126"/>
                  </a:lnTo>
                  <a:lnTo>
                    <a:pt x="469" y="102"/>
                  </a:lnTo>
                  <a:lnTo>
                    <a:pt x="454" y="64"/>
                  </a:lnTo>
                  <a:lnTo>
                    <a:pt x="440" y="26"/>
                  </a:lnTo>
                  <a:lnTo>
                    <a:pt x="374" y="12"/>
                  </a:lnTo>
                  <a:lnTo>
                    <a:pt x="291" y="0"/>
                  </a:lnTo>
                  <a:lnTo>
                    <a:pt x="226" y="2"/>
                  </a:lnTo>
                  <a:close/>
                </a:path>
              </a:pathLst>
            </a:custGeom>
            <a:solidFill>
              <a:srgbClr val="5F5F5F"/>
            </a:solidFill>
            <a:ln w="9525">
              <a:noFill/>
              <a:round/>
              <a:headEnd/>
              <a:tailEnd/>
            </a:ln>
          </p:spPr>
          <p:txBody>
            <a:bodyPr/>
            <a:lstStyle/>
            <a:p>
              <a:pPr eaLnBrk="0" hangingPunct="0"/>
              <a:endParaRPr lang="en-US" sz="1800"/>
            </a:p>
          </p:txBody>
        </p:sp>
        <p:grpSp>
          <p:nvGrpSpPr>
            <p:cNvPr id="11" name="Group 33"/>
            <p:cNvGrpSpPr>
              <a:grpSpLocks/>
            </p:cNvGrpSpPr>
            <p:nvPr/>
          </p:nvGrpSpPr>
          <p:grpSpPr bwMode="auto">
            <a:xfrm>
              <a:off x="1763" y="3098"/>
              <a:ext cx="373" cy="266"/>
              <a:chOff x="1763" y="3098"/>
              <a:chExt cx="373" cy="266"/>
            </a:xfrm>
          </p:grpSpPr>
          <p:grpSp>
            <p:nvGrpSpPr>
              <p:cNvPr id="12" name="Group 34"/>
              <p:cNvGrpSpPr>
                <a:grpSpLocks/>
              </p:cNvGrpSpPr>
              <p:nvPr/>
            </p:nvGrpSpPr>
            <p:grpSpPr bwMode="auto">
              <a:xfrm>
                <a:off x="1880" y="3098"/>
                <a:ext cx="190" cy="266"/>
                <a:chOff x="1880" y="3098"/>
                <a:chExt cx="190" cy="266"/>
              </a:xfrm>
            </p:grpSpPr>
            <p:sp>
              <p:nvSpPr>
                <p:cNvPr id="40034" name="Freeform 35"/>
                <p:cNvSpPr>
                  <a:spLocks/>
                </p:cNvSpPr>
                <p:nvPr/>
              </p:nvSpPr>
              <p:spPr bwMode="auto">
                <a:xfrm>
                  <a:off x="1880" y="3098"/>
                  <a:ext cx="32" cy="214"/>
                </a:xfrm>
                <a:custGeom>
                  <a:avLst/>
                  <a:gdLst>
                    <a:gd name="T0" fmla="*/ 17 w 32"/>
                    <a:gd name="T1" fmla="*/ 6 h 214"/>
                    <a:gd name="T2" fmla="*/ 8 w 32"/>
                    <a:gd name="T3" fmla="*/ 38 h 214"/>
                    <a:gd name="T4" fmla="*/ 5 w 32"/>
                    <a:gd name="T5" fmla="*/ 56 h 214"/>
                    <a:gd name="T6" fmla="*/ 2 w 32"/>
                    <a:gd name="T7" fmla="*/ 77 h 214"/>
                    <a:gd name="T8" fmla="*/ 0 w 32"/>
                    <a:gd name="T9" fmla="*/ 92 h 214"/>
                    <a:gd name="T10" fmla="*/ 0 w 32"/>
                    <a:gd name="T11" fmla="*/ 109 h 214"/>
                    <a:gd name="T12" fmla="*/ 4 w 32"/>
                    <a:gd name="T13" fmla="*/ 111 h 214"/>
                    <a:gd name="T14" fmla="*/ 3 w 32"/>
                    <a:gd name="T15" fmla="*/ 115 h 214"/>
                    <a:gd name="T16" fmla="*/ 9 w 32"/>
                    <a:gd name="T17" fmla="*/ 135 h 214"/>
                    <a:gd name="T18" fmla="*/ 16 w 32"/>
                    <a:gd name="T19" fmla="*/ 152 h 214"/>
                    <a:gd name="T20" fmla="*/ 20 w 32"/>
                    <a:gd name="T21" fmla="*/ 167 h 214"/>
                    <a:gd name="T22" fmla="*/ 24 w 32"/>
                    <a:gd name="T23" fmla="*/ 188 h 214"/>
                    <a:gd name="T24" fmla="*/ 26 w 32"/>
                    <a:gd name="T25" fmla="*/ 208 h 214"/>
                    <a:gd name="T26" fmla="*/ 26 w 32"/>
                    <a:gd name="T27" fmla="*/ 214 h 214"/>
                    <a:gd name="T28" fmla="*/ 32 w 32"/>
                    <a:gd name="T29" fmla="*/ 206 h 214"/>
                    <a:gd name="T30" fmla="*/ 32 w 32"/>
                    <a:gd name="T31" fmla="*/ 190 h 214"/>
                    <a:gd name="T32" fmla="*/ 27 w 32"/>
                    <a:gd name="T33" fmla="*/ 153 h 214"/>
                    <a:gd name="T34" fmla="*/ 20 w 32"/>
                    <a:gd name="T35" fmla="*/ 128 h 214"/>
                    <a:gd name="T36" fmla="*/ 12 w 32"/>
                    <a:gd name="T37" fmla="*/ 113 h 214"/>
                    <a:gd name="T38" fmla="*/ 19 w 32"/>
                    <a:gd name="T39" fmla="*/ 104 h 214"/>
                    <a:gd name="T40" fmla="*/ 10 w 32"/>
                    <a:gd name="T41" fmla="*/ 92 h 214"/>
                    <a:gd name="T42" fmla="*/ 25 w 32"/>
                    <a:gd name="T43" fmla="*/ 16 h 214"/>
                    <a:gd name="T44" fmla="*/ 25 w 32"/>
                    <a:gd name="T45" fmla="*/ 9 h 214"/>
                    <a:gd name="T46" fmla="*/ 21 w 32"/>
                    <a:gd name="T47" fmla="*/ 0 h 214"/>
                    <a:gd name="T48" fmla="*/ 17 w 32"/>
                    <a:gd name="T49" fmla="*/ 6 h 21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2"/>
                    <a:gd name="T76" fmla="*/ 0 h 214"/>
                    <a:gd name="T77" fmla="*/ 32 w 32"/>
                    <a:gd name="T78" fmla="*/ 214 h 21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2" h="214">
                      <a:moveTo>
                        <a:pt x="17" y="6"/>
                      </a:moveTo>
                      <a:lnTo>
                        <a:pt x="8" y="38"/>
                      </a:lnTo>
                      <a:lnTo>
                        <a:pt x="5" y="56"/>
                      </a:lnTo>
                      <a:lnTo>
                        <a:pt x="2" y="77"/>
                      </a:lnTo>
                      <a:lnTo>
                        <a:pt x="0" y="92"/>
                      </a:lnTo>
                      <a:lnTo>
                        <a:pt x="0" y="109"/>
                      </a:lnTo>
                      <a:lnTo>
                        <a:pt x="4" y="111"/>
                      </a:lnTo>
                      <a:lnTo>
                        <a:pt x="3" y="115"/>
                      </a:lnTo>
                      <a:lnTo>
                        <a:pt x="9" y="135"/>
                      </a:lnTo>
                      <a:lnTo>
                        <a:pt x="16" y="152"/>
                      </a:lnTo>
                      <a:lnTo>
                        <a:pt x="20" y="167"/>
                      </a:lnTo>
                      <a:lnTo>
                        <a:pt x="24" y="188"/>
                      </a:lnTo>
                      <a:lnTo>
                        <a:pt x="26" y="208"/>
                      </a:lnTo>
                      <a:lnTo>
                        <a:pt x="26" y="214"/>
                      </a:lnTo>
                      <a:lnTo>
                        <a:pt x="32" y="206"/>
                      </a:lnTo>
                      <a:lnTo>
                        <a:pt x="32" y="190"/>
                      </a:lnTo>
                      <a:lnTo>
                        <a:pt x="27" y="153"/>
                      </a:lnTo>
                      <a:lnTo>
                        <a:pt x="20" y="128"/>
                      </a:lnTo>
                      <a:lnTo>
                        <a:pt x="12" y="113"/>
                      </a:lnTo>
                      <a:lnTo>
                        <a:pt x="19" y="104"/>
                      </a:lnTo>
                      <a:lnTo>
                        <a:pt x="10" y="92"/>
                      </a:lnTo>
                      <a:lnTo>
                        <a:pt x="25" y="16"/>
                      </a:lnTo>
                      <a:lnTo>
                        <a:pt x="25" y="9"/>
                      </a:lnTo>
                      <a:lnTo>
                        <a:pt x="21" y="0"/>
                      </a:lnTo>
                      <a:lnTo>
                        <a:pt x="17" y="6"/>
                      </a:lnTo>
                      <a:close/>
                    </a:path>
                  </a:pathLst>
                </a:custGeom>
                <a:solidFill>
                  <a:srgbClr val="3F3F3F"/>
                </a:solidFill>
                <a:ln w="9525">
                  <a:noFill/>
                  <a:round/>
                  <a:headEnd/>
                  <a:tailEnd/>
                </a:ln>
              </p:spPr>
              <p:txBody>
                <a:bodyPr/>
                <a:lstStyle/>
                <a:p>
                  <a:pPr eaLnBrk="0" hangingPunct="0"/>
                  <a:endParaRPr lang="en-US" sz="1800"/>
                </a:p>
              </p:txBody>
            </p:sp>
            <p:sp>
              <p:nvSpPr>
                <p:cNvPr id="40035" name="Freeform 36"/>
                <p:cNvSpPr>
                  <a:spLocks/>
                </p:cNvSpPr>
                <p:nvPr/>
              </p:nvSpPr>
              <p:spPr bwMode="auto">
                <a:xfrm>
                  <a:off x="2042" y="3121"/>
                  <a:ext cx="28" cy="243"/>
                </a:xfrm>
                <a:custGeom>
                  <a:avLst/>
                  <a:gdLst>
                    <a:gd name="T0" fmla="*/ 17 w 28"/>
                    <a:gd name="T1" fmla="*/ 0 h 243"/>
                    <a:gd name="T2" fmla="*/ 25 w 28"/>
                    <a:gd name="T3" fmla="*/ 58 h 243"/>
                    <a:gd name="T4" fmla="*/ 28 w 28"/>
                    <a:gd name="T5" fmla="*/ 79 h 243"/>
                    <a:gd name="T6" fmla="*/ 23 w 28"/>
                    <a:gd name="T7" fmla="*/ 90 h 243"/>
                    <a:gd name="T8" fmla="*/ 27 w 28"/>
                    <a:gd name="T9" fmla="*/ 93 h 243"/>
                    <a:gd name="T10" fmla="*/ 27 w 28"/>
                    <a:gd name="T11" fmla="*/ 110 h 243"/>
                    <a:gd name="T12" fmla="*/ 24 w 28"/>
                    <a:gd name="T13" fmla="*/ 132 h 243"/>
                    <a:gd name="T14" fmla="*/ 21 w 28"/>
                    <a:gd name="T15" fmla="*/ 159 h 243"/>
                    <a:gd name="T16" fmla="*/ 15 w 28"/>
                    <a:gd name="T17" fmla="*/ 186 h 243"/>
                    <a:gd name="T18" fmla="*/ 12 w 28"/>
                    <a:gd name="T19" fmla="*/ 204 h 243"/>
                    <a:gd name="T20" fmla="*/ 10 w 28"/>
                    <a:gd name="T21" fmla="*/ 223 h 243"/>
                    <a:gd name="T22" fmla="*/ 7 w 28"/>
                    <a:gd name="T23" fmla="*/ 243 h 243"/>
                    <a:gd name="T24" fmla="*/ 3 w 28"/>
                    <a:gd name="T25" fmla="*/ 232 h 243"/>
                    <a:gd name="T26" fmla="*/ 0 w 28"/>
                    <a:gd name="T27" fmla="*/ 213 h 243"/>
                    <a:gd name="T28" fmla="*/ 0 w 28"/>
                    <a:gd name="T29" fmla="*/ 201 h 243"/>
                    <a:gd name="T30" fmla="*/ 2 w 28"/>
                    <a:gd name="T31" fmla="*/ 177 h 243"/>
                    <a:gd name="T32" fmla="*/ 5 w 28"/>
                    <a:gd name="T33" fmla="*/ 154 h 243"/>
                    <a:gd name="T34" fmla="*/ 9 w 28"/>
                    <a:gd name="T35" fmla="*/ 130 h 243"/>
                    <a:gd name="T36" fmla="*/ 14 w 28"/>
                    <a:gd name="T37" fmla="*/ 105 h 243"/>
                    <a:gd name="T38" fmla="*/ 15 w 28"/>
                    <a:gd name="T39" fmla="*/ 90 h 243"/>
                    <a:gd name="T40" fmla="*/ 9 w 28"/>
                    <a:gd name="T41" fmla="*/ 84 h 243"/>
                    <a:gd name="T42" fmla="*/ 20 w 28"/>
                    <a:gd name="T43" fmla="*/ 75 h 243"/>
                    <a:gd name="T44" fmla="*/ 20 w 28"/>
                    <a:gd name="T45" fmla="*/ 39 h 243"/>
                    <a:gd name="T46" fmla="*/ 17 w 28"/>
                    <a:gd name="T47" fmla="*/ 0 h 24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8"/>
                    <a:gd name="T73" fmla="*/ 0 h 243"/>
                    <a:gd name="T74" fmla="*/ 28 w 28"/>
                    <a:gd name="T75" fmla="*/ 243 h 24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8" h="243">
                      <a:moveTo>
                        <a:pt x="17" y="0"/>
                      </a:moveTo>
                      <a:lnTo>
                        <a:pt x="25" y="58"/>
                      </a:lnTo>
                      <a:lnTo>
                        <a:pt x="28" y="79"/>
                      </a:lnTo>
                      <a:lnTo>
                        <a:pt x="23" y="90"/>
                      </a:lnTo>
                      <a:lnTo>
                        <a:pt x="27" y="93"/>
                      </a:lnTo>
                      <a:lnTo>
                        <a:pt x="27" y="110"/>
                      </a:lnTo>
                      <a:lnTo>
                        <a:pt x="24" y="132"/>
                      </a:lnTo>
                      <a:lnTo>
                        <a:pt x="21" y="159"/>
                      </a:lnTo>
                      <a:lnTo>
                        <a:pt x="15" y="186"/>
                      </a:lnTo>
                      <a:lnTo>
                        <a:pt x="12" y="204"/>
                      </a:lnTo>
                      <a:lnTo>
                        <a:pt x="10" y="223"/>
                      </a:lnTo>
                      <a:lnTo>
                        <a:pt x="7" y="243"/>
                      </a:lnTo>
                      <a:lnTo>
                        <a:pt x="3" y="232"/>
                      </a:lnTo>
                      <a:lnTo>
                        <a:pt x="0" y="213"/>
                      </a:lnTo>
                      <a:lnTo>
                        <a:pt x="0" y="201"/>
                      </a:lnTo>
                      <a:lnTo>
                        <a:pt x="2" y="177"/>
                      </a:lnTo>
                      <a:lnTo>
                        <a:pt x="5" y="154"/>
                      </a:lnTo>
                      <a:lnTo>
                        <a:pt x="9" y="130"/>
                      </a:lnTo>
                      <a:lnTo>
                        <a:pt x="14" y="105"/>
                      </a:lnTo>
                      <a:lnTo>
                        <a:pt x="15" y="90"/>
                      </a:lnTo>
                      <a:lnTo>
                        <a:pt x="9" y="84"/>
                      </a:lnTo>
                      <a:lnTo>
                        <a:pt x="20" y="75"/>
                      </a:lnTo>
                      <a:lnTo>
                        <a:pt x="20" y="39"/>
                      </a:lnTo>
                      <a:lnTo>
                        <a:pt x="17" y="0"/>
                      </a:lnTo>
                      <a:close/>
                    </a:path>
                  </a:pathLst>
                </a:custGeom>
                <a:solidFill>
                  <a:srgbClr val="3F3F3F"/>
                </a:solidFill>
                <a:ln w="9525">
                  <a:noFill/>
                  <a:round/>
                  <a:headEnd/>
                  <a:tailEnd/>
                </a:ln>
              </p:spPr>
              <p:txBody>
                <a:bodyPr/>
                <a:lstStyle/>
                <a:p>
                  <a:pPr eaLnBrk="0" hangingPunct="0"/>
                  <a:endParaRPr lang="en-US" sz="1800"/>
                </a:p>
              </p:txBody>
            </p:sp>
          </p:grpSp>
          <p:sp>
            <p:nvSpPr>
              <p:cNvPr id="40032" name="Freeform 37"/>
              <p:cNvSpPr>
                <a:spLocks/>
              </p:cNvSpPr>
              <p:nvPr/>
            </p:nvSpPr>
            <p:spPr bwMode="auto">
              <a:xfrm>
                <a:off x="2106" y="3268"/>
                <a:ext cx="30" cy="57"/>
              </a:xfrm>
              <a:custGeom>
                <a:avLst/>
                <a:gdLst>
                  <a:gd name="T0" fmla="*/ 30 w 30"/>
                  <a:gd name="T1" fmla="*/ 0 h 57"/>
                  <a:gd name="T2" fmla="*/ 10 w 30"/>
                  <a:gd name="T3" fmla="*/ 4 h 57"/>
                  <a:gd name="T4" fmla="*/ 5 w 30"/>
                  <a:gd name="T5" fmla="*/ 10 h 57"/>
                  <a:gd name="T6" fmla="*/ 7 w 30"/>
                  <a:gd name="T7" fmla="*/ 26 h 57"/>
                  <a:gd name="T8" fmla="*/ 0 w 30"/>
                  <a:gd name="T9" fmla="*/ 29 h 57"/>
                  <a:gd name="T10" fmla="*/ 1 w 30"/>
                  <a:gd name="T11" fmla="*/ 41 h 57"/>
                  <a:gd name="T12" fmla="*/ 5 w 30"/>
                  <a:gd name="T13" fmla="*/ 40 h 57"/>
                  <a:gd name="T14" fmla="*/ 4 w 30"/>
                  <a:gd name="T15" fmla="*/ 50 h 57"/>
                  <a:gd name="T16" fmla="*/ 8 w 30"/>
                  <a:gd name="T17" fmla="*/ 51 h 57"/>
                  <a:gd name="T18" fmla="*/ 8 w 30"/>
                  <a:gd name="T19" fmla="*/ 57 h 57"/>
                  <a:gd name="T20" fmla="*/ 18 w 30"/>
                  <a:gd name="T21" fmla="*/ 56 h 57"/>
                  <a:gd name="T22" fmla="*/ 26 w 30"/>
                  <a:gd name="T23" fmla="*/ 56 h 57"/>
                  <a:gd name="T24" fmla="*/ 17 w 30"/>
                  <a:gd name="T25" fmla="*/ 37 h 57"/>
                  <a:gd name="T26" fmla="*/ 14 w 30"/>
                  <a:gd name="T27" fmla="*/ 26 h 57"/>
                  <a:gd name="T28" fmla="*/ 18 w 30"/>
                  <a:gd name="T29" fmla="*/ 13 h 57"/>
                  <a:gd name="T30" fmla="*/ 30 w 30"/>
                  <a:gd name="T31" fmla="*/ 0 h 5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0"/>
                  <a:gd name="T49" fmla="*/ 0 h 57"/>
                  <a:gd name="T50" fmla="*/ 30 w 30"/>
                  <a:gd name="T51" fmla="*/ 57 h 5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0" h="57">
                    <a:moveTo>
                      <a:pt x="30" y="0"/>
                    </a:moveTo>
                    <a:lnTo>
                      <a:pt x="10" y="4"/>
                    </a:lnTo>
                    <a:lnTo>
                      <a:pt x="5" y="10"/>
                    </a:lnTo>
                    <a:lnTo>
                      <a:pt x="7" y="26"/>
                    </a:lnTo>
                    <a:lnTo>
                      <a:pt x="0" y="29"/>
                    </a:lnTo>
                    <a:lnTo>
                      <a:pt x="1" y="41"/>
                    </a:lnTo>
                    <a:lnTo>
                      <a:pt x="5" y="40"/>
                    </a:lnTo>
                    <a:lnTo>
                      <a:pt x="4" y="50"/>
                    </a:lnTo>
                    <a:lnTo>
                      <a:pt x="8" y="51"/>
                    </a:lnTo>
                    <a:lnTo>
                      <a:pt x="8" y="57"/>
                    </a:lnTo>
                    <a:lnTo>
                      <a:pt x="18" y="56"/>
                    </a:lnTo>
                    <a:lnTo>
                      <a:pt x="26" y="56"/>
                    </a:lnTo>
                    <a:lnTo>
                      <a:pt x="17" y="37"/>
                    </a:lnTo>
                    <a:lnTo>
                      <a:pt x="14" y="26"/>
                    </a:lnTo>
                    <a:lnTo>
                      <a:pt x="18" y="13"/>
                    </a:lnTo>
                    <a:lnTo>
                      <a:pt x="30" y="0"/>
                    </a:lnTo>
                    <a:close/>
                  </a:path>
                </a:pathLst>
              </a:custGeom>
              <a:solidFill>
                <a:srgbClr val="3F3F3F"/>
              </a:solidFill>
              <a:ln w="9525">
                <a:noFill/>
                <a:round/>
                <a:headEnd/>
                <a:tailEnd/>
              </a:ln>
            </p:spPr>
            <p:txBody>
              <a:bodyPr/>
              <a:lstStyle/>
              <a:p>
                <a:pPr eaLnBrk="0" hangingPunct="0"/>
                <a:endParaRPr lang="en-US" sz="1800"/>
              </a:p>
            </p:txBody>
          </p:sp>
          <p:sp>
            <p:nvSpPr>
              <p:cNvPr id="40033" name="Freeform 38"/>
              <p:cNvSpPr>
                <a:spLocks/>
              </p:cNvSpPr>
              <p:nvPr/>
            </p:nvSpPr>
            <p:spPr bwMode="auto">
              <a:xfrm>
                <a:off x="1763" y="3262"/>
                <a:ext cx="90" cy="85"/>
              </a:xfrm>
              <a:custGeom>
                <a:avLst/>
                <a:gdLst>
                  <a:gd name="T0" fmla="*/ 89 w 90"/>
                  <a:gd name="T1" fmla="*/ 0 h 85"/>
                  <a:gd name="T2" fmla="*/ 87 w 90"/>
                  <a:gd name="T3" fmla="*/ 22 h 85"/>
                  <a:gd name="T4" fmla="*/ 90 w 90"/>
                  <a:gd name="T5" fmla="*/ 40 h 85"/>
                  <a:gd name="T6" fmla="*/ 89 w 90"/>
                  <a:gd name="T7" fmla="*/ 65 h 85"/>
                  <a:gd name="T8" fmla="*/ 76 w 90"/>
                  <a:gd name="T9" fmla="*/ 69 h 85"/>
                  <a:gd name="T10" fmla="*/ 66 w 90"/>
                  <a:gd name="T11" fmla="*/ 75 h 85"/>
                  <a:gd name="T12" fmla="*/ 62 w 90"/>
                  <a:gd name="T13" fmla="*/ 83 h 85"/>
                  <a:gd name="T14" fmla="*/ 55 w 90"/>
                  <a:gd name="T15" fmla="*/ 85 h 85"/>
                  <a:gd name="T16" fmla="*/ 40 w 90"/>
                  <a:gd name="T17" fmla="*/ 69 h 85"/>
                  <a:gd name="T18" fmla="*/ 36 w 90"/>
                  <a:gd name="T19" fmla="*/ 64 h 85"/>
                  <a:gd name="T20" fmla="*/ 23 w 90"/>
                  <a:gd name="T21" fmla="*/ 57 h 85"/>
                  <a:gd name="T22" fmla="*/ 0 w 90"/>
                  <a:gd name="T23" fmla="*/ 51 h 85"/>
                  <a:gd name="T24" fmla="*/ 22 w 90"/>
                  <a:gd name="T25" fmla="*/ 54 h 85"/>
                  <a:gd name="T26" fmla="*/ 43 w 90"/>
                  <a:gd name="T27" fmla="*/ 62 h 85"/>
                  <a:gd name="T28" fmla="*/ 50 w 90"/>
                  <a:gd name="T29" fmla="*/ 66 h 85"/>
                  <a:gd name="T30" fmla="*/ 58 w 90"/>
                  <a:gd name="T31" fmla="*/ 65 h 85"/>
                  <a:gd name="T32" fmla="*/ 65 w 90"/>
                  <a:gd name="T33" fmla="*/ 57 h 85"/>
                  <a:gd name="T34" fmla="*/ 60 w 90"/>
                  <a:gd name="T35" fmla="*/ 50 h 85"/>
                  <a:gd name="T36" fmla="*/ 67 w 90"/>
                  <a:gd name="T37" fmla="*/ 50 h 85"/>
                  <a:gd name="T38" fmla="*/ 67 w 90"/>
                  <a:gd name="T39" fmla="*/ 38 h 85"/>
                  <a:gd name="T40" fmla="*/ 63 w 90"/>
                  <a:gd name="T41" fmla="*/ 33 h 85"/>
                  <a:gd name="T42" fmla="*/ 74 w 90"/>
                  <a:gd name="T43" fmla="*/ 33 h 85"/>
                  <a:gd name="T44" fmla="*/ 80 w 90"/>
                  <a:gd name="T45" fmla="*/ 22 h 85"/>
                  <a:gd name="T46" fmla="*/ 84 w 90"/>
                  <a:gd name="T47" fmla="*/ 11 h 85"/>
                  <a:gd name="T48" fmla="*/ 89 w 90"/>
                  <a:gd name="T49" fmla="*/ 0 h 8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0"/>
                  <a:gd name="T76" fmla="*/ 0 h 85"/>
                  <a:gd name="T77" fmla="*/ 90 w 90"/>
                  <a:gd name="T78" fmla="*/ 85 h 8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0" h="85">
                    <a:moveTo>
                      <a:pt x="89" y="0"/>
                    </a:moveTo>
                    <a:lnTo>
                      <a:pt x="87" y="22"/>
                    </a:lnTo>
                    <a:lnTo>
                      <a:pt x="90" y="40"/>
                    </a:lnTo>
                    <a:lnTo>
                      <a:pt x="89" y="65"/>
                    </a:lnTo>
                    <a:lnTo>
                      <a:pt x="76" y="69"/>
                    </a:lnTo>
                    <a:lnTo>
                      <a:pt x="66" y="75"/>
                    </a:lnTo>
                    <a:lnTo>
                      <a:pt x="62" y="83"/>
                    </a:lnTo>
                    <a:lnTo>
                      <a:pt x="55" y="85"/>
                    </a:lnTo>
                    <a:lnTo>
                      <a:pt x="40" y="69"/>
                    </a:lnTo>
                    <a:lnTo>
                      <a:pt x="36" y="64"/>
                    </a:lnTo>
                    <a:lnTo>
                      <a:pt x="23" y="57"/>
                    </a:lnTo>
                    <a:lnTo>
                      <a:pt x="0" y="51"/>
                    </a:lnTo>
                    <a:lnTo>
                      <a:pt x="22" y="54"/>
                    </a:lnTo>
                    <a:lnTo>
                      <a:pt x="43" y="62"/>
                    </a:lnTo>
                    <a:lnTo>
                      <a:pt x="50" y="66"/>
                    </a:lnTo>
                    <a:lnTo>
                      <a:pt x="58" y="65"/>
                    </a:lnTo>
                    <a:lnTo>
                      <a:pt x="65" y="57"/>
                    </a:lnTo>
                    <a:lnTo>
                      <a:pt x="60" y="50"/>
                    </a:lnTo>
                    <a:lnTo>
                      <a:pt x="67" y="50"/>
                    </a:lnTo>
                    <a:lnTo>
                      <a:pt x="67" y="38"/>
                    </a:lnTo>
                    <a:lnTo>
                      <a:pt x="63" y="33"/>
                    </a:lnTo>
                    <a:lnTo>
                      <a:pt x="74" y="33"/>
                    </a:lnTo>
                    <a:lnTo>
                      <a:pt x="80" y="22"/>
                    </a:lnTo>
                    <a:lnTo>
                      <a:pt x="84" y="11"/>
                    </a:lnTo>
                    <a:lnTo>
                      <a:pt x="89" y="0"/>
                    </a:lnTo>
                    <a:close/>
                  </a:path>
                </a:pathLst>
              </a:custGeom>
              <a:solidFill>
                <a:srgbClr val="3F3F3F"/>
              </a:solidFill>
              <a:ln w="9525">
                <a:noFill/>
                <a:round/>
                <a:headEnd/>
                <a:tailEnd/>
              </a:ln>
            </p:spPr>
            <p:txBody>
              <a:bodyPr/>
              <a:lstStyle/>
              <a:p>
                <a:pPr eaLnBrk="0" hangingPunct="0"/>
                <a:endParaRPr lang="en-US" sz="1800"/>
              </a:p>
            </p:txBody>
          </p:sp>
        </p:grpSp>
      </p:grpSp>
      <p:grpSp>
        <p:nvGrpSpPr>
          <p:cNvPr id="13" name="Group 39"/>
          <p:cNvGrpSpPr>
            <a:grpSpLocks/>
          </p:cNvGrpSpPr>
          <p:nvPr/>
        </p:nvGrpSpPr>
        <p:grpSpPr bwMode="auto">
          <a:xfrm>
            <a:off x="3024188" y="4908550"/>
            <a:ext cx="228600" cy="569913"/>
            <a:chOff x="1905" y="3092"/>
            <a:chExt cx="144" cy="359"/>
          </a:xfrm>
        </p:grpSpPr>
        <p:sp>
          <p:nvSpPr>
            <p:cNvPr id="40015" name="Freeform 40"/>
            <p:cNvSpPr>
              <a:spLocks/>
            </p:cNvSpPr>
            <p:nvPr/>
          </p:nvSpPr>
          <p:spPr bwMode="auto">
            <a:xfrm>
              <a:off x="1905" y="3092"/>
              <a:ext cx="144" cy="297"/>
            </a:xfrm>
            <a:custGeom>
              <a:avLst/>
              <a:gdLst>
                <a:gd name="T0" fmla="*/ 0 w 144"/>
                <a:gd name="T1" fmla="*/ 0 h 297"/>
                <a:gd name="T2" fmla="*/ 141 w 144"/>
                <a:gd name="T3" fmla="*/ 0 h 297"/>
                <a:gd name="T4" fmla="*/ 144 w 144"/>
                <a:gd name="T5" fmla="*/ 297 h 297"/>
                <a:gd name="T6" fmla="*/ 0 w 144"/>
                <a:gd name="T7" fmla="*/ 297 h 297"/>
                <a:gd name="T8" fmla="*/ 0 w 144"/>
                <a:gd name="T9" fmla="*/ 0 h 297"/>
                <a:gd name="T10" fmla="*/ 0 60000 65536"/>
                <a:gd name="T11" fmla="*/ 0 60000 65536"/>
                <a:gd name="T12" fmla="*/ 0 60000 65536"/>
                <a:gd name="T13" fmla="*/ 0 60000 65536"/>
                <a:gd name="T14" fmla="*/ 0 60000 65536"/>
                <a:gd name="T15" fmla="*/ 0 w 144"/>
                <a:gd name="T16" fmla="*/ 0 h 297"/>
                <a:gd name="T17" fmla="*/ 144 w 144"/>
                <a:gd name="T18" fmla="*/ 297 h 297"/>
              </a:gdLst>
              <a:ahLst/>
              <a:cxnLst>
                <a:cxn ang="T10">
                  <a:pos x="T0" y="T1"/>
                </a:cxn>
                <a:cxn ang="T11">
                  <a:pos x="T2" y="T3"/>
                </a:cxn>
                <a:cxn ang="T12">
                  <a:pos x="T4" y="T5"/>
                </a:cxn>
                <a:cxn ang="T13">
                  <a:pos x="T6" y="T7"/>
                </a:cxn>
                <a:cxn ang="T14">
                  <a:pos x="T8" y="T9"/>
                </a:cxn>
              </a:cxnLst>
              <a:rect l="T15" t="T16" r="T17" b="T18"/>
              <a:pathLst>
                <a:path w="144" h="297">
                  <a:moveTo>
                    <a:pt x="0" y="0"/>
                  </a:moveTo>
                  <a:lnTo>
                    <a:pt x="141" y="0"/>
                  </a:lnTo>
                  <a:lnTo>
                    <a:pt x="144" y="297"/>
                  </a:lnTo>
                  <a:lnTo>
                    <a:pt x="0" y="297"/>
                  </a:lnTo>
                  <a:lnTo>
                    <a:pt x="0" y="0"/>
                  </a:lnTo>
                  <a:close/>
                </a:path>
              </a:pathLst>
            </a:custGeom>
            <a:solidFill>
              <a:srgbClr val="DFDFFF"/>
            </a:solidFill>
            <a:ln w="9525">
              <a:noFill/>
              <a:round/>
              <a:headEnd/>
              <a:tailEnd/>
            </a:ln>
          </p:spPr>
          <p:txBody>
            <a:bodyPr/>
            <a:lstStyle/>
            <a:p>
              <a:pPr eaLnBrk="0" hangingPunct="0"/>
              <a:endParaRPr lang="en-US" sz="1800"/>
            </a:p>
          </p:txBody>
        </p:sp>
        <p:grpSp>
          <p:nvGrpSpPr>
            <p:cNvPr id="14" name="Group 41"/>
            <p:cNvGrpSpPr>
              <a:grpSpLocks/>
            </p:cNvGrpSpPr>
            <p:nvPr/>
          </p:nvGrpSpPr>
          <p:grpSpPr bwMode="auto">
            <a:xfrm>
              <a:off x="1942" y="3172"/>
              <a:ext cx="63" cy="279"/>
              <a:chOff x="1942" y="3172"/>
              <a:chExt cx="63" cy="279"/>
            </a:xfrm>
          </p:grpSpPr>
          <p:grpSp>
            <p:nvGrpSpPr>
              <p:cNvPr id="15" name="Group 42"/>
              <p:cNvGrpSpPr>
                <a:grpSpLocks/>
              </p:cNvGrpSpPr>
              <p:nvPr/>
            </p:nvGrpSpPr>
            <p:grpSpPr bwMode="auto">
              <a:xfrm>
                <a:off x="1942" y="3172"/>
                <a:ext cx="63" cy="279"/>
                <a:chOff x="1942" y="3172"/>
                <a:chExt cx="63" cy="279"/>
              </a:xfrm>
            </p:grpSpPr>
            <p:grpSp>
              <p:nvGrpSpPr>
                <p:cNvPr id="16" name="Group 43"/>
                <p:cNvGrpSpPr>
                  <a:grpSpLocks/>
                </p:cNvGrpSpPr>
                <p:nvPr/>
              </p:nvGrpSpPr>
              <p:grpSpPr bwMode="auto">
                <a:xfrm>
                  <a:off x="1942" y="3172"/>
                  <a:ext cx="63" cy="279"/>
                  <a:chOff x="1942" y="3172"/>
                  <a:chExt cx="63" cy="279"/>
                </a:xfrm>
              </p:grpSpPr>
              <p:sp>
                <p:nvSpPr>
                  <p:cNvPr id="40021" name="Freeform 44"/>
                  <p:cNvSpPr>
                    <a:spLocks/>
                  </p:cNvSpPr>
                  <p:nvPr/>
                </p:nvSpPr>
                <p:spPr bwMode="auto">
                  <a:xfrm>
                    <a:off x="1942" y="3172"/>
                    <a:ext cx="63" cy="279"/>
                  </a:xfrm>
                  <a:custGeom>
                    <a:avLst/>
                    <a:gdLst>
                      <a:gd name="T0" fmla="*/ 13 w 63"/>
                      <a:gd name="T1" fmla="*/ 0 h 279"/>
                      <a:gd name="T2" fmla="*/ 11 w 63"/>
                      <a:gd name="T3" fmla="*/ 14 h 279"/>
                      <a:gd name="T4" fmla="*/ 15 w 63"/>
                      <a:gd name="T5" fmla="*/ 26 h 279"/>
                      <a:gd name="T6" fmla="*/ 17 w 63"/>
                      <a:gd name="T7" fmla="*/ 28 h 279"/>
                      <a:gd name="T8" fmla="*/ 11 w 63"/>
                      <a:gd name="T9" fmla="*/ 38 h 279"/>
                      <a:gd name="T10" fmla="*/ 8 w 63"/>
                      <a:gd name="T11" fmla="*/ 111 h 279"/>
                      <a:gd name="T12" fmla="*/ 5 w 63"/>
                      <a:gd name="T13" fmla="*/ 188 h 279"/>
                      <a:gd name="T14" fmla="*/ 4 w 63"/>
                      <a:gd name="T15" fmla="*/ 224 h 279"/>
                      <a:gd name="T16" fmla="*/ 0 w 63"/>
                      <a:gd name="T17" fmla="*/ 246 h 279"/>
                      <a:gd name="T18" fmla="*/ 32 w 63"/>
                      <a:gd name="T19" fmla="*/ 279 h 279"/>
                      <a:gd name="T20" fmla="*/ 59 w 63"/>
                      <a:gd name="T21" fmla="*/ 255 h 279"/>
                      <a:gd name="T22" fmla="*/ 63 w 63"/>
                      <a:gd name="T23" fmla="*/ 229 h 279"/>
                      <a:gd name="T24" fmla="*/ 62 w 63"/>
                      <a:gd name="T25" fmla="*/ 197 h 279"/>
                      <a:gd name="T26" fmla="*/ 55 w 63"/>
                      <a:gd name="T27" fmla="*/ 106 h 279"/>
                      <a:gd name="T28" fmla="*/ 51 w 63"/>
                      <a:gd name="T29" fmla="*/ 49 h 279"/>
                      <a:gd name="T30" fmla="*/ 48 w 63"/>
                      <a:gd name="T31" fmla="*/ 37 h 279"/>
                      <a:gd name="T32" fmla="*/ 44 w 63"/>
                      <a:gd name="T33" fmla="*/ 29 h 279"/>
                      <a:gd name="T34" fmla="*/ 40 w 63"/>
                      <a:gd name="T35" fmla="*/ 25 h 279"/>
                      <a:gd name="T36" fmla="*/ 44 w 63"/>
                      <a:gd name="T37" fmla="*/ 22 h 279"/>
                      <a:gd name="T38" fmla="*/ 42 w 63"/>
                      <a:gd name="T39" fmla="*/ 1 h 279"/>
                      <a:gd name="T40" fmla="*/ 13 w 63"/>
                      <a:gd name="T41" fmla="*/ 0 h 27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3"/>
                      <a:gd name="T64" fmla="*/ 0 h 279"/>
                      <a:gd name="T65" fmla="*/ 63 w 63"/>
                      <a:gd name="T66" fmla="*/ 279 h 27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3" h="279">
                        <a:moveTo>
                          <a:pt x="13" y="0"/>
                        </a:moveTo>
                        <a:lnTo>
                          <a:pt x="11" y="14"/>
                        </a:lnTo>
                        <a:lnTo>
                          <a:pt x="15" y="26"/>
                        </a:lnTo>
                        <a:lnTo>
                          <a:pt x="17" y="28"/>
                        </a:lnTo>
                        <a:lnTo>
                          <a:pt x="11" y="38"/>
                        </a:lnTo>
                        <a:lnTo>
                          <a:pt x="8" y="111"/>
                        </a:lnTo>
                        <a:lnTo>
                          <a:pt x="5" y="188"/>
                        </a:lnTo>
                        <a:lnTo>
                          <a:pt x="4" y="224"/>
                        </a:lnTo>
                        <a:lnTo>
                          <a:pt x="0" y="246"/>
                        </a:lnTo>
                        <a:lnTo>
                          <a:pt x="32" y="279"/>
                        </a:lnTo>
                        <a:lnTo>
                          <a:pt x="59" y="255"/>
                        </a:lnTo>
                        <a:lnTo>
                          <a:pt x="63" y="229"/>
                        </a:lnTo>
                        <a:lnTo>
                          <a:pt x="62" y="197"/>
                        </a:lnTo>
                        <a:lnTo>
                          <a:pt x="55" y="106"/>
                        </a:lnTo>
                        <a:lnTo>
                          <a:pt x="51" y="49"/>
                        </a:lnTo>
                        <a:lnTo>
                          <a:pt x="48" y="37"/>
                        </a:lnTo>
                        <a:lnTo>
                          <a:pt x="44" y="29"/>
                        </a:lnTo>
                        <a:lnTo>
                          <a:pt x="40" y="25"/>
                        </a:lnTo>
                        <a:lnTo>
                          <a:pt x="44" y="22"/>
                        </a:lnTo>
                        <a:lnTo>
                          <a:pt x="42" y="1"/>
                        </a:lnTo>
                        <a:lnTo>
                          <a:pt x="13" y="0"/>
                        </a:lnTo>
                        <a:close/>
                      </a:path>
                    </a:pathLst>
                  </a:custGeom>
                  <a:solidFill>
                    <a:srgbClr val="0000FF"/>
                  </a:solidFill>
                  <a:ln w="9525">
                    <a:noFill/>
                    <a:round/>
                    <a:headEnd/>
                    <a:tailEnd/>
                  </a:ln>
                </p:spPr>
                <p:txBody>
                  <a:bodyPr/>
                  <a:lstStyle/>
                  <a:p>
                    <a:pPr eaLnBrk="0" hangingPunct="0"/>
                    <a:endParaRPr lang="en-US" sz="1800"/>
                  </a:p>
                </p:txBody>
              </p:sp>
              <p:grpSp>
                <p:nvGrpSpPr>
                  <p:cNvPr id="17" name="Group 45"/>
                  <p:cNvGrpSpPr>
                    <a:grpSpLocks/>
                  </p:cNvGrpSpPr>
                  <p:nvPr/>
                </p:nvGrpSpPr>
                <p:grpSpPr bwMode="auto">
                  <a:xfrm>
                    <a:off x="1945" y="3195"/>
                    <a:ext cx="57" cy="202"/>
                    <a:chOff x="1945" y="3195"/>
                    <a:chExt cx="57" cy="202"/>
                  </a:xfrm>
                </p:grpSpPr>
                <p:sp>
                  <p:nvSpPr>
                    <p:cNvPr id="40023" name="Freeform 46"/>
                    <p:cNvSpPr>
                      <a:spLocks/>
                    </p:cNvSpPr>
                    <p:nvPr/>
                  </p:nvSpPr>
                  <p:spPr bwMode="auto">
                    <a:xfrm>
                      <a:off x="1952" y="3195"/>
                      <a:ext cx="35" cy="32"/>
                    </a:xfrm>
                    <a:custGeom>
                      <a:avLst/>
                      <a:gdLst>
                        <a:gd name="T0" fmla="*/ 1 w 35"/>
                        <a:gd name="T1" fmla="*/ 20 h 32"/>
                        <a:gd name="T2" fmla="*/ 30 w 35"/>
                        <a:gd name="T3" fmla="*/ 0 h 32"/>
                        <a:gd name="T4" fmla="*/ 35 w 35"/>
                        <a:gd name="T5" fmla="*/ 7 h 32"/>
                        <a:gd name="T6" fmla="*/ 0 w 35"/>
                        <a:gd name="T7" fmla="*/ 32 h 32"/>
                        <a:gd name="T8" fmla="*/ 1 w 35"/>
                        <a:gd name="T9" fmla="*/ 20 h 32"/>
                        <a:gd name="T10" fmla="*/ 0 60000 65536"/>
                        <a:gd name="T11" fmla="*/ 0 60000 65536"/>
                        <a:gd name="T12" fmla="*/ 0 60000 65536"/>
                        <a:gd name="T13" fmla="*/ 0 60000 65536"/>
                        <a:gd name="T14" fmla="*/ 0 60000 65536"/>
                        <a:gd name="T15" fmla="*/ 0 w 35"/>
                        <a:gd name="T16" fmla="*/ 0 h 32"/>
                        <a:gd name="T17" fmla="*/ 35 w 35"/>
                        <a:gd name="T18" fmla="*/ 32 h 32"/>
                      </a:gdLst>
                      <a:ahLst/>
                      <a:cxnLst>
                        <a:cxn ang="T10">
                          <a:pos x="T0" y="T1"/>
                        </a:cxn>
                        <a:cxn ang="T11">
                          <a:pos x="T2" y="T3"/>
                        </a:cxn>
                        <a:cxn ang="T12">
                          <a:pos x="T4" y="T5"/>
                        </a:cxn>
                        <a:cxn ang="T13">
                          <a:pos x="T6" y="T7"/>
                        </a:cxn>
                        <a:cxn ang="T14">
                          <a:pos x="T8" y="T9"/>
                        </a:cxn>
                      </a:cxnLst>
                      <a:rect l="T15" t="T16" r="T17" b="T18"/>
                      <a:pathLst>
                        <a:path w="35" h="32">
                          <a:moveTo>
                            <a:pt x="1" y="20"/>
                          </a:moveTo>
                          <a:lnTo>
                            <a:pt x="30" y="0"/>
                          </a:lnTo>
                          <a:lnTo>
                            <a:pt x="35" y="7"/>
                          </a:lnTo>
                          <a:lnTo>
                            <a:pt x="0" y="32"/>
                          </a:lnTo>
                          <a:lnTo>
                            <a:pt x="1" y="20"/>
                          </a:lnTo>
                          <a:close/>
                        </a:path>
                      </a:pathLst>
                    </a:custGeom>
                    <a:solidFill>
                      <a:srgbClr val="001F9F"/>
                    </a:solidFill>
                    <a:ln w="9525">
                      <a:noFill/>
                      <a:round/>
                      <a:headEnd/>
                      <a:tailEnd/>
                    </a:ln>
                  </p:spPr>
                  <p:txBody>
                    <a:bodyPr/>
                    <a:lstStyle/>
                    <a:p>
                      <a:pPr eaLnBrk="0" hangingPunct="0"/>
                      <a:endParaRPr lang="en-US" sz="1800"/>
                    </a:p>
                  </p:txBody>
                </p:sp>
                <p:sp>
                  <p:nvSpPr>
                    <p:cNvPr id="40024" name="Freeform 47"/>
                    <p:cNvSpPr>
                      <a:spLocks/>
                    </p:cNvSpPr>
                    <p:nvPr/>
                  </p:nvSpPr>
                  <p:spPr bwMode="auto">
                    <a:xfrm>
                      <a:off x="1951" y="3214"/>
                      <a:ext cx="42" cy="42"/>
                    </a:xfrm>
                    <a:custGeom>
                      <a:avLst/>
                      <a:gdLst>
                        <a:gd name="T0" fmla="*/ 1 w 42"/>
                        <a:gd name="T1" fmla="*/ 29 h 42"/>
                        <a:gd name="T2" fmla="*/ 41 w 42"/>
                        <a:gd name="T3" fmla="*/ 0 h 42"/>
                        <a:gd name="T4" fmla="*/ 42 w 42"/>
                        <a:gd name="T5" fmla="*/ 12 h 42"/>
                        <a:gd name="T6" fmla="*/ 0 w 42"/>
                        <a:gd name="T7" fmla="*/ 42 h 42"/>
                        <a:gd name="T8" fmla="*/ 1 w 42"/>
                        <a:gd name="T9" fmla="*/ 29 h 42"/>
                        <a:gd name="T10" fmla="*/ 0 60000 65536"/>
                        <a:gd name="T11" fmla="*/ 0 60000 65536"/>
                        <a:gd name="T12" fmla="*/ 0 60000 65536"/>
                        <a:gd name="T13" fmla="*/ 0 60000 65536"/>
                        <a:gd name="T14" fmla="*/ 0 60000 65536"/>
                        <a:gd name="T15" fmla="*/ 0 w 42"/>
                        <a:gd name="T16" fmla="*/ 0 h 42"/>
                        <a:gd name="T17" fmla="*/ 42 w 42"/>
                        <a:gd name="T18" fmla="*/ 42 h 42"/>
                      </a:gdLst>
                      <a:ahLst/>
                      <a:cxnLst>
                        <a:cxn ang="T10">
                          <a:pos x="T0" y="T1"/>
                        </a:cxn>
                        <a:cxn ang="T11">
                          <a:pos x="T2" y="T3"/>
                        </a:cxn>
                        <a:cxn ang="T12">
                          <a:pos x="T4" y="T5"/>
                        </a:cxn>
                        <a:cxn ang="T13">
                          <a:pos x="T6" y="T7"/>
                        </a:cxn>
                        <a:cxn ang="T14">
                          <a:pos x="T8" y="T9"/>
                        </a:cxn>
                      </a:cxnLst>
                      <a:rect l="T15" t="T16" r="T17" b="T18"/>
                      <a:pathLst>
                        <a:path w="42" h="42">
                          <a:moveTo>
                            <a:pt x="1" y="29"/>
                          </a:moveTo>
                          <a:lnTo>
                            <a:pt x="41" y="0"/>
                          </a:lnTo>
                          <a:lnTo>
                            <a:pt x="42" y="12"/>
                          </a:lnTo>
                          <a:lnTo>
                            <a:pt x="0" y="42"/>
                          </a:lnTo>
                          <a:lnTo>
                            <a:pt x="1" y="29"/>
                          </a:lnTo>
                          <a:close/>
                        </a:path>
                      </a:pathLst>
                    </a:custGeom>
                    <a:solidFill>
                      <a:srgbClr val="001F9F"/>
                    </a:solidFill>
                    <a:ln w="9525">
                      <a:noFill/>
                      <a:round/>
                      <a:headEnd/>
                      <a:tailEnd/>
                    </a:ln>
                  </p:spPr>
                  <p:txBody>
                    <a:bodyPr/>
                    <a:lstStyle/>
                    <a:p>
                      <a:pPr eaLnBrk="0" hangingPunct="0"/>
                      <a:endParaRPr lang="en-US" sz="1800"/>
                    </a:p>
                  </p:txBody>
                </p:sp>
                <p:sp>
                  <p:nvSpPr>
                    <p:cNvPr id="40025" name="Freeform 48"/>
                    <p:cNvSpPr>
                      <a:spLocks/>
                    </p:cNvSpPr>
                    <p:nvPr/>
                  </p:nvSpPr>
                  <p:spPr bwMode="auto">
                    <a:xfrm>
                      <a:off x="1950" y="3243"/>
                      <a:ext cx="45" cy="46"/>
                    </a:xfrm>
                    <a:custGeom>
                      <a:avLst/>
                      <a:gdLst>
                        <a:gd name="T0" fmla="*/ 0 w 45"/>
                        <a:gd name="T1" fmla="*/ 32 h 46"/>
                        <a:gd name="T2" fmla="*/ 44 w 45"/>
                        <a:gd name="T3" fmla="*/ 0 h 46"/>
                        <a:gd name="T4" fmla="*/ 45 w 45"/>
                        <a:gd name="T5" fmla="*/ 13 h 46"/>
                        <a:gd name="T6" fmla="*/ 0 w 45"/>
                        <a:gd name="T7" fmla="*/ 46 h 46"/>
                        <a:gd name="T8" fmla="*/ 0 w 45"/>
                        <a:gd name="T9" fmla="*/ 32 h 46"/>
                        <a:gd name="T10" fmla="*/ 0 60000 65536"/>
                        <a:gd name="T11" fmla="*/ 0 60000 65536"/>
                        <a:gd name="T12" fmla="*/ 0 60000 65536"/>
                        <a:gd name="T13" fmla="*/ 0 60000 65536"/>
                        <a:gd name="T14" fmla="*/ 0 60000 65536"/>
                        <a:gd name="T15" fmla="*/ 0 w 45"/>
                        <a:gd name="T16" fmla="*/ 0 h 46"/>
                        <a:gd name="T17" fmla="*/ 45 w 45"/>
                        <a:gd name="T18" fmla="*/ 46 h 46"/>
                      </a:gdLst>
                      <a:ahLst/>
                      <a:cxnLst>
                        <a:cxn ang="T10">
                          <a:pos x="T0" y="T1"/>
                        </a:cxn>
                        <a:cxn ang="T11">
                          <a:pos x="T2" y="T3"/>
                        </a:cxn>
                        <a:cxn ang="T12">
                          <a:pos x="T4" y="T5"/>
                        </a:cxn>
                        <a:cxn ang="T13">
                          <a:pos x="T6" y="T7"/>
                        </a:cxn>
                        <a:cxn ang="T14">
                          <a:pos x="T8" y="T9"/>
                        </a:cxn>
                      </a:cxnLst>
                      <a:rect l="T15" t="T16" r="T17" b="T18"/>
                      <a:pathLst>
                        <a:path w="45" h="46">
                          <a:moveTo>
                            <a:pt x="0" y="32"/>
                          </a:moveTo>
                          <a:lnTo>
                            <a:pt x="44" y="0"/>
                          </a:lnTo>
                          <a:lnTo>
                            <a:pt x="45" y="13"/>
                          </a:lnTo>
                          <a:lnTo>
                            <a:pt x="0" y="46"/>
                          </a:lnTo>
                          <a:lnTo>
                            <a:pt x="0" y="32"/>
                          </a:lnTo>
                          <a:close/>
                        </a:path>
                      </a:pathLst>
                    </a:custGeom>
                    <a:solidFill>
                      <a:srgbClr val="001F9F"/>
                    </a:solidFill>
                    <a:ln w="9525">
                      <a:noFill/>
                      <a:round/>
                      <a:headEnd/>
                      <a:tailEnd/>
                    </a:ln>
                  </p:spPr>
                  <p:txBody>
                    <a:bodyPr/>
                    <a:lstStyle/>
                    <a:p>
                      <a:pPr eaLnBrk="0" hangingPunct="0"/>
                      <a:endParaRPr lang="en-US" sz="1800"/>
                    </a:p>
                  </p:txBody>
                </p:sp>
                <p:sp>
                  <p:nvSpPr>
                    <p:cNvPr id="40026" name="Freeform 49"/>
                    <p:cNvSpPr>
                      <a:spLocks/>
                    </p:cNvSpPr>
                    <p:nvPr/>
                  </p:nvSpPr>
                  <p:spPr bwMode="auto">
                    <a:xfrm>
                      <a:off x="1949" y="3276"/>
                      <a:ext cx="48" cy="49"/>
                    </a:xfrm>
                    <a:custGeom>
                      <a:avLst/>
                      <a:gdLst>
                        <a:gd name="T0" fmla="*/ 0 w 48"/>
                        <a:gd name="T1" fmla="*/ 36 h 49"/>
                        <a:gd name="T2" fmla="*/ 48 w 48"/>
                        <a:gd name="T3" fmla="*/ 0 h 49"/>
                        <a:gd name="T4" fmla="*/ 48 w 48"/>
                        <a:gd name="T5" fmla="*/ 13 h 49"/>
                        <a:gd name="T6" fmla="*/ 0 w 48"/>
                        <a:gd name="T7" fmla="*/ 49 h 49"/>
                        <a:gd name="T8" fmla="*/ 0 w 48"/>
                        <a:gd name="T9" fmla="*/ 36 h 49"/>
                        <a:gd name="T10" fmla="*/ 0 60000 65536"/>
                        <a:gd name="T11" fmla="*/ 0 60000 65536"/>
                        <a:gd name="T12" fmla="*/ 0 60000 65536"/>
                        <a:gd name="T13" fmla="*/ 0 60000 65536"/>
                        <a:gd name="T14" fmla="*/ 0 60000 65536"/>
                        <a:gd name="T15" fmla="*/ 0 w 48"/>
                        <a:gd name="T16" fmla="*/ 0 h 49"/>
                        <a:gd name="T17" fmla="*/ 48 w 48"/>
                        <a:gd name="T18" fmla="*/ 49 h 49"/>
                      </a:gdLst>
                      <a:ahLst/>
                      <a:cxnLst>
                        <a:cxn ang="T10">
                          <a:pos x="T0" y="T1"/>
                        </a:cxn>
                        <a:cxn ang="T11">
                          <a:pos x="T2" y="T3"/>
                        </a:cxn>
                        <a:cxn ang="T12">
                          <a:pos x="T4" y="T5"/>
                        </a:cxn>
                        <a:cxn ang="T13">
                          <a:pos x="T6" y="T7"/>
                        </a:cxn>
                        <a:cxn ang="T14">
                          <a:pos x="T8" y="T9"/>
                        </a:cxn>
                      </a:cxnLst>
                      <a:rect l="T15" t="T16" r="T17" b="T18"/>
                      <a:pathLst>
                        <a:path w="48" h="49">
                          <a:moveTo>
                            <a:pt x="0" y="36"/>
                          </a:moveTo>
                          <a:lnTo>
                            <a:pt x="48" y="0"/>
                          </a:lnTo>
                          <a:lnTo>
                            <a:pt x="48" y="13"/>
                          </a:lnTo>
                          <a:lnTo>
                            <a:pt x="0" y="49"/>
                          </a:lnTo>
                          <a:lnTo>
                            <a:pt x="0" y="36"/>
                          </a:lnTo>
                          <a:close/>
                        </a:path>
                      </a:pathLst>
                    </a:custGeom>
                    <a:solidFill>
                      <a:srgbClr val="001F9F"/>
                    </a:solidFill>
                    <a:ln w="9525">
                      <a:noFill/>
                      <a:round/>
                      <a:headEnd/>
                      <a:tailEnd/>
                    </a:ln>
                  </p:spPr>
                  <p:txBody>
                    <a:bodyPr/>
                    <a:lstStyle/>
                    <a:p>
                      <a:pPr eaLnBrk="0" hangingPunct="0"/>
                      <a:endParaRPr lang="en-US" sz="1800"/>
                    </a:p>
                  </p:txBody>
                </p:sp>
                <p:sp>
                  <p:nvSpPr>
                    <p:cNvPr id="40027" name="Freeform 50"/>
                    <p:cNvSpPr>
                      <a:spLocks/>
                    </p:cNvSpPr>
                    <p:nvPr/>
                  </p:nvSpPr>
                  <p:spPr bwMode="auto">
                    <a:xfrm>
                      <a:off x="1947" y="3308"/>
                      <a:ext cx="52" cy="52"/>
                    </a:xfrm>
                    <a:custGeom>
                      <a:avLst/>
                      <a:gdLst>
                        <a:gd name="T0" fmla="*/ 0 w 52"/>
                        <a:gd name="T1" fmla="*/ 38 h 52"/>
                        <a:gd name="T2" fmla="*/ 52 w 52"/>
                        <a:gd name="T3" fmla="*/ 0 h 52"/>
                        <a:gd name="T4" fmla="*/ 52 w 52"/>
                        <a:gd name="T5" fmla="*/ 14 h 52"/>
                        <a:gd name="T6" fmla="*/ 0 w 52"/>
                        <a:gd name="T7" fmla="*/ 52 h 52"/>
                        <a:gd name="T8" fmla="*/ 0 w 52"/>
                        <a:gd name="T9" fmla="*/ 38 h 52"/>
                        <a:gd name="T10" fmla="*/ 0 60000 65536"/>
                        <a:gd name="T11" fmla="*/ 0 60000 65536"/>
                        <a:gd name="T12" fmla="*/ 0 60000 65536"/>
                        <a:gd name="T13" fmla="*/ 0 60000 65536"/>
                        <a:gd name="T14" fmla="*/ 0 60000 65536"/>
                        <a:gd name="T15" fmla="*/ 0 w 52"/>
                        <a:gd name="T16" fmla="*/ 0 h 52"/>
                        <a:gd name="T17" fmla="*/ 52 w 52"/>
                        <a:gd name="T18" fmla="*/ 52 h 52"/>
                      </a:gdLst>
                      <a:ahLst/>
                      <a:cxnLst>
                        <a:cxn ang="T10">
                          <a:pos x="T0" y="T1"/>
                        </a:cxn>
                        <a:cxn ang="T11">
                          <a:pos x="T2" y="T3"/>
                        </a:cxn>
                        <a:cxn ang="T12">
                          <a:pos x="T4" y="T5"/>
                        </a:cxn>
                        <a:cxn ang="T13">
                          <a:pos x="T6" y="T7"/>
                        </a:cxn>
                        <a:cxn ang="T14">
                          <a:pos x="T8" y="T9"/>
                        </a:cxn>
                      </a:cxnLst>
                      <a:rect l="T15" t="T16" r="T17" b="T18"/>
                      <a:pathLst>
                        <a:path w="52" h="52">
                          <a:moveTo>
                            <a:pt x="0" y="38"/>
                          </a:moveTo>
                          <a:lnTo>
                            <a:pt x="52" y="0"/>
                          </a:lnTo>
                          <a:lnTo>
                            <a:pt x="52" y="14"/>
                          </a:lnTo>
                          <a:lnTo>
                            <a:pt x="0" y="52"/>
                          </a:lnTo>
                          <a:lnTo>
                            <a:pt x="0" y="38"/>
                          </a:lnTo>
                          <a:close/>
                        </a:path>
                      </a:pathLst>
                    </a:custGeom>
                    <a:solidFill>
                      <a:srgbClr val="001F9F"/>
                    </a:solidFill>
                    <a:ln w="9525">
                      <a:noFill/>
                      <a:round/>
                      <a:headEnd/>
                      <a:tailEnd/>
                    </a:ln>
                  </p:spPr>
                  <p:txBody>
                    <a:bodyPr/>
                    <a:lstStyle/>
                    <a:p>
                      <a:pPr eaLnBrk="0" hangingPunct="0"/>
                      <a:endParaRPr lang="en-US" sz="1800"/>
                    </a:p>
                  </p:txBody>
                </p:sp>
                <p:sp>
                  <p:nvSpPr>
                    <p:cNvPr id="40028" name="Freeform 51"/>
                    <p:cNvSpPr>
                      <a:spLocks/>
                    </p:cNvSpPr>
                    <p:nvPr/>
                  </p:nvSpPr>
                  <p:spPr bwMode="auto">
                    <a:xfrm>
                      <a:off x="1945" y="3341"/>
                      <a:ext cx="57" cy="56"/>
                    </a:xfrm>
                    <a:custGeom>
                      <a:avLst/>
                      <a:gdLst>
                        <a:gd name="T0" fmla="*/ 0 w 57"/>
                        <a:gd name="T1" fmla="*/ 42 h 56"/>
                        <a:gd name="T2" fmla="*/ 57 w 57"/>
                        <a:gd name="T3" fmla="*/ 0 h 56"/>
                        <a:gd name="T4" fmla="*/ 57 w 57"/>
                        <a:gd name="T5" fmla="*/ 15 h 56"/>
                        <a:gd name="T6" fmla="*/ 0 w 57"/>
                        <a:gd name="T7" fmla="*/ 56 h 56"/>
                        <a:gd name="T8" fmla="*/ 0 w 57"/>
                        <a:gd name="T9" fmla="*/ 42 h 56"/>
                        <a:gd name="T10" fmla="*/ 0 60000 65536"/>
                        <a:gd name="T11" fmla="*/ 0 60000 65536"/>
                        <a:gd name="T12" fmla="*/ 0 60000 65536"/>
                        <a:gd name="T13" fmla="*/ 0 60000 65536"/>
                        <a:gd name="T14" fmla="*/ 0 60000 65536"/>
                        <a:gd name="T15" fmla="*/ 0 w 57"/>
                        <a:gd name="T16" fmla="*/ 0 h 56"/>
                        <a:gd name="T17" fmla="*/ 57 w 57"/>
                        <a:gd name="T18" fmla="*/ 56 h 56"/>
                      </a:gdLst>
                      <a:ahLst/>
                      <a:cxnLst>
                        <a:cxn ang="T10">
                          <a:pos x="T0" y="T1"/>
                        </a:cxn>
                        <a:cxn ang="T11">
                          <a:pos x="T2" y="T3"/>
                        </a:cxn>
                        <a:cxn ang="T12">
                          <a:pos x="T4" y="T5"/>
                        </a:cxn>
                        <a:cxn ang="T13">
                          <a:pos x="T6" y="T7"/>
                        </a:cxn>
                        <a:cxn ang="T14">
                          <a:pos x="T8" y="T9"/>
                        </a:cxn>
                      </a:cxnLst>
                      <a:rect l="T15" t="T16" r="T17" b="T18"/>
                      <a:pathLst>
                        <a:path w="57" h="56">
                          <a:moveTo>
                            <a:pt x="0" y="42"/>
                          </a:moveTo>
                          <a:lnTo>
                            <a:pt x="57" y="0"/>
                          </a:lnTo>
                          <a:lnTo>
                            <a:pt x="57" y="15"/>
                          </a:lnTo>
                          <a:lnTo>
                            <a:pt x="0" y="56"/>
                          </a:lnTo>
                          <a:lnTo>
                            <a:pt x="0" y="42"/>
                          </a:lnTo>
                          <a:close/>
                        </a:path>
                      </a:pathLst>
                    </a:custGeom>
                    <a:solidFill>
                      <a:srgbClr val="001F9F"/>
                    </a:solidFill>
                    <a:ln w="9525">
                      <a:noFill/>
                      <a:round/>
                      <a:headEnd/>
                      <a:tailEnd/>
                    </a:ln>
                  </p:spPr>
                  <p:txBody>
                    <a:bodyPr/>
                    <a:lstStyle/>
                    <a:p>
                      <a:pPr eaLnBrk="0" hangingPunct="0"/>
                      <a:endParaRPr lang="en-US" sz="1800"/>
                    </a:p>
                  </p:txBody>
                </p:sp>
              </p:grpSp>
            </p:grpSp>
            <p:sp>
              <p:nvSpPr>
                <p:cNvPr id="40020" name="Freeform 52"/>
                <p:cNvSpPr>
                  <a:spLocks/>
                </p:cNvSpPr>
                <p:nvPr/>
              </p:nvSpPr>
              <p:spPr bwMode="auto">
                <a:xfrm>
                  <a:off x="1960" y="3203"/>
                  <a:ext cx="8" cy="161"/>
                </a:xfrm>
                <a:custGeom>
                  <a:avLst/>
                  <a:gdLst>
                    <a:gd name="T0" fmla="*/ 6 w 8"/>
                    <a:gd name="T1" fmla="*/ 0 h 161"/>
                    <a:gd name="T2" fmla="*/ 0 w 8"/>
                    <a:gd name="T3" fmla="*/ 9 h 161"/>
                    <a:gd name="T4" fmla="*/ 0 w 8"/>
                    <a:gd name="T5" fmla="*/ 57 h 161"/>
                    <a:gd name="T6" fmla="*/ 2 w 8"/>
                    <a:gd name="T7" fmla="*/ 59 h 161"/>
                    <a:gd name="T8" fmla="*/ 2 w 8"/>
                    <a:gd name="T9" fmla="*/ 116 h 161"/>
                    <a:gd name="T10" fmla="*/ 4 w 8"/>
                    <a:gd name="T11" fmla="*/ 119 h 161"/>
                    <a:gd name="T12" fmla="*/ 4 w 8"/>
                    <a:gd name="T13" fmla="*/ 161 h 161"/>
                    <a:gd name="T14" fmla="*/ 8 w 8"/>
                    <a:gd name="T15" fmla="*/ 54 h 161"/>
                    <a:gd name="T16" fmla="*/ 6 w 8"/>
                    <a:gd name="T17" fmla="*/ 51 h 161"/>
                    <a:gd name="T18" fmla="*/ 6 w 8"/>
                    <a:gd name="T19" fmla="*/ 0 h 16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
                    <a:gd name="T31" fmla="*/ 0 h 161"/>
                    <a:gd name="T32" fmla="*/ 8 w 8"/>
                    <a:gd name="T33" fmla="*/ 161 h 16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 h="161">
                      <a:moveTo>
                        <a:pt x="6" y="0"/>
                      </a:moveTo>
                      <a:lnTo>
                        <a:pt x="0" y="9"/>
                      </a:lnTo>
                      <a:lnTo>
                        <a:pt x="0" y="57"/>
                      </a:lnTo>
                      <a:lnTo>
                        <a:pt x="2" y="59"/>
                      </a:lnTo>
                      <a:lnTo>
                        <a:pt x="2" y="116"/>
                      </a:lnTo>
                      <a:lnTo>
                        <a:pt x="4" y="119"/>
                      </a:lnTo>
                      <a:lnTo>
                        <a:pt x="4" y="161"/>
                      </a:lnTo>
                      <a:lnTo>
                        <a:pt x="8" y="54"/>
                      </a:lnTo>
                      <a:lnTo>
                        <a:pt x="6" y="51"/>
                      </a:lnTo>
                      <a:lnTo>
                        <a:pt x="6" y="0"/>
                      </a:lnTo>
                      <a:close/>
                    </a:path>
                  </a:pathLst>
                </a:custGeom>
                <a:solidFill>
                  <a:srgbClr val="3F7FFF"/>
                </a:solidFill>
                <a:ln w="9525">
                  <a:noFill/>
                  <a:round/>
                  <a:headEnd/>
                  <a:tailEnd/>
                </a:ln>
              </p:spPr>
              <p:txBody>
                <a:bodyPr/>
                <a:lstStyle/>
                <a:p>
                  <a:pPr eaLnBrk="0" hangingPunct="0"/>
                  <a:endParaRPr lang="en-US" sz="1800"/>
                </a:p>
              </p:txBody>
            </p:sp>
          </p:grpSp>
          <p:sp>
            <p:nvSpPr>
              <p:cNvPr id="40018" name="Freeform 53"/>
              <p:cNvSpPr>
                <a:spLocks/>
              </p:cNvSpPr>
              <p:nvPr/>
            </p:nvSpPr>
            <p:spPr bwMode="auto">
              <a:xfrm>
                <a:off x="1953" y="3172"/>
                <a:ext cx="33" cy="38"/>
              </a:xfrm>
              <a:custGeom>
                <a:avLst/>
                <a:gdLst>
                  <a:gd name="T0" fmla="*/ 0 w 33"/>
                  <a:gd name="T1" fmla="*/ 38 h 38"/>
                  <a:gd name="T2" fmla="*/ 9 w 33"/>
                  <a:gd name="T3" fmla="*/ 28 h 38"/>
                  <a:gd name="T4" fmla="*/ 12 w 33"/>
                  <a:gd name="T5" fmla="*/ 22 h 38"/>
                  <a:gd name="T6" fmla="*/ 17 w 33"/>
                  <a:gd name="T7" fmla="*/ 19 h 38"/>
                  <a:gd name="T8" fmla="*/ 24 w 33"/>
                  <a:gd name="T9" fmla="*/ 18 h 38"/>
                  <a:gd name="T10" fmla="*/ 30 w 33"/>
                  <a:gd name="T11" fmla="*/ 24 h 38"/>
                  <a:gd name="T12" fmla="*/ 33 w 33"/>
                  <a:gd name="T13" fmla="*/ 20 h 38"/>
                  <a:gd name="T14" fmla="*/ 33 w 33"/>
                  <a:gd name="T15" fmla="*/ 4 h 38"/>
                  <a:gd name="T16" fmla="*/ 14 w 33"/>
                  <a:gd name="T17" fmla="*/ 0 h 38"/>
                  <a:gd name="T18" fmla="*/ 1 w 33"/>
                  <a:gd name="T19" fmla="*/ 2 h 38"/>
                  <a:gd name="T20" fmla="*/ 0 w 33"/>
                  <a:gd name="T21" fmla="*/ 14 h 38"/>
                  <a:gd name="T22" fmla="*/ 1 w 33"/>
                  <a:gd name="T23" fmla="*/ 21 h 38"/>
                  <a:gd name="T24" fmla="*/ 5 w 33"/>
                  <a:gd name="T25" fmla="*/ 27 h 38"/>
                  <a:gd name="T26" fmla="*/ 0 w 33"/>
                  <a:gd name="T27" fmla="*/ 38 h 3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3"/>
                  <a:gd name="T43" fmla="*/ 0 h 38"/>
                  <a:gd name="T44" fmla="*/ 33 w 33"/>
                  <a:gd name="T45" fmla="*/ 38 h 3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3" h="38">
                    <a:moveTo>
                      <a:pt x="0" y="38"/>
                    </a:moveTo>
                    <a:lnTo>
                      <a:pt x="9" y="28"/>
                    </a:lnTo>
                    <a:lnTo>
                      <a:pt x="12" y="22"/>
                    </a:lnTo>
                    <a:lnTo>
                      <a:pt x="17" y="19"/>
                    </a:lnTo>
                    <a:lnTo>
                      <a:pt x="24" y="18"/>
                    </a:lnTo>
                    <a:lnTo>
                      <a:pt x="30" y="24"/>
                    </a:lnTo>
                    <a:lnTo>
                      <a:pt x="33" y="20"/>
                    </a:lnTo>
                    <a:lnTo>
                      <a:pt x="33" y="4"/>
                    </a:lnTo>
                    <a:lnTo>
                      <a:pt x="14" y="0"/>
                    </a:lnTo>
                    <a:lnTo>
                      <a:pt x="1" y="2"/>
                    </a:lnTo>
                    <a:lnTo>
                      <a:pt x="0" y="14"/>
                    </a:lnTo>
                    <a:lnTo>
                      <a:pt x="1" y="21"/>
                    </a:lnTo>
                    <a:lnTo>
                      <a:pt x="5" y="27"/>
                    </a:lnTo>
                    <a:lnTo>
                      <a:pt x="0" y="38"/>
                    </a:lnTo>
                    <a:close/>
                  </a:path>
                </a:pathLst>
              </a:custGeom>
              <a:solidFill>
                <a:srgbClr val="000080"/>
              </a:solidFill>
              <a:ln w="9525">
                <a:noFill/>
                <a:round/>
                <a:headEnd/>
                <a:tailEnd/>
              </a:ln>
            </p:spPr>
            <p:txBody>
              <a:bodyPr/>
              <a:lstStyle/>
              <a:p>
                <a:pPr eaLnBrk="0" hangingPunct="0"/>
                <a:endParaRPr lang="en-US" sz="1800"/>
              </a:p>
            </p:txBody>
          </p:sp>
        </p:grpSp>
      </p:grpSp>
      <p:grpSp>
        <p:nvGrpSpPr>
          <p:cNvPr id="18" name="Group 54"/>
          <p:cNvGrpSpPr>
            <a:grpSpLocks/>
          </p:cNvGrpSpPr>
          <p:nvPr/>
        </p:nvGrpSpPr>
        <p:grpSpPr bwMode="auto">
          <a:xfrm>
            <a:off x="2986088" y="4638675"/>
            <a:ext cx="282575" cy="406400"/>
            <a:chOff x="1881" y="2922"/>
            <a:chExt cx="178" cy="256"/>
          </a:xfrm>
        </p:grpSpPr>
        <p:grpSp>
          <p:nvGrpSpPr>
            <p:cNvPr id="19" name="Group 55"/>
            <p:cNvGrpSpPr>
              <a:grpSpLocks/>
            </p:cNvGrpSpPr>
            <p:nvPr/>
          </p:nvGrpSpPr>
          <p:grpSpPr bwMode="auto">
            <a:xfrm>
              <a:off x="1881" y="2927"/>
              <a:ext cx="171" cy="251"/>
              <a:chOff x="1881" y="2927"/>
              <a:chExt cx="171" cy="251"/>
            </a:xfrm>
          </p:grpSpPr>
          <p:grpSp>
            <p:nvGrpSpPr>
              <p:cNvPr id="20" name="Group 56"/>
              <p:cNvGrpSpPr>
                <a:grpSpLocks/>
              </p:cNvGrpSpPr>
              <p:nvPr/>
            </p:nvGrpSpPr>
            <p:grpSpPr bwMode="auto">
              <a:xfrm>
                <a:off x="1881" y="2927"/>
                <a:ext cx="171" cy="251"/>
                <a:chOff x="1881" y="2927"/>
                <a:chExt cx="171" cy="251"/>
              </a:xfrm>
            </p:grpSpPr>
            <p:sp>
              <p:nvSpPr>
                <p:cNvPr id="40013" name="Freeform 57"/>
                <p:cNvSpPr>
                  <a:spLocks/>
                </p:cNvSpPr>
                <p:nvPr/>
              </p:nvSpPr>
              <p:spPr bwMode="auto">
                <a:xfrm>
                  <a:off x="1882" y="2927"/>
                  <a:ext cx="170" cy="251"/>
                </a:xfrm>
                <a:custGeom>
                  <a:avLst/>
                  <a:gdLst>
                    <a:gd name="T0" fmla="*/ 0 w 170"/>
                    <a:gd name="T1" fmla="*/ 118 h 251"/>
                    <a:gd name="T2" fmla="*/ 2 w 170"/>
                    <a:gd name="T3" fmla="*/ 137 h 251"/>
                    <a:gd name="T4" fmla="*/ 8 w 170"/>
                    <a:gd name="T5" fmla="*/ 150 h 251"/>
                    <a:gd name="T6" fmla="*/ 15 w 170"/>
                    <a:gd name="T7" fmla="*/ 170 h 251"/>
                    <a:gd name="T8" fmla="*/ 23 w 170"/>
                    <a:gd name="T9" fmla="*/ 174 h 251"/>
                    <a:gd name="T10" fmla="*/ 26 w 170"/>
                    <a:gd name="T11" fmla="*/ 167 h 251"/>
                    <a:gd name="T12" fmla="*/ 28 w 170"/>
                    <a:gd name="T13" fmla="*/ 186 h 251"/>
                    <a:gd name="T14" fmla="*/ 32 w 170"/>
                    <a:gd name="T15" fmla="*/ 203 h 251"/>
                    <a:gd name="T16" fmla="*/ 37 w 170"/>
                    <a:gd name="T17" fmla="*/ 220 h 251"/>
                    <a:gd name="T18" fmla="*/ 44 w 170"/>
                    <a:gd name="T19" fmla="*/ 232 h 251"/>
                    <a:gd name="T20" fmla="*/ 55 w 170"/>
                    <a:gd name="T21" fmla="*/ 241 h 251"/>
                    <a:gd name="T22" fmla="*/ 68 w 170"/>
                    <a:gd name="T23" fmla="*/ 247 h 251"/>
                    <a:gd name="T24" fmla="*/ 83 w 170"/>
                    <a:gd name="T25" fmla="*/ 250 h 251"/>
                    <a:gd name="T26" fmla="*/ 96 w 170"/>
                    <a:gd name="T27" fmla="*/ 251 h 251"/>
                    <a:gd name="T28" fmla="*/ 110 w 170"/>
                    <a:gd name="T29" fmla="*/ 249 h 251"/>
                    <a:gd name="T30" fmla="*/ 119 w 170"/>
                    <a:gd name="T31" fmla="*/ 243 h 251"/>
                    <a:gd name="T32" fmla="*/ 133 w 170"/>
                    <a:gd name="T33" fmla="*/ 230 h 251"/>
                    <a:gd name="T34" fmla="*/ 144 w 170"/>
                    <a:gd name="T35" fmla="*/ 219 h 251"/>
                    <a:gd name="T36" fmla="*/ 151 w 170"/>
                    <a:gd name="T37" fmla="*/ 203 h 251"/>
                    <a:gd name="T38" fmla="*/ 156 w 170"/>
                    <a:gd name="T39" fmla="*/ 180 h 251"/>
                    <a:gd name="T40" fmla="*/ 159 w 170"/>
                    <a:gd name="T41" fmla="*/ 157 h 251"/>
                    <a:gd name="T42" fmla="*/ 162 w 170"/>
                    <a:gd name="T43" fmla="*/ 140 h 251"/>
                    <a:gd name="T44" fmla="*/ 168 w 170"/>
                    <a:gd name="T45" fmla="*/ 112 h 251"/>
                    <a:gd name="T46" fmla="*/ 170 w 170"/>
                    <a:gd name="T47" fmla="*/ 92 h 251"/>
                    <a:gd name="T48" fmla="*/ 170 w 170"/>
                    <a:gd name="T49" fmla="*/ 76 h 251"/>
                    <a:gd name="T50" fmla="*/ 168 w 170"/>
                    <a:gd name="T51" fmla="*/ 59 h 251"/>
                    <a:gd name="T52" fmla="*/ 163 w 170"/>
                    <a:gd name="T53" fmla="*/ 42 h 251"/>
                    <a:gd name="T54" fmla="*/ 155 w 170"/>
                    <a:gd name="T55" fmla="*/ 27 h 251"/>
                    <a:gd name="T56" fmla="*/ 144 w 170"/>
                    <a:gd name="T57" fmla="*/ 16 h 251"/>
                    <a:gd name="T58" fmla="*/ 125 w 170"/>
                    <a:gd name="T59" fmla="*/ 7 h 251"/>
                    <a:gd name="T60" fmla="*/ 107 w 170"/>
                    <a:gd name="T61" fmla="*/ 2 h 251"/>
                    <a:gd name="T62" fmla="*/ 87 w 170"/>
                    <a:gd name="T63" fmla="*/ 0 h 251"/>
                    <a:gd name="T64" fmla="*/ 70 w 170"/>
                    <a:gd name="T65" fmla="*/ 2 h 251"/>
                    <a:gd name="T66" fmla="*/ 50 w 170"/>
                    <a:gd name="T67" fmla="*/ 7 h 251"/>
                    <a:gd name="T68" fmla="*/ 35 w 170"/>
                    <a:gd name="T69" fmla="*/ 13 h 251"/>
                    <a:gd name="T70" fmla="*/ 23 w 170"/>
                    <a:gd name="T71" fmla="*/ 23 h 251"/>
                    <a:gd name="T72" fmla="*/ 14 w 170"/>
                    <a:gd name="T73" fmla="*/ 36 h 251"/>
                    <a:gd name="T74" fmla="*/ 8 w 170"/>
                    <a:gd name="T75" fmla="*/ 50 h 251"/>
                    <a:gd name="T76" fmla="*/ 5 w 170"/>
                    <a:gd name="T77" fmla="*/ 68 h 251"/>
                    <a:gd name="T78" fmla="*/ 4 w 170"/>
                    <a:gd name="T79" fmla="*/ 86 h 251"/>
                    <a:gd name="T80" fmla="*/ 5 w 170"/>
                    <a:gd name="T81" fmla="*/ 101 h 251"/>
                    <a:gd name="T82" fmla="*/ 7 w 170"/>
                    <a:gd name="T83" fmla="*/ 119 h 251"/>
                    <a:gd name="T84" fmla="*/ 4 w 170"/>
                    <a:gd name="T85" fmla="*/ 113 h 251"/>
                    <a:gd name="T86" fmla="*/ 0 w 170"/>
                    <a:gd name="T87" fmla="*/ 118 h 25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70"/>
                    <a:gd name="T133" fmla="*/ 0 h 251"/>
                    <a:gd name="T134" fmla="*/ 170 w 170"/>
                    <a:gd name="T135" fmla="*/ 251 h 25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70" h="251">
                      <a:moveTo>
                        <a:pt x="0" y="118"/>
                      </a:moveTo>
                      <a:lnTo>
                        <a:pt x="2" y="137"/>
                      </a:lnTo>
                      <a:lnTo>
                        <a:pt x="8" y="150"/>
                      </a:lnTo>
                      <a:lnTo>
                        <a:pt x="15" y="170"/>
                      </a:lnTo>
                      <a:lnTo>
                        <a:pt x="23" y="174"/>
                      </a:lnTo>
                      <a:lnTo>
                        <a:pt x="26" y="167"/>
                      </a:lnTo>
                      <a:lnTo>
                        <a:pt x="28" y="186"/>
                      </a:lnTo>
                      <a:lnTo>
                        <a:pt x="32" y="203"/>
                      </a:lnTo>
                      <a:lnTo>
                        <a:pt x="37" y="220"/>
                      </a:lnTo>
                      <a:lnTo>
                        <a:pt x="44" y="232"/>
                      </a:lnTo>
                      <a:lnTo>
                        <a:pt x="55" y="241"/>
                      </a:lnTo>
                      <a:lnTo>
                        <a:pt x="68" y="247"/>
                      </a:lnTo>
                      <a:lnTo>
                        <a:pt x="83" y="250"/>
                      </a:lnTo>
                      <a:lnTo>
                        <a:pt x="96" y="251"/>
                      </a:lnTo>
                      <a:lnTo>
                        <a:pt x="110" y="249"/>
                      </a:lnTo>
                      <a:lnTo>
                        <a:pt x="119" y="243"/>
                      </a:lnTo>
                      <a:lnTo>
                        <a:pt x="133" y="230"/>
                      </a:lnTo>
                      <a:lnTo>
                        <a:pt x="144" y="219"/>
                      </a:lnTo>
                      <a:lnTo>
                        <a:pt x="151" y="203"/>
                      </a:lnTo>
                      <a:lnTo>
                        <a:pt x="156" y="180"/>
                      </a:lnTo>
                      <a:lnTo>
                        <a:pt x="159" y="157"/>
                      </a:lnTo>
                      <a:lnTo>
                        <a:pt x="162" y="140"/>
                      </a:lnTo>
                      <a:lnTo>
                        <a:pt x="168" y="112"/>
                      </a:lnTo>
                      <a:lnTo>
                        <a:pt x="170" y="92"/>
                      </a:lnTo>
                      <a:lnTo>
                        <a:pt x="170" y="76"/>
                      </a:lnTo>
                      <a:lnTo>
                        <a:pt x="168" y="59"/>
                      </a:lnTo>
                      <a:lnTo>
                        <a:pt x="163" y="42"/>
                      </a:lnTo>
                      <a:lnTo>
                        <a:pt x="155" y="27"/>
                      </a:lnTo>
                      <a:lnTo>
                        <a:pt x="144" y="16"/>
                      </a:lnTo>
                      <a:lnTo>
                        <a:pt x="125" y="7"/>
                      </a:lnTo>
                      <a:lnTo>
                        <a:pt x="107" y="2"/>
                      </a:lnTo>
                      <a:lnTo>
                        <a:pt x="87" y="0"/>
                      </a:lnTo>
                      <a:lnTo>
                        <a:pt x="70" y="2"/>
                      </a:lnTo>
                      <a:lnTo>
                        <a:pt x="50" y="7"/>
                      </a:lnTo>
                      <a:lnTo>
                        <a:pt x="35" y="13"/>
                      </a:lnTo>
                      <a:lnTo>
                        <a:pt x="23" y="23"/>
                      </a:lnTo>
                      <a:lnTo>
                        <a:pt x="14" y="36"/>
                      </a:lnTo>
                      <a:lnTo>
                        <a:pt x="8" y="50"/>
                      </a:lnTo>
                      <a:lnTo>
                        <a:pt x="5" y="68"/>
                      </a:lnTo>
                      <a:lnTo>
                        <a:pt x="4" y="86"/>
                      </a:lnTo>
                      <a:lnTo>
                        <a:pt x="5" y="101"/>
                      </a:lnTo>
                      <a:lnTo>
                        <a:pt x="7" y="119"/>
                      </a:lnTo>
                      <a:lnTo>
                        <a:pt x="4" y="113"/>
                      </a:lnTo>
                      <a:lnTo>
                        <a:pt x="0" y="118"/>
                      </a:lnTo>
                      <a:close/>
                    </a:path>
                  </a:pathLst>
                </a:custGeom>
                <a:solidFill>
                  <a:srgbClr val="FFBF5F"/>
                </a:solidFill>
                <a:ln w="9525">
                  <a:noFill/>
                  <a:round/>
                  <a:headEnd/>
                  <a:tailEnd/>
                </a:ln>
              </p:spPr>
              <p:txBody>
                <a:bodyPr/>
                <a:lstStyle/>
                <a:p>
                  <a:pPr eaLnBrk="0" hangingPunct="0"/>
                  <a:endParaRPr lang="en-US" sz="1800"/>
                </a:p>
              </p:txBody>
            </p:sp>
            <p:sp>
              <p:nvSpPr>
                <p:cNvPr id="40014" name="Freeform 58"/>
                <p:cNvSpPr>
                  <a:spLocks/>
                </p:cNvSpPr>
                <p:nvPr/>
              </p:nvSpPr>
              <p:spPr bwMode="auto">
                <a:xfrm>
                  <a:off x="1881" y="3001"/>
                  <a:ext cx="161" cy="177"/>
                </a:xfrm>
                <a:custGeom>
                  <a:avLst/>
                  <a:gdLst>
                    <a:gd name="T0" fmla="*/ 67 w 161"/>
                    <a:gd name="T1" fmla="*/ 6 h 177"/>
                    <a:gd name="T2" fmla="*/ 78 w 161"/>
                    <a:gd name="T3" fmla="*/ 37 h 177"/>
                    <a:gd name="T4" fmla="*/ 69 w 161"/>
                    <a:gd name="T5" fmla="*/ 42 h 177"/>
                    <a:gd name="T6" fmla="*/ 60 w 161"/>
                    <a:gd name="T7" fmla="*/ 50 h 177"/>
                    <a:gd name="T8" fmla="*/ 82 w 161"/>
                    <a:gd name="T9" fmla="*/ 57 h 177"/>
                    <a:gd name="T10" fmla="*/ 103 w 161"/>
                    <a:gd name="T11" fmla="*/ 57 h 177"/>
                    <a:gd name="T12" fmla="*/ 123 w 161"/>
                    <a:gd name="T13" fmla="*/ 60 h 177"/>
                    <a:gd name="T14" fmla="*/ 147 w 161"/>
                    <a:gd name="T15" fmla="*/ 59 h 177"/>
                    <a:gd name="T16" fmla="*/ 126 w 161"/>
                    <a:gd name="T17" fmla="*/ 51 h 177"/>
                    <a:gd name="T18" fmla="*/ 127 w 161"/>
                    <a:gd name="T19" fmla="*/ 42 h 177"/>
                    <a:gd name="T20" fmla="*/ 134 w 161"/>
                    <a:gd name="T21" fmla="*/ 17 h 177"/>
                    <a:gd name="T22" fmla="*/ 159 w 161"/>
                    <a:gd name="T23" fmla="*/ 26 h 177"/>
                    <a:gd name="T24" fmla="*/ 159 w 161"/>
                    <a:gd name="T25" fmla="*/ 88 h 177"/>
                    <a:gd name="T26" fmla="*/ 147 w 161"/>
                    <a:gd name="T27" fmla="*/ 142 h 177"/>
                    <a:gd name="T28" fmla="*/ 116 w 161"/>
                    <a:gd name="T29" fmla="*/ 172 h 177"/>
                    <a:gd name="T30" fmla="*/ 82 w 161"/>
                    <a:gd name="T31" fmla="*/ 175 h 177"/>
                    <a:gd name="T32" fmla="*/ 47 w 161"/>
                    <a:gd name="T33" fmla="*/ 160 h 177"/>
                    <a:gd name="T34" fmla="*/ 29 w 161"/>
                    <a:gd name="T35" fmla="*/ 117 h 177"/>
                    <a:gd name="T36" fmla="*/ 22 w 161"/>
                    <a:gd name="T37" fmla="*/ 100 h 177"/>
                    <a:gd name="T38" fmla="*/ 11 w 161"/>
                    <a:gd name="T39" fmla="*/ 81 h 177"/>
                    <a:gd name="T40" fmla="*/ 0 w 161"/>
                    <a:gd name="T41" fmla="*/ 44 h 177"/>
                    <a:gd name="T42" fmla="*/ 33 w 161"/>
                    <a:gd name="T43" fmla="*/ 69 h 177"/>
                    <a:gd name="T44" fmla="*/ 54 w 161"/>
                    <a:gd name="T45" fmla="*/ 94 h 177"/>
                    <a:gd name="T46" fmla="*/ 60 w 161"/>
                    <a:gd name="T47" fmla="*/ 103 h 177"/>
                    <a:gd name="T48" fmla="*/ 54 w 161"/>
                    <a:gd name="T49" fmla="*/ 115 h 177"/>
                    <a:gd name="T50" fmla="*/ 63 w 161"/>
                    <a:gd name="T51" fmla="*/ 127 h 177"/>
                    <a:gd name="T52" fmla="*/ 68 w 161"/>
                    <a:gd name="T53" fmla="*/ 106 h 177"/>
                    <a:gd name="T54" fmla="*/ 83 w 161"/>
                    <a:gd name="T55" fmla="*/ 95 h 177"/>
                    <a:gd name="T56" fmla="*/ 75 w 161"/>
                    <a:gd name="T57" fmla="*/ 83 h 177"/>
                    <a:gd name="T58" fmla="*/ 55 w 161"/>
                    <a:gd name="T59" fmla="*/ 79 h 177"/>
                    <a:gd name="T60" fmla="*/ 46 w 161"/>
                    <a:gd name="T61" fmla="*/ 64 h 177"/>
                    <a:gd name="T62" fmla="*/ 33 w 161"/>
                    <a:gd name="T63" fmla="*/ 52 h 177"/>
                    <a:gd name="T64" fmla="*/ 32 w 161"/>
                    <a:gd name="T65" fmla="*/ 23 h 177"/>
                    <a:gd name="T66" fmla="*/ 46 w 161"/>
                    <a:gd name="T67" fmla="*/ 1 h 17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61"/>
                    <a:gd name="T103" fmla="*/ 0 h 177"/>
                    <a:gd name="T104" fmla="*/ 161 w 161"/>
                    <a:gd name="T105" fmla="*/ 177 h 17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61" h="177">
                      <a:moveTo>
                        <a:pt x="58" y="0"/>
                      </a:moveTo>
                      <a:lnTo>
                        <a:pt x="67" y="6"/>
                      </a:lnTo>
                      <a:lnTo>
                        <a:pt x="71" y="32"/>
                      </a:lnTo>
                      <a:lnTo>
                        <a:pt x="78" y="37"/>
                      </a:lnTo>
                      <a:lnTo>
                        <a:pt x="83" y="43"/>
                      </a:lnTo>
                      <a:lnTo>
                        <a:pt x="69" y="42"/>
                      </a:lnTo>
                      <a:lnTo>
                        <a:pt x="55" y="44"/>
                      </a:lnTo>
                      <a:lnTo>
                        <a:pt x="60" y="50"/>
                      </a:lnTo>
                      <a:lnTo>
                        <a:pt x="70" y="54"/>
                      </a:lnTo>
                      <a:lnTo>
                        <a:pt x="82" y="57"/>
                      </a:lnTo>
                      <a:lnTo>
                        <a:pt x="94" y="56"/>
                      </a:lnTo>
                      <a:lnTo>
                        <a:pt x="103" y="57"/>
                      </a:lnTo>
                      <a:lnTo>
                        <a:pt x="112" y="61"/>
                      </a:lnTo>
                      <a:lnTo>
                        <a:pt x="123" y="60"/>
                      </a:lnTo>
                      <a:lnTo>
                        <a:pt x="133" y="59"/>
                      </a:lnTo>
                      <a:lnTo>
                        <a:pt x="147" y="59"/>
                      </a:lnTo>
                      <a:lnTo>
                        <a:pt x="140" y="53"/>
                      </a:lnTo>
                      <a:lnTo>
                        <a:pt x="126" y="51"/>
                      </a:lnTo>
                      <a:lnTo>
                        <a:pt x="123" y="46"/>
                      </a:lnTo>
                      <a:lnTo>
                        <a:pt x="127" y="42"/>
                      </a:lnTo>
                      <a:lnTo>
                        <a:pt x="135" y="39"/>
                      </a:lnTo>
                      <a:lnTo>
                        <a:pt x="134" y="17"/>
                      </a:lnTo>
                      <a:lnTo>
                        <a:pt x="147" y="19"/>
                      </a:lnTo>
                      <a:lnTo>
                        <a:pt x="159" y="26"/>
                      </a:lnTo>
                      <a:lnTo>
                        <a:pt x="161" y="42"/>
                      </a:lnTo>
                      <a:lnTo>
                        <a:pt x="159" y="88"/>
                      </a:lnTo>
                      <a:lnTo>
                        <a:pt x="155" y="115"/>
                      </a:lnTo>
                      <a:lnTo>
                        <a:pt x="147" y="142"/>
                      </a:lnTo>
                      <a:lnTo>
                        <a:pt x="134" y="156"/>
                      </a:lnTo>
                      <a:lnTo>
                        <a:pt x="116" y="172"/>
                      </a:lnTo>
                      <a:lnTo>
                        <a:pt x="104" y="177"/>
                      </a:lnTo>
                      <a:lnTo>
                        <a:pt x="82" y="175"/>
                      </a:lnTo>
                      <a:lnTo>
                        <a:pt x="62" y="171"/>
                      </a:lnTo>
                      <a:lnTo>
                        <a:pt x="47" y="160"/>
                      </a:lnTo>
                      <a:lnTo>
                        <a:pt x="38" y="146"/>
                      </a:lnTo>
                      <a:lnTo>
                        <a:pt x="29" y="117"/>
                      </a:lnTo>
                      <a:lnTo>
                        <a:pt x="27" y="94"/>
                      </a:lnTo>
                      <a:lnTo>
                        <a:pt x="22" y="100"/>
                      </a:lnTo>
                      <a:lnTo>
                        <a:pt x="16" y="95"/>
                      </a:lnTo>
                      <a:lnTo>
                        <a:pt x="11" y="81"/>
                      </a:lnTo>
                      <a:lnTo>
                        <a:pt x="3" y="65"/>
                      </a:lnTo>
                      <a:lnTo>
                        <a:pt x="0" y="44"/>
                      </a:lnTo>
                      <a:lnTo>
                        <a:pt x="6" y="38"/>
                      </a:lnTo>
                      <a:lnTo>
                        <a:pt x="33" y="69"/>
                      </a:lnTo>
                      <a:lnTo>
                        <a:pt x="39" y="80"/>
                      </a:lnTo>
                      <a:lnTo>
                        <a:pt x="54" y="94"/>
                      </a:lnTo>
                      <a:lnTo>
                        <a:pt x="58" y="97"/>
                      </a:lnTo>
                      <a:lnTo>
                        <a:pt x="60" y="103"/>
                      </a:lnTo>
                      <a:lnTo>
                        <a:pt x="54" y="108"/>
                      </a:lnTo>
                      <a:lnTo>
                        <a:pt x="54" y="115"/>
                      </a:lnTo>
                      <a:lnTo>
                        <a:pt x="55" y="125"/>
                      </a:lnTo>
                      <a:lnTo>
                        <a:pt x="63" y="127"/>
                      </a:lnTo>
                      <a:lnTo>
                        <a:pt x="65" y="116"/>
                      </a:lnTo>
                      <a:lnTo>
                        <a:pt x="68" y="106"/>
                      </a:lnTo>
                      <a:lnTo>
                        <a:pt x="76" y="101"/>
                      </a:lnTo>
                      <a:lnTo>
                        <a:pt x="83" y="95"/>
                      </a:lnTo>
                      <a:lnTo>
                        <a:pt x="83" y="82"/>
                      </a:lnTo>
                      <a:lnTo>
                        <a:pt x="75" y="83"/>
                      </a:lnTo>
                      <a:lnTo>
                        <a:pt x="65" y="82"/>
                      </a:lnTo>
                      <a:lnTo>
                        <a:pt x="55" y="79"/>
                      </a:lnTo>
                      <a:lnTo>
                        <a:pt x="48" y="74"/>
                      </a:lnTo>
                      <a:lnTo>
                        <a:pt x="46" y="64"/>
                      </a:lnTo>
                      <a:lnTo>
                        <a:pt x="40" y="57"/>
                      </a:lnTo>
                      <a:lnTo>
                        <a:pt x="33" y="52"/>
                      </a:lnTo>
                      <a:lnTo>
                        <a:pt x="30" y="39"/>
                      </a:lnTo>
                      <a:lnTo>
                        <a:pt x="32" y="23"/>
                      </a:lnTo>
                      <a:lnTo>
                        <a:pt x="38" y="11"/>
                      </a:lnTo>
                      <a:lnTo>
                        <a:pt x="46" y="1"/>
                      </a:lnTo>
                      <a:lnTo>
                        <a:pt x="58" y="0"/>
                      </a:lnTo>
                      <a:close/>
                    </a:path>
                  </a:pathLst>
                </a:custGeom>
                <a:solidFill>
                  <a:srgbClr val="BF7F3F"/>
                </a:solidFill>
                <a:ln w="9525">
                  <a:noFill/>
                  <a:round/>
                  <a:headEnd/>
                  <a:tailEnd/>
                </a:ln>
              </p:spPr>
              <p:txBody>
                <a:bodyPr/>
                <a:lstStyle/>
                <a:p>
                  <a:pPr eaLnBrk="0" hangingPunct="0"/>
                  <a:endParaRPr lang="en-US" sz="1800"/>
                </a:p>
              </p:txBody>
            </p:sp>
          </p:grpSp>
          <p:grpSp>
            <p:nvGrpSpPr>
              <p:cNvPr id="21" name="Group 59"/>
              <p:cNvGrpSpPr>
                <a:grpSpLocks/>
              </p:cNvGrpSpPr>
              <p:nvPr/>
            </p:nvGrpSpPr>
            <p:grpSpPr bwMode="auto">
              <a:xfrm>
                <a:off x="1937" y="3063"/>
                <a:ext cx="86" cy="104"/>
                <a:chOff x="1937" y="3063"/>
                <a:chExt cx="86" cy="104"/>
              </a:xfrm>
            </p:grpSpPr>
            <p:sp>
              <p:nvSpPr>
                <p:cNvPr id="40008" name="Freeform 60"/>
                <p:cNvSpPr>
                  <a:spLocks/>
                </p:cNvSpPr>
                <p:nvPr/>
              </p:nvSpPr>
              <p:spPr bwMode="auto">
                <a:xfrm>
                  <a:off x="1972" y="3067"/>
                  <a:ext cx="13" cy="52"/>
                </a:xfrm>
                <a:custGeom>
                  <a:avLst/>
                  <a:gdLst>
                    <a:gd name="T0" fmla="*/ 5 w 13"/>
                    <a:gd name="T1" fmla="*/ 8 h 52"/>
                    <a:gd name="T2" fmla="*/ 13 w 13"/>
                    <a:gd name="T3" fmla="*/ 0 h 52"/>
                    <a:gd name="T4" fmla="*/ 11 w 13"/>
                    <a:gd name="T5" fmla="*/ 45 h 52"/>
                    <a:gd name="T6" fmla="*/ 7 w 13"/>
                    <a:gd name="T7" fmla="*/ 52 h 52"/>
                    <a:gd name="T8" fmla="*/ 0 w 13"/>
                    <a:gd name="T9" fmla="*/ 49 h 52"/>
                    <a:gd name="T10" fmla="*/ 0 w 13"/>
                    <a:gd name="T11" fmla="*/ 42 h 52"/>
                    <a:gd name="T12" fmla="*/ 2 w 13"/>
                    <a:gd name="T13" fmla="*/ 32 h 52"/>
                    <a:gd name="T14" fmla="*/ 4 w 13"/>
                    <a:gd name="T15" fmla="*/ 19 h 52"/>
                    <a:gd name="T16" fmla="*/ 5 w 13"/>
                    <a:gd name="T17" fmla="*/ 8 h 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
                    <a:gd name="T28" fmla="*/ 0 h 52"/>
                    <a:gd name="T29" fmla="*/ 13 w 13"/>
                    <a:gd name="T30" fmla="*/ 52 h 5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 h="52">
                      <a:moveTo>
                        <a:pt x="5" y="8"/>
                      </a:moveTo>
                      <a:lnTo>
                        <a:pt x="13" y="0"/>
                      </a:lnTo>
                      <a:lnTo>
                        <a:pt x="11" y="45"/>
                      </a:lnTo>
                      <a:lnTo>
                        <a:pt x="7" y="52"/>
                      </a:lnTo>
                      <a:lnTo>
                        <a:pt x="0" y="49"/>
                      </a:lnTo>
                      <a:lnTo>
                        <a:pt x="0" y="42"/>
                      </a:lnTo>
                      <a:lnTo>
                        <a:pt x="2" y="32"/>
                      </a:lnTo>
                      <a:lnTo>
                        <a:pt x="4" y="19"/>
                      </a:lnTo>
                      <a:lnTo>
                        <a:pt x="5" y="8"/>
                      </a:lnTo>
                      <a:close/>
                    </a:path>
                  </a:pathLst>
                </a:custGeom>
                <a:solidFill>
                  <a:srgbClr val="FFBF5F"/>
                </a:solidFill>
                <a:ln w="9525">
                  <a:noFill/>
                  <a:round/>
                  <a:headEnd/>
                  <a:tailEnd/>
                </a:ln>
              </p:spPr>
              <p:txBody>
                <a:bodyPr/>
                <a:lstStyle/>
                <a:p>
                  <a:pPr eaLnBrk="0" hangingPunct="0"/>
                  <a:endParaRPr lang="en-US" sz="1800"/>
                </a:p>
              </p:txBody>
            </p:sp>
            <p:sp>
              <p:nvSpPr>
                <p:cNvPr id="40009" name="Freeform 61"/>
                <p:cNvSpPr>
                  <a:spLocks/>
                </p:cNvSpPr>
                <p:nvPr/>
              </p:nvSpPr>
              <p:spPr bwMode="auto">
                <a:xfrm>
                  <a:off x="1962" y="3156"/>
                  <a:ext cx="21" cy="11"/>
                </a:xfrm>
                <a:custGeom>
                  <a:avLst/>
                  <a:gdLst>
                    <a:gd name="T0" fmla="*/ 0 w 21"/>
                    <a:gd name="T1" fmla="*/ 0 h 11"/>
                    <a:gd name="T2" fmla="*/ 21 w 21"/>
                    <a:gd name="T3" fmla="*/ 3 h 11"/>
                    <a:gd name="T4" fmla="*/ 16 w 21"/>
                    <a:gd name="T5" fmla="*/ 8 h 11"/>
                    <a:gd name="T6" fmla="*/ 9 w 21"/>
                    <a:gd name="T7" fmla="*/ 11 h 11"/>
                    <a:gd name="T8" fmla="*/ 4 w 21"/>
                    <a:gd name="T9" fmla="*/ 11 h 11"/>
                    <a:gd name="T10" fmla="*/ 1 w 21"/>
                    <a:gd name="T11" fmla="*/ 9 h 11"/>
                    <a:gd name="T12" fmla="*/ 0 w 21"/>
                    <a:gd name="T13" fmla="*/ 0 h 11"/>
                    <a:gd name="T14" fmla="*/ 0 60000 65536"/>
                    <a:gd name="T15" fmla="*/ 0 60000 65536"/>
                    <a:gd name="T16" fmla="*/ 0 60000 65536"/>
                    <a:gd name="T17" fmla="*/ 0 60000 65536"/>
                    <a:gd name="T18" fmla="*/ 0 60000 65536"/>
                    <a:gd name="T19" fmla="*/ 0 60000 65536"/>
                    <a:gd name="T20" fmla="*/ 0 60000 65536"/>
                    <a:gd name="T21" fmla="*/ 0 w 21"/>
                    <a:gd name="T22" fmla="*/ 0 h 11"/>
                    <a:gd name="T23" fmla="*/ 21 w 21"/>
                    <a:gd name="T24" fmla="*/ 11 h 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 h="11">
                      <a:moveTo>
                        <a:pt x="0" y="0"/>
                      </a:moveTo>
                      <a:lnTo>
                        <a:pt x="21" y="3"/>
                      </a:lnTo>
                      <a:lnTo>
                        <a:pt x="16" y="8"/>
                      </a:lnTo>
                      <a:lnTo>
                        <a:pt x="9" y="11"/>
                      </a:lnTo>
                      <a:lnTo>
                        <a:pt x="4" y="11"/>
                      </a:lnTo>
                      <a:lnTo>
                        <a:pt x="1" y="9"/>
                      </a:lnTo>
                      <a:lnTo>
                        <a:pt x="0" y="0"/>
                      </a:lnTo>
                      <a:close/>
                    </a:path>
                  </a:pathLst>
                </a:custGeom>
                <a:solidFill>
                  <a:srgbClr val="FFBF5F"/>
                </a:solidFill>
                <a:ln w="9525">
                  <a:noFill/>
                  <a:round/>
                  <a:headEnd/>
                  <a:tailEnd/>
                </a:ln>
              </p:spPr>
              <p:txBody>
                <a:bodyPr/>
                <a:lstStyle/>
                <a:p>
                  <a:pPr eaLnBrk="0" hangingPunct="0"/>
                  <a:endParaRPr lang="en-US" sz="1800"/>
                </a:p>
              </p:txBody>
            </p:sp>
            <p:grpSp>
              <p:nvGrpSpPr>
                <p:cNvPr id="22" name="Group 62"/>
                <p:cNvGrpSpPr>
                  <a:grpSpLocks/>
                </p:cNvGrpSpPr>
                <p:nvPr/>
              </p:nvGrpSpPr>
              <p:grpSpPr bwMode="auto">
                <a:xfrm>
                  <a:off x="1937" y="3063"/>
                  <a:ext cx="86" cy="13"/>
                  <a:chOff x="1937" y="3063"/>
                  <a:chExt cx="86" cy="13"/>
                </a:xfrm>
              </p:grpSpPr>
              <p:sp>
                <p:nvSpPr>
                  <p:cNvPr id="40011" name="Freeform 63"/>
                  <p:cNvSpPr>
                    <a:spLocks/>
                  </p:cNvSpPr>
                  <p:nvPr/>
                </p:nvSpPr>
                <p:spPr bwMode="auto">
                  <a:xfrm>
                    <a:off x="1998" y="3066"/>
                    <a:ext cx="25" cy="10"/>
                  </a:xfrm>
                  <a:custGeom>
                    <a:avLst/>
                    <a:gdLst>
                      <a:gd name="T0" fmla="*/ 0 w 25"/>
                      <a:gd name="T1" fmla="*/ 7 h 10"/>
                      <a:gd name="T2" fmla="*/ 3 w 25"/>
                      <a:gd name="T3" fmla="*/ 3 h 10"/>
                      <a:gd name="T4" fmla="*/ 9 w 25"/>
                      <a:gd name="T5" fmla="*/ 0 h 10"/>
                      <a:gd name="T6" fmla="*/ 17 w 25"/>
                      <a:gd name="T7" fmla="*/ 1 h 10"/>
                      <a:gd name="T8" fmla="*/ 25 w 25"/>
                      <a:gd name="T9" fmla="*/ 5 h 10"/>
                      <a:gd name="T10" fmla="*/ 24 w 25"/>
                      <a:gd name="T11" fmla="*/ 10 h 10"/>
                      <a:gd name="T12" fmla="*/ 8 w 25"/>
                      <a:gd name="T13" fmla="*/ 10 h 10"/>
                      <a:gd name="T14" fmla="*/ 0 w 25"/>
                      <a:gd name="T15" fmla="*/ 7 h 10"/>
                      <a:gd name="T16" fmla="*/ 0 60000 65536"/>
                      <a:gd name="T17" fmla="*/ 0 60000 65536"/>
                      <a:gd name="T18" fmla="*/ 0 60000 65536"/>
                      <a:gd name="T19" fmla="*/ 0 60000 65536"/>
                      <a:gd name="T20" fmla="*/ 0 60000 65536"/>
                      <a:gd name="T21" fmla="*/ 0 60000 65536"/>
                      <a:gd name="T22" fmla="*/ 0 60000 65536"/>
                      <a:gd name="T23" fmla="*/ 0 60000 65536"/>
                      <a:gd name="T24" fmla="*/ 0 w 25"/>
                      <a:gd name="T25" fmla="*/ 0 h 10"/>
                      <a:gd name="T26" fmla="*/ 25 w 25"/>
                      <a:gd name="T27" fmla="*/ 10 h 1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5" h="10">
                        <a:moveTo>
                          <a:pt x="0" y="7"/>
                        </a:moveTo>
                        <a:lnTo>
                          <a:pt x="3" y="3"/>
                        </a:lnTo>
                        <a:lnTo>
                          <a:pt x="9" y="0"/>
                        </a:lnTo>
                        <a:lnTo>
                          <a:pt x="17" y="1"/>
                        </a:lnTo>
                        <a:lnTo>
                          <a:pt x="25" y="5"/>
                        </a:lnTo>
                        <a:lnTo>
                          <a:pt x="24" y="10"/>
                        </a:lnTo>
                        <a:lnTo>
                          <a:pt x="8" y="10"/>
                        </a:lnTo>
                        <a:lnTo>
                          <a:pt x="0" y="7"/>
                        </a:lnTo>
                        <a:close/>
                      </a:path>
                    </a:pathLst>
                  </a:custGeom>
                  <a:solidFill>
                    <a:srgbClr val="BF7F1F"/>
                  </a:solidFill>
                  <a:ln w="9525">
                    <a:noFill/>
                    <a:round/>
                    <a:headEnd/>
                    <a:tailEnd/>
                  </a:ln>
                </p:spPr>
                <p:txBody>
                  <a:bodyPr/>
                  <a:lstStyle/>
                  <a:p>
                    <a:pPr eaLnBrk="0" hangingPunct="0"/>
                    <a:endParaRPr lang="en-US" sz="1800"/>
                  </a:p>
                </p:txBody>
              </p:sp>
              <p:sp>
                <p:nvSpPr>
                  <p:cNvPr id="40012" name="Freeform 64"/>
                  <p:cNvSpPr>
                    <a:spLocks/>
                  </p:cNvSpPr>
                  <p:nvPr/>
                </p:nvSpPr>
                <p:spPr bwMode="auto">
                  <a:xfrm>
                    <a:off x="1937" y="3063"/>
                    <a:ext cx="24" cy="10"/>
                  </a:xfrm>
                  <a:custGeom>
                    <a:avLst/>
                    <a:gdLst>
                      <a:gd name="T0" fmla="*/ 0 w 24"/>
                      <a:gd name="T1" fmla="*/ 5 h 10"/>
                      <a:gd name="T2" fmla="*/ 5 w 24"/>
                      <a:gd name="T3" fmla="*/ 1 h 10"/>
                      <a:gd name="T4" fmla="*/ 13 w 24"/>
                      <a:gd name="T5" fmla="*/ 0 h 10"/>
                      <a:gd name="T6" fmla="*/ 20 w 24"/>
                      <a:gd name="T7" fmla="*/ 3 h 10"/>
                      <a:gd name="T8" fmla="*/ 24 w 24"/>
                      <a:gd name="T9" fmla="*/ 8 h 10"/>
                      <a:gd name="T10" fmla="*/ 16 w 24"/>
                      <a:gd name="T11" fmla="*/ 10 h 10"/>
                      <a:gd name="T12" fmla="*/ 7 w 24"/>
                      <a:gd name="T13" fmla="*/ 10 h 10"/>
                      <a:gd name="T14" fmla="*/ 0 w 24"/>
                      <a:gd name="T15" fmla="*/ 5 h 10"/>
                      <a:gd name="T16" fmla="*/ 0 60000 65536"/>
                      <a:gd name="T17" fmla="*/ 0 60000 65536"/>
                      <a:gd name="T18" fmla="*/ 0 60000 65536"/>
                      <a:gd name="T19" fmla="*/ 0 60000 65536"/>
                      <a:gd name="T20" fmla="*/ 0 60000 65536"/>
                      <a:gd name="T21" fmla="*/ 0 60000 65536"/>
                      <a:gd name="T22" fmla="*/ 0 60000 65536"/>
                      <a:gd name="T23" fmla="*/ 0 60000 65536"/>
                      <a:gd name="T24" fmla="*/ 0 w 24"/>
                      <a:gd name="T25" fmla="*/ 0 h 10"/>
                      <a:gd name="T26" fmla="*/ 24 w 24"/>
                      <a:gd name="T27" fmla="*/ 10 h 1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 h="10">
                        <a:moveTo>
                          <a:pt x="0" y="5"/>
                        </a:moveTo>
                        <a:lnTo>
                          <a:pt x="5" y="1"/>
                        </a:lnTo>
                        <a:lnTo>
                          <a:pt x="13" y="0"/>
                        </a:lnTo>
                        <a:lnTo>
                          <a:pt x="20" y="3"/>
                        </a:lnTo>
                        <a:lnTo>
                          <a:pt x="24" y="8"/>
                        </a:lnTo>
                        <a:lnTo>
                          <a:pt x="16" y="10"/>
                        </a:lnTo>
                        <a:lnTo>
                          <a:pt x="7" y="10"/>
                        </a:lnTo>
                        <a:lnTo>
                          <a:pt x="0" y="5"/>
                        </a:lnTo>
                        <a:close/>
                      </a:path>
                    </a:pathLst>
                  </a:custGeom>
                  <a:solidFill>
                    <a:srgbClr val="BF7F1F"/>
                  </a:solidFill>
                  <a:ln w="9525">
                    <a:noFill/>
                    <a:round/>
                    <a:headEnd/>
                    <a:tailEnd/>
                  </a:ln>
                </p:spPr>
                <p:txBody>
                  <a:bodyPr/>
                  <a:lstStyle/>
                  <a:p>
                    <a:pPr eaLnBrk="0" hangingPunct="0"/>
                    <a:endParaRPr lang="en-US" sz="1800"/>
                  </a:p>
                </p:txBody>
              </p:sp>
            </p:grpSp>
          </p:grpSp>
        </p:grpSp>
        <p:grpSp>
          <p:nvGrpSpPr>
            <p:cNvPr id="23" name="Group 65"/>
            <p:cNvGrpSpPr>
              <a:grpSpLocks/>
            </p:cNvGrpSpPr>
            <p:nvPr/>
          </p:nvGrpSpPr>
          <p:grpSpPr bwMode="auto">
            <a:xfrm>
              <a:off x="1883" y="2922"/>
              <a:ext cx="176" cy="170"/>
              <a:chOff x="1883" y="2922"/>
              <a:chExt cx="176" cy="170"/>
            </a:xfrm>
          </p:grpSpPr>
          <p:sp>
            <p:nvSpPr>
              <p:cNvPr id="40004" name="Freeform 66"/>
              <p:cNvSpPr>
                <a:spLocks/>
              </p:cNvSpPr>
              <p:nvPr/>
            </p:nvSpPr>
            <p:spPr bwMode="auto">
              <a:xfrm>
                <a:off x="1883" y="2922"/>
                <a:ext cx="176" cy="170"/>
              </a:xfrm>
              <a:custGeom>
                <a:avLst/>
                <a:gdLst>
                  <a:gd name="T0" fmla="*/ 27 w 176"/>
                  <a:gd name="T1" fmla="*/ 160 h 170"/>
                  <a:gd name="T2" fmla="*/ 25 w 176"/>
                  <a:gd name="T3" fmla="*/ 148 h 170"/>
                  <a:gd name="T4" fmla="*/ 20 w 176"/>
                  <a:gd name="T5" fmla="*/ 139 h 170"/>
                  <a:gd name="T6" fmla="*/ 8 w 176"/>
                  <a:gd name="T7" fmla="*/ 126 h 170"/>
                  <a:gd name="T8" fmla="*/ 4 w 176"/>
                  <a:gd name="T9" fmla="*/ 123 h 170"/>
                  <a:gd name="T10" fmla="*/ 0 w 176"/>
                  <a:gd name="T11" fmla="*/ 104 h 170"/>
                  <a:gd name="T12" fmla="*/ 0 w 176"/>
                  <a:gd name="T13" fmla="*/ 83 h 170"/>
                  <a:gd name="T14" fmla="*/ 2 w 176"/>
                  <a:gd name="T15" fmla="*/ 68 h 170"/>
                  <a:gd name="T16" fmla="*/ 7 w 176"/>
                  <a:gd name="T17" fmla="*/ 50 h 170"/>
                  <a:gd name="T18" fmla="*/ 12 w 176"/>
                  <a:gd name="T19" fmla="*/ 37 h 170"/>
                  <a:gd name="T20" fmla="*/ 20 w 176"/>
                  <a:gd name="T21" fmla="*/ 24 h 170"/>
                  <a:gd name="T22" fmla="*/ 30 w 176"/>
                  <a:gd name="T23" fmla="*/ 15 h 170"/>
                  <a:gd name="T24" fmla="*/ 46 w 176"/>
                  <a:gd name="T25" fmla="*/ 6 h 170"/>
                  <a:gd name="T26" fmla="*/ 70 w 176"/>
                  <a:gd name="T27" fmla="*/ 1 h 170"/>
                  <a:gd name="T28" fmla="*/ 83 w 176"/>
                  <a:gd name="T29" fmla="*/ 0 h 170"/>
                  <a:gd name="T30" fmla="*/ 111 w 176"/>
                  <a:gd name="T31" fmla="*/ 7 h 170"/>
                  <a:gd name="T32" fmla="*/ 136 w 176"/>
                  <a:gd name="T33" fmla="*/ 14 h 170"/>
                  <a:gd name="T34" fmla="*/ 151 w 176"/>
                  <a:gd name="T35" fmla="*/ 20 h 170"/>
                  <a:gd name="T36" fmla="*/ 163 w 176"/>
                  <a:gd name="T37" fmla="*/ 32 h 170"/>
                  <a:gd name="T38" fmla="*/ 170 w 176"/>
                  <a:gd name="T39" fmla="*/ 47 h 170"/>
                  <a:gd name="T40" fmla="*/ 175 w 176"/>
                  <a:gd name="T41" fmla="*/ 63 h 170"/>
                  <a:gd name="T42" fmla="*/ 176 w 176"/>
                  <a:gd name="T43" fmla="*/ 86 h 170"/>
                  <a:gd name="T44" fmla="*/ 175 w 176"/>
                  <a:gd name="T45" fmla="*/ 110 h 170"/>
                  <a:gd name="T46" fmla="*/ 168 w 176"/>
                  <a:gd name="T47" fmla="*/ 131 h 170"/>
                  <a:gd name="T48" fmla="*/ 162 w 176"/>
                  <a:gd name="T49" fmla="*/ 152 h 170"/>
                  <a:gd name="T50" fmla="*/ 157 w 176"/>
                  <a:gd name="T51" fmla="*/ 170 h 170"/>
                  <a:gd name="T52" fmla="*/ 157 w 176"/>
                  <a:gd name="T53" fmla="*/ 144 h 170"/>
                  <a:gd name="T54" fmla="*/ 152 w 176"/>
                  <a:gd name="T55" fmla="*/ 126 h 170"/>
                  <a:gd name="T56" fmla="*/ 149 w 176"/>
                  <a:gd name="T57" fmla="*/ 116 h 170"/>
                  <a:gd name="T58" fmla="*/ 150 w 176"/>
                  <a:gd name="T59" fmla="*/ 106 h 170"/>
                  <a:gd name="T60" fmla="*/ 126 w 176"/>
                  <a:gd name="T61" fmla="*/ 105 h 170"/>
                  <a:gd name="T62" fmla="*/ 104 w 176"/>
                  <a:gd name="T63" fmla="*/ 102 h 170"/>
                  <a:gd name="T64" fmla="*/ 117 w 176"/>
                  <a:gd name="T65" fmla="*/ 107 h 170"/>
                  <a:gd name="T66" fmla="*/ 99 w 176"/>
                  <a:gd name="T67" fmla="*/ 104 h 170"/>
                  <a:gd name="T68" fmla="*/ 80 w 176"/>
                  <a:gd name="T69" fmla="*/ 99 h 170"/>
                  <a:gd name="T70" fmla="*/ 65 w 176"/>
                  <a:gd name="T71" fmla="*/ 98 h 170"/>
                  <a:gd name="T72" fmla="*/ 55 w 176"/>
                  <a:gd name="T73" fmla="*/ 96 h 170"/>
                  <a:gd name="T74" fmla="*/ 46 w 176"/>
                  <a:gd name="T75" fmla="*/ 93 h 170"/>
                  <a:gd name="T76" fmla="*/ 48 w 176"/>
                  <a:gd name="T77" fmla="*/ 103 h 170"/>
                  <a:gd name="T78" fmla="*/ 43 w 176"/>
                  <a:gd name="T79" fmla="*/ 110 h 170"/>
                  <a:gd name="T80" fmla="*/ 38 w 176"/>
                  <a:gd name="T81" fmla="*/ 119 h 170"/>
                  <a:gd name="T82" fmla="*/ 37 w 176"/>
                  <a:gd name="T83" fmla="*/ 128 h 170"/>
                  <a:gd name="T84" fmla="*/ 35 w 176"/>
                  <a:gd name="T85" fmla="*/ 135 h 170"/>
                  <a:gd name="T86" fmla="*/ 30 w 176"/>
                  <a:gd name="T87" fmla="*/ 147 h 170"/>
                  <a:gd name="T88" fmla="*/ 27 w 176"/>
                  <a:gd name="T89" fmla="*/ 160 h 17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76"/>
                  <a:gd name="T136" fmla="*/ 0 h 170"/>
                  <a:gd name="T137" fmla="*/ 176 w 176"/>
                  <a:gd name="T138" fmla="*/ 170 h 17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76" h="170">
                    <a:moveTo>
                      <a:pt x="27" y="160"/>
                    </a:moveTo>
                    <a:lnTo>
                      <a:pt x="25" y="148"/>
                    </a:lnTo>
                    <a:lnTo>
                      <a:pt x="20" y="139"/>
                    </a:lnTo>
                    <a:lnTo>
                      <a:pt x="8" y="126"/>
                    </a:lnTo>
                    <a:lnTo>
                      <a:pt x="4" y="123"/>
                    </a:lnTo>
                    <a:lnTo>
                      <a:pt x="0" y="104"/>
                    </a:lnTo>
                    <a:lnTo>
                      <a:pt x="0" y="83"/>
                    </a:lnTo>
                    <a:lnTo>
                      <a:pt x="2" y="68"/>
                    </a:lnTo>
                    <a:lnTo>
                      <a:pt x="7" y="50"/>
                    </a:lnTo>
                    <a:lnTo>
                      <a:pt x="12" y="37"/>
                    </a:lnTo>
                    <a:lnTo>
                      <a:pt x="20" y="24"/>
                    </a:lnTo>
                    <a:lnTo>
                      <a:pt x="30" y="15"/>
                    </a:lnTo>
                    <a:lnTo>
                      <a:pt x="46" y="6"/>
                    </a:lnTo>
                    <a:lnTo>
                      <a:pt x="70" y="1"/>
                    </a:lnTo>
                    <a:lnTo>
                      <a:pt x="83" y="0"/>
                    </a:lnTo>
                    <a:lnTo>
                      <a:pt x="111" y="7"/>
                    </a:lnTo>
                    <a:lnTo>
                      <a:pt x="136" y="14"/>
                    </a:lnTo>
                    <a:lnTo>
                      <a:pt x="151" y="20"/>
                    </a:lnTo>
                    <a:lnTo>
                      <a:pt x="163" y="32"/>
                    </a:lnTo>
                    <a:lnTo>
                      <a:pt x="170" y="47"/>
                    </a:lnTo>
                    <a:lnTo>
                      <a:pt x="175" y="63"/>
                    </a:lnTo>
                    <a:lnTo>
                      <a:pt x="176" y="86"/>
                    </a:lnTo>
                    <a:lnTo>
                      <a:pt x="175" y="110"/>
                    </a:lnTo>
                    <a:lnTo>
                      <a:pt x="168" y="131"/>
                    </a:lnTo>
                    <a:lnTo>
                      <a:pt x="162" y="152"/>
                    </a:lnTo>
                    <a:lnTo>
                      <a:pt x="157" y="170"/>
                    </a:lnTo>
                    <a:lnTo>
                      <a:pt x="157" y="144"/>
                    </a:lnTo>
                    <a:lnTo>
                      <a:pt x="152" y="126"/>
                    </a:lnTo>
                    <a:lnTo>
                      <a:pt x="149" y="116"/>
                    </a:lnTo>
                    <a:lnTo>
                      <a:pt x="150" y="106"/>
                    </a:lnTo>
                    <a:lnTo>
                      <a:pt x="126" y="105"/>
                    </a:lnTo>
                    <a:lnTo>
                      <a:pt x="104" y="102"/>
                    </a:lnTo>
                    <a:lnTo>
                      <a:pt x="117" y="107"/>
                    </a:lnTo>
                    <a:lnTo>
                      <a:pt x="99" y="104"/>
                    </a:lnTo>
                    <a:lnTo>
                      <a:pt x="80" y="99"/>
                    </a:lnTo>
                    <a:lnTo>
                      <a:pt x="65" y="98"/>
                    </a:lnTo>
                    <a:lnTo>
                      <a:pt x="55" y="96"/>
                    </a:lnTo>
                    <a:lnTo>
                      <a:pt x="46" y="93"/>
                    </a:lnTo>
                    <a:lnTo>
                      <a:pt x="48" y="103"/>
                    </a:lnTo>
                    <a:lnTo>
                      <a:pt x="43" y="110"/>
                    </a:lnTo>
                    <a:lnTo>
                      <a:pt x="38" y="119"/>
                    </a:lnTo>
                    <a:lnTo>
                      <a:pt x="37" y="128"/>
                    </a:lnTo>
                    <a:lnTo>
                      <a:pt x="35" y="135"/>
                    </a:lnTo>
                    <a:lnTo>
                      <a:pt x="30" y="147"/>
                    </a:lnTo>
                    <a:lnTo>
                      <a:pt x="27" y="160"/>
                    </a:lnTo>
                    <a:close/>
                  </a:path>
                </a:pathLst>
              </a:custGeom>
              <a:solidFill>
                <a:srgbClr val="5F3F1F"/>
              </a:solidFill>
              <a:ln w="9525">
                <a:noFill/>
                <a:round/>
                <a:headEnd/>
                <a:tailEnd/>
              </a:ln>
            </p:spPr>
            <p:txBody>
              <a:bodyPr/>
              <a:lstStyle/>
              <a:p>
                <a:pPr eaLnBrk="0" hangingPunct="0"/>
                <a:endParaRPr lang="en-US" sz="1800"/>
              </a:p>
            </p:txBody>
          </p:sp>
          <p:sp>
            <p:nvSpPr>
              <p:cNvPr id="40005" name="Freeform 67"/>
              <p:cNvSpPr>
                <a:spLocks/>
              </p:cNvSpPr>
              <p:nvPr/>
            </p:nvSpPr>
            <p:spPr bwMode="auto">
              <a:xfrm>
                <a:off x="1933" y="2965"/>
                <a:ext cx="67" cy="32"/>
              </a:xfrm>
              <a:custGeom>
                <a:avLst/>
                <a:gdLst>
                  <a:gd name="T0" fmla="*/ 0 w 67"/>
                  <a:gd name="T1" fmla="*/ 8 h 32"/>
                  <a:gd name="T2" fmla="*/ 14 w 67"/>
                  <a:gd name="T3" fmla="*/ 19 h 32"/>
                  <a:gd name="T4" fmla="*/ 20 w 67"/>
                  <a:gd name="T5" fmla="*/ 28 h 32"/>
                  <a:gd name="T6" fmla="*/ 29 w 67"/>
                  <a:gd name="T7" fmla="*/ 31 h 32"/>
                  <a:gd name="T8" fmla="*/ 26 w 67"/>
                  <a:gd name="T9" fmla="*/ 27 h 32"/>
                  <a:gd name="T10" fmla="*/ 36 w 67"/>
                  <a:gd name="T11" fmla="*/ 28 h 32"/>
                  <a:gd name="T12" fmla="*/ 44 w 67"/>
                  <a:gd name="T13" fmla="*/ 31 h 32"/>
                  <a:gd name="T14" fmla="*/ 44 w 67"/>
                  <a:gd name="T15" fmla="*/ 27 h 32"/>
                  <a:gd name="T16" fmla="*/ 52 w 67"/>
                  <a:gd name="T17" fmla="*/ 27 h 32"/>
                  <a:gd name="T18" fmla="*/ 59 w 67"/>
                  <a:gd name="T19" fmla="*/ 32 h 32"/>
                  <a:gd name="T20" fmla="*/ 60 w 67"/>
                  <a:gd name="T21" fmla="*/ 25 h 32"/>
                  <a:gd name="T22" fmla="*/ 67 w 67"/>
                  <a:gd name="T23" fmla="*/ 27 h 32"/>
                  <a:gd name="T24" fmla="*/ 62 w 67"/>
                  <a:gd name="T25" fmla="*/ 20 h 32"/>
                  <a:gd name="T26" fmla="*/ 45 w 67"/>
                  <a:gd name="T27" fmla="*/ 0 h 32"/>
                  <a:gd name="T28" fmla="*/ 47 w 67"/>
                  <a:gd name="T29" fmla="*/ 8 h 32"/>
                  <a:gd name="T30" fmla="*/ 42 w 67"/>
                  <a:gd name="T31" fmla="*/ 11 h 32"/>
                  <a:gd name="T32" fmla="*/ 29 w 67"/>
                  <a:gd name="T33" fmla="*/ 3 h 32"/>
                  <a:gd name="T34" fmla="*/ 36 w 67"/>
                  <a:gd name="T35" fmla="*/ 11 h 32"/>
                  <a:gd name="T36" fmla="*/ 26 w 67"/>
                  <a:gd name="T37" fmla="*/ 10 h 32"/>
                  <a:gd name="T38" fmla="*/ 13 w 67"/>
                  <a:gd name="T39" fmla="*/ 4 h 32"/>
                  <a:gd name="T40" fmla="*/ 21 w 67"/>
                  <a:gd name="T41" fmla="*/ 12 h 32"/>
                  <a:gd name="T42" fmla="*/ 13 w 67"/>
                  <a:gd name="T43" fmla="*/ 12 h 32"/>
                  <a:gd name="T44" fmla="*/ 0 w 67"/>
                  <a:gd name="T45" fmla="*/ 8 h 3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7"/>
                  <a:gd name="T70" fmla="*/ 0 h 32"/>
                  <a:gd name="T71" fmla="*/ 67 w 67"/>
                  <a:gd name="T72" fmla="*/ 32 h 3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7" h="32">
                    <a:moveTo>
                      <a:pt x="0" y="8"/>
                    </a:moveTo>
                    <a:lnTo>
                      <a:pt x="14" y="19"/>
                    </a:lnTo>
                    <a:lnTo>
                      <a:pt x="20" y="28"/>
                    </a:lnTo>
                    <a:lnTo>
                      <a:pt x="29" y="31"/>
                    </a:lnTo>
                    <a:lnTo>
                      <a:pt x="26" y="27"/>
                    </a:lnTo>
                    <a:lnTo>
                      <a:pt x="36" y="28"/>
                    </a:lnTo>
                    <a:lnTo>
                      <a:pt x="44" y="31"/>
                    </a:lnTo>
                    <a:lnTo>
                      <a:pt x="44" y="27"/>
                    </a:lnTo>
                    <a:lnTo>
                      <a:pt x="52" y="27"/>
                    </a:lnTo>
                    <a:lnTo>
                      <a:pt x="59" y="32"/>
                    </a:lnTo>
                    <a:lnTo>
                      <a:pt x="60" y="25"/>
                    </a:lnTo>
                    <a:lnTo>
                      <a:pt x="67" y="27"/>
                    </a:lnTo>
                    <a:lnTo>
                      <a:pt x="62" y="20"/>
                    </a:lnTo>
                    <a:lnTo>
                      <a:pt x="45" y="0"/>
                    </a:lnTo>
                    <a:lnTo>
                      <a:pt x="47" y="8"/>
                    </a:lnTo>
                    <a:lnTo>
                      <a:pt x="42" y="11"/>
                    </a:lnTo>
                    <a:lnTo>
                      <a:pt x="29" y="3"/>
                    </a:lnTo>
                    <a:lnTo>
                      <a:pt x="36" y="11"/>
                    </a:lnTo>
                    <a:lnTo>
                      <a:pt x="26" y="10"/>
                    </a:lnTo>
                    <a:lnTo>
                      <a:pt x="13" y="4"/>
                    </a:lnTo>
                    <a:lnTo>
                      <a:pt x="21" y="12"/>
                    </a:lnTo>
                    <a:lnTo>
                      <a:pt x="13" y="12"/>
                    </a:lnTo>
                    <a:lnTo>
                      <a:pt x="0" y="8"/>
                    </a:lnTo>
                    <a:close/>
                  </a:path>
                </a:pathLst>
              </a:custGeom>
              <a:solidFill>
                <a:srgbClr val="7F5F3F"/>
              </a:solidFill>
              <a:ln w="9525">
                <a:noFill/>
                <a:round/>
                <a:headEnd/>
                <a:tailEnd/>
              </a:ln>
            </p:spPr>
            <p:txBody>
              <a:bodyPr/>
              <a:lstStyle/>
              <a:p>
                <a:pPr eaLnBrk="0" hangingPunct="0"/>
                <a:endParaRPr lang="en-US" sz="1800"/>
              </a:p>
            </p:txBody>
          </p:sp>
        </p:grpSp>
      </p:grpSp>
      <p:grpSp>
        <p:nvGrpSpPr>
          <p:cNvPr id="24" name="Group 68"/>
          <p:cNvGrpSpPr>
            <a:grpSpLocks/>
          </p:cNvGrpSpPr>
          <p:nvPr/>
        </p:nvGrpSpPr>
        <p:grpSpPr bwMode="auto">
          <a:xfrm>
            <a:off x="2805113" y="5287963"/>
            <a:ext cx="622300" cy="236537"/>
            <a:chOff x="1767" y="3331"/>
            <a:chExt cx="392" cy="149"/>
          </a:xfrm>
        </p:grpSpPr>
        <p:sp>
          <p:nvSpPr>
            <p:cNvPr id="39993" name="Freeform 69"/>
            <p:cNvSpPr>
              <a:spLocks/>
            </p:cNvSpPr>
            <p:nvPr/>
          </p:nvSpPr>
          <p:spPr bwMode="auto">
            <a:xfrm>
              <a:off x="1839" y="3404"/>
              <a:ext cx="232" cy="76"/>
            </a:xfrm>
            <a:custGeom>
              <a:avLst/>
              <a:gdLst>
                <a:gd name="T0" fmla="*/ 43 w 232"/>
                <a:gd name="T1" fmla="*/ 0 h 76"/>
                <a:gd name="T2" fmla="*/ 232 w 232"/>
                <a:gd name="T3" fmla="*/ 0 h 76"/>
                <a:gd name="T4" fmla="*/ 232 w 232"/>
                <a:gd name="T5" fmla="*/ 76 h 76"/>
                <a:gd name="T6" fmla="*/ 0 w 232"/>
                <a:gd name="T7" fmla="*/ 72 h 76"/>
                <a:gd name="T8" fmla="*/ 43 w 232"/>
                <a:gd name="T9" fmla="*/ 0 h 76"/>
                <a:gd name="T10" fmla="*/ 0 60000 65536"/>
                <a:gd name="T11" fmla="*/ 0 60000 65536"/>
                <a:gd name="T12" fmla="*/ 0 60000 65536"/>
                <a:gd name="T13" fmla="*/ 0 60000 65536"/>
                <a:gd name="T14" fmla="*/ 0 60000 65536"/>
                <a:gd name="T15" fmla="*/ 0 w 232"/>
                <a:gd name="T16" fmla="*/ 0 h 76"/>
                <a:gd name="T17" fmla="*/ 232 w 232"/>
                <a:gd name="T18" fmla="*/ 76 h 76"/>
              </a:gdLst>
              <a:ahLst/>
              <a:cxnLst>
                <a:cxn ang="T10">
                  <a:pos x="T0" y="T1"/>
                </a:cxn>
                <a:cxn ang="T11">
                  <a:pos x="T2" y="T3"/>
                </a:cxn>
                <a:cxn ang="T12">
                  <a:pos x="T4" y="T5"/>
                </a:cxn>
                <a:cxn ang="T13">
                  <a:pos x="T6" y="T7"/>
                </a:cxn>
                <a:cxn ang="T14">
                  <a:pos x="T8" y="T9"/>
                </a:cxn>
              </a:cxnLst>
              <a:rect l="T15" t="T16" r="T17" b="T18"/>
              <a:pathLst>
                <a:path w="232" h="76">
                  <a:moveTo>
                    <a:pt x="43" y="0"/>
                  </a:moveTo>
                  <a:lnTo>
                    <a:pt x="232" y="0"/>
                  </a:lnTo>
                  <a:lnTo>
                    <a:pt x="232" y="76"/>
                  </a:lnTo>
                  <a:lnTo>
                    <a:pt x="0" y="72"/>
                  </a:lnTo>
                  <a:lnTo>
                    <a:pt x="43" y="0"/>
                  </a:lnTo>
                  <a:close/>
                </a:path>
              </a:pathLst>
            </a:custGeom>
            <a:solidFill>
              <a:srgbClr val="FFFF9F"/>
            </a:solidFill>
            <a:ln w="9525">
              <a:noFill/>
              <a:round/>
              <a:headEnd/>
              <a:tailEnd/>
            </a:ln>
          </p:spPr>
          <p:txBody>
            <a:bodyPr/>
            <a:lstStyle/>
            <a:p>
              <a:pPr eaLnBrk="0" hangingPunct="0"/>
              <a:endParaRPr lang="en-US" sz="1800"/>
            </a:p>
          </p:txBody>
        </p:sp>
        <p:grpSp>
          <p:nvGrpSpPr>
            <p:cNvPr id="25" name="Group 70"/>
            <p:cNvGrpSpPr>
              <a:grpSpLocks/>
            </p:cNvGrpSpPr>
            <p:nvPr/>
          </p:nvGrpSpPr>
          <p:grpSpPr bwMode="auto">
            <a:xfrm>
              <a:off x="1767" y="3331"/>
              <a:ext cx="392" cy="119"/>
              <a:chOff x="1767" y="3331"/>
              <a:chExt cx="392" cy="119"/>
            </a:xfrm>
          </p:grpSpPr>
          <p:grpSp>
            <p:nvGrpSpPr>
              <p:cNvPr id="26" name="Group 71"/>
              <p:cNvGrpSpPr>
                <a:grpSpLocks/>
              </p:cNvGrpSpPr>
              <p:nvPr/>
            </p:nvGrpSpPr>
            <p:grpSpPr bwMode="auto">
              <a:xfrm>
                <a:off x="1767" y="3354"/>
                <a:ext cx="132" cy="96"/>
                <a:chOff x="1767" y="3354"/>
                <a:chExt cx="132" cy="96"/>
              </a:xfrm>
            </p:grpSpPr>
            <p:sp>
              <p:nvSpPr>
                <p:cNvPr id="40000" name="Arc 72"/>
                <p:cNvSpPr>
                  <a:spLocks/>
                </p:cNvSpPr>
                <p:nvPr/>
              </p:nvSpPr>
              <p:spPr bwMode="auto">
                <a:xfrm>
                  <a:off x="1767" y="3382"/>
                  <a:ext cx="33" cy="68"/>
                </a:xfrm>
                <a:custGeom>
                  <a:avLst/>
                  <a:gdLst>
                    <a:gd name="T0" fmla="*/ 0 w 21600"/>
                    <a:gd name="T1" fmla="*/ 0 h 42622"/>
                    <a:gd name="T2" fmla="*/ 0 w 21600"/>
                    <a:gd name="T3" fmla="*/ 0 h 42622"/>
                    <a:gd name="T4" fmla="*/ 0 w 21600"/>
                    <a:gd name="T5" fmla="*/ 0 h 42622"/>
                    <a:gd name="T6" fmla="*/ 0 60000 65536"/>
                    <a:gd name="T7" fmla="*/ 0 60000 65536"/>
                    <a:gd name="T8" fmla="*/ 0 60000 65536"/>
                    <a:gd name="T9" fmla="*/ 0 w 21600"/>
                    <a:gd name="T10" fmla="*/ 0 h 42622"/>
                    <a:gd name="T11" fmla="*/ 21600 w 21600"/>
                    <a:gd name="T12" fmla="*/ 42622 h 42622"/>
                  </a:gdLst>
                  <a:ahLst/>
                  <a:cxnLst>
                    <a:cxn ang="T6">
                      <a:pos x="T0" y="T1"/>
                    </a:cxn>
                    <a:cxn ang="T7">
                      <a:pos x="T2" y="T3"/>
                    </a:cxn>
                    <a:cxn ang="T8">
                      <a:pos x="T4" y="T5"/>
                    </a:cxn>
                  </a:cxnLst>
                  <a:rect l="T9" t="T10" r="T11" b="T12"/>
                  <a:pathLst>
                    <a:path w="21600" h="42622" fill="none" extrusionOk="0">
                      <a:moveTo>
                        <a:pt x="16636" y="42622"/>
                      </a:moveTo>
                      <a:cubicBezTo>
                        <a:pt x="6887" y="40320"/>
                        <a:pt x="0" y="31617"/>
                        <a:pt x="0" y="21600"/>
                      </a:cubicBezTo>
                      <a:cubicBezTo>
                        <a:pt x="-1" y="9670"/>
                        <a:pt x="9670" y="0"/>
                        <a:pt x="21599" y="0"/>
                      </a:cubicBezTo>
                    </a:path>
                    <a:path w="21600" h="42622" stroke="0" extrusionOk="0">
                      <a:moveTo>
                        <a:pt x="16636" y="42622"/>
                      </a:moveTo>
                      <a:cubicBezTo>
                        <a:pt x="6887" y="40320"/>
                        <a:pt x="0" y="31617"/>
                        <a:pt x="0" y="21600"/>
                      </a:cubicBezTo>
                      <a:cubicBezTo>
                        <a:pt x="-1" y="9670"/>
                        <a:pt x="9670" y="0"/>
                        <a:pt x="21599" y="0"/>
                      </a:cubicBezTo>
                      <a:lnTo>
                        <a:pt x="21600" y="21600"/>
                      </a:lnTo>
                      <a:close/>
                    </a:path>
                  </a:pathLst>
                </a:custGeom>
                <a:solidFill>
                  <a:srgbClr val="FFFFFF"/>
                </a:solidFill>
                <a:ln w="9525">
                  <a:noFill/>
                  <a:round/>
                  <a:headEnd/>
                  <a:tailEnd/>
                </a:ln>
              </p:spPr>
              <p:txBody>
                <a:bodyPr/>
                <a:lstStyle/>
                <a:p>
                  <a:pPr eaLnBrk="0" hangingPunct="0"/>
                  <a:endParaRPr lang="en-US" sz="1800"/>
                </a:p>
              </p:txBody>
            </p:sp>
            <p:sp>
              <p:nvSpPr>
                <p:cNvPr id="40001" name="Freeform 73"/>
                <p:cNvSpPr>
                  <a:spLocks/>
                </p:cNvSpPr>
                <p:nvPr/>
              </p:nvSpPr>
              <p:spPr bwMode="auto">
                <a:xfrm>
                  <a:off x="1775" y="3354"/>
                  <a:ext cx="124" cy="92"/>
                </a:xfrm>
                <a:custGeom>
                  <a:avLst/>
                  <a:gdLst>
                    <a:gd name="T0" fmla="*/ 30 w 124"/>
                    <a:gd name="T1" fmla="*/ 21 h 92"/>
                    <a:gd name="T2" fmla="*/ 65 w 124"/>
                    <a:gd name="T3" fmla="*/ 1 h 92"/>
                    <a:gd name="T4" fmla="*/ 73 w 124"/>
                    <a:gd name="T5" fmla="*/ 0 h 92"/>
                    <a:gd name="T6" fmla="*/ 79 w 124"/>
                    <a:gd name="T7" fmla="*/ 4 h 92"/>
                    <a:gd name="T8" fmla="*/ 115 w 124"/>
                    <a:gd name="T9" fmla="*/ 20 h 92"/>
                    <a:gd name="T10" fmla="*/ 120 w 124"/>
                    <a:gd name="T11" fmla="*/ 26 h 92"/>
                    <a:gd name="T12" fmla="*/ 121 w 124"/>
                    <a:gd name="T13" fmla="*/ 32 h 92"/>
                    <a:gd name="T14" fmla="*/ 118 w 124"/>
                    <a:gd name="T15" fmla="*/ 38 h 92"/>
                    <a:gd name="T16" fmla="*/ 124 w 124"/>
                    <a:gd name="T17" fmla="*/ 43 h 92"/>
                    <a:gd name="T18" fmla="*/ 124 w 124"/>
                    <a:gd name="T19" fmla="*/ 53 h 92"/>
                    <a:gd name="T20" fmla="*/ 114 w 124"/>
                    <a:gd name="T21" fmla="*/ 58 h 92"/>
                    <a:gd name="T22" fmla="*/ 115 w 124"/>
                    <a:gd name="T23" fmla="*/ 63 h 92"/>
                    <a:gd name="T24" fmla="*/ 112 w 124"/>
                    <a:gd name="T25" fmla="*/ 69 h 92"/>
                    <a:gd name="T26" fmla="*/ 102 w 124"/>
                    <a:gd name="T27" fmla="*/ 75 h 92"/>
                    <a:gd name="T28" fmla="*/ 95 w 124"/>
                    <a:gd name="T29" fmla="*/ 76 h 92"/>
                    <a:gd name="T30" fmla="*/ 94 w 124"/>
                    <a:gd name="T31" fmla="*/ 81 h 92"/>
                    <a:gd name="T32" fmla="*/ 91 w 124"/>
                    <a:gd name="T33" fmla="*/ 88 h 92"/>
                    <a:gd name="T34" fmla="*/ 83 w 124"/>
                    <a:gd name="T35" fmla="*/ 91 h 92"/>
                    <a:gd name="T36" fmla="*/ 55 w 124"/>
                    <a:gd name="T37" fmla="*/ 92 h 92"/>
                    <a:gd name="T38" fmla="*/ 24 w 124"/>
                    <a:gd name="T39" fmla="*/ 92 h 92"/>
                    <a:gd name="T40" fmla="*/ 7 w 124"/>
                    <a:gd name="T41" fmla="*/ 87 h 92"/>
                    <a:gd name="T42" fmla="*/ 4 w 124"/>
                    <a:gd name="T43" fmla="*/ 81 h 92"/>
                    <a:gd name="T44" fmla="*/ 2 w 124"/>
                    <a:gd name="T45" fmla="*/ 74 h 92"/>
                    <a:gd name="T46" fmla="*/ 0 w 124"/>
                    <a:gd name="T47" fmla="*/ 64 h 92"/>
                    <a:gd name="T48" fmla="*/ 2 w 124"/>
                    <a:gd name="T49" fmla="*/ 54 h 92"/>
                    <a:gd name="T50" fmla="*/ 6 w 124"/>
                    <a:gd name="T51" fmla="*/ 44 h 92"/>
                    <a:gd name="T52" fmla="*/ 12 w 124"/>
                    <a:gd name="T53" fmla="*/ 34 h 92"/>
                    <a:gd name="T54" fmla="*/ 30 w 124"/>
                    <a:gd name="T55" fmla="*/ 21 h 9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24"/>
                    <a:gd name="T85" fmla="*/ 0 h 92"/>
                    <a:gd name="T86" fmla="*/ 124 w 124"/>
                    <a:gd name="T87" fmla="*/ 92 h 9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24" h="92">
                      <a:moveTo>
                        <a:pt x="30" y="21"/>
                      </a:moveTo>
                      <a:lnTo>
                        <a:pt x="65" y="1"/>
                      </a:lnTo>
                      <a:lnTo>
                        <a:pt x="73" y="0"/>
                      </a:lnTo>
                      <a:lnTo>
                        <a:pt x="79" y="4"/>
                      </a:lnTo>
                      <a:lnTo>
                        <a:pt x="115" y="20"/>
                      </a:lnTo>
                      <a:lnTo>
                        <a:pt x="120" y="26"/>
                      </a:lnTo>
                      <a:lnTo>
                        <a:pt x="121" y="32"/>
                      </a:lnTo>
                      <a:lnTo>
                        <a:pt x="118" y="38"/>
                      </a:lnTo>
                      <a:lnTo>
                        <a:pt x="124" y="43"/>
                      </a:lnTo>
                      <a:lnTo>
                        <a:pt x="124" y="53"/>
                      </a:lnTo>
                      <a:lnTo>
                        <a:pt x="114" y="58"/>
                      </a:lnTo>
                      <a:lnTo>
                        <a:pt x="115" y="63"/>
                      </a:lnTo>
                      <a:lnTo>
                        <a:pt x="112" y="69"/>
                      </a:lnTo>
                      <a:lnTo>
                        <a:pt x="102" y="75"/>
                      </a:lnTo>
                      <a:lnTo>
                        <a:pt x="95" y="76"/>
                      </a:lnTo>
                      <a:lnTo>
                        <a:pt x="94" y="81"/>
                      </a:lnTo>
                      <a:lnTo>
                        <a:pt x="91" y="88"/>
                      </a:lnTo>
                      <a:lnTo>
                        <a:pt x="83" y="91"/>
                      </a:lnTo>
                      <a:lnTo>
                        <a:pt x="55" y="92"/>
                      </a:lnTo>
                      <a:lnTo>
                        <a:pt x="24" y="92"/>
                      </a:lnTo>
                      <a:lnTo>
                        <a:pt x="7" y="87"/>
                      </a:lnTo>
                      <a:lnTo>
                        <a:pt x="4" y="81"/>
                      </a:lnTo>
                      <a:lnTo>
                        <a:pt x="2" y="74"/>
                      </a:lnTo>
                      <a:lnTo>
                        <a:pt x="0" y="64"/>
                      </a:lnTo>
                      <a:lnTo>
                        <a:pt x="2" y="54"/>
                      </a:lnTo>
                      <a:lnTo>
                        <a:pt x="6" y="44"/>
                      </a:lnTo>
                      <a:lnTo>
                        <a:pt x="12" y="34"/>
                      </a:lnTo>
                      <a:lnTo>
                        <a:pt x="30" y="21"/>
                      </a:lnTo>
                      <a:close/>
                    </a:path>
                  </a:pathLst>
                </a:custGeom>
                <a:solidFill>
                  <a:srgbClr val="FFBF5F"/>
                </a:solidFill>
                <a:ln w="9525">
                  <a:noFill/>
                  <a:round/>
                  <a:headEnd/>
                  <a:tailEnd/>
                </a:ln>
              </p:spPr>
              <p:txBody>
                <a:bodyPr/>
                <a:lstStyle/>
                <a:p>
                  <a:pPr eaLnBrk="0" hangingPunct="0"/>
                  <a:endParaRPr lang="en-US" sz="1800"/>
                </a:p>
              </p:txBody>
            </p:sp>
          </p:grpSp>
          <p:grpSp>
            <p:nvGrpSpPr>
              <p:cNvPr id="27" name="Group 74"/>
              <p:cNvGrpSpPr>
                <a:grpSpLocks/>
              </p:cNvGrpSpPr>
              <p:nvPr/>
            </p:nvGrpSpPr>
            <p:grpSpPr bwMode="auto">
              <a:xfrm>
                <a:off x="2028" y="3331"/>
                <a:ext cx="131" cy="87"/>
                <a:chOff x="2028" y="3331"/>
                <a:chExt cx="131" cy="87"/>
              </a:xfrm>
            </p:grpSpPr>
            <p:sp>
              <p:nvSpPr>
                <p:cNvPr id="39997" name="Arc 75"/>
                <p:cNvSpPr>
                  <a:spLocks/>
                </p:cNvSpPr>
                <p:nvPr/>
              </p:nvSpPr>
              <p:spPr bwMode="auto">
                <a:xfrm>
                  <a:off x="2073" y="3344"/>
                  <a:ext cx="86" cy="72"/>
                </a:xfrm>
                <a:custGeom>
                  <a:avLst/>
                  <a:gdLst>
                    <a:gd name="T0" fmla="*/ 0 w 38160"/>
                    <a:gd name="T1" fmla="*/ 0 h 43200"/>
                    <a:gd name="T2" fmla="*/ 0 w 38160"/>
                    <a:gd name="T3" fmla="*/ 0 h 43200"/>
                    <a:gd name="T4" fmla="*/ 0 w 38160"/>
                    <a:gd name="T5" fmla="*/ 0 h 43200"/>
                    <a:gd name="T6" fmla="*/ 0 60000 65536"/>
                    <a:gd name="T7" fmla="*/ 0 60000 65536"/>
                    <a:gd name="T8" fmla="*/ 0 60000 65536"/>
                    <a:gd name="T9" fmla="*/ 0 w 38160"/>
                    <a:gd name="T10" fmla="*/ 0 h 43200"/>
                    <a:gd name="T11" fmla="*/ 38160 w 38160"/>
                    <a:gd name="T12" fmla="*/ 43200 h 43200"/>
                  </a:gdLst>
                  <a:ahLst/>
                  <a:cxnLst>
                    <a:cxn ang="T6">
                      <a:pos x="T0" y="T1"/>
                    </a:cxn>
                    <a:cxn ang="T7">
                      <a:pos x="T2" y="T3"/>
                    </a:cxn>
                    <a:cxn ang="T8">
                      <a:pos x="T4" y="T5"/>
                    </a:cxn>
                  </a:cxnLst>
                  <a:rect l="T9" t="T10" r="T11" b="T12"/>
                  <a:pathLst>
                    <a:path w="38160" h="43200" fill="none" extrusionOk="0">
                      <a:moveTo>
                        <a:pt x="-1" y="7731"/>
                      </a:moveTo>
                      <a:cubicBezTo>
                        <a:pt x="4103" y="2831"/>
                        <a:pt x="10167" y="-1"/>
                        <a:pt x="16560" y="0"/>
                      </a:cubicBezTo>
                      <a:cubicBezTo>
                        <a:pt x="28489" y="0"/>
                        <a:pt x="38160" y="9670"/>
                        <a:pt x="38160" y="21600"/>
                      </a:cubicBezTo>
                      <a:cubicBezTo>
                        <a:pt x="38160" y="33529"/>
                        <a:pt x="28489" y="43200"/>
                        <a:pt x="16560" y="43200"/>
                      </a:cubicBezTo>
                      <a:cubicBezTo>
                        <a:pt x="11544" y="43200"/>
                        <a:pt x="6686" y="41454"/>
                        <a:pt x="2816" y="38264"/>
                      </a:cubicBezTo>
                    </a:path>
                    <a:path w="38160" h="43200" stroke="0" extrusionOk="0">
                      <a:moveTo>
                        <a:pt x="-1" y="7731"/>
                      </a:moveTo>
                      <a:cubicBezTo>
                        <a:pt x="4103" y="2831"/>
                        <a:pt x="10167" y="-1"/>
                        <a:pt x="16560" y="0"/>
                      </a:cubicBezTo>
                      <a:cubicBezTo>
                        <a:pt x="28489" y="0"/>
                        <a:pt x="38160" y="9670"/>
                        <a:pt x="38160" y="21600"/>
                      </a:cubicBezTo>
                      <a:cubicBezTo>
                        <a:pt x="38160" y="33529"/>
                        <a:pt x="28489" y="43200"/>
                        <a:pt x="16560" y="43200"/>
                      </a:cubicBezTo>
                      <a:cubicBezTo>
                        <a:pt x="11544" y="43200"/>
                        <a:pt x="6686" y="41454"/>
                        <a:pt x="2816" y="38264"/>
                      </a:cubicBezTo>
                      <a:lnTo>
                        <a:pt x="16560" y="21600"/>
                      </a:lnTo>
                      <a:close/>
                    </a:path>
                  </a:pathLst>
                </a:custGeom>
                <a:solidFill>
                  <a:srgbClr val="FFFFDF"/>
                </a:solidFill>
                <a:ln w="9525">
                  <a:noFill/>
                  <a:round/>
                  <a:headEnd/>
                  <a:tailEnd/>
                </a:ln>
              </p:spPr>
              <p:txBody>
                <a:bodyPr/>
                <a:lstStyle/>
                <a:p>
                  <a:pPr eaLnBrk="0" hangingPunct="0"/>
                  <a:endParaRPr lang="en-US" sz="1800"/>
                </a:p>
              </p:txBody>
            </p:sp>
            <p:sp>
              <p:nvSpPr>
                <p:cNvPr id="39998" name="Freeform 76"/>
                <p:cNvSpPr>
                  <a:spLocks/>
                </p:cNvSpPr>
                <p:nvPr/>
              </p:nvSpPr>
              <p:spPr bwMode="auto">
                <a:xfrm>
                  <a:off x="2114" y="3351"/>
                  <a:ext cx="30" cy="61"/>
                </a:xfrm>
                <a:custGeom>
                  <a:avLst/>
                  <a:gdLst>
                    <a:gd name="T0" fmla="*/ 9 w 30"/>
                    <a:gd name="T1" fmla="*/ 0 h 61"/>
                    <a:gd name="T2" fmla="*/ 14 w 30"/>
                    <a:gd name="T3" fmla="*/ 4 h 61"/>
                    <a:gd name="T4" fmla="*/ 26 w 30"/>
                    <a:gd name="T5" fmla="*/ 21 h 61"/>
                    <a:gd name="T6" fmla="*/ 29 w 30"/>
                    <a:gd name="T7" fmla="*/ 29 h 61"/>
                    <a:gd name="T8" fmla="*/ 30 w 30"/>
                    <a:gd name="T9" fmla="*/ 39 h 61"/>
                    <a:gd name="T10" fmla="*/ 27 w 30"/>
                    <a:gd name="T11" fmla="*/ 50 h 61"/>
                    <a:gd name="T12" fmla="*/ 20 w 30"/>
                    <a:gd name="T13" fmla="*/ 56 h 61"/>
                    <a:gd name="T14" fmla="*/ 10 w 30"/>
                    <a:gd name="T15" fmla="*/ 60 h 61"/>
                    <a:gd name="T16" fmla="*/ 0 w 30"/>
                    <a:gd name="T17" fmla="*/ 61 h 61"/>
                    <a:gd name="T18" fmla="*/ 9 w 30"/>
                    <a:gd name="T19" fmla="*/ 0 h 6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0"/>
                    <a:gd name="T31" fmla="*/ 0 h 61"/>
                    <a:gd name="T32" fmla="*/ 30 w 30"/>
                    <a:gd name="T33" fmla="*/ 61 h 6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0" h="61">
                      <a:moveTo>
                        <a:pt x="9" y="0"/>
                      </a:moveTo>
                      <a:lnTo>
                        <a:pt x="14" y="4"/>
                      </a:lnTo>
                      <a:lnTo>
                        <a:pt x="26" y="21"/>
                      </a:lnTo>
                      <a:lnTo>
                        <a:pt x="29" y="29"/>
                      </a:lnTo>
                      <a:lnTo>
                        <a:pt x="30" y="39"/>
                      </a:lnTo>
                      <a:lnTo>
                        <a:pt x="27" y="50"/>
                      </a:lnTo>
                      <a:lnTo>
                        <a:pt x="20" y="56"/>
                      </a:lnTo>
                      <a:lnTo>
                        <a:pt x="10" y="60"/>
                      </a:lnTo>
                      <a:lnTo>
                        <a:pt x="0" y="61"/>
                      </a:lnTo>
                      <a:lnTo>
                        <a:pt x="9" y="0"/>
                      </a:lnTo>
                      <a:close/>
                    </a:path>
                  </a:pathLst>
                </a:custGeom>
                <a:solidFill>
                  <a:srgbClr val="BF7F3F"/>
                </a:solidFill>
                <a:ln w="9525">
                  <a:noFill/>
                  <a:round/>
                  <a:headEnd/>
                  <a:tailEnd/>
                </a:ln>
              </p:spPr>
              <p:txBody>
                <a:bodyPr/>
                <a:lstStyle/>
                <a:p>
                  <a:pPr eaLnBrk="0" hangingPunct="0"/>
                  <a:endParaRPr lang="en-US" sz="1800"/>
                </a:p>
              </p:txBody>
            </p:sp>
            <p:sp>
              <p:nvSpPr>
                <p:cNvPr id="39999" name="Freeform 77"/>
                <p:cNvSpPr>
                  <a:spLocks/>
                </p:cNvSpPr>
                <p:nvPr/>
              </p:nvSpPr>
              <p:spPr bwMode="auto">
                <a:xfrm>
                  <a:off x="2028" y="3331"/>
                  <a:ext cx="103" cy="87"/>
                </a:xfrm>
                <a:custGeom>
                  <a:avLst/>
                  <a:gdLst>
                    <a:gd name="T0" fmla="*/ 98 w 103"/>
                    <a:gd name="T1" fmla="*/ 19 h 87"/>
                    <a:gd name="T2" fmla="*/ 85 w 103"/>
                    <a:gd name="T3" fmla="*/ 5 h 87"/>
                    <a:gd name="T4" fmla="*/ 78 w 103"/>
                    <a:gd name="T5" fmla="*/ 2 h 87"/>
                    <a:gd name="T6" fmla="*/ 70 w 103"/>
                    <a:gd name="T7" fmla="*/ 0 h 87"/>
                    <a:gd name="T8" fmla="*/ 31 w 103"/>
                    <a:gd name="T9" fmla="*/ 2 h 87"/>
                    <a:gd name="T10" fmla="*/ 22 w 103"/>
                    <a:gd name="T11" fmla="*/ 5 h 87"/>
                    <a:gd name="T12" fmla="*/ 17 w 103"/>
                    <a:gd name="T13" fmla="*/ 9 h 87"/>
                    <a:gd name="T14" fmla="*/ 14 w 103"/>
                    <a:gd name="T15" fmla="*/ 15 h 87"/>
                    <a:gd name="T16" fmla="*/ 14 w 103"/>
                    <a:gd name="T17" fmla="*/ 21 h 87"/>
                    <a:gd name="T18" fmla="*/ 19 w 103"/>
                    <a:gd name="T19" fmla="*/ 25 h 87"/>
                    <a:gd name="T20" fmla="*/ 9 w 103"/>
                    <a:gd name="T21" fmla="*/ 28 h 87"/>
                    <a:gd name="T22" fmla="*/ 4 w 103"/>
                    <a:gd name="T23" fmla="*/ 31 h 87"/>
                    <a:gd name="T24" fmla="*/ 0 w 103"/>
                    <a:gd name="T25" fmla="*/ 38 h 87"/>
                    <a:gd name="T26" fmla="*/ 1 w 103"/>
                    <a:gd name="T27" fmla="*/ 45 h 87"/>
                    <a:gd name="T28" fmla="*/ 5 w 103"/>
                    <a:gd name="T29" fmla="*/ 50 h 87"/>
                    <a:gd name="T30" fmla="*/ 9 w 103"/>
                    <a:gd name="T31" fmla="*/ 61 h 87"/>
                    <a:gd name="T32" fmla="*/ 16 w 103"/>
                    <a:gd name="T33" fmla="*/ 70 h 87"/>
                    <a:gd name="T34" fmla="*/ 18 w 103"/>
                    <a:gd name="T35" fmla="*/ 83 h 87"/>
                    <a:gd name="T36" fmla="*/ 26 w 103"/>
                    <a:gd name="T37" fmla="*/ 87 h 87"/>
                    <a:gd name="T38" fmla="*/ 60 w 103"/>
                    <a:gd name="T39" fmla="*/ 86 h 87"/>
                    <a:gd name="T40" fmla="*/ 84 w 103"/>
                    <a:gd name="T41" fmla="*/ 85 h 87"/>
                    <a:gd name="T42" fmla="*/ 95 w 103"/>
                    <a:gd name="T43" fmla="*/ 80 h 87"/>
                    <a:gd name="T44" fmla="*/ 103 w 103"/>
                    <a:gd name="T45" fmla="*/ 66 h 87"/>
                    <a:gd name="T46" fmla="*/ 103 w 103"/>
                    <a:gd name="T47" fmla="*/ 50 h 87"/>
                    <a:gd name="T48" fmla="*/ 103 w 103"/>
                    <a:gd name="T49" fmla="*/ 34 h 87"/>
                    <a:gd name="T50" fmla="*/ 98 w 103"/>
                    <a:gd name="T51" fmla="*/ 19 h 8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3"/>
                    <a:gd name="T79" fmla="*/ 0 h 87"/>
                    <a:gd name="T80" fmla="*/ 103 w 103"/>
                    <a:gd name="T81" fmla="*/ 87 h 8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3" h="87">
                      <a:moveTo>
                        <a:pt x="98" y="19"/>
                      </a:moveTo>
                      <a:lnTo>
                        <a:pt x="85" y="5"/>
                      </a:lnTo>
                      <a:lnTo>
                        <a:pt x="78" y="2"/>
                      </a:lnTo>
                      <a:lnTo>
                        <a:pt x="70" y="0"/>
                      </a:lnTo>
                      <a:lnTo>
                        <a:pt x="31" y="2"/>
                      </a:lnTo>
                      <a:lnTo>
                        <a:pt x="22" y="5"/>
                      </a:lnTo>
                      <a:lnTo>
                        <a:pt x="17" y="9"/>
                      </a:lnTo>
                      <a:lnTo>
                        <a:pt x="14" y="15"/>
                      </a:lnTo>
                      <a:lnTo>
                        <a:pt x="14" y="21"/>
                      </a:lnTo>
                      <a:lnTo>
                        <a:pt x="19" y="25"/>
                      </a:lnTo>
                      <a:lnTo>
                        <a:pt x="9" y="28"/>
                      </a:lnTo>
                      <a:lnTo>
                        <a:pt x="4" y="31"/>
                      </a:lnTo>
                      <a:lnTo>
                        <a:pt x="0" y="38"/>
                      </a:lnTo>
                      <a:lnTo>
                        <a:pt x="1" y="45"/>
                      </a:lnTo>
                      <a:lnTo>
                        <a:pt x="5" y="50"/>
                      </a:lnTo>
                      <a:lnTo>
                        <a:pt x="9" y="61"/>
                      </a:lnTo>
                      <a:lnTo>
                        <a:pt x="16" y="70"/>
                      </a:lnTo>
                      <a:lnTo>
                        <a:pt x="18" y="83"/>
                      </a:lnTo>
                      <a:lnTo>
                        <a:pt x="26" y="87"/>
                      </a:lnTo>
                      <a:lnTo>
                        <a:pt x="60" y="86"/>
                      </a:lnTo>
                      <a:lnTo>
                        <a:pt x="84" y="85"/>
                      </a:lnTo>
                      <a:lnTo>
                        <a:pt x="95" y="80"/>
                      </a:lnTo>
                      <a:lnTo>
                        <a:pt x="103" y="66"/>
                      </a:lnTo>
                      <a:lnTo>
                        <a:pt x="103" y="50"/>
                      </a:lnTo>
                      <a:lnTo>
                        <a:pt x="103" y="34"/>
                      </a:lnTo>
                      <a:lnTo>
                        <a:pt x="98" y="19"/>
                      </a:lnTo>
                      <a:close/>
                    </a:path>
                  </a:pathLst>
                </a:custGeom>
                <a:solidFill>
                  <a:srgbClr val="FFBF5F"/>
                </a:solidFill>
                <a:ln w="9525">
                  <a:noFill/>
                  <a:round/>
                  <a:headEnd/>
                  <a:tailEnd/>
                </a:ln>
              </p:spPr>
              <p:txBody>
                <a:bodyPr/>
                <a:lstStyle/>
                <a:p>
                  <a:pPr eaLnBrk="0" hangingPunct="0"/>
                  <a:endParaRPr lang="en-US" sz="1800"/>
                </a:p>
              </p:txBody>
            </p:sp>
          </p:grpSp>
        </p:grpSp>
      </p:grpSp>
      <p:grpSp>
        <p:nvGrpSpPr>
          <p:cNvPr id="28" name="Group 78"/>
          <p:cNvGrpSpPr>
            <a:grpSpLocks/>
          </p:cNvGrpSpPr>
          <p:nvPr/>
        </p:nvGrpSpPr>
        <p:grpSpPr bwMode="auto">
          <a:xfrm>
            <a:off x="3681413" y="4616450"/>
            <a:ext cx="750887" cy="938213"/>
            <a:chOff x="2319" y="2908"/>
            <a:chExt cx="473" cy="591"/>
          </a:xfrm>
        </p:grpSpPr>
        <p:grpSp>
          <p:nvGrpSpPr>
            <p:cNvPr id="29" name="Group 79"/>
            <p:cNvGrpSpPr>
              <a:grpSpLocks/>
            </p:cNvGrpSpPr>
            <p:nvPr/>
          </p:nvGrpSpPr>
          <p:grpSpPr bwMode="auto">
            <a:xfrm>
              <a:off x="2453" y="3092"/>
              <a:ext cx="129" cy="330"/>
              <a:chOff x="2453" y="3092"/>
              <a:chExt cx="129" cy="330"/>
            </a:xfrm>
          </p:grpSpPr>
          <p:sp>
            <p:nvSpPr>
              <p:cNvPr id="39985" name="Freeform 80"/>
              <p:cNvSpPr>
                <a:spLocks/>
              </p:cNvSpPr>
              <p:nvPr/>
            </p:nvSpPr>
            <p:spPr bwMode="auto">
              <a:xfrm>
                <a:off x="2453" y="3096"/>
                <a:ext cx="129" cy="234"/>
              </a:xfrm>
              <a:custGeom>
                <a:avLst/>
                <a:gdLst>
                  <a:gd name="T0" fmla="*/ 0 w 129"/>
                  <a:gd name="T1" fmla="*/ 0 h 234"/>
                  <a:gd name="T2" fmla="*/ 68 w 129"/>
                  <a:gd name="T3" fmla="*/ 37 h 234"/>
                  <a:gd name="T4" fmla="*/ 129 w 129"/>
                  <a:gd name="T5" fmla="*/ 4 h 234"/>
                  <a:gd name="T6" fmla="*/ 91 w 129"/>
                  <a:gd name="T7" fmla="*/ 232 h 234"/>
                  <a:gd name="T8" fmla="*/ 77 w 129"/>
                  <a:gd name="T9" fmla="*/ 234 h 234"/>
                  <a:gd name="T10" fmla="*/ 0 w 129"/>
                  <a:gd name="T11" fmla="*/ 0 h 234"/>
                  <a:gd name="T12" fmla="*/ 0 60000 65536"/>
                  <a:gd name="T13" fmla="*/ 0 60000 65536"/>
                  <a:gd name="T14" fmla="*/ 0 60000 65536"/>
                  <a:gd name="T15" fmla="*/ 0 60000 65536"/>
                  <a:gd name="T16" fmla="*/ 0 60000 65536"/>
                  <a:gd name="T17" fmla="*/ 0 60000 65536"/>
                  <a:gd name="T18" fmla="*/ 0 w 129"/>
                  <a:gd name="T19" fmla="*/ 0 h 234"/>
                  <a:gd name="T20" fmla="*/ 129 w 129"/>
                  <a:gd name="T21" fmla="*/ 234 h 234"/>
                </a:gdLst>
                <a:ahLst/>
                <a:cxnLst>
                  <a:cxn ang="T12">
                    <a:pos x="T0" y="T1"/>
                  </a:cxn>
                  <a:cxn ang="T13">
                    <a:pos x="T2" y="T3"/>
                  </a:cxn>
                  <a:cxn ang="T14">
                    <a:pos x="T4" y="T5"/>
                  </a:cxn>
                  <a:cxn ang="T15">
                    <a:pos x="T6" y="T7"/>
                  </a:cxn>
                  <a:cxn ang="T16">
                    <a:pos x="T8" y="T9"/>
                  </a:cxn>
                  <a:cxn ang="T17">
                    <a:pos x="T10" y="T11"/>
                  </a:cxn>
                </a:cxnLst>
                <a:rect l="T18" t="T19" r="T20" b="T21"/>
                <a:pathLst>
                  <a:path w="129" h="234">
                    <a:moveTo>
                      <a:pt x="0" y="0"/>
                    </a:moveTo>
                    <a:lnTo>
                      <a:pt x="68" y="37"/>
                    </a:lnTo>
                    <a:lnTo>
                      <a:pt x="129" y="4"/>
                    </a:lnTo>
                    <a:lnTo>
                      <a:pt x="91" y="232"/>
                    </a:lnTo>
                    <a:lnTo>
                      <a:pt x="77" y="234"/>
                    </a:lnTo>
                    <a:lnTo>
                      <a:pt x="0" y="0"/>
                    </a:lnTo>
                    <a:close/>
                  </a:path>
                </a:pathLst>
              </a:custGeom>
              <a:solidFill>
                <a:srgbClr val="DFDFFF"/>
              </a:solidFill>
              <a:ln w="9525">
                <a:noFill/>
                <a:round/>
                <a:headEnd/>
                <a:tailEnd/>
              </a:ln>
            </p:spPr>
            <p:txBody>
              <a:bodyPr/>
              <a:lstStyle/>
              <a:p>
                <a:pPr eaLnBrk="0" hangingPunct="0"/>
                <a:endParaRPr lang="en-US" sz="1800"/>
              </a:p>
            </p:txBody>
          </p:sp>
          <p:grpSp>
            <p:nvGrpSpPr>
              <p:cNvPr id="30" name="Group 81"/>
              <p:cNvGrpSpPr>
                <a:grpSpLocks/>
              </p:cNvGrpSpPr>
              <p:nvPr/>
            </p:nvGrpSpPr>
            <p:grpSpPr bwMode="auto">
              <a:xfrm>
                <a:off x="2455" y="3092"/>
                <a:ext cx="119" cy="330"/>
                <a:chOff x="2455" y="3092"/>
                <a:chExt cx="119" cy="330"/>
              </a:xfrm>
            </p:grpSpPr>
            <p:grpSp>
              <p:nvGrpSpPr>
                <p:cNvPr id="31" name="Group 82"/>
                <p:cNvGrpSpPr>
                  <a:grpSpLocks/>
                </p:cNvGrpSpPr>
                <p:nvPr/>
              </p:nvGrpSpPr>
              <p:grpSpPr bwMode="auto">
                <a:xfrm>
                  <a:off x="2455" y="3092"/>
                  <a:ext cx="119" cy="76"/>
                  <a:chOff x="2455" y="3092"/>
                  <a:chExt cx="119" cy="76"/>
                </a:xfrm>
              </p:grpSpPr>
              <p:sp>
                <p:nvSpPr>
                  <p:cNvPr id="39989" name="Freeform 83"/>
                  <p:cNvSpPr>
                    <a:spLocks/>
                  </p:cNvSpPr>
                  <p:nvPr/>
                </p:nvSpPr>
                <p:spPr bwMode="auto">
                  <a:xfrm>
                    <a:off x="2486" y="3126"/>
                    <a:ext cx="70" cy="30"/>
                  </a:xfrm>
                  <a:custGeom>
                    <a:avLst/>
                    <a:gdLst>
                      <a:gd name="T0" fmla="*/ 0 w 70"/>
                      <a:gd name="T1" fmla="*/ 30 h 30"/>
                      <a:gd name="T2" fmla="*/ 48 w 70"/>
                      <a:gd name="T3" fmla="*/ 14 h 30"/>
                      <a:gd name="T4" fmla="*/ 70 w 70"/>
                      <a:gd name="T5" fmla="*/ 20 h 30"/>
                      <a:gd name="T6" fmla="*/ 46 w 70"/>
                      <a:gd name="T7" fmla="*/ 0 h 30"/>
                      <a:gd name="T8" fmla="*/ 17 w 70"/>
                      <a:gd name="T9" fmla="*/ 5 h 30"/>
                      <a:gd name="T10" fmla="*/ 0 w 70"/>
                      <a:gd name="T11" fmla="*/ 30 h 30"/>
                      <a:gd name="T12" fmla="*/ 0 60000 65536"/>
                      <a:gd name="T13" fmla="*/ 0 60000 65536"/>
                      <a:gd name="T14" fmla="*/ 0 60000 65536"/>
                      <a:gd name="T15" fmla="*/ 0 60000 65536"/>
                      <a:gd name="T16" fmla="*/ 0 60000 65536"/>
                      <a:gd name="T17" fmla="*/ 0 60000 65536"/>
                      <a:gd name="T18" fmla="*/ 0 w 70"/>
                      <a:gd name="T19" fmla="*/ 0 h 30"/>
                      <a:gd name="T20" fmla="*/ 70 w 70"/>
                      <a:gd name="T21" fmla="*/ 30 h 30"/>
                    </a:gdLst>
                    <a:ahLst/>
                    <a:cxnLst>
                      <a:cxn ang="T12">
                        <a:pos x="T0" y="T1"/>
                      </a:cxn>
                      <a:cxn ang="T13">
                        <a:pos x="T2" y="T3"/>
                      </a:cxn>
                      <a:cxn ang="T14">
                        <a:pos x="T4" y="T5"/>
                      </a:cxn>
                      <a:cxn ang="T15">
                        <a:pos x="T6" y="T7"/>
                      </a:cxn>
                      <a:cxn ang="T16">
                        <a:pos x="T8" y="T9"/>
                      </a:cxn>
                      <a:cxn ang="T17">
                        <a:pos x="T10" y="T11"/>
                      </a:cxn>
                    </a:cxnLst>
                    <a:rect l="T18" t="T19" r="T20" b="T21"/>
                    <a:pathLst>
                      <a:path w="70" h="30">
                        <a:moveTo>
                          <a:pt x="0" y="30"/>
                        </a:moveTo>
                        <a:lnTo>
                          <a:pt x="48" y="14"/>
                        </a:lnTo>
                        <a:lnTo>
                          <a:pt x="70" y="20"/>
                        </a:lnTo>
                        <a:lnTo>
                          <a:pt x="46" y="0"/>
                        </a:lnTo>
                        <a:lnTo>
                          <a:pt x="17" y="5"/>
                        </a:lnTo>
                        <a:lnTo>
                          <a:pt x="0" y="30"/>
                        </a:lnTo>
                        <a:close/>
                      </a:path>
                    </a:pathLst>
                  </a:custGeom>
                  <a:solidFill>
                    <a:srgbClr val="BFBFBF"/>
                  </a:solidFill>
                  <a:ln w="9525">
                    <a:noFill/>
                    <a:round/>
                    <a:headEnd/>
                    <a:tailEnd/>
                  </a:ln>
                </p:spPr>
                <p:txBody>
                  <a:bodyPr/>
                  <a:lstStyle/>
                  <a:p>
                    <a:pPr eaLnBrk="0" hangingPunct="0"/>
                    <a:endParaRPr lang="en-US" sz="1800"/>
                  </a:p>
                </p:txBody>
              </p:sp>
              <p:grpSp>
                <p:nvGrpSpPr>
                  <p:cNvPr id="39936" name="Group 84"/>
                  <p:cNvGrpSpPr>
                    <a:grpSpLocks/>
                  </p:cNvGrpSpPr>
                  <p:nvPr/>
                </p:nvGrpSpPr>
                <p:grpSpPr bwMode="auto">
                  <a:xfrm>
                    <a:off x="2455" y="3092"/>
                    <a:ext cx="119" cy="76"/>
                    <a:chOff x="2455" y="3092"/>
                    <a:chExt cx="119" cy="76"/>
                  </a:xfrm>
                </p:grpSpPr>
                <p:sp>
                  <p:nvSpPr>
                    <p:cNvPr id="39991" name="Freeform 85"/>
                    <p:cNvSpPr>
                      <a:spLocks/>
                    </p:cNvSpPr>
                    <p:nvPr/>
                  </p:nvSpPr>
                  <p:spPr bwMode="auto">
                    <a:xfrm>
                      <a:off x="2455" y="3092"/>
                      <a:ext cx="67" cy="76"/>
                    </a:xfrm>
                    <a:custGeom>
                      <a:avLst/>
                      <a:gdLst>
                        <a:gd name="T0" fmla="*/ 0 w 67"/>
                        <a:gd name="T1" fmla="*/ 0 h 76"/>
                        <a:gd name="T2" fmla="*/ 67 w 67"/>
                        <a:gd name="T3" fmla="*/ 37 h 76"/>
                        <a:gd name="T4" fmla="*/ 54 w 67"/>
                        <a:gd name="T5" fmla="*/ 40 h 76"/>
                        <a:gd name="T6" fmla="*/ 46 w 67"/>
                        <a:gd name="T7" fmla="*/ 49 h 76"/>
                        <a:gd name="T8" fmla="*/ 29 w 67"/>
                        <a:gd name="T9" fmla="*/ 76 h 76"/>
                        <a:gd name="T10" fmla="*/ 0 w 67"/>
                        <a:gd name="T11" fmla="*/ 0 h 76"/>
                        <a:gd name="T12" fmla="*/ 0 60000 65536"/>
                        <a:gd name="T13" fmla="*/ 0 60000 65536"/>
                        <a:gd name="T14" fmla="*/ 0 60000 65536"/>
                        <a:gd name="T15" fmla="*/ 0 60000 65536"/>
                        <a:gd name="T16" fmla="*/ 0 60000 65536"/>
                        <a:gd name="T17" fmla="*/ 0 60000 65536"/>
                        <a:gd name="T18" fmla="*/ 0 w 67"/>
                        <a:gd name="T19" fmla="*/ 0 h 76"/>
                        <a:gd name="T20" fmla="*/ 67 w 67"/>
                        <a:gd name="T21" fmla="*/ 76 h 76"/>
                      </a:gdLst>
                      <a:ahLst/>
                      <a:cxnLst>
                        <a:cxn ang="T12">
                          <a:pos x="T0" y="T1"/>
                        </a:cxn>
                        <a:cxn ang="T13">
                          <a:pos x="T2" y="T3"/>
                        </a:cxn>
                        <a:cxn ang="T14">
                          <a:pos x="T4" y="T5"/>
                        </a:cxn>
                        <a:cxn ang="T15">
                          <a:pos x="T6" y="T7"/>
                        </a:cxn>
                        <a:cxn ang="T16">
                          <a:pos x="T8" y="T9"/>
                        </a:cxn>
                        <a:cxn ang="T17">
                          <a:pos x="T10" y="T11"/>
                        </a:cxn>
                      </a:cxnLst>
                      <a:rect l="T18" t="T19" r="T20" b="T21"/>
                      <a:pathLst>
                        <a:path w="67" h="76">
                          <a:moveTo>
                            <a:pt x="0" y="0"/>
                          </a:moveTo>
                          <a:lnTo>
                            <a:pt x="67" y="37"/>
                          </a:lnTo>
                          <a:lnTo>
                            <a:pt x="54" y="40"/>
                          </a:lnTo>
                          <a:lnTo>
                            <a:pt x="46" y="49"/>
                          </a:lnTo>
                          <a:lnTo>
                            <a:pt x="29" y="76"/>
                          </a:lnTo>
                          <a:lnTo>
                            <a:pt x="0" y="0"/>
                          </a:lnTo>
                          <a:close/>
                        </a:path>
                      </a:pathLst>
                    </a:custGeom>
                    <a:solidFill>
                      <a:srgbClr val="DFDFFF"/>
                    </a:solidFill>
                    <a:ln w="9525">
                      <a:noFill/>
                      <a:round/>
                      <a:headEnd/>
                      <a:tailEnd/>
                    </a:ln>
                  </p:spPr>
                  <p:txBody>
                    <a:bodyPr/>
                    <a:lstStyle/>
                    <a:p>
                      <a:pPr eaLnBrk="0" hangingPunct="0"/>
                      <a:endParaRPr lang="en-US" sz="1800"/>
                    </a:p>
                  </p:txBody>
                </p:sp>
                <p:sp>
                  <p:nvSpPr>
                    <p:cNvPr id="39992" name="Freeform 86"/>
                    <p:cNvSpPr>
                      <a:spLocks/>
                    </p:cNvSpPr>
                    <p:nvPr/>
                  </p:nvSpPr>
                  <p:spPr bwMode="auto">
                    <a:xfrm>
                      <a:off x="2524" y="3103"/>
                      <a:ext cx="50" cy="61"/>
                    </a:xfrm>
                    <a:custGeom>
                      <a:avLst/>
                      <a:gdLst>
                        <a:gd name="T0" fmla="*/ 0 w 50"/>
                        <a:gd name="T1" fmla="*/ 26 h 61"/>
                        <a:gd name="T2" fmla="*/ 50 w 50"/>
                        <a:gd name="T3" fmla="*/ 0 h 61"/>
                        <a:gd name="T4" fmla="*/ 38 w 50"/>
                        <a:gd name="T5" fmla="*/ 61 h 61"/>
                        <a:gd name="T6" fmla="*/ 22 w 50"/>
                        <a:gd name="T7" fmla="*/ 38 h 61"/>
                        <a:gd name="T8" fmla="*/ 16 w 50"/>
                        <a:gd name="T9" fmla="*/ 32 h 61"/>
                        <a:gd name="T10" fmla="*/ 8 w 50"/>
                        <a:gd name="T11" fmla="*/ 27 h 61"/>
                        <a:gd name="T12" fmla="*/ 0 w 50"/>
                        <a:gd name="T13" fmla="*/ 26 h 61"/>
                        <a:gd name="T14" fmla="*/ 0 60000 65536"/>
                        <a:gd name="T15" fmla="*/ 0 60000 65536"/>
                        <a:gd name="T16" fmla="*/ 0 60000 65536"/>
                        <a:gd name="T17" fmla="*/ 0 60000 65536"/>
                        <a:gd name="T18" fmla="*/ 0 60000 65536"/>
                        <a:gd name="T19" fmla="*/ 0 60000 65536"/>
                        <a:gd name="T20" fmla="*/ 0 60000 65536"/>
                        <a:gd name="T21" fmla="*/ 0 w 50"/>
                        <a:gd name="T22" fmla="*/ 0 h 61"/>
                        <a:gd name="T23" fmla="*/ 50 w 50"/>
                        <a:gd name="T24" fmla="*/ 61 h 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61">
                          <a:moveTo>
                            <a:pt x="0" y="26"/>
                          </a:moveTo>
                          <a:lnTo>
                            <a:pt x="50" y="0"/>
                          </a:lnTo>
                          <a:lnTo>
                            <a:pt x="38" y="61"/>
                          </a:lnTo>
                          <a:lnTo>
                            <a:pt x="22" y="38"/>
                          </a:lnTo>
                          <a:lnTo>
                            <a:pt x="16" y="32"/>
                          </a:lnTo>
                          <a:lnTo>
                            <a:pt x="8" y="27"/>
                          </a:lnTo>
                          <a:lnTo>
                            <a:pt x="0" y="26"/>
                          </a:lnTo>
                          <a:close/>
                        </a:path>
                      </a:pathLst>
                    </a:custGeom>
                    <a:solidFill>
                      <a:srgbClr val="DFDFFF"/>
                    </a:solidFill>
                    <a:ln w="9525">
                      <a:noFill/>
                      <a:round/>
                      <a:headEnd/>
                      <a:tailEnd/>
                    </a:ln>
                  </p:spPr>
                  <p:txBody>
                    <a:bodyPr/>
                    <a:lstStyle/>
                    <a:p>
                      <a:pPr eaLnBrk="0" hangingPunct="0"/>
                      <a:endParaRPr lang="en-US" sz="1800"/>
                    </a:p>
                  </p:txBody>
                </p:sp>
              </p:grpSp>
            </p:grpSp>
            <p:sp>
              <p:nvSpPr>
                <p:cNvPr id="39988" name="Freeform 87"/>
                <p:cNvSpPr>
                  <a:spLocks/>
                </p:cNvSpPr>
                <p:nvPr/>
              </p:nvSpPr>
              <p:spPr bwMode="auto">
                <a:xfrm>
                  <a:off x="2502" y="3127"/>
                  <a:ext cx="63" cy="295"/>
                </a:xfrm>
                <a:custGeom>
                  <a:avLst/>
                  <a:gdLst>
                    <a:gd name="T0" fmla="*/ 6 w 63"/>
                    <a:gd name="T1" fmla="*/ 5 h 295"/>
                    <a:gd name="T2" fmla="*/ 15 w 63"/>
                    <a:gd name="T3" fmla="*/ 1 h 295"/>
                    <a:gd name="T4" fmla="*/ 19 w 63"/>
                    <a:gd name="T5" fmla="*/ 1 h 295"/>
                    <a:gd name="T6" fmla="*/ 27 w 63"/>
                    <a:gd name="T7" fmla="*/ 0 h 295"/>
                    <a:gd name="T8" fmla="*/ 34 w 63"/>
                    <a:gd name="T9" fmla="*/ 4 h 295"/>
                    <a:gd name="T10" fmla="*/ 30 w 63"/>
                    <a:gd name="T11" fmla="*/ 26 h 295"/>
                    <a:gd name="T12" fmla="*/ 39 w 63"/>
                    <a:gd name="T13" fmla="*/ 61 h 295"/>
                    <a:gd name="T14" fmla="*/ 57 w 63"/>
                    <a:gd name="T15" fmla="*/ 148 h 295"/>
                    <a:gd name="T16" fmla="*/ 63 w 63"/>
                    <a:gd name="T17" fmla="*/ 217 h 295"/>
                    <a:gd name="T18" fmla="*/ 60 w 63"/>
                    <a:gd name="T19" fmla="*/ 257 h 295"/>
                    <a:gd name="T20" fmla="*/ 45 w 63"/>
                    <a:gd name="T21" fmla="*/ 295 h 295"/>
                    <a:gd name="T22" fmla="*/ 21 w 63"/>
                    <a:gd name="T23" fmla="*/ 247 h 295"/>
                    <a:gd name="T24" fmla="*/ 7 w 63"/>
                    <a:gd name="T25" fmla="*/ 145 h 295"/>
                    <a:gd name="T26" fmla="*/ 6 w 63"/>
                    <a:gd name="T27" fmla="*/ 86 h 295"/>
                    <a:gd name="T28" fmla="*/ 9 w 63"/>
                    <a:gd name="T29" fmla="*/ 29 h 295"/>
                    <a:gd name="T30" fmla="*/ 0 w 63"/>
                    <a:gd name="T31" fmla="*/ 12 h 295"/>
                    <a:gd name="T32" fmla="*/ 6 w 63"/>
                    <a:gd name="T33" fmla="*/ 5 h 29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3"/>
                    <a:gd name="T52" fmla="*/ 0 h 295"/>
                    <a:gd name="T53" fmla="*/ 63 w 63"/>
                    <a:gd name="T54" fmla="*/ 295 h 29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3" h="295">
                      <a:moveTo>
                        <a:pt x="6" y="5"/>
                      </a:moveTo>
                      <a:lnTo>
                        <a:pt x="15" y="1"/>
                      </a:lnTo>
                      <a:lnTo>
                        <a:pt x="19" y="1"/>
                      </a:lnTo>
                      <a:lnTo>
                        <a:pt x="27" y="0"/>
                      </a:lnTo>
                      <a:lnTo>
                        <a:pt x="34" y="4"/>
                      </a:lnTo>
                      <a:lnTo>
                        <a:pt x="30" y="26"/>
                      </a:lnTo>
                      <a:lnTo>
                        <a:pt x="39" y="61"/>
                      </a:lnTo>
                      <a:lnTo>
                        <a:pt x="57" y="148"/>
                      </a:lnTo>
                      <a:lnTo>
                        <a:pt x="63" y="217"/>
                      </a:lnTo>
                      <a:lnTo>
                        <a:pt x="60" y="257"/>
                      </a:lnTo>
                      <a:lnTo>
                        <a:pt x="45" y="295"/>
                      </a:lnTo>
                      <a:lnTo>
                        <a:pt x="21" y="247"/>
                      </a:lnTo>
                      <a:lnTo>
                        <a:pt x="7" y="145"/>
                      </a:lnTo>
                      <a:lnTo>
                        <a:pt x="6" y="86"/>
                      </a:lnTo>
                      <a:lnTo>
                        <a:pt x="9" y="29"/>
                      </a:lnTo>
                      <a:lnTo>
                        <a:pt x="0" y="12"/>
                      </a:lnTo>
                      <a:lnTo>
                        <a:pt x="6" y="5"/>
                      </a:lnTo>
                      <a:close/>
                    </a:path>
                  </a:pathLst>
                </a:custGeom>
                <a:solidFill>
                  <a:srgbClr val="DF3F5F"/>
                </a:solidFill>
                <a:ln w="9525">
                  <a:noFill/>
                  <a:round/>
                  <a:headEnd/>
                  <a:tailEnd/>
                </a:ln>
              </p:spPr>
              <p:txBody>
                <a:bodyPr/>
                <a:lstStyle/>
                <a:p>
                  <a:pPr eaLnBrk="0" hangingPunct="0"/>
                  <a:endParaRPr lang="en-US" sz="1800"/>
                </a:p>
              </p:txBody>
            </p:sp>
          </p:grpSp>
        </p:grpSp>
        <p:grpSp>
          <p:nvGrpSpPr>
            <p:cNvPr id="39937" name="Group 88"/>
            <p:cNvGrpSpPr>
              <a:grpSpLocks/>
            </p:cNvGrpSpPr>
            <p:nvPr/>
          </p:nvGrpSpPr>
          <p:grpSpPr bwMode="auto">
            <a:xfrm>
              <a:off x="2319" y="2908"/>
              <a:ext cx="473" cy="591"/>
              <a:chOff x="2319" y="2908"/>
              <a:chExt cx="473" cy="591"/>
            </a:xfrm>
          </p:grpSpPr>
          <p:grpSp>
            <p:nvGrpSpPr>
              <p:cNvPr id="39939" name="Group 89"/>
              <p:cNvGrpSpPr>
                <a:grpSpLocks/>
              </p:cNvGrpSpPr>
              <p:nvPr/>
            </p:nvGrpSpPr>
            <p:grpSpPr bwMode="auto">
              <a:xfrm>
                <a:off x="2319" y="3052"/>
                <a:ext cx="473" cy="447"/>
                <a:chOff x="2319" y="3052"/>
                <a:chExt cx="473" cy="447"/>
              </a:xfrm>
            </p:grpSpPr>
            <p:sp>
              <p:nvSpPr>
                <p:cNvPr id="39973" name="Freeform 90"/>
                <p:cNvSpPr>
                  <a:spLocks/>
                </p:cNvSpPr>
                <p:nvPr/>
              </p:nvSpPr>
              <p:spPr bwMode="auto">
                <a:xfrm>
                  <a:off x="2319" y="3052"/>
                  <a:ext cx="417" cy="386"/>
                </a:xfrm>
                <a:custGeom>
                  <a:avLst/>
                  <a:gdLst>
                    <a:gd name="T0" fmla="*/ 25 w 417"/>
                    <a:gd name="T1" fmla="*/ 58 h 386"/>
                    <a:gd name="T2" fmla="*/ 36 w 417"/>
                    <a:gd name="T3" fmla="*/ 56 h 386"/>
                    <a:gd name="T4" fmla="*/ 137 w 417"/>
                    <a:gd name="T5" fmla="*/ 0 h 386"/>
                    <a:gd name="T6" fmla="*/ 152 w 417"/>
                    <a:gd name="T7" fmla="*/ 50 h 386"/>
                    <a:gd name="T8" fmla="*/ 227 w 417"/>
                    <a:gd name="T9" fmla="*/ 277 h 386"/>
                    <a:gd name="T10" fmla="*/ 234 w 417"/>
                    <a:gd name="T11" fmla="*/ 158 h 386"/>
                    <a:gd name="T12" fmla="*/ 247 w 417"/>
                    <a:gd name="T13" fmla="*/ 4 h 386"/>
                    <a:gd name="T14" fmla="*/ 372 w 417"/>
                    <a:gd name="T15" fmla="*/ 34 h 386"/>
                    <a:gd name="T16" fmla="*/ 379 w 417"/>
                    <a:gd name="T17" fmla="*/ 46 h 386"/>
                    <a:gd name="T18" fmla="*/ 386 w 417"/>
                    <a:gd name="T19" fmla="*/ 52 h 386"/>
                    <a:gd name="T20" fmla="*/ 387 w 417"/>
                    <a:gd name="T21" fmla="*/ 67 h 386"/>
                    <a:gd name="T22" fmla="*/ 397 w 417"/>
                    <a:gd name="T23" fmla="*/ 112 h 386"/>
                    <a:gd name="T24" fmla="*/ 400 w 417"/>
                    <a:gd name="T25" fmla="*/ 158 h 386"/>
                    <a:gd name="T26" fmla="*/ 400 w 417"/>
                    <a:gd name="T27" fmla="*/ 205 h 386"/>
                    <a:gd name="T28" fmla="*/ 412 w 417"/>
                    <a:gd name="T29" fmla="*/ 238 h 386"/>
                    <a:gd name="T30" fmla="*/ 417 w 417"/>
                    <a:gd name="T31" fmla="*/ 274 h 386"/>
                    <a:gd name="T32" fmla="*/ 415 w 417"/>
                    <a:gd name="T33" fmla="*/ 305 h 386"/>
                    <a:gd name="T34" fmla="*/ 411 w 417"/>
                    <a:gd name="T35" fmla="*/ 334 h 386"/>
                    <a:gd name="T36" fmla="*/ 409 w 417"/>
                    <a:gd name="T37" fmla="*/ 345 h 386"/>
                    <a:gd name="T38" fmla="*/ 210 w 417"/>
                    <a:gd name="T39" fmla="*/ 346 h 386"/>
                    <a:gd name="T40" fmla="*/ 161 w 417"/>
                    <a:gd name="T41" fmla="*/ 329 h 386"/>
                    <a:gd name="T42" fmla="*/ 127 w 417"/>
                    <a:gd name="T43" fmla="*/ 353 h 386"/>
                    <a:gd name="T44" fmla="*/ 148 w 417"/>
                    <a:gd name="T45" fmla="*/ 379 h 386"/>
                    <a:gd name="T46" fmla="*/ 138 w 417"/>
                    <a:gd name="T47" fmla="*/ 386 h 386"/>
                    <a:gd name="T48" fmla="*/ 50 w 417"/>
                    <a:gd name="T49" fmla="*/ 371 h 386"/>
                    <a:gd name="T50" fmla="*/ 30 w 417"/>
                    <a:gd name="T51" fmla="*/ 353 h 386"/>
                    <a:gd name="T52" fmla="*/ 19 w 417"/>
                    <a:gd name="T53" fmla="*/ 338 h 386"/>
                    <a:gd name="T54" fmla="*/ 10 w 417"/>
                    <a:gd name="T55" fmla="*/ 316 h 386"/>
                    <a:gd name="T56" fmla="*/ 6 w 417"/>
                    <a:gd name="T57" fmla="*/ 275 h 386"/>
                    <a:gd name="T58" fmla="*/ 13 w 417"/>
                    <a:gd name="T59" fmla="*/ 265 h 386"/>
                    <a:gd name="T60" fmla="*/ 5 w 417"/>
                    <a:gd name="T61" fmla="*/ 254 h 386"/>
                    <a:gd name="T62" fmla="*/ 6 w 417"/>
                    <a:gd name="T63" fmla="*/ 202 h 386"/>
                    <a:gd name="T64" fmla="*/ 0 w 417"/>
                    <a:gd name="T65" fmla="*/ 184 h 386"/>
                    <a:gd name="T66" fmla="*/ 16 w 417"/>
                    <a:gd name="T67" fmla="*/ 166 h 386"/>
                    <a:gd name="T68" fmla="*/ 7 w 417"/>
                    <a:gd name="T69" fmla="*/ 158 h 386"/>
                    <a:gd name="T70" fmla="*/ 9 w 417"/>
                    <a:gd name="T71" fmla="*/ 130 h 386"/>
                    <a:gd name="T72" fmla="*/ 16 w 417"/>
                    <a:gd name="T73" fmla="*/ 115 h 386"/>
                    <a:gd name="T74" fmla="*/ 18 w 417"/>
                    <a:gd name="T75" fmla="*/ 88 h 386"/>
                    <a:gd name="T76" fmla="*/ 20 w 417"/>
                    <a:gd name="T77" fmla="*/ 80 h 386"/>
                    <a:gd name="T78" fmla="*/ 25 w 417"/>
                    <a:gd name="T79" fmla="*/ 58 h 38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17"/>
                    <a:gd name="T121" fmla="*/ 0 h 386"/>
                    <a:gd name="T122" fmla="*/ 417 w 417"/>
                    <a:gd name="T123" fmla="*/ 386 h 38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17" h="386">
                      <a:moveTo>
                        <a:pt x="25" y="58"/>
                      </a:moveTo>
                      <a:lnTo>
                        <a:pt x="36" y="56"/>
                      </a:lnTo>
                      <a:lnTo>
                        <a:pt x="137" y="0"/>
                      </a:lnTo>
                      <a:lnTo>
                        <a:pt x="152" y="50"/>
                      </a:lnTo>
                      <a:lnTo>
                        <a:pt x="227" y="277"/>
                      </a:lnTo>
                      <a:lnTo>
                        <a:pt x="234" y="158"/>
                      </a:lnTo>
                      <a:lnTo>
                        <a:pt x="247" y="4"/>
                      </a:lnTo>
                      <a:lnTo>
                        <a:pt x="372" y="34"/>
                      </a:lnTo>
                      <a:lnTo>
                        <a:pt x="379" y="46"/>
                      </a:lnTo>
                      <a:lnTo>
                        <a:pt x="386" y="52"/>
                      </a:lnTo>
                      <a:lnTo>
                        <a:pt x="387" y="67"/>
                      </a:lnTo>
                      <a:lnTo>
                        <a:pt x="397" y="112"/>
                      </a:lnTo>
                      <a:lnTo>
                        <a:pt x="400" y="158"/>
                      </a:lnTo>
                      <a:lnTo>
                        <a:pt x="400" y="205"/>
                      </a:lnTo>
                      <a:lnTo>
                        <a:pt x="412" y="238"/>
                      </a:lnTo>
                      <a:lnTo>
                        <a:pt x="417" y="274"/>
                      </a:lnTo>
                      <a:lnTo>
                        <a:pt x="415" y="305"/>
                      </a:lnTo>
                      <a:lnTo>
                        <a:pt x="411" y="334"/>
                      </a:lnTo>
                      <a:lnTo>
                        <a:pt x="409" y="345"/>
                      </a:lnTo>
                      <a:lnTo>
                        <a:pt x="210" y="346"/>
                      </a:lnTo>
                      <a:lnTo>
                        <a:pt x="161" y="329"/>
                      </a:lnTo>
                      <a:lnTo>
                        <a:pt x="127" y="353"/>
                      </a:lnTo>
                      <a:lnTo>
                        <a:pt x="148" y="379"/>
                      </a:lnTo>
                      <a:lnTo>
                        <a:pt x="138" y="386"/>
                      </a:lnTo>
                      <a:lnTo>
                        <a:pt x="50" y="371"/>
                      </a:lnTo>
                      <a:lnTo>
                        <a:pt x="30" y="353"/>
                      </a:lnTo>
                      <a:lnTo>
                        <a:pt x="19" y="338"/>
                      </a:lnTo>
                      <a:lnTo>
                        <a:pt x="10" y="316"/>
                      </a:lnTo>
                      <a:lnTo>
                        <a:pt x="6" y="275"/>
                      </a:lnTo>
                      <a:lnTo>
                        <a:pt x="13" y="265"/>
                      </a:lnTo>
                      <a:lnTo>
                        <a:pt x="5" y="254"/>
                      </a:lnTo>
                      <a:lnTo>
                        <a:pt x="6" y="202"/>
                      </a:lnTo>
                      <a:lnTo>
                        <a:pt x="0" y="184"/>
                      </a:lnTo>
                      <a:lnTo>
                        <a:pt x="16" y="166"/>
                      </a:lnTo>
                      <a:lnTo>
                        <a:pt x="7" y="158"/>
                      </a:lnTo>
                      <a:lnTo>
                        <a:pt x="9" y="130"/>
                      </a:lnTo>
                      <a:lnTo>
                        <a:pt x="16" y="115"/>
                      </a:lnTo>
                      <a:lnTo>
                        <a:pt x="18" y="88"/>
                      </a:lnTo>
                      <a:lnTo>
                        <a:pt x="20" y="80"/>
                      </a:lnTo>
                      <a:lnTo>
                        <a:pt x="25" y="58"/>
                      </a:lnTo>
                      <a:close/>
                    </a:path>
                  </a:pathLst>
                </a:custGeom>
                <a:solidFill>
                  <a:srgbClr val="5F5F5F"/>
                </a:solidFill>
                <a:ln w="9525">
                  <a:noFill/>
                  <a:round/>
                  <a:headEnd/>
                  <a:tailEnd/>
                </a:ln>
              </p:spPr>
              <p:txBody>
                <a:bodyPr/>
                <a:lstStyle/>
                <a:p>
                  <a:pPr eaLnBrk="0" hangingPunct="0"/>
                  <a:endParaRPr lang="en-US" sz="1800"/>
                </a:p>
              </p:txBody>
            </p:sp>
            <p:grpSp>
              <p:nvGrpSpPr>
                <p:cNvPr id="39941" name="Group 91"/>
                <p:cNvGrpSpPr>
                  <a:grpSpLocks/>
                </p:cNvGrpSpPr>
                <p:nvPr/>
              </p:nvGrpSpPr>
              <p:grpSpPr bwMode="auto">
                <a:xfrm>
                  <a:off x="2366" y="3099"/>
                  <a:ext cx="241" cy="304"/>
                  <a:chOff x="2366" y="3099"/>
                  <a:chExt cx="241" cy="304"/>
                </a:xfrm>
              </p:grpSpPr>
              <p:sp>
                <p:nvSpPr>
                  <p:cNvPr id="39982" name="Freeform 92"/>
                  <p:cNvSpPr>
                    <a:spLocks/>
                  </p:cNvSpPr>
                  <p:nvPr/>
                </p:nvSpPr>
                <p:spPr bwMode="auto">
                  <a:xfrm>
                    <a:off x="2366" y="3099"/>
                    <a:ext cx="109" cy="198"/>
                  </a:xfrm>
                  <a:custGeom>
                    <a:avLst/>
                    <a:gdLst>
                      <a:gd name="T0" fmla="*/ 10 w 109"/>
                      <a:gd name="T1" fmla="*/ 46 h 198"/>
                      <a:gd name="T2" fmla="*/ 31 w 109"/>
                      <a:gd name="T3" fmla="*/ 65 h 198"/>
                      <a:gd name="T4" fmla="*/ 43 w 109"/>
                      <a:gd name="T5" fmla="*/ 75 h 198"/>
                      <a:gd name="T6" fmla="*/ 68 w 109"/>
                      <a:gd name="T7" fmla="*/ 57 h 198"/>
                      <a:gd name="T8" fmla="*/ 76 w 109"/>
                      <a:gd name="T9" fmla="*/ 0 h 198"/>
                      <a:gd name="T10" fmla="*/ 80 w 109"/>
                      <a:gd name="T11" fmla="*/ 108 h 198"/>
                      <a:gd name="T12" fmla="*/ 94 w 109"/>
                      <a:gd name="T13" fmla="*/ 120 h 198"/>
                      <a:gd name="T14" fmla="*/ 109 w 109"/>
                      <a:gd name="T15" fmla="*/ 162 h 198"/>
                      <a:gd name="T16" fmla="*/ 67 w 109"/>
                      <a:gd name="T17" fmla="*/ 169 h 198"/>
                      <a:gd name="T18" fmla="*/ 58 w 109"/>
                      <a:gd name="T19" fmla="*/ 172 h 198"/>
                      <a:gd name="T20" fmla="*/ 56 w 109"/>
                      <a:gd name="T21" fmla="*/ 182 h 198"/>
                      <a:gd name="T22" fmla="*/ 52 w 109"/>
                      <a:gd name="T23" fmla="*/ 198 h 198"/>
                      <a:gd name="T24" fmla="*/ 48 w 109"/>
                      <a:gd name="T25" fmla="*/ 127 h 198"/>
                      <a:gd name="T26" fmla="*/ 42 w 109"/>
                      <a:gd name="T27" fmla="*/ 109 h 198"/>
                      <a:gd name="T28" fmla="*/ 24 w 109"/>
                      <a:gd name="T29" fmla="*/ 73 h 198"/>
                      <a:gd name="T30" fmla="*/ 16 w 109"/>
                      <a:gd name="T31" fmla="*/ 69 h 198"/>
                      <a:gd name="T32" fmla="*/ 0 w 109"/>
                      <a:gd name="T33" fmla="*/ 73 h 198"/>
                      <a:gd name="T34" fmla="*/ 15 w 109"/>
                      <a:gd name="T35" fmla="*/ 62 h 198"/>
                      <a:gd name="T36" fmla="*/ 10 w 109"/>
                      <a:gd name="T37" fmla="*/ 46 h 19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9"/>
                      <a:gd name="T58" fmla="*/ 0 h 198"/>
                      <a:gd name="T59" fmla="*/ 109 w 109"/>
                      <a:gd name="T60" fmla="*/ 198 h 19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9" h="198">
                        <a:moveTo>
                          <a:pt x="10" y="46"/>
                        </a:moveTo>
                        <a:lnTo>
                          <a:pt x="31" y="65"/>
                        </a:lnTo>
                        <a:lnTo>
                          <a:pt x="43" y="75"/>
                        </a:lnTo>
                        <a:lnTo>
                          <a:pt x="68" y="57"/>
                        </a:lnTo>
                        <a:lnTo>
                          <a:pt x="76" y="0"/>
                        </a:lnTo>
                        <a:lnTo>
                          <a:pt x="80" y="108"/>
                        </a:lnTo>
                        <a:lnTo>
                          <a:pt x="94" y="120"/>
                        </a:lnTo>
                        <a:lnTo>
                          <a:pt x="109" y="162"/>
                        </a:lnTo>
                        <a:lnTo>
                          <a:pt x="67" y="169"/>
                        </a:lnTo>
                        <a:lnTo>
                          <a:pt x="58" y="172"/>
                        </a:lnTo>
                        <a:lnTo>
                          <a:pt x="56" y="182"/>
                        </a:lnTo>
                        <a:lnTo>
                          <a:pt x="52" y="198"/>
                        </a:lnTo>
                        <a:lnTo>
                          <a:pt x="48" y="127"/>
                        </a:lnTo>
                        <a:lnTo>
                          <a:pt x="42" y="109"/>
                        </a:lnTo>
                        <a:lnTo>
                          <a:pt x="24" y="73"/>
                        </a:lnTo>
                        <a:lnTo>
                          <a:pt x="16" y="69"/>
                        </a:lnTo>
                        <a:lnTo>
                          <a:pt x="0" y="73"/>
                        </a:lnTo>
                        <a:lnTo>
                          <a:pt x="15" y="62"/>
                        </a:lnTo>
                        <a:lnTo>
                          <a:pt x="10" y="46"/>
                        </a:lnTo>
                        <a:close/>
                      </a:path>
                    </a:pathLst>
                  </a:custGeom>
                  <a:solidFill>
                    <a:srgbClr val="3F3F3F"/>
                  </a:solidFill>
                  <a:ln w="9525">
                    <a:noFill/>
                    <a:round/>
                    <a:headEnd/>
                    <a:tailEnd/>
                  </a:ln>
                </p:spPr>
                <p:txBody>
                  <a:bodyPr/>
                  <a:lstStyle/>
                  <a:p>
                    <a:pPr eaLnBrk="0" hangingPunct="0"/>
                    <a:endParaRPr lang="en-US" sz="1800"/>
                  </a:p>
                </p:txBody>
              </p:sp>
              <p:sp>
                <p:nvSpPr>
                  <p:cNvPr id="39983" name="Freeform 93"/>
                  <p:cNvSpPr>
                    <a:spLocks/>
                  </p:cNvSpPr>
                  <p:nvPr/>
                </p:nvSpPr>
                <p:spPr bwMode="auto">
                  <a:xfrm>
                    <a:off x="2485" y="3279"/>
                    <a:ext cx="67" cy="124"/>
                  </a:xfrm>
                  <a:custGeom>
                    <a:avLst/>
                    <a:gdLst>
                      <a:gd name="T0" fmla="*/ 0 w 67"/>
                      <a:gd name="T1" fmla="*/ 0 h 124"/>
                      <a:gd name="T2" fmla="*/ 67 w 67"/>
                      <a:gd name="T3" fmla="*/ 124 h 124"/>
                      <a:gd name="T4" fmla="*/ 41 w 67"/>
                      <a:gd name="T5" fmla="*/ 108 h 124"/>
                      <a:gd name="T6" fmla="*/ 21 w 67"/>
                      <a:gd name="T7" fmla="*/ 71 h 124"/>
                      <a:gd name="T8" fmla="*/ 7 w 67"/>
                      <a:gd name="T9" fmla="*/ 31 h 124"/>
                      <a:gd name="T10" fmla="*/ 0 w 67"/>
                      <a:gd name="T11" fmla="*/ 0 h 124"/>
                      <a:gd name="T12" fmla="*/ 0 60000 65536"/>
                      <a:gd name="T13" fmla="*/ 0 60000 65536"/>
                      <a:gd name="T14" fmla="*/ 0 60000 65536"/>
                      <a:gd name="T15" fmla="*/ 0 60000 65536"/>
                      <a:gd name="T16" fmla="*/ 0 60000 65536"/>
                      <a:gd name="T17" fmla="*/ 0 60000 65536"/>
                      <a:gd name="T18" fmla="*/ 0 w 67"/>
                      <a:gd name="T19" fmla="*/ 0 h 124"/>
                      <a:gd name="T20" fmla="*/ 67 w 67"/>
                      <a:gd name="T21" fmla="*/ 124 h 124"/>
                    </a:gdLst>
                    <a:ahLst/>
                    <a:cxnLst>
                      <a:cxn ang="T12">
                        <a:pos x="T0" y="T1"/>
                      </a:cxn>
                      <a:cxn ang="T13">
                        <a:pos x="T2" y="T3"/>
                      </a:cxn>
                      <a:cxn ang="T14">
                        <a:pos x="T4" y="T5"/>
                      </a:cxn>
                      <a:cxn ang="T15">
                        <a:pos x="T6" y="T7"/>
                      </a:cxn>
                      <a:cxn ang="T16">
                        <a:pos x="T8" y="T9"/>
                      </a:cxn>
                      <a:cxn ang="T17">
                        <a:pos x="T10" y="T11"/>
                      </a:cxn>
                    </a:cxnLst>
                    <a:rect l="T18" t="T19" r="T20" b="T21"/>
                    <a:pathLst>
                      <a:path w="67" h="124">
                        <a:moveTo>
                          <a:pt x="0" y="0"/>
                        </a:moveTo>
                        <a:lnTo>
                          <a:pt x="67" y="124"/>
                        </a:lnTo>
                        <a:lnTo>
                          <a:pt x="41" y="108"/>
                        </a:lnTo>
                        <a:lnTo>
                          <a:pt x="21" y="71"/>
                        </a:lnTo>
                        <a:lnTo>
                          <a:pt x="7" y="31"/>
                        </a:lnTo>
                        <a:lnTo>
                          <a:pt x="0" y="0"/>
                        </a:lnTo>
                        <a:close/>
                      </a:path>
                    </a:pathLst>
                  </a:custGeom>
                  <a:solidFill>
                    <a:srgbClr val="3F3F3F"/>
                  </a:solidFill>
                  <a:ln w="9525">
                    <a:noFill/>
                    <a:round/>
                    <a:headEnd/>
                    <a:tailEnd/>
                  </a:ln>
                </p:spPr>
                <p:txBody>
                  <a:bodyPr/>
                  <a:lstStyle/>
                  <a:p>
                    <a:pPr eaLnBrk="0" hangingPunct="0"/>
                    <a:endParaRPr lang="en-US" sz="1800"/>
                  </a:p>
                </p:txBody>
              </p:sp>
              <p:sp>
                <p:nvSpPr>
                  <p:cNvPr id="39984" name="Freeform 94"/>
                  <p:cNvSpPr>
                    <a:spLocks/>
                  </p:cNvSpPr>
                  <p:nvPr/>
                </p:nvSpPr>
                <p:spPr bwMode="auto">
                  <a:xfrm>
                    <a:off x="2563" y="3192"/>
                    <a:ext cx="44" cy="179"/>
                  </a:xfrm>
                  <a:custGeom>
                    <a:avLst/>
                    <a:gdLst>
                      <a:gd name="T0" fmla="*/ 42 w 44"/>
                      <a:gd name="T1" fmla="*/ 0 h 179"/>
                      <a:gd name="T2" fmla="*/ 0 w 44"/>
                      <a:gd name="T3" fmla="*/ 179 h 179"/>
                      <a:gd name="T4" fmla="*/ 9 w 44"/>
                      <a:gd name="T5" fmla="*/ 171 h 179"/>
                      <a:gd name="T6" fmla="*/ 44 w 44"/>
                      <a:gd name="T7" fmla="*/ 15 h 179"/>
                      <a:gd name="T8" fmla="*/ 42 w 44"/>
                      <a:gd name="T9" fmla="*/ 0 h 179"/>
                      <a:gd name="T10" fmla="*/ 0 60000 65536"/>
                      <a:gd name="T11" fmla="*/ 0 60000 65536"/>
                      <a:gd name="T12" fmla="*/ 0 60000 65536"/>
                      <a:gd name="T13" fmla="*/ 0 60000 65536"/>
                      <a:gd name="T14" fmla="*/ 0 60000 65536"/>
                      <a:gd name="T15" fmla="*/ 0 w 44"/>
                      <a:gd name="T16" fmla="*/ 0 h 179"/>
                      <a:gd name="T17" fmla="*/ 44 w 44"/>
                      <a:gd name="T18" fmla="*/ 179 h 179"/>
                    </a:gdLst>
                    <a:ahLst/>
                    <a:cxnLst>
                      <a:cxn ang="T10">
                        <a:pos x="T0" y="T1"/>
                      </a:cxn>
                      <a:cxn ang="T11">
                        <a:pos x="T2" y="T3"/>
                      </a:cxn>
                      <a:cxn ang="T12">
                        <a:pos x="T4" y="T5"/>
                      </a:cxn>
                      <a:cxn ang="T13">
                        <a:pos x="T6" y="T7"/>
                      </a:cxn>
                      <a:cxn ang="T14">
                        <a:pos x="T8" y="T9"/>
                      </a:cxn>
                    </a:cxnLst>
                    <a:rect l="T15" t="T16" r="T17" b="T18"/>
                    <a:pathLst>
                      <a:path w="44" h="179">
                        <a:moveTo>
                          <a:pt x="42" y="0"/>
                        </a:moveTo>
                        <a:lnTo>
                          <a:pt x="0" y="179"/>
                        </a:lnTo>
                        <a:lnTo>
                          <a:pt x="9" y="171"/>
                        </a:lnTo>
                        <a:lnTo>
                          <a:pt x="44" y="15"/>
                        </a:lnTo>
                        <a:lnTo>
                          <a:pt x="42" y="0"/>
                        </a:lnTo>
                        <a:close/>
                      </a:path>
                    </a:pathLst>
                  </a:custGeom>
                  <a:solidFill>
                    <a:srgbClr val="3F3F3F"/>
                  </a:solidFill>
                  <a:ln w="9525">
                    <a:noFill/>
                    <a:round/>
                    <a:headEnd/>
                    <a:tailEnd/>
                  </a:ln>
                </p:spPr>
                <p:txBody>
                  <a:bodyPr/>
                  <a:lstStyle/>
                  <a:p>
                    <a:pPr eaLnBrk="0" hangingPunct="0"/>
                    <a:endParaRPr lang="en-US" sz="1800"/>
                  </a:p>
                </p:txBody>
              </p:sp>
            </p:grpSp>
            <p:grpSp>
              <p:nvGrpSpPr>
                <p:cNvPr id="39943" name="Group 95"/>
                <p:cNvGrpSpPr>
                  <a:grpSpLocks/>
                </p:cNvGrpSpPr>
                <p:nvPr/>
              </p:nvGrpSpPr>
              <p:grpSpPr bwMode="auto">
                <a:xfrm>
                  <a:off x="2438" y="3341"/>
                  <a:ext cx="354" cy="158"/>
                  <a:chOff x="2438" y="3341"/>
                  <a:chExt cx="354" cy="158"/>
                </a:xfrm>
              </p:grpSpPr>
              <p:grpSp>
                <p:nvGrpSpPr>
                  <p:cNvPr id="39944" name="Group 96"/>
                  <p:cNvGrpSpPr>
                    <a:grpSpLocks/>
                  </p:cNvGrpSpPr>
                  <p:nvPr/>
                </p:nvGrpSpPr>
                <p:grpSpPr bwMode="auto">
                  <a:xfrm>
                    <a:off x="2496" y="3341"/>
                    <a:ext cx="296" cy="158"/>
                    <a:chOff x="2496" y="3341"/>
                    <a:chExt cx="296" cy="158"/>
                  </a:xfrm>
                </p:grpSpPr>
                <p:sp>
                  <p:nvSpPr>
                    <p:cNvPr id="39978" name="Freeform 97"/>
                    <p:cNvSpPr>
                      <a:spLocks/>
                    </p:cNvSpPr>
                    <p:nvPr/>
                  </p:nvSpPr>
                  <p:spPr bwMode="auto">
                    <a:xfrm>
                      <a:off x="2592" y="3412"/>
                      <a:ext cx="200" cy="87"/>
                    </a:xfrm>
                    <a:custGeom>
                      <a:avLst/>
                      <a:gdLst>
                        <a:gd name="T0" fmla="*/ 6 w 200"/>
                        <a:gd name="T1" fmla="*/ 2 h 87"/>
                        <a:gd name="T2" fmla="*/ 0 w 200"/>
                        <a:gd name="T3" fmla="*/ 87 h 87"/>
                        <a:gd name="T4" fmla="*/ 200 w 200"/>
                        <a:gd name="T5" fmla="*/ 69 h 87"/>
                        <a:gd name="T6" fmla="*/ 156 w 200"/>
                        <a:gd name="T7" fmla="*/ 0 h 87"/>
                        <a:gd name="T8" fmla="*/ 6 w 200"/>
                        <a:gd name="T9" fmla="*/ 2 h 87"/>
                        <a:gd name="T10" fmla="*/ 0 60000 65536"/>
                        <a:gd name="T11" fmla="*/ 0 60000 65536"/>
                        <a:gd name="T12" fmla="*/ 0 60000 65536"/>
                        <a:gd name="T13" fmla="*/ 0 60000 65536"/>
                        <a:gd name="T14" fmla="*/ 0 60000 65536"/>
                        <a:gd name="T15" fmla="*/ 0 w 200"/>
                        <a:gd name="T16" fmla="*/ 0 h 87"/>
                        <a:gd name="T17" fmla="*/ 200 w 200"/>
                        <a:gd name="T18" fmla="*/ 87 h 87"/>
                      </a:gdLst>
                      <a:ahLst/>
                      <a:cxnLst>
                        <a:cxn ang="T10">
                          <a:pos x="T0" y="T1"/>
                        </a:cxn>
                        <a:cxn ang="T11">
                          <a:pos x="T2" y="T3"/>
                        </a:cxn>
                        <a:cxn ang="T12">
                          <a:pos x="T4" y="T5"/>
                        </a:cxn>
                        <a:cxn ang="T13">
                          <a:pos x="T6" y="T7"/>
                        </a:cxn>
                        <a:cxn ang="T14">
                          <a:pos x="T8" y="T9"/>
                        </a:cxn>
                      </a:cxnLst>
                      <a:rect l="T15" t="T16" r="T17" b="T18"/>
                      <a:pathLst>
                        <a:path w="200" h="87">
                          <a:moveTo>
                            <a:pt x="6" y="2"/>
                          </a:moveTo>
                          <a:lnTo>
                            <a:pt x="0" y="87"/>
                          </a:lnTo>
                          <a:lnTo>
                            <a:pt x="200" y="69"/>
                          </a:lnTo>
                          <a:lnTo>
                            <a:pt x="156" y="0"/>
                          </a:lnTo>
                          <a:lnTo>
                            <a:pt x="6" y="2"/>
                          </a:lnTo>
                          <a:close/>
                        </a:path>
                      </a:pathLst>
                    </a:custGeom>
                    <a:solidFill>
                      <a:srgbClr val="DFDFFF"/>
                    </a:solidFill>
                    <a:ln w="9525">
                      <a:noFill/>
                      <a:round/>
                      <a:headEnd/>
                      <a:tailEnd/>
                    </a:ln>
                  </p:spPr>
                  <p:txBody>
                    <a:bodyPr/>
                    <a:lstStyle/>
                    <a:p>
                      <a:pPr eaLnBrk="0" hangingPunct="0"/>
                      <a:endParaRPr lang="en-US" sz="1800"/>
                    </a:p>
                  </p:txBody>
                </p:sp>
                <p:grpSp>
                  <p:nvGrpSpPr>
                    <p:cNvPr id="39945" name="Group 98"/>
                    <p:cNvGrpSpPr>
                      <a:grpSpLocks/>
                    </p:cNvGrpSpPr>
                    <p:nvPr/>
                  </p:nvGrpSpPr>
                  <p:grpSpPr bwMode="auto">
                    <a:xfrm>
                      <a:off x="2496" y="3341"/>
                      <a:ext cx="211" cy="119"/>
                      <a:chOff x="2496" y="3341"/>
                      <a:chExt cx="211" cy="119"/>
                    </a:xfrm>
                  </p:grpSpPr>
                  <p:sp>
                    <p:nvSpPr>
                      <p:cNvPr id="39980" name="Freeform 99"/>
                      <p:cNvSpPr>
                        <a:spLocks/>
                      </p:cNvSpPr>
                      <p:nvPr/>
                    </p:nvSpPr>
                    <p:spPr bwMode="auto">
                      <a:xfrm>
                        <a:off x="2496" y="3380"/>
                        <a:ext cx="98" cy="80"/>
                      </a:xfrm>
                      <a:custGeom>
                        <a:avLst/>
                        <a:gdLst>
                          <a:gd name="T0" fmla="*/ 9 w 98"/>
                          <a:gd name="T1" fmla="*/ 4 h 80"/>
                          <a:gd name="T2" fmla="*/ 47 w 98"/>
                          <a:gd name="T3" fmla="*/ 4 h 80"/>
                          <a:gd name="T4" fmla="*/ 63 w 98"/>
                          <a:gd name="T5" fmla="*/ 0 h 80"/>
                          <a:gd name="T6" fmla="*/ 71 w 98"/>
                          <a:gd name="T7" fmla="*/ 5 h 80"/>
                          <a:gd name="T8" fmla="*/ 83 w 98"/>
                          <a:gd name="T9" fmla="*/ 24 h 80"/>
                          <a:gd name="T10" fmla="*/ 98 w 98"/>
                          <a:gd name="T11" fmla="*/ 31 h 80"/>
                          <a:gd name="T12" fmla="*/ 98 w 98"/>
                          <a:gd name="T13" fmla="*/ 42 h 80"/>
                          <a:gd name="T14" fmla="*/ 89 w 98"/>
                          <a:gd name="T15" fmla="*/ 52 h 80"/>
                          <a:gd name="T16" fmla="*/ 92 w 98"/>
                          <a:gd name="T17" fmla="*/ 61 h 80"/>
                          <a:gd name="T18" fmla="*/ 91 w 98"/>
                          <a:gd name="T19" fmla="*/ 69 h 80"/>
                          <a:gd name="T20" fmla="*/ 85 w 98"/>
                          <a:gd name="T21" fmla="*/ 73 h 80"/>
                          <a:gd name="T22" fmla="*/ 78 w 98"/>
                          <a:gd name="T23" fmla="*/ 72 h 80"/>
                          <a:gd name="T24" fmla="*/ 74 w 98"/>
                          <a:gd name="T25" fmla="*/ 62 h 80"/>
                          <a:gd name="T26" fmla="*/ 64 w 98"/>
                          <a:gd name="T27" fmla="*/ 69 h 80"/>
                          <a:gd name="T28" fmla="*/ 57 w 98"/>
                          <a:gd name="T29" fmla="*/ 70 h 80"/>
                          <a:gd name="T30" fmla="*/ 54 w 98"/>
                          <a:gd name="T31" fmla="*/ 73 h 80"/>
                          <a:gd name="T32" fmla="*/ 48 w 98"/>
                          <a:gd name="T33" fmla="*/ 74 h 80"/>
                          <a:gd name="T34" fmla="*/ 44 w 98"/>
                          <a:gd name="T35" fmla="*/ 73 h 80"/>
                          <a:gd name="T36" fmla="*/ 37 w 98"/>
                          <a:gd name="T37" fmla="*/ 75 h 80"/>
                          <a:gd name="T38" fmla="*/ 29 w 98"/>
                          <a:gd name="T39" fmla="*/ 75 h 80"/>
                          <a:gd name="T40" fmla="*/ 22 w 98"/>
                          <a:gd name="T41" fmla="*/ 80 h 80"/>
                          <a:gd name="T42" fmla="*/ 16 w 98"/>
                          <a:gd name="T43" fmla="*/ 77 h 80"/>
                          <a:gd name="T44" fmla="*/ 9 w 98"/>
                          <a:gd name="T45" fmla="*/ 58 h 80"/>
                          <a:gd name="T46" fmla="*/ 2 w 98"/>
                          <a:gd name="T47" fmla="*/ 52 h 80"/>
                          <a:gd name="T48" fmla="*/ 0 w 98"/>
                          <a:gd name="T49" fmla="*/ 29 h 80"/>
                          <a:gd name="T50" fmla="*/ 9 w 98"/>
                          <a:gd name="T51" fmla="*/ 4 h 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8"/>
                          <a:gd name="T79" fmla="*/ 0 h 80"/>
                          <a:gd name="T80" fmla="*/ 98 w 98"/>
                          <a:gd name="T81" fmla="*/ 80 h 8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8" h="80">
                            <a:moveTo>
                              <a:pt x="9" y="4"/>
                            </a:moveTo>
                            <a:lnTo>
                              <a:pt x="47" y="4"/>
                            </a:lnTo>
                            <a:lnTo>
                              <a:pt x="63" y="0"/>
                            </a:lnTo>
                            <a:lnTo>
                              <a:pt x="71" y="5"/>
                            </a:lnTo>
                            <a:lnTo>
                              <a:pt x="83" y="24"/>
                            </a:lnTo>
                            <a:lnTo>
                              <a:pt x="98" y="31"/>
                            </a:lnTo>
                            <a:lnTo>
                              <a:pt x="98" y="42"/>
                            </a:lnTo>
                            <a:lnTo>
                              <a:pt x="89" y="52"/>
                            </a:lnTo>
                            <a:lnTo>
                              <a:pt x="92" y="61"/>
                            </a:lnTo>
                            <a:lnTo>
                              <a:pt x="91" y="69"/>
                            </a:lnTo>
                            <a:lnTo>
                              <a:pt x="85" y="73"/>
                            </a:lnTo>
                            <a:lnTo>
                              <a:pt x="78" y="72"/>
                            </a:lnTo>
                            <a:lnTo>
                              <a:pt x="74" y="62"/>
                            </a:lnTo>
                            <a:lnTo>
                              <a:pt x="64" y="69"/>
                            </a:lnTo>
                            <a:lnTo>
                              <a:pt x="57" y="70"/>
                            </a:lnTo>
                            <a:lnTo>
                              <a:pt x="54" y="73"/>
                            </a:lnTo>
                            <a:lnTo>
                              <a:pt x="48" y="74"/>
                            </a:lnTo>
                            <a:lnTo>
                              <a:pt x="44" y="73"/>
                            </a:lnTo>
                            <a:lnTo>
                              <a:pt x="37" y="75"/>
                            </a:lnTo>
                            <a:lnTo>
                              <a:pt x="29" y="75"/>
                            </a:lnTo>
                            <a:lnTo>
                              <a:pt x="22" y="80"/>
                            </a:lnTo>
                            <a:lnTo>
                              <a:pt x="16" y="77"/>
                            </a:lnTo>
                            <a:lnTo>
                              <a:pt x="9" y="58"/>
                            </a:lnTo>
                            <a:lnTo>
                              <a:pt x="2" y="52"/>
                            </a:lnTo>
                            <a:lnTo>
                              <a:pt x="0" y="29"/>
                            </a:lnTo>
                            <a:lnTo>
                              <a:pt x="9" y="4"/>
                            </a:lnTo>
                            <a:close/>
                          </a:path>
                        </a:pathLst>
                      </a:custGeom>
                      <a:solidFill>
                        <a:srgbClr val="FF9F9F"/>
                      </a:solidFill>
                      <a:ln w="9525">
                        <a:noFill/>
                        <a:round/>
                        <a:headEnd/>
                        <a:tailEnd/>
                      </a:ln>
                    </p:spPr>
                    <p:txBody>
                      <a:bodyPr/>
                      <a:lstStyle/>
                      <a:p>
                        <a:pPr eaLnBrk="0" hangingPunct="0"/>
                        <a:endParaRPr lang="en-US" sz="1800"/>
                      </a:p>
                    </p:txBody>
                  </p:sp>
                  <p:sp>
                    <p:nvSpPr>
                      <p:cNvPr id="39981" name="Freeform 100"/>
                      <p:cNvSpPr>
                        <a:spLocks/>
                      </p:cNvSpPr>
                      <p:nvPr/>
                    </p:nvSpPr>
                    <p:spPr bwMode="auto">
                      <a:xfrm>
                        <a:off x="2622" y="3341"/>
                        <a:ext cx="85" cy="108"/>
                      </a:xfrm>
                      <a:custGeom>
                        <a:avLst/>
                        <a:gdLst>
                          <a:gd name="T0" fmla="*/ 18 w 85"/>
                          <a:gd name="T1" fmla="*/ 13 h 108"/>
                          <a:gd name="T2" fmla="*/ 5 w 85"/>
                          <a:gd name="T3" fmla="*/ 22 h 108"/>
                          <a:gd name="T4" fmla="*/ 3 w 85"/>
                          <a:gd name="T5" fmla="*/ 33 h 108"/>
                          <a:gd name="T6" fmla="*/ 4 w 85"/>
                          <a:gd name="T7" fmla="*/ 44 h 108"/>
                          <a:gd name="T8" fmla="*/ 2 w 85"/>
                          <a:gd name="T9" fmla="*/ 49 h 108"/>
                          <a:gd name="T10" fmla="*/ 0 w 85"/>
                          <a:gd name="T11" fmla="*/ 59 h 108"/>
                          <a:gd name="T12" fmla="*/ 0 w 85"/>
                          <a:gd name="T13" fmla="*/ 68 h 108"/>
                          <a:gd name="T14" fmla="*/ 4 w 85"/>
                          <a:gd name="T15" fmla="*/ 73 h 108"/>
                          <a:gd name="T16" fmla="*/ 7 w 85"/>
                          <a:gd name="T17" fmla="*/ 77 h 108"/>
                          <a:gd name="T18" fmla="*/ 8 w 85"/>
                          <a:gd name="T19" fmla="*/ 83 h 108"/>
                          <a:gd name="T20" fmla="*/ 10 w 85"/>
                          <a:gd name="T21" fmla="*/ 87 h 108"/>
                          <a:gd name="T22" fmla="*/ 10 w 85"/>
                          <a:gd name="T23" fmla="*/ 91 h 108"/>
                          <a:gd name="T24" fmla="*/ 10 w 85"/>
                          <a:gd name="T25" fmla="*/ 94 h 108"/>
                          <a:gd name="T26" fmla="*/ 15 w 85"/>
                          <a:gd name="T27" fmla="*/ 98 h 108"/>
                          <a:gd name="T28" fmla="*/ 30 w 85"/>
                          <a:gd name="T29" fmla="*/ 103 h 108"/>
                          <a:gd name="T30" fmla="*/ 50 w 85"/>
                          <a:gd name="T31" fmla="*/ 108 h 108"/>
                          <a:gd name="T32" fmla="*/ 60 w 85"/>
                          <a:gd name="T33" fmla="*/ 102 h 108"/>
                          <a:gd name="T34" fmla="*/ 64 w 85"/>
                          <a:gd name="T35" fmla="*/ 95 h 108"/>
                          <a:gd name="T36" fmla="*/ 69 w 85"/>
                          <a:gd name="T37" fmla="*/ 96 h 108"/>
                          <a:gd name="T38" fmla="*/ 73 w 85"/>
                          <a:gd name="T39" fmla="*/ 88 h 108"/>
                          <a:gd name="T40" fmla="*/ 73 w 85"/>
                          <a:gd name="T41" fmla="*/ 74 h 108"/>
                          <a:gd name="T42" fmla="*/ 80 w 85"/>
                          <a:gd name="T43" fmla="*/ 75 h 108"/>
                          <a:gd name="T44" fmla="*/ 85 w 85"/>
                          <a:gd name="T45" fmla="*/ 68 h 108"/>
                          <a:gd name="T46" fmla="*/ 83 w 85"/>
                          <a:gd name="T47" fmla="*/ 61 h 108"/>
                          <a:gd name="T48" fmla="*/ 79 w 85"/>
                          <a:gd name="T49" fmla="*/ 53 h 108"/>
                          <a:gd name="T50" fmla="*/ 74 w 85"/>
                          <a:gd name="T51" fmla="*/ 49 h 108"/>
                          <a:gd name="T52" fmla="*/ 81 w 85"/>
                          <a:gd name="T53" fmla="*/ 43 h 108"/>
                          <a:gd name="T54" fmla="*/ 80 w 85"/>
                          <a:gd name="T55" fmla="*/ 36 h 108"/>
                          <a:gd name="T56" fmla="*/ 75 w 85"/>
                          <a:gd name="T57" fmla="*/ 31 h 108"/>
                          <a:gd name="T58" fmla="*/ 47 w 85"/>
                          <a:gd name="T59" fmla="*/ 26 h 108"/>
                          <a:gd name="T60" fmla="*/ 38 w 85"/>
                          <a:gd name="T61" fmla="*/ 1 h 108"/>
                          <a:gd name="T62" fmla="*/ 31 w 85"/>
                          <a:gd name="T63" fmla="*/ 0 h 108"/>
                          <a:gd name="T64" fmla="*/ 24 w 85"/>
                          <a:gd name="T65" fmla="*/ 1 h 108"/>
                          <a:gd name="T66" fmla="*/ 18 w 85"/>
                          <a:gd name="T67" fmla="*/ 13 h 10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85"/>
                          <a:gd name="T103" fmla="*/ 0 h 108"/>
                          <a:gd name="T104" fmla="*/ 85 w 85"/>
                          <a:gd name="T105" fmla="*/ 108 h 10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85" h="108">
                            <a:moveTo>
                              <a:pt x="18" y="13"/>
                            </a:moveTo>
                            <a:lnTo>
                              <a:pt x="5" y="22"/>
                            </a:lnTo>
                            <a:lnTo>
                              <a:pt x="3" y="33"/>
                            </a:lnTo>
                            <a:lnTo>
                              <a:pt x="4" y="44"/>
                            </a:lnTo>
                            <a:lnTo>
                              <a:pt x="2" y="49"/>
                            </a:lnTo>
                            <a:lnTo>
                              <a:pt x="0" y="59"/>
                            </a:lnTo>
                            <a:lnTo>
                              <a:pt x="0" y="68"/>
                            </a:lnTo>
                            <a:lnTo>
                              <a:pt x="4" y="73"/>
                            </a:lnTo>
                            <a:lnTo>
                              <a:pt x="7" y="77"/>
                            </a:lnTo>
                            <a:lnTo>
                              <a:pt x="8" y="83"/>
                            </a:lnTo>
                            <a:lnTo>
                              <a:pt x="10" y="87"/>
                            </a:lnTo>
                            <a:lnTo>
                              <a:pt x="10" y="91"/>
                            </a:lnTo>
                            <a:lnTo>
                              <a:pt x="10" y="94"/>
                            </a:lnTo>
                            <a:lnTo>
                              <a:pt x="15" y="98"/>
                            </a:lnTo>
                            <a:lnTo>
                              <a:pt x="30" y="103"/>
                            </a:lnTo>
                            <a:lnTo>
                              <a:pt x="50" y="108"/>
                            </a:lnTo>
                            <a:lnTo>
                              <a:pt x="60" y="102"/>
                            </a:lnTo>
                            <a:lnTo>
                              <a:pt x="64" y="95"/>
                            </a:lnTo>
                            <a:lnTo>
                              <a:pt x="69" y="96"/>
                            </a:lnTo>
                            <a:lnTo>
                              <a:pt x="73" y="88"/>
                            </a:lnTo>
                            <a:lnTo>
                              <a:pt x="73" y="74"/>
                            </a:lnTo>
                            <a:lnTo>
                              <a:pt x="80" y="75"/>
                            </a:lnTo>
                            <a:lnTo>
                              <a:pt x="85" y="68"/>
                            </a:lnTo>
                            <a:lnTo>
                              <a:pt x="83" y="61"/>
                            </a:lnTo>
                            <a:lnTo>
                              <a:pt x="79" y="53"/>
                            </a:lnTo>
                            <a:lnTo>
                              <a:pt x="74" y="49"/>
                            </a:lnTo>
                            <a:lnTo>
                              <a:pt x="81" y="43"/>
                            </a:lnTo>
                            <a:lnTo>
                              <a:pt x="80" y="36"/>
                            </a:lnTo>
                            <a:lnTo>
                              <a:pt x="75" y="31"/>
                            </a:lnTo>
                            <a:lnTo>
                              <a:pt x="47" y="26"/>
                            </a:lnTo>
                            <a:lnTo>
                              <a:pt x="38" y="1"/>
                            </a:lnTo>
                            <a:lnTo>
                              <a:pt x="31" y="0"/>
                            </a:lnTo>
                            <a:lnTo>
                              <a:pt x="24" y="1"/>
                            </a:lnTo>
                            <a:lnTo>
                              <a:pt x="18" y="13"/>
                            </a:lnTo>
                            <a:close/>
                          </a:path>
                        </a:pathLst>
                      </a:custGeom>
                      <a:solidFill>
                        <a:srgbClr val="FF9F9F"/>
                      </a:solidFill>
                      <a:ln w="9525">
                        <a:noFill/>
                        <a:round/>
                        <a:headEnd/>
                        <a:tailEnd/>
                      </a:ln>
                    </p:spPr>
                    <p:txBody>
                      <a:bodyPr/>
                      <a:lstStyle/>
                      <a:p>
                        <a:pPr eaLnBrk="0" hangingPunct="0"/>
                        <a:endParaRPr lang="en-US" sz="1800"/>
                      </a:p>
                    </p:txBody>
                  </p:sp>
                </p:grpSp>
              </p:grpSp>
              <p:sp>
                <p:nvSpPr>
                  <p:cNvPr id="39977" name="Freeform 101"/>
                  <p:cNvSpPr>
                    <a:spLocks/>
                  </p:cNvSpPr>
                  <p:nvPr/>
                </p:nvSpPr>
                <p:spPr bwMode="auto">
                  <a:xfrm>
                    <a:off x="2438" y="3379"/>
                    <a:ext cx="86" cy="57"/>
                  </a:xfrm>
                  <a:custGeom>
                    <a:avLst/>
                    <a:gdLst>
                      <a:gd name="T0" fmla="*/ 63 w 86"/>
                      <a:gd name="T1" fmla="*/ 57 h 57"/>
                      <a:gd name="T2" fmla="*/ 57 w 86"/>
                      <a:gd name="T3" fmla="*/ 40 h 57"/>
                      <a:gd name="T4" fmla="*/ 58 w 86"/>
                      <a:gd name="T5" fmla="*/ 30 h 57"/>
                      <a:gd name="T6" fmla="*/ 62 w 86"/>
                      <a:gd name="T7" fmla="*/ 21 h 57"/>
                      <a:gd name="T8" fmla="*/ 68 w 86"/>
                      <a:gd name="T9" fmla="*/ 14 h 57"/>
                      <a:gd name="T10" fmla="*/ 75 w 86"/>
                      <a:gd name="T11" fmla="*/ 7 h 57"/>
                      <a:gd name="T12" fmla="*/ 86 w 86"/>
                      <a:gd name="T13" fmla="*/ 3 h 57"/>
                      <a:gd name="T14" fmla="*/ 40 w 86"/>
                      <a:gd name="T15" fmla="*/ 0 h 57"/>
                      <a:gd name="T16" fmla="*/ 0 w 86"/>
                      <a:gd name="T17" fmla="*/ 28 h 57"/>
                      <a:gd name="T18" fmla="*/ 14 w 86"/>
                      <a:gd name="T19" fmla="*/ 54 h 57"/>
                      <a:gd name="T20" fmla="*/ 63 w 86"/>
                      <a:gd name="T21" fmla="*/ 57 h 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6"/>
                      <a:gd name="T34" fmla="*/ 0 h 57"/>
                      <a:gd name="T35" fmla="*/ 86 w 86"/>
                      <a:gd name="T36" fmla="*/ 57 h 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6" h="57">
                        <a:moveTo>
                          <a:pt x="63" y="57"/>
                        </a:moveTo>
                        <a:lnTo>
                          <a:pt x="57" y="40"/>
                        </a:lnTo>
                        <a:lnTo>
                          <a:pt x="58" y="30"/>
                        </a:lnTo>
                        <a:lnTo>
                          <a:pt x="62" y="21"/>
                        </a:lnTo>
                        <a:lnTo>
                          <a:pt x="68" y="14"/>
                        </a:lnTo>
                        <a:lnTo>
                          <a:pt x="75" y="7"/>
                        </a:lnTo>
                        <a:lnTo>
                          <a:pt x="86" y="3"/>
                        </a:lnTo>
                        <a:lnTo>
                          <a:pt x="40" y="0"/>
                        </a:lnTo>
                        <a:lnTo>
                          <a:pt x="0" y="28"/>
                        </a:lnTo>
                        <a:lnTo>
                          <a:pt x="14" y="54"/>
                        </a:lnTo>
                        <a:lnTo>
                          <a:pt x="63" y="57"/>
                        </a:lnTo>
                        <a:close/>
                      </a:path>
                    </a:pathLst>
                  </a:custGeom>
                  <a:solidFill>
                    <a:srgbClr val="DFDFFF"/>
                  </a:solidFill>
                  <a:ln w="9525">
                    <a:noFill/>
                    <a:round/>
                    <a:headEnd/>
                    <a:tailEnd/>
                  </a:ln>
                </p:spPr>
                <p:txBody>
                  <a:bodyPr/>
                  <a:lstStyle/>
                  <a:p>
                    <a:pPr eaLnBrk="0" hangingPunct="0"/>
                    <a:endParaRPr lang="en-US" sz="1800"/>
                  </a:p>
                </p:txBody>
              </p:sp>
            </p:grpSp>
          </p:grpSp>
          <p:grpSp>
            <p:nvGrpSpPr>
              <p:cNvPr id="39946" name="Group 102"/>
              <p:cNvGrpSpPr>
                <a:grpSpLocks/>
              </p:cNvGrpSpPr>
              <p:nvPr/>
            </p:nvGrpSpPr>
            <p:grpSpPr bwMode="auto">
              <a:xfrm>
                <a:off x="2434" y="2908"/>
                <a:ext cx="158" cy="221"/>
                <a:chOff x="2434" y="2908"/>
                <a:chExt cx="158" cy="221"/>
              </a:xfrm>
            </p:grpSpPr>
            <p:grpSp>
              <p:nvGrpSpPr>
                <p:cNvPr id="39948" name="Group 103"/>
                <p:cNvGrpSpPr>
                  <a:grpSpLocks/>
                </p:cNvGrpSpPr>
                <p:nvPr/>
              </p:nvGrpSpPr>
              <p:grpSpPr bwMode="auto">
                <a:xfrm>
                  <a:off x="2434" y="2914"/>
                  <a:ext cx="157" cy="215"/>
                  <a:chOff x="2434" y="2914"/>
                  <a:chExt cx="157" cy="215"/>
                </a:xfrm>
              </p:grpSpPr>
              <p:grpSp>
                <p:nvGrpSpPr>
                  <p:cNvPr id="39949" name="Group 104"/>
                  <p:cNvGrpSpPr>
                    <a:grpSpLocks/>
                  </p:cNvGrpSpPr>
                  <p:nvPr/>
                </p:nvGrpSpPr>
                <p:grpSpPr bwMode="auto">
                  <a:xfrm>
                    <a:off x="2434" y="2914"/>
                    <a:ext cx="157" cy="215"/>
                    <a:chOff x="2434" y="2914"/>
                    <a:chExt cx="157" cy="215"/>
                  </a:xfrm>
                </p:grpSpPr>
                <p:sp>
                  <p:nvSpPr>
                    <p:cNvPr id="39971" name="Freeform 105"/>
                    <p:cNvSpPr>
                      <a:spLocks/>
                    </p:cNvSpPr>
                    <p:nvPr/>
                  </p:nvSpPr>
                  <p:spPr bwMode="auto">
                    <a:xfrm>
                      <a:off x="2434" y="2914"/>
                      <a:ext cx="157" cy="215"/>
                    </a:xfrm>
                    <a:custGeom>
                      <a:avLst/>
                      <a:gdLst>
                        <a:gd name="T0" fmla="*/ 17 w 157"/>
                        <a:gd name="T1" fmla="*/ 39 h 215"/>
                        <a:gd name="T2" fmla="*/ 13 w 157"/>
                        <a:gd name="T3" fmla="*/ 52 h 215"/>
                        <a:gd name="T4" fmla="*/ 11 w 157"/>
                        <a:gd name="T5" fmla="*/ 66 h 215"/>
                        <a:gd name="T6" fmla="*/ 12 w 157"/>
                        <a:gd name="T7" fmla="*/ 80 h 215"/>
                        <a:gd name="T8" fmla="*/ 3 w 157"/>
                        <a:gd name="T9" fmla="*/ 79 h 215"/>
                        <a:gd name="T10" fmla="*/ 0 w 157"/>
                        <a:gd name="T11" fmla="*/ 90 h 215"/>
                        <a:gd name="T12" fmla="*/ 1 w 157"/>
                        <a:gd name="T13" fmla="*/ 103 h 215"/>
                        <a:gd name="T14" fmla="*/ 14 w 157"/>
                        <a:gd name="T15" fmla="*/ 132 h 215"/>
                        <a:gd name="T16" fmla="*/ 18 w 157"/>
                        <a:gd name="T17" fmla="*/ 138 h 215"/>
                        <a:gd name="T18" fmla="*/ 24 w 157"/>
                        <a:gd name="T19" fmla="*/ 139 h 215"/>
                        <a:gd name="T20" fmla="*/ 30 w 157"/>
                        <a:gd name="T21" fmla="*/ 160 h 215"/>
                        <a:gd name="T22" fmla="*/ 35 w 157"/>
                        <a:gd name="T23" fmla="*/ 180 h 215"/>
                        <a:gd name="T24" fmla="*/ 38 w 157"/>
                        <a:gd name="T25" fmla="*/ 187 h 215"/>
                        <a:gd name="T26" fmla="*/ 88 w 157"/>
                        <a:gd name="T27" fmla="*/ 215 h 215"/>
                        <a:gd name="T28" fmla="*/ 128 w 157"/>
                        <a:gd name="T29" fmla="*/ 196 h 215"/>
                        <a:gd name="T30" fmla="*/ 149 w 157"/>
                        <a:gd name="T31" fmla="*/ 178 h 215"/>
                        <a:gd name="T32" fmla="*/ 155 w 157"/>
                        <a:gd name="T33" fmla="*/ 145 h 215"/>
                        <a:gd name="T34" fmla="*/ 157 w 157"/>
                        <a:gd name="T35" fmla="*/ 99 h 215"/>
                        <a:gd name="T36" fmla="*/ 155 w 157"/>
                        <a:gd name="T37" fmla="*/ 65 h 215"/>
                        <a:gd name="T38" fmla="*/ 153 w 157"/>
                        <a:gd name="T39" fmla="*/ 52 h 215"/>
                        <a:gd name="T40" fmla="*/ 148 w 157"/>
                        <a:gd name="T41" fmla="*/ 38 h 215"/>
                        <a:gd name="T42" fmla="*/ 139 w 157"/>
                        <a:gd name="T43" fmla="*/ 24 h 215"/>
                        <a:gd name="T44" fmla="*/ 128 w 157"/>
                        <a:gd name="T45" fmla="*/ 14 h 215"/>
                        <a:gd name="T46" fmla="*/ 110 w 157"/>
                        <a:gd name="T47" fmla="*/ 5 h 215"/>
                        <a:gd name="T48" fmla="*/ 92 w 157"/>
                        <a:gd name="T49" fmla="*/ 1 h 215"/>
                        <a:gd name="T50" fmla="*/ 75 w 157"/>
                        <a:gd name="T51" fmla="*/ 0 h 215"/>
                        <a:gd name="T52" fmla="*/ 59 w 157"/>
                        <a:gd name="T53" fmla="*/ 2 h 215"/>
                        <a:gd name="T54" fmla="*/ 45 w 157"/>
                        <a:gd name="T55" fmla="*/ 7 h 215"/>
                        <a:gd name="T56" fmla="*/ 32 w 157"/>
                        <a:gd name="T57" fmla="*/ 16 h 215"/>
                        <a:gd name="T58" fmla="*/ 25 w 157"/>
                        <a:gd name="T59" fmla="*/ 25 h 215"/>
                        <a:gd name="T60" fmla="*/ 17 w 157"/>
                        <a:gd name="T61" fmla="*/ 39 h 21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57"/>
                        <a:gd name="T94" fmla="*/ 0 h 215"/>
                        <a:gd name="T95" fmla="*/ 157 w 157"/>
                        <a:gd name="T96" fmla="*/ 215 h 215"/>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57" h="215">
                          <a:moveTo>
                            <a:pt x="17" y="39"/>
                          </a:moveTo>
                          <a:lnTo>
                            <a:pt x="13" y="52"/>
                          </a:lnTo>
                          <a:lnTo>
                            <a:pt x="11" y="66"/>
                          </a:lnTo>
                          <a:lnTo>
                            <a:pt x="12" y="80"/>
                          </a:lnTo>
                          <a:lnTo>
                            <a:pt x="3" y="79"/>
                          </a:lnTo>
                          <a:lnTo>
                            <a:pt x="0" y="90"/>
                          </a:lnTo>
                          <a:lnTo>
                            <a:pt x="1" y="103"/>
                          </a:lnTo>
                          <a:lnTo>
                            <a:pt x="14" y="132"/>
                          </a:lnTo>
                          <a:lnTo>
                            <a:pt x="18" y="138"/>
                          </a:lnTo>
                          <a:lnTo>
                            <a:pt x="24" y="139"/>
                          </a:lnTo>
                          <a:lnTo>
                            <a:pt x="30" y="160"/>
                          </a:lnTo>
                          <a:lnTo>
                            <a:pt x="35" y="180"/>
                          </a:lnTo>
                          <a:lnTo>
                            <a:pt x="38" y="187"/>
                          </a:lnTo>
                          <a:lnTo>
                            <a:pt x="88" y="215"/>
                          </a:lnTo>
                          <a:lnTo>
                            <a:pt x="128" y="196"/>
                          </a:lnTo>
                          <a:lnTo>
                            <a:pt x="149" y="178"/>
                          </a:lnTo>
                          <a:lnTo>
                            <a:pt x="155" y="145"/>
                          </a:lnTo>
                          <a:lnTo>
                            <a:pt x="157" y="99"/>
                          </a:lnTo>
                          <a:lnTo>
                            <a:pt x="155" y="65"/>
                          </a:lnTo>
                          <a:lnTo>
                            <a:pt x="153" y="52"/>
                          </a:lnTo>
                          <a:lnTo>
                            <a:pt x="148" y="38"/>
                          </a:lnTo>
                          <a:lnTo>
                            <a:pt x="139" y="24"/>
                          </a:lnTo>
                          <a:lnTo>
                            <a:pt x="128" y="14"/>
                          </a:lnTo>
                          <a:lnTo>
                            <a:pt x="110" y="5"/>
                          </a:lnTo>
                          <a:lnTo>
                            <a:pt x="92" y="1"/>
                          </a:lnTo>
                          <a:lnTo>
                            <a:pt x="75" y="0"/>
                          </a:lnTo>
                          <a:lnTo>
                            <a:pt x="59" y="2"/>
                          </a:lnTo>
                          <a:lnTo>
                            <a:pt x="45" y="7"/>
                          </a:lnTo>
                          <a:lnTo>
                            <a:pt x="32" y="16"/>
                          </a:lnTo>
                          <a:lnTo>
                            <a:pt x="25" y="25"/>
                          </a:lnTo>
                          <a:lnTo>
                            <a:pt x="17" y="39"/>
                          </a:lnTo>
                          <a:close/>
                        </a:path>
                      </a:pathLst>
                    </a:custGeom>
                    <a:solidFill>
                      <a:srgbClr val="FF9F9F"/>
                    </a:solidFill>
                    <a:ln w="9525">
                      <a:noFill/>
                      <a:round/>
                      <a:headEnd/>
                      <a:tailEnd/>
                    </a:ln>
                  </p:spPr>
                  <p:txBody>
                    <a:bodyPr/>
                    <a:lstStyle/>
                    <a:p>
                      <a:pPr eaLnBrk="0" hangingPunct="0"/>
                      <a:endParaRPr lang="en-US" sz="1800"/>
                    </a:p>
                  </p:txBody>
                </p:sp>
                <p:sp>
                  <p:nvSpPr>
                    <p:cNvPr id="39972" name="Freeform 106"/>
                    <p:cNvSpPr>
                      <a:spLocks/>
                    </p:cNvSpPr>
                    <p:nvPr/>
                  </p:nvSpPr>
                  <p:spPr bwMode="auto">
                    <a:xfrm>
                      <a:off x="2454" y="2921"/>
                      <a:ext cx="132" cy="208"/>
                    </a:xfrm>
                    <a:custGeom>
                      <a:avLst/>
                      <a:gdLst>
                        <a:gd name="T0" fmla="*/ 99 w 132"/>
                        <a:gd name="T1" fmla="*/ 25 h 208"/>
                        <a:gd name="T2" fmla="*/ 91 w 132"/>
                        <a:gd name="T3" fmla="*/ 38 h 208"/>
                        <a:gd name="T4" fmla="*/ 83 w 132"/>
                        <a:gd name="T5" fmla="*/ 54 h 208"/>
                        <a:gd name="T6" fmla="*/ 103 w 132"/>
                        <a:gd name="T7" fmla="*/ 70 h 208"/>
                        <a:gd name="T8" fmla="*/ 97 w 132"/>
                        <a:gd name="T9" fmla="*/ 89 h 208"/>
                        <a:gd name="T10" fmla="*/ 88 w 132"/>
                        <a:gd name="T11" fmla="*/ 124 h 208"/>
                        <a:gd name="T12" fmla="*/ 78 w 132"/>
                        <a:gd name="T13" fmla="*/ 76 h 208"/>
                        <a:gd name="T14" fmla="*/ 64 w 132"/>
                        <a:gd name="T15" fmla="*/ 70 h 208"/>
                        <a:gd name="T16" fmla="*/ 45 w 132"/>
                        <a:gd name="T17" fmla="*/ 34 h 208"/>
                        <a:gd name="T18" fmla="*/ 35 w 132"/>
                        <a:gd name="T19" fmla="*/ 31 h 208"/>
                        <a:gd name="T20" fmla="*/ 35 w 132"/>
                        <a:gd name="T21" fmla="*/ 40 h 208"/>
                        <a:gd name="T22" fmla="*/ 71 w 132"/>
                        <a:gd name="T23" fmla="*/ 82 h 208"/>
                        <a:gd name="T24" fmla="*/ 50 w 132"/>
                        <a:gd name="T25" fmla="*/ 119 h 208"/>
                        <a:gd name="T26" fmla="*/ 42 w 132"/>
                        <a:gd name="T27" fmla="*/ 130 h 208"/>
                        <a:gd name="T28" fmla="*/ 54 w 132"/>
                        <a:gd name="T29" fmla="*/ 129 h 208"/>
                        <a:gd name="T30" fmla="*/ 73 w 132"/>
                        <a:gd name="T31" fmla="*/ 113 h 208"/>
                        <a:gd name="T32" fmla="*/ 81 w 132"/>
                        <a:gd name="T33" fmla="*/ 130 h 208"/>
                        <a:gd name="T34" fmla="*/ 103 w 132"/>
                        <a:gd name="T35" fmla="*/ 123 h 208"/>
                        <a:gd name="T36" fmla="*/ 114 w 132"/>
                        <a:gd name="T37" fmla="*/ 133 h 208"/>
                        <a:gd name="T38" fmla="*/ 115 w 132"/>
                        <a:gd name="T39" fmla="*/ 154 h 208"/>
                        <a:gd name="T40" fmla="*/ 99 w 132"/>
                        <a:gd name="T41" fmla="*/ 165 h 208"/>
                        <a:gd name="T42" fmla="*/ 79 w 132"/>
                        <a:gd name="T43" fmla="*/ 162 h 208"/>
                        <a:gd name="T44" fmla="*/ 66 w 132"/>
                        <a:gd name="T45" fmla="*/ 169 h 208"/>
                        <a:gd name="T46" fmla="*/ 75 w 132"/>
                        <a:gd name="T47" fmla="*/ 182 h 208"/>
                        <a:gd name="T48" fmla="*/ 102 w 132"/>
                        <a:gd name="T49" fmla="*/ 181 h 208"/>
                        <a:gd name="T50" fmla="*/ 120 w 132"/>
                        <a:gd name="T51" fmla="*/ 172 h 208"/>
                        <a:gd name="T52" fmla="*/ 132 w 132"/>
                        <a:gd name="T53" fmla="*/ 159 h 208"/>
                        <a:gd name="T54" fmla="*/ 121 w 132"/>
                        <a:gd name="T55" fmla="*/ 178 h 208"/>
                        <a:gd name="T56" fmla="*/ 67 w 132"/>
                        <a:gd name="T57" fmla="*/ 208 h 208"/>
                        <a:gd name="T58" fmla="*/ 4 w 132"/>
                        <a:gd name="T59" fmla="*/ 133 h 208"/>
                        <a:gd name="T60" fmla="*/ 0 w 132"/>
                        <a:gd name="T61" fmla="*/ 74 h 208"/>
                        <a:gd name="T62" fmla="*/ 1 w 132"/>
                        <a:gd name="T63" fmla="*/ 47 h 208"/>
                        <a:gd name="T64" fmla="*/ 9 w 132"/>
                        <a:gd name="T65" fmla="*/ 24 h 208"/>
                        <a:gd name="T66" fmla="*/ 27 w 132"/>
                        <a:gd name="T67" fmla="*/ 7 h 208"/>
                        <a:gd name="T68" fmla="*/ 53 w 132"/>
                        <a:gd name="T69" fmla="*/ 0 h 208"/>
                        <a:gd name="T70" fmla="*/ 83 w 132"/>
                        <a:gd name="T71" fmla="*/ 3 h 208"/>
                        <a:gd name="T72" fmla="*/ 105 w 132"/>
                        <a:gd name="T73" fmla="*/ 19 h 20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32"/>
                        <a:gd name="T112" fmla="*/ 0 h 208"/>
                        <a:gd name="T113" fmla="*/ 132 w 132"/>
                        <a:gd name="T114" fmla="*/ 208 h 20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32" h="208">
                          <a:moveTo>
                            <a:pt x="105" y="19"/>
                          </a:moveTo>
                          <a:lnTo>
                            <a:pt x="99" y="25"/>
                          </a:lnTo>
                          <a:lnTo>
                            <a:pt x="94" y="31"/>
                          </a:lnTo>
                          <a:lnTo>
                            <a:pt x="91" y="38"/>
                          </a:lnTo>
                          <a:lnTo>
                            <a:pt x="86" y="47"/>
                          </a:lnTo>
                          <a:lnTo>
                            <a:pt x="83" y="54"/>
                          </a:lnTo>
                          <a:lnTo>
                            <a:pt x="87" y="63"/>
                          </a:lnTo>
                          <a:lnTo>
                            <a:pt x="103" y="70"/>
                          </a:lnTo>
                          <a:lnTo>
                            <a:pt x="113" y="68"/>
                          </a:lnTo>
                          <a:lnTo>
                            <a:pt x="97" y="89"/>
                          </a:lnTo>
                          <a:lnTo>
                            <a:pt x="95" y="121"/>
                          </a:lnTo>
                          <a:lnTo>
                            <a:pt x="88" y="124"/>
                          </a:lnTo>
                          <a:lnTo>
                            <a:pt x="83" y="82"/>
                          </a:lnTo>
                          <a:lnTo>
                            <a:pt x="78" y="76"/>
                          </a:lnTo>
                          <a:lnTo>
                            <a:pt x="71" y="72"/>
                          </a:lnTo>
                          <a:lnTo>
                            <a:pt x="64" y="70"/>
                          </a:lnTo>
                          <a:lnTo>
                            <a:pt x="56" y="69"/>
                          </a:lnTo>
                          <a:lnTo>
                            <a:pt x="45" y="34"/>
                          </a:lnTo>
                          <a:lnTo>
                            <a:pt x="42" y="30"/>
                          </a:lnTo>
                          <a:lnTo>
                            <a:pt x="35" y="31"/>
                          </a:lnTo>
                          <a:lnTo>
                            <a:pt x="33" y="36"/>
                          </a:lnTo>
                          <a:lnTo>
                            <a:pt x="35" y="40"/>
                          </a:lnTo>
                          <a:lnTo>
                            <a:pt x="47" y="75"/>
                          </a:lnTo>
                          <a:lnTo>
                            <a:pt x="71" y="82"/>
                          </a:lnTo>
                          <a:lnTo>
                            <a:pt x="72" y="95"/>
                          </a:lnTo>
                          <a:lnTo>
                            <a:pt x="50" y="119"/>
                          </a:lnTo>
                          <a:lnTo>
                            <a:pt x="44" y="125"/>
                          </a:lnTo>
                          <a:lnTo>
                            <a:pt x="42" y="130"/>
                          </a:lnTo>
                          <a:lnTo>
                            <a:pt x="48" y="132"/>
                          </a:lnTo>
                          <a:lnTo>
                            <a:pt x="54" y="129"/>
                          </a:lnTo>
                          <a:lnTo>
                            <a:pt x="63" y="126"/>
                          </a:lnTo>
                          <a:lnTo>
                            <a:pt x="73" y="113"/>
                          </a:lnTo>
                          <a:lnTo>
                            <a:pt x="75" y="126"/>
                          </a:lnTo>
                          <a:lnTo>
                            <a:pt x="81" y="130"/>
                          </a:lnTo>
                          <a:lnTo>
                            <a:pt x="90" y="130"/>
                          </a:lnTo>
                          <a:lnTo>
                            <a:pt x="103" y="123"/>
                          </a:lnTo>
                          <a:lnTo>
                            <a:pt x="109" y="127"/>
                          </a:lnTo>
                          <a:lnTo>
                            <a:pt x="114" y="133"/>
                          </a:lnTo>
                          <a:lnTo>
                            <a:pt x="116" y="141"/>
                          </a:lnTo>
                          <a:lnTo>
                            <a:pt x="115" y="154"/>
                          </a:lnTo>
                          <a:lnTo>
                            <a:pt x="109" y="162"/>
                          </a:lnTo>
                          <a:lnTo>
                            <a:pt x="99" y="165"/>
                          </a:lnTo>
                          <a:lnTo>
                            <a:pt x="90" y="164"/>
                          </a:lnTo>
                          <a:lnTo>
                            <a:pt x="79" y="162"/>
                          </a:lnTo>
                          <a:lnTo>
                            <a:pt x="71" y="163"/>
                          </a:lnTo>
                          <a:lnTo>
                            <a:pt x="66" y="169"/>
                          </a:lnTo>
                          <a:lnTo>
                            <a:pt x="66" y="178"/>
                          </a:lnTo>
                          <a:lnTo>
                            <a:pt x="75" y="182"/>
                          </a:lnTo>
                          <a:lnTo>
                            <a:pt x="88" y="184"/>
                          </a:lnTo>
                          <a:lnTo>
                            <a:pt x="102" y="181"/>
                          </a:lnTo>
                          <a:lnTo>
                            <a:pt x="111" y="178"/>
                          </a:lnTo>
                          <a:lnTo>
                            <a:pt x="120" y="172"/>
                          </a:lnTo>
                          <a:lnTo>
                            <a:pt x="126" y="164"/>
                          </a:lnTo>
                          <a:lnTo>
                            <a:pt x="132" y="159"/>
                          </a:lnTo>
                          <a:lnTo>
                            <a:pt x="129" y="170"/>
                          </a:lnTo>
                          <a:lnTo>
                            <a:pt x="121" y="178"/>
                          </a:lnTo>
                          <a:lnTo>
                            <a:pt x="108" y="189"/>
                          </a:lnTo>
                          <a:lnTo>
                            <a:pt x="67" y="208"/>
                          </a:lnTo>
                          <a:lnTo>
                            <a:pt x="16" y="177"/>
                          </a:lnTo>
                          <a:lnTo>
                            <a:pt x="4" y="133"/>
                          </a:lnTo>
                          <a:lnTo>
                            <a:pt x="4" y="110"/>
                          </a:lnTo>
                          <a:lnTo>
                            <a:pt x="0" y="74"/>
                          </a:lnTo>
                          <a:lnTo>
                            <a:pt x="0" y="61"/>
                          </a:lnTo>
                          <a:lnTo>
                            <a:pt x="1" y="47"/>
                          </a:lnTo>
                          <a:lnTo>
                            <a:pt x="3" y="35"/>
                          </a:lnTo>
                          <a:lnTo>
                            <a:pt x="9" y="24"/>
                          </a:lnTo>
                          <a:lnTo>
                            <a:pt x="18" y="13"/>
                          </a:lnTo>
                          <a:lnTo>
                            <a:pt x="27" y="7"/>
                          </a:lnTo>
                          <a:lnTo>
                            <a:pt x="40" y="2"/>
                          </a:lnTo>
                          <a:lnTo>
                            <a:pt x="53" y="0"/>
                          </a:lnTo>
                          <a:lnTo>
                            <a:pt x="68" y="0"/>
                          </a:lnTo>
                          <a:lnTo>
                            <a:pt x="83" y="3"/>
                          </a:lnTo>
                          <a:lnTo>
                            <a:pt x="94" y="8"/>
                          </a:lnTo>
                          <a:lnTo>
                            <a:pt x="105" y="19"/>
                          </a:lnTo>
                          <a:close/>
                        </a:path>
                      </a:pathLst>
                    </a:custGeom>
                    <a:solidFill>
                      <a:srgbClr val="FF7F7F"/>
                    </a:solidFill>
                    <a:ln w="9525">
                      <a:noFill/>
                      <a:round/>
                      <a:headEnd/>
                      <a:tailEnd/>
                    </a:ln>
                  </p:spPr>
                  <p:txBody>
                    <a:bodyPr/>
                    <a:lstStyle/>
                    <a:p>
                      <a:pPr eaLnBrk="0" hangingPunct="0"/>
                      <a:endParaRPr lang="en-US" sz="1800"/>
                    </a:p>
                  </p:txBody>
                </p:sp>
              </p:grpSp>
              <p:grpSp>
                <p:nvGrpSpPr>
                  <p:cNvPr id="39950" name="Group 107"/>
                  <p:cNvGrpSpPr>
                    <a:grpSpLocks/>
                  </p:cNvGrpSpPr>
                  <p:nvPr/>
                </p:nvGrpSpPr>
                <p:grpSpPr bwMode="auto">
                  <a:xfrm>
                    <a:off x="2475" y="2990"/>
                    <a:ext cx="113" cy="91"/>
                    <a:chOff x="2475" y="2990"/>
                    <a:chExt cx="113" cy="91"/>
                  </a:xfrm>
                </p:grpSpPr>
                <p:sp>
                  <p:nvSpPr>
                    <p:cNvPr id="39968" name="Freeform 108"/>
                    <p:cNvSpPr>
                      <a:spLocks/>
                    </p:cNvSpPr>
                    <p:nvPr/>
                  </p:nvSpPr>
                  <p:spPr bwMode="auto">
                    <a:xfrm>
                      <a:off x="2475" y="2997"/>
                      <a:ext cx="57" cy="62"/>
                    </a:xfrm>
                    <a:custGeom>
                      <a:avLst/>
                      <a:gdLst>
                        <a:gd name="T0" fmla="*/ 0 w 57"/>
                        <a:gd name="T1" fmla="*/ 9 h 62"/>
                        <a:gd name="T2" fmla="*/ 9 w 57"/>
                        <a:gd name="T3" fmla="*/ 4 h 62"/>
                        <a:gd name="T4" fmla="*/ 21 w 57"/>
                        <a:gd name="T5" fmla="*/ 0 h 62"/>
                        <a:gd name="T6" fmla="*/ 41 w 57"/>
                        <a:gd name="T7" fmla="*/ 1 h 62"/>
                        <a:gd name="T8" fmla="*/ 50 w 57"/>
                        <a:gd name="T9" fmla="*/ 6 h 62"/>
                        <a:gd name="T10" fmla="*/ 53 w 57"/>
                        <a:gd name="T11" fmla="*/ 21 h 62"/>
                        <a:gd name="T12" fmla="*/ 55 w 57"/>
                        <a:gd name="T13" fmla="*/ 37 h 62"/>
                        <a:gd name="T14" fmla="*/ 57 w 57"/>
                        <a:gd name="T15" fmla="*/ 50 h 62"/>
                        <a:gd name="T16" fmla="*/ 52 w 57"/>
                        <a:gd name="T17" fmla="*/ 50 h 62"/>
                        <a:gd name="T18" fmla="*/ 47 w 57"/>
                        <a:gd name="T19" fmla="*/ 54 h 62"/>
                        <a:gd name="T20" fmla="*/ 54 w 57"/>
                        <a:gd name="T21" fmla="*/ 62 h 62"/>
                        <a:gd name="T22" fmla="*/ 43 w 57"/>
                        <a:gd name="T23" fmla="*/ 57 h 62"/>
                        <a:gd name="T24" fmla="*/ 46 w 57"/>
                        <a:gd name="T25" fmla="*/ 44 h 62"/>
                        <a:gd name="T26" fmla="*/ 45 w 57"/>
                        <a:gd name="T27" fmla="*/ 35 h 62"/>
                        <a:gd name="T28" fmla="*/ 43 w 57"/>
                        <a:gd name="T29" fmla="*/ 27 h 62"/>
                        <a:gd name="T30" fmla="*/ 32 w 57"/>
                        <a:gd name="T31" fmla="*/ 30 h 62"/>
                        <a:gd name="T32" fmla="*/ 18 w 57"/>
                        <a:gd name="T33" fmla="*/ 28 h 62"/>
                        <a:gd name="T34" fmla="*/ 8 w 57"/>
                        <a:gd name="T35" fmla="*/ 23 h 62"/>
                        <a:gd name="T36" fmla="*/ 3 w 57"/>
                        <a:gd name="T37" fmla="*/ 15 h 62"/>
                        <a:gd name="T38" fmla="*/ 0 w 57"/>
                        <a:gd name="T39" fmla="*/ 9 h 6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7"/>
                        <a:gd name="T61" fmla="*/ 0 h 62"/>
                        <a:gd name="T62" fmla="*/ 57 w 57"/>
                        <a:gd name="T63" fmla="*/ 62 h 6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57" h="62">
                          <a:moveTo>
                            <a:pt x="0" y="9"/>
                          </a:moveTo>
                          <a:lnTo>
                            <a:pt x="9" y="4"/>
                          </a:lnTo>
                          <a:lnTo>
                            <a:pt x="21" y="0"/>
                          </a:lnTo>
                          <a:lnTo>
                            <a:pt x="41" y="1"/>
                          </a:lnTo>
                          <a:lnTo>
                            <a:pt x="50" y="6"/>
                          </a:lnTo>
                          <a:lnTo>
                            <a:pt x="53" y="21"/>
                          </a:lnTo>
                          <a:lnTo>
                            <a:pt x="55" y="37"/>
                          </a:lnTo>
                          <a:lnTo>
                            <a:pt x="57" y="50"/>
                          </a:lnTo>
                          <a:lnTo>
                            <a:pt x="52" y="50"/>
                          </a:lnTo>
                          <a:lnTo>
                            <a:pt x="47" y="54"/>
                          </a:lnTo>
                          <a:lnTo>
                            <a:pt x="54" y="62"/>
                          </a:lnTo>
                          <a:lnTo>
                            <a:pt x="43" y="57"/>
                          </a:lnTo>
                          <a:lnTo>
                            <a:pt x="46" y="44"/>
                          </a:lnTo>
                          <a:lnTo>
                            <a:pt x="45" y="35"/>
                          </a:lnTo>
                          <a:lnTo>
                            <a:pt x="43" y="27"/>
                          </a:lnTo>
                          <a:lnTo>
                            <a:pt x="32" y="30"/>
                          </a:lnTo>
                          <a:lnTo>
                            <a:pt x="18" y="28"/>
                          </a:lnTo>
                          <a:lnTo>
                            <a:pt x="8" y="23"/>
                          </a:lnTo>
                          <a:lnTo>
                            <a:pt x="3" y="15"/>
                          </a:lnTo>
                          <a:lnTo>
                            <a:pt x="0" y="9"/>
                          </a:lnTo>
                          <a:close/>
                        </a:path>
                      </a:pathLst>
                    </a:custGeom>
                    <a:solidFill>
                      <a:srgbClr val="FF5F1F"/>
                    </a:solidFill>
                    <a:ln w="9525">
                      <a:noFill/>
                      <a:round/>
                      <a:headEnd/>
                      <a:tailEnd/>
                    </a:ln>
                  </p:spPr>
                  <p:txBody>
                    <a:bodyPr/>
                    <a:lstStyle/>
                    <a:p>
                      <a:pPr eaLnBrk="0" hangingPunct="0"/>
                      <a:endParaRPr lang="en-US" sz="1800"/>
                    </a:p>
                  </p:txBody>
                </p:sp>
                <p:sp>
                  <p:nvSpPr>
                    <p:cNvPr id="39969" name="Freeform 109"/>
                    <p:cNvSpPr>
                      <a:spLocks/>
                    </p:cNvSpPr>
                    <p:nvPr/>
                  </p:nvSpPr>
                  <p:spPr bwMode="auto">
                    <a:xfrm>
                      <a:off x="2544" y="2990"/>
                      <a:ext cx="44" cy="65"/>
                    </a:xfrm>
                    <a:custGeom>
                      <a:avLst/>
                      <a:gdLst>
                        <a:gd name="T0" fmla="*/ 2 w 44"/>
                        <a:gd name="T1" fmla="*/ 65 h 65"/>
                        <a:gd name="T2" fmla="*/ 9 w 44"/>
                        <a:gd name="T3" fmla="*/ 58 h 65"/>
                        <a:gd name="T4" fmla="*/ 0 w 44"/>
                        <a:gd name="T5" fmla="*/ 24 h 65"/>
                        <a:gd name="T6" fmla="*/ 0 w 44"/>
                        <a:gd name="T7" fmla="*/ 15 h 65"/>
                        <a:gd name="T8" fmla="*/ 3 w 44"/>
                        <a:gd name="T9" fmla="*/ 9 h 65"/>
                        <a:gd name="T10" fmla="*/ 12 w 44"/>
                        <a:gd name="T11" fmla="*/ 3 h 65"/>
                        <a:gd name="T12" fmla="*/ 26 w 44"/>
                        <a:gd name="T13" fmla="*/ 0 h 65"/>
                        <a:gd name="T14" fmla="*/ 34 w 44"/>
                        <a:gd name="T15" fmla="*/ 0 h 65"/>
                        <a:gd name="T16" fmla="*/ 40 w 44"/>
                        <a:gd name="T17" fmla="*/ 3 h 65"/>
                        <a:gd name="T18" fmla="*/ 44 w 44"/>
                        <a:gd name="T19" fmla="*/ 13 h 65"/>
                        <a:gd name="T20" fmla="*/ 37 w 44"/>
                        <a:gd name="T21" fmla="*/ 18 h 65"/>
                        <a:gd name="T22" fmla="*/ 32 w 44"/>
                        <a:gd name="T23" fmla="*/ 22 h 65"/>
                        <a:gd name="T24" fmla="*/ 27 w 44"/>
                        <a:gd name="T25" fmla="*/ 23 h 65"/>
                        <a:gd name="T26" fmla="*/ 36 w 44"/>
                        <a:gd name="T27" fmla="*/ 25 h 65"/>
                        <a:gd name="T28" fmla="*/ 27 w 44"/>
                        <a:gd name="T29" fmla="*/ 28 h 65"/>
                        <a:gd name="T30" fmla="*/ 16 w 44"/>
                        <a:gd name="T31" fmla="*/ 30 h 65"/>
                        <a:gd name="T32" fmla="*/ 8 w 44"/>
                        <a:gd name="T33" fmla="*/ 30 h 65"/>
                        <a:gd name="T34" fmla="*/ 10 w 44"/>
                        <a:gd name="T35" fmla="*/ 50 h 65"/>
                        <a:gd name="T36" fmla="*/ 15 w 44"/>
                        <a:gd name="T37" fmla="*/ 60 h 65"/>
                        <a:gd name="T38" fmla="*/ 2 w 44"/>
                        <a:gd name="T39" fmla="*/ 65 h 6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4"/>
                        <a:gd name="T61" fmla="*/ 0 h 65"/>
                        <a:gd name="T62" fmla="*/ 44 w 44"/>
                        <a:gd name="T63" fmla="*/ 65 h 6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4" h="65">
                          <a:moveTo>
                            <a:pt x="2" y="65"/>
                          </a:moveTo>
                          <a:lnTo>
                            <a:pt x="9" y="58"/>
                          </a:lnTo>
                          <a:lnTo>
                            <a:pt x="0" y="24"/>
                          </a:lnTo>
                          <a:lnTo>
                            <a:pt x="0" y="15"/>
                          </a:lnTo>
                          <a:lnTo>
                            <a:pt x="3" y="9"/>
                          </a:lnTo>
                          <a:lnTo>
                            <a:pt x="12" y="3"/>
                          </a:lnTo>
                          <a:lnTo>
                            <a:pt x="26" y="0"/>
                          </a:lnTo>
                          <a:lnTo>
                            <a:pt x="34" y="0"/>
                          </a:lnTo>
                          <a:lnTo>
                            <a:pt x="40" y="3"/>
                          </a:lnTo>
                          <a:lnTo>
                            <a:pt x="44" y="13"/>
                          </a:lnTo>
                          <a:lnTo>
                            <a:pt x="37" y="18"/>
                          </a:lnTo>
                          <a:lnTo>
                            <a:pt x="32" y="22"/>
                          </a:lnTo>
                          <a:lnTo>
                            <a:pt x="27" y="23"/>
                          </a:lnTo>
                          <a:lnTo>
                            <a:pt x="36" y="25"/>
                          </a:lnTo>
                          <a:lnTo>
                            <a:pt x="27" y="28"/>
                          </a:lnTo>
                          <a:lnTo>
                            <a:pt x="16" y="30"/>
                          </a:lnTo>
                          <a:lnTo>
                            <a:pt x="8" y="30"/>
                          </a:lnTo>
                          <a:lnTo>
                            <a:pt x="10" y="50"/>
                          </a:lnTo>
                          <a:lnTo>
                            <a:pt x="15" y="60"/>
                          </a:lnTo>
                          <a:lnTo>
                            <a:pt x="2" y="65"/>
                          </a:lnTo>
                          <a:close/>
                        </a:path>
                      </a:pathLst>
                    </a:custGeom>
                    <a:solidFill>
                      <a:srgbClr val="FF5F1F"/>
                    </a:solidFill>
                    <a:ln w="9525">
                      <a:noFill/>
                      <a:round/>
                      <a:headEnd/>
                      <a:tailEnd/>
                    </a:ln>
                  </p:spPr>
                  <p:txBody>
                    <a:bodyPr/>
                    <a:lstStyle/>
                    <a:p>
                      <a:pPr eaLnBrk="0" hangingPunct="0"/>
                      <a:endParaRPr lang="en-US" sz="1800"/>
                    </a:p>
                  </p:txBody>
                </p:sp>
                <p:sp>
                  <p:nvSpPr>
                    <p:cNvPr id="39970" name="Freeform 110"/>
                    <p:cNvSpPr>
                      <a:spLocks/>
                    </p:cNvSpPr>
                    <p:nvPr/>
                  </p:nvSpPr>
                  <p:spPr bwMode="auto">
                    <a:xfrm>
                      <a:off x="2520" y="3071"/>
                      <a:ext cx="39" cy="10"/>
                    </a:xfrm>
                    <a:custGeom>
                      <a:avLst/>
                      <a:gdLst>
                        <a:gd name="T0" fmla="*/ 0 w 39"/>
                        <a:gd name="T1" fmla="*/ 4 h 10"/>
                        <a:gd name="T2" fmla="*/ 15 w 39"/>
                        <a:gd name="T3" fmla="*/ 2 h 10"/>
                        <a:gd name="T4" fmla="*/ 39 w 39"/>
                        <a:gd name="T5" fmla="*/ 0 h 10"/>
                        <a:gd name="T6" fmla="*/ 32 w 39"/>
                        <a:gd name="T7" fmla="*/ 4 h 10"/>
                        <a:gd name="T8" fmla="*/ 19 w 39"/>
                        <a:gd name="T9" fmla="*/ 9 h 10"/>
                        <a:gd name="T10" fmla="*/ 9 w 39"/>
                        <a:gd name="T11" fmla="*/ 10 h 10"/>
                        <a:gd name="T12" fmla="*/ 0 w 39"/>
                        <a:gd name="T13" fmla="*/ 4 h 10"/>
                        <a:gd name="T14" fmla="*/ 0 60000 65536"/>
                        <a:gd name="T15" fmla="*/ 0 60000 65536"/>
                        <a:gd name="T16" fmla="*/ 0 60000 65536"/>
                        <a:gd name="T17" fmla="*/ 0 60000 65536"/>
                        <a:gd name="T18" fmla="*/ 0 60000 65536"/>
                        <a:gd name="T19" fmla="*/ 0 60000 65536"/>
                        <a:gd name="T20" fmla="*/ 0 60000 65536"/>
                        <a:gd name="T21" fmla="*/ 0 w 39"/>
                        <a:gd name="T22" fmla="*/ 0 h 10"/>
                        <a:gd name="T23" fmla="*/ 39 w 39"/>
                        <a:gd name="T24" fmla="*/ 10 h 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10">
                          <a:moveTo>
                            <a:pt x="0" y="4"/>
                          </a:moveTo>
                          <a:lnTo>
                            <a:pt x="15" y="2"/>
                          </a:lnTo>
                          <a:lnTo>
                            <a:pt x="39" y="0"/>
                          </a:lnTo>
                          <a:lnTo>
                            <a:pt x="32" y="4"/>
                          </a:lnTo>
                          <a:lnTo>
                            <a:pt x="19" y="9"/>
                          </a:lnTo>
                          <a:lnTo>
                            <a:pt x="9" y="10"/>
                          </a:lnTo>
                          <a:lnTo>
                            <a:pt x="0" y="4"/>
                          </a:lnTo>
                          <a:close/>
                        </a:path>
                      </a:pathLst>
                    </a:custGeom>
                    <a:solidFill>
                      <a:srgbClr val="FF5F1F"/>
                    </a:solidFill>
                    <a:ln w="9525">
                      <a:noFill/>
                      <a:round/>
                      <a:headEnd/>
                      <a:tailEnd/>
                    </a:ln>
                  </p:spPr>
                  <p:txBody>
                    <a:bodyPr/>
                    <a:lstStyle/>
                    <a:p>
                      <a:pPr eaLnBrk="0" hangingPunct="0"/>
                      <a:endParaRPr lang="en-US" sz="1800"/>
                    </a:p>
                  </p:txBody>
                </p:sp>
              </p:grpSp>
            </p:grpSp>
            <p:sp>
              <p:nvSpPr>
                <p:cNvPr id="39958" name="Freeform 111"/>
                <p:cNvSpPr>
                  <a:spLocks/>
                </p:cNvSpPr>
                <p:nvPr/>
              </p:nvSpPr>
              <p:spPr bwMode="auto">
                <a:xfrm>
                  <a:off x="2454" y="2972"/>
                  <a:ext cx="138" cy="68"/>
                </a:xfrm>
                <a:custGeom>
                  <a:avLst/>
                  <a:gdLst>
                    <a:gd name="T0" fmla="*/ 0 w 138"/>
                    <a:gd name="T1" fmla="*/ 25 h 68"/>
                    <a:gd name="T2" fmla="*/ 28 w 138"/>
                    <a:gd name="T3" fmla="*/ 47 h 68"/>
                    <a:gd name="T4" fmla="*/ 65 w 138"/>
                    <a:gd name="T5" fmla="*/ 42 h 68"/>
                    <a:gd name="T6" fmla="*/ 67 w 138"/>
                    <a:gd name="T7" fmla="*/ 37 h 68"/>
                    <a:gd name="T8" fmla="*/ 71 w 138"/>
                    <a:gd name="T9" fmla="*/ 32 h 68"/>
                    <a:gd name="T10" fmla="*/ 77 w 138"/>
                    <a:gd name="T11" fmla="*/ 29 h 68"/>
                    <a:gd name="T12" fmla="*/ 85 w 138"/>
                    <a:gd name="T13" fmla="*/ 29 h 68"/>
                    <a:gd name="T14" fmla="*/ 92 w 138"/>
                    <a:gd name="T15" fmla="*/ 31 h 68"/>
                    <a:gd name="T16" fmla="*/ 96 w 138"/>
                    <a:gd name="T17" fmla="*/ 36 h 68"/>
                    <a:gd name="T18" fmla="*/ 133 w 138"/>
                    <a:gd name="T19" fmla="*/ 29 h 68"/>
                    <a:gd name="T20" fmla="*/ 138 w 138"/>
                    <a:gd name="T21" fmla="*/ 0 h 68"/>
                    <a:gd name="T22" fmla="*/ 136 w 138"/>
                    <a:gd name="T23" fmla="*/ 38 h 68"/>
                    <a:gd name="T24" fmla="*/ 132 w 138"/>
                    <a:gd name="T25" fmla="*/ 49 h 68"/>
                    <a:gd name="T26" fmla="*/ 128 w 138"/>
                    <a:gd name="T27" fmla="*/ 53 h 68"/>
                    <a:gd name="T28" fmla="*/ 117 w 138"/>
                    <a:gd name="T29" fmla="*/ 55 h 68"/>
                    <a:gd name="T30" fmla="*/ 106 w 138"/>
                    <a:gd name="T31" fmla="*/ 57 h 68"/>
                    <a:gd name="T32" fmla="*/ 102 w 138"/>
                    <a:gd name="T33" fmla="*/ 56 h 68"/>
                    <a:gd name="T34" fmla="*/ 97 w 138"/>
                    <a:gd name="T35" fmla="*/ 50 h 68"/>
                    <a:gd name="T36" fmla="*/ 105 w 138"/>
                    <a:gd name="T37" fmla="*/ 53 h 68"/>
                    <a:gd name="T38" fmla="*/ 122 w 138"/>
                    <a:gd name="T39" fmla="*/ 51 h 68"/>
                    <a:gd name="T40" fmla="*/ 130 w 138"/>
                    <a:gd name="T41" fmla="*/ 48 h 68"/>
                    <a:gd name="T42" fmla="*/ 133 w 138"/>
                    <a:gd name="T43" fmla="*/ 41 h 68"/>
                    <a:gd name="T44" fmla="*/ 133 w 138"/>
                    <a:gd name="T45" fmla="*/ 34 h 68"/>
                    <a:gd name="T46" fmla="*/ 131 w 138"/>
                    <a:gd name="T47" fmla="*/ 33 h 68"/>
                    <a:gd name="T48" fmla="*/ 95 w 138"/>
                    <a:gd name="T49" fmla="*/ 40 h 68"/>
                    <a:gd name="T50" fmla="*/ 91 w 138"/>
                    <a:gd name="T51" fmla="*/ 34 h 68"/>
                    <a:gd name="T52" fmla="*/ 84 w 138"/>
                    <a:gd name="T53" fmla="*/ 32 h 68"/>
                    <a:gd name="T54" fmla="*/ 78 w 138"/>
                    <a:gd name="T55" fmla="*/ 32 h 68"/>
                    <a:gd name="T56" fmla="*/ 73 w 138"/>
                    <a:gd name="T57" fmla="*/ 35 h 68"/>
                    <a:gd name="T58" fmla="*/ 69 w 138"/>
                    <a:gd name="T59" fmla="*/ 38 h 68"/>
                    <a:gd name="T60" fmla="*/ 67 w 138"/>
                    <a:gd name="T61" fmla="*/ 43 h 68"/>
                    <a:gd name="T62" fmla="*/ 65 w 138"/>
                    <a:gd name="T63" fmla="*/ 58 h 68"/>
                    <a:gd name="T64" fmla="*/ 64 w 138"/>
                    <a:gd name="T65" fmla="*/ 63 h 68"/>
                    <a:gd name="T66" fmla="*/ 59 w 138"/>
                    <a:gd name="T67" fmla="*/ 64 h 68"/>
                    <a:gd name="T68" fmla="*/ 35 w 138"/>
                    <a:gd name="T69" fmla="*/ 68 h 68"/>
                    <a:gd name="T70" fmla="*/ 30 w 138"/>
                    <a:gd name="T71" fmla="*/ 68 h 68"/>
                    <a:gd name="T72" fmla="*/ 27 w 138"/>
                    <a:gd name="T73" fmla="*/ 67 h 68"/>
                    <a:gd name="T74" fmla="*/ 23 w 138"/>
                    <a:gd name="T75" fmla="*/ 53 h 68"/>
                    <a:gd name="T76" fmla="*/ 27 w 138"/>
                    <a:gd name="T77" fmla="*/ 62 h 68"/>
                    <a:gd name="T78" fmla="*/ 33 w 138"/>
                    <a:gd name="T79" fmla="*/ 65 h 68"/>
                    <a:gd name="T80" fmla="*/ 61 w 138"/>
                    <a:gd name="T81" fmla="*/ 60 h 68"/>
                    <a:gd name="T82" fmla="*/ 63 w 138"/>
                    <a:gd name="T83" fmla="*/ 55 h 68"/>
                    <a:gd name="T84" fmla="*/ 64 w 138"/>
                    <a:gd name="T85" fmla="*/ 45 h 68"/>
                    <a:gd name="T86" fmla="*/ 27 w 138"/>
                    <a:gd name="T87" fmla="*/ 50 h 68"/>
                    <a:gd name="T88" fmla="*/ 0 w 138"/>
                    <a:gd name="T89" fmla="*/ 25 h 68"/>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38"/>
                    <a:gd name="T136" fmla="*/ 0 h 68"/>
                    <a:gd name="T137" fmla="*/ 138 w 138"/>
                    <a:gd name="T138" fmla="*/ 68 h 68"/>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38" h="68">
                      <a:moveTo>
                        <a:pt x="0" y="25"/>
                      </a:moveTo>
                      <a:lnTo>
                        <a:pt x="28" y="47"/>
                      </a:lnTo>
                      <a:lnTo>
                        <a:pt x="65" y="42"/>
                      </a:lnTo>
                      <a:lnTo>
                        <a:pt x="67" y="37"/>
                      </a:lnTo>
                      <a:lnTo>
                        <a:pt x="71" y="32"/>
                      </a:lnTo>
                      <a:lnTo>
                        <a:pt x="77" y="29"/>
                      </a:lnTo>
                      <a:lnTo>
                        <a:pt x="85" y="29"/>
                      </a:lnTo>
                      <a:lnTo>
                        <a:pt x="92" y="31"/>
                      </a:lnTo>
                      <a:lnTo>
                        <a:pt x="96" y="36"/>
                      </a:lnTo>
                      <a:lnTo>
                        <a:pt x="133" y="29"/>
                      </a:lnTo>
                      <a:lnTo>
                        <a:pt x="138" y="0"/>
                      </a:lnTo>
                      <a:lnTo>
                        <a:pt x="136" y="38"/>
                      </a:lnTo>
                      <a:lnTo>
                        <a:pt x="132" y="49"/>
                      </a:lnTo>
                      <a:lnTo>
                        <a:pt x="128" y="53"/>
                      </a:lnTo>
                      <a:lnTo>
                        <a:pt x="117" y="55"/>
                      </a:lnTo>
                      <a:lnTo>
                        <a:pt x="106" y="57"/>
                      </a:lnTo>
                      <a:lnTo>
                        <a:pt x="102" y="56"/>
                      </a:lnTo>
                      <a:lnTo>
                        <a:pt x="97" y="50"/>
                      </a:lnTo>
                      <a:lnTo>
                        <a:pt x="105" y="53"/>
                      </a:lnTo>
                      <a:lnTo>
                        <a:pt x="122" y="51"/>
                      </a:lnTo>
                      <a:lnTo>
                        <a:pt x="130" y="48"/>
                      </a:lnTo>
                      <a:lnTo>
                        <a:pt x="133" y="41"/>
                      </a:lnTo>
                      <a:lnTo>
                        <a:pt x="133" y="34"/>
                      </a:lnTo>
                      <a:lnTo>
                        <a:pt x="131" y="33"/>
                      </a:lnTo>
                      <a:lnTo>
                        <a:pt x="95" y="40"/>
                      </a:lnTo>
                      <a:lnTo>
                        <a:pt x="91" y="34"/>
                      </a:lnTo>
                      <a:lnTo>
                        <a:pt x="84" y="32"/>
                      </a:lnTo>
                      <a:lnTo>
                        <a:pt x="78" y="32"/>
                      </a:lnTo>
                      <a:lnTo>
                        <a:pt x="73" y="35"/>
                      </a:lnTo>
                      <a:lnTo>
                        <a:pt x="69" y="38"/>
                      </a:lnTo>
                      <a:lnTo>
                        <a:pt x="67" y="43"/>
                      </a:lnTo>
                      <a:lnTo>
                        <a:pt x="65" y="58"/>
                      </a:lnTo>
                      <a:lnTo>
                        <a:pt x="64" y="63"/>
                      </a:lnTo>
                      <a:lnTo>
                        <a:pt x="59" y="64"/>
                      </a:lnTo>
                      <a:lnTo>
                        <a:pt x="35" y="68"/>
                      </a:lnTo>
                      <a:lnTo>
                        <a:pt x="30" y="68"/>
                      </a:lnTo>
                      <a:lnTo>
                        <a:pt x="27" y="67"/>
                      </a:lnTo>
                      <a:lnTo>
                        <a:pt x="23" y="53"/>
                      </a:lnTo>
                      <a:lnTo>
                        <a:pt x="27" y="62"/>
                      </a:lnTo>
                      <a:lnTo>
                        <a:pt x="33" y="65"/>
                      </a:lnTo>
                      <a:lnTo>
                        <a:pt x="61" y="60"/>
                      </a:lnTo>
                      <a:lnTo>
                        <a:pt x="63" y="55"/>
                      </a:lnTo>
                      <a:lnTo>
                        <a:pt x="64" y="45"/>
                      </a:lnTo>
                      <a:lnTo>
                        <a:pt x="27" y="50"/>
                      </a:lnTo>
                      <a:lnTo>
                        <a:pt x="0" y="25"/>
                      </a:lnTo>
                      <a:close/>
                    </a:path>
                  </a:pathLst>
                </a:custGeom>
                <a:solidFill>
                  <a:srgbClr val="000000"/>
                </a:solidFill>
                <a:ln w="9525">
                  <a:noFill/>
                  <a:round/>
                  <a:headEnd/>
                  <a:tailEnd/>
                </a:ln>
              </p:spPr>
              <p:txBody>
                <a:bodyPr/>
                <a:lstStyle/>
                <a:p>
                  <a:pPr eaLnBrk="0" hangingPunct="0"/>
                  <a:endParaRPr lang="en-US" sz="1800"/>
                </a:p>
              </p:txBody>
            </p:sp>
            <p:grpSp>
              <p:nvGrpSpPr>
                <p:cNvPr id="39951" name="Group 112"/>
                <p:cNvGrpSpPr>
                  <a:grpSpLocks/>
                </p:cNvGrpSpPr>
                <p:nvPr/>
              </p:nvGrpSpPr>
              <p:grpSpPr bwMode="auto">
                <a:xfrm>
                  <a:off x="2436" y="2908"/>
                  <a:ext cx="156" cy="136"/>
                  <a:chOff x="2436" y="2908"/>
                  <a:chExt cx="156" cy="136"/>
                </a:xfrm>
              </p:grpSpPr>
              <p:grpSp>
                <p:nvGrpSpPr>
                  <p:cNvPr id="39952" name="Group 113"/>
                  <p:cNvGrpSpPr>
                    <a:grpSpLocks/>
                  </p:cNvGrpSpPr>
                  <p:nvPr/>
                </p:nvGrpSpPr>
                <p:grpSpPr bwMode="auto">
                  <a:xfrm>
                    <a:off x="2436" y="2908"/>
                    <a:ext cx="156" cy="136"/>
                    <a:chOff x="2436" y="2908"/>
                    <a:chExt cx="156" cy="136"/>
                  </a:xfrm>
                </p:grpSpPr>
                <p:sp>
                  <p:nvSpPr>
                    <p:cNvPr id="39964" name="Freeform 114"/>
                    <p:cNvSpPr>
                      <a:spLocks/>
                    </p:cNvSpPr>
                    <p:nvPr/>
                  </p:nvSpPr>
                  <p:spPr bwMode="auto">
                    <a:xfrm>
                      <a:off x="2436" y="2944"/>
                      <a:ext cx="31" cy="100"/>
                    </a:xfrm>
                    <a:custGeom>
                      <a:avLst/>
                      <a:gdLst>
                        <a:gd name="T0" fmla="*/ 28 w 31"/>
                        <a:gd name="T1" fmla="*/ 5 h 100"/>
                        <a:gd name="T2" fmla="*/ 21 w 31"/>
                        <a:gd name="T3" fmla="*/ 0 h 100"/>
                        <a:gd name="T4" fmla="*/ 13 w 31"/>
                        <a:gd name="T5" fmla="*/ 2 h 100"/>
                        <a:gd name="T6" fmla="*/ 5 w 31"/>
                        <a:gd name="T7" fmla="*/ 9 h 100"/>
                        <a:gd name="T8" fmla="*/ 0 w 31"/>
                        <a:gd name="T9" fmla="*/ 20 h 100"/>
                        <a:gd name="T10" fmla="*/ 0 w 31"/>
                        <a:gd name="T11" fmla="*/ 29 h 100"/>
                        <a:gd name="T12" fmla="*/ 0 w 31"/>
                        <a:gd name="T13" fmla="*/ 47 h 100"/>
                        <a:gd name="T14" fmla="*/ 2 w 31"/>
                        <a:gd name="T15" fmla="*/ 56 h 100"/>
                        <a:gd name="T16" fmla="*/ 9 w 31"/>
                        <a:gd name="T17" fmla="*/ 61 h 100"/>
                        <a:gd name="T18" fmla="*/ 9 w 31"/>
                        <a:gd name="T19" fmla="*/ 68 h 100"/>
                        <a:gd name="T20" fmla="*/ 11 w 31"/>
                        <a:gd name="T21" fmla="*/ 72 h 100"/>
                        <a:gd name="T22" fmla="*/ 15 w 31"/>
                        <a:gd name="T23" fmla="*/ 77 h 100"/>
                        <a:gd name="T24" fmla="*/ 19 w 31"/>
                        <a:gd name="T25" fmla="*/ 83 h 100"/>
                        <a:gd name="T26" fmla="*/ 21 w 31"/>
                        <a:gd name="T27" fmla="*/ 90 h 100"/>
                        <a:gd name="T28" fmla="*/ 21 w 31"/>
                        <a:gd name="T29" fmla="*/ 100 h 100"/>
                        <a:gd name="T30" fmla="*/ 24 w 31"/>
                        <a:gd name="T31" fmla="*/ 83 h 100"/>
                        <a:gd name="T32" fmla="*/ 30 w 31"/>
                        <a:gd name="T33" fmla="*/ 78 h 100"/>
                        <a:gd name="T34" fmla="*/ 24 w 31"/>
                        <a:gd name="T35" fmla="*/ 62 h 100"/>
                        <a:gd name="T36" fmla="*/ 23 w 31"/>
                        <a:gd name="T37" fmla="*/ 51 h 100"/>
                        <a:gd name="T38" fmla="*/ 25 w 31"/>
                        <a:gd name="T39" fmla="*/ 39 h 100"/>
                        <a:gd name="T40" fmla="*/ 29 w 31"/>
                        <a:gd name="T41" fmla="*/ 34 h 100"/>
                        <a:gd name="T42" fmla="*/ 31 w 31"/>
                        <a:gd name="T43" fmla="*/ 24 h 100"/>
                        <a:gd name="T44" fmla="*/ 31 w 31"/>
                        <a:gd name="T45" fmla="*/ 14 h 100"/>
                        <a:gd name="T46" fmla="*/ 28 w 31"/>
                        <a:gd name="T47" fmla="*/ 5 h 10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1"/>
                        <a:gd name="T73" fmla="*/ 0 h 100"/>
                        <a:gd name="T74" fmla="*/ 31 w 31"/>
                        <a:gd name="T75" fmla="*/ 100 h 10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1" h="100">
                          <a:moveTo>
                            <a:pt x="28" y="5"/>
                          </a:moveTo>
                          <a:lnTo>
                            <a:pt x="21" y="0"/>
                          </a:lnTo>
                          <a:lnTo>
                            <a:pt x="13" y="2"/>
                          </a:lnTo>
                          <a:lnTo>
                            <a:pt x="5" y="9"/>
                          </a:lnTo>
                          <a:lnTo>
                            <a:pt x="0" y="20"/>
                          </a:lnTo>
                          <a:lnTo>
                            <a:pt x="0" y="29"/>
                          </a:lnTo>
                          <a:lnTo>
                            <a:pt x="0" y="47"/>
                          </a:lnTo>
                          <a:lnTo>
                            <a:pt x="2" y="56"/>
                          </a:lnTo>
                          <a:lnTo>
                            <a:pt x="9" y="61"/>
                          </a:lnTo>
                          <a:lnTo>
                            <a:pt x="9" y="68"/>
                          </a:lnTo>
                          <a:lnTo>
                            <a:pt x="11" y="72"/>
                          </a:lnTo>
                          <a:lnTo>
                            <a:pt x="15" y="77"/>
                          </a:lnTo>
                          <a:lnTo>
                            <a:pt x="19" y="83"/>
                          </a:lnTo>
                          <a:lnTo>
                            <a:pt x="21" y="90"/>
                          </a:lnTo>
                          <a:lnTo>
                            <a:pt x="21" y="100"/>
                          </a:lnTo>
                          <a:lnTo>
                            <a:pt x="24" y="83"/>
                          </a:lnTo>
                          <a:lnTo>
                            <a:pt x="30" y="78"/>
                          </a:lnTo>
                          <a:lnTo>
                            <a:pt x="24" y="62"/>
                          </a:lnTo>
                          <a:lnTo>
                            <a:pt x="23" y="51"/>
                          </a:lnTo>
                          <a:lnTo>
                            <a:pt x="25" y="39"/>
                          </a:lnTo>
                          <a:lnTo>
                            <a:pt x="29" y="34"/>
                          </a:lnTo>
                          <a:lnTo>
                            <a:pt x="31" y="24"/>
                          </a:lnTo>
                          <a:lnTo>
                            <a:pt x="31" y="14"/>
                          </a:lnTo>
                          <a:lnTo>
                            <a:pt x="28" y="5"/>
                          </a:lnTo>
                          <a:close/>
                        </a:path>
                      </a:pathLst>
                    </a:custGeom>
                    <a:solidFill>
                      <a:srgbClr val="C0C0C0"/>
                    </a:solidFill>
                    <a:ln w="9525">
                      <a:noFill/>
                      <a:round/>
                      <a:headEnd/>
                      <a:tailEnd/>
                    </a:ln>
                  </p:spPr>
                  <p:txBody>
                    <a:bodyPr/>
                    <a:lstStyle/>
                    <a:p>
                      <a:pPr eaLnBrk="0" hangingPunct="0"/>
                      <a:endParaRPr lang="en-US" sz="1800"/>
                    </a:p>
                  </p:txBody>
                </p:sp>
                <p:sp>
                  <p:nvSpPr>
                    <p:cNvPr id="39965" name="Freeform 115"/>
                    <p:cNvSpPr>
                      <a:spLocks/>
                    </p:cNvSpPr>
                    <p:nvPr/>
                  </p:nvSpPr>
                  <p:spPr bwMode="auto">
                    <a:xfrm>
                      <a:off x="2455" y="2908"/>
                      <a:ext cx="137" cy="97"/>
                    </a:xfrm>
                    <a:custGeom>
                      <a:avLst/>
                      <a:gdLst>
                        <a:gd name="T0" fmla="*/ 2 w 137"/>
                        <a:gd name="T1" fmla="*/ 38 h 97"/>
                        <a:gd name="T2" fmla="*/ 0 w 137"/>
                        <a:gd name="T3" fmla="*/ 23 h 97"/>
                        <a:gd name="T4" fmla="*/ 4 w 137"/>
                        <a:gd name="T5" fmla="*/ 15 h 97"/>
                        <a:gd name="T6" fmla="*/ 14 w 137"/>
                        <a:gd name="T7" fmla="*/ 8 h 97"/>
                        <a:gd name="T8" fmla="*/ 27 w 137"/>
                        <a:gd name="T9" fmla="*/ 2 h 97"/>
                        <a:gd name="T10" fmla="*/ 40 w 137"/>
                        <a:gd name="T11" fmla="*/ 1 h 97"/>
                        <a:gd name="T12" fmla="*/ 54 w 137"/>
                        <a:gd name="T13" fmla="*/ 0 h 97"/>
                        <a:gd name="T14" fmla="*/ 70 w 137"/>
                        <a:gd name="T15" fmla="*/ 1 h 97"/>
                        <a:gd name="T16" fmla="*/ 86 w 137"/>
                        <a:gd name="T17" fmla="*/ 8 h 97"/>
                        <a:gd name="T18" fmla="*/ 99 w 137"/>
                        <a:gd name="T19" fmla="*/ 13 h 97"/>
                        <a:gd name="T20" fmla="*/ 114 w 137"/>
                        <a:gd name="T21" fmla="*/ 20 h 97"/>
                        <a:gd name="T22" fmla="*/ 123 w 137"/>
                        <a:gd name="T23" fmla="*/ 29 h 97"/>
                        <a:gd name="T24" fmla="*/ 130 w 137"/>
                        <a:gd name="T25" fmla="*/ 38 h 97"/>
                        <a:gd name="T26" fmla="*/ 135 w 137"/>
                        <a:gd name="T27" fmla="*/ 53 h 97"/>
                        <a:gd name="T28" fmla="*/ 137 w 137"/>
                        <a:gd name="T29" fmla="*/ 72 h 97"/>
                        <a:gd name="T30" fmla="*/ 136 w 137"/>
                        <a:gd name="T31" fmla="*/ 97 h 97"/>
                        <a:gd name="T32" fmla="*/ 131 w 137"/>
                        <a:gd name="T33" fmla="*/ 73 h 97"/>
                        <a:gd name="T34" fmla="*/ 126 w 137"/>
                        <a:gd name="T35" fmla="*/ 59 h 97"/>
                        <a:gd name="T36" fmla="*/ 121 w 137"/>
                        <a:gd name="T37" fmla="*/ 45 h 97"/>
                        <a:gd name="T38" fmla="*/ 114 w 137"/>
                        <a:gd name="T39" fmla="*/ 44 h 97"/>
                        <a:gd name="T40" fmla="*/ 103 w 137"/>
                        <a:gd name="T41" fmla="*/ 37 h 97"/>
                        <a:gd name="T42" fmla="*/ 96 w 137"/>
                        <a:gd name="T43" fmla="*/ 34 h 97"/>
                        <a:gd name="T44" fmla="*/ 80 w 137"/>
                        <a:gd name="T45" fmla="*/ 30 h 97"/>
                        <a:gd name="T46" fmla="*/ 65 w 137"/>
                        <a:gd name="T47" fmla="*/ 30 h 97"/>
                        <a:gd name="T48" fmla="*/ 46 w 137"/>
                        <a:gd name="T49" fmla="*/ 30 h 97"/>
                        <a:gd name="T50" fmla="*/ 27 w 137"/>
                        <a:gd name="T51" fmla="*/ 29 h 97"/>
                        <a:gd name="T52" fmla="*/ 20 w 137"/>
                        <a:gd name="T53" fmla="*/ 32 h 97"/>
                        <a:gd name="T54" fmla="*/ 10 w 137"/>
                        <a:gd name="T55" fmla="*/ 38 h 97"/>
                        <a:gd name="T56" fmla="*/ 2 w 137"/>
                        <a:gd name="T57" fmla="*/ 38 h 9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37"/>
                        <a:gd name="T88" fmla="*/ 0 h 97"/>
                        <a:gd name="T89" fmla="*/ 137 w 137"/>
                        <a:gd name="T90" fmla="*/ 97 h 9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37" h="97">
                          <a:moveTo>
                            <a:pt x="2" y="38"/>
                          </a:moveTo>
                          <a:lnTo>
                            <a:pt x="0" y="23"/>
                          </a:lnTo>
                          <a:lnTo>
                            <a:pt x="4" y="15"/>
                          </a:lnTo>
                          <a:lnTo>
                            <a:pt x="14" y="8"/>
                          </a:lnTo>
                          <a:lnTo>
                            <a:pt x="27" y="2"/>
                          </a:lnTo>
                          <a:lnTo>
                            <a:pt x="40" y="1"/>
                          </a:lnTo>
                          <a:lnTo>
                            <a:pt x="54" y="0"/>
                          </a:lnTo>
                          <a:lnTo>
                            <a:pt x="70" y="1"/>
                          </a:lnTo>
                          <a:lnTo>
                            <a:pt x="86" y="8"/>
                          </a:lnTo>
                          <a:lnTo>
                            <a:pt x="99" y="13"/>
                          </a:lnTo>
                          <a:lnTo>
                            <a:pt x="114" y="20"/>
                          </a:lnTo>
                          <a:lnTo>
                            <a:pt x="123" y="29"/>
                          </a:lnTo>
                          <a:lnTo>
                            <a:pt x="130" y="38"/>
                          </a:lnTo>
                          <a:lnTo>
                            <a:pt x="135" y="53"/>
                          </a:lnTo>
                          <a:lnTo>
                            <a:pt x="137" y="72"/>
                          </a:lnTo>
                          <a:lnTo>
                            <a:pt x="136" y="97"/>
                          </a:lnTo>
                          <a:lnTo>
                            <a:pt x="131" y="73"/>
                          </a:lnTo>
                          <a:lnTo>
                            <a:pt x="126" y="59"/>
                          </a:lnTo>
                          <a:lnTo>
                            <a:pt x="121" y="45"/>
                          </a:lnTo>
                          <a:lnTo>
                            <a:pt x="114" y="44"/>
                          </a:lnTo>
                          <a:lnTo>
                            <a:pt x="103" y="37"/>
                          </a:lnTo>
                          <a:lnTo>
                            <a:pt x="96" y="34"/>
                          </a:lnTo>
                          <a:lnTo>
                            <a:pt x="80" y="30"/>
                          </a:lnTo>
                          <a:lnTo>
                            <a:pt x="65" y="30"/>
                          </a:lnTo>
                          <a:lnTo>
                            <a:pt x="46" y="30"/>
                          </a:lnTo>
                          <a:lnTo>
                            <a:pt x="27" y="29"/>
                          </a:lnTo>
                          <a:lnTo>
                            <a:pt x="20" y="32"/>
                          </a:lnTo>
                          <a:lnTo>
                            <a:pt x="10" y="38"/>
                          </a:lnTo>
                          <a:lnTo>
                            <a:pt x="2" y="38"/>
                          </a:lnTo>
                          <a:close/>
                        </a:path>
                      </a:pathLst>
                    </a:custGeom>
                    <a:solidFill>
                      <a:srgbClr val="C0C0C0"/>
                    </a:solidFill>
                    <a:ln w="9525">
                      <a:noFill/>
                      <a:round/>
                      <a:headEnd/>
                      <a:tailEnd/>
                    </a:ln>
                  </p:spPr>
                  <p:txBody>
                    <a:bodyPr/>
                    <a:lstStyle/>
                    <a:p>
                      <a:pPr eaLnBrk="0" hangingPunct="0"/>
                      <a:endParaRPr lang="en-US" sz="1800"/>
                    </a:p>
                  </p:txBody>
                </p:sp>
              </p:grpSp>
              <p:grpSp>
                <p:nvGrpSpPr>
                  <p:cNvPr id="39953" name="Group 116"/>
                  <p:cNvGrpSpPr>
                    <a:grpSpLocks/>
                  </p:cNvGrpSpPr>
                  <p:nvPr/>
                </p:nvGrpSpPr>
                <p:grpSpPr bwMode="auto">
                  <a:xfrm>
                    <a:off x="2442" y="2913"/>
                    <a:ext cx="98" cy="91"/>
                    <a:chOff x="2442" y="2913"/>
                    <a:chExt cx="98" cy="91"/>
                  </a:xfrm>
                </p:grpSpPr>
                <p:sp>
                  <p:nvSpPr>
                    <p:cNvPr id="39962" name="Freeform 117"/>
                    <p:cNvSpPr>
                      <a:spLocks/>
                    </p:cNvSpPr>
                    <p:nvPr/>
                  </p:nvSpPr>
                  <p:spPr bwMode="auto">
                    <a:xfrm>
                      <a:off x="2442" y="2943"/>
                      <a:ext cx="26" cy="61"/>
                    </a:xfrm>
                    <a:custGeom>
                      <a:avLst/>
                      <a:gdLst>
                        <a:gd name="T0" fmla="*/ 15 w 26"/>
                        <a:gd name="T1" fmla="*/ 0 h 61"/>
                        <a:gd name="T2" fmla="*/ 21 w 26"/>
                        <a:gd name="T3" fmla="*/ 6 h 61"/>
                        <a:gd name="T4" fmla="*/ 24 w 26"/>
                        <a:gd name="T5" fmla="*/ 13 h 61"/>
                        <a:gd name="T6" fmla="*/ 26 w 26"/>
                        <a:gd name="T7" fmla="*/ 20 h 61"/>
                        <a:gd name="T8" fmla="*/ 24 w 26"/>
                        <a:gd name="T9" fmla="*/ 28 h 61"/>
                        <a:gd name="T10" fmla="*/ 20 w 26"/>
                        <a:gd name="T11" fmla="*/ 34 h 61"/>
                        <a:gd name="T12" fmla="*/ 15 w 26"/>
                        <a:gd name="T13" fmla="*/ 36 h 61"/>
                        <a:gd name="T14" fmla="*/ 15 w 26"/>
                        <a:gd name="T15" fmla="*/ 45 h 61"/>
                        <a:gd name="T16" fmla="*/ 15 w 26"/>
                        <a:gd name="T17" fmla="*/ 51 h 61"/>
                        <a:gd name="T18" fmla="*/ 12 w 26"/>
                        <a:gd name="T19" fmla="*/ 57 h 61"/>
                        <a:gd name="T20" fmla="*/ 4 w 26"/>
                        <a:gd name="T21" fmla="*/ 61 h 61"/>
                        <a:gd name="T22" fmla="*/ 10 w 26"/>
                        <a:gd name="T23" fmla="*/ 55 h 61"/>
                        <a:gd name="T24" fmla="*/ 0 w 26"/>
                        <a:gd name="T25" fmla="*/ 55 h 61"/>
                        <a:gd name="T26" fmla="*/ 9 w 26"/>
                        <a:gd name="T27" fmla="*/ 48 h 61"/>
                        <a:gd name="T28" fmla="*/ 3 w 26"/>
                        <a:gd name="T29" fmla="*/ 49 h 61"/>
                        <a:gd name="T30" fmla="*/ 9 w 26"/>
                        <a:gd name="T31" fmla="*/ 40 h 61"/>
                        <a:gd name="T32" fmla="*/ 3 w 26"/>
                        <a:gd name="T33" fmla="*/ 39 h 61"/>
                        <a:gd name="T34" fmla="*/ 8 w 26"/>
                        <a:gd name="T35" fmla="*/ 33 h 61"/>
                        <a:gd name="T36" fmla="*/ 9 w 26"/>
                        <a:gd name="T37" fmla="*/ 21 h 61"/>
                        <a:gd name="T38" fmla="*/ 17 w 26"/>
                        <a:gd name="T39" fmla="*/ 14 h 61"/>
                        <a:gd name="T40" fmla="*/ 15 w 26"/>
                        <a:gd name="T41" fmla="*/ 0 h 6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6"/>
                        <a:gd name="T64" fmla="*/ 0 h 61"/>
                        <a:gd name="T65" fmla="*/ 26 w 26"/>
                        <a:gd name="T66" fmla="*/ 61 h 6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6" h="61">
                          <a:moveTo>
                            <a:pt x="15" y="0"/>
                          </a:moveTo>
                          <a:lnTo>
                            <a:pt x="21" y="6"/>
                          </a:lnTo>
                          <a:lnTo>
                            <a:pt x="24" y="13"/>
                          </a:lnTo>
                          <a:lnTo>
                            <a:pt x="26" y="20"/>
                          </a:lnTo>
                          <a:lnTo>
                            <a:pt x="24" y="28"/>
                          </a:lnTo>
                          <a:lnTo>
                            <a:pt x="20" y="34"/>
                          </a:lnTo>
                          <a:lnTo>
                            <a:pt x="15" y="36"/>
                          </a:lnTo>
                          <a:lnTo>
                            <a:pt x="15" y="45"/>
                          </a:lnTo>
                          <a:lnTo>
                            <a:pt x="15" y="51"/>
                          </a:lnTo>
                          <a:lnTo>
                            <a:pt x="12" y="57"/>
                          </a:lnTo>
                          <a:lnTo>
                            <a:pt x="4" y="61"/>
                          </a:lnTo>
                          <a:lnTo>
                            <a:pt x="10" y="55"/>
                          </a:lnTo>
                          <a:lnTo>
                            <a:pt x="0" y="55"/>
                          </a:lnTo>
                          <a:lnTo>
                            <a:pt x="9" y="48"/>
                          </a:lnTo>
                          <a:lnTo>
                            <a:pt x="3" y="49"/>
                          </a:lnTo>
                          <a:lnTo>
                            <a:pt x="9" y="40"/>
                          </a:lnTo>
                          <a:lnTo>
                            <a:pt x="3" y="39"/>
                          </a:lnTo>
                          <a:lnTo>
                            <a:pt x="8" y="33"/>
                          </a:lnTo>
                          <a:lnTo>
                            <a:pt x="9" y="21"/>
                          </a:lnTo>
                          <a:lnTo>
                            <a:pt x="17" y="14"/>
                          </a:lnTo>
                          <a:lnTo>
                            <a:pt x="15" y="0"/>
                          </a:lnTo>
                          <a:close/>
                        </a:path>
                      </a:pathLst>
                    </a:custGeom>
                    <a:solidFill>
                      <a:srgbClr val="FFFFFF"/>
                    </a:solidFill>
                    <a:ln w="9525">
                      <a:noFill/>
                      <a:round/>
                      <a:headEnd/>
                      <a:tailEnd/>
                    </a:ln>
                  </p:spPr>
                  <p:txBody>
                    <a:bodyPr/>
                    <a:lstStyle/>
                    <a:p>
                      <a:pPr eaLnBrk="0" hangingPunct="0"/>
                      <a:endParaRPr lang="en-US" sz="1800"/>
                    </a:p>
                  </p:txBody>
                </p:sp>
                <p:sp>
                  <p:nvSpPr>
                    <p:cNvPr id="39963" name="Freeform 118"/>
                    <p:cNvSpPr>
                      <a:spLocks/>
                    </p:cNvSpPr>
                    <p:nvPr/>
                  </p:nvSpPr>
                  <p:spPr bwMode="auto">
                    <a:xfrm>
                      <a:off x="2485" y="2913"/>
                      <a:ext cx="55" cy="18"/>
                    </a:xfrm>
                    <a:custGeom>
                      <a:avLst/>
                      <a:gdLst>
                        <a:gd name="T0" fmla="*/ 0 w 55"/>
                        <a:gd name="T1" fmla="*/ 3 h 18"/>
                        <a:gd name="T2" fmla="*/ 12 w 55"/>
                        <a:gd name="T3" fmla="*/ 10 h 18"/>
                        <a:gd name="T4" fmla="*/ 25 w 55"/>
                        <a:gd name="T5" fmla="*/ 15 h 18"/>
                        <a:gd name="T6" fmla="*/ 38 w 55"/>
                        <a:gd name="T7" fmla="*/ 16 h 18"/>
                        <a:gd name="T8" fmla="*/ 55 w 55"/>
                        <a:gd name="T9" fmla="*/ 18 h 18"/>
                        <a:gd name="T10" fmla="*/ 39 w 55"/>
                        <a:gd name="T11" fmla="*/ 15 h 18"/>
                        <a:gd name="T12" fmla="*/ 30 w 55"/>
                        <a:gd name="T13" fmla="*/ 8 h 18"/>
                        <a:gd name="T14" fmla="*/ 23 w 55"/>
                        <a:gd name="T15" fmla="*/ 3 h 18"/>
                        <a:gd name="T16" fmla="*/ 16 w 55"/>
                        <a:gd name="T17" fmla="*/ 0 h 18"/>
                        <a:gd name="T18" fmla="*/ 0 w 55"/>
                        <a:gd name="T19" fmla="*/ 3 h 1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5"/>
                        <a:gd name="T31" fmla="*/ 0 h 18"/>
                        <a:gd name="T32" fmla="*/ 55 w 55"/>
                        <a:gd name="T33" fmla="*/ 18 h 1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5" h="18">
                          <a:moveTo>
                            <a:pt x="0" y="3"/>
                          </a:moveTo>
                          <a:lnTo>
                            <a:pt x="12" y="10"/>
                          </a:lnTo>
                          <a:lnTo>
                            <a:pt x="25" y="15"/>
                          </a:lnTo>
                          <a:lnTo>
                            <a:pt x="38" y="16"/>
                          </a:lnTo>
                          <a:lnTo>
                            <a:pt x="55" y="18"/>
                          </a:lnTo>
                          <a:lnTo>
                            <a:pt x="39" y="15"/>
                          </a:lnTo>
                          <a:lnTo>
                            <a:pt x="30" y="8"/>
                          </a:lnTo>
                          <a:lnTo>
                            <a:pt x="23" y="3"/>
                          </a:lnTo>
                          <a:lnTo>
                            <a:pt x="16" y="0"/>
                          </a:lnTo>
                          <a:lnTo>
                            <a:pt x="0" y="3"/>
                          </a:lnTo>
                          <a:close/>
                        </a:path>
                      </a:pathLst>
                    </a:custGeom>
                    <a:solidFill>
                      <a:srgbClr val="FFFFFF"/>
                    </a:solidFill>
                    <a:ln w="9525">
                      <a:noFill/>
                      <a:round/>
                      <a:headEnd/>
                      <a:tailEnd/>
                    </a:ln>
                  </p:spPr>
                  <p:txBody>
                    <a:bodyPr/>
                    <a:lstStyle/>
                    <a:p>
                      <a:pPr eaLnBrk="0" hangingPunct="0"/>
                      <a:endParaRPr lang="en-US" sz="1800"/>
                    </a:p>
                  </p:txBody>
                </p:sp>
              </p:grpSp>
            </p:grpSp>
          </p:grpSp>
        </p:gr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p:cNvGraphicFramePr>
            <a:graphicFrameLocks noChangeAspect="1"/>
          </p:cNvGraphicFramePr>
          <p:nvPr/>
        </p:nvGraphicFramePr>
        <p:xfrm>
          <a:off x="304800" y="0"/>
          <a:ext cx="8229600" cy="6858000"/>
        </p:xfrm>
        <a:graphic>
          <a:graphicData uri="http://schemas.openxmlformats.org/presentationml/2006/ole">
            <p:oleObj spid="_x0000_s164866" name="Clip" r:id="rId3" imgW="4663800" imgH="4663800" progId="">
              <p:embed/>
            </p:oleObj>
          </a:graphicData>
        </a:graphic>
      </p:graphicFrame>
      <p:sp>
        <p:nvSpPr>
          <p:cNvPr id="204803" name="Text Box 1027"/>
          <p:cNvSpPr txBox="1">
            <a:spLocks noChangeArrowheads="1"/>
          </p:cNvSpPr>
          <p:nvPr/>
        </p:nvSpPr>
        <p:spPr bwMode="auto">
          <a:xfrm>
            <a:off x="0" y="171450"/>
            <a:ext cx="9144000" cy="519113"/>
          </a:xfrm>
          <a:prstGeom prst="rect">
            <a:avLst/>
          </a:prstGeom>
          <a:noFill/>
          <a:ln w="9525">
            <a:noFill/>
            <a:miter lim="800000"/>
            <a:headEnd/>
            <a:tailEnd/>
          </a:ln>
          <a:effectLst/>
        </p:spPr>
        <p:txBody>
          <a:bodyPr>
            <a:spAutoFit/>
          </a:bodyPr>
          <a:lstStyle/>
          <a:p>
            <a:pPr algn="ctr">
              <a:defRPr/>
            </a:pPr>
            <a:r>
              <a:rPr lang="en-US" sz="2800">
                <a:effectLst>
                  <a:outerShdw blurRad="38100" dist="38100" dir="2700000" algn="tl">
                    <a:srgbClr val="C0C0C0"/>
                  </a:outerShdw>
                </a:effectLst>
              </a:rPr>
              <a:t>POTENTIAL MEMBER STATES OF ARIPO</a:t>
            </a:r>
          </a:p>
        </p:txBody>
      </p:sp>
      <p:sp>
        <p:nvSpPr>
          <p:cNvPr id="2052" name="Oval 1028"/>
          <p:cNvSpPr>
            <a:spLocks noChangeArrowheads="1"/>
          </p:cNvSpPr>
          <p:nvPr/>
        </p:nvSpPr>
        <p:spPr bwMode="auto">
          <a:xfrm>
            <a:off x="8077200" y="4267200"/>
            <a:ext cx="838200" cy="533400"/>
          </a:xfrm>
          <a:prstGeom prst="ellipse">
            <a:avLst/>
          </a:prstGeom>
          <a:gradFill rotWithShape="0">
            <a:gsLst>
              <a:gs pos="0">
                <a:srgbClr val="CC99FF"/>
              </a:gs>
              <a:gs pos="50000">
                <a:srgbClr val="D9E8FF"/>
              </a:gs>
              <a:gs pos="100000">
                <a:srgbClr val="CC99FF"/>
              </a:gs>
            </a:gsLst>
            <a:lin ang="5400000" scaled="1"/>
          </a:gradFill>
          <a:ln w="9525">
            <a:solidFill>
              <a:srgbClr val="0000FF"/>
            </a:solidFill>
            <a:round/>
            <a:headEnd/>
            <a:tailEnd/>
          </a:ln>
        </p:spPr>
        <p:txBody>
          <a:bodyPr wrap="none" anchor="ctr"/>
          <a:lstStyle/>
          <a:p>
            <a:pPr algn="ctr"/>
            <a:r>
              <a:rPr lang="en-US" b="1" dirty="0"/>
              <a:t>Seychelles</a:t>
            </a:r>
            <a:endParaRPr lang="en-US" dirty="0"/>
          </a:p>
        </p:txBody>
      </p:sp>
      <p:sp>
        <p:nvSpPr>
          <p:cNvPr id="2053" name="Oval 1029"/>
          <p:cNvSpPr>
            <a:spLocks noChangeArrowheads="1"/>
          </p:cNvSpPr>
          <p:nvPr/>
        </p:nvSpPr>
        <p:spPr bwMode="auto">
          <a:xfrm>
            <a:off x="3962400" y="6248400"/>
            <a:ext cx="1524000" cy="609600"/>
          </a:xfrm>
          <a:prstGeom prst="ellipse">
            <a:avLst/>
          </a:prstGeom>
          <a:gradFill rotWithShape="0">
            <a:gsLst>
              <a:gs pos="0">
                <a:srgbClr val="666699"/>
              </a:gs>
              <a:gs pos="50000">
                <a:srgbClr val="FFE9FF"/>
              </a:gs>
              <a:gs pos="100000">
                <a:srgbClr val="666699"/>
              </a:gs>
            </a:gsLst>
            <a:lin ang="5400000" scaled="1"/>
          </a:gradFill>
          <a:ln w="9525">
            <a:solidFill>
              <a:srgbClr val="0000FF"/>
            </a:solidFill>
            <a:round/>
            <a:headEnd/>
            <a:tailEnd/>
          </a:ln>
        </p:spPr>
        <p:txBody>
          <a:bodyPr wrap="none" anchor="ctr"/>
          <a:lstStyle/>
          <a:p>
            <a:pPr algn="ctr"/>
            <a:r>
              <a:rPr lang="en-US" b="1" dirty="0"/>
              <a:t>South Africa</a:t>
            </a:r>
            <a:endParaRPr lang="en-US" dirty="0"/>
          </a:p>
        </p:txBody>
      </p:sp>
      <p:sp>
        <p:nvSpPr>
          <p:cNvPr id="2054" name="Oval 1031"/>
          <p:cNvSpPr>
            <a:spLocks noChangeArrowheads="1"/>
          </p:cNvSpPr>
          <p:nvPr/>
        </p:nvSpPr>
        <p:spPr bwMode="auto">
          <a:xfrm>
            <a:off x="8001000" y="5638800"/>
            <a:ext cx="1143000" cy="762000"/>
          </a:xfrm>
          <a:prstGeom prst="ellipse">
            <a:avLst/>
          </a:prstGeom>
          <a:gradFill rotWithShape="0">
            <a:gsLst>
              <a:gs pos="0">
                <a:srgbClr val="33CCCC"/>
              </a:gs>
              <a:gs pos="50000">
                <a:srgbClr val="E1FFF0"/>
              </a:gs>
              <a:gs pos="100000">
                <a:srgbClr val="33CCCC"/>
              </a:gs>
            </a:gsLst>
            <a:lin ang="5400000" scaled="1"/>
          </a:gradFill>
          <a:ln w="9525">
            <a:solidFill>
              <a:srgbClr val="0000FF"/>
            </a:solidFill>
            <a:round/>
            <a:headEnd/>
            <a:tailEnd/>
          </a:ln>
        </p:spPr>
        <p:txBody>
          <a:bodyPr wrap="none" anchor="ctr"/>
          <a:lstStyle/>
          <a:p>
            <a:pPr algn="ctr"/>
            <a:r>
              <a:rPr lang="en-US" b="1" dirty="0"/>
              <a:t>Mauritius</a:t>
            </a:r>
            <a:endParaRPr lang="en-US" dirty="0"/>
          </a:p>
        </p:txBody>
      </p:sp>
      <p:sp>
        <p:nvSpPr>
          <p:cNvPr id="2055" name="Oval 1032"/>
          <p:cNvSpPr>
            <a:spLocks noChangeArrowheads="1"/>
          </p:cNvSpPr>
          <p:nvPr/>
        </p:nvSpPr>
        <p:spPr bwMode="auto">
          <a:xfrm>
            <a:off x="1905000" y="2667000"/>
            <a:ext cx="1752600" cy="838200"/>
          </a:xfrm>
          <a:prstGeom prst="ellipse">
            <a:avLst/>
          </a:prstGeom>
          <a:gradFill rotWithShape="0">
            <a:gsLst>
              <a:gs pos="0">
                <a:srgbClr val="333399"/>
              </a:gs>
              <a:gs pos="50000">
                <a:srgbClr val="E5E5FF"/>
              </a:gs>
              <a:gs pos="100000">
                <a:srgbClr val="333399"/>
              </a:gs>
            </a:gsLst>
            <a:lin ang="5400000" scaled="1"/>
          </a:gradFill>
          <a:ln w="9525">
            <a:solidFill>
              <a:srgbClr val="0000FF"/>
            </a:solidFill>
            <a:round/>
            <a:headEnd/>
            <a:tailEnd/>
          </a:ln>
        </p:spPr>
        <p:txBody>
          <a:bodyPr wrap="none" anchor="ctr"/>
          <a:lstStyle/>
          <a:p>
            <a:pPr algn="ctr"/>
            <a:r>
              <a:rPr lang="en-US" b="1" dirty="0"/>
              <a:t>Nigeria</a:t>
            </a:r>
            <a:endParaRPr lang="en-US" dirty="0"/>
          </a:p>
        </p:txBody>
      </p:sp>
      <p:sp>
        <p:nvSpPr>
          <p:cNvPr id="2056" name="Oval 1034"/>
          <p:cNvSpPr>
            <a:spLocks noChangeArrowheads="1"/>
          </p:cNvSpPr>
          <p:nvPr/>
        </p:nvSpPr>
        <p:spPr bwMode="auto">
          <a:xfrm>
            <a:off x="4495800" y="3581400"/>
            <a:ext cx="1676400" cy="685800"/>
          </a:xfrm>
          <a:prstGeom prst="ellipse">
            <a:avLst/>
          </a:prstGeom>
          <a:gradFill rotWithShape="0">
            <a:gsLst>
              <a:gs pos="0">
                <a:srgbClr val="FF99CC"/>
              </a:gs>
              <a:gs pos="50000">
                <a:srgbClr val="FFE9FF"/>
              </a:gs>
              <a:gs pos="100000">
                <a:srgbClr val="FF99CC"/>
              </a:gs>
            </a:gsLst>
            <a:lin ang="5400000" scaled="1"/>
          </a:gradFill>
          <a:ln w="9525">
            <a:solidFill>
              <a:srgbClr val="0000FF"/>
            </a:solidFill>
            <a:round/>
            <a:headEnd/>
            <a:tailEnd/>
          </a:ln>
        </p:spPr>
        <p:txBody>
          <a:bodyPr wrap="none" anchor="ctr"/>
          <a:lstStyle/>
          <a:p>
            <a:pPr algn="ctr"/>
            <a:r>
              <a:rPr lang="en-US" b="1" dirty="0"/>
              <a:t>Burundi</a:t>
            </a:r>
            <a:endParaRPr lang="en-US" dirty="0"/>
          </a:p>
        </p:txBody>
      </p:sp>
      <p:pic>
        <p:nvPicPr>
          <p:cNvPr id="2057" name="Picture 1036" descr="aripo_logo"/>
          <p:cNvPicPr>
            <a:picLocks noChangeAspect="1" noChangeArrowheads="1"/>
          </p:cNvPicPr>
          <p:nvPr/>
        </p:nvPicPr>
        <p:blipFill>
          <a:blip r:embed="rId4" cstate="print"/>
          <a:srcRect/>
          <a:stretch>
            <a:fillRect/>
          </a:stretch>
        </p:blipFill>
        <p:spPr bwMode="auto">
          <a:xfrm>
            <a:off x="8382000" y="0"/>
            <a:ext cx="552450" cy="838200"/>
          </a:xfrm>
          <a:prstGeom prst="rect">
            <a:avLst/>
          </a:prstGeom>
          <a:noFill/>
          <a:ln w="9525">
            <a:noFill/>
            <a:miter lim="800000"/>
            <a:headEnd/>
            <a:tailEnd/>
          </a:ln>
        </p:spPr>
      </p:pic>
      <p:sp>
        <p:nvSpPr>
          <p:cNvPr id="204813" name="Oval 1037"/>
          <p:cNvSpPr>
            <a:spLocks noChangeArrowheads="1"/>
          </p:cNvSpPr>
          <p:nvPr/>
        </p:nvSpPr>
        <p:spPr bwMode="auto">
          <a:xfrm>
            <a:off x="2438400" y="4267200"/>
            <a:ext cx="1371600" cy="914400"/>
          </a:xfrm>
          <a:prstGeom prst="ellipse">
            <a:avLst/>
          </a:prstGeom>
          <a:solidFill>
            <a:schemeClr val="accent1"/>
          </a:solidFill>
          <a:ln w="9525">
            <a:solidFill>
              <a:schemeClr val="tx1"/>
            </a:solidFill>
            <a:round/>
            <a:headEnd/>
            <a:tailEnd/>
          </a:ln>
          <a:effectLst/>
        </p:spPr>
        <p:txBody>
          <a:bodyPr wrap="none" anchor="ctr"/>
          <a:lstStyle/>
          <a:p>
            <a:pPr algn="ctr">
              <a:defRPr/>
            </a:pPr>
            <a:r>
              <a:rPr lang="en-US" sz="2000" b="1">
                <a:solidFill>
                  <a:srgbClr val="003300"/>
                </a:solidFill>
                <a:effectLst>
                  <a:outerShdw blurRad="38100" dist="38100" dir="2700000" algn="tl">
                    <a:srgbClr val="000000"/>
                  </a:outerShdw>
                </a:effectLst>
              </a:rPr>
              <a:t>Angola</a:t>
            </a:r>
          </a:p>
        </p:txBody>
      </p:sp>
      <p:sp>
        <p:nvSpPr>
          <p:cNvPr id="2059" name="Oval 1039"/>
          <p:cNvSpPr>
            <a:spLocks noChangeArrowheads="1"/>
          </p:cNvSpPr>
          <p:nvPr/>
        </p:nvSpPr>
        <p:spPr bwMode="auto">
          <a:xfrm>
            <a:off x="6934200" y="2667000"/>
            <a:ext cx="914400" cy="457200"/>
          </a:xfrm>
          <a:prstGeom prst="ellipse">
            <a:avLst/>
          </a:prstGeom>
          <a:solidFill>
            <a:schemeClr val="accent1"/>
          </a:solidFill>
          <a:ln w="9525">
            <a:solidFill>
              <a:schemeClr val="tx1"/>
            </a:solidFill>
            <a:round/>
            <a:headEnd/>
            <a:tailEnd/>
          </a:ln>
        </p:spPr>
        <p:txBody>
          <a:bodyPr wrap="none" anchor="ctr"/>
          <a:lstStyle/>
          <a:p>
            <a:pPr algn="ctr"/>
            <a:r>
              <a:rPr lang="en-US" dirty="0">
                <a:latin typeface="Arial" charset="0"/>
              </a:rPr>
              <a:t>Ethiopia</a:t>
            </a:r>
          </a:p>
        </p:txBody>
      </p:sp>
      <p:sp>
        <p:nvSpPr>
          <p:cNvPr id="2060" name="Oval 1040"/>
          <p:cNvSpPr>
            <a:spLocks noChangeArrowheads="1"/>
          </p:cNvSpPr>
          <p:nvPr/>
        </p:nvSpPr>
        <p:spPr bwMode="auto">
          <a:xfrm>
            <a:off x="6858000" y="1828800"/>
            <a:ext cx="838200" cy="533400"/>
          </a:xfrm>
          <a:prstGeom prst="ellipse">
            <a:avLst/>
          </a:prstGeom>
          <a:solidFill>
            <a:schemeClr val="accent1"/>
          </a:solidFill>
          <a:ln w="9525">
            <a:solidFill>
              <a:schemeClr val="tx1"/>
            </a:solidFill>
            <a:round/>
            <a:headEnd/>
            <a:tailEnd/>
          </a:ln>
        </p:spPr>
        <p:txBody>
          <a:bodyPr wrap="none" anchor="ctr"/>
          <a:lstStyle/>
          <a:p>
            <a:pPr algn="ctr"/>
            <a:r>
              <a:rPr lang="en-US" dirty="0">
                <a:latin typeface="Arial" charset="0"/>
              </a:rPr>
              <a:t>Eritrea</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066800" y="228600"/>
          <a:ext cx="3810000" cy="29337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p:cNvGraphicFramePr/>
          <p:nvPr/>
        </p:nvGraphicFramePr>
        <p:xfrm>
          <a:off x="5029200" y="228600"/>
          <a:ext cx="35052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p:cNvGraphicFramePr/>
          <p:nvPr/>
        </p:nvGraphicFramePr>
        <p:xfrm>
          <a:off x="2209800" y="3505200"/>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403458" name="Object 2"/>
          <p:cNvGraphicFramePr>
            <a:graphicFrameLocks noGrp="1" noChangeAspect="1"/>
          </p:cNvGraphicFramePr>
          <p:nvPr>
            <p:ph type="dgm" idx="4294967295"/>
          </p:nvPr>
        </p:nvGraphicFramePr>
        <p:xfrm>
          <a:off x="1133475" y="609600"/>
          <a:ext cx="8010525" cy="4116388"/>
        </p:xfrm>
        <a:graphic>
          <a:graphicData uri="http://schemas.openxmlformats.org/presentationml/2006/ole">
            <p:oleObj spid="_x0000_s165890" name="Microsoft Org Chart" r:id="rId3" imgW="3886200" imgH="1993680" progId="OrgPlusWOPX.4">
              <p:embed followColorScheme="full"/>
            </p:oleObj>
          </a:graphicData>
        </a:graphic>
      </p:graphicFrame>
      <p:sp>
        <p:nvSpPr>
          <p:cNvPr id="8195" name="Rectangle 4"/>
          <p:cNvSpPr>
            <a:spLocks noChangeArrowheads="1"/>
          </p:cNvSpPr>
          <p:nvPr/>
        </p:nvSpPr>
        <p:spPr bwMode="auto">
          <a:xfrm>
            <a:off x="419100" y="3638550"/>
            <a:ext cx="2133600" cy="781050"/>
          </a:xfrm>
          <a:prstGeom prst="rect">
            <a:avLst/>
          </a:prstGeom>
          <a:solidFill>
            <a:schemeClr val="accent1"/>
          </a:solidFill>
          <a:ln w="9525">
            <a:solidFill>
              <a:schemeClr val="tx1"/>
            </a:solidFill>
            <a:miter lim="800000"/>
            <a:headEnd/>
            <a:tailEnd/>
          </a:ln>
        </p:spPr>
        <p:txBody>
          <a:bodyPr wrap="none" anchor="ctr"/>
          <a:lstStyle/>
          <a:p>
            <a:pPr algn="ctr"/>
            <a:r>
              <a:rPr lang="en-US" sz="1800" b="1">
                <a:solidFill>
                  <a:schemeClr val="bg1"/>
                </a:solidFill>
                <a:latin typeface="Americana" pitchFamily="18" charset="0"/>
              </a:rPr>
              <a:t>STAFF AFFAIRS</a:t>
            </a:r>
          </a:p>
          <a:p>
            <a:pPr algn="ctr"/>
            <a:r>
              <a:rPr lang="en-US" sz="1800" b="1">
                <a:solidFill>
                  <a:schemeClr val="bg1"/>
                </a:solidFill>
                <a:latin typeface="Americana" pitchFamily="18" charset="0"/>
              </a:rPr>
              <a:t> COMMITTEE</a:t>
            </a:r>
            <a:endParaRPr lang="pt-PT" sz="1800" b="1">
              <a:solidFill>
                <a:schemeClr val="bg1"/>
              </a:solidFill>
              <a:latin typeface="Americana" pitchFamily="18" charset="0"/>
            </a:endParaRPr>
          </a:p>
        </p:txBody>
      </p:sp>
      <p:sp>
        <p:nvSpPr>
          <p:cNvPr id="8196" name="Text Box 7"/>
          <p:cNvSpPr txBox="1">
            <a:spLocks noChangeArrowheads="1"/>
          </p:cNvSpPr>
          <p:nvPr/>
        </p:nvSpPr>
        <p:spPr bwMode="auto">
          <a:xfrm>
            <a:off x="381000" y="304800"/>
            <a:ext cx="7391400" cy="366713"/>
          </a:xfrm>
          <a:prstGeom prst="rect">
            <a:avLst/>
          </a:prstGeom>
          <a:noFill/>
          <a:ln w="9525">
            <a:noFill/>
            <a:miter lim="800000"/>
            <a:headEnd/>
            <a:tailEnd/>
          </a:ln>
        </p:spPr>
        <p:txBody>
          <a:bodyPr>
            <a:spAutoFit/>
          </a:bodyPr>
          <a:lstStyle/>
          <a:p>
            <a:pPr>
              <a:spcBef>
                <a:spcPct val="50000"/>
              </a:spcBef>
            </a:pPr>
            <a:endParaRPr lang="en-US"/>
          </a:p>
        </p:txBody>
      </p:sp>
      <p:sp>
        <p:nvSpPr>
          <p:cNvPr id="403464" name="Text Box 8"/>
          <p:cNvSpPr txBox="1">
            <a:spLocks noChangeArrowheads="1"/>
          </p:cNvSpPr>
          <p:nvPr/>
        </p:nvSpPr>
        <p:spPr bwMode="auto">
          <a:xfrm>
            <a:off x="838200" y="381000"/>
            <a:ext cx="8077200" cy="701675"/>
          </a:xfrm>
          <a:prstGeom prst="rect">
            <a:avLst/>
          </a:prstGeom>
          <a:solidFill>
            <a:srgbClr val="FF5050"/>
          </a:solidFill>
          <a:ln w="9525">
            <a:noFill/>
            <a:miter lim="800000"/>
            <a:headEnd/>
            <a:tailEnd/>
          </a:ln>
        </p:spPr>
        <p:txBody>
          <a:bodyPr>
            <a:spAutoFit/>
          </a:bodyPr>
          <a:lstStyle/>
          <a:p>
            <a:pPr algn="ctr">
              <a:spcBef>
                <a:spcPct val="50000"/>
              </a:spcBef>
              <a:defRPr/>
            </a:pPr>
            <a:r>
              <a:rPr lang="en-US" sz="4000" dirty="0">
                <a:solidFill>
                  <a:schemeClr val="folHlink"/>
                </a:solidFill>
                <a:effectLst>
                  <a:outerShdw blurRad="38100" dist="38100" dir="2700000" algn="tl">
                    <a:srgbClr val="000000"/>
                  </a:outerShdw>
                </a:effectLst>
              </a:rPr>
              <a:t>ORGANS OF ARIPO</a:t>
            </a:r>
          </a:p>
        </p:txBody>
      </p:sp>
      <p:sp>
        <p:nvSpPr>
          <p:cNvPr id="8198" name="Text Box 9"/>
          <p:cNvSpPr txBox="1">
            <a:spLocks noChangeArrowheads="1"/>
          </p:cNvSpPr>
          <p:nvPr/>
        </p:nvSpPr>
        <p:spPr bwMode="auto">
          <a:xfrm>
            <a:off x="533400" y="5181600"/>
            <a:ext cx="8382000" cy="1631950"/>
          </a:xfrm>
          <a:prstGeom prst="rect">
            <a:avLst/>
          </a:prstGeom>
          <a:noFill/>
          <a:ln w="9525">
            <a:noFill/>
            <a:miter lim="800000"/>
            <a:headEnd/>
            <a:tailEnd/>
          </a:ln>
        </p:spPr>
        <p:txBody>
          <a:bodyPr>
            <a:spAutoFit/>
          </a:bodyPr>
          <a:lstStyle/>
          <a:p>
            <a:pPr>
              <a:spcBef>
                <a:spcPct val="50000"/>
              </a:spcBef>
              <a:buFontTx/>
              <a:buChar char="-"/>
            </a:pPr>
            <a:r>
              <a:rPr lang="en-US" sz="1600">
                <a:latin typeface="Berlin Sans FB" pitchFamily="34" charset="0"/>
              </a:rPr>
              <a:t>Ministers responsible for IP matters – IP High Level Forum for Decision Making on Policy Issues;</a:t>
            </a:r>
          </a:p>
          <a:p>
            <a:pPr>
              <a:spcBef>
                <a:spcPct val="50000"/>
              </a:spcBef>
              <a:buFontTx/>
              <a:buChar char="-"/>
            </a:pPr>
            <a:r>
              <a:rPr lang="en-US" sz="1600">
                <a:latin typeface="Berlin Sans FB" pitchFamily="34" charset="0"/>
              </a:rPr>
              <a:t>Administrative Council – Forum for IP Experts to determine development of IP;</a:t>
            </a:r>
          </a:p>
          <a:p>
            <a:pPr>
              <a:spcBef>
                <a:spcPct val="50000"/>
              </a:spcBef>
              <a:buFontTx/>
              <a:buChar char="-"/>
            </a:pPr>
            <a:r>
              <a:rPr lang="en-US" sz="1600">
                <a:latin typeface="Berlin Sans FB" pitchFamily="34" charset="0"/>
              </a:rPr>
              <a:t>Committees and Board of Appeal – for specialized functions ;</a:t>
            </a:r>
          </a:p>
          <a:p>
            <a:pPr>
              <a:spcBef>
                <a:spcPct val="50000"/>
              </a:spcBef>
              <a:buFontTx/>
              <a:buChar char="-"/>
            </a:pPr>
            <a:r>
              <a:rPr lang="en-US" sz="1600">
                <a:latin typeface="Berlin Sans FB" pitchFamily="34" charset="0"/>
              </a:rPr>
              <a:t>Secretariat – day to day operations of the Organization on IP matters</a:t>
            </a:r>
            <a:r>
              <a:rPr lang="en-US">
                <a:latin typeface="Berlin Sans FB" pitchFamily="34" charset="0"/>
              </a:rPr>
              <a:t>. </a:t>
            </a:r>
          </a:p>
        </p:txBody>
      </p:sp>
      <p:sp>
        <p:nvSpPr>
          <p:cNvPr id="2" name="Rectangle 1"/>
          <p:cNvSpPr/>
          <p:nvPr/>
        </p:nvSpPr>
        <p:spPr>
          <a:xfrm>
            <a:off x="419100" y="2305050"/>
            <a:ext cx="21336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dirty="0"/>
              <a:t>TECHNICAL COMMITTEE</a:t>
            </a:r>
          </a:p>
        </p:txBody>
      </p:sp>
      <p:cxnSp>
        <p:nvCxnSpPr>
          <p:cNvPr id="4" name="Straight Arrow Connector 3"/>
          <p:cNvCxnSpPr/>
          <p:nvPr/>
        </p:nvCxnSpPr>
        <p:spPr>
          <a:xfrm flipH="1">
            <a:off x="2552700" y="2514600"/>
            <a:ext cx="23241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48000" y="2514600"/>
            <a:ext cx="0" cy="15144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endCxn id="8195" idx="3"/>
          </p:cNvCxnSpPr>
          <p:nvPr/>
        </p:nvCxnSpPr>
        <p:spPr>
          <a:xfrm flipH="1">
            <a:off x="2552700" y="4029075"/>
            <a:ext cx="4953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nodeType="afterEffect">
                                  <p:stCondLst>
                                    <p:cond delay="0"/>
                                  </p:stCondLst>
                                  <p:childTnLst>
                                    <p:set>
                                      <p:cBhvr>
                                        <p:cTn id="6" dur="1" fill="hold">
                                          <p:stCondLst>
                                            <p:cond delay="0"/>
                                          </p:stCondLst>
                                        </p:cTn>
                                        <p:tgtEl>
                                          <p:spTgt spid="403458"/>
                                        </p:tgtEl>
                                        <p:attrNameLst>
                                          <p:attrName>style.visibility</p:attrName>
                                        </p:attrNameLst>
                                      </p:cBhvr>
                                      <p:to>
                                        <p:strVal val="visible"/>
                                      </p:to>
                                    </p:set>
                                    <p:anim calcmode="lin" valueType="num">
                                      <p:cBhvr>
                                        <p:cTn id="7" dur="1000" fill="hold"/>
                                        <p:tgtEl>
                                          <p:spTgt spid="403458"/>
                                        </p:tgtEl>
                                        <p:attrNameLst>
                                          <p:attrName>ppt_w</p:attrName>
                                        </p:attrNameLst>
                                      </p:cBhvr>
                                      <p:tavLst>
                                        <p:tav tm="0">
                                          <p:val>
                                            <p:fltVal val="0"/>
                                          </p:val>
                                        </p:tav>
                                        <p:tav tm="100000">
                                          <p:val>
                                            <p:strVal val="#ppt_w"/>
                                          </p:val>
                                        </p:tav>
                                      </p:tavLst>
                                    </p:anim>
                                    <p:anim calcmode="lin" valueType="num">
                                      <p:cBhvr>
                                        <p:cTn id="8" dur="1000" fill="hold"/>
                                        <p:tgtEl>
                                          <p:spTgt spid="403458"/>
                                        </p:tgtEl>
                                        <p:attrNameLst>
                                          <p:attrName>ppt_h</p:attrName>
                                        </p:attrNameLst>
                                      </p:cBhvr>
                                      <p:tavLst>
                                        <p:tav tm="0">
                                          <p:val>
                                            <p:fltVal val="0"/>
                                          </p:val>
                                        </p:tav>
                                        <p:tav tm="100000">
                                          <p:val>
                                            <p:strVal val="#ppt_h"/>
                                          </p:val>
                                        </p:tav>
                                      </p:tavLst>
                                    </p:anim>
                                    <p:anim calcmode="lin" valueType="num">
                                      <p:cBhvr>
                                        <p:cTn id="9" dur="1000" fill="hold"/>
                                        <p:tgtEl>
                                          <p:spTgt spid="40345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0345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600200" y="0"/>
            <a:ext cx="7010400" cy="914400"/>
          </a:xfrm>
        </p:spPr>
        <p:txBody>
          <a:bodyPr/>
          <a:lstStyle/>
          <a:p>
            <a:pPr eaLnBrk="1" hangingPunct="1">
              <a:defRPr/>
            </a:pPr>
            <a:r>
              <a:rPr lang="en-US" sz="3600" smtClean="0"/>
              <a:t>ARIPO LEGAL INSTRUMENTS</a:t>
            </a:r>
          </a:p>
        </p:txBody>
      </p:sp>
      <p:graphicFrame>
        <p:nvGraphicFramePr>
          <p:cNvPr id="4" name="Content Placeholder 3"/>
          <p:cNvGraphicFramePr>
            <a:graphicFrameLocks noGrp="1"/>
          </p:cNvGraphicFramePr>
          <p:nvPr>
            <p:ph idx="1"/>
          </p:nvPr>
        </p:nvGraphicFramePr>
        <p:xfrm>
          <a:off x="1219201" y="2057400"/>
          <a:ext cx="7772399"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4580" name="TextBox 4"/>
          <p:cNvSpPr txBox="1">
            <a:spLocks noChangeArrowheads="1"/>
          </p:cNvSpPr>
          <p:nvPr/>
        </p:nvSpPr>
        <p:spPr bwMode="auto">
          <a:xfrm>
            <a:off x="1295400" y="1066800"/>
            <a:ext cx="2438400" cy="1200329"/>
          </a:xfrm>
          <a:prstGeom prst="rect">
            <a:avLst/>
          </a:prstGeom>
          <a:solidFill>
            <a:srgbClr val="FFC000"/>
          </a:solidFill>
          <a:ln w="9525">
            <a:noFill/>
            <a:miter lim="800000"/>
            <a:headEnd/>
            <a:tailEnd/>
          </a:ln>
        </p:spPr>
        <p:txBody>
          <a:bodyPr wrap="square">
            <a:spAutoFit/>
          </a:bodyPr>
          <a:lstStyle/>
          <a:p>
            <a:r>
              <a:rPr lang="en-US" dirty="0"/>
              <a:t>LUSAKA AGREEMENT</a:t>
            </a:r>
          </a:p>
          <a:p>
            <a:r>
              <a:rPr lang="en-US" sz="1600" dirty="0"/>
              <a:t>Adopted 1976</a:t>
            </a:r>
          </a:p>
        </p:txBody>
      </p:sp>
      <p:sp>
        <p:nvSpPr>
          <p:cNvPr id="24581" name="TextBox 5"/>
          <p:cNvSpPr txBox="1">
            <a:spLocks noChangeArrowheads="1"/>
          </p:cNvSpPr>
          <p:nvPr/>
        </p:nvSpPr>
        <p:spPr bwMode="auto">
          <a:xfrm>
            <a:off x="3886200" y="1066800"/>
            <a:ext cx="2209800" cy="1077913"/>
          </a:xfrm>
          <a:prstGeom prst="rect">
            <a:avLst/>
          </a:prstGeom>
          <a:solidFill>
            <a:srgbClr val="FFC000"/>
          </a:solidFill>
          <a:ln w="9525">
            <a:noFill/>
            <a:miter lim="800000"/>
            <a:headEnd/>
            <a:tailEnd/>
          </a:ln>
        </p:spPr>
        <p:txBody>
          <a:bodyPr>
            <a:spAutoFit/>
          </a:bodyPr>
          <a:lstStyle/>
          <a:p>
            <a:r>
              <a:rPr lang="en-US"/>
              <a:t>HARARE PROTOCOL</a:t>
            </a:r>
          </a:p>
          <a:p>
            <a:r>
              <a:rPr lang="en-US" sz="1600"/>
              <a:t>Adopted 1982</a:t>
            </a:r>
          </a:p>
        </p:txBody>
      </p:sp>
      <p:sp>
        <p:nvSpPr>
          <p:cNvPr id="24582" name="TextBox 6"/>
          <p:cNvSpPr txBox="1">
            <a:spLocks noChangeArrowheads="1"/>
          </p:cNvSpPr>
          <p:nvPr/>
        </p:nvSpPr>
        <p:spPr bwMode="auto">
          <a:xfrm>
            <a:off x="6477000" y="1066800"/>
            <a:ext cx="2362200" cy="1077913"/>
          </a:xfrm>
          <a:prstGeom prst="rect">
            <a:avLst/>
          </a:prstGeom>
          <a:solidFill>
            <a:srgbClr val="FFC000"/>
          </a:solidFill>
          <a:ln w="9525">
            <a:noFill/>
            <a:miter lim="800000"/>
            <a:headEnd/>
            <a:tailEnd/>
          </a:ln>
        </p:spPr>
        <p:txBody>
          <a:bodyPr>
            <a:spAutoFit/>
          </a:bodyPr>
          <a:lstStyle/>
          <a:p>
            <a:r>
              <a:rPr lang="en-US"/>
              <a:t>BANJUL PROTOCOL</a:t>
            </a:r>
          </a:p>
          <a:p>
            <a:r>
              <a:rPr lang="en-US" sz="1600"/>
              <a:t>Adopted 1993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600200" y="228600"/>
            <a:ext cx="7010400" cy="609600"/>
          </a:xfrm>
        </p:spPr>
        <p:txBody>
          <a:bodyPr/>
          <a:lstStyle/>
          <a:p>
            <a:pPr eaLnBrk="1" hangingPunct="1">
              <a:defRPr/>
            </a:pPr>
            <a:r>
              <a:rPr lang="en-US" sz="2800" smtClean="0"/>
              <a:t>NEW LEGISLATIVE DEVELOPMENTS</a:t>
            </a:r>
          </a:p>
        </p:txBody>
      </p:sp>
      <p:graphicFrame>
        <p:nvGraphicFramePr>
          <p:cNvPr id="4" name="Content Placeholder 3"/>
          <p:cNvGraphicFramePr>
            <a:graphicFrameLocks noGrp="1"/>
          </p:cNvGraphicFramePr>
          <p:nvPr>
            <p:ph idx="1"/>
          </p:nvPr>
        </p:nvGraphicFramePr>
        <p:xfrm>
          <a:off x="1143000" y="2362200"/>
          <a:ext cx="75438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5604" name="TextBox 4"/>
          <p:cNvSpPr txBox="1">
            <a:spLocks noChangeArrowheads="1"/>
          </p:cNvSpPr>
          <p:nvPr/>
        </p:nvSpPr>
        <p:spPr bwMode="auto">
          <a:xfrm>
            <a:off x="1066800" y="1447800"/>
            <a:ext cx="2362200" cy="862013"/>
          </a:xfrm>
          <a:prstGeom prst="rect">
            <a:avLst/>
          </a:prstGeom>
          <a:solidFill>
            <a:srgbClr val="FFC000"/>
          </a:solidFill>
          <a:ln w="9525">
            <a:noFill/>
            <a:miter lim="800000"/>
            <a:headEnd/>
            <a:tailEnd/>
          </a:ln>
        </p:spPr>
        <p:txBody>
          <a:bodyPr>
            <a:spAutoFit/>
          </a:bodyPr>
          <a:lstStyle/>
          <a:p>
            <a:r>
              <a:rPr lang="en-US" sz="1600"/>
              <a:t>SWAKOPMUND PROTOCOL</a:t>
            </a:r>
          </a:p>
          <a:p>
            <a:r>
              <a:rPr lang="en-US" sz="1800"/>
              <a:t>Adopted  in 2010</a:t>
            </a:r>
          </a:p>
        </p:txBody>
      </p:sp>
      <p:sp>
        <p:nvSpPr>
          <p:cNvPr id="25605" name="TextBox 5"/>
          <p:cNvSpPr txBox="1">
            <a:spLocks noChangeArrowheads="1"/>
          </p:cNvSpPr>
          <p:nvPr/>
        </p:nvSpPr>
        <p:spPr bwMode="auto">
          <a:xfrm>
            <a:off x="3733800" y="1447800"/>
            <a:ext cx="2362200" cy="830263"/>
          </a:xfrm>
          <a:prstGeom prst="rect">
            <a:avLst/>
          </a:prstGeom>
          <a:solidFill>
            <a:srgbClr val="92D050"/>
          </a:solidFill>
          <a:ln w="9525">
            <a:noFill/>
            <a:miter lim="800000"/>
            <a:headEnd/>
            <a:tailEnd/>
          </a:ln>
        </p:spPr>
        <p:txBody>
          <a:bodyPr>
            <a:spAutoFit/>
          </a:bodyPr>
          <a:lstStyle/>
          <a:p>
            <a:r>
              <a:rPr lang="en-US" sz="1600"/>
              <a:t>PROPOSED REGIONAL FRAMEWORK ON ABS</a:t>
            </a:r>
          </a:p>
        </p:txBody>
      </p:sp>
      <p:sp>
        <p:nvSpPr>
          <p:cNvPr id="25606" name="TextBox 6"/>
          <p:cNvSpPr txBox="1">
            <a:spLocks noChangeArrowheads="1"/>
          </p:cNvSpPr>
          <p:nvPr/>
        </p:nvSpPr>
        <p:spPr bwMode="auto">
          <a:xfrm>
            <a:off x="6248400" y="1447800"/>
            <a:ext cx="2667000" cy="830263"/>
          </a:xfrm>
          <a:prstGeom prst="rect">
            <a:avLst/>
          </a:prstGeom>
          <a:solidFill>
            <a:srgbClr val="92D050"/>
          </a:solidFill>
          <a:ln w="9525">
            <a:noFill/>
            <a:miter lim="800000"/>
            <a:headEnd/>
            <a:tailEnd/>
          </a:ln>
        </p:spPr>
        <p:txBody>
          <a:bodyPr>
            <a:spAutoFit/>
          </a:bodyPr>
          <a:lstStyle/>
          <a:p>
            <a:r>
              <a:rPr lang="en-US" sz="1600"/>
              <a:t>PROPOSED REGIONAL PROTOCOL ON PLANT VARIETY PROTECTION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sz="3200" b="1" smtClean="0"/>
              <a:t>The Main Objectives of The 		   	Harare Protocol</a:t>
            </a:r>
          </a:p>
        </p:txBody>
      </p:sp>
      <p:sp>
        <p:nvSpPr>
          <p:cNvPr id="217091" name="Rectangle 3"/>
          <p:cNvSpPr>
            <a:spLocks noGrp="1" noChangeArrowheads="1"/>
          </p:cNvSpPr>
          <p:nvPr>
            <p:ph type="body" idx="1"/>
          </p:nvPr>
        </p:nvSpPr>
        <p:spPr>
          <a:xfrm>
            <a:off x="1676400" y="1600200"/>
            <a:ext cx="7010400" cy="4114800"/>
          </a:xfrm>
        </p:spPr>
        <p:txBody>
          <a:bodyPr>
            <a:normAutofit fontScale="92500"/>
          </a:bodyPr>
          <a:lstStyle/>
          <a:p>
            <a:pPr>
              <a:lnSpc>
                <a:spcPct val="90000"/>
              </a:lnSpc>
              <a:defRPr/>
            </a:pPr>
            <a:r>
              <a:rPr lang="en-US" sz="2400" b="1" dirty="0">
                <a:solidFill>
                  <a:srgbClr val="FF0000"/>
                </a:solidFill>
                <a:effectLst>
                  <a:outerShdw blurRad="38100" dist="38100" dir="2700000" algn="tl">
                    <a:srgbClr val="C0C0C0"/>
                  </a:outerShdw>
                </a:effectLst>
              </a:rPr>
              <a:t>Promote, Harmonize &amp; Develop</a:t>
            </a:r>
            <a:r>
              <a:rPr lang="en-US" sz="2400" b="1" dirty="0">
                <a:solidFill>
                  <a:srgbClr val="0000FF"/>
                </a:solidFill>
                <a:effectLst>
                  <a:outerShdw blurRad="38100" dist="38100" dir="2700000" algn="tl">
                    <a:srgbClr val="C0C0C0"/>
                  </a:outerShdw>
                </a:effectLst>
              </a:rPr>
              <a:t> Industrial Property in the Member States of ARIPO;</a:t>
            </a:r>
          </a:p>
          <a:p>
            <a:pPr>
              <a:lnSpc>
                <a:spcPct val="90000"/>
              </a:lnSpc>
              <a:defRPr/>
            </a:pPr>
            <a:r>
              <a:rPr lang="en-US" sz="2400" b="1" dirty="0">
                <a:solidFill>
                  <a:srgbClr val="0000FF"/>
                </a:solidFill>
                <a:effectLst>
                  <a:outerShdw blurRad="38100" dist="38100" dir="2700000" algn="tl">
                    <a:srgbClr val="C0C0C0"/>
                  </a:outerShdw>
                </a:effectLst>
              </a:rPr>
              <a:t>Facilitate the </a:t>
            </a:r>
            <a:r>
              <a:rPr lang="en-US" sz="2400" b="1" dirty="0">
                <a:solidFill>
                  <a:srgbClr val="660033"/>
                </a:solidFill>
                <a:effectLst>
                  <a:outerShdw blurRad="38100" dist="38100" dir="2700000" algn="tl">
                    <a:srgbClr val="C0C0C0"/>
                  </a:outerShdw>
                </a:effectLst>
              </a:rPr>
              <a:t>protection and </a:t>
            </a:r>
            <a:r>
              <a:rPr lang="en-US" sz="2400" b="1" dirty="0" smtClean="0">
                <a:solidFill>
                  <a:srgbClr val="660033"/>
                </a:solidFill>
                <a:effectLst>
                  <a:outerShdw blurRad="38100" dist="38100" dir="2700000" algn="tl">
                    <a:srgbClr val="C0C0C0"/>
                  </a:outerShdw>
                </a:effectLst>
              </a:rPr>
              <a:t>administration</a:t>
            </a:r>
            <a:r>
              <a:rPr lang="en-US" sz="2400" b="1" dirty="0" smtClean="0">
                <a:solidFill>
                  <a:srgbClr val="0000FF"/>
                </a:solidFill>
                <a:effectLst>
                  <a:outerShdw blurRad="38100" dist="38100" dir="2700000" algn="tl">
                    <a:srgbClr val="C0C0C0"/>
                  </a:outerShdw>
                </a:effectLst>
              </a:rPr>
              <a:t> </a:t>
            </a:r>
            <a:r>
              <a:rPr lang="en-US" sz="2400" b="1" dirty="0">
                <a:solidFill>
                  <a:srgbClr val="0000FF"/>
                </a:solidFill>
                <a:effectLst>
                  <a:outerShdw blurRad="38100" dist="38100" dir="2700000" algn="tl">
                    <a:srgbClr val="C0C0C0"/>
                  </a:outerShdw>
                </a:effectLst>
              </a:rPr>
              <a:t>of </a:t>
            </a:r>
            <a:r>
              <a:rPr lang="en-US" sz="2400" b="1" dirty="0">
                <a:solidFill>
                  <a:srgbClr val="FF0000"/>
                </a:solidFill>
                <a:effectLst>
                  <a:outerShdw blurRad="38100" dist="38100" dir="2700000" algn="tl">
                    <a:srgbClr val="C0C0C0"/>
                  </a:outerShdw>
                </a:effectLst>
              </a:rPr>
              <a:t>Patents, Industrial Designs </a:t>
            </a:r>
            <a:r>
              <a:rPr lang="en-US" sz="2400" b="1" dirty="0">
                <a:solidFill>
                  <a:srgbClr val="0000FF"/>
                </a:solidFill>
                <a:effectLst>
                  <a:outerShdw blurRad="38100" dist="38100" dir="2700000" algn="tl">
                    <a:srgbClr val="C0C0C0"/>
                  </a:outerShdw>
                </a:effectLst>
              </a:rPr>
              <a:t>and </a:t>
            </a:r>
            <a:r>
              <a:rPr lang="en-US" sz="2400" b="1" dirty="0">
                <a:solidFill>
                  <a:srgbClr val="FF0000"/>
                </a:solidFill>
                <a:effectLst>
                  <a:outerShdw blurRad="38100" dist="38100" dir="2700000" algn="tl">
                    <a:srgbClr val="C0C0C0"/>
                  </a:outerShdw>
                </a:effectLst>
              </a:rPr>
              <a:t>Utility Models</a:t>
            </a:r>
            <a:r>
              <a:rPr lang="en-US" sz="2400" b="1" dirty="0">
                <a:solidFill>
                  <a:srgbClr val="0000FF"/>
                </a:solidFill>
                <a:effectLst>
                  <a:outerShdw blurRad="38100" dist="38100" dir="2700000" algn="tl">
                    <a:srgbClr val="C0C0C0"/>
                  </a:outerShdw>
                </a:effectLst>
              </a:rPr>
              <a:t> in the Contracting States;</a:t>
            </a:r>
          </a:p>
          <a:p>
            <a:pPr>
              <a:lnSpc>
                <a:spcPct val="90000"/>
              </a:lnSpc>
              <a:defRPr/>
            </a:pPr>
            <a:r>
              <a:rPr lang="en-US" sz="2400" b="1" dirty="0">
                <a:solidFill>
                  <a:srgbClr val="0000FF"/>
                </a:solidFill>
                <a:effectLst>
                  <a:outerShdw blurRad="38100" dist="38100" dir="2700000" algn="tl">
                    <a:srgbClr val="C0C0C0"/>
                  </a:outerShdw>
                </a:effectLst>
              </a:rPr>
              <a:t>ARIPO Patents, Industrial Designs &amp; Utility Models are equivalent to a </a:t>
            </a:r>
            <a:r>
              <a:rPr lang="en-US" sz="2400" b="1" dirty="0">
                <a:solidFill>
                  <a:srgbClr val="FF0000"/>
                </a:solidFill>
                <a:effectLst>
                  <a:outerShdw blurRad="38100" dist="38100" dir="2700000" algn="tl">
                    <a:srgbClr val="C0C0C0"/>
                  </a:outerShdw>
                </a:effectLst>
              </a:rPr>
              <a:t>bundle of national registrations</a:t>
            </a:r>
            <a:r>
              <a:rPr lang="en-US" sz="2400" b="1" dirty="0">
                <a:solidFill>
                  <a:srgbClr val="0000FF"/>
                </a:solidFill>
                <a:effectLst>
                  <a:outerShdw blurRad="38100" dist="38100" dir="2700000" algn="tl">
                    <a:srgbClr val="C0C0C0"/>
                  </a:outerShdw>
                </a:effectLst>
              </a:rPr>
              <a:t> and their </a:t>
            </a:r>
            <a:r>
              <a:rPr lang="en-US" sz="2400" b="1" dirty="0" smtClean="0">
                <a:solidFill>
                  <a:srgbClr val="FF0000"/>
                </a:solidFill>
                <a:effectLst>
                  <a:outerShdw blurRad="38100" dist="38100" dir="2700000" algn="tl">
                    <a:srgbClr val="C0C0C0"/>
                  </a:outerShdw>
                </a:effectLst>
              </a:rPr>
              <a:t>administration </a:t>
            </a:r>
            <a:r>
              <a:rPr lang="en-US" sz="2400" b="1" dirty="0">
                <a:solidFill>
                  <a:srgbClr val="FF0000"/>
                </a:solidFill>
                <a:effectLst>
                  <a:outerShdw blurRad="38100" dist="38100" dir="2700000" algn="tl">
                    <a:srgbClr val="C0C0C0"/>
                  </a:outerShdw>
                </a:effectLst>
              </a:rPr>
              <a:t>is centralized</a:t>
            </a:r>
            <a:r>
              <a:rPr lang="en-US" sz="2400" b="1" dirty="0">
                <a:solidFill>
                  <a:srgbClr val="0000FF"/>
                </a:solidFill>
                <a:effectLst>
                  <a:outerShdw blurRad="38100" dist="38100" dir="2700000" algn="tl">
                    <a:srgbClr val="C0C0C0"/>
                  </a:outerShdw>
                </a:effectLst>
              </a:rPr>
              <a:t> and made </a:t>
            </a:r>
            <a:r>
              <a:rPr lang="en-US" sz="2400" b="1" dirty="0">
                <a:solidFill>
                  <a:srgbClr val="FF0000"/>
                </a:solidFill>
                <a:effectLst>
                  <a:outerShdw blurRad="38100" dist="38100" dir="2700000" algn="tl">
                    <a:srgbClr val="C0C0C0"/>
                  </a:outerShdw>
                </a:effectLst>
              </a:rPr>
              <a:t>easier;</a:t>
            </a:r>
          </a:p>
          <a:p>
            <a:pPr>
              <a:lnSpc>
                <a:spcPct val="90000"/>
              </a:lnSpc>
              <a:defRPr/>
            </a:pPr>
            <a:r>
              <a:rPr lang="en-US" sz="2400" b="1" dirty="0">
                <a:solidFill>
                  <a:srgbClr val="0000FF"/>
                </a:solidFill>
                <a:effectLst>
                  <a:outerShdw blurRad="38100" dist="38100" dir="2700000" algn="tl">
                    <a:srgbClr val="C0C0C0"/>
                  </a:outerShdw>
                </a:effectLst>
              </a:rPr>
              <a:t>Only </a:t>
            </a:r>
            <a:r>
              <a:rPr lang="en-US" sz="2400" b="1" dirty="0">
                <a:solidFill>
                  <a:srgbClr val="FF0000"/>
                </a:solidFill>
                <a:effectLst>
                  <a:outerShdw blurRad="38100" dist="38100" dir="2700000" algn="tl">
                    <a:srgbClr val="C0C0C0"/>
                  </a:outerShdw>
                </a:effectLst>
              </a:rPr>
              <a:t>one</a:t>
            </a:r>
            <a:r>
              <a:rPr lang="en-US" sz="2400" b="1" dirty="0">
                <a:solidFill>
                  <a:srgbClr val="0000FF"/>
                </a:solidFill>
                <a:effectLst>
                  <a:outerShdw blurRad="38100" dist="38100" dir="2700000" algn="tl">
                    <a:srgbClr val="C0C0C0"/>
                  </a:outerShdw>
                </a:effectLst>
              </a:rPr>
              <a:t> Grant, </a:t>
            </a:r>
            <a:r>
              <a:rPr lang="en-US" sz="2400" b="1" dirty="0">
                <a:solidFill>
                  <a:srgbClr val="FF0000"/>
                </a:solidFill>
                <a:effectLst>
                  <a:outerShdw blurRad="38100" dist="38100" dir="2700000" algn="tl">
                    <a:srgbClr val="C0C0C0"/>
                  </a:outerShdw>
                </a:effectLst>
              </a:rPr>
              <a:t>one</a:t>
            </a:r>
            <a:r>
              <a:rPr lang="en-US" sz="2400" b="1" dirty="0">
                <a:solidFill>
                  <a:srgbClr val="0000FF"/>
                </a:solidFill>
                <a:effectLst>
                  <a:outerShdw blurRad="38100" dist="38100" dir="2700000" algn="tl">
                    <a:srgbClr val="C0C0C0"/>
                  </a:outerShdw>
                </a:effectLst>
              </a:rPr>
              <a:t> publication, </a:t>
            </a:r>
            <a:r>
              <a:rPr lang="en-US" sz="2400" b="1" dirty="0">
                <a:solidFill>
                  <a:srgbClr val="FF0000"/>
                </a:solidFill>
                <a:effectLst>
                  <a:outerShdw blurRad="38100" dist="38100" dir="2700000" algn="tl">
                    <a:srgbClr val="C0C0C0"/>
                  </a:outerShdw>
                </a:effectLst>
              </a:rPr>
              <a:t>one</a:t>
            </a:r>
            <a:r>
              <a:rPr lang="en-US" sz="2400" b="1" dirty="0">
                <a:solidFill>
                  <a:srgbClr val="0000FF"/>
                </a:solidFill>
                <a:effectLst>
                  <a:outerShdw blurRad="38100" dist="38100" dir="2700000" algn="tl">
                    <a:srgbClr val="C0C0C0"/>
                  </a:outerShdw>
                </a:effectLst>
              </a:rPr>
              <a:t> agent is needed and</a:t>
            </a:r>
          </a:p>
          <a:p>
            <a:pPr>
              <a:lnSpc>
                <a:spcPct val="90000"/>
              </a:lnSpc>
              <a:defRPr/>
            </a:pPr>
            <a:r>
              <a:rPr lang="en-US" sz="2400" b="1" dirty="0">
                <a:solidFill>
                  <a:srgbClr val="FF0000"/>
                </a:solidFill>
                <a:effectLst>
                  <a:outerShdw blurRad="38100" dist="38100" dir="2700000" algn="tl">
                    <a:srgbClr val="C0C0C0"/>
                  </a:outerShdw>
                </a:effectLst>
              </a:rPr>
              <a:t>Centralized </a:t>
            </a:r>
            <a:r>
              <a:rPr lang="en-US" sz="2400" b="1" dirty="0">
                <a:solidFill>
                  <a:srgbClr val="0000FF"/>
                </a:solidFill>
                <a:effectLst>
                  <a:outerShdw blurRad="38100" dist="38100" dir="2700000" algn="tl">
                    <a:srgbClr val="C0C0C0"/>
                  </a:outerShdw>
                </a:effectLst>
              </a:rPr>
              <a:t>procedures like: renewal, amendments, representation, etc. </a:t>
            </a:r>
          </a:p>
        </p:txBody>
      </p:sp>
      <p:pic>
        <p:nvPicPr>
          <p:cNvPr id="8196" name="Picture 4" descr="aripo_logo"/>
          <p:cNvPicPr>
            <a:picLocks noChangeAspect="1" noChangeArrowheads="1"/>
          </p:cNvPicPr>
          <p:nvPr/>
        </p:nvPicPr>
        <p:blipFill>
          <a:blip r:embed="rId2" cstate="print"/>
          <a:srcRect/>
          <a:stretch>
            <a:fillRect/>
          </a:stretch>
        </p:blipFill>
        <p:spPr bwMode="auto">
          <a:xfrm>
            <a:off x="8305800" y="0"/>
            <a:ext cx="628650" cy="8382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z="3200" smtClean="0"/>
              <a:t>Advantages of the Harare Protocol to the National IP Offices</a:t>
            </a:r>
          </a:p>
        </p:txBody>
      </p:sp>
      <p:sp>
        <p:nvSpPr>
          <p:cNvPr id="9219" name="Content Placeholder 2"/>
          <p:cNvSpPr>
            <a:spLocks noGrp="1"/>
          </p:cNvSpPr>
          <p:nvPr>
            <p:ph idx="1"/>
          </p:nvPr>
        </p:nvSpPr>
        <p:spPr>
          <a:xfrm>
            <a:off x="609600" y="1676400"/>
            <a:ext cx="8305800" cy="4114800"/>
          </a:xfrm>
        </p:spPr>
        <p:txBody>
          <a:bodyPr>
            <a:normAutofit lnSpcReduction="10000"/>
          </a:bodyPr>
          <a:lstStyle/>
          <a:p>
            <a:r>
              <a:rPr lang="en-US" sz="2400" b="1" dirty="0" smtClean="0"/>
              <a:t>The Protocol ensures that IP offices handle more applications and therefore receive more revenue that would otherwise be the case</a:t>
            </a:r>
          </a:p>
          <a:p>
            <a:r>
              <a:rPr lang="en-US" sz="2400" b="1" dirty="0" smtClean="0"/>
              <a:t>IP Offices save some of the costs of processing applications, particularly publication and grant/registration and renewals since this is done at the ARIPO Office on their behalf</a:t>
            </a:r>
          </a:p>
          <a:p>
            <a:r>
              <a:rPr lang="en-US" sz="2400" b="1" dirty="0" smtClean="0"/>
              <a:t>The quality of examination, particularly with regards to patents ensures that the rights granted have a strong presumption of validity</a:t>
            </a:r>
          </a:p>
          <a:p>
            <a:r>
              <a:rPr lang="en-US" sz="2400" b="1" dirty="0" smtClean="0"/>
              <a:t>IP Offices with weak infrastructure and limited human and financial resources still offer high standard of protection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Concourse</Template>
  <TotalTime>11678</TotalTime>
  <Words>1157</Words>
  <Application>Microsoft Office PowerPoint</Application>
  <PresentationFormat>On-screen Show (4:3)</PresentationFormat>
  <Paragraphs>208</Paragraphs>
  <Slides>29</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2" baseType="lpstr">
      <vt:lpstr>Office Theme</vt:lpstr>
      <vt:lpstr>Clip</vt:lpstr>
      <vt:lpstr>Microsoft Org Chart</vt:lpstr>
      <vt:lpstr>SECOND WIPO INTER-REGIONAL MEETING ON SOUTH-SOUTH COOPERATION ON PATENTS, TRADEMARKS, GEOGRAPHICAL INDICATIONS, INDUSTRIAL DESIGNS AND ENFORCEMENT Cairo, Egypt  May 6 to 8, 2013</vt:lpstr>
      <vt:lpstr>Slide 2</vt:lpstr>
      <vt:lpstr>Slide 3</vt:lpstr>
      <vt:lpstr>Slide 4</vt:lpstr>
      <vt:lpstr>Slide 5</vt:lpstr>
      <vt:lpstr>ARIPO LEGAL INSTRUMENTS</vt:lpstr>
      <vt:lpstr>NEW LEGISLATIVE DEVELOPMENTS</vt:lpstr>
      <vt:lpstr>The Main Objectives of The       Harare Protocol</vt:lpstr>
      <vt:lpstr>Advantages of the Harare Protocol to the National IP Offices</vt:lpstr>
      <vt:lpstr>SUPPORTING INNOVATION AND ENHANCING THE INDUSTRIAL PROPERTY SYSTEM AT ARIPO</vt:lpstr>
      <vt:lpstr>ARIPO PATENT INFORMATION AND DOCUMENTATION CENTRE</vt:lpstr>
      <vt:lpstr>Slide 12</vt:lpstr>
      <vt:lpstr>VIRTUAL LIBRARY, INTERNET-BASED DATABASES AND INFORMATION STORAGE DEVICES </vt:lpstr>
      <vt:lpstr>Why should Patent Information be used</vt:lpstr>
      <vt:lpstr>Slide 15</vt:lpstr>
      <vt:lpstr>Types of Search Requests for Patent Information undertaken at ARIPO</vt:lpstr>
      <vt:lpstr>USERS OF ARIPO PATENT INFORMATION SERVICES</vt:lpstr>
      <vt:lpstr>PROMOTING INNOVATION AND BRANDING IN ARIPO MEMBER STATES</vt:lpstr>
      <vt:lpstr>ANALYSIS OF SEARCH SERVICES AT ARIPO</vt:lpstr>
      <vt:lpstr>Slide 20</vt:lpstr>
      <vt:lpstr>Slide 21</vt:lpstr>
      <vt:lpstr>Slide 22</vt:lpstr>
      <vt:lpstr>Slide 23</vt:lpstr>
      <vt:lpstr>CHALLENGES OF LOW UTILIZATION OF PATENT INFORMATION IN AFRICA</vt:lpstr>
      <vt:lpstr>CREATING A REGIONAL NETWORK FOR IP INFORMATION UTILIZATION TO PROMOTE INNOVATION IN AFRICA</vt:lpstr>
      <vt:lpstr>IDENTIFICATION OF AREAS OF COMPETITIVE ADVANTAGE IN ARIPO MEMBER STATES –SUB-REGIONAL INITIATIVES</vt:lpstr>
      <vt:lpstr>CONCLUSION</vt:lpstr>
      <vt:lpstr>THE HEADQUARTERS OF ARIPO</vt:lpstr>
      <vt:lpstr>Slide 29</vt:lpstr>
    </vt:vector>
  </TitlesOfParts>
  <Company>utmara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Recent Developments in Intellectual Property: The Impact on Emerging Economies</dc:title>
  <dc:creator>fpu</dc:creator>
  <cp:lastModifiedBy>Sackey</cp:lastModifiedBy>
  <cp:revision>533</cp:revision>
  <cp:lastPrinted>2001-03-06T13:09:07Z</cp:lastPrinted>
  <dcterms:created xsi:type="dcterms:W3CDTF">2001-03-02T03:51:26Z</dcterms:created>
  <dcterms:modified xsi:type="dcterms:W3CDTF">2013-05-06T12:19:35Z</dcterms:modified>
</cp:coreProperties>
</file>