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9" r:id="rId4"/>
    <p:sldId id="261" r:id="rId5"/>
    <p:sldId id="260" r:id="rId6"/>
    <p:sldId id="263" r:id="rId7"/>
    <p:sldId id="272" r:id="rId8"/>
    <p:sldId id="271" r:id="rId9"/>
    <p:sldId id="264" r:id="rId10"/>
    <p:sldId id="280" r:id="rId11"/>
    <p:sldId id="266" r:id="rId12"/>
    <p:sldId id="267" r:id="rId13"/>
    <p:sldId id="265" r:id="rId14"/>
    <p:sldId id="281" r:id="rId15"/>
    <p:sldId id="273" r:id="rId16"/>
    <p:sldId id="275" r:id="rId17"/>
    <p:sldId id="274" r:id="rId18"/>
    <p:sldId id="276" r:id="rId19"/>
    <p:sldId id="277" r:id="rId20"/>
    <p:sldId id="278" r:id="rId21"/>
    <p:sldId id="268" r:id="rId22"/>
    <p:sldId id="270"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53"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5/1/2013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5/1/2013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3200" b="1" dirty="0"/>
              <a:t>Patent Systems in Developing Countries and </a:t>
            </a:r>
            <a:r>
              <a:rPr lang="en-US" sz="3200" b="1" dirty="0" smtClean="0"/>
              <a:t>LDCs</a:t>
            </a:r>
            <a:r>
              <a:rPr lang="en-US" sz="3200" dirty="0" smtClean="0"/>
              <a:t>: </a:t>
            </a:r>
            <a:r>
              <a:rPr lang="en-US" sz="3200" b="1" dirty="0" smtClean="0"/>
              <a:t>The </a:t>
            </a:r>
            <a:r>
              <a:rPr lang="en-US" sz="3200" b="1" dirty="0"/>
              <a:t>Need for Coherence between Patent Law and Public Policies</a:t>
            </a:r>
            <a:r>
              <a:rPr lang="en-US" sz="3200" b="1" dirty="0" smtClean="0"/>
              <a:t>: </a:t>
            </a:r>
            <a:r>
              <a:rPr lang="en-US" sz="3200" b="1" dirty="0"/>
              <a:t>Innovation, Health and Trade</a:t>
            </a:r>
            <a:endParaRPr lang="en-GB" sz="3200" dirty="0"/>
          </a:p>
        </p:txBody>
      </p:sp>
      <p:sp>
        <p:nvSpPr>
          <p:cNvPr id="3" name="Subtitle 2"/>
          <p:cNvSpPr>
            <a:spLocks noGrp="1"/>
          </p:cNvSpPr>
          <p:nvPr>
            <p:ph type="subTitle" idx="1"/>
          </p:nvPr>
        </p:nvSpPr>
        <p:spPr>
          <a:xfrm>
            <a:off x="685800" y="3611606"/>
            <a:ext cx="7772400" cy="2789193"/>
          </a:xfrm>
        </p:spPr>
        <p:txBody>
          <a:bodyPr>
            <a:normAutofit lnSpcReduction="10000"/>
          </a:bodyPr>
          <a:lstStyle/>
          <a:p>
            <a:pPr algn="ctr">
              <a:lnSpc>
                <a:spcPct val="90000"/>
              </a:lnSpc>
              <a:defRPr/>
            </a:pPr>
            <a:r>
              <a:rPr lang="en-US" sz="2800" dirty="0">
                <a:solidFill>
                  <a:srgbClr val="FFC000"/>
                </a:solidFill>
              </a:rPr>
              <a:t>2</a:t>
            </a:r>
            <a:r>
              <a:rPr lang="en-US" sz="2800" baseline="30000" dirty="0">
                <a:solidFill>
                  <a:srgbClr val="FFC000"/>
                </a:solidFill>
              </a:rPr>
              <a:t>nd</a:t>
            </a:r>
            <a:r>
              <a:rPr lang="en-US" sz="2800" dirty="0">
                <a:solidFill>
                  <a:srgbClr val="FFC000"/>
                </a:solidFill>
              </a:rPr>
              <a:t> WIPO Inter-Regional Meeting on South-South Cooperation on Patents, Trademarks, Geographical Indications, Industrial Designs and Enforcement</a:t>
            </a:r>
            <a:endParaRPr lang="en-GB" sz="2800" dirty="0">
              <a:solidFill>
                <a:srgbClr val="FFC000"/>
              </a:solidFill>
            </a:endParaRPr>
          </a:p>
          <a:p>
            <a:pPr algn="ctr">
              <a:lnSpc>
                <a:spcPct val="90000"/>
              </a:lnSpc>
              <a:defRPr/>
            </a:pPr>
            <a:r>
              <a:rPr lang="en-US" sz="2800" dirty="0">
                <a:solidFill>
                  <a:srgbClr val="FFC000"/>
                </a:solidFill>
              </a:rPr>
              <a:t>Cairo 6-8 May 2013</a:t>
            </a:r>
          </a:p>
          <a:p>
            <a:pPr algn="ctr">
              <a:lnSpc>
                <a:spcPct val="90000"/>
              </a:lnSpc>
              <a:defRPr/>
            </a:pPr>
            <a:r>
              <a:rPr lang="en-US" sz="2400" dirty="0">
                <a:solidFill>
                  <a:srgbClr val="FFC000"/>
                </a:solidFill>
              </a:rPr>
              <a:t>Dr. Mohammed El Said </a:t>
            </a:r>
            <a:endParaRPr lang="ar-QA" sz="2400" dirty="0">
              <a:solidFill>
                <a:srgbClr val="FFC000"/>
              </a:solidFill>
            </a:endParaRPr>
          </a:p>
          <a:p>
            <a:pPr algn="ctr">
              <a:lnSpc>
                <a:spcPct val="90000"/>
              </a:lnSpc>
              <a:defRPr/>
            </a:pPr>
            <a:r>
              <a:rPr lang="en-US" sz="2400" dirty="0">
                <a:solidFill>
                  <a:srgbClr val="FFC000"/>
                </a:solidFill>
              </a:rPr>
              <a:t>(UCLAN, </a:t>
            </a:r>
            <a:r>
              <a:rPr lang="en-US" sz="2400" dirty="0" smtClean="0">
                <a:solidFill>
                  <a:srgbClr val="FFC000"/>
                </a:solidFill>
              </a:rPr>
              <a:t>UK)</a:t>
            </a:r>
            <a:endParaRPr lang="en-GB" dirty="0">
              <a:solidFill>
                <a:srgbClr val="FFC000"/>
              </a:solidFill>
            </a:endParaRPr>
          </a:p>
        </p:txBody>
      </p:sp>
    </p:spTree>
    <p:extLst>
      <p:ext uri="{BB962C8B-B14F-4D97-AF65-F5344CB8AC3E}">
        <p14:creationId xmlns:p14="http://schemas.microsoft.com/office/powerpoint/2010/main" val="3422274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820" t="12358" r="25819" b="5312"/>
          <a:stretch/>
        </p:blipFill>
        <p:spPr bwMode="auto">
          <a:xfrm>
            <a:off x="228600" y="1219200"/>
            <a:ext cx="8763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normAutofit fontScale="90000"/>
          </a:bodyPr>
          <a:lstStyle/>
          <a:p>
            <a:r>
              <a:rPr lang="en-GB" dirty="0" smtClean="0"/>
              <a:t>FACTORS: Innovation </a:t>
            </a:r>
            <a:r>
              <a:rPr lang="en-GB" dirty="0" err="1"/>
              <a:t>vrs</a:t>
            </a:r>
            <a:r>
              <a:rPr lang="en-GB" dirty="0"/>
              <a:t> accessibility and availability  </a:t>
            </a:r>
            <a:br>
              <a:rPr lang="en-GB" dirty="0"/>
            </a:br>
            <a:endParaRPr lang="en-GB" dirty="0"/>
          </a:p>
        </p:txBody>
      </p:sp>
    </p:spTree>
    <p:extLst>
      <p:ext uri="{BB962C8B-B14F-4D97-AF65-F5344CB8AC3E}">
        <p14:creationId xmlns:p14="http://schemas.microsoft.com/office/powerpoint/2010/main" val="2595810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National innovation policies </a:t>
            </a:r>
            <a:br>
              <a:rPr lang="en-GB" dirty="0" smtClean="0"/>
            </a:br>
            <a:r>
              <a:rPr lang="en-GB" dirty="0" smtClean="0"/>
              <a:t>(case study 1 </a:t>
            </a:r>
            <a:r>
              <a:rPr lang="en-GB" dirty="0"/>
              <a:t>S</a:t>
            </a:r>
            <a:r>
              <a:rPr lang="en-GB" dirty="0" smtClean="0"/>
              <a:t>ingapore)</a:t>
            </a:r>
            <a:endParaRPr lang="en-GB" dirty="0"/>
          </a:p>
        </p:txBody>
      </p:sp>
      <p:sp>
        <p:nvSpPr>
          <p:cNvPr id="2" name="Content Placeholder 1"/>
          <p:cNvSpPr>
            <a:spLocks noGrp="1"/>
          </p:cNvSpPr>
          <p:nvPr>
            <p:ph idx="1"/>
          </p:nvPr>
        </p:nvSpPr>
        <p:spPr/>
        <p:txBody>
          <a:bodyPr/>
          <a:lstStyle/>
          <a:p>
            <a:r>
              <a:rPr lang="en-GB" dirty="0" smtClean="0"/>
              <a:t>Cautious note</a:t>
            </a:r>
          </a:p>
          <a:p>
            <a:r>
              <a:rPr lang="en-GB" dirty="0" smtClean="0"/>
              <a:t>In April 2013, Singapore revealed its 10 years plan to be a global IP Hub</a:t>
            </a:r>
          </a:p>
          <a:p>
            <a:r>
              <a:rPr lang="en-GB" dirty="0" smtClean="0"/>
              <a:t>Over 200 IP professionals were consulted over a year. </a:t>
            </a:r>
          </a:p>
          <a:p>
            <a:r>
              <a:rPr lang="en-GB" dirty="0" smtClean="0"/>
              <a:t>long term based on comparative advantage </a:t>
            </a:r>
          </a:p>
          <a:p>
            <a:endParaRPr lang="en-GB" dirty="0"/>
          </a:p>
        </p:txBody>
      </p:sp>
    </p:spTree>
    <p:extLst>
      <p:ext uri="{BB962C8B-B14F-4D97-AF65-F5344CB8AC3E}">
        <p14:creationId xmlns:p14="http://schemas.microsoft.com/office/powerpoint/2010/main" val="2294961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lstStyle/>
          <a:p>
            <a:r>
              <a:rPr lang="en-GB" dirty="0" smtClean="0"/>
              <a:t>Elements of strategy  </a:t>
            </a:r>
            <a:endParaRPr lang="en-GB" dirty="0"/>
          </a:p>
        </p:txBody>
      </p:sp>
      <p:sp>
        <p:nvSpPr>
          <p:cNvPr id="2" name="Content Placeholder 1"/>
          <p:cNvSpPr>
            <a:spLocks noGrp="1"/>
          </p:cNvSpPr>
          <p:nvPr>
            <p:ph idx="1"/>
          </p:nvPr>
        </p:nvSpPr>
        <p:spPr>
          <a:xfrm>
            <a:off x="457200" y="990600"/>
            <a:ext cx="8229600" cy="5638800"/>
          </a:xfrm>
        </p:spPr>
        <p:txBody>
          <a:bodyPr>
            <a:noAutofit/>
          </a:bodyPr>
          <a:lstStyle/>
          <a:p>
            <a:r>
              <a:rPr lang="en-GB" sz="2300" b="1" dirty="0" smtClean="0"/>
              <a:t>1- Strategic outcomes</a:t>
            </a:r>
          </a:p>
          <a:p>
            <a:pPr lvl="1"/>
            <a:r>
              <a:rPr lang="en-GB" sz="2200" b="1" u="sng" dirty="0" smtClean="0"/>
              <a:t>IP </a:t>
            </a:r>
            <a:r>
              <a:rPr lang="en-GB" sz="2200" b="1" u="sng" dirty="0"/>
              <a:t>transactions and </a:t>
            </a:r>
            <a:r>
              <a:rPr lang="en-GB" sz="2200" b="1" u="sng" dirty="0" smtClean="0"/>
              <a:t>management</a:t>
            </a:r>
            <a:r>
              <a:rPr lang="en-GB" sz="2200" dirty="0" smtClean="0"/>
              <a:t>: using Singapore </a:t>
            </a:r>
            <a:r>
              <a:rPr lang="en-GB" sz="2200" dirty="0"/>
              <a:t>as </a:t>
            </a:r>
            <a:r>
              <a:rPr lang="en-GB" sz="2200" dirty="0" smtClean="0"/>
              <a:t>a </a:t>
            </a:r>
            <a:r>
              <a:rPr lang="en-GB" sz="2200" dirty="0"/>
              <a:t>base to manage and transact </a:t>
            </a:r>
            <a:r>
              <a:rPr lang="en-GB" sz="2200" dirty="0" smtClean="0"/>
              <a:t>IP</a:t>
            </a:r>
            <a:endParaRPr lang="en-GB" sz="2200" dirty="0"/>
          </a:p>
          <a:p>
            <a:pPr lvl="1"/>
            <a:r>
              <a:rPr lang="en-GB" sz="2200" b="1" u="sng" dirty="0" smtClean="0"/>
              <a:t>Quality </a:t>
            </a:r>
            <a:r>
              <a:rPr lang="en-GB" sz="2200" b="1" u="sng" dirty="0"/>
              <a:t>IP </a:t>
            </a:r>
            <a:r>
              <a:rPr lang="en-GB" sz="2200" b="1" u="sng" dirty="0" smtClean="0"/>
              <a:t>filings</a:t>
            </a:r>
            <a:r>
              <a:rPr lang="en-GB" sz="2200" dirty="0" smtClean="0"/>
              <a:t>: companies </a:t>
            </a:r>
            <a:r>
              <a:rPr lang="en-GB" sz="2200" dirty="0"/>
              <a:t>register </a:t>
            </a:r>
            <a:r>
              <a:rPr lang="en-GB" sz="2200" dirty="0" smtClean="0"/>
              <a:t>and utilise their IP, services </a:t>
            </a:r>
            <a:r>
              <a:rPr lang="en-GB" sz="2200" dirty="0"/>
              <a:t>and infrastructure, and leverage Singapore as a gateway </a:t>
            </a:r>
            <a:r>
              <a:rPr lang="en-GB" sz="2200" dirty="0" smtClean="0"/>
              <a:t>to </a:t>
            </a:r>
            <a:r>
              <a:rPr lang="en-GB" sz="2200" dirty="0"/>
              <a:t>secure IP protection in key markets </a:t>
            </a:r>
            <a:r>
              <a:rPr lang="en-GB" sz="2200" dirty="0" smtClean="0"/>
              <a:t>worldwide; and</a:t>
            </a:r>
          </a:p>
          <a:p>
            <a:pPr lvl="1"/>
            <a:r>
              <a:rPr lang="en-GB" sz="2200" b="1" u="sng" dirty="0"/>
              <a:t>IP dispute </a:t>
            </a:r>
            <a:r>
              <a:rPr lang="en-GB" sz="2200" b="1" u="sng" dirty="0" smtClean="0"/>
              <a:t>resolution:</a:t>
            </a:r>
            <a:r>
              <a:rPr lang="en-GB" sz="2200" dirty="0" smtClean="0"/>
              <a:t> </a:t>
            </a:r>
            <a:r>
              <a:rPr lang="en-GB" sz="2200" dirty="0"/>
              <a:t>IP disputes </a:t>
            </a:r>
            <a:r>
              <a:rPr lang="en-GB" sz="2200" dirty="0" smtClean="0"/>
              <a:t>brought for expeditious/effective </a:t>
            </a:r>
            <a:r>
              <a:rPr lang="en-GB" sz="2200" dirty="0"/>
              <a:t>resolution through </a:t>
            </a:r>
            <a:r>
              <a:rPr lang="en-GB" sz="2200" dirty="0" smtClean="0"/>
              <a:t>litigation/ADR </a:t>
            </a:r>
            <a:r>
              <a:rPr lang="en-GB" sz="2300" dirty="0" smtClean="0"/>
              <a:t>.</a:t>
            </a:r>
          </a:p>
          <a:p>
            <a:r>
              <a:rPr lang="en-GB" sz="2300" b="1" dirty="0" smtClean="0"/>
              <a:t>2- Supporting Enablers</a:t>
            </a:r>
            <a:r>
              <a:rPr lang="en-GB" sz="2300" dirty="0" smtClean="0"/>
              <a:t>: To achieve, should </a:t>
            </a:r>
            <a:r>
              <a:rPr lang="en-GB" sz="2300" dirty="0"/>
              <a:t>develop:</a:t>
            </a:r>
          </a:p>
          <a:p>
            <a:pPr lvl="1"/>
            <a:r>
              <a:rPr lang="en-GB" sz="2200" b="1" u="sng" dirty="0" smtClean="0"/>
              <a:t>Skilled </a:t>
            </a:r>
            <a:r>
              <a:rPr lang="en-GB" sz="2200" b="1" u="sng" dirty="0"/>
              <a:t>manpower </a:t>
            </a:r>
            <a:r>
              <a:rPr lang="en-GB" sz="2200" b="1" u="sng" dirty="0" smtClean="0"/>
              <a:t>: </a:t>
            </a:r>
            <a:r>
              <a:rPr lang="en-GB" sz="2200" dirty="0" smtClean="0"/>
              <a:t>networked </a:t>
            </a:r>
            <a:r>
              <a:rPr lang="en-GB" sz="2200" dirty="0"/>
              <a:t>to the region and beyond, to </a:t>
            </a:r>
            <a:r>
              <a:rPr lang="en-GB" sz="2200" dirty="0" smtClean="0"/>
              <a:t>effectively </a:t>
            </a:r>
            <a:r>
              <a:rPr lang="en-GB" sz="2200" dirty="0"/>
              <a:t>serve the international needs of companies</a:t>
            </a:r>
            <a:r>
              <a:rPr lang="en-GB" sz="2200" dirty="0" smtClean="0"/>
              <a:t>;</a:t>
            </a:r>
            <a:endParaRPr lang="en-GB" sz="2200" dirty="0"/>
          </a:p>
          <a:p>
            <a:pPr lvl="1"/>
            <a:r>
              <a:rPr lang="en-GB" sz="2200" b="1" u="sng" dirty="0" smtClean="0"/>
              <a:t>A </a:t>
            </a:r>
            <a:r>
              <a:rPr lang="en-GB" sz="2200" b="1" u="sng" dirty="0"/>
              <a:t>conducive and progressive </a:t>
            </a:r>
            <a:r>
              <a:rPr lang="en-GB" sz="2200" dirty="0"/>
              <a:t>environment for IP activities, </a:t>
            </a:r>
            <a:r>
              <a:rPr lang="en-GB" sz="2200" dirty="0" smtClean="0"/>
              <a:t>to strengthen </a:t>
            </a:r>
            <a:r>
              <a:rPr lang="en-GB" sz="2200" dirty="0"/>
              <a:t>international acclaim of Singapore as a vibrant IP hub and </a:t>
            </a:r>
            <a:r>
              <a:rPr lang="en-GB" sz="2200" dirty="0" smtClean="0"/>
              <a:t>establish it </a:t>
            </a:r>
            <a:r>
              <a:rPr lang="en-GB" sz="2200" dirty="0"/>
              <a:t>as </a:t>
            </a:r>
            <a:r>
              <a:rPr lang="en-GB" sz="2200" dirty="0" smtClean="0"/>
              <a:t>leader </a:t>
            </a:r>
            <a:r>
              <a:rPr lang="en-GB" sz="2200" dirty="0"/>
              <a:t>in IP</a:t>
            </a:r>
          </a:p>
        </p:txBody>
      </p:sp>
    </p:spTree>
    <p:extLst>
      <p:ext uri="{BB962C8B-B14F-4D97-AF65-F5344CB8AC3E}">
        <p14:creationId xmlns:p14="http://schemas.microsoft.com/office/powerpoint/2010/main" val="3339534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National innovation policies </a:t>
            </a:r>
            <a:br>
              <a:rPr lang="en-GB" dirty="0" smtClean="0"/>
            </a:br>
            <a:r>
              <a:rPr lang="en-GB" dirty="0" smtClean="0"/>
              <a:t>(case 2 china)</a:t>
            </a:r>
            <a:endParaRPr lang="en-GB" dirty="0"/>
          </a:p>
        </p:txBody>
      </p:sp>
      <p:sp>
        <p:nvSpPr>
          <p:cNvPr id="2" name="Content Placeholder 1"/>
          <p:cNvSpPr>
            <a:spLocks noGrp="1"/>
          </p:cNvSpPr>
          <p:nvPr>
            <p:ph idx="1"/>
          </p:nvPr>
        </p:nvSpPr>
        <p:spPr/>
        <p:txBody>
          <a:bodyPr>
            <a:normAutofit/>
          </a:bodyPr>
          <a:lstStyle/>
          <a:p>
            <a:pPr>
              <a:buFontTx/>
              <a:buNone/>
            </a:pPr>
            <a:r>
              <a:rPr lang="en-US" sz="2400" dirty="0"/>
              <a:t>Exploring creative options nationally =</a:t>
            </a:r>
          </a:p>
          <a:p>
            <a:pPr lvl="1"/>
            <a:r>
              <a:rPr lang="en-US" dirty="0"/>
              <a:t>Professors are likely to win tenures</a:t>
            </a:r>
          </a:p>
          <a:p>
            <a:pPr lvl="1"/>
            <a:r>
              <a:rPr lang="en-US" dirty="0"/>
              <a:t>Those who file patents are likely to earn residence permits to live in desirable cities </a:t>
            </a:r>
          </a:p>
          <a:p>
            <a:pPr lvl="1"/>
            <a:r>
              <a:rPr lang="en-US" dirty="0"/>
              <a:t>For some types of patents, government pays cash bonuses</a:t>
            </a:r>
          </a:p>
          <a:p>
            <a:pPr lvl="1"/>
            <a:r>
              <a:rPr lang="en-US" dirty="0"/>
              <a:t>Other types government pays filing fees</a:t>
            </a:r>
          </a:p>
          <a:p>
            <a:pPr lvl="1"/>
            <a:r>
              <a:rPr lang="en-US" dirty="0"/>
              <a:t>Corporate tax exemptions up to 25%, </a:t>
            </a:r>
          </a:p>
          <a:p>
            <a:pPr lvl="1"/>
            <a:r>
              <a:rPr lang="en-US" dirty="0"/>
              <a:t>More likely to government contracts </a:t>
            </a:r>
          </a:p>
          <a:p>
            <a:pPr lvl="1"/>
            <a:r>
              <a:rPr lang="en-US" dirty="0"/>
              <a:t>Utility models </a:t>
            </a:r>
            <a:r>
              <a:rPr lang="en-US" dirty="0" smtClean="0"/>
              <a:t>filing</a:t>
            </a:r>
            <a:endParaRPr lang="en-US" dirty="0"/>
          </a:p>
        </p:txBody>
      </p:sp>
    </p:spTree>
    <p:extLst>
      <p:ext uri="{BB962C8B-B14F-4D97-AF65-F5344CB8AC3E}">
        <p14:creationId xmlns:p14="http://schemas.microsoft.com/office/powerpoint/2010/main" val="604971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137160" indent="0" algn="ctr">
              <a:buNone/>
            </a:pPr>
            <a:r>
              <a:rPr lang="en-GB" sz="7200" dirty="0" smtClean="0"/>
              <a:t>Examples of incoherence </a:t>
            </a:r>
            <a:endParaRPr lang="en-GB" sz="7200" dirty="0"/>
          </a:p>
        </p:txBody>
      </p:sp>
    </p:spTree>
    <p:extLst>
      <p:ext uri="{BB962C8B-B14F-4D97-AF65-F5344CB8AC3E}">
        <p14:creationId xmlns:p14="http://schemas.microsoft.com/office/powerpoint/2010/main" val="259569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smtClean="0"/>
              <a:t>incoherence ?</a:t>
            </a:r>
            <a:endParaRPr lang="en-GB" dirty="0"/>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124" r="12050" b="7397"/>
          <a:stretch/>
        </p:blipFill>
        <p:spPr bwMode="auto">
          <a:xfrm>
            <a:off x="234950" y="1066800"/>
            <a:ext cx="868045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7444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incoherence ?</a:t>
            </a:r>
            <a:endParaRPr lang="en-GB" dirty="0"/>
          </a:p>
        </p:txBody>
      </p:sp>
      <p:sp>
        <p:nvSpPr>
          <p:cNvPr id="3" name="Content Placeholder 2"/>
          <p:cNvSpPr>
            <a:spLocks noGrp="1"/>
          </p:cNvSpPr>
          <p:nvPr>
            <p:ph idx="1"/>
          </p:nvPr>
        </p:nvSpPr>
        <p:spPr/>
        <p:txBody>
          <a:bodyPr/>
          <a:lstStyle/>
          <a:p>
            <a:endParaRPr lang="en-GB"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47" t="6874" r="27511" b="5625"/>
          <a:stretch/>
        </p:blipFill>
        <p:spPr bwMode="auto">
          <a:xfrm>
            <a:off x="152400" y="1325880"/>
            <a:ext cx="8610600" cy="522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2366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GB" dirty="0" smtClean="0"/>
              <a:t>incoherence?</a:t>
            </a:r>
            <a:endParaRPr lang="en-GB" dirty="0"/>
          </a:p>
        </p:txBody>
      </p:sp>
      <p:sp>
        <p:nvSpPr>
          <p:cNvPr id="3" name="Content Placeholder 2"/>
          <p:cNvSpPr>
            <a:spLocks noGrp="1"/>
          </p:cNvSpPr>
          <p:nvPr>
            <p:ph idx="1"/>
          </p:nvPr>
        </p:nvSpPr>
        <p:spPr/>
        <p:txBody>
          <a:bodyPr/>
          <a:lstStyle/>
          <a:p>
            <a:endParaRPr lang="en-GB" dirty="0"/>
          </a:p>
        </p:txBody>
      </p:sp>
      <p:pic>
        <p:nvPicPr>
          <p:cNvPr id="4103"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386" t="9063" r="28214" b="6562"/>
          <a:stretch/>
        </p:blipFill>
        <p:spPr bwMode="auto">
          <a:xfrm>
            <a:off x="228600" y="1066800"/>
            <a:ext cx="87630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787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GB" dirty="0" smtClean="0"/>
              <a:t>incoherence? </a:t>
            </a:r>
            <a:endParaRPr lang="en-GB" dirty="0"/>
          </a:p>
        </p:txBody>
      </p:sp>
      <p:sp>
        <p:nvSpPr>
          <p:cNvPr id="3" name="Content Placeholder 2"/>
          <p:cNvSpPr>
            <a:spLocks noGrp="1"/>
          </p:cNvSpPr>
          <p:nvPr>
            <p:ph idx="1"/>
          </p:nvPr>
        </p:nvSpPr>
        <p:spPr/>
        <p:txBody>
          <a:bodyPr/>
          <a:lstStyle/>
          <a:p>
            <a:endParaRPr lang="en-GB"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01" t="7813" r="13632" b="5937"/>
          <a:stretch/>
        </p:blipFill>
        <p:spPr bwMode="auto">
          <a:xfrm>
            <a:off x="457200" y="838200"/>
            <a:ext cx="84582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133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smtClean="0"/>
              <a:t>incoherence?</a:t>
            </a:r>
            <a:endParaRPr lang="en-GB" dirty="0"/>
          </a:p>
        </p:txBody>
      </p:sp>
      <p:sp>
        <p:nvSpPr>
          <p:cNvPr id="3" name="Content Placeholder 2"/>
          <p:cNvSpPr>
            <a:spLocks noGrp="1"/>
          </p:cNvSpPr>
          <p:nvPr>
            <p:ph idx="1"/>
          </p:nvPr>
        </p:nvSpPr>
        <p:spPr/>
        <p:txBody>
          <a:bodyPr/>
          <a:lstStyle/>
          <a:p>
            <a:endParaRPr lang="en-GB"/>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563" r="28038" b="6875"/>
          <a:stretch/>
        </p:blipFill>
        <p:spPr bwMode="auto">
          <a:xfrm>
            <a:off x="234950" y="1066800"/>
            <a:ext cx="845185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5725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Themes </a:t>
            </a:r>
            <a:endParaRPr lang="en-GB" dirty="0"/>
          </a:p>
        </p:txBody>
      </p:sp>
      <p:sp>
        <p:nvSpPr>
          <p:cNvPr id="3" name="Content Placeholder 2"/>
          <p:cNvSpPr>
            <a:spLocks noGrp="1"/>
          </p:cNvSpPr>
          <p:nvPr>
            <p:ph idx="1"/>
          </p:nvPr>
        </p:nvSpPr>
        <p:spPr/>
        <p:txBody>
          <a:bodyPr/>
          <a:lstStyle/>
          <a:p>
            <a:r>
              <a:rPr lang="en-GB" dirty="0" smtClean="0"/>
              <a:t>How patents operates? </a:t>
            </a:r>
          </a:p>
          <a:p>
            <a:r>
              <a:rPr lang="en-GB" dirty="0" smtClean="0"/>
              <a:t>Patents </a:t>
            </a:r>
            <a:r>
              <a:rPr lang="en-GB" dirty="0" err="1" smtClean="0"/>
              <a:t>vrs</a:t>
            </a:r>
            <a:r>
              <a:rPr lang="en-GB" dirty="0" smtClean="0"/>
              <a:t> public policy: coherence </a:t>
            </a:r>
          </a:p>
          <a:p>
            <a:r>
              <a:rPr lang="en-GB" dirty="0" smtClean="0"/>
              <a:t>Tools for innovation </a:t>
            </a:r>
          </a:p>
          <a:p>
            <a:r>
              <a:rPr lang="en-GB" dirty="0" smtClean="0"/>
              <a:t>Checks and balances</a:t>
            </a:r>
          </a:p>
          <a:p>
            <a:r>
              <a:rPr lang="en-GB" dirty="0" smtClean="0"/>
              <a:t>National innovation policies </a:t>
            </a:r>
          </a:p>
          <a:p>
            <a:r>
              <a:rPr lang="en-GB" dirty="0" smtClean="0"/>
              <a:t>Incoherence? </a:t>
            </a:r>
          </a:p>
          <a:p>
            <a:r>
              <a:rPr lang="en-GB" dirty="0" smtClean="0"/>
              <a:t>Challenges  </a:t>
            </a:r>
          </a:p>
          <a:p>
            <a:pPr marL="0" indent="0">
              <a:buNone/>
            </a:pPr>
            <a:r>
              <a:rPr lang="en-GB" dirty="0" smtClean="0"/>
              <a:t> </a:t>
            </a:r>
            <a:endParaRPr lang="en-GB" dirty="0"/>
          </a:p>
        </p:txBody>
      </p:sp>
    </p:spTree>
    <p:extLst>
      <p:ext uri="{BB962C8B-B14F-4D97-AF65-F5344CB8AC3E}">
        <p14:creationId xmlns:p14="http://schemas.microsoft.com/office/powerpoint/2010/main" val="4161390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GB" dirty="0" smtClean="0"/>
              <a:t>incoherence?</a:t>
            </a:r>
            <a:endParaRPr lang="en-GB" dirty="0"/>
          </a:p>
        </p:txBody>
      </p:sp>
      <p:sp>
        <p:nvSpPr>
          <p:cNvPr id="3" name="Content Placeholder 2"/>
          <p:cNvSpPr>
            <a:spLocks noGrp="1"/>
          </p:cNvSpPr>
          <p:nvPr>
            <p:ph idx="1"/>
          </p:nvPr>
        </p:nvSpPr>
        <p:spPr/>
        <p:txBody>
          <a:bodyPr/>
          <a:lstStyle/>
          <a:p>
            <a:endParaRPr lang="en-GB"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25" t="7812" r="28390" b="7500"/>
          <a:stretch/>
        </p:blipFill>
        <p:spPr bwMode="auto">
          <a:xfrm>
            <a:off x="381000" y="1066800"/>
            <a:ext cx="84582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4305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Challenges  </a:t>
            </a:r>
            <a:endParaRPr lang="en-GB" dirty="0"/>
          </a:p>
        </p:txBody>
      </p:sp>
      <p:sp>
        <p:nvSpPr>
          <p:cNvPr id="2" name="Content Placeholder 1"/>
          <p:cNvSpPr>
            <a:spLocks noGrp="1"/>
          </p:cNvSpPr>
          <p:nvPr>
            <p:ph idx="1"/>
          </p:nvPr>
        </p:nvSpPr>
        <p:spPr/>
        <p:txBody>
          <a:bodyPr/>
          <a:lstStyle/>
          <a:p>
            <a:r>
              <a:rPr lang="en-GB" dirty="0" smtClean="0"/>
              <a:t>Lack of national coordination</a:t>
            </a:r>
          </a:p>
          <a:p>
            <a:r>
              <a:rPr lang="en-GB" dirty="0" smtClean="0"/>
              <a:t>Lack of legislative framework</a:t>
            </a:r>
          </a:p>
          <a:p>
            <a:r>
              <a:rPr lang="en-GB" dirty="0" smtClean="0"/>
              <a:t>lack of a regional and international agenda </a:t>
            </a:r>
          </a:p>
          <a:p>
            <a:r>
              <a:rPr lang="en-GB" dirty="0" smtClean="0"/>
              <a:t>Free Trade and TRIPS-Plus agreements </a:t>
            </a:r>
            <a:endParaRPr lang="en-GB" dirty="0"/>
          </a:p>
        </p:txBody>
      </p:sp>
    </p:spTree>
    <p:extLst>
      <p:ext uri="{BB962C8B-B14F-4D97-AF65-F5344CB8AC3E}">
        <p14:creationId xmlns:p14="http://schemas.microsoft.com/office/powerpoint/2010/main" val="3554026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ctr"/>
            <a:r>
              <a:rPr lang="en-US"/>
              <a:t>Final thoughts </a:t>
            </a:r>
          </a:p>
        </p:txBody>
      </p:sp>
      <p:sp>
        <p:nvSpPr>
          <p:cNvPr id="115715" name="Rectangle 3"/>
          <p:cNvSpPr>
            <a:spLocks noGrp="1" noChangeArrowheads="1"/>
          </p:cNvSpPr>
          <p:nvPr>
            <p:ph idx="1"/>
          </p:nvPr>
        </p:nvSpPr>
        <p:spPr/>
        <p:txBody>
          <a:bodyPr/>
          <a:lstStyle/>
          <a:p>
            <a:pPr algn="ctr"/>
            <a:r>
              <a:rPr lang="en-US"/>
              <a:t> “In a global economy, a global system of intellectual property rights is needed. This system must reflect the needs both of countries that are developing and those that have developed. The problem is similar to the one concerning which types of knowledge should be in the public domain in the developed world’’.</a:t>
            </a:r>
          </a:p>
          <a:p>
            <a:pPr lvl="4" algn="ctr">
              <a:buFontTx/>
              <a:buNone/>
            </a:pPr>
            <a:r>
              <a:rPr lang="en-US"/>
              <a:t>					Lester Thurow, 1997</a:t>
            </a:r>
          </a:p>
          <a:p>
            <a:pPr>
              <a:buFontTx/>
              <a:buNone/>
            </a:pPr>
            <a:endParaRPr lang="en-US"/>
          </a:p>
        </p:txBody>
      </p:sp>
      <p:sp>
        <p:nvSpPr>
          <p:cNvPr id="5" name="Slide Number Placeholder 5"/>
          <p:cNvSpPr>
            <a:spLocks noGrp="1"/>
          </p:cNvSpPr>
          <p:nvPr>
            <p:ph type="sldNum" sz="quarter" idx="12"/>
          </p:nvPr>
        </p:nvSpPr>
        <p:spPr/>
        <p:txBody>
          <a:bodyPr/>
          <a:lstStyle/>
          <a:p>
            <a:fld id="{9EC471BB-9DF8-430C-99C1-5ACFAF0B3566}" type="slidenum">
              <a:rPr lang="ar-SA"/>
              <a:pPr/>
              <a:t>22</a:t>
            </a:fld>
            <a:endParaRPr lang="en-US"/>
          </a:p>
        </p:txBody>
      </p:sp>
    </p:spTree>
    <p:extLst>
      <p:ext uri="{BB962C8B-B14F-4D97-AF65-F5344CB8AC3E}">
        <p14:creationId xmlns:p14="http://schemas.microsoft.com/office/powerpoint/2010/main" val="2147400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ctr"/>
            <a:r>
              <a:rPr lang="en-US" sz="6000" dirty="0">
                <a:cs typeface="Times New Roman" pitchFamily="18" charset="0"/>
              </a:rPr>
              <a:t>Thank you</a:t>
            </a:r>
          </a:p>
          <a:p>
            <a:pPr algn="ctr"/>
            <a:r>
              <a:rPr lang="en-US" sz="6000" dirty="0">
                <a:cs typeface="Times New Roman" pitchFamily="18" charset="0"/>
              </a:rPr>
              <a:t>Mel-said@uclan.ac.uk </a:t>
            </a:r>
          </a:p>
        </p:txBody>
      </p:sp>
    </p:spTree>
    <p:extLst>
      <p:ext uri="{BB962C8B-B14F-4D97-AF65-F5344CB8AC3E}">
        <p14:creationId xmlns:p14="http://schemas.microsoft.com/office/powerpoint/2010/main" val="265409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patents operate? </a:t>
            </a:r>
            <a:br>
              <a:rPr lang="en-GB" dirty="0" smtClean="0"/>
            </a:br>
            <a:r>
              <a:rPr lang="en-GB" dirty="0" smtClean="0"/>
              <a:t>Incentives </a:t>
            </a:r>
            <a:r>
              <a:rPr lang="en-GB" dirty="0" err="1" smtClean="0"/>
              <a:t>vrs</a:t>
            </a:r>
            <a:r>
              <a:rPr lang="en-GB" dirty="0" smtClean="0"/>
              <a:t> </a:t>
            </a:r>
            <a:r>
              <a:rPr lang="en-GB" dirty="0" err="1" smtClean="0"/>
              <a:t>monopoloy</a:t>
            </a:r>
            <a:r>
              <a:rPr lang="en-GB" dirty="0" smtClean="0"/>
              <a:t> </a:t>
            </a:r>
            <a:endParaRPr lang="en-GB" dirty="0"/>
          </a:p>
        </p:txBody>
      </p:sp>
      <p:pic>
        <p:nvPicPr>
          <p:cNvPr id="1026" name="Picture 2" descr="C:\Users\melsaid\Desktop\patent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458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452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sz="4400" dirty="0"/>
              <a:t>Patents </a:t>
            </a:r>
            <a:r>
              <a:rPr lang="en-GB" sz="4400" dirty="0" err="1"/>
              <a:t>vrs</a:t>
            </a:r>
            <a:r>
              <a:rPr lang="en-GB" sz="4400" dirty="0"/>
              <a:t> public policy: coherence</a:t>
            </a:r>
            <a:endParaRPr lang="en-GB" dirty="0"/>
          </a:p>
        </p:txBody>
      </p:sp>
      <p:sp>
        <p:nvSpPr>
          <p:cNvPr id="2" name="Content Placeholder 1"/>
          <p:cNvSpPr>
            <a:spLocks noGrp="1"/>
          </p:cNvSpPr>
          <p:nvPr>
            <p:ph idx="1"/>
          </p:nvPr>
        </p:nvSpPr>
        <p:spPr/>
        <p:txBody>
          <a:bodyPr/>
          <a:lstStyle/>
          <a:p>
            <a:r>
              <a:rPr lang="en-GB" dirty="0" smtClean="0"/>
              <a:t>Development relationship</a:t>
            </a:r>
          </a:p>
          <a:p>
            <a:r>
              <a:rPr lang="en-GB" dirty="0" smtClean="0"/>
              <a:t>Role of state</a:t>
            </a:r>
          </a:p>
          <a:p>
            <a:pPr lvl="1"/>
            <a:r>
              <a:rPr lang="en-GB" dirty="0" smtClean="0"/>
              <a:t>Stimulate innovation </a:t>
            </a:r>
          </a:p>
          <a:p>
            <a:pPr lvl="1"/>
            <a:r>
              <a:rPr lang="en-GB" dirty="0" smtClean="0"/>
              <a:t>Create a competitive environment </a:t>
            </a:r>
          </a:p>
          <a:p>
            <a:pPr lvl="1"/>
            <a:r>
              <a:rPr lang="en-GB" dirty="0" smtClean="0"/>
              <a:t>Curtail monopolistic practises  </a:t>
            </a:r>
          </a:p>
          <a:p>
            <a:pPr lvl="1"/>
            <a:r>
              <a:rPr lang="en-GB" dirty="0" smtClean="0"/>
              <a:t>International obligations  </a:t>
            </a:r>
            <a:endParaRPr lang="en-GB" dirty="0"/>
          </a:p>
        </p:txBody>
      </p:sp>
    </p:spTree>
    <p:extLst>
      <p:ext uri="{BB962C8B-B14F-4D97-AF65-F5344CB8AC3E}">
        <p14:creationId xmlns:p14="http://schemas.microsoft.com/office/powerpoint/2010/main" val="3453177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GB" dirty="0" smtClean="0"/>
              <a:t/>
            </a:r>
            <a:br>
              <a:rPr lang="en-GB" dirty="0" smtClean="0"/>
            </a:br>
            <a:r>
              <a:rPr lang="en-GB" sz="3600" dirty="0" smtClean="0"/>
              <a:t>Patents </a:t>
            </a:r>
            <a:r>
              <a:rPr lang="en-GB" sz="3600" dirty="0" err="1"/>
              <a:t>vrs</a:t>
            </a:r>
            <a:r>
              <a:rPr lang="en-GB" sz="3600" dirty="0"/>
              <a:t> public policy: </a:t>
            </a:r>
            <a:r>
              <a:rPr lang="en-GB" sz="3600" dirty="0" smtClean="0"/>
              <a:t>international coherence </a:t>
            </a:r>
            <a:r>
              <a:rPr lang="en-GB" dirty="0"/>
              <a:t/>
            </a:r>
            <a:br>
              <a:rPr lang="en-GB" dirty="0"/>
            </a:br>
            <a:endParaRPr lang="en-GB" dirty="0"/>
          </a:p>
        </p:txBody>
      </p:sp>
      <p:sp>
        <p:nvSpPr>
          <p:cNvPr id="3" name="Content Placeholder 2"/>
          <p:cNvSpPr>
            <a:spLocks noGrp="1"/>
          </p:cNvSpPr>
          <p:nvPr>
            <p:ph idx="1"/>
          </p:nvPr>
        </p:nvSpPr>
        <p:spPr>
          <a:xfrm>
            <a:off x="152400" y="990600"/>
            <a:ext cx="8991600" cy="5867400"/>
          </a:xfrm>
        </p:spPr>
        <p:txBody>
          <a:bodyPr>
            <a:normAutofit fontScale="70000" lnSpcReduction="20000"/>
          </a:bodyPr>
          <a:lstStyle/>
          <a:p>
            <a:pPr marL="0" indent="0">
              <a:buNone/>
            </a:pPr>
            <a:r>
              <a:rPr lang="en-GB" dirty="0" smtClean="0"/>
              <a:t>Under international law and the TRIPS Agreement, </a:t>
            </a:r>
            <a:r>
              <a:rPr lang="en-US" dirty="0" smtClean="0">
                <a:solidFill>
                  <a:schemeClr val="bg1"/>
                </a:solidFill>
              </a:rPr>
              <a:t>TRIPS </a:t>
            </a:r>
            <a:r>
              <a:rPr lang="en-US" dirty="0">
                <a:solidFill>
                  <a:schemeClr val="bg1"/>
                </a:solidFill>
              </a:rPr>
              <a:t>Preamble </a:t>
            </a:r>
          </a:p>
          <a:p>
            <a:pPr lvl="1">
              <a:lnSpc>
                <a:spcPct val="90000"/>
              </a:lnSpc>
            </a:pPr>
            <a:r>
              <a:rPr lang="en-GB" sz="4000" i="1" dirty="0"/>
              <a:t>Recognizing</a:t>
            </a:r>
            <a:r>
              <a:rPr lang="en-GB" sz="4000" dirty="0"/>
              <a:t> the underlying public policy objectives of national systems for the protection </a:t>
            </a:r>
            <a:r>
              <a:rPr lang="en-GB" sz="4000" dirty="0" smtClean="0"/>
              <a:t>of IP, </a:t>
            </a:r>
            <a:r>
              <a:rPr lang="en-GB" sz="4000" dirty="0"/>
              <a:t>including developmental and technological objectives;</a:t>
            </a:r>
            <a:r>
              <a:rPr lang="en-US" sz="4000" dirty="0"/>
              <a:t> </a:t>
            </a:r>
            <a:endParaRPr lang="en-US" sz="4000" dirty="0">
              <a:solidFill>
                <a:schemeClr val="bg1"/>
              </a:solidFill>
            </a:endParaRPr>
          </a:p>
          <a:p>
            <a:pPr lvl="1">
              <a:lnSpc>
                <a:spcPct val="90000"/>
              </a:lnSpc>
            </a:pPr>
            <a:r>
              <a:rPr lang="en-US" sz="4000" dirty="0">
                <a:solidFill>
                  <a:schemeClr val="bg1"/>
                </a:solidFill>
              </a:rPr>
              <a:t>TRIPS Art. </a:t>
            </a:r>
            <a:r>
              <a:rPr lang="en-US" sz="4000" dirty="0" smtClean="0">
                <a:solidFill>
                  <a:schemeClr val="bg1"/>
                </a:solidFill>
              </a:rPr>
              <a:t>7: </a:t>
            </a:r>
            <a:r>
              <a:rPr lang="en-US" sz="4000" dirty="0" smtClean="0"/>
              <a:t>The </a:t>
            </a:r>
            <a:r>
              <a:rPr lang="en-US" sz="4000" dirty="0"/>
              <a:t>protection and enforcement of IPRs should contribute to the </a:t>
            </a:r>
            <a:r>
              <a:rPr lang="en-US" sz="4000" b="1" i="1" u="sng" dirty="0"/>
              <a:t>promotion of technological innovation and to the transfer and dissemination of technology</a:t>
            </a:r>
            <a:r>
              <a:rPr lang="en-US" sz="4000" dirty="0"/>
              <a:t>…</a:t>
            </a:r>
            <a:r>
              <a:rPr lang="en-GB" sz="4000" dirty="0"/>
              <a:t>to the mutual advantage of producers and users of technological </a:t>
            </a:r>
            <a:r>
              <a:rPr lang="en-GB" sz="4000" dirty="0" smtClean="0"/>
              <a:t>knowledge…</a:t>
            </a:r>
            <a:endParaRPr lang="en-US" sz="4000" dirty="0">
              <a:solidFill>
                <a:schemeClr val="bg1"/>
              </a:solidFill>
            </a:endParaRPr>
          </a:p>
          <a:p>
            <a:pPr lvl="1"/>
            <a:r>
              <a:rPr lang="en-GB" sz="4000" dirty="0" smtClean="0">
                <a:solidFill>
                  <a:schemeClr val="bg1"/>
                </a:solidFill>
              </a:rPr>
              <a:t>TRIPS Art 8.1</a:t>
            </a:r>
            <a:r>
              <a:rPr lang="en-GB" sz="4000" dirty="0" smtClean="0"/>
              <a:t>:…in </a:t>
            </a:r>
            <a:r>
              <a:rPr lang="en-GB" sz="4000" dirty="0"/>
              <a:t>formulating or amending their laws and regulations, adopt measures necessary to </a:t>
            </a:r>
            <a:r>
              <a:rPr lang="en-GB" sz="4000" b="1" i="1" u="sng" dirty="0"/>
              <a:t>protect public health and nutrition, and to promote the public interest in sectors of vital importance </a:t>
            </a:r>
            <a:r>
              <a:rPr lang="en-GB" sz="4000" dirty="0"/>
              <a:t>to their socio-economic and technological </a:t>
            </a:r>
            <a:r>
              <a:rPr lang="en-GB" sz="4000" dirty="0" smtClean="0"/>
              <a:t>development…</a:t>
            </a:r>
            <a:endParaRPr lang="en-GB" sz="4000" dirty="0"/>
          </a:p>
        </p:txBody>
      </p:sp>
    </p:spTree>
    <p:extLst>
      <p:ext uri="{BB962C8B-B14F-4D97-AF65-F5344CB8AC3E}">
        <p14:creationId xmlns:p14="http://schemas.microsoft.com/office/powerpoint/2010/main" val="1185409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National coherence </a:t>
            </a:r>
            <a:br>
              <a:rPr lang="en-GB" dirty="0" smtClean="0"/>
            </a:br>
            <a:r>
              <a:rPr lang="en-GB" dirty="0" smtClean="0"/>
              <a:t>Tools: </a:t>
            </a:r>
            <a:r>
              <a:rPr lang="en-GB" dirty="0" smtClean="0"/>
              <a:t>Patent-related</a:t>
            </a:r>
            <a:endParaRPr lang="en-GB" dirty="0"/>
          </a:p>
        </p:txBody>
      </p:sp>
      <p:sp>
        <p:nvSpPr>
          <p:cNvPr id="2" name="Content Placeholder 1"/>
          <p:cNvSpPr>
            <a:spLocks noGrp="1"/>
          </p:cNvSpPr>
          <p:nvPr>
            <p:ph idx="1"/>
          </p:nvPr>
        </p:nvSpPr>
        <p:spPr>
          <a:xfrm>
            <a:off x="457200" y="1481328"/>
            <a:ext cx="5943600" cy="5148072"/>
          </a:xfrm>
        </p:spPr>
        <p:txBody>
          <a:bodyPr/>
          <a:lstStyle/>
          <a:p>
            <a:pPr>
              <a:lnSpc>
                <a:spcPct val="90000"/>
              </a:lnSpc>
            </a:pPr>
            <a:r>
              <a:rPr lang="en-US" dirty="0"/>
              <a:t>POLICY SPACE</a:t>
            </a:r>
            <a:r>
              <a:rPr lang="en-US" dirty="0" smtClean="0"/>
              <a:t>: wide </a:t>
            </a:r>
            <a:r>
              <a:rPr lang="en-US" dirty="0"/>
              <a:t>incorporation &amp; interpretation of flexibilities: </a:t>
            </a:r>
          </a:p>
          <a:p>
            <a:pPr lvl="1">
              <a:lnSpc>
                <a:spcPct val="90000"/>
              </a:lnSpc>
            </a:pPr>
            <a:r>
              <a:rPr lang="en-US" dirty="0"/>
              <a:t>Transition periods if applicable</a:t>
            </a:r>
          </a:p>
          <a:p>
            <a:pPr lvl="1">
              <a:lnSpc>
                <a:spcPct val="90000"/>
              </a:lnSpc>
            </a:pPr>
            <a:r>
              <a:rPr lang="en-US" dirty="0"/>
              <a:t>Compulsory Licensing + guidelines</a:t>
            </a:r>
          </a:p>
          <a:p>
            <a:pPr lvl="1">
              <a:lnSpc>
                <a:spcPct val="90000"/>
              </a:lnSpc>
            </a:pPr>
            <a:r>
              <a:rPr lang="en-US" dirty="0"/>
              <a:t>Parallel importation </a:t>
            </a:r>
          </a:p>
          <a:p>
            <a:pPr lvl="1">
              <a:lnSpc>
                <a:spcPct val="90000"/>
              </a:lnSpc>
            </a:pPr>
            <a:r>
              <a:rPr lang="en-US" dirty="0"/>
              <a:t>Patentability </a:t>
            </a:r>
            <a:r>
              <a:rPr lang="en-US" dirty="0" smtClean="0"/>
              <a:t>criteria (minimize </a:t>
            </a:r>
            <a:r>
              <a:rPr lang="en-US" dirty="0" err="1" smtClean="0"/>
              <a:t>evergreening</a:t>
            </a:r>
            <a:r>
              <a:rPr lang="en-US" dirty="0" smtClean="0"/>
              <a:t>)   </a:t>
            </a:r>
            <a:endParaRPr lang="en-US" dirty="0"/>
          </a:p>
          <a:p>
            <a:pPr lvl="1">
              <a:lnSpc>
                <a:spcPct val="90000"/>
              </a:lnSpc>
            </a:pPr>
            <a:r>
              <a:rPr lang="en-US" dirty="0"/>
              <a:t>Exceptions from patent protection</a:t>
            </a:r>
          </a:p>
          <a:p>
            <a:pPr lvl="1">
              <a:lnSpc>
                <a:spcPct val="90000"/>
              </a:lnSpc>
            </a:pPr>
            <a:r>
              <a:rPr lang="en-US" dirty="0"/>
              <a:t>Exemptions from patent protection</a:t>
            </a:r>
          </a:p>
          <a:p>
            <a:pPr lvl="1">
              <a:lnSpc>
                <a:spcPct val="90000"/>
              </a:lnSpc>
            </a:pPr>
            <a:r>
              <a:rPr lang="en-US" dirty="0"/>
              <a:t>Patent oppositions (pre and post grant)</a:t>
            </a:r>
          </a:p>
          <a:p>
            <a:pPr lvl="1">
              <a:lnSpc>
                <a:spcPct val="90000"/>
              </a:lnSpc>
            </a:pPr>
            <a:r>
              <a:rPr lang="en-US" dirty="0"/>
              <a:t>Enforcement obligations </a:t>
            </a:r>
          </a:p>
          <a:p>
            <a:endParaRPr lang="en-GB" dirty="0"/>
          </a:p>
        </p:txBody>
      </p:sp>
      <p:pic>
        <p:nvPicPr>
          <p:cNvPr id="4" name="Picture 4" descr="MC90031821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6762" y="2349500"/>
            <a:ext cx="3059112" cy="281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081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Supportive </a:t>
            </a:r>
            <a:r>
              <a:rPr lang="en-GB" dirty="0" smtClean="0"/>
              <a:t>Patent-related tools: Triggering </a:t>
            </a:r>
            <a:r>
              <a:rPr lang="en-GB" dirty="0" smtClean="0"/>
              <a:t>innovation </a:t>
            </a:r>
            <a:endParaRPr lang="en-GB" dirty="0"/>
          </a:p>
        </p:txBody>
      </p:sp>
      <p:pic>
        <p:nvPicPr>
          <p:cNvPr id="4" name="Picture 2" descr="C:\Users\melsaid\Desktop\innovati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5344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556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Supportive Patent-related </a:t>
            </a:r>
            <a:r>
              <a:rPr lang="en-GB" dirty="0" smtClean="0"/>
              <a:t>tools</a:t>
            </a:r>
            <a:endParaRPr lang="en-GB" dirty="0"/>
          </a:p>
        </p:txBody>
      </p:sp>
      <p:sp>
        <p:nvSpPr>
          <p:cNvPr id="2" name="Content Placeholder 1"/>
          <p:cNvSpPr>
            <a:spLocks noGrp="1"/>
          </p:cNvSpPr>
          <p:nvPr>
            <p:ph idx="1"/>
          </p:nvPr>
        </p:nvSpPr>
        <p:spPr>
          <a:xfrm>
            <a:off x="457200" y="1600200"/>
            <a:ext cx="8229600" cy="5257800"/>
          </a:xfrm>
        </p:spPr>
        <p:txBody>
          <a:bodyPr>
            <a:normAutofit lnSpcReduction="10000"/>
          </a:bodyPr>
          <a:lstStyle/>
          <a:p>
            <a:r>
              <a:rPr lang="en-GB" dirty="0" smtClean="0"/>
              <a:t>Innovation incentives (example neglected disease)</a:t>
            </a:r>
          </a:p>
          <a:p>
            <a:pPr lvl="1"/>
            <a:r>
              <a:rPr lang="en-GB" dirty="0" smtClean="0"/>
              <a:t>Open </a:t>
            </a:r>
            <a:r>
              <a:rPr lang="en-GB" dirty="0"/>
              <a:t>source drug </a:t>
            </a:r>
            <a:r>
              <a:rPr lang="en-GB" dirty="0" smtClean="0"/>
              <a:t>discovery and development</a:t>
            </a:r>
          </a:p>
          <a:p>
            <a:pPr lvl="1"/>
            <a:r>
              <a:rPr lang="en-GB" dirty="0" smtClean="0"/>
              <a:t>Grants</a:t>
            </a:r>
            <a:endParaRPr lang="en-GB" dirty="0"/>
          </a:p>
          <a:p>
            <a:pPr lvl="1"/>
            <a:r>
              <a:rPr lang="en-GB" dirty="0" smtClean="0"/>
              <a:t>Prizes</a:t>
            </a:r>
            <a:endParaRPr lang="en-GB" dirty="0"/>
          </a:p>
          <a:p>
            <a:pPr lvl="1"/>
            <a:r>
              <a:rPr lang="en-GB" dirty="0" smtClean="0"/>
              <a:t>Advance </a:t>
            </a:r>
            <a:r>
              <a:rPr lang="en-GB" dirty="0"/>
              <a:t>market </a:t>
            </a:r>
            <a:r>
              <a:rPr lang="en-GB" dirty="0" smtClean="0"/>
              <a:t>commitments</a:t>
            </a:r>
          </a:p>
          <a:p>
            <a:pPr lvl="1"/>
            <a:r>
              <a:rPr lang="en-GB" dirty="0" smtClean="0"/>
              <a:t>Patent pools</a:t>
            </a:r>
          </a:p>
          <a:p>
            <a:pPr lvl="1"/>
            <a:r>
              <a:rPr lang="en-GB" dirty="0" smtClean="0"/>
              <a:t>Tax </a:t>
            </a:r>
            <a:r>
              <a:rPr lang="en-GB" dirty="0"/>
              <a:t>breaks for </a:t>
            </a:r>
            <a:r>
              <a:rPr lang="en-GB" dirty="0" smtClean="0"/>
              <a:t>companies</a:t>
            </a:r>
          </a:p>
          <a:p>
            <a:pPr lvl="1"/>
            <a:r>
              <a:rPr lang="en-GB" dirty="0" smtClean="0"/>
              <a:t>Priority </a:t>
            </a:r>
            <a:r>
              <a:rPr lang="en-GB" dirty="0"/>
              <a:t>review </a:t>
            </a:r>
            <a:r>
              <a:rPr lang="en-GB" dirty="0" smtClean="0"/>
              <a:t>voucher</a:t>
            </a:r>
          </a:p>
          <a:p>
            <a:pPr lvl="1"/>
            <a:r>
              <a:rPr lang="en-GB" dirty="0" smtClean="0"/>
              <a:t>A </a:t>
            </a:r>
            <a:r>
              <a:rPr lang="en-GB" dirty="0"/>
              <a:t>global binding framework for </a:t>
            </a:r>
            <a:r>
              <a:rPr lang="en-GB" dirty="0" smtClean="0"/>
              <a:t>R&amp;D for neglected diseases</a:t>
            </a:r>
            <a:endParaRPr lang="en-GB" dirty="0"/>
          </a:p>
          <a:p>
            <a:r>
              <a:rPr lang="en-GB" dirty="0" smtClean="0"/>
              <a:t>Patents information</a:t>
            </a:r>
            <a:endParaRPr lang="en-GB" dirty="0"/>
          </a:p>
        </p:txBody>
      </p:sp>
    </p:spTree>
    <p:extLst>
      <p:ext uri="{BB962C8B-B14F-4D97-AF65-F5344CB8AC3E}">
        <p14:creationId xmlns:p14="http://schemas.microsoft.com/office/powerpoint/2010/main" val="3600802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National coherence </a:t>
            </a:r>
            <a:br>
              <a:rPr lang="en-GB" dirty="0" smtClean="0"/>
            </a:br>
            <a:r>
              <a:rPr lang="en-GB" dirty="0" smtClean="0"/>
              <a:t>Tools : outside the Patent regime</a:t>
            </a:r>
            <a:endParaRPr lang="en-GB" dirty="0"/>
          </a:p>
        </p:txBody>
      </p:sp>
      <p:sp>
        <p:nvSpPr>
          <p:cNvPr id="2" name="Content Placeholder 1"/>
          <p:cNvSpPr>
            <a:spLocks noGrp="1"/>
          </p:cNvSpPr>
          <p:nvPr>
            <p:ph idx="1"/>
          </p:nvPr>
        </p:nvSpPr>
        <p:spPr/>
        <p:txBody>
          <a:bodyPr>
            <a:normAutofit/>
          </a:bodyPr>
          <a:lstStyle/>
          <a:p>
            <a:r>
              <a:rPr lang="en-US" dirty="0"/>
              <a:t>Creation of checks and balances</a:t>
            </a:r>
          </a:p>
          <a:p>
            <a:r>
              <a:rPr lang="en-US" dirty="0"/>
              <a:t>IP as one element, </a:t>
            </a:r>
            <a:r>
              <a:rPr lang="en-US" dirty="0" smtClean="0"/>
              <a:t>other factors:    </a:t>
            </a:r>
            <a:endParaRPr lang="en-US" dirty="0"/>
          </a:p>
          <a:p>
            <a:pPr lvl="1"/>
            <a:r>
              <a:rPr lang="en-US" dirty="0"/>
              <a:t>Role of competition </a:t>
            </a:r>
            <a:r>
              <a:rPr lang="en-US" dirty="0" smtClean="0"/>
              <a:t>law (deter, correct, balance)</a:t>
            </a:r>
          </a:p>
          <a:p>
            <a:pPr lvl="2"/>
            <a:r>
              <a:rPr lang="en-US" dirty="0" smtClean="0"/>
              <a:t>Abuse, Mergers, Prevention of generics, Bids, cartel…</a:t>
            </a:r>
            <a:r>
              <a:rPr lang="en-US" dirty="0" err="1" smtClean="0"/>
              <a:t>etc</a:t>
            </a:r>
            <a:r>
              <a:rPr lang="en-US" dirty="0" smtClean="0"/>
              <a:t>  </a:t>
            </a:r>
            <a:endParaRPr lang="en-US" dirty="0"/>
          </a:p>
          <a:p>
            <a:pPr lvl="1"/>
            <a:r>
              <a:rPr lang="en-US" dirty="0"/>
              <a:t>Patent offices</a:t>
            </a:r>
          </a:p>
          <a:p>
            <a:pPr lvl="1"/>
            <a:r>
              <a:rPr lang="en-US" dirty="0"/>
              <a:t>Pension schemes, national health insurance </a:t>
            </a:r>
            <a:r>
              <a:rPr lang="en-US" dirty="0" smtClean="0"/>
              <a:t>programs, national innovation agendas, procurement…</a:t>
            </a:r>
            <a:r>
              <a:rPr lang="en-US" dirty="0" err="1" smtClean="0"/>
              <a:t>etc</a:t>
            </a:r>
            <a:r>
              <a:rPr lang="en-US" dirty="0" smtClean="0"/>
              <a:t> </a:t>
            </a:r>
            <a:endParaRPr lang="en-US" dirty="0"/>
          </a:p>
          <a:p>
            <a:pPr lvl="1"/>
            <a:r>
              <a:rPr lang="en-US" dirty="0"/>
              <a:t>Role of Judiciary </a:t>
            </a:r>
          </a:p>
          <a:p>
            <a:pPr lvl="1"/>
            <a:r>
              <a:rPr lang="en-US" dirty="0"/>
              <a:t>Access to information laws</a:t>
            </a:r>
          </a:p>
          <a:p>
            <a:endParaRPr lang="en-GB" dirty="0"/>
          </a:p>
        </p:txBody>
      </p:sp>
    </p:spTree>
    <p:extLst>
      <p:ext uri="{BB962C8B-B14F-4D97-AF65-F5344CB8AC3E}">
        <p14:creationId xmlns:p14="http://schemas.microsoft.com/office/powerpoint/2010/main" val="36397385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11128</TotalTime>
  <Words>695</Words>
  <Application>Microsoft Office PowerPoint</Application>
  <PresentationFormat>On-screen Show (4:3)</PresentationFormat>
  <Paragraphs>99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Apex</vt:lpstr>
      <vt:lpstr>Patent Systems in Developing Countries and LDCs: The Need for Coherence between Patent Law and Public Policies: Innovation, Health and Trade</vt:lpstr>
      <vt:lpstr>Themes </vt:lpstr>
      <vt:lpstr>How patents operate?  Incentives vrs monopoloy </vt:lpstr>
      <vt:lpstr>Patents vrs public policy: coherence</vt:lpstr>
      <vt:lpstr> Patents vrs public policy: international coherence  </vt:lpstr>
      <vt:lpstr>National coherence  Tools: Patent-related</vt:lpstr>
      <vt:lpstr>Supportive Patent-related tools: Triggering innovation </vt:lpstr>
      <vt:lpstr>Supportive Patent-related tools</vt:lpstr>
      <vt:lpstr>National coherence  Tools : outside the Patent regime</vt:lpstr>
      <vt:lpstr>FACTORS: Innovation vrs accessibility and availability   </vt:lpstr>
      <vt:lpstr>National innovation policies  (case study 1 Singapore)</vt:lpstr>
      <vt:lpstr>Elements of strategy  </vt:lpstr>
      <vt:lpstr>National innovation policies  (case 2 china)</vt:lpstr>
      <vt:lpstr>PowerPoint Presentation</vt:lpstr>
      <vt:lpstr>incoherence ?</vt:lpstr>
      <vt:lpstr>incoherence ?</vt:lpstr>
      <vt:lpstr>incoherence?</vt:lpstr>
      <vt:lpstr>incoherence? </vt:lpstr>
      <vt:lpstr>incoherence?</vt:lpstr>
      <vt:lpstr>incoherence?</vt:lpstr>
      <vt:lpstr>Challenges  </vt:lpstr>
      <vt:lpstr>Final thoughts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melsaid</dc:creator>
  <cp:lastModifiedBy>melsaid</cp:lastModifiedBy>
  <cp:revision>49</cp:revision>
  <dcterms:created xsi:type="dcterms:W3CDTF">2006-08-16T00:00:00Z</dcterms:created>
  <dcterms:modified xsi:type="dcterms:W3CDTF">2013-05-01T17:35:25Z</dcterms:modified>
</cp:coreProperties>
</file>