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08" r:id="rId2"/>
    <p:sldId id="343" r:id="rId3"/>
    <p:sldId id="344" r:id="rId4"/>
    <p:sldId id="346" r:id="rId5"/>
    <p:sldId id="348" r:id="rId6"/>
    <p:sldId id="325" r:id="rId7"/>
    <p:sldId id="329" r:id="rId8"/>
    <p:sldId id="326" r:id="rId9"/>
    <p:sldId id="327" r:id="rId10"/>
    <p:sldId id="328" r:id="rId11"/>
    <p:sldId id="330" r:id="rId12"/>
    <p:sldId id="331" r:id="rId13"/>
    <p:sldId id="333" r:id="rId14"/>
    <p:sldId id="345" r:id="rId15"/>
    <p:sldId id="34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2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AE9B3A-DA9F-459E-B72E-C860C5845227}" type="datetimeFigureOut">
              <a:rPr lang="en-GB" smtClean="0"/>
              <a:t>06/05/2013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68D6A-C1C2-491C-9C7C-20FEC923F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418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E32935-B8BD-484E-8B09-E389987ADBC5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75A1-A1C5-4CD8-8B85-3F2E557C01AF}" type="datetimeFigureOut">
              <a:rPr lang="en-GB" smtClean="0"/>
              <a:t>06/05/2013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CC06-4184-49A1-B90D-5C55484BD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26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75A1-A1C5-4CD8-8B85-3F2E557C01AF}" type="datetimeFigureOut">
              <a:rPr lang="en-GB" smtClean="0"/>
              <a:t>06/05/2013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CC06-4184-49A1-B90D-5C55484BD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068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75A1-A1C5-4CD8-8B85-3F2E557C01AF}" type="datetimeFigureOut">
              <a:rPr lang="en-GB" smtClean="0"/>
              <a:t>06/05/2013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CC06-4184-49A1-B90D-5C55484BD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154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75A1-A1C5-4CD8-8B85-3F2E557C01AF}" type="datetimeFigureOut">
              <a:rPr lang="en-GB" smtClean="0"/>
              <a:t>06/05/2013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CC06-4184-49A1-B90D-5C55484BD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938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75A1-A1C5-4CD8-8B85-3F2E557C01AF}" type="datetimeFigureOut">
              <a:rPr lang="en-GB" smtClean="0"/>
              <a:t>06/05/2013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CC06-4184-49A1-B90D-5C55484BD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647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75A1-A1C5-4CD8-8B85-3F2E557C01AF}" type="datetimeFigureOut">
              <a:rPr lang="en-GB" smtClean="0"/>
              <a:t>06/05/2013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CC06-4184-49A1-B90D-5C55484BD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524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75A1-A1C5-4CD8-8B85-3F2E557C01AF}" type="datetimeFigureOut">
              <a:rPr lang="en-GB" smtClean="0"/>
              <a:t>06/05/2013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CC06-4184-49A1-B90D-5C55484BD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841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75A1-A1C5-4CD8-8B85-3F2E557C01AF}" type="datetimeFigureOut">
              <a:rPr lang="en-GB" smtClean="0"/>
              <a:t>06/05/2013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CC06-4184-49A1-B90D-5C55484BD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754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75A1-A1C5-4CD8-8B85-3F2E557C01AF}" type="datetimeFigureOut">
              <a:rPr lang="en-GB" smtClean="0"/>
              <a:t>06/05/2013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CC06-4184-49A1-B90D-5C55484BD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851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75A1-A1C5-4CD8-8B85-3F2E557C01AF}" type="datetimeFigureOut">
              <a:rPr lang="en-GB" smtClean="0"/>
              <a:t>06/05/2013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CC06-4184-49A1-B90D-5C55484BD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833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75A1-A1C5-4CD8-8B85-3F2E557C01AF}" type="datetimeFigureOut">
              <a:rPr lang="en-GB" smtClean="0"/>
              <a:t>06/05/2013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CC06-4184-49A1-B90D-5C55484BD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34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775A1-A1C5-4CD8-8B85-3F2E557C01AF}" type="datetimeFigureOut">
              <a:rPr lang="en-GB" smtClean="0"/>
              <a:t>06/05/2013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5CC06-4184-49A1-B90D-5C55484BD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3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aabdellatif@ictsd.ch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://ictsd.org/programmes/ip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7135092" cy="6858000"/>
          </a:xfrm>
          <a:prstGeom prst="rect">
            <a:avLst/>
          </a:prstGeom>
          <a:solidFill>
            <a:srgbClr val="395F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467544" y="836712"/>
            <a:ext cx="6048672" cy="575698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GB" sz="2800" b="1" dirty="0" smtClean="0">
              <a:solidFill>
                <a:srgbClr val="92D050"/>
              </a:solidFill>
            </a:endParaRPr>
          </a:p>
          <a:p>
            <a:pPr>
              <a:lnSpc>
                <a:spcPct val="80000"/>
              </a:lnSpc>
            </a:pPr>
            <a:r>
              <a:rPr lang="en-GB" sz="2800" b="1" dirty="0" smtClean="0">
                <a:solidFill>
                  <a:srgbClr val="92D050"/>
                </a:solidFill>
              </a:rPr>
              <a:t> Intellectual Property </a:t>
            </a:r>
            <a:r>
              <a:rPr lang="en-GB" sz="2800" b="1" dirty="0" smtClean="0">
                <a:solidFill>
                  <a:srgbClr val="92D050"/>
                </a:solidFill>
              </a:rPr>
              <a:t>Strategies </a:t>
            </a:r>
            <a:endParaRPr lang="en-GB" sz="2800" b="1" dirty="0" smtClean="0">
              <a:solidFill>
                <a:srgbClr val="92D050"/>
              </a:solidFill>
            </a:endParaRPr>
          </a:p>
          <a:p>
            <a:pPr>
              <a:lnSpc>
                <a:spcPct val="80000"/>
              </a:lnSpc>
            </a:pPr>
            <a:r>
              <a:rPr lang="en-GB" sz="2800" b="1" dirty="0" smtClean="0">
                <a:solidFill>
                  <a:srgbClr val="92D050"/>
                </a:solidFill>
              </a:rPr>
              <a:t>For Development:</a:t>
            </a:r>
          </a:p>
          <a:p>
            <a:pPr>
              <a:lnSpc>
                <a:spcPct val="80000"/>
              </a:lnSpc>
            </a:pPr>
            <a:r>
              <a:rPr lang="en-GB" sz="2800" b="1" dirty="0" smtClean="0">
                <a:solidFill>
                  <a:srgbClr val="92D050"/>
                </a:solidFill>
              </a:rPr>
              <a:t> Issues and Challenges</a:t>
            </a:r>
            <a:endParaRPr lang="en-GB" sz="2000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en-GB" sz="2000" b="1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en-GB" sz="2300" b="1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GB" sz="2300" b="1" dirty="0" smtClean="0">
                <a:solidFill>
                  <a:schemeClr val="bg1"/>
                </a:solidFill>
              </a:rPr>
              <a:t>WIPO  Second Annual Conference </a:t>
            </a:r>
          </a:p>
          <a:p>
            <a:pPr>
              <a:lnSpc>
                <a:spcPct val="80000"/>
              </a:lnSpc>
            </a:pPr>
            <a:r>
              <a:rPr lang="en-GB" sz="2300" b="1" dirty="0" smtClean="0">
                <a:solidFill>
                  <a:schemeClr val="bg1"/>
                </a:solidFill>
              </a:rPr>
              <a:t>on South-South Cooperation</a:t>
            </a:r>
          </a:p>
          <a:p>
            <a:pPr>
              <a:lnSpc>
                <a:spcPct val="80000"/>
              </a:lnSpc>
            </a:pPr>
            <a:r>
              <a:rPr lang="en-GB" sz="2300" b="1" dirty="0">
                <a:solidFill>
                  <a:schemeClr val="bg1"/>
                </a:solidFill>
              </a:rPr>
              <a:t>o</a:t>
            </a:r>
            <a:r>
              <a:rPr lang="en-GB" sz="2300" b="1" dirty="0" smtClean="0">
                <a:solidFill>
                  <a:schemeClr val="bg1"/>
                </a:solidFill>
              </a:rPr>
              <a:t>n Intellectual Property and Development </a:t>
            </a:r>
            <a:endParaRPr lang="en-GB" sz="2300" b="1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en-GB" sz="2000" b="1" dirty="0">
              <a:solidFill>
                <a:schemeClr val="bg1"/>
              </a:solidFill>
            </a:endParaRPr>
          </a:p>
          <a:p>
            <a:r>
              <a:rPr lang="fr-CH" sz="1600" b="1" dirty="0" smtClean="0">
                <a:solidFill>
                  <a:schemeClr val="bg1"/>
                </a:solidFill>
              </a:rPr>
              <a:t>Ahmed Abdel Latif</a:t>
            </a:r>
          </a:p>
          <a:p>
            <a:r>
              <a:rPr lang="fr-CH" sz="1600" b="1" dirty="0" smtClean="0">
                <a:solidFill>
                  <a:schemeClr val="bg1"/>
                </a:solidFill>
              </a:rPr>
              <a:t>Senior Programme Manager, ICTSD </a:t>
            </a:r>
          </a:p>
          <a:p>
            <a:r>
              <a:rPr lang="fr-CH" sz="1600" b="1" dirty="0" smtClean="0">
                <a:solidFill>
                  <a:schemeClr val="bg1"/>
                </a:solidFill>
              </a:rPr>
              <a:t> </a:t>
            </a:r>
          </a:p>
          <a:p>
            <a:endParaRPr lang="fr-CH" sz="1600" b="1" dirty="0" smtClean="0">
              <a:solidFill>
                <a:schemeClr val="bg1"/>
              </a:solidFill>
            </a:endParaRPr>
          </a:p>
          <a:p>
            <a:r>
              <a:rPr lang="fr-CH" sz="1600" b="1" dirty="0" smtClean="0">
                <a:solidFill>
                  <a:schemeClr val="bg1"/>
                </a:solidFill>
              </a:rPr>
              <a:t>6 May  2013</a:t>
            </a:r>
            <a:endParaRPr lang="en-GB" sz="1600" dirty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Cairo</a:t>
            </a:r>
            <a:br>
              <a:rPr lang="en-US" sz="1600" dirty="0" smtClean="0">
                <a:solidFill>
                  <a:schemeClr val="bg1"/>
                </a:solidFill>
              </a:rPr>
            </a:br>
            <a:endParaRPr lang="en-US" sz="1600" dirty="0" smtClean="0">
              <a:solidFill>
                <a:schemeClr val="bg1"/>
              </a:solidFill>
            </a:endParaRPr>
          </a:p>
        </p:txBody>
      </p:sp>
      <p:pic>
        <p:nvPicPr>
          <p:cNvPr id="14341" name="Picture 11" descr="ictsd-logo_transperen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6275387"/>
            <a:ext cx="762000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 rot="16200000">
            <a:off x="3706092" y="3398134"/>
            <a:ext cx="6858000" cy="76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92D050"/>
              </a:solidFill>
            </a:endParaRPr>
          </a:p>
        </p:txBody>
      </p:sp>
      <p:pic>
        <p:nvPicPr>
          <p:cNvPr id="12" name="Picture 11" descr="ICTSD Logo PNG.png.highresolution.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39000" y="2743200"/>
            <a:ext cx="1700213" cy="1386069"/>
          </a:xfrm>
          <a:prstGeom prst="rect">
            <a:avLst/>
          </a:prstGeom>
        </p:spPr>
      </p:pic>
      <p:pic>
        <p:nvPicPr>
          <p:cNvPr id="17" name="Picture 3" descr="C:\Users\domumbwa\Desktop\picto intelect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024E99"/>
              </a:clrFrom>
              <a:clrTo>
                <a:srgbClr val="024E9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38800"/>
            <a:ext cx="1155954" cy="1101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351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6324600"/>
            <a:ext cx="9144000" cy="533400"/>
            <a:chOff x="0" y="6248400"/>
            <a:chExt cx="9144000" cy="609600"/>
          </a:xfrm>
          <a:solidFill>
            <a:srgbClr val="0070C0"/>
          </a:solidFill>
        </p:grpSpPr>
        <p:sp>
          <p:nvSpPr>
            <p:cNvPr id="4" name="Rectangle 3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400800" y="6400800"/>
              <a:ext cx="2514600" cy="338138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spc="600" dirty="0">
                  <a:solidFill>
                    <a:schemeClr val="bg1"/>
                  </a:solidFill>
                  <a:latin typeface="+mn-lt"/>
                  <a:cs typeface="+mn-cs"/>
                </a:rPr>
                <a:t>www.ictsd.org</a:t>
              </a:r>
              <a:endParaRPr lang="en-US" sz="1600" spc="600" dirty="0">
                <a:latin typeface="+mn-lt"/>
                <a:cs typeface="+mn-cs"/>
              </a:endParaRPr>
            </a:p>
          </p:txBody>
        </p:sp>
        <p:pic>
          <p:nvPicPr>
            <p:cNvPr id="6" name="Picture 13" descr="ictsd-logo_transperent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800" y="6324600"/>
              <a:ext cx="609600" cy="46634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Rectangle 6"/>
          <p:cNvSpPr/>
          <p:nvPr/>
        </p:nvSpPr>
        <p:spPr>
          <a:xfrm>
            <a:off x="0" y="-51724"/>
            <a:ext cx="9168544" cy="10035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GB" sz="2800" b="1" dirty="0">
                <a:solidFill>
                  <a:srgbClr val="92D050"/>
                </a:solidFill>
              </a:rPr>
              <a:t>USE OF IP FOR DEVELOPMENT </a:t>
            </a:r>
            <a:r>
              <a:rPr lang="en-US" sz="2800" b="1" dirty="0">
                <a:solidFill>
                  <a:srgbClr val="92D050"/>
                </a:solidFill>
              </a:rPr>
              <a:t>: Mapping Issues </a:t>
            </a:r>
            <a:r>
              <a:rPr lang="en-US" sz="2800" b="1" dirty="0" smtClean="0">
                <a:solidFill>
                  <a:srgbClr val="92D050"/>
                </a:solidFill>
              </a:rPr>
              <a:t>(4) </a:t>
            </a:r>
            <a:endParaRPr lang="en-US" sz="2800" b="1" dirty="0">
              <a:solidFill>
                <a:srgbClr val="92D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" y="1196752"/>
            <a:ext cx="8371656" cy="48965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Arial" pitchFamily="34" charset="0"/>
              <a:buChar char="•"/>
            </a:pPr>
            <a:endParaRPr lang="en-GB" sz="2000" b="1" dirty="0" smtClean="0">
              <a:solidFill>
                <a:srgbClr val="00B0F0"/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Infrastructure supporting the use of the IP system 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GB" sz="2800" b="1" dirty="0" smtClean="0">
                <a:solidFill>
                  <a:srgbClr val="FFC000"/>
                </a:solidFill>
              </a:rPr>
              <a:t>Promoting </a:t>
            </a:r>
            <a:r>
              <a:rPr lang="en-GB" sz="2800" b="1" dirty="0" smtClean="0">
                <a:solidFill>
                  <a:srgbClr val="FFC000"/>
                </a:solidFill>
              </a:rPr>
              <a:t>innovation and technology transfer: </a:t>
            </a:r>
          </a:p>
          <a:p>
            <a:pPr marL="1257300" lvl="2" indent="-342900" algn="just">
              <a:buFont typeface="Arial" pitchFamily="34" charset="0"/>
              <a:buChar char="•"/>
            </a:pPr>
            <a:r>
              <a:rPr lang="en-GB" sz="2400" b="1" dirty="0">
                <a:solidFill>
                  <a:schemeClr val="bg1"/>
                </a:solidFill>
              </a:rPr>
              <a:t>Elaboration and implementation  of innovation </a:t>
            </a:r>
            <a:r>
              <a:rPr lang="en-GB" sz="2400" b="1" dirty="0" smtClean="0">
                <a:solidFill>
                  <a:schemeClr val="bg1"/>
                </a:solidFill>
              </a:rPr>
              <a:t>strategies</a:t>
            </a:r>
          </a:p>
          <a:p>
            <a:pPr marL="1257300" lvl="2" indent="-342900" algn="just"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bg1"/>
                </a:solidFill>
              </a:rPr>
              <a:t>Commercialisation of publicly funded research </a:t>
            </a:r>
            <a:endParaRPr lang="en-GB" sz="2400" b="1" dirty="0">
              <a:solidFill>
                <a:schemeClr val="bg1"/>
              </a:solidFill>
            </a:endParaRPr>
          </a:p>
          <a:p>
            <a:pPr marL="1257300" lvl="2" indent="-342900" algn="just">
              <a:buFont typeface="Arial" pitchFamily="34" charset="0"/>
              <a:buChar char="•"/>
            </a:pPr>
            <a:r>
              <a:rPr lang="en-GB" sz="2400" b="1" dirty="0">
                <a:solidFill>
                  <a:schemeClr val="bg1"/>
                </a:solidFill>
              </a:rPr>
              <a:t>Different approaches : “frugal innovation” in </a:t>
            </a:r>
            <a:r>
              <a:rPr lang="en-GB" sz="2400" b="1" dirty="0" smtClean="0">
                <a:solidFill>
                  <a:schemeClr val="bg1"/>
                </a:solidFill>
              </a:rPr>
              <a:t>India, “indigenous</a:t>
            </a:r>
            <a:r>
              <a:rPr lang="en-GB" sz="2400" b="1" dirty="0">
                <a:solidFill>
                  <a:schemeClr val="bg1"/>
                </a:solidFill>
              </a:rPr>
              <a:t>” innovation in </a:t>
            </a:r>
            <a:r>
              <a:rPr lang="en-GB" sz="2400" b="1" dirty="0" smtClean="0">
                <a:solidFill>
                  <a:schemeClr val="bg1"/>
                </a:solidFill>
              </a:rPr>
              <a:t>China,   Brazil innovation strategy </a:t>
            </a:r>
            <a:r>
              <a:rPr lang="en-GB" sz="2400" b="1" dirty="0" smtClean="0">
                <a:solidFill>
                  <a:schemeClr val="bg1"/>
                </a:solidFill>
              </a:rPr>
              <a:t>(</a:t>
            </a:r>
            <a:r>
              <a:rPr lang="en-GB" sz="2400" b="1" dirty="0" err="1" smtClean="0">
                <a:solidFill>
                  <a:schemeClr val="bg1"/>
                </a:solidFill>
              </a:rPr>
              <a:t>Innova</a:t>
            </a:r>
            <a:r>
              <a:rPr lang="en-GB" sz="2400" b="1" dirty="0" smtClean="0">
                <a:solidFill>
                  <a:schemeClr val="bg1"/>
                </a:solidFill>
              </a:rPr>
              <a:t> Brazil) </a:t>
            </a:r>
            <a:endParaRPr lang="en-GB" sz="2400" b="1" dirty="0" smtClean="0">
              <a:solidFill>
                <a:schemeClr val="bg1"/>
              </a:solidFill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GB" sz="2800" b="1" dirty="0" smtClean="0">
                <a:solidFill>
                  <a:srgbClr val="FFC000"/>
                </a:solidFill>
              </a:rPr>
              <a:t>Innovation and technology infrastructure: </a:t>
            </a:r>
            <a:r>
              <a:rPr lang="en-GB" sz="2400" b="1" dirty="0" smtClean="0">
                <a:solidFill>
                  <a:schemeClr val="bg1"/>
                </a:solidFill>
              </a:rPr>
              <a:t>Attracting R&amp;D and encouraging R&amp;D collaboration  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GB" sz="2800" b="1" dirty="0">
              <a:solidFill>
                <a:schemeClr val="bg1"/>
              </a:solidFill>
            </a:endParaRPr>
          </a:p>
          <a:p>
            <a:pPr marL="800100" lvl="1" indent="-342900" algn="just">
              <a:buFont typeface="Arial" pitchFamily="34" charset="0"/>
              <a:buChar char="•"/>
            </a:pPr>
            <a:endParaRPr lang="en-GB" sz="2800" b="1" dirty="0" smtClean="0">
              <a:solidFill>
                <a:srgbClr val="FFC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GB" sz="24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GB" sz="20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b="1" dirty="0"/>
          </a:p>
          <a:p>
            <a:pPr marL="342900" indent="-342900" algn="ctr">
              <a:buFont typeface="Arial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74201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6324600"/>
            <a:ext cx="9144000" cy="533400"/>
            <a:chOff x="0" y="6248400"/>
            <a:chExt cx="9144000" cy="609600"/>
          </a:xfrm>
          <a:solidFill>
            <a:srgbClr val="0070C0"/>
          </a:solidFill>
        </p:grpSpPr>
        <p:sp>
          <p:nvSpPr>
            <p:cNvPr id="4" name="Rectangle 3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400800" y="6400800"/>
              <a:ext cx="2514600" cy="338138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spc="600" dirty="0">
                  <a:solidFill>
                    <a:schemeClr val="bg1"/>
                  </a:solidFill>
                  <a:latin typeface="+mn-lt"/>
                  <a:cs typeface="+mn-cs"/>
                </a:rPr>
                <a:t>www.ictsd.org</a:t>
              </a:r>
              <a:endParaRPr lang="en-US" sz="1600" spc="600" dirty="0">
                <a:latin typeface="+mn-lt"/>
                <a:cs typeface="+mn-cs"/>
              </a:endParaRPr>
            </a:p>
          </p:txBody>
        </p:sp>
        <p:pic>
          <p:nvPicPr>
            <p:cNvPr id="6" name="Picture 13" descr="ictsd-logo_transperent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800" y="6324600"/>
              <a:ext cx="609600" cy="46634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Rectangle 6"/>
          <p:cNvSpPr/>
          <p:nvPr/>
        </p:nvSpPr>
        <p:spPr>
          <a:xfrm>
            <a:off x="0" y="-22803"/>
            <a:ext cx="9168544" cy="10035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GB" sz="2800" b="1" dirty="0">
                <a:solidFill>
                  <a:srgbClr val="92D050"/>
                </a:solidFill>
              </a:rPr>
              <a:t>DEVELOPMENT ORIENTED </a:t>
            </a:r>
            <a:r>
              <a:rPr lang="en-GB" sz="2800" b="1" dirty="0" smtClean="0">
                <a:solidFill>
                  <a:srgbClr val="92D050"/>
                </a:solidFill>
              </a:rPr>
              <a:t>IP</a:t>
            </a:r>
            <a:r>
              <a:rPr lang="en-US" sz="2800" b="1" dirty="0" smtClean="0">
                <a:solidFill>
                  <a:srgbClr val="92D050"/>
                </a:solidFill>
              </a:rPr>
              <a:t>: Mapping </a:t>
            </a:r>
            <a:r>
              <a:rPr lang="en-US" sz="2800" b="1" dirty="0">
                <a:solidFill>
                  <a:srgbClr val="92D050"/>
                </a:solidFill>
              </a:rPr>
              <a:t>I</a:t>
            </a:r>
            <a:r>
              <a:rPr lang="en-US" sz="2800" b="1" dirty="0" smtClean="0">
                <a:solidFill>
                  <a:srgbClr val="92D050"/>
                </a:solidFill>
              </a:rPr>
              <a:t>ssues (1)</a:t>
            </a:r>
            <a:endParaRPr lang="en-US" sz="2800" b="1" dirty="0">
              <a:solidFill>
                <a:srgbClr val="92D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" y="1196752"/>
            <a:ext cx="8515672" cy="48965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Arial" pitchFamily="34" charset="0"/>
              <a:buChar char="•"/>
            </a:pPr>
            <a:endParaRPr lang="en-GB" sz="2000" b="1" dirty="0" smtClean="0">
              <a:solidFill>
                <a:srgbClr val="00B0F0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GB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Ensuring IP is supportive of public policy  objectives 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8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GB" sz="2600" b="1" dirty="0" smtClean="0">
                <a:solidFill>
                  <a:srgbClr val="FFC000"/>
                </a:solidFill>
              </a:rPr>
              <a:t>IP/public policies: </a:t>
            </a:r>
            <a:r>
              <a:rPr lang="en-GB" sz="2600" b="1" dirty="0" smtClean="0">
                <a:solidFill>
                  <a:schemeClr val="bg1"/>
                </a:solidFill>
              </a:rPr>
              <a:t>Ensuring coherence and domestic coordination in implementation of IP and public policies in areas such as health, agriculture and climate change</a:t>
            </a:r>
          </a:p>
          <a:p>
            <a:pPr marL="800100" lvl="1" indent="-342900" algn="just">
              <a:buFont typeface="Arial" pitchFamily="34" charset="0"/>
              <a:buChar char="•"/>
            </a:pPr>
            <a:endParaRPr lang="en-GB" sz="2600" b="1" dirty="0" smtClean="0">
              <a:solidFill>
                <a:schemeClr val="bg1"/>
              </a:solidFill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GB" sz="2600" b="1" dirty="0" smtClean="0">
                <a:solidFill>
                  <a:srgbClr val="FFC000"/>
                </a:solidFill>
              </a:rPr>
              <a:t>Participation </a:t>
            </a:r>
            <a:r>
              <a:rPr lang="en-GB" sz="2600" b="1" dirty="0">
                <a:solidFill>
                  <a:srgbClr val="FFC000"/>
                </a:solidFill>
              </a:rPr>
              <a:t>in international </a:t>
            </a:r>
            <a:r>
              <a:rPr lang="en-GB" sz="2600" b="1" dirty="0" smtClean="0">
                <a:solidFill>
                  <a:srgbClr val="FFC000"/>
                </a:solidFill>
              </a:rPr>
              <a:t>fora: </a:t>
            </a:r>
            <a:r>
              <a:rPr lang="en-GB" sz="2600" b="1" dirty="0" smtClean="0">
                <a:solidFill>
                  <a:schemeClr val="bg1"/>
                </a:solidFill>
              </a:rPr>
              <a:t>Ensuring coherence and coordination in positions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GB" sz="2800" b="1" dirty="0" smtClean="0">
              <a:solidFill>
                <a:schemeClr val="bg1"/>
              </a:solidFill>
            </a:endParaRPr>
          </a:p>
          <a:p>
            <a:pPr lvl="1"/>
            <a:r>
              <a:rPr lang="en-GB" sz="2800" b="1" dirty="0" smtClean="0">
                <a:solidFill>
                  <a:schemeClr val="bg1"/>
                </a:solidFill>
              </a:rPr>
              <a:t> 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4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GB" sz="20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b="1" dirty="0"/>
          </a:p>
          <a:p>
            <a:pPr marL="342900" indent="-342900" algn="ctr">
              <a:buFont typeface="Arial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01120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6324600"/>
            <a:ext cx="9144000" cy="533400"/>
            <a:chOff x="0" y="6248400"/>
            <a:chExt cx="9144000" cy="609600"/>
          </a:xfrm>
          <a:solidFill>
            <a:srgbClr val="0070C0"/>
          </a:solidFill>
        </p:grpSpPr>
        <p:sp>
          <p:nvSpPr>
            <p:cNvPr id="4" name="Rectangle 3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400800" y="6400800"/>
              <a:ext cx="2514600" cy="338138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spc="600" dirty="0">
                  <a:solidFill>
                    <a:schemeClr val="bg1"/>
                  </a:solidFill>
                  <a:latin typeface="+mn-lt"/>
                  <a:cs typeface="+mn-cs"/>
                </a:rPr>
                <a:t>www.ictsd.org</a:t>
              </a:r>
              <a:endParaRPr lang="en-US" sz="1600" spc="600" dirty="0">
                <a:latin typeface="+mn-lt"/>
                <a:cs typeface="+mn-cs"/>
              </a:endParaRPr>
            </a:p>
          </p:txBody>
        </p:sp>
        <p:pic>
          <p:nvPicPr>
            <p:cNvPr id="6" name="Picture 13" descr="ictsd-logo_transperent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800" y="6324600"/>
              <a:ext cx="609600" cy="46634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Rectangle 6"/>
          <p:cNvSpPr/>
          <p:nvPr/>
        </p:nvSpPr>
        <p:spPr>
          <a:xfrm>
            <a:off x="0" y="-22803"/>
            <a:ext cx="9168544" cy="10035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GB" sz="2800" b="1" dirty="0">
                <a:solidFill>
                  <a:srgbClr val="92D050"/>
                </a:solidFill>
              </a:rPr>
              <a:t>DEVELOPMENT ORIENTED IP</a:t>
            </a:r>
            <a:r>
              <a:rPr lang="en-US" sz="2800" b="1" dirty="0">
                <a:solidFill>
                  <a:srgbClr val="92D050"/>
                </a:solidFill>
              </a:rPr>
              <a:t>: Mapping Issues </a:t>
            </a:r>
            <a:r>
              <a:rPr lang="en-US" sz="2800" b="1" dirty="0" smtClean="0">
                <a:solidFill>
                  <a:srgbClr val="92D050"/>
                </a:solidFill>
              </a:rPr>
              <a:t>(2)</a:t>
            </a:r>
            <a:endParaRPr lang="en-US" sz="2800" b="1" dirty="0">
              <a:solidFill>
                <a:srgbClr val="92D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" y="1196752"/>
            <a:ext cx="8515672" cy="48965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2800" b="1" dirty="0">
              <a:solidFill>
                <a:srgbClr val="00B0F0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GB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Use of flexibilities, limitations and exceptions </a:t>
            </a:r>
          </a:p>
          <a:p>
            <a:pPr marL="342900" indent="-342900">
              <a:lnSpc>
                <a:spcPts val="2000"/>
              </a:lnSpc>
              <a:buFont typeface="Arial" pitchFamily="34" charset="0"/>
              <a:buChar char="•"/>
            </a:pPr>
            <a:endParaRPr lang="en-GB" sz="2800" b="1" dirty="0" smtClean="0">
              <a:solidFill>
                <a:schemeClr val="accent2"/>
              </a:solidFill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GB" sz="2600" b="1" dirty="0" smtClean="0">
                <a:solidFill>
                  <a:srgbClr val="FFC000"/>
                </a:solidFill>
              </a:rPr>
              <a:t>Developing countries increasing using flexibilities and L&amp;E: </a:t>
            </a:r>
            <a:r>
              <a:rPr lang="en-GB" sz="2600" b="1" dirty="0" smtClean="0">
                <a:solidFill>
                  <a:schemeClr val="bg1"/>
                </a:solidFill>
              </a:rPr>
              <a:t>Some developing countries have more practical experience in this area than </a:t>
            </a:r>
            <a:r>
              <a:rPr lang="en-GB" sz="2600" b="1" dirty="0" smtClean="0">
                <a:solidFill>
                  <a:schemeClr val="bg1"/>
                </a:solidFill>
              </a:rPr>
              <a:t>others</a:t>
            </a:r>
          </a:p>
          <a:p>
            <a:pPr marL="1257300" lvl="2" indent="-342900" algn="just">
              <a:buFont typeface="Arial" pitchFamily="34" charset="0"/>
              <a:buChar char="•"/>
            </a:pPr>
            <a:r>
              <a:rPr lang="en-GB" sz="2600" b="1" dirty="0" smtClean="0">
                <a:solidFill>
                  <a:schemeClr val="bg1"/>
                </a:solidFill>
              </a:rPr>
              <a:t>Ex: CL for public health: Brazil, India</a:t>
            </a:r>
            <a:r>
              <a:rPr lang="en-GB" sz="2600" b="1" dirty="0">
                <a:solidFill>
                  <a:schemeClr val="bg1"/>
                </a:solidFill>
              </a:rPr>
              <a:t> </a:t>
            </a:r>
            <a:r>
              <a:rPr lang="en-GB" sz="2600" b="1" dirty="0" smtClean="0">
                <a:solidFill>
                  <a:schemeClr val="bg1"/>
                </a:solidFill>
              </a:rPr>
              <a:t>and Thailand</a:t>
            </a:r>
            <a:endParaRPr lang="en-GB" sz="2600" b="1" dirty="0" smtClean="0">
              <a:solidFill>
                <a:schemeClr val="bg1"/>
              </a:solidFill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GB" sz="2600" b="1" dirty="0" smtClean="0">
                <a:solidFill>
                  <a:srgbClr val="FFC000"/>
                </a:solidFill>
              </a:rPr>
              <a:t>Reform </a:t>
            </a:r>
            <a:r>
              <a:rPr lang="en-GB" sz="2600" b="1" dirty="0" smtClean="0">
                <a:solidFill>
                  <a:srgbClr val="FFC000"/>
                </a:solidFill>
              </a:rPr>
              <a:t>of national IP laws: </a:t>
            </a:r>
            <a:r>
              <a:rPr lang="en-GB" sz="2600" b="1" dirty="0" smtClean="0">
                <a:solidFill>
                  <a:schemeClr val="bg1"/>
                </a:solidFill>
              </a:rPr>
              <a:t>A number of developing countries have reformed/or are in the process of  reforming their IP laws </a:t>
            </a:r>
            <a:endParaRPr lang="en-GB" sz="2600" b="1" dirty="0" smtClean="0">
              <a:solidFill>
                <a:schemeClr val="bg1"/>
              </a:solidFill>
            </a:endParaRPr>
          </a:p>
          <a:p>
            <a:pPr marL="1257300" lvl="2" indent="-342900" algn="just">
              <a:buFont typeface="Arial" pitchFamily="34" charset="0"/>
              <a:buChar char="•"/>
            </a:pPr>
            <a:r>
              <a:rPr lang="en-GB" sz="2600" b="1" dirty="0" smtClean="0">
                <a:solidFill>
                  <a:schemeClr val="bg1"/>
                </a:solidFill>
              </a:rPr>
              <a:t>Ex : Copyright reform in Brazil and India</a:t>
            </a:r>
            <a:endParaRPr lang="en-GB" sz="2600" b="1" dirty="0" smtClean="0">
              <a:solidFill>
                <a:schemeClr val="bg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endParaRPr lang="en-GB" sz="2800" b="1" dirty="0" smtClean="0">
              <a:solidFill>
                <a:schemeClr val="bg1"/>
              </a:solidFill>
            </a:endParaRPr>
          </a:p>
          <a:p>
            <a:pPr lvl="1"/>
            <a:r>
              <a:rPr lang="en-GB" sz="2800" b="1" dirty="0" smtClean="0">
                <a:solidFill>
                  <a:schemeClr val="bg1"/>
                </a:solidFill>
              </a:rPr>
              <a:t> 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4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GB" sz="20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b="1" dirty="0"/>
          </a:p>
          <a:p>
            <a:pPr marL="342900" indent="-342900" algn="ctr">
              <a:buFont typeface="Arial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26997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6324600"/>
            <a:ext cx="9144000" cy="533400"/>
            <a:chOff x="0" y="6248400"/>
            <a:chExt cx="9144000" cy="609600"/>
          </a:xfrm>
          <a:solidFill>
            <a:srgbClr val="0070C0"/>
          </a:solidFill>
        </p:grpSpPr>
        <p:sp>
          <p:nvSpPr>
            <p:cNvPr id="4" name="Rectangle 3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6400800" y="6400800"/>
              <a:ext cx="2514600" cy="338138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spc="600" dirty="0">
                  <a:solidFill>
                    <a:prstClr val="white"/>
                  </a:solidFill>
                </a:rPr>
                <a:t>www.ictsd.org</a:t>
              </a:r>
              <a:endParaRPr lang="en-US" sz="1600" spc="600" dirty="0">
                <a:solidFill>
                  <a:prstClr val="black"/>
                </a:solidFill>
              </a:endParaRPr>
            </a:p>
          </p:txBody>
        </p:sp>
        <p:pic>
          <p:nvPicPr>
            <p:cNvPr id="6" name="Picture 13" descr="ictsd-logo_transperent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800" y="6324600"/>
              <a:ext cx="609600" cy="46634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Rectangle 6"/>
          <p:cNvSpPr/>
          <p:nvPr/>
        </p:nvSpPr>
        <p:spPr>
          <a:xfrm>
            <a:off x="-30790" y="0"/>
            <a:ext cx="9168544" cy="10035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GB" sz="2800" b="1" dirty="0">
                <a:solidFill>
                  <a:srgbClr val="92D050"/>
                </a:solidFill>
              </a:rPr>
              <a:t>DEVELOPMENT ORIENTED IP</a:t>
            </a:r>
            <a:r>
              <a:rPr lang="en-US" sz="2800" b="1" dirty="0">
                <a:solidFill>
                  <a:srgbClr val="92D050"/>
                </a:solidFill>
              </a:rPr>
              <a:t>: Mapping Issues </a:t>
            </a:r>
            <a:r>
              <a:rPr lang="en-US" sz="2800" b="1" dirty="0" smtClean="0">
                <a:solidFill>
                  <a:srgbClr val="92D050"/>
                </a:solidFill>
              </a:rPr>
              <a:t>(3)</a:t>
            </a:r>
            <a:endParaRPr lang="en-US" sz="2800" b="1" dirty="0">
              <a:solidFill>
                <a:srgbClr val="92D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" y="1196752"/>
            <a:ext cx="8610600" cy="48965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Arial" pitchFamily="34" charset="0"/>
              <a:buChar char="•"/>
            </a:pPr>
            <a:endParaRPr lang="en-GB" sz="2000" b="1" dirty="0" smtClean="0">
              <a:solidFill>
                <a:srgbClr val="00B0F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GB" sz="2000" b="1" dirty="0" smtClean="0">
              <a:solidFill>
                <a:srgbClr val="00B0F0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GB" sz="2800" b="1" dirty="0" smtClean="0">
                <a:solidFill>
                  <a:srgbClr val="C0504D">
                    <a:lumMod val="60000"/>
                    <a:lumOff val="40000"/>
                  </a:srgbClr>
                </a:solidFill>
              </a:rPr>
              <a:t>Genetic </a:t>
            </a:r>
            <a:r>
              <a:rPr lang="en-GB" sz="2800" b="1" dirty="0">
                <a:solidFill>
                  <a:srgbClr val="C0504D">
                    <a:lumMod val="60000"/>
                    <a:lumOff val="40000"/>
                  </a:srgbClr>
                </a:solidFill>
              </a:rPr>
              <a:t>R</a:t>
            </a:r>
            <a:r>
              <a:rPr lang="en-GB" sz="2800" b="1" dirty="0" smtClean="0">
                <a:solidFill>
                  <a:srgbClr val="C0504D">
                    <a:lumMod val="60000"/>
                    <a:lumOff val="40000"/>
                  </a:srgbClr>
                </a:solidFill>
              </a:rPr>
              <a:t>esources, Traditional Knowledge and TCEs/Folklore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GB" sz="2800" b="1" dirty="0" smtClean="0">
              <a:solidFill>
                <a:srgbClr val="C0504D">
                  <a:lumMod val="60000"/>
                  <a:lumOff val="40000"/>
                </a:srgbClr>
              </a:solidFill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GB" sz="2600" b="1" dirty="0" smtClean="0">
                <a:solidFill>
                  <a:srgbClr val="FFC000"/>
                </a:solidFill>
              </a:rPr>
              <a:t>Genetic resources: </a:t>
            </a:r>
            <a:r>
              <a:rPr lang="en-GB" sz="2600" b="1" dirty="0" smtClean="0">
                <a:solidFill>
                  <a:schemeClr val="bg1"/>
                </a:solidFill>
              </a:rPr>
              <a:t>implementing disclosure requirements and use of databases </a:t>
            </a:r>
          </a:p>
          <a:p>
            <a:pPr marL="800100" lvl="1" indent="-342900" algn="just">
              <a:buFont typeface="Arial" pitchFamily="34" charset="0"/>
              <a:buChar char="•"/>
            </a:pPr>
            <a:endParaRPr lang="en-GB" sz="2600" b="1" dirty="0" smtClean="0">
              <a:solidFill>
                <a:srgbClr val="FFC000"/>
              </a:solidFill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GB" sz="2600" b="1" dirty="0" smtClean="0">
                <a:solidFill>
                  <a:srgbClr val="FFC000"/>
                </a:solidFill>
              </a:rPr>
              <a:t>Traditional knowledge and TCEs/Folklore: </a:t>
            </a:r>
            <a:r>
              <a:rPr lang="en-GB" sz="2600" b="1" dirty="0" smtClean="0">
                <a:solidFill>
                  <a:schemeClr val="bg1"/>
                </a:solidFill>
              </a:rPr>
              <a:t>formulating and implementing national and regional laws and regimes on TK/TCEs protection 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GB" sz="2800" b="1" dirty="0" smtClean="0">
              <a:solidFill>
                <a:prstClr val="white"/>
              </a:solidFill>
            </a:endParaRPr>
          </a:p>
          <a:p>
            <a:pPr lvl="1"/>
            <a:r>
              <a:rPr lang="en-GB" sz="2800" b="1" dirty="0" smtClean="0">
                <a:solidFill>
                  <a:prstClr val="white"/>
                </a:solidFill>
              </a:rPr>
              <a:t> 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400" b="1" dirty="0" smtClean="0">
              <a:solidFill>
                <a:prstClr val="white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GB" sz="2000" b="1" dirty="0" smtClean="0">
              <a:solidFill>
                <a:prstClr val="white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b="1" dirty="0">
              <a:solidFill>
                <a:prstClr val="white"/>
              </a:solidFill>
            </a:endParaRPr>
          </a:p>
          <a:p>
            <a:pPr marL="342900" indent="-342900" algn="ctr">
              <a:buFont typeface="Arial" pitchFamily="34" charset="0"/>
              <a:buChar char="•"/>
            </a:pPr>
            <a:endParaRPr lang="en-GB" sz="2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110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4544" y="-99392"/>
            <a:ext cx="9168544" cy="86409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US" sz="3000" b="1" dirty="0" smtClean="0">
                <a:solidFill>
                  <a:srgbClr val="92D050"/>
                </a:solidFill>
              </a:rPr>
              <a:t>Some final cautionary notes</a:t>
            </a:r>
            <a:endParaRPr lang="en-US" sz="3000" b="1" dirty="0">
              <a:solidFill>
                <a:srgbClr val="92D050"/>
              </a:solidFill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4544" y="6225596"/>
            <a:ext cx="9144000" cy="609600"/>
            <a:chOff x="0" y="6248400"/>
            <a:chExt cx="9144000" cy="609600"/>
          </a:xfrm>
          <a:solidFill>
            <a:srgbClr val="0070C0"/>
          </a:solidFill>
        </p:grpSpPr>
        <p:sp>
          <p:nvSpPr>
            <p:cNvPr id="4" name="Rectangle 3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6400800" y="6400800"/>
              <a:ext cx="2514600" cy="338138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spc="600" dirty="0">
                  <a:solidFill>
                    <a:prstClr val="white"/>
                  </a:solidFill>
                </a:rPr>
                <a:t>www.ictsd.org</a:t>
              </a:r>
              <a:endParaRPr lang="en-US" sz="1600" spc="600" dirty="0">
                <a:solidFill>
                  <a:prstClr val="black"/>
                </a:solidFill>
              </a:endParaRPr>
            </a:p>
          </p:txBody>
        </p:sp>
        <p:pic>
          <p:nvPicPr>
            <p:cNvPr id="6" name="Picture 9" descr="ictsd-logo_transperent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800" y="6324600"/>
              <a:ext cx="609600" cy="46634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Rectangle 6"/>
          <p:cNvSpPr/>
          <p:nvPr/>
        </p:nvSpPr>
        <p:spPr>
          <a:xfrm>
            <a:off x="329344" y="1124744"/>
            <a:ext cx="8635144" cy="4929555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pPr algn="just">
              <a:buClr>
                <a:srgbClr val="253D75"/>
              </a:buClr>
              <a:buFont typeface="Wingdings" pitchFamily="2" charset="2"/>
              <a:buChar char="§"/>
            </a:pPr>
            <a:endParaRPr lang="en-GB" sz="2400" dirty="0" smtClean="0"/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r>
              <a:rPr lang="en-GB" sz="2400" dirty="0" smtClean="0"/>
              <a:t>No one size fits all</a:t>
            </a:r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endParaRPr lang="en-GB" sz="2400" dirty="0"/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r>
              <a:rPr lang="en-GB" sz="2400" dirty="0" smtClean="0"/>
              <a:t>IP </a:t>
            </a:r>
            <a:r>
              <a:rPr lang="en-GB" sz="2400" dirty="0" smtClean="0"/>
              <a:t>strategies</a:t>
            </a:r>
            <a:r>
              <a:rPr lang="en-GB" sz="2400" dirty="0" smtClean="0"/>
              <a:t> </a:t>
            </a:r>
            <a:r>
              <a:rPr lang="en-GB" sz="2400" dirty="0" smtClean="0"/>
              <a:t>not an end in themselves</a:t>
            </a:r>
          </a:p>
          <a:p>
            <a:pPr algn="just">
              <a:buClr>
                <a:srgbClr val="253D75"/>
              </a:buClr>
            </a:pPr>
            <a:endParaRPr lang="en-GB" sz="2400" dirty="0"/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r>
              <a:rPr lang="en-GB" sz="2400" dirty="0" smtClean="0"/>
              <a:t>Need of </a:t>
            </a:r>
            <a:r>
              <a:rPr lang="en-GB" sz="2400" dirty="0" smtClean="0"/>
              <a:t>action plans, progress </a:t>
            </a:r>
            <a:r>
              <a:rPr lang="en-GB" sz="2400" dirty="0" smtClean="0"/>
              <a:t>indicators and monitoring/evaluation to ensure effective </a:t>
            </a:r>
            <a:r>
              <a:rPr lang="en-GB" sz="2400" dirty="0" smtClean="0"/>
              <a:t>implementation</a:t>
            </a:r>
          </a:p>
          <a:p>
            <a:pPr marL="800100" lvl="1" indent="-342900" algn="just">
              <a:buClr>
                <a:srgbClr val="253D75"/>
              </a:buClr>
              <a:buFont typeface="Arial" pitchFamily="34" charset="0"/>
              <a:buChar char="•"/>
            </a:pPr>
            <a:r>
              <a:rPr lang="en-GB" sz="2400" dirty="0" smtClean="0"/>
              <a:t>China: annual action plan (2013) to implement the national IPRs strategy (2008)</a:t>
            </a:r>
            <a:endParaRPr lang="en-GB" sz="2400" dirty="0" smtClean="0"/>
          </a:p>
          <a:p>
            <a:pPr algn="just">
              <a:buClr>
                <a:srgbClr val="253D75"/>
              </a:buClr>
            </a:pPr>
            <a:endParaRPr lang="en-GB" sz="2400" dirty="0"/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r>
              <a:rPr lang="en-GB" sz="2400" dirty="0" smtClean="0"/>
              <a:t>Need of inbuilt review </a:t>
            </a:r>
            <a:r>
              <a:rPr lang="en-GB" sz="2400" dirty="0" smtClean="0"/>
              <a:t>mechanisms </a:t>
            </a:r>
            <a:r>
              <a:rPr lang="en-GB" sz="2400" dirty="0" smtClean="0"/>
              <a:t>to adapt to changing circumstances</a:t>
            </a:r>
          </a:p>
          <a:p>
            <a:pPr algn="just">
              <a:lnSpc>
                <a:spcPts val="1000"/>
              </a:lnSpc>
              <a:buClr>
                <a:srgbClr val="253D75"/>
              </a:buClr>
            </a:pPr>
            <a:endParaRPr lang="en-GB" sz="2400" dirty="0" smtClean="0"/>
          </a:p>
          <a:p>
            <a:pPr algn="just">
              <a:buClr>
                <a:srgbClr val="253D75"/>
              </a:buClr>
              <a:buFont typeface="Wingdings" pitchFamily="2" charset="2"/>
              <a:buChar char="§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374960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4544" y="6225596"/>
            <a:ext cx="9144000" cy="609600"/>
            <a:chOff x="0" y="6248400"/>
            <a:chExt cx="9144000" cy="609600"/>
          </a:xfrm>
          <a:solidFill>
            <a:srgbClr val="0070C0"/>
          </a:solidFill>
        </p:grpSpPr>
        <p:sp>
          <p:nvSpPr>
            <p:cNvPr id="4" name="Rectangle 3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6400800" y="6400800"/>
              <a:ext cx="2514600" cy="338138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spc="600" dirty="0">
                  <a:solidFill>
                    <a:prstClr val="white"/>
                  </a:solidFill>
                </a:rPr>
                <a:t>www.ictsd.org</a:t>
              </a:r>
              <a:endParaRPr lang="en-US" sz="1600" spc="600" dirty="0">
                <a:solidFill>
                  <a:prstClr val="black"/>
                </a:solidFill>
              </a:endParaRPr>
            </a:p>
          </p:txBody>
        </p:sp>
        <p:pic>
          <p:nvPicPr>
            <p:cNvPr id="6" name="Picture 9" descr="ictsd-logo_transperent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800" y="6324600"/>
              <a:ext cx="609600" cy="46634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Rectangle 6"/>
          <p:cNvSpPr/>
          <p:nvPr/>
        </p:nvSpPr>
        <p:spPr>
          <a:xfrm>
            <a:off x="204056" y="980728"/>
            <a:ext cx="8760432" cy="4616648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en-GB" sz="3600" b="1" dirty="0" smtClean="0"/>
              <a:t>Thank You</a:t>
            </a:r>
            <a:endParaRPr lang="en-GB" sz="3600" b="1" dirty="0"/>
          </a:p>
          <a:p>
            <a:endParaRPr lang="en-GB" sz="2800" b="1" dirty="0"/>
          </a:p>
          <a:p>
            <a:r>
              <a:rPr lang="en-GB" sz="2800" b="1" dirty="0" smtClean="0"/>
              <a:t>Ahmed Abdel Latif</a:t>
            </a:r>
          </a:p>
          <a:p>
            <a:endParaRPr lang="en-GB" sz="2800" b="1" dirty="0">
              <a:solidFill>
                <a:srgbClr val="C0504D">
                  <a:lumMod val="60000"/>
                  <a:lumOff val="40000"/>
                </a:srgbClr>
              </a:solidFill>
              <a:hlinkClick r:id="rId3"/>
            </a:endParaRPr>
          </a:p>
          <a:p>
            <a:r>
              <a:rPr lang="en-GB" sz="2800" b="1" dirty="0" smtClean="0">
                <a:solidFill>
                  <a:srgbClr val="C0504D">
                    <a:lumMod val="60000"/>
                    <a:lumOff val="40000"/>
                  </a:srgbClr>
                </a:solidFill>
                <a:hlinkClick r:id="rId3"/>
              </a:rPr>
              <a:t>aabdellatif@ictsd.ch</a:t>
            </a:r>
            <a:endParaRPr lang="en-GB" sz="2800" b="1" dirty="0">
              <a:solidFill>
                <a:srgbClr val="C0504D">
                  <a:lumMod val="60000"/>
                  <a:lumOff val="40000"/>
                </a:srgbClr>
              </a:solidFill>
            </a:endParaRPr>
          </a:p>
          <a:p>
            <a:endParaRPr lang="en-GB" sz="2800" b="1" dirty="0" smtClean="0">
              <a:solidFill>
                <a:srgbClr val="C0504D">
                  <a:lumMod val="60000"/>
                  <a:lumOff val="40000"/>
                </a:srgbClr>
              </a:solidFill>
              <a:hlinkClick r:id="rId4"/>
            </a:endParaRPr>
          </a:p>
          <a:p>
            <a:r>
              <a:rPr lang="en-GB" sz="2800" dirty="0" smtClean="0">
                <a:solidFill>
                  <a:srgbClr val="FF0000"/>
                </a:solidFill>
                <a:hlinkClick r:id="rId4"/>
              </a:rPr>
              <a:t>http</a:t>
            </a:r>
            <a:r>
              <a:rPr lang="en-GB" sz="2800" dirty="0">
                <a:solidFill>
                  <a:srgbClr val="FF0000"/>
                </a:solidFill>
                <a:hlinkClick r:id="rId4"/>
              </a:rPr>
              <a:t>://ictsd.org/programmes/ip/</a:t>
            </a:r>
            <a:endParaRPr lang="en-GB" sz="2800" b="1" dirty="0">
              <a:solidFill>
                <a:srgbClr val="FF0000"/>
              </a:solidFill>
            </a:endParaRPr>
          </a:p>
          <a:p>
            <a:pPr algn="just">
              <a:buClr>
                <a:srgbClr val="253D75"/>
              </a:buClr>
            </a:pPr>
            <a:endParaRPr lang="en-GB" sz="2400" dirty="0" smtClean="0"/>
          </a:p>
          <a:p>
            <a:pPr algn="just">
              <a:buClr>
                <a:srgbClr val="253D75"/>
              </a:buClr>
            </a:pPr>
            <a:endParaRPr lang="en-GB" sz="2400" dirty="0" smtClean="0"/>
          </a:p>
          <a:p>
            <a:pPr algn="just">
              <a:buClr>
                <a:srgbClr val="253D75"/>
              </a:buClr>
            </a:pPr>
            <a:endParaRPr lang="en-GB" sz="2400" dirty="0"/>
          </a:p>
          <a:p>
            <a:pPr algn="just">
              <a:buClr>
                <a:srgbClr val="253D75"/>
              </a:buClr>
            </a:pPr>
            <a:endParaRPr lang="en-GB" sz="2400" dirty="0" smtClean="0"/>
          </a:p>
        </p:txBody>
      </p:sp>
      <p:pic>
        <p:nvPicPr>
          <p:cNvPr id="1026" name="Picture 2" descr="C:\Users\aabdellatif\AppData\Local\Microsoft\Windows\Temporary Internet Files\Content.Outlook\D074L715\IPbanne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90600"/>
            <a:ext cx="3263489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084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4544" y="-99392"/>
            <a:ext cx="9168544" cy="86409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US" sz="3000" b="1" dirty="0" smtClean="0">
                <a:solidFill>
                  <a:srgbClr val="92D050"/>
                </a:solidFill>
              </a:rPr>
              <a:t>IP </a:t>
            </a:r>
            <a:r>
              <a:rPr lang="en-US" sz="3000" b="1" dirty="0" smtClean="0">
                <a:solidFill>
                  <a:srgbClr val="92D050"/>
                </a:solidFill>
              </a:rPr>
              <a:t>Strategies: </a:t>
            </a:r>
            <a:r>
              <a:rPr lang="en-US" sz="3000" b="1" dirty="0" smtClean="0">
                <a:solidFill>
                  <a:srgbClr val="92D050"/>
                </a:solidFill>
              </a:rPr>
              <a:t>Why?</a:t>
            </a:r>
            <a:endParaRPr lang="en-US" sz="3000" b="1" dirty="0">
              <a:solidFill>
                <a:srgbClr val="92D050"/>
              </a:solidFill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4544" y="6225596"/>
            <a:ext cx="9144000" cy="609600"/>
            <a:chOff x="0" y="6248400"/>
            <a:chExt cx="9144000" cy="609600"/>
          </a:xfrm>
          <a:solidFill>
            <a:srgbClr val="0070C0"/>
          </a:solidFill>
        </p:grpSpPr>
        <p:sp>
          <p:nvSpPr>
            <p:cNvPr id="4" name="Rectangle 3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6400800" y="6400800"/>
              <a:ext cx="2514600" cy="338138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spc="600" dirty="0">
                  <a:solidFill>
                    <a:prstClr val="white"/>
                  </a:solidFill>
                </a:rPr>
                <a:t>www.ictsd.org</a:t>
              </a:r>
              <a:endParaRPr lang="en-US" sz="1600" spc="600" dirty="0">
                <a:solidFill>
                  <a:prstClr val="black"/>
                </a:solidFill>
              </a:endParaRPr>
            </a:p>
          </p:txBody>
        </p:sp>
        <p:pic>
          <p:nvPicPr>
            <p:cNvPr id="6" name="Picture 9" descr="ictsd-logo_transperent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800" y="6324600"/>
              <a:ext cx="609600" cy="46634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Rectangle 6"/>
          <p:cNvSpPr/>
          <p:nvPr/>
        </p:nvSpPr>
        <p:spPr>
          <a:xfrm>
            <a:off x="329344" y="1124744"/>
            <a:ext cx="8635144" cy="5427127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pPr algn="just">
              <a:buClr>
                <a:srgbClr val="253D75"/>
              </a:buClr>
            </a:pPr>
            <a:endParaRPr lang="en-GB" sz="2400" dirty="0" smtClean="0"/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r>
              <a:rPr lang="en-GB" sz="2400" u="sng" dirty="0" smtClean="0"/>
              <a:t>Growing importance of IP</a:t>
            </a:r>
            <a:r>
              <a:rPr lang="en-GB" sz="2400" dirty="0" smtClean="0"/>
              <a:t> as a tool for innovation and economic growth</a:t>
            </a:r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endParaRPr lang="en-GB" sz="2400" dirty="0"/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r>
              <a:rPr lang="en-GB" sz="2400" u="sng" dirty="0" smtClean="0"/>
              <a:t>Cross-</a:t>
            </a:r>
            <a:r>
              <a:rPr lang="en-GB" sz="2400" u="sng" dirty="0" err="1" smtClean="0"/>
              <a:t>sectoral</a:t>
            </a:r>
            <a:r>
              <a:rPr lang="en-GB" sz="2400" u="sng" dirty="0" smtClean="0"/>
              <a:t> impact of IP</a:t>
            </a:r>
            <a:r>
              <a:rPr lang="en-GB" sz="2400" dirty="0" smtClean="0"/>
              <a:t> on a diverse range of areas and public policy objectives in health, environment, agriculture and education</a:t>
            </a:r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endParaRPr lang="en-GB" sz="2400" dirty="0"/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r>
              <a:rPr lang="en-GB" sz="2400" u="sng" dirty="0"/>
              <a:t>H</a:t>
            </a:r>
            <a:r>
              <a:rPr lang="en-GB" sz="2400" u="sng" dirty="0" smtClean="0"/>
              <a:t>olistic approach</a:t>
            </a:r>
            <a:r>
              <a:rPr lang="en-GB" sz="2400" dirty="0" smtClean="0"/>
              <a:t> to the role of IP in development</a:t>
            </a:r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endParaRPr lang="en-GB" sz="2400" dirty="0"/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r>
              <a:rPr lang="en-GB" sz="2400" dirty="0" smtClean="0"/>
              <a:t>Establish clear </a:t>
            </a:r>
            <a:r>
              <a:rPr lang="en-GB" sz="2400" u="sng" dirty="0" smtClean="0"/>
              <a:t>nationally agreed objectives and priorities </a:t>
            </a:r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endParaRPr lang="en-GB" sz="2400" dirty="0"/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endParaRPr lang="en-GB" sz="2400" dirty="0" smtClean="0"/>
          </a:p>
          <a:p>
            <a:pPr algn="just">
              <a:lnSpc>
                <a:spcPts val="1000"/>
              </a:lnSpc>
              <a:buClr>
                <a:srgbClr val="253D75"/>
              </a:buClr>
            </a:pPr>
            <a:endParaRPr lang="en-GB" sz="2400" dirty="0" smtClean="0"/>
          </a:p>
          <a:p>
            <a:pPr algn="just">
              <a:lnSpc>
                <a:spcPts val="1000"/>
              </a:lnSpc>
              <a:buClr>
                <a:srgbClr val="253D75"/>
              </a:buClr>
            </a:pPr>
            <a:endParaRPr lang="en-GB" sz="2400" dirty="0"/>
          </a:p>
          <a:p>
            <a:pPr algn="just">
              <a:buClr>
                <a:srgbClr val="253D75"/>
              </a:buClr>
              <a:buFont typeface="Wingdings" pitchFamily="2" charset="2"/>
              <a:buChar char="§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84387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2804"/>
            <a:ext cx="9168544" cy="107554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92D050"/>
                </a:solidFill>
              </a:rPr>
              <a:t>What principles should </a:t>
            </a:r>
            <a:r>
              <a:rPr lang="en-US" sz="2800" b="1" dirty="0" smtClean="0">
                <a:solidFill>
                  <a:srgbClr val="92D050"/>
                </a:solidFill>
              </a:rPr>
              <a:t>guide </a:t>
            </a:r>
            <a:r>
              <a:rPr lang="en-US" sz="2800" b="1" dirty="0" smtClean="0">
                <a:solidFill>
                  <a:srgbClr val="92D050"/>
                </a:solidFill>
              </a:rPr>
              <a:t>the elaboration of IP </a:t>
            </a:r>
            <a:r>
              <a:rPr lang="en-US" sz="2800" b="1" dirty="0" smtClean="0">
                <a:solidFill>
                  <a:srgbClr val="92D050"/>
                </a:solidFill>
              </a:rPr>
              <a:t>strategies</a:t>
            </a:r>
            <a:endParaRPr lang="en-US" sz="2800" b="1" dirty="0" smtClean="0">
              <a:solidFill>
                <a:srgbClr val="92D050"/>
              </a:solidFill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92D050"/>
                </a:solidFill>
              </a:rPr>
              <a:t>From WIPO DA perspective </a:t>
            </a:r>
            <a:r>
              <a:rPr lang="en-US" sz="2800" b="1" dirty="0" smtClean="0">
                <a:solidFill>
                  <a:srgbClr val="92D050"/>
                </a:solidFill>
              </a:rPr>
              <a:t>? </a:t>
            </a:r>
            <a:endParaRPr lang="en-US" sz="2800" b="1" dirty="0">
              <a:solidFill>
                <a:srgbClr val="92D050"/>
              </a:solidFill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4544" y="6225596"/>
            <a:ext cx="9144000" cy="609600"/>
            <a:chOff x="0" y="6248400"/>
            <a:chExt cx="9144000" cy="609600"/>
          </a:xfrm>
          <a:solidFill>
            <a:srgbClr val="0070C0"/>
          </a:solidFill>
        </p:grpSpPr>
        <p:sp>
          <p:nvSpPr>
            <p:cNvPr id="4" name="Rectangle 3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6400800" y="6400800"/>
              <a:ext cx="2514600" cy="338138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spc="600" dirty="0">
                  <a:solidFill>
                    <a:prstClr val="white"/>
                  </a:solidFill>
                </a:rPr>
                <a:t>www.ictsd.org</a:t>
              </a:r>
              <a:endParaRPr lang="en-US" sz="1600" spc="600" dirty="0">
                <a:solidFill>
                  <a:prstClr val="black"/>
                </a:solidFill>
              </a:endParaRPr>
            </a:p>
          </p:txBody>
        </p:sp>
        <p:pic>
          <p:nvPicPr>
            <p:cNvPr id="6" name="Picture 9" descr="ictsd-logo_transperent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800" y="6324600"/>
              <a:ext cx="609600" cy="46634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Rectangle 6"/>
          <p:cNvSpPr/>
          <p:nvPr/>
        </p:nvSpPr>
        <p:spPr>
          <a:xfrm>
            <a:off x="226976" y="1052736"/>
            <a:ext cx="8712968" cy="4801314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pPr algn="just">
              <a:buClr>
                <a:srgbClr val="253D75"/>
              </a:buClr>
              <a:buFont typeface="Wingdings" pitchFamily="2" charset="2"/>
              <a:buChar char="§"/>
            </a:pPr>
            <a:endParaRPr lang="en-GB" sz="2400" b="1" dirty="0" smtClean="0"/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r>
              <a:rPr lang="en-GB" sz="2400" u="sng" dirty="0" smtClean="0"/>
              <a:t>Consistency</a:t>
            </a:r>
            <a:r>
              <a:rPr lang="en-GB" sz="2400" dirty="0" smtClean="0"/>
              <a:t> </a:t>
            </a:r>
            <a:r>
              <a:rPr lang="en-GB" sz="2400" dirty="0" smtClean="0"/>
              <a:t>with development and public policy objectives</a:t>
            </a:r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endParaRPr lang="en-GB" sz="2400" u="sng" dirty="0"/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r>
              <a:rPr lang="en-GB" sz="2400" u="sng" dirty="0" smtClean="0"/>
              <a:t>Calibration</a:t>
            </a:r>
            <a:r>
              <a:rPr lang="en-GB" sz="2400" dirty="0" smtClean="0"/>
              <a:t> of IP protection with with level of development and socio-economic circumstances</a:t>
            </a:r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endParaRPr lang="en-GB" sz="2400" u="sng" dirty="0"/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r>
              <a:rPr lang="en-GB" sz="2400" u="sng" dirty="0" smtClean="0"/>
              <a:t>Balance</a:t>
            </a:r>
            <a:r>
              <a:rPr lang="en-GB" sz="2400" dirty="0" smtClean="0"/>
              <a:t> </a:t>
            </a:r>
            <a:r>
              <a:rPr lang="en-GB" sz="2400" dirty="0"/>
              <a:t>between intellectual property and the public </a:t>
            </a:r>
            <a:r>
              <a:rPr lang="en-GB" sz="2400" dirty="0" smtClean="0"/>
              <a:t>domain, between benefits and costs </a:t>
            </a:r>
            <a:endParaRPr lang="en-GB" sz="2400" dirty="0" smtClean="0"/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endParaRPr lang="en-GB" sz="2400" u="sng" dirty="0"/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r>
              <a:rPr lang="en-GB" sz="2400" u="sng" dirty="0" smtClean="0"/>
              <a:t>Inclusiveness</a:t>
            </a:r>
            <a:r>
              <a:rPr lang="en-GB" sz="2400" dirty="0"/>
              <a:t> </a:t>
            </a:r>
            <a:r>
              <a:rPr lang="en-GB" sz="2400" dirty="0" smtClean="0"/>
              <a:t>so that all relevant stakeholders </a:t>
            </a:r>
            <a:r>
              <a:rPr lang="en-GB" sz="2400" dirty="0" smtClean="0"/>
              <a:t>are </a:t>
            </a:r>
            <a:r>
              <a:rPr lang="en-GB" sz="2400" dirty="0" smtClean="0"/>
              <a:t>consulted and  their inputs taken into account</a:t>
            </a:r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endParaRPr lang="en-GB" sz="2400" u="sng" dirty="0"/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r>
              <a:rPr lang="en-GB" sz="2400" u="sng" dirty="0" smtClean="0"/>
              <a:t>Use </a:t>
            </a:r>
            <a:r>
              <a:rPr lang="en-GB" sz="2400" dirty="0" smtClean="0"/>
              <a:t>of </a:t>
            </a:r>
            <a:r>
              <a:rPr lang="en-GB" sz="2400" dirty="0" smtClean="0"/>
              <a:t>IP for development and development oriented </a:t>
            </a:r>
            <a:r>
              <a:rPr lang="en-GB" sz="2400" dirty="0" smtClean="0"/>
              <a:t>IP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97026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2804"/>
            <a:ext cx="9168544" cy="107554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92D050"/>
                </a:solidFill>
              </a:rPr>
              <a:t>IP strategies in developing countries </a:t>
            </a:r>
            <a:endParaRPr lang="en-US" sz="2800" b="1" dirty="0">
              <a:solidFill>
                <a:srgbClr val="92D050"/>
              </a:solidFill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4544" y="6225596"/>
            <a:ext cx="9144000" cy="609600"/>
            <a:chOff x="0" y="6248400"/>
            <a:chExt cx="9144000" cy="609600"/>
          </a:xfrm>
          <a:solidFill>
            <a:srgbClr val="0070C0"/>
          </a:solidFill>
        </p:grpSpPr>
        <p:sp>
          <p:nvSpPr>
            <p:cNvPr id="4" name="Rectangle 3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6400800" y="6400800"/>
              <a:ext cx="2514600" cy="338138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spc="600" dirty="0">
                  <a:solidFill>
                    <a:prstClr val="white"/>
                  </a:solidFill>
                </a:rPr>
                <a:t>www.ictsd.org</a:t>
              </a:r>
              <a:endParaRPr lang="en-US" sz="1600" spc="600" dirty="0">
                <a:solidFill>
                  <a:prstClr val="black"/>
                </a:solidFill>
              </a:endParaRPr>
            </a:p>
          </p:txBody>
        </p:sp>
        <p:pic>
          <p:nvPicPr>
            <p:cNvPr id="6" name="Picture 9" descr="ictsd-logo_transperent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800" y="6324600"/>
              <a:ext cx="609600" cy="46634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Rectangle 6"/>
          <p:cNvSpPr/>
          <p:nvPr/>
        </p:nvSpPr>
        <p:spPr>
          <a:xfrm>
            <a:off x="226976" y="1052736"/>
            <a:ext cx="8712968" cy="4801314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pPr algn="just">
              <a:buClr>
                <a:srgbClr val="253D75"/>
              </a:buClr>
              <a:buFont typeface="Wingdings" pitchFamily="2" charset="2"/>
              <a:buChar char="§"/>
            </a:pPr>
            <a:endParaRPr lang="en-GB" sz="2400" b="1" dirty="0" smtClean="0">
              <a:solidFill>
                <a:prstClr val="black"/>
              </a:solidFill>
            </a:endParaRPr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endParaRPr lang="en-GB" sz="2400" dirty="0" smtClean="0">
              <a:solidFill>
                <a:prstClr val="black"/>
              </a:solidFill>
            </a:endParaRPr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r>
              <a:rPr lang="en-GB" sz="2400" dirty="0" smtClean="0">
                <a:solidFill>
                  <a:prstClr val="black"/>
                </a:solidFill>
              </a:rPr>
              <a:t>A </a:t>
            </a:r>
            <a:r>
              <a:rPr lang="en-GB" sz="2400" u="sng" dirty="0" smtClean="0">
                <a:solidFill>
                  <a:prstClr val="black"/>
                </a:solidFill>
              </a:rPr>
              <a:t>growing number of developing countries</a:t>
            </a:r>
            <a:r>
              <a:rPr lang="en-GB" sz="2400" dirty="0" smtClean="0">
                <a:solidFill>
                  <a:prstClr val="black"/>
                </a:solidFill>
              </a:rPr>
              <a:t> are in the process of formulating and/or implementing IP strategies under a variety of denominations (IP strategy/IP  policy/IP plan of action)</a:t>
            </a:r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endParaRPr lang="en-GB" sz="2400" dirty="0">
              <a:solidFill>
                <a:prstClr val="black"/>
              </a:solidFill>
            </a:endParaRPr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r>
              <a:rPr lang="en-GB" sz="2400" u="sng" dirty="0" smtClean="0">
                <a:solidFill>
                  <a:prstClr val="black"/>
                </a:solidFill>
              </a:rPr>
              <a:t>Examples</a:t>
            </a:r>
            <a:r>
              <a:rPr lang="en-GB" sz="2400" dirty="0" smtClean="0">
                <a:solidFill>
                  <a:prstClr val="black"/>
                </a:solidFill>
              </a:rPr>
              <a:t> include: China, Egypt, India, Rwanda, South Africa  to name a few.</a:t>
            </a:r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endParaRPr lang="en-GB" sz="2400" dirty="0">
              <a:solidFill>
                <a:prstClr val="black"/>
              </a:solidFill>
            </a:endParaRPr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r>
              <a:rPr lang="en-GB" sz="2400" dirty="0" smtClean="0">
                <a:solidFill>
                  <a:prstClr val="black"/>
                </a:solidFill>
              </a:rPr>
              <a:t>While these strategies/policies share a number of common elements, they also differ in their approaches and focus. </a:t>
            </a:r>
            <a:endParaRPr lang="en-GB" sz="2400" dirty="0" smtClean="0">
              <a:solidFill>
                <a:prstClr val="black"/>
              </a:solidFill>
            </a:endParaRPr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endParaRPr lang="en-GB" sz="2400" u="sng" dirty="0">
              <a:solidFill>
                <a:prstClr val="black"/>
              </a:solidFill>
            </a:endParaRPr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endParaRPr lang="en-GB" sz="2400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522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2804"/>
            <a:ext cx="9168544" cy="107554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92D050"/>
                </a:solidFill>
              </a:rPr>
              <a:t>Methodologies to formulate IP strategies</a:t>
            </a:r>
            <a:endParaRPr lang="en-US" sz="2800" b="1" dirty="0">
              <a:solidFill>
                <a:srgbClr val="92D050"/>
              </a:solidFill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4544" y="6225596"/>
            <a:ext cx="9144000" cy="609600"/>
            <a:chOff x="0" y="6248400"/>
            <a:chExt cx="9144000" cy="609600"/>
          </a:xfrm>
          <a:solidFill>
            <a:srgbClr val="0070C0"/>
          </a:solidFill>
        </p:grpSpPr>
        <p:sp>
          <p:nvSpPr>
            <p:cNvPr id="4" name="Rectangle 3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6400800" y="6400800"/>
              <a:ext cx="2514600" cy="338138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spc="600" dirty="0">
                  <a:solidFill>
                    <a:prstClr val="white"/>
                  </a:solidFill>
                </a:rPr>
                <a:t>www.ictsd.org</a:t>
              </a:r>
              <a:endParaRPr lang="en-US" sz="1600" spc="600" dirty="0">
                <a:solidFill>
                  <a:prstClr val="black"/>
                </a:solidFill>
              </a:endParaRPr>
            </a:p>
          </p:txBody>
        </p:sp>
        <p:pic>
          <p:nvPicPr>
            <p:cNvPr id="6" name="Picture 9" descr="ictsd-logo_transperent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800" y="6324600"/>
              <a:ext cx="609600" cy="46634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Rectangle 6"/>
          <p:cNvSpPr/>
          <p:nvPr/>
        </p:nvSpPr>
        <p:spPr>
          <a:xfrm>
            <a:off x="226976" y="1052736"/>
            <a:ext cx="8712968" cy="6919843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r>
              <a:rPr lang="en-GB" sz="2400" dirty="0" smtClean="0">
                <a:solidFill>
                  <a:prstClr val="black"/>
                </a:solidFill>
              </a:rPr>
              <a:t>Example of Development Dimension of IP (DDIP) methodology of UNCTAD</a:t>
            </a:r>
          </a:p>
          <a:p>
            <a:pPr marL="342900" indent="-342900" algn="just">
              <a:lnSpc>
                <a:spcPts val="1300"/>
              </a:lnSpc>
              <a:buClr>
                <a:srgbClr val="253D75"/>
              </a:buClr>
              <a:buFont typeface="Wingdings" pitchFamily="2" charset="2"/>
              <a:buChar char="q"/>
            </a:pPr>
            <a:endParaRPr lang="en-GB" sz="2400" dirty="0" smtClean="0">
              <a:solidFill>
                <a:prstClr val="black"/>
              </a:solidFill>
            </a:endParaRPr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r>
              <a:rPr lang="fr-CH" sz="2400" dirty="0"/>
              <a:t>Flexible to </a:t>
            </a:r>
            <a:r>
              <a:rPr lang="fr-CH" sz="2400" dirty="0" err="1"/>
              <a:t>accommodate</a:t>
            </a:r>
            <a:r>
              <a:rPr lang="fr-CH" sz="2400" dirty="0"/>
              <a:t> national </a:t>
            </a:r>
            <a:r>
              <a:rPr lang="fr-CH" sz="2400" dirty="0" err="1"/>
              <a:t>particularities</a:t>
            </a:r>
            <a:r>
              <a:rPr lang="fr-CH" sz="2400" dirty="0"/>
              <a:t> </a:t>
            </a:r>
            <a:r>
              <a:rPr lang="fr-CH" sz="2400" dirty="0" smtClean="0"/>
              <a:t>and basis for </a:t>
            </a:r>
            <a:r>
              <a:rPr lang="fr-CH" sz="2400" dirty="0" err="1"/>
              <a:t>development</a:t>
            </a:r>
            <a:r>
              <a:rPr lang="fr-CH" sz="2400" dirty="0"/>
              <a:t> of national IP </a:t>
            </a:r>
            <a:r>
              <a:rPr lang="fr-CH" sz="2400" dirty="0" err="1"/>
              <a:t>Policies</a:t>
            </a:r>
            <a:r>
              <a:rPr lang="fr-CH" sz="2400" dirty="0"/>
              <a:t> </a:t>
            </a:r>
            <a:endParaRPr lang="fr-CH" sz="2400" dirty="0" smtClean="0"/>
          </a:p>
          <a:p>
            <a:pPr marL="342900" indent="-342900" algn="just">
              <a:lnSpc>
                <a:spcPts val="1400"/>
              </a:lnSpc>
              <a:buClr>
                <a:srgbClr val="253D75"/>
              </a:buClr>
              <a:buFont typeface="Wingdings" pitchFamily="2" charset="2"/>
              <a:buChar char="q"/>
            </a:pPr>
            <a:endParaRPr lang="fr-CH" sz="2400" dirty="0"/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r>
              <a:rPr lang="fr-CH" sz="2400" dirty="0" err="1" smtClean="0"/>
              <a:t>Tool</a:t>
            </a:r>
            <a:r>
              <a:rPr lang="fr-CH" sz="2400" dirty="0"/>
              <a:t>: </a:t>
            </a:r>
            <a:r>
              <a:rPr lang="fr-CH" sz="2400" dirty="0" err="1"/>
              <a:t>methodology</a:t>
            </a:r>
            <a:r>
              <a:rPr lang="fr-CH" sz="2400" dirty="0"/>
              <a:t> </a:t>
            </a:r>
            <a:r>
              <a:rPr lang="fr-CH" sz="2400" dirty="0" err="1"/>
              <a:t>with</a:t>
            </a:r>
            <a:r>
              <a:rPr lang="fr-CH" sz="2400" dirty="0"/>
              <a:t> checklist of questions </a:t>
            </a:r>
            <a:r>
              <a:rPr lang="fr-CH" sz="2400" dirty="0" smtClean="0"/>
              <a:t>on.:</a:t>
            </a:r>
            <a:endParaRPr lang="fr-CH" sz="24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fr-CH" sz="2400" dirty="0" smtClean="0"/>
              <a:t>Innovation and </a:t>
            </a:r>
            <a:r>
              <a:rPr lang="fr-CH" sz="2400" dirty="0" err="1" smtClean="0"/>
              <a:t>Technology</a:t>
            </a:r>
            <a:r>
              <a:rPr lang="fr-CH" sz="2400" dirty="0" smtClean="0"/>
              <a:t> </a:t>
            </a:r>
            <a:r>
              <a:rPr lang="fr-CH" sz="2400" dirty="0" err="1"/>
              <a:t>transfer</a:t>
            </a:r>
            <a:endParaRPr lang="fr-CH" sz="24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fr-CH" sz="2400" dirty="0"/>
              <a:t>Access to </a:t>
            </a:r>
            <a:r>
              <a:rPr lang="fr-CH" sz="2400" dirty="0" err="1"/>
              <a:t>medicines</a:t>
            </a:r>
            <a:endParaRPr lang="fr-CH" sz="24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fr-CH" sz="2400" dirty="0"/>
              <a:t>Access to </a:t>
            </a:r>
            <a:r>
              <a:rPr lang="fr-CH" sz="2400" dirty="0" err="1"/>
              <a:t>knowledge</a:t>
            </a:r>
            <a:endParaRPr lang="fr-CH" sz="24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fr-CH" sz="2400" dirty="0" err="1"/>
              <a:t>Competition</a:t>
            </a:r>
            <a:endParaRPr lang="fr-CH" sz="24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fr-CH" sz="2400" dirty="0" err="1"/>
              <a:t>Enforcement</a:t>
            </a:r>
            <a:r>
              <a:rPr lang="fr-CH" sz="2400" dirty="0"/>
              <a:t> &amp; </a:t>
            </a:r>
            <a:r>
              <a:rPr lang="fr-CH" sz="2400" dirty="0" smtClean="0"/>
              <a:t>institutions</a:t>
            </a:r>
          </a:p>
          <a:p>
            <a:pPr marL="342900" indent="-342900" algn="just">
              <a:lnSpc>
                <a:spcPts val="1300"/>
              </a:lnSpc>
              <a:buClr>
                <a:srgbClr val="253D75"/>
              </a:buClr>
              <a:buFont typeface="Wingdings" pitchFamily="2" charset="2"/>
              <a:buChar char="q"/>
            </a:pPr>
            <a:endParaRPr lang="fr-CH" sz="2400" dirty="0"/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r>
              <a:rPr lang="fr-CH" sz="2400" dirty="0" err="1" smtClean="0"/>
              <a:t>Author</a:t>
            </a:r>
            <a:r>
              <a:rPr lang="fr-CH" sz="2400" dirty="0"/>
              <a:t>: Prof Ruth Okediji, </a:t>
            </a:r>
            <a:r>
              <a:rPr lang="fr-CH" sz="2400" dirty="0" err="1"/>
              <a:t>University</a:t>
            </a:r>
            <a:r>
              <a:rPr lang="fr-CH" sz="2400" dirty="0"/>
              <a:t> of Minnesota, </a:t>
            </a:r>
            <a:r>
              <a:rPr lang="fr-CH" sz="2400" dirty="0" smtClean="0"/>
              <a:t>2008</a:t>
            </a:r>
          </a:p>
          <a:p>
            <a:pPr marL="342900" indent="-342900" algn="just">
              <a:lnSpc>
                <a:spcPts val="1000"/>
              </a:lnSpc>
              <a:buClr>
                <a:srgbClr val="253D75"/>
              </a:buClr>
              <a:buFont typeface="Wingdings" pitchFamily="2" charset="2"/>
              <a:buChar char="q"/>
            </a:pPr>
            <a:endParaRPr lang="fr-CH" sz="2400" dirty="0" smtClean="0"/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r>
              <a:rPr lang="fr-CH" sz="2400" dirty="0" err="1" smtClean="0"/>
              <a:t>Used</a:t>
            </a:r>
            <a:r>
              <a:rPr lang="fr-CH" sz="2400" dirty="0" smtClean="0"/>
              <a:t> in Rwanda, Uganda, </a:t>
            </a:r>
            <a:r>
              <a:rPr lang="fr-CH" sz="2400" dirty="0" err="1" smtClean="0"/>
              <a:t>Indonesia</a:t>
            </a:r>
            <a:r>
              <a:rPr lang="fr-CH" sz="2400" dirty="0" smtClean="0"/>
              <a:t>, </a:t>
            </a:r>
            <a:r>
              <a:rPr lang="fr-CH" sz="2400" dirty="0" err="1" smtClean="0"/>
              <a:t>Nepal</a:t>
            </a:r>
            <a:r>
              <a:rPr lang="fr-CH" sz="2400" dirty="0" smtClean="0"/>
              <a:t> and Egypt </a:t>
            </a:r>
          </a:p>
          <a:p>
            <a:pPr algn="just">
              <a:buClr>
                <a:srgbClr val="253D75"/>
              </a:buClr>
            </a:pPr>
            <a:endParaRPr lang="en-US" sz="2400" dirty="0"/>
          </a:p>
          <a:p>
            <a:pPr algn="just">
              <a:buClr>
                <a:srgbClr val="253D75"/>
              </a:buClr>
            </a:pPr>
            <a:endParaRPr lang="fr-CH" sz="2400" dirty="0"/>
          </a:p>
          <a:p>
            <a:r>
              <a:rPr lang="fr-CH" sz="2400" dirty="0" smtClean="0"/>
              <a:t>		</a:t>
            </a:r>
            <a:endParaRPr lang="en-US" sz="2400" dirty="0"/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endParaRPr lang="en-GB" sz="2400" u="sng" dirty="0">
              <a:solidFill>
                <a:prstClr val="black"/>
              </a:solidFill>
            </a:endParaRPr>
          </a:p>
          <a:p>
            <a:pPr marL="342900" indent="-342900" algn="just">
              <a:buClr>
                <a:srgbClr val="253D75"/>
              </a:buClr>
              <a:buFont typeface="Wingdings" pitchFamily="2" charset="2"/>
              <a:buChar char="q"/>
            </a:pPr>
            <a:endParaRPr lang="en-GB" sz="2400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830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6324600"/>
            <a:ext cx="9144000" cy="533400"/>
            <a:chOff x="0" y="6248400"/>
            <a:chExt cx="9144000" cy="609600"/>
          </a:xfrm>
          <a:solidFill>
            <a:srgbClr val="0070C0"/>
          </a:solidFill>
        </p:grpSpPr>
        <p:sp>
          <p:nvSpPr>
            <p:cNvPr id="4" name="Rectangle 3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400800" y="6400800"/>
              <a:ext cx="2514600" cy="338138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spc="600" dirty="0">
                  <a:solidFill>
                    <a:schemeClr val="bg1"/>
                  </a:solidFill>
                  <a:latin typeface="+mn-lt"/>
                  <a:cs typeface="+mn-cs"/>
                </a:rPr>
                <a:t>www.ictsd.org</a:t>
              </a:r>
              <a:endParaRPr lang="en-US" sz="1600" spc="600" dirty="0">
                <a:latin typeface="+mn-lt"/>
                <a:cs typeface="+mn-cs"/>
              </a:endParaRPr>
            </a:p>
          </p:txBody>
        </p:sp>
        <p:pic>
          <p:nvPicPr>
            <p:cNvPr id="6" name="Picture 13" descr="ictsd-logo_transperent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800" y="6324600"/>
              <a:ext cx="609600" cy="46634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Rectangle 6"/>
          <p:cNvSpPr/>
          <p:nvPr/>
        </p:nvSpPr>
        <p:spPr>
          <a:xfrm>
            <a:off x="-12272" y="0"/>
            <a:ext cx="9168544" cy="10035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US" sz="3200" b="1" dirty="0" smtClean="0">
                <a:solidFill>
                  <a:srgbClr val="92D050"/>
                </a:solidFill>
              </a:rPr>
              <a:t>What should IP </a:t>
            </a:r>
            <a:r>
              <a:rPr lang="en-US" sz="3200" b="1" dirty="0" smtClean="0">
                <a:solidFill>
                  <a:srgbClr val="92D050"/>
                </a:solidFill>
              </a:rPr>
              <a:t>strategies address</a:t>
            </a:r>
            <a:r>
              <a:rPr lang="en-US" sz="3200" b="1" dirty="0" smtClean="0">
                <a:solidFill>
                  <a:srgbClr val="92D050"/>
                </a:solidFill>
              </a:rPr>
              <a:t>?</a:t>
            </a:r>
            <a:endParaRPr lang="en-US" sz="3200" b="1" dirty="0">
              <a:solidFill>
                <a:srgbClr val="92D050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 rot="7800542">
            <a:off x="2698165" y="1402696"/>
            <a:ext cx="605309" cy="4659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 rot="2589341">
            <a:off x="5297037" y="1426378"/>
            <a:ext cx="607092" cy="4651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290946" y="1966213"/>
            <a:ext cx="3451486" cy="41044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400" b="1" dirty="0" smtClean="0">
                <a:solidFill>
                  <a:srgbClr val="00B0F0"/>
                </a:solidFill>
              </a:rPr>
              <a:t>USE OF IP FOR DEVELOPMENT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000" b="1" dirty="0" smtClean="0">
              <a:solidFill>
                <a:srgbClr val="00B0F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bg1"/>
                </a:solidFill>
              </a:rPr>
              <a:t>Promoting  innovation and economic growth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bg1"/>
                </a:solidFill>
              </a:rPr>
              <a:t>Improving IP administration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bg1"/>
                </a:solidFill>
              </a:rPr>
              <a:t>Strengthening the Infrastructure supporting the use of the IP system </a:t>
            </a:r>
          </a:p>
          <a:p>
            <a:endParaRPr lang="en-GB" sz="22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GB" sz="20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b="1" dirty="0"/>
          </a:p>
          <a:p>
            <a:pPr marL="342900" indent="-342900" algn="ctr">
              <a:buFont typeface="Arial" pitchFamily="34" charset="0"/>
              <a:buChar char="•"/>
            </a:pPr>
            <a:endParaRPr lang="en-GB" sz="2000" dirty="0"/>
          </a:p>
        </p:txBody>
      </p:sp>
      <p:sp>
        <p:nvSpPr>
          <p:cNvPr id="15" name="Rectangle 14"/>
          <p:cNvSpPr/>
          <p:nvPr/>
        </p:nvSpPr>
        <p:spPr>
          <a:xfrm>
            <a:off x="5220072" y="2036230"/>
            <a:ext cx="3695328" cy="41044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300" b="1" dirty="0" smtClean="0">
                <a:solidFill>
                  <a:srgbClr val="00B0F0"/>
                </a:solidFill>
              </a:rPr>
              <a:t>DEVELOPMENT</a:t>
            </a:r>
          </a:p>
          <a:p>
            <a:pPr algn="ctr"/>
            <a:r>
              <a:rPr lang="en-GB" sz="2300" b="1" dirty="0" smtClean="0">
                <a:solidFill>
                  <a:srgbClr val="00B0F0"/>
                </a:solidFill>
              </a:rPr>
              <a:t> ORIENTED IP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4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200" b="1" dirty="0" smtClean="0">
                <a:solidFill>
                  <a:schemeClr val="bg1"/>
                </a:solidFill>
              </a:rPr>
              <a:t>Balanced IP regimes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200" b="1" dirty="0" smtClean="0">
                <a:solidFill>
                  <a:schemeClr val="bg1"/>
                </a:solidFill>
              </a:rPr>
              <a:t>Using flexibilities, limitations and exceptions in IP rules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200" b="1" dirty="0" smtClean="0">
                <a:solidFill>
                  <a:schemeClr val="bg1"/>
                </a:solidFill>
              </a:rPr>
              <a:t>Ensuring that IP is supportive  of public policy objectives 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200" b="1" dirty="0" smtClean="0">
                <a:solidFill>
                  <a:schemeClr val="bg1"/>
                </a:solidFill>
              </a:rPr>
              <a:t>IP and competition policy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200" b="1" dirty="0" smtClean="0">
                <a:solidFill>
                  <a:schemeClr val="bg1"/>
                </a:solidFill>
              </a:rPr>
              <a:t>TK protection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1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GB" sz="21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fr-CH" sz="21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GB" sz="2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779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6324600"/>
            <a:ext cx="9144000" cy="533400"/>
            <a:chOff x="0" y="6248400"/>
            <a:chExt cx="9144000" cy="609600"/>
          </a:xfrm>
          <a:solidFill>
            <a:srgbClr val="0070C0"/>
          </a:solidFill>
        </p:grpSpPr>
        <p:sp>
          <p:nvSpPr>
            <p:cNvPr id="4" name="Rectangle 3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400800" y="6400800"/>
              <a:ext cx="2514600" cy="338138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spc="600" dirty="0">
                  <a:solidFill>
                    <a:schemeClr val="bg1"/>
                  </a:solidFill>
                  <a:latin typeface="+mn-lt"/>
                  <a:cs typeface="+mn-cs"/>
                </a:rPr>
                <a:t>www.ictsd.org</a:t>
              </a:r>
              <a:endParaRPr lang="en-US" sz="1600" spc="600" dirty="0">
                <a:latin typeface="+mn-lt"/>
                <a:cs typeface="+mn-cs"/>
              </a:endParaRPr>
            </a:p>
          </p:txBody>
        </p:sp>
        <p:pic>
          <p:nvPicPr>
            <p:cNvPr id="6" name="Picture 13" descr="ictsd-logo_transperent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800" y="6324600"/>
              <a:ext cx="609600" cy="46634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Rectangle 6"/>
          <p:cNvSpPr/>
          <p:nvPr/>
        </p:nvSpPr>
        <p:spPr>
          <a:xfrm>
            <a:off x="0" y="-22803"/>
            <a:ext cx="9168544" cy="10035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GB" sz="2800" b="1" dirty="0">
                <a:solidFill>
                  <a:srgbClr val="92D050"/>
                </a:solidFill>
              </a:rPr>
              <a:t>USE OF IP FOR DEVELOPMENT </a:t>
            </a:r>
            <a:r>
              <a:rPr lang="en-US" sz="2800" b="1" dirty="0" smtClean="0">
                <a:solidFill>
                  <a:srgbClr val="92D050"/>
                </a:solidFill>
              </a:rPr>
              <a:t>: Mapping Issues (1) </a:t>
            </a:r>
            <a:endParaRPr lang="en-US" sz="2800" b="1" dirty="0">
              <a:solidFill>
                <a:srgbClr val="92D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" y="1196752"/>
            <a:ext cx="8155631" cy="48965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Arial" pitchFamily="34" charset="0"/>
              <a:buChar char="•"/>
            </a:pPr>
            <a:endParaRPr lang="en-GB" sz="2000" b="1" dirty="0" smtClean="0">
              <a:solidFill>
                <a:srgbClr val="00B0F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Domestic coordination on IP </a:t>
            </a:r>
            <a:endParaRPr lang="en-GB" sz="2600" b="1" dirty="0" smtClean="0">
              <a:solidFill>
                <a:schemeClr val="bg1"/>
              </a:solidFill>
            </a:endParaRPr>
          </a:p>
          <a:p>
            <a:pPr marL="800100" lvl="1" indent="-342900" algn="just">
              <a:buFont typeface="Arial" pitchFamily="34" charset="0"/>
              <a:buChar char="•"/>
            </a:pPr>
            <a:endParaRPr lang="en-GB" sz="2600" b="1" dirty="0" smtClean="0">
              <a:solidFill>
                <a:schemeClr val="bg1"/>
              </a:solidFill>
            </a:endParaRPr>
          </a:p>
          <a:p>
            <a:pPr lvl="1" algn="just">
              <a:lnSpc>
                <a:spcPts val="1000"/>
              </a:lnSpc>
            </a:pPr>
            <a:endParaRPr lang="en-GB" sz="2600" b="1" dirty="0" smtClean="0">
              <a:solidFill>
                <a:schemeClr val="bg1"/>
              </a:solidFill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GB" sz="2600" b="1" dirty="0" smtClean="0">
                <a:solidFill>
                  <a:srgbClr val="FFC000"/>
                </a:solidFill>
              </a:rPr>
              <a:t>Coordination on IP:  </a:t>
            </a:r>
            <a:r>
              <a:rPr lang="en-GB" sz="2600" b="1" dirty="0" smtClean="0">
                <a:solidFill>
                  <a:schemeClr val="bg1"/>
                </a:solidFill>
              </a:rPr>
              <a:t>Need for an institutional inter-agency mechanism to coordinate domestic and international positions on </a:t>
            </a:r>
            <a:r>
              <a:rPr lang="en-GB" sz="2600" b="1" dirty="0" smtClean="0">
                <a:solidFill>
                  <a:schemeClr val="bg1"/>
                </a:solidFill>
              </a:rPr>
              <a:t>IP</a:t>
            </a:r>
          </a:p>
          <a:p>
            <a:pPr marL="1714500" lvl="3" indent="-342900" algn="just">
              <a:buFont typeface="Arial" pitchFamily="34" charset="0"/>
              <a:buChar char="•"/>
            </a:pPr>
            <a:r>
              <a:rPr lang="en-GB" sz="2600" b="1" dirty="0" smtClean="0">
                <a:solidFill>
                  <a:schemeClr val="bg1"/>
                </a:solidFill>
              </a:rPr>
              <a:t> Ex: Brazil, Egypt, </a:t>
            </a:r>
            <a:r>
              <a:rPr lang="en-GB" sz="2600" b="1" dirty="0" smtClean="0">
                <a:solidFill>
                  <a:schemeClr val="bg1"/>
                </a:solidFill>
              </a:rPr>
              <a:t>India, Rwanda, Senegal and </a:t>
            </a:r>
            <a:r>
              <a:rPr lang="en-GB" sz="2600" b="1" dirty="0" smtClean="0">
                <a:solidFill>
                  <a:schemeClr val="bg1"/>
                </a:solidFill>
              </a:rPr>
              <a:t>South Africa</a:t>
            </a:r>
            <a:endParaRPr lang="en-GB" sz="26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GB" sz="26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GB" sz="28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b="1" dirty="0"/>
          </a:p>
          <a:p>
            <a:pPr marL="342900" indent="-342900" algn="ctr">
              <a:buFont typeface="Arial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46431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6324600"/>
            <a:ext cx="9144000" cy="533400"/>
            <a:chOff x="0" y="6248400"/>
            <a:chExt cx="9144000" cy="609600"/>
          </a:xfrm>
          <a:solidFill>
            <a:srgbClr val="0070C0"/>
          </a:solidFill>
        </p:grpSpPr>
        <p:sp>
          <p:nvSpPr>
            <p:cNvPr id="4" name="Rectangle 3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400800" y="6400800"/>
              <a:ext cx="2514600" cy="338138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spc="600" dirty="0">
                  <a:solidFill>
                    <a:schemeClr val="bg1"/>
                  </a:solidFill>
                  <a:latin typeface="+mn-lt"/>
                  <a:cs typeface="+mn-cs"/>
                </a:rPr>
                <a:t>www.ictsd.org</a:t>
              </a:r>
              <a:endParaRPr lang="en-US" sz="1600" spc="600" dirty="0">
                <a:latin typeface="+mn-lt"/>
                <a:cs typeface="+mn-cs"/>
              </a:endParaRPr>
            </a:p>
          </p:txBody>
        </p:sp>
        <p:pic>
          <p:nvPicPr>
            <p:cNvPr id="6" name="Picture 13" descr="ictsd-logo_transperent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800" y="6324600"/>
              <a:ext cx="609600" cy="46634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Rectangle 6"/>
          <p:cNvSpPr/>
          <p:nvPr/>
        </p:nvSpPr>
        <p:spPr>
          <a:xfrm>
            <a:off x="0" y="-22803"/>
            <a:ext cx="9168544" cy="10035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en-GB" sz="3200" b="1" dirty="0" smtClean="0">
              <a:solidFill>
                <a:srgbClr val="92D050"/>
              </a:solidFill>
            </a:endParaRPr>
          </a:p>
          <a:p>
            <a:pPr algn="ctr">
              <a:spcBef>
                <a:spcPct val="0"/>
              </a:spcBef>
              <a:defRPr/>
            </a:pPr>
            <a:r>
              <a:rPr lang="en-GB" sz="2800" b="1" dirty="0" smtClean="0">
                <a:solidFill>
                  <a:srgbClr val="92D050"/>
                </a:solidFill>
              </a:rPr>
              <a:t>USE </a:t>
            </a:r>
            <a:r>
              <a:rPr lang="en-GB" sz="2800" b="1" dirty="0">
                <a:solidFill>
                  <a:srgbClr val="92D050"/>
                </a:solidFill>
              </a:rPr>
              <a:t>OF IP FOR DEVELOPMENT </a:t>
            </a:r>
            <a:r>
              <a:rPr lang="en-US" sz="2800" b="1" dirty="0" smtClean="0">
                <a:solidFill>
                  <a:srgbClr val="92D050"/>
                </a:solidFill>
              </a:rPr>
              <a:t>: </a:t>
            </a:r>
            <a:r>
              <a:rPr lang="en-US" sz="2800" b="1" dirty="0">
                <a:solidFill>
                  <a:srgbClr val="92D050"/>
                </a:solidFill>
              </a:rPr>
              <a:t>Mapping </a:t>
            </a:r>
            <a:r>
              <a:rPr lang="en-US" sz="2800" b="1" dirty="0" smtClean="0">
                <a:solidFill>
                  <a:srgbClr val="92D050"/>
                </a:solidFill>
              </a:rPr>
              <a:t>Issues (2) </a:t>
            </a:r>
            <a:endParaRPr lang="en-US" sz="2800" b="1" dirty="0">
              <a:solidFill>
                <a:srgbClr val="92D050"/>
              </a:solidFill>
            </a:endParaRPr>
          </a:p>
          <a:p>
            <a:pPr algn="ctr">
              <a:spcBef>
                <a:spcPct val="0"/>
              </a:spcBef>
              <a:defRPr/>
            </a:pPr>
            <a:endParaRPr lang="en-US" sz="3200" b="1" dirty="0">
              <a:solidFill>
                <a:srgbClr val="92D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" y="1196752"/>
            <a:ext cx="8443664" cy="48965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Arial" pitchFamily="34" charset="0"/>
              <a:buChar char="•"/>
            </a:pPr>
            <a:endParaRPr lang="en-GB" sz="2000" b="1" dirty="0" smtClean="0">
              <a:solidFill>
                <a:srgbClr val="00B0F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Use </a:t>
            </a:r>
            <a:r>
              <a:rPr lang="en-GB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of IPRs for economic development </a:t>
            </a:r>
          </a:p>
          <a:p>
            <a:pPr marL="342900" indent="-342900">
              <a:lnSpc>
                <a:spcPts val="1000"/>
              </a:lnSpc>
              <a:buFont typeface="Arial" pitchFamily="34" charset="0"/>
              <a:buChar char="•"/>
            </a:pPr>
            <a:endParaRPr lang="en-GB" sz="2800" b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600" b="1" dirty="0" smtClean="0">
                <a:solidFill>
                  <a:srgbClr val="FFC000"/>
                </a:solidFill>
              </a:rPr>
              <a:t>Patents :</a:t>
            </a:r>
            <a:r>
              <a:rPr lang="en-GB" sz="2600" b="1" dirty="0" smtClean="0">
                <a:solidFill>
                  <a:schemeClr val="bg1"/>
                </a:solidFill>
              </a:rPr>
              <a:t> Use of patents by industry and public research institutions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600" b="1" dirty="0" smtClean="0">
                <a:solidFill>
                  <a:srgbClr val="FFC000"/>
                </a:solidFill>
              </a:rPr>
              <a:t>Copyright:</a:t>
            </a:r>
            <a:r>
              <a:rPr lang="en-GB" sz="2600" b="1" dirty="0" smtClean="0">
                <a:solidFill>
                  <a:schemeClr val="bg1"/>
                </a:solidFill>
              </a:rPr>
              <a:t> Development of creative industries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600" b="1" dirty="0" smtClean="0">
                <a:solidFill>
                  <a:srgbClr val="FFC000"/>
                </a:solidFill>
              </a:rPr>
              <a:t>Trademarks, GIs and Industrial designs:</a:t>
            </a:r>
            <a:r>
              <a:rPr lang="en-GB" sz="2600" b="1" dirty="0" smtClean="0">
                <a:solidFill>
                  <a:schemeClr val="bg1"/>
                </a:solidFill>
              </a:rPr>
              <a:t> Use by local industry and stakeholders </a:t>
            </a:r>
            <a:endParaRPr lang="en-GB" sz="2600" b="1" dirty="0" smtClean="0">
              <a:solidFill>
                <a:schemeClr val="bg1"/>
              </a:solidFill>
            </a:endParaRPr>
          </a:p>
          <a:p>
            <a:pPr marL="1714500" lvl="3" indent="-342900">
              <a:buFont typeface="Arial" pitchFamily="34" charset="0"/>
              <a:buChar char="•"/>
            </a:pPr>
            <a:r>
              <a:rPr lang="en-GB" sz="2600" b="1" dirty="0" smtClean="0">
                <a:solidFill>
                  <a:schemeClr val="bg1"/>
                </a:solidFill>
              </a:rPr>
              <a:t>Development of GIs in India and Sub-Saharan Africa  </a:t>
            </a:r>
          </a:p>
          <a:p>
            <a:pPr marL="1714500" lvl="3" indent="-342900">
              <a:buFont typeface="Arial" pitchFamily="34" charset="0"/>
              <a:buChar char="•"/>
            </a:pPr>
            <a:r>
              <a:rPr lang="en-GB" sz="2600" b="1" dirty="0" smtClean="0">
                <a:solidFill>
                  <a:schemeClr val="bg1"/>
                </a:solidFill>
              </a:rPr>
              <a:t>Use of trademarks and certification marks for coffe</a:t>
            </a:r>
            <a:r>
              <a:rPr lang="en-GB" sz="2600" b="1" dirty="0" smtClean="0">
                <a:solidFill>
                  <a:schemeClr val="bg1"/>
                </a:solidFill>
              </a:rPr>
              <a:t>e (Ethiopia, Rwanda)  and pashmina (Nepal)</a:t>
            </a:r>
            <a:endParaRPr lang="en-GB" sz="26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GB" sz="28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GB" sz="28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GB" sz="28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b="1" dirty="0"/>
          </a:p>
          <a:p>
            <a:pPr marL="342900" indent="-342900" algn="ctr">
              <a:buFont typeface="Arial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8831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6324600"/>
            <a:ext cx="9144000" cy="533400"/>
            <a:chOff x="0" y="6248400"/>
            <a:chExt cx="9144000" cy="609600"/>
          </a:xfrm>
          <a:solidFill>
            <a:srgbClr val="0070C0"/>
          </a:solidFill>
        </p:grpSpPr>
        <p:sp>
          <p:nvSpPr>
            <p:cNvPr id="4" name="Rectangle 3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400800" y="6400800"/>
              <a:ext cx="2514600" cy="338138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spc="600" dirty="0">
                  <a:solidFill>
                    <a:schemeClr val="bg1"/>
                  </a:solidFill>
                  <a:latin typeface="+mn-lt"/>
                  <a:cs typeface="+mn-cs"/>
                </a:rPr>
                <a:t>www.ictsd.org</a:t>
              </a:r>
              <a:endParaRPr lang="en-US" sz="1600" spc="600" dirty="0">
                <a:latin typeface="+mn-lt"/>
                <a:cs typeface="+mn-cs"/>
              </a:endParaRPr>
            </a:p>
          </p:txBody>
        </p:sp>
        <p:pic>
          <p:nvPicPr>
            <p:cNvPr id="6" name="Picture 13" descr="ictsd-logo_transperent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800" y="6324600"/>
              <a:ext cx="609600" cy="46634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Rectangle 6"/>
          <p:cNvSpPr/>
          <p:nvPr/>
        </p:nvSpPr>
        <p:spPr>
          <a:xfrm>
            <a:off x="0" y="-22803"/>
            <a:ext cx="9168544" cy="10035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GB" sz="2800" b="1" dirty="0">
                <a:solidFill>
                  <a:srgbClr val="92D050"/>
                </a:solidFill>
              </a:rPr>
              <a:t>USE OF IP FOR DEVELOPMENT </a:t>
            </a:r>
            <a:r>
              <a:rPr lang="en-US" sz="2800" b="1" dirty="0">
                <a:solidFill>
                  <a:srgbClr val="92D050"/>
                </a:solidFill>
              </a:rPr>
              <a:t>: Mapping Issues </a:t>
            </a:r>
            <a:r>
              <a:rPr lang="en-US" sz="2800" b="1" dirty="0" smtClean="0">
                <a:solidFill>
                  <a:srgbClr val="92D050"/>
                </a:solidFill>
              </a:rPr>
              <a:t>(3) </a:t>
            </a:r>
            <a:endParaRPr lang="en-US" sz="2800" b="1" dirty="0">
              <a:solidFill>
                <a:srgbClr val="92D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" y="1196752"/>
            <a:ext cx="8299648" cy="48965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Arial" pitchFamily="34" charset="0"/>
              <a:buChar char="•"/>
            </a:pPr>
            <a:endParaRPr lang="en-GB" sz="2000" b="1" dirty="0" smtClean="0">
              <a:solidFill>
                <a:srgbClr val="00B0F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Improving IP administration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8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GB" sz="2600" b="1" dirty="0" smtClean="0">
                <a:solidFill>
                  <a:srgbClr val="FFC000"/>
                </a:solidFill>
              </a:rPr>
              <a:t>Patents:</a:t>
            </a:r>
            <a:r>
              <a:rPr lang="en-GB" sz="2600" b="1" dirty="0" smtClean="0">
                <a:solidFill>
                  <a:schemeClr val="bg1"/>
                </a:solidFill>
              </a:rPr>
              <a:t> Search and examination of patent applications ; guidelines for patent </a:t>
            </a:r>
            <a:r>
              <a:rPr lang="en-GB" sz="2600" b="1" dirty="0" smtClean="0">
                <a:solidFill>
                  <a:schemeClr val="bg1"/>
                </a:solidFill>
              </a:rPr>
              <a:t>examination</a:t>
            </a:r>
            <a:endParaRPr lang="en-GB" sz="2600" b="1" dirty="0" smtClean="0">
              <a:solidFill>
                <a:schemeClr val="bg1"/>
              </a:solidFill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GB" sz="2600" b="1" dirty="0" smtClean="0">
                <a:solidFill>
                  <a:srgbClr val="FFC000"/>
                </a:solidFill>
              </a:rPr>
              <a:t>Copyright: </a:t>
            </a:r>
            <a:r>
              <a:rPr lang="en-GB" sz="2600" b="1" dirty="0" smtClean="0">
                <a:solidFill>
                  <a:schemeClr val="bg1"/>
                </a:solidFill>
              </a:rPr>
              <a:t>Copyright administration and collective management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600" b="1" dirty="0" smtClean="0">
                <a:solidFill>
                  <a:srgbClr val="FFC000"/>
                </a:solidFill>
              </a:rPr>
              <a:t>Trademarks, GIs and Industrial Designs: </a:t>
            </a:r>
            <a:r>
              <a:rPr lang="en-GB" sz="2600" b="1" dirty="0" smtClean="0">
                <a:solidFill>
                  <a:schemeClr val="bg1"/>
                </a:solidFill>
              </a:rPr>
              <a:t>Processing trademark applications and implementing  GI regulations </a:t>
            </a:r>
            <a:endParaRPr lang="en-GB" sz="2600" b="1" dirty="0" smtClean="0">
              <a:solidFill>
                <a:schemeClr val="bg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600" b="1" dirty="0" smtClean="0">
                <a:solidFill>
                  <a:srgbClr val="FFC000"/>
                </a:solidFill>
              </a:rPr>
              <a:t>IPRs enforcement</a:t>
            </a:r>
            <a:endParaRPr lang="en-GB" sz="2600" b="1" dirty="0" smtClean="0">
              <a:solidFill>
                <a:schemeClr val="bg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endParaRPr lang="en-GB" sz="2800" b="1" dirty="0" smtClean="0">
              <a:solidFill>
                <a:schemeClr val="bg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endParaRPr lang="en-GB" sz="2800" b="1" dirty="0" smtClean="0">
              <a:solidFill>
                <a:schemeClr val="bg1"/>
              </a:solidFill>
            </a:endParaRPr>
          </a:p>
          <a:p>
            <a:pPr lvl="1"/>
            <a:r>
              <a:rPr lang="en-GB" sz="2800" b="1" dirty="0" smtClean="0">
                <a:solidFill>
                  <a:schemeClr val="bg1"/>
                </a:solidFill>
              </a:rPr>
              <a:t> 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4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GB" sz="20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b="1" dirty="0"/>
          </a:p>
          <a:p>
            <a:pPr marL="342900" indent="-342900" algn="ctr">
              <a:buFont typeface="Arial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25123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</TotalTime>
  <Words>867</Words>
  <Application>Microsoft Office PowerPoint</Application>
  <PresentationFormat>On-screen Show (4:3)</PresentationFormat>
  <Paragraphs>200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Alessandro Marongiu</dc:creator>
  <cp:lastModifiedBy>Ahmed Abdel Latif</cp:lastModifiedBy>
  <cp:revision>162</cp:revision>
  <dcterms:created xsi:type="dcterms:W3CDTF">2012-07-31T08:13:39Z</dcterms:created>
  <dcterms:modified xsi:type="dcterms:W3CDTF">2013-05-06T02:32:16Z</dcterms:modified>
</cp:coreProperties>
</file>