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embeddings/oleObject1.bin" ContentType="application/vnd.openxmlformats-officedocument.oleObject"/>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501" r:id="rId2"/>
    <p:sldId id="504" r:id="rId3"/>
    <p:sldId id="508" r:id="rId4"/>
    <p:sldId id="509" r:id="rId5"/>
    <p:sldId id="510" r:id="rId6"/>
    <p:sldId id="511" r:id="rId7"/>
    <p:sldId id="513" r:id="rId8"/>
    <p:sldId id="514" r:id="rId9"/>
    <p:sldId id="515" r:id="rId10"/>
    <p:sldId id="516" r:id="rId11"/>
    <p:sldId id="517" r:id="rId12"/>
    <p:sldId id="518" r:id="rId13"/>
    <p:sldId id="519" r:id="rId14"/>
    <p:sldId id="522" r:id="rId15"/>
    <p:sldId id="521" r:id="rId16"/>
    <p:sldId id="523" r:id="rId17"/>
    <p:sldId id="524" r:id="rId18"/>
    <p:sldId id="525" r:id="rId19"/>
    <p:sldId id="526" r:id="rId20"/>
    <p:sldId id="527" r:id="rId21"/>
    <p:sldId id="505" r:id="rId22"/>
    <p:sldId id="592" r:id="rId23"/>
    <p:sldId id="529" r:id="rId24"/>
    <p:sldId id="530" r:id="rId25"/>
    <p:sldId id="531" r:id="rId26"/>
    <p:sldId id="532" r:id="rId27"/>
    <p:sldId id="533" r:id="rId28"/>
    <p:sldId id="534" r:id="rId29"/>
    <p:sldId id="535" r:id="rId30"/>
    <p:sldId id="536" r:id="rId31"/>
    <p:sldId id="627" r:id="rId32"/>
    <p:sldId id="538" r:id="rId33"/>
    <p:sldId id="539" r:id="rId34"/>
    <p:sldId id="540" r:id="rId35"/>
    <p:sldId id="541" r:id="rId36"/>
    <p:sldId id="542" r:id="rId37"/>
    <p:sldId id="543" r:id="rId38"/>
    <p:sldId id="544" r:id="rId39"/>
    <p:sldId id="545" r:id="rId40"/>
    <p:sldId id="546" r:id="rId41"/>
    <p:sldId id="547" r:id="rId42"/>
    <p:sldId id="548" r:id="rId43"/>
    <p:sldId id="549" r:id="rId44"/>
    <p:sldId id="550" r:id="rId45"/>
    <p:sldId id="551" r:id="rId46"/>
    <p:sldId id="552" r:id="rId47"/>
    <p:sldId id="553" r:id="rId48"/>
    <p:sldId id="554" r:id="rId49"/>
    <p:sldId id="555" r:id="rId50"/>
    <p:sldId id="556" r:id="rId51"/>
    <p:sldId id="557" r:id="rId52"/>
    <p:sldId id="558" r:id="rId53"/>
    <p:sldId id="559" r:id="rId54"/>
    <p:sldId id="560" r:id="rId55"/>
    <p:sldId id="561" r:id="rId56"/>
    <p:sldId id="562" r:id="rId57"/>
    <p:sldId id="563" r:id="rId58"/>
    <p:sldId id="564" r:id="rId59"/>
    <p:sldId id="565" r:id="rId60"/>
    <p:sldId id="566" r:id="rId61"/>
    <p:sldId id="567" r:id="rId62"/>
    <p:sldId id="568" r:id="rId63"/>
    <p:sldId id="569" r:id="rId64"/>
    <p:sldId id="570" r:id="rId65"/>
    <p:sldId id="571" r:id="rId66"/>
    <p:sldId id="572" r:id="rId67"/>
    <p:sldId id="573" r:id="rId68"/>
    <p:sldId id="574" r:id="rId69"/>
    <p:sldId id="575" r:id="rId70"/>
    <p:sldId id="576" r:id="rId71"/>
    <p:sldId id="577" r:id="rId72"/>
    <p:sldId id="578" r:id="rId73"/>
    <p:sldId id="579" r:id="rId74"/>
    <p:sldId id="580" r:id="rId75"/>
    <p:sldId id="581" r:id="rId76"/>
    <p:sldId id="582" r:id="rId77"/>
    <p:sldId id="583" r:id="rId78"/>
    <p:sldId id="584" r:id="rId79"/>
    <p:sldId id="585" r:id="rId80"/>
    <p:sldId id="586" r:id="rId81"/>
    <p:sldId id="587" r:id="rId82"/>
    <p:sldId id="628" r:id="rId83"/>
    <p:sldId id="589" r:id="rId84"/>
    <p:sldId id="590" r:id="rId85"/>
    <p:sldId id="591" r:id="rId86"/>
    <p:sldId id="506" r:id="rId87"/>
    <p:sldId id="629" r:id="rId88"/>
    <p:sldId id="630" r:id="rId89"/>
    <p:sldId id="631" r:id="rId90"/>
    <p:sldId id="632" r:id="rId91"/>
    <p:sldId id="633" r:id="rId92"/>
    <p:sldId id="634" r:id="rId93"/>
    <p:sldId id="635" r:id="rId94"/>
    <p:sldId id="636" r:id="rId95"/>
    <p:sldId id="637" r:id="rId96"/>
    <p:sldId id="638" r:id="rId97"/>
    <p:sldId id="639" r:id="rId98"/>
    <p:sldId id="640" r:id="rId99"/>
    <p:sldId id="641" r:id="rId100"/>
    <p:sldId id="642" r:id="rId101"/>
    <p:sldId id="643" r:id="rId102"/>
    <p:sldId id="644" r:id="rId103"/>
    <p:sldId id="645" r:id="rId104"/>
    <p:sldId id="646" r:id="rId105"/>
    <p:sldId id="647" r:id="rId106"/>
    <p:sldId id="648" r:id="rId107"/>
    <p:sldId id="649" r:id="rId108"/>
    <p:sldId id="650" r:id="rId109"/>
    <p:sldId id="651" r:id="rId110"/>
    <p:sldId id="652" r:id="rId111"/>
    <p:sldId id="653" r:id="rId112"/>
    <p:sldId id="654" r:id="rId113"/>
    <p:sldId id="655" r:id="rId114"/>
    <p:sldId id="656" r:id="rId115"/>
    <p:sldId id="657" r:id="rId116"/>
    <p:sldId id="658" r:id="rId117"/>
    <p:sldId id="659" r:id="rId118"/>
    <p:sldId id="660" r:id="rId119"/>
    <p:sldId id="661" r:id="rId120"/>
    <p:sldId id="662" r:id="rId1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FF99"/>
    <a:srgbClr val="FF5050"/>
    <a:srgbClr val="00FFFF"/>
    <a:srgbClr val="66FFFF"/>
    <a:srgbClr val="004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69" autoAdjust="0"/>
    <p:restoredTop sz="85958" autoAdjust="0"/>
  </p:normalViewPr>
  <p:slideViewPr>
    <p:cSldViewPr>
      <p:cViewPr>
        <p:scale>
          <a:sx n="90" d="100"/>
          <a:sy n="90" d="100"/>
        </p:scale>
        <p:origin x="-1496" y="-80"/>
      </p:cViewPr>
      <p:guideLst>
        <p:guide orient="horz" pos="2160"/>
        <p:guide pos="288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D:\Users\matthes\AppData\Local\Microsoft\Windows\Temporary%20Internet%20Files\Content.Outlook\5ISM4QHN\Claus-public-sector-Fig-4-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Users\kitsara\AppData\Local\Microsoft\Windows\Temporary%20Internet%20Files\Content.Outlook\X8SXVPW0\Andrew-Patent-Journals%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Users\kitsara\AppData\Local\Microsoft\Windows\Temporary%20Internet%20Files\Content.Outlook\X8SXVPW0\patent-families-articles-Gree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375399826915271"/>
          <c:y val="0.114894444290667"/>
          <c:w val="0.582581146858941"/>
          <c:h val="0.846656393373423"/>
        </c:manualLayout>
      </c:layout>
      <c:pie3DChart>
        <c:varyColors val="1"/>
        <c:ser>
          <c:idx val="0"/>
          <c:order val="0"/>
          <c:tx>
            <c:strRef>
              <c:f>Sheet1!$B$1</c:f>
              <c:strCache>
                <c:ptCount val="1"/>
                <c:pt idx="0">
                  <c:v>Budget by income</c:v>
                </c:pt>
              </c:strCache>
            </c:strRef>
          </c:tx>
          <c:spPr>
            <a:ln>
              <a:noFill/>
            </a:ln>
            <a:effectLst>
              <a:innerShdw blurRad="63500" dist="50800" dir="5400000">
                <a:prstClr val="black">
                  <a:alpha val="50000"/>
                </a:prstClr>
              </a:innerShdw>
            </a:effectLst>
          </c:spPr>
          <c:dPt>
            <c:idx val="0"/>
            <c:bubble3D val="0"/>
            <c:spPr>
              <a:solidFill>
                <a:srgbClr val="FFFF00"/>
              </a:solidFill>
              <a:ln>
                <a:noFill/>
              </a:ln>
              <a:effectLst>
                <a:innerShdw blurRad="63500" dist="50800" dir="5400000">
                  <a:prstClr val="black">
                    <a:alpha val="50000"/>
                  </a:prstClr>
                </a:innerShdw>
              </a:effectLst>
            </c:spPr>
          </c:dPt>
          <c:dPt>
            <c:idx val="1"/>
            <c:bubble3D val="0"/>
            <c:spPr>
              <a:solidFill>
                <a:srgbClr val="00B0F0"/>
              </a:solidFill>
              <a:ln>
                <a:noFill/>
              </a:ln>
              <a:effectLst/>
            </c:spPr>
          </c:dPt>
          <c:dPt>
            <c:idx val="2"/>
            <c:bubble3D val="0"/>
            <c:spPr>
              <a:solidFill>
                <a:srgbClr val="99FF99"/>
              </a:solidFill>
              <a:ln>
                <a:noFill/>
              </a:ln>
              <a:effectLst>
                <a:innerShdw blurRad="63500" dist="50800" dir="5400000">
                  <a:prstClr val="black">
                    <a:alpha val="50000"/>
                  </a:prstClr>
                </a:innerShdw>
              </a:effectLst>
              <a:scene3d>
                <a:camera prst="orthographicFront"/>
                <a:lightRig rig="threePt" dir="t"/>
              </a:scene3d>
              <a:sp3d prstMaterial="matte"/>
            </c:spPr>
          </c:dPt>
          <c:dPt>
            <c:idx val="3"/>
            <c:bubble3D val="0"/>
            <c:spPr>
              <a:solidFill>
                <a:srgbClr val="FF5050"/>
              </a:solidFill>
              <a:ln>
                <a:noFill/>
              </a:ln>
              <a:effectLst>
                <a:innerShdw blurRad="63500" dist="50800" dir="5400000">
                  <a:prstClr val="black">
                    <a:alpha val="50000"/>
                  </a:prstClr>
                </a:innerShdw>
              </a:effectLst>
            </c:spPr>
          </c:dPt>
          <c:dLbls>
            <c:spPr>
              <a:noFill/>
              <a:ln>
                <a:noFill/>
              </a:ln>
            </c:spPr>
            <c:showLegendKey val="0"/>
            <c:showVal val="0"/>
            <c:showCatName val="0"/>
            <c:showSerName val="0"/>
            <c:showPercent val="1"/>
            <c:showBubbleSize val="0"/>
            <c:showLeaderLines val="1"/>
          </c:dLbls>
          <c:cat>
            <c:strRef>
              <c:f>Sheet1!$A$2:$A$6</c:f>
              <c:strCache>
                <c:ptCount val="5"/>
                <c:pt idx="0">
                  <c:v>Contributions from Member States </c:v>
                </c:pt>
                <c:pt idx="1">
                  <c:v>PCT</c:v>
                </c:pt>
                <c:pt idx="2">
                  <c:v>Madrid System</c:v>
                </c:pt>
                <c:pt idx="3">
                  <c:v>Hague System</c:v>
                </c:pt>
                <c:pt idx="4">
                  <c:v>Other</c:v>
                </c:pt>
              </c:strCache>
            </c:strRef>
          </c:cat>
          <c:val>
            <c:numRef>
              <c:f>Sheet1!$B$2:$B$6</c:f>
              <c:numCache>
                <c:formatCode>#,##0</c:formatCode>
                <c:ptCount val="5"/>
                <c:pt idx="0">
                  <c:v>4588.0</c:v>
                </c:pt>
                <c:pt idx="1">
                  <c:v>76147.0</c:v>
                </c:pt>
                <c:pt idx="2">
                  <c:v>17030.0</c:v>
                </c:pt>
                <c:pt idx="3">
                  <c:v>1361.0</c:v>
                </c:pt>
                <c:pt idx="4" formatCode="General">
                  <c:v>0.0</c:v>
                </c:pt>
              </c:numCache>
            </c:numRef>
          </c:val>
        </c:ser>
        <c:dLbls>
          <c:showLegendKey val="0"/>
          <c:showVal val="0"/>
          <c:showCatName val="0"/>
          <c:showSerName val="0"/>
          <c:showPercent val="0"/>
          <c:showBubbleSize val="0"/>
          <c:showLeaderLines val="1"/>
        </c:dLbls>
      </c:pie3DChart>
      <c:spPr>
        <a:effectLst>
          <a:glow rad="63500">
            <a:schemeClr val="accent6">
              <a:satMod val="175000"/>
              <a:alpha val="40000"/>
            </a:schemeClr>
          </a:glow>
        </a:effectLst>
      </c:spPr>
    </c:plotArea>
    <c:legend>
      <c:legendPos val="r"/>
      <c:layout>
        <c:manualLayout>
          <c:xMode val="edge"/>
          <c:yMode val="edge"/>
          <c:x val="0.665220008810141"/>
          <c:y val="0.207702216892322"/>
          <c:w val="0.281943615094709"/>
          <c:h val="0.543424492980557"/>
        </c:manualLayout>
      </c:layout>
      <c:overlay val="0"/>
    </c:legend>
    <c:plotVisOnly val="1"/>
    <c:dispBlanksAs val="gap"/>
    <c:showDLblsOverMax val="0"/>
  </c:chart>
  <c:spPr>
    <a:ln>
      <a:noFill/>
    </a:ln>
  </c:spPr>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4"/>
          <c:order val="3"/>
          <c:tx>
            <c:strRef>
              <c:f>pct_univ_pro_count!$A$8</c:f>
              <c:strCache>
                <c:ptCount val="1"/>
                <c:pt idx="0">
                  <c:v>PRO share</c:v>
                </c:pt>
              </c:strCache>
            </c:strRef>
          </c:tx>
          <c:invertIfNegative val="0"/>
          <c:cat>
            <c:numRef>
              <c:f>pct_univ_pro_count!$B$3:$AJ$3</c:f>
              <c:numCache>
                <c:formatCode>General</c:formatCode>
                <c:ptCount val="35"/>
                <c:pt idx="0">
                  <c:v>1981.0</c:v>
                </c:pt>
                <c:pt idx="1">
                  <c:v>1982.0</c:v>
                </c:pt>
                <c:pt idx="2">
                  <c:v>1983.0</c:v>
                </c:pt>
                <c:pt idx="3">
                  <c:v>1984.0</c:v>
                </c:pt>
                <c:pt idx="4">
                  <c:v>1985.0</c:v>
                </c:pt>
                <c:pt idx="5">
                  <c:v>1986.0</c:v>
                </c:pt>
                <c:pt idx="6">
                  <c:v>1987.0</c:v>
                </c:pt>
                <c:pt idx="7">
                  <c:v>1988.0</c:v>
                </c:pt>
                <c:pt idx="8">
                  <c:v>1989.0</c:v>
                </c:pt>
                <c:pt idx="9">
                  <c:v>1990.0</c:v>
                </c:pt>
                <c:pt idx="10">
                  <c:v>1991.0</c:v>
                </c:pt>
                <c:pt idx="11">
                  <c:v>1992.0</c:v>
                </c:pt>
                <c:pt idx="12">
                  <c:v>1993.0</c:v>
                </c:pt>
                <c:pt idx="13">
                  <c:v>1994.0</c:v>
                </c:pt>
                <c:pt idx="14">
                  <c:v>1995.0</c:v>
                </c:pt>
                <c:pt idx="15">
                  <c:v>1996.0</c:v>
                </c:pt>
                <c:pt idx="16">
                  <c:v>1997.0</c:v>
                </c:pt>
                <c:pt idx="17">
                  <c:v>1998.0</c:v>
                </c:pt>
                <c:pt idx="18">
                  <c:v>1999.0</c:v>
                </c:pt>
                <c:pt idx="19">
                  <c:v>2000.0</c:v>
                </c:pt>
                <c:pt idx="20">
                  <c:v>2001.0</c:v>
                </c:pt>
                <c:pt idx="21">
                  <c:v>2002.0</c:v>
                </c:pt>
                <c:pt idx="22">
                  <c:v>2003.0</c:v>
                </c:pt>
                <c:pt idx="23">
                  <c:v>2004.0</c:v>
                </c:pt>
                <c:pt idx="24">
                  <c:v>2005.0</c:v>
                </c:pt>
                <c:pt idx="25">
                  <c:v>2006.0</c:v>
                </c:pt>
                <c:pt idx="26">
                  <c:v>2007.0</c:v>
                </c:pt>
                <c:pt idx="27">
                  <c:v>2008.0</c:v>
                </c:pt>
                <c:pt idx="28">
                  <c:v>2009.0</c:v>
                </c:pt>
                <c:pt idx="29">
                  <c:v>2010.0</c:v>
                </c:pt>
                <c:pt idx="30">
                  <c:v>2011.0</c:v>
                </c:pt>
                <c:pt idx="31">
                  <c:v>2012.0</c:v>
                </c:pt>
                <c:pt idx="32">
                  <c:v>2013.0</c:v>
                </c:pt>
                <c:pt idx="33">
                  <c:v>2014.0</c:v>
                </c:pt>
                <c:pt idx="34">
                  <c:v>2015.0</c:v>
                </c:pt>
              </c:numCache>
            </c:numRef>
          </c:cat>
          <c:val>
            <c:numRef>
              <c:f>pct_univ_pro_count!$B$8:$AJ$8</c:f>
              <c:numCache>
                <c:formatCode>0.00</c:formatCode>
                <c:ptCount val="35"/>
                <c:pt idx="0">
                  <c:v>1.03295622233153</c:v>
                </c:pt>
                <c:pt idx="1">
                  <c:v>1.738541431474373</c:v>
                </c:pt>
                <c:pt idx="2">
                  <c:v>0.709515859766277</c:v>
                </c:pt>
                <c:pt idx="3">
                  <c:v>1.170420287284979</c:v>
                </c:pt>
                <c:pt idx="4">
                  <c:v>2.11509408048345</c:v>
                </c:pt>
                <c:pt idx="5">
                  <c:v>2.510822510822511</c:v>
                </c:pt>
                <c:pt idx="6">
                  <c:v>2.834348099937014</c:v>
                </c:pt>
                <c:pt idx="7">
                  <c:v>2.736656797631431</c:v>
                </c:pt>
                <c:pt idx="8">
                  <c:v>3.450134770889488</c:v>
                </c:pt>
                <c:pt idx="9">
                  <c:v>3.29698071291528</c:v>
                </c:pt>
                <c:pt idx="10">
                  <c:v>2.9541581086396</c:v>
                </c:pt>
                <c:pt idx="11">
                  <c:v>3.047604047722173</c:v>
                </c:pt>
                <c:pt idx="12">
                  <c:v>2.874313186813186</c:v>
                </c:pt>
                <c:pt idx="13">
                  <c:v>2.737002163869232</c:v>
                </c:pt>
                <c:pt idx="14">
                  <c:v>2.67290093514027</c:v>
                </c:pt>
                <c:pt idx="15">
                  <c:v>2.383075806284351</c:v>
                </c:pt>
                <c:pt idx="16">
                  <c:v>2.325540640005608</c:v>
                </c:pt>
                <c:pt idx="17">
                  <c:v>2.457464099849391</c:v>
                </c:pt>
                <c:pt idx="18">
                  <c:v>2.507956048561363</c:v>
                </c:pt>
                <c:pt idx="19">
                  <c:v>2.432484609279478</c:v>
                </c:pt>
                <c:pt idx="20">
                  <c:v>2.478078888283177</c:v>
                </c:pt>
                <c:pt idx="21">
                  <c:v>2.844357483196551</c:v>
                </c:pt>
                <c:pt idx="22">
                  <c:v>3.128363598486164</c:v>
                </c:pt>
                <c:pt idx="23">
                  <c:v>3.05387707838964</c:v>
                </c:pt>
                <c:pt idx="24">
                  <c:v>2.894311558964834</c:v>
                </c:pt>
                <c:pt idx="25">
                  <c:v>2.773267042227167</c:v>
                </c:pt>
                <c:pt idx="26">
                  <c:v>2.65361119968987</c:v>
                </c:pt>
                <c:pt idx="27">
                  <c:v>2.939212575272143</c:v>
                </c:pt>
                <c:pt idx="28">
                  <c:v>3.092624290549671</c:v>
                </c:pt>
                <c:pt idx="29">
                  <c:v>3.061317626155373</c:v>
                </c:pt>
                <c:pt idx="30">
                  <c:v>2.871691990615885</c:v>
                </c:pt>
                <c:pt idx="31">
                  <c:v>2.888897990109247</c:v>
                </c:pt>
                <c:pt idx="32">
                  <c:v>2.665958731952536</c:v>
                </c:pt>
                <c:pt idx="33">
                  <c:v>2.534598766296182</c:v>
                </c:pt>
                <c:pt idx="34">
                  <c:v>2.359494044734863</c:v>
                </c:pt>
              </c:numCache>
            </c:numRef>
          </c:val>
        </c:ser>
        <c:ser>
          <c:idx val="5"/>
          <c:order val="4"/>
          <c:tx>
            <c:strRef>
              <c:f>pct_univ_pro_count!$A$9</c:f>
              <c:strCache>
                <c:ptCount val="1"/>
                <c:pt idx="0">
                  <c:v>University share</c:v>
                </c:pt>
              </c:strCache>
            </c:strRef>
          </c:tx>
          <c:spPr>
            <a:solidFill>
              <a:schemeClr val="tx2">
                <a:lumMod val="75000"/>
              </a:schemeClr>
            </a:solidFill>
          </c:spPr>
          <c:invertIfNegative val="0"/>
          <c:cat>
            <c:numRef>
              <c:f>pct_univ_pro_count!$B$3:$AJ$3</c:f>
              <c:numCache>
                <c:formatCode>General</c:formatCode>
                <c:ptCount val="35"/>
                <c:pt idx="0">
                  <c:v>1981.0</c:v>
                </c:pt>
                <c:pt idx="1">
                  <c:v>1982.0</c:v>
                </c:pt>
                <c:pt idx="2">
                  <c:v>1983.0</c:v>
                </c:pt>
                <c:pt idx="3">
                  <c:v>1984.0</c:v>
                </c:pt>
                <c:pt idx="4">
                  <c:v>1985.0</c:v>
                </c:pt>
                <c:pt idx="5">
                  <c:v>1986.0</c:v>
                </c:pt>
                <c:pt idx="6">
                  <c:v>1987.0</c:v>
                </c:pt>
                <c:pt idx="7">
                  <c:v>1988.0</c:v>
                </c:pt>
                <c:pt idx="8">
                  <c:v>1989.0</c:v>
                </c:pt>
                <c:pt idx="9">
                  <c:v>1990.0</c:v>
                </c:pt>
                <c:pt idx="10">
                  <c:v>1991.0</c:v>
                </c:pt>
                <c:pt idx="11">
                  <c:v>1992.0</c:v>
                </c:pt>
                <c:pt idx="12">
                  <c:v>1993.0</c:v>
                </c:pt>
                <c:pt idx="13">
                  <c:v>1994.0</c:v>
                </c:pt>
                <c:pt idx="14">
                  <c:v>1995.0</c:v>
                </c:pt>
                <c:pt idx="15">
                  <c:v>1996.0</c:v>
                </c:pt>
                <c:pt idx="16">
                  <c:v>1997.0</c:v>
                </c:pt>
                <c:pt idx="17">
                  <c:v>1998.0</c:v>
                </c:pt>
                <c:pt idx="18">
                  <c:v>1999.0</c:v>
                </c:pt>
                <c:pt idx="19">
                  <c:v>2000.0</c:v>
                </c:pt>
                <c:pt idx="20">
                  <c:v>2001.0</c:v>
                </c:pt>
                <c:pt idx="21">
                  <c:v>2002.0</c:v>
                </c:pt>
                <c:pt idx="22">
                  <c:v>2003.0</c:v>
                </c:pt>
                <c:pt idx="23">
                  <c:v>2004.0</c:v>
                </c:pt>
                <c:pt idx="24">
                  <c:v>2005.0</c:v>
                </c:pt>
                <c:pt idx="25">
                  <c:v>2006.0</c:v>
                </c:pt>
                <c:pt idx="26">
                  <c:v>2007.0</c:v>
                </c:pt>
                <c:pt idx="27">
                  <c:v>2008.0</c:v>
                </c:pt>
                <c:pt idx="28">
                  <c:v>2009.0</c:v>
                </c:pt>
                <c:pt idx="29">
                  <c:v>2010.0</c:v>
                </c:pt>
                <c:pt idx="30">
                  <c:v>2011.0</c:v>
                </c:pt>
                <c:pt idx="31">
                  <c:v>2012.0</c:v>
                </c:pt>
                <c:pt idx="32">
                  <c:v>2013.0</c:v>
                </c:pt>
                <c:pt idx="33">
                  <c:v>2014.0</c:v>
                </c:pt>
                <c:pt idx="34">
                  <c:v>2015.0</c:v>
                </c:pt>
              </c:numCache>
            </c:numRef>
          </c:cat>
          <c:val>
            <c:numRef>
              <c:f>pct_univ_pro_count!$B$9:$AJ$9</c:f>
              <c:numCache>
                <c:formatCode>0.00</c:formatCode>
                <c:ptCount val="35"/>
                <c:pt idx="0">
                  <c:v>0.541072306935563</c:v>
                </c:pt>
                <c:pt idx="1">
                  <c:v>1.467599909686159</c:v>
                </c:pt>
                <c:pt idx="2">
                  <c:v>0.85559265442404</c:v>
                </c:pt>
                <c:pt idx="3">
                  <c:v>0.904415676538393</c:v>
                </c:pt>
                <c:pt idx="4">
                  <c:v>1.96401593187749</c:v>
                </c:pt>
                <c:pt idx="5">
                  <c:v>2.646876932591218</c:v>
                </c:pt>
                <c:pt idx="6">
                  <c:v>2.939323955490237</c:v>
                </c:pt>
                <c:pt idx="7">
                  <c:v>2.920700968232376</c:v>
                </c:pt>
                <c:pt idx="8">
                  <c:v>3.753369272237197</c:v>
                </c:pt>
                <c:pt idx="9">
                  <c:v>3.907906694940927</c:v>
                </c:pt>
                <c:pt idx="10">
                  <c:v>3.714547917668138</c:v>
                </c:pt>
                <c:pt idx="11">
                  <c:v>4.260345710123243</c:v>
                </c:pt>
                <c:pt idx="12">
                  <c:v>4.642857142857141</c:v>
                </c:pt>
                <c:pt idx="13">
                  <c:v>4.637698111000645</c:v>
                </c:pt>
                <c:pt idx="14">
                  <c:v>4.360654098114717</c:v>
                </c:pt>
                <c:pt idx="15">
                  <c:v>4.500674064087939</c:v>
                </c:pt>
                <c:pt idx="16">
                  <c:v>4.58974448845116</c:v>
                </c:pt>
                <c:pt idx="17">
                  <c:v>4.750898435752525</c:v>
                </c:pt>
                <c:pt idx="18">
                  <c:v>4.469793208219286</c:v>
                </c:pt>
                <c:pt idx="19">
                  <c:v>4.25792059031725</c:v>
                </c:pt>
                <c:pt idx="20">
                  <c:v>4.351883506269115</c:v>
                </c:pt>
                <c:pt idx="21">
                  <c:v>4.5002445785097</c:v>
                </c:pt>
                <c:pt idx="22">
                  <c:v>4.771535710565606</c:v>
                </c:pt>
                <c:pt idx="23">
                  <c:v>4.6464597043162</c:v>
                </c:pt>
                <c:pt idx="24">
                  <c:v>5.000329065235355</c:v>
                </c:pt>
                <c:pt idx="25">
                  <c:v>5.430925602934986</c:v>
                </c:pt>
                <c:pt idx="26">
                  <c:v>5.551074512452089</c:v>
                </c:pt>
                <c:pt idx="27">
                  <c:v>5.666468595512157</c:v>
                </c:pt>
                <c:pt idx="28">
                  <c:v>6.166587302608716</c:v>
                </c:pt>
                <c:pt idx="29">
                  <c:v>6.186526794895979</c:v>
                </c:pt>
                <c:pt idx="30">
                  <c:v>6.077199675502642</c:v>
                </c:pt>
                <c:pt idx="31">
                  <c:v>6.014825887966249</c:v>
                </c:pt>
                <c:pt idx="32">
                  <c:v>5.763010735927362</c:v>
                </c:pt>
                <c:pt idx="33">
                  <c:v>5.88295678303797</c:v>
                </c:pt>
                <c:pt idx="34">
                  <c:v>5.91419434330569</c:v>
                </c:pt>
              </c:numCache>
            </c:numRef>
          </c:val>
        </c:ser>
        <c:dLbls>
          <c:showLegendKey val="0"/>
          <c:showVal val="0"/>
          <c:showCatName val="0"/>
          <c:showSerName val="0"/>
          <c:showPercent val="0"/>
          <c:showBubbleSize val="0"/>
        </c:dLbls>
        <c:gapWidth val="150"/>
        <c:axId val="-1997805960"/>
        <c:axId val="-1997796744"/>
      </c:barChart>
      <c:lineChart>
        <c:grouping val="standard"/>
        <c:varyColors val="0"/>
        <c:ser>
          <c:idx val="0"/>
          <c:order val="0"/>
          <c:tx>
            <c:strRef>
              <c:f>pct_univ_pro_count!$A$4</c:f>
              <c:strCache>
                <c:ptCount val="1"/>
                <c:pt idx="0">
                  <c:v>PRO</c:v>
                </c:pt>
              </c:strCache>
            </c:strRef>
          </c:tx>
          <c:spPr>
            <a:ln>
              <a:solidFill>
                <a:schemeClr val="tx1"/>
              </a:solidFill>
            </a:ln>
          </c:spPr>
          <c:marker>
            <c:symbol val="none"/>
          </c:marker>
          <c:cat>
            <c:numRef>
              <c:f>pct_univ_pro_count!$B$3:$AJ$3</c:f>
              <c:numCache>
                <c:formatCode>General</c:formatCode>
                <c:ptCount val="35"/>
                <c:pt idx="0">
                  <c:v>1981.0</c:v>
                </c:pt>
                <c:pt idx="1">
                  <c:v>1982.0</c:v>
                </c:pt>
                <c:pt idx="2">
                  <c:v>1983.0</c:v>
                </c:pt>
                <c:pt idx="3">
                  <c:v>1984.0</c:v>
                </c:pt>
                <c:pt idx="4">
                  <c:v>1985.0</c:v>
                </c:pt>
                <c:pt idx="5">
                  <c:v>1986.0</c:v>
                </c:pt>
                <c:pt idx="6">
                  <c:v>1987.0</c:v>
                </c:pt>
                <c:pt idx="7">
                  <c:v>1988.0</c:v>
                </c:pt>
                <c:pt idx="8">
                  <c:v>1989.0</c:v>
                </c:pt>
                <c:pt idx="9">
                  <c:v>1990.0</c:v>
                </c:pt>
                <c:pt idx="10">
                  <c:v>1991.0</c:v>
                </c:pt>
                <c:pt idx="11">
                  <c:v>1992.0</c:v>
                </c:pt>
                <c:pt idx="12">
                  <c:v>1993.0</c:v>
                </c:pt>
                <c:pt idx="13">
                  <c:v>1994.0</c:v>
                </c:pt>
                <c:pt idx="14">
                  <c:v>1995.0</c:v>
                </c:pt>
                <c:pt idx="15">
                  <c:v>1996.0</c:v>
                </c:pt>
                <c:pt idx="16">
                  <c:v>1997.0</c:v>
                </c:pt>
                <c:pt idx="17">
                  <c:v>1998.0</c:v>
                </c:pt>
                <c:pt idx="18">
                  <c:v>1999.0</c:v>
                </c:pt>
                <c:pt idx="19">
                  <c:v>2000.0</c:v>
                </c:pt>
                <c:pt idx="20">
                  <c:v>2001.0</c:v>
                </c:pt>
                <c:pt idx="21">
                  <c:v>2002.0</c:v>
                </c:pt>
                <c:pt idx="22">
                  <c:v>2003.0</c:v>
                </c:pt>
                <c:pt idx="23">
                  <c:v>2004.0</c:v>
                </c:pt>
                <c:pt idx="24">
                  <c:v>2005.0</c:v>
                </c:pt>
                <c:pt idx="25">
                  <c:v>2006.0</c:v>
                </c:pt>
                <c:pt idx="26">
                  <c:v>2007.0</c:v>
                </c:pt>
                <c:pt idx="27">
                  <c:v>2008.0</c:v>
                </c:pt>
                <c:pt idx="28">
                  <c:v>2009.0</c:v>
                </c:pt>
                <c:pt idx="29">
                  <c:v>2010.0</c:v>
                </c:pt>
                <c:pt idx="30">
                  <c:v>2011.0</c:v>
                </c:pt>
                <c:pt idx="31">
                  <c:v>2012.0</c:v>
                </c:pt>
                <c:pt idx="32">
                  <c:v>2013.0</c:v>
                </c:pt>
                <c:pt idx="33">
                  <c:v>2014.0</c:v>
                </c:pt>
                <c:pt idx="34">
                  <c:v>2015.0</c:v>
                </c:pt>
              </c:numCache>
            </c:numRef>
          </c:cat>
          <c:val>
            <c:numRef>
              <c:f>pct_univ_pro_count!$B$4:$AJ$4</c:f>
              <c:numCache>
                <c:formatCode>General</c:formatCode>
                <c:ptCount val="35"/>
                <c:pt idx="0">
                  <c:v>42.0</c:v>
                </c:pt>
                <c:pt idx="1">
                  <c:v>77.0</c:v>
                </c:pt>
                <c:pt idx="2">
                  <c:v>34.0</c:v>
                </c:pt>
                <c:pt idx="3">
                  <c:v>66.0</c:v>
                </c:pt>
                <c:pt idx="4">
                  <c:v>154.0</c:v>
                </c:pt>
                <c:pt idx="5">
                  <c:v>203.0</c:v>
                </c:pt>
                <c:pt idx="6">
                  <c:v>270.0</c:v>
                </c:pt>
                <c:pt idx="7">
                  <c:v>342.0</c:v>
                </c:pt>
                <c:pt idx="8">
                  <c:v>512.0</c:v>
                </c:pt>
                <c:pt idx="9">
                  <c:v>653.0</c:v>
                </c:pt>
                <c:pt idx="10">
                  <c:v>676.0</c:v>
                </c:pt>
                <c:pt idx="11">
                  <c:v>774.0</c:v>
                </c:pt>
                <c:pt idx="12">
                  <c:v>837.0</c:v>
                </c:pt>
                <c:pt idx="13">
                  <c:v>936.0</c:v>
                </c:pt>
                <c:pt idx="14">
                  <c:v>1069.0</c:v>
                </c:pt>
                <c:pt idx="15">
                  <c:v>1149.0</c:v>
                </c:pt>
                <c:pt idx="16">
                  <c:v>1327.0</c:v>
                </c:pt>
                <c:pt idx="17">
                  <c:v>1648.0</c:v>
                </c:pt>
                <c:pt idx="18">
                  <c:v>1915.0</c:v>
                </c:pt>
                <c:pt idx="19">
                  <c:v>2268.0</c:v>
                </c:pt>
                <c:pt idx="20">
                  <c:v>2682.0</c:v>
                </c:pt>
                <c:pt idx="21">
                  <c:v>3140.0</c:v>
                </c:pt>
                <c:pt idx="22">
                  <c:v>3604.0</c:v>
                </c:pt>
                <c:pt idx="23">
                  <c:v>3745.0</c:v>
                </c:pt>
                <c:pt idx="24">
                  <c:v>3958.0</c:v>
                </c:pt>
                <c:pt idx="25">
                  <c:v>4150.0</c:v>
                </c:pt>
                <c:pt idx="26">
                  <c:v>4244.0</c:v>
                </c:pt>
                <c:pt idx="27">
                  <c:v>4798.0</c:v>
                </c:pt>
                <c:pt idx="28">
                  <c:v>4806.0</c:v>
                </c:pt>
                <c:pt idx="29">
                  <c:v>5031.0</c:v>
                </c:pt>
                <c:pt idx="30">
                  <c:v>5239.0</c:v>
                </c:pt>
                <c:pt idx="31">
                  <c:v>5643.0</c:v>
                </c:pt>
                <c:pt idx="32">
                  <c:v>5473.0</c:v>
                </c:pt>
                <c:pt idx="33">
                  <c:v>5432.0</c:v>
                </c:pt>
                <c:pt idx="34">
                  <c:v>5113.0</c:v>
                </c:pt>
              </c:numCache>
            </c:numRef>
          </c:val>
          <c:smooth val="0"/>
        </c:ser>
        <c:ser>
          <c:idx val="1"/>
          <c:order val="1"/>
          <c:tx>
            <c:strRef>
              <c:f>pct_univ_pro_count!$A$5</c:f>
              <c:strCache>
                <c:ptCount val="1"/>
                <c:pt idx="0">
                  <c:v>University</c:v>
                </c:pt>
              </c:strCache>
            </c:strRef>
          </c:tx>
          <c:spPr>
            <a:ln>
              <a:solidFill>
                <a:srgbClr val="C00000"/>
              </a:solidFill>
            </a:ln>
          </c:spPr>
          <c:marker>
            <c:symbol val="none"/>
          </c:marker>
          <c:cat>
            <c:numRef>
              <c:f>pct_univ_pro_count!$B$3:$AJ$3</c:f>
              <c:numCache>
                <c:formatCode>General</c:formatCode>
                <c:ptCount val="35"/>
                <c:pt idx="0">
                  <c:v>1981.0</c:v>
                </c:pt>
                <c:pt idx="1">
                  <c:v>1982.0</c:v>
                </c:pt>
                <c:pt idx="2">
                  <c:v>1983.0</c:v>
                </c:pt>
                <c:pt idx="3">
                  <c:v>1984.0</c:v>
                </c:pt>
                <c:pt idx="4">
                  <c:v>1985.0</c:v>
                </c:pt>
                <c:pt idx="5">
                  <c:v>1986.0</c:v>
                </c:pt>
                <c:pt idx="6">
                  <c:v>1987.0</c:v>
                </c:pt>
                <c:pt idx="7">
                  <c:v>1988.0</c:v>
                </c:pt>
                <c:pt idx="8">
                  <c:v>1989.0</c:v>
                </c:pt>
                <c:pt idx="9">
                  <c:v>1990.0</c:v>
                </c:pt>
                <c:pt idx="10">
                  <c:v>1991.0</c:v>
                </c:pt>
                <c:pt idx="11">
                  <c:v>1992.0</c:v>
                </c:pt>
                <c:pt idx="12">
                  <c:v>1993.0</c:v>
                </c:pt>
                <c:pt idx="13">
                  <c:v>1994.0</c:v>
                </c:pt>
                <c:pt idx="14">
                  <c:v>1995.0</c:v>
                </c:pt>
                <c:pt idx="15">
                  <c:v>1996.0</c:v>
                </c:pt>
                <c:pt idx="16">
                  <c:v>1997.0</c:v>
                </c:pt>
                <c:pt idx="17">
                  <c:v>1998.0</c:v>
                </c:pt>
                <c:pt idx="18">
                  <c:v>1999.0</c:v>
                </c:pt>
                <c:pt idx="19">
                  <c:v>2000.0</c:v>
                </c:pt>
                <c:pt idx="20">
                  <c:v>2001.0</c:v>
                </c:pt>
                <c:pt idx="21">
                  <c:v>2002.0</c:v>
                </c:pt>
                <c:pt idx="22">
                  <c:v>2003.0</c:v>
                </c:pt>
                <c:pt idx="23">
                  <c:v>2004.0</c:v>
                </c:pt>
                <c:pt idx="24">
                  <c:v>2005.0</c:v>
                </c:pt>
                <c:pt idx="25">
                  <c:v>2006.0</c:v>
                </c:pt>
                <c:pt idx="26">
                  <c:v>2007.0</c:v>
                </c:pt>
                <c:pt idx="27">
                  <c:v>2008.0</c:v>
                </c:pt>
                <c:pt idx="28">
                  <c:v>2009.0</c:v>
                </c:pt>
                <c:pt idx="29">
                  <c:v>2010.0</c:v>
                </c:pt>
                <c:pt idx="30">
                  <c:v>2011.0</c:v>
                </c:pt>
                <c:pt idx="31">
                  <c:v>2012.0</c:v>
                </c:pt>
                <c:pt idx="32">
                  <c:v>2013.0</c:v>
                </c:pt>
                <c:pt idx="33">
                  <c:v>2014.0</c:v>
                </c:pt>
                <c:pt idx="34">
                  <c:v>2015.0</c:v>
                </c:pt>
              </c:numCache>
            </c:numRef>
          </c:cat>
          <c:val>
            <c:numRef>
              <c:f>pct_univ_pro_count!$B$5:$AJ$5</c:f>
              <c:numCache>
                <c:formatCode>General</c:formatCode>
                <c:ptCount val="35"/>
                <c:pt idx="0">
                  <c:v>22.0</c:v>
                </c:pt>
                <c:pt idx="1">
                  <c:v>65.0</c:v>
                </c:pt>
                <c:pt idx="2">
                  <c:v>41.0</c:v>
                </c:pt>
                <c:pt idx="3">
                  <c:v>51.0</c:v>
                </c:pt>
                <c:pt idx="4">
                  <c:v>143.0</c:v>
                </c:pt>
                <c:pt idx="5">
                  <c:v>214.0</c:v>
                </c:pt>
                <c:pt idx="6">
                  <c:v>280.0</c:v>
                </c:pt>
                <c:pt idx="7">
                  <c:v>365.0</c:v>
                </c:pt>
                <c:pt idx="8">
                  <c:v>557.0</c:v>
                </c:pt>
                <c:pt idx="9">
                  <c:v>774.0</c:v>
                </c:pt>
                <c:pt idx="10">
                  <c:v>850.0</c:v>
                </c:pt>
                <c:pt idx="11">
                  <c:v>1082.0</c:v>
                </c:pt>
                <c:pt idx="12">
                  <c:v>1352.0</c:v>
                </c:pt>
                <c:pt idx="13">
                  <c:v>1586.0</c:v>
                </c:pt>
                <c:pt idx="14">
                  <c:v>1744.0</c:v>
                </c:pt>
                <c:pt idx="15">
                  <c:v>2170.0</c:v>
                </c:pt>
                <c:pt idx="16">
                  <c:v>2619.0</c:v>
                </c:pt>
                <c:pt idx="17">
                  <c:v>3186.0</c:v>
                </c:pt>
                <c:pt idx="18">
                  <c:v>3413.0</c:v>
                </c:pt>
                <c:pt idx="19">
                  <c:v>3970.0</c:v>
                </c:pt>
                <c:pt idx="20">
                  <c:v>4710.0</c:v>
                </c:pt>
                <c:pt idx="21">
                  <c:v>4968.0</c:v>
                </c:pt>
                <c:pt idx="22">
                  <c:v>5497.0</c:v>
                </c:pt>
                <c:pt idx="23">
                  <c:v>5698.0</c:v>
                </c:pt>
                <c:pt idx="24">
                  <c:v>6838.0</c:v>
                </c:pt>
                <c:pt idx="25">
                  <c:v>8127.0</c:v>
                </c:pt>
                <c:pt idx="26">
                  <c:v>8878.0</c:v>
                </c:pt>
                <c:pt idx="27">
                  <c:v>9250.0</c:v>
                </c:pt>
                <c:pt idx="28">
                  <c:v>9583.0</c:v>
                </c:pt>
                <c:pt idx="29">
                  <c:v>10167.0</c:v>
                </c:pt>
                <c:pt idx="30">
                  <c:v>11087.0</c:v>
                </c:pt>
                <c:pt idx="31">
                  <c:v>11749.0</c:v>
                </c:pt>
                <c:pt idx="32">
                  <c:v>11831.0</c:v>
                </c:pt>
                <c:pt idx="33">
                  <c:v>12608.0</c:v>
                </c:pt>
                <c:pt idx="34">
                  <c:v>12816.0</c:v>
                </c:pt>
              </c:numCache>
            </c:numRef>
          </c:val>
          <c:smooth val="0"/>
        </c:ser>
        <c:ser>
          <c:idx val="3"/>
          <c:order val="2"/>
          <c:tx>
            <c:strRef>
              <c:f>pct_univ_pro_count!$A$7</c:f>
              <c:strCache>
                <c:ptCount val="1"/>
              </c:strCache>
            </c:strRef>
          </c:tx>
          <c:marker>
            <c:symbol val="none"/>
          </c:marker>
          <c:cat>
            <c:numRef>
              <c:f>pct_univ_pro_count!$B$3:$AJ$3</c:f>
              <c:numCache>
                <c:formatCode>General</c:formatCode>
                <c:ptCount val="35"/>
                <c:pt idx="0">
                  <c:v>1981.0</c:v>
                </c:pt>
                <c:pt idx="1">
                  <c:v>1982.0</c:v>
                </c:pt>
                <c:pt idx="2">
                  <c:v>1983.0</c:v>
                </c:pt>
                <c:pt idx="3">
                  <c:v>1984.0</c:v>
                </c:pt>
                <c:pt idx="4">
                  <c:v>1985.0</c:v>
                </c:pt>
                <c:pt idx="5">
                  <c:v>1986.0</c:v>
                </c:pt>
                <c:pt idx="6">
                  <c:v>1987.0</c:v>
                </c:pt>
                <c:pt idx="7">
                  <c:v>1988.0</c:v>
                </c:pt>
                <c:pt idx="8">
                  <c:v>1989.0</c:v>
                </c:pt>
                <c:pt idx="9">
                  <c:v>1990.0</c:v>
                </c:pt>
                <c:pt idx="10">
                  <c:v>1991.0</c:v>
                </c:pt>
                <c:pt idx="11">
                  <c:v>1992.0</c:v>
                </c:pt>
                <c:pt idx="12">
                  <c:v>1993.0</c:v>
                </c:pt>
                <c:pt idx="13">
                  <c:v>1994.0</c:v>
                </c:pt>
                <c:pt idx="14">
                  <c:v>1995.0</c:v>
                </c:pt>
                <c:pt idx="15">
                  <c:v>1996.0</c:v>
                </c:pt>
                <c:pt idx="16">
                  <c:v>1997.0</c:v>
                </c:pt>
                <c:pt idx="17">
                  <c:v>1998.0</c:v>
                </c:pt>
                <c:pt idx="18">
                  <c:v>1999.0</c:v>
                </c:pt>
                <c:pt idx="19">
                  <c:v>2000.0</c:v>
                </c:pt>
                <c:pt idx="20">
                  <c:v>2001.0</c:v>
                </c:pt>
                <c:pt idx="21">
                  <c:v>2002.0</c:v>
                </c:pt>
                <c:pt idx="22">
                  <c:v>2003.0</c:v>
                </c:pt>
                <c:pt idx="23">
                  <c:v>2004.0</c:v>
                </c:pt>
                <c:pt idx="24">
                  <c:v>2005.0</c:v>
                </c:pt>
                <c:pt idx="25">
                  <c:v>2006.0</c:v>
                </c:pt>
                <c:pt idx="26">
                  <c:v>2007.0</c:v>
                </c:pt>
                <c:pt idx="27">
                  <c:v>2008.0</c:v>
                </c:pt>
                <c:pt idx="28">
                  <c:v>2009.0</c:v>
                </c:pt>
                <c:pt idx="29">
                  <c:v>2010.0</c:v>
                </c:pt>
                <c:pt idx="30">
                  <c:v>2011.0</c:v>
                </c:pt>
                <c:pt idx="31">
                  <c:v>2012.0</c:v>
                </c:pt>
                <c:pt idx="32">
                  <c:v>2013.0</c:v>
                </c:pt>
                <c:pt idx="33">
                  <c:v>2014.0</c:v>
                </c:pt>
                <c:pt idx="34">
                  <c:v>2015.0</c:v>
                </c:pt>
              </c:numCache>
            </c:numRef>
          </c:cat>
          <c:val>
            <c:numRef>
              <c:f>pct_univ_pro_count!$B$7:$AJ$7</c:f>
              <c:numCache>
                <c:formatCode>General</c:formatCode>
                <c:ptCount val="35"/>
              </c:numCache>
            </c:numRef>
          </c:val>
          <c:smooth val="0"/>
        </c:ser>
        <c:dLbls>
          <c:showLegendKey val="0"/>
          <c:showVal val="0"/>
          <c:showCatName val="0"/>
          <c:showSerName val="0"/>
          <c:showPercent val="0"/>
          <c:showBubbleSize val="0"/>
        </c:dLbls>
        <c:marker val="1"/>
        <c:smooth val="0"/>
        <c:axId val="-1997782072"/>
        <c:axId val="-1997786280"/>
      </c:lineChart>
      <c:catAx>
        <c:axId val="-1997782072"/>
        <c:scaling>
          <c:orientation val="minMax"/>
        </c:scaling>
        <c:delete val="0"/>
        <c:axPos val="b"/>
        <c:numFmt formatCode="General" sourceLinked="1"/>
        <c:majorTickMark val="none"/>
        <c:minorTickMark val="none"/>
        <c:tickLblPos val="low"/>
        <c:crossAx val="-1997786280"/>
        <c:crosses val="autoZero"/>
        <c:auto val="1"/>
        <c:lblAlgn val="ctr"/>
        <c:lblOffset val="100"/>
        <c:tickLblSkip val="2"/>
        <c:noMultiLvlLbl val="0"/>
      </c:catAx>
      <c:valAx>
        <c:axId val="-1997786280"/>
        <c:scaling>
          <c:orientation val="minMax"/>
          <c:max val="15000.0"/>
          <c:min val="-5000.0"/>
        </c:scaling>
        <c:delete val="0"/>
        <c:axPos val="l"/>
        <c:majorGridlines/>
        <c:title>
          <c:tx>
            <c:rich>
              <a:bodyPr rot="-5400000" vert="horz"/>
              <a:lstStyle/>
              <a:p>
                <a:pPr>
                  <a:defRPr/>
                </a:pPr>
                <a:r>
                  <a:rPr lang="en-US"/>
                  <a:t>Number of PCT applications</a:t>
                </a:r>
              </a:p>
            </c:rich>
          </c:tx>
          <c:layout/>
          <c:overlay val="0"/>
        </c:title>
        <c:numFmt formatCode="#,##0" sourceLinked="0"/>
        <c:majorTickMark val="out"/>
        <c:minorTickMark val="none"/>
        <c:tickLblPos val="nextTo"/>
        <c:crossAx val="-1997782072"/>
        <c:crossesAt val="1.0"/>
        <c:crossBetween val="between"/>
        <c:majorUnit val="5000.0"/>
      </c:valAx>
      <c:valAx>
        <c:axId val="-1997796744"/>
        <c:scaling>
          <c:orientation val="minMax"/>
          <c:max val="14.0"/>
          <c:min val="0.0"/>
        </c:scaling>
        <c:delete val="0"/>
        <c:axPos val="r"/>
        <c:title>
          <c:tx>
            <c:rich>
              <a:bodyPr rot="-5400000" vert="horz"/>
              <a:lstStyle/>
              <a:p>
                <a:pPr>
                  <a:defRPr/>
                </a:pPr>
                <a:r>
                  <a:rPr lang="en-US"/>
                  <a:t>Share in total PCT applications (%)</a:t>
                </a:r>
              </a:p>
            </c:rich>
          </c:tx>
          <c:layout/>
          <c:overlay val="0"/>
        </c:title>
        <c:numFmt formatCode="0" sourceLinked="0"/>
        <c:majorTickMark val="out"/>
        <c:minorTickMark val="none"/>
        <c:tickLblPos val="nextTo"/>
        <c:crossAx val="-1997805960"/>
        <c:crosses val="max"/>
        <c:crossBetween val="between"/>
        <c:majorUnit val="2.0"/>
      </c:valAx>
      <c:catAx>
        <c:axId val="-1997805960"/>
        <c:scaling>
          <c:orientation val="minMax"/>
        </c:scaling>
        <c:delete val="1"/>
        <c:axPos val="b"/>
        <c:numFmt formatCode="General" sourceLinked="1"/>
        <c:majorTickMark val="out"/>
        <c:minorTickMark val="none"/>
        <c:tickLblPos val="nextTo"/>
        <c:crossAx val="-1997796744"/>
        <c:crosses val="autoZero"/>
        <c:auto val="1"/>
        <c:lblAlgn val="ctr"/>
        <c:lblOffset val="100"/>
        <c:noMultiLvlLbl val="0"/>
      </c:catAx>
    </c:plotArea>
    <c:legend>
      <c:legendPos val="t"/>
      <c:layout>
        <c:manualLayout>
          <c:xMode val="edge"/>
          <c:yMode val="edge"/>
          <c:x val="0.010430105548096"/>
          <c:y val="0.0292580982236155"/>
          <c:w val="0.622753247913118"/>
          <c:h val="0.0629931552673563"/>
        </c:manualLayout>
      </c:layout>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2238478878691"/>
          <c:y val="0.135276363628442"/>
          <c:w val="0.835635922686952"/>
          <c:h val="0.731818181818182"/>
        </c:manualLayout>
      </c:layout>
      <c:lineChart>
        <c:grouping val="standard"/>
        <c:varyColors val="0"/>
        <c:ser>
          <c:idx val="0"/>
          <c:order val="0"/>
          <c:tx>
            <c:strRef>
              <c:f>Sheet1!$B$10</c:f>
              <c:strCache>
                <c:ptCount val="1"/>
                <c:pt idx="0">
                  <c:v>World S&amp;E articles</c:v>
                </c:pt>
              </c:strCache>
            </c:strRef>
          </c:tx>
          <c:spPr>
            <a:ln w="38100">
              <a:solidFill>
                <a:srgbClr val="0000FF"/>
              </a:solidFill>
              <a:prstDash val="solid"/>
            </a:ln>
          </c:spPr>
          <c:marker>
            <c:symbol val="none"/>
          </c:marker>
          <c:cat>
            <c:numRef>
              <c:f>Sheet1!$A$18:$A$36</c:f>
              <c:numCache>
                <c:formatCode>General</c:formatCode>
                <c:ptCount val="19"/>
                <c:pt idx="0">
                  <c:v>1995.0</c:v>
                </c:pt>
                <c:pt idx="1">
                  <c:v>1996.0</c:v>
                </c:pt>
                <c:pt idx="2">
                  <c:v>1997.0</c:v>
                </c:pt>
                <c:pt idx="3">
                  <c:v>1998.0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2012.0</c:v>
                </c:pt>
                <c:pt idx="18">
                  <c:v>2013.0</c:v>
                </c:pt>
              </c:numCache>
            </c:numRef>
          </c:cat>
          <c:val>
            <c:numRef>
              <c:f>Sheet1!$B$18:$B$36</c:f>
              <c:numCache>
                <c:formatCode>#,##0</c:formatCode>
                <c:ptCount val="19"/>
                <c:pt idx="0">
                  <c:v>564645.0</c:v>
                </c:pt>
                <c:pt idx="1">
                  <c:v>581761.0</c:v>
                </c:pt>
                <c:pt idx="2">
                  <c:v>588488.0</c:v>
                </c:pt>
                <c:pt idx="3">
                  <c:v>602430.0</c:v>
                </c:pt>
                <c:pt idx="4">
                  <c:v>610203.0</c:v>
                </c:pt>
                <c:pt idx="5">
                  <c:v>630459.0</c:v>
                </c:pt>
                <c:pt idx="6">
                  <c:v>629386.0</c:v>
                </c:pt>
                <c:pt idx="7">
                  <c:v>638381.0</c:v>
                </c:pt>
                <c:pt idx="8">
                  <c:v>661789.6</c:v>
                </c:pt>
                <c:pt idx="9">
                  <c:v>688691.0</c:v>
                </c:pt>
                <c:pt idx="10">
                  <c:v>710294.0</c:v>
                </c:pt>
                <c:pt idx="11">
                  <c:v>740417.0</c:v>
                </c:pt>
                <c:pt idx="12">
                  <c:v>758603.0</c:v>
                </c:pt>
                <c:pt idx="13">
                  <c:v>783358.8</c:v>
                </c:pt>
                <c:pt idx="14">
                  <c:v>788728.0</c:v>
                </c:pt>
                <c:pt idx="15">
                  <c:v>799598.9</c:v>
                </c:pt>
                <c:pt idx="16">
                  <c:v>827704.9</c:v>
                </c:pt>
                <c:pt idx="17">
                  <c:v>848763.546969696</c:v>
                </c:pt>
                <c:pt idx="18">
                  <c:v>868350.1029137516</c:v>
                </c:pt>
              </c:numCache>
            </c:numRef>
          </c:val>
          <c:smooth val="0"/>
          <c:extLst xmlns:c16r2="http://schemas.microsoft.com/office/drawing/2015/06/chart">
            <c:ext xmlns:c16="http://schemas.microsoft.com/office/drawing/2014/chart" uri="{C3380CC4-5D6E-409C-BE32-E72D297353CC}">
              <c16:uniqueId val="{00000000-C105-4F71-92C5-D813B2EB8CD0}"/>
            </c:ext>
          </c:extLst>
        </c:ser>
        <c:ser>
          <c:idx val="1"/>
          <c:order val="1"/>
          <c:tx>
            <c:strRef>
              <c:f>Sheet1!$C$10</c:f>
              <c:strCache>
                <c:ptCount val="1"/>
                <c:pt idx="0">
                  <c:v>Patent families</c:v>
                </c:pt>
              </c:strCache>
            </c:strRef>
          </c:tx>
          <c:spPr>
            <a:ln w="38100">
              <a:solidFill>
                <a:srgbClr val="008000"/>
              </a:solidFill>
              <a:prstDash val="solid"/>
            </a:ln>
          </c:spPr>
          <c:marker>
            <c:symbol val="none"/>
          </c:marker>
          <c:cat>
            <c:numRef>
              <c:f>Sheet1!$A$18:$A$36</c:f>
              <c:numCache>
                <c:formatCode>General</c:formatCode>
                <c:ptCount val="19"/>
                <c:pt idx="0">
                  <c:v>1995.0</c:v>
                </c:pt>
                <c:pt idx="1">
                  <c:v>1996.0</c:v>
                </c:pt>
                <c:pt idx="2">
                  <c:v>1997.0</c:v>
                </c:pt>
                <c:pt idx="3">
                  <c:v>1998.0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2012.0</c:v>
                </c:pt>
                <c:pt idx="18">
                  <c:v>2013.0</c:v>
                </c:pt>
              </c:numCache>
            </c:numRef>
          </c:cat>
          <c:val>
            <c:numRef>
              <c:f>Sheet1!$C$18:$C$36</c:f>
              <c:numCache>
                <c:formatCode>#,##0</c:formatCode>
                <c:ptCount val="19"/>
                <c:pt idx="0">
                  <c:v>572565.0</c:v>
                </c:pt>
                <c:pt idx="1">
                  <c:v>592413.0</c:v>
                </c:pt>
                <c:pt idx="2">
                  <c:v>627835.0</c:v>
                </c:pt>
                <c:pt idx="3">
                  <c:v>665622.0</c:v>
                </c:pt>
                <c:pt idx="4">
                  <c:v>695482.0</c:v>
                </c:pt>
                <c:pt idx="5">
                  <c:v>772496.0</c:v>
                </c:pt>
                <c:pt idx="6">
                  <c:v>803126.0</c:v>
                </c:pt>
                <c:pt idx="7">
                  <c:v>806431.0</c:v>
                </c:pt>
                <c:pt idx="8">
                  <c:v>841558.0</c:v>
                </c:pt>
                <c:pt idx="9">
                  <c:v>863716.0</c:v>
                </c:pt>
                <c:pt idx="10">
                  <c:v>905780.0</c:v>
                </c:pt>
                <c:pt idx="11">
                  <c:v>929842.0</c:v>
                </c:pt>
                <c:pt idx="12">
                  <c:v>956422.0</c:v>
                </c:pt>
                <c:pt idx="13">
                  <c:v>984022.0</c:v>
                </c:pt>
                <c:pt idx="14">
                  <c:v>955880.0</c:v>
                </c:pt>
                <c:pt idx="15">
                  <c:v>1.009086E6</c:v>
                </c:pt>
                <c:pt idx="16">
                  <c:v>1.097829E6</c:v>
                </c:pt>
                <c:pt idx="17">
                  <c:v>1.09067025757576E6</c:v>
                </c:pt>
                <c:pt idx="18">
                  <c:v>1.11786488694639E6</c:v>
                </c:pt>
              </c:numCache>
            </c:numRef>
          </c:val>
          <c:smooth val="0"/>
          <c:extLst xmlns:c16r2="http://schemas.microsoft.com/office/drawing/2015/06/chart">
            <c:ext xmlns:c16="http://schemas.microsoft.com/office/drawing/2014/chart" uri="{C3380CC4-5D6E-409C-BE32-E72D297353CC}">
              <c16:uniqueId val="{00000001-C105-4F71-92C5-D813B2EB8CD0}"/>
            </c:ext>
          </c:extLst>
        </c:ser>
        <c:dLbls>
          <c:showLegendKey val="0"/>
          <c:showVal val="0"/>
          <c:showCatName val="0"/>
          <c:showSerName val="0"/>
          <c:showPercent val="0"/>
          <c:showBubbleSize val="0"/>
        </c:dLbls>
        <c:marker val="1"/>
        <c:smooth val="0"/>
        <c:axId val="-2051891096"/>
        <c:axId val="-2051905080"/>
      </c:lineChart>
      <c:catAx>
        <c:axId val="-2051891096"/>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150" b="0" i="0" u="none" strike="noStrike" baseline="0">
                <a:solidFill>
                  <a:srgbClr val="000000"/>
                </a:solidFill>
                <a:latin typeface="Arial"/>
                <a:ea typeface="Arial"/>
                <a:cs typeface="Arial"/>
              </a:defRPr>
            </a:pPr>
            <a:endParaRPr lang="es-ES"/>
          </a:p>
        </c:txPr>
        <c:crossAx val="-2051905080"/>
        <c:crosses val="autoZero"/>
        <c:auto val="1"/>
        <c:lblAlgn val="ctr"/>
        <c:lblOffset val="100"/>
        <c:tickLblSkip val="1"/>
        <c:tickMarkSkip val="1"/>
        <c:noMultiLvlLbl val="0"/>
      </c:catAx>
      <c:valAx>
        <c:axId val="-2051905080"/>
        <c:scaling>
          <c:orientation val="minMax"/>
        </c:scaling>
        <c:delete val="0"/>
        <c:axPos val="l"/>
        <c:majorGridlines>
          <c:spPr>
            <a:ln w="3175">
              <a:solidFill>
                <a:srgbClr val="80808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es-ES"/>
          </a:p>
        </c:txPr>
        <c:crossAx val="-2051891096"/>
        <c:crossesAt val="1.0"/>
        <c:crossBetween val="midCat"/>
      </c:valAx>
      <c:spPr>
        <a:noFill/>
        <a:ln w="12700">
          <a:solidFill>
            <a:srgbClr val="808080"/>
          </a:solidFill>
          <a:prstDash val="solid"/>
        </a:ln>
      </c:spPr>
    </c:plotArea>
    <c:legend>
      <c:legendPos val="r"/>
      <c:layout>
        <c:manualLayout>
          <c:xMode val="edge"/>
          <c:yMode val="edge"/>
          <c:x val="0.153314987412288"/>
          <c:y val="0.0181818181818182"/>
          <c:w val="0.788674540682415"/>
          <c:h val="0.0909090909090909"/>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s-ES"/>
        </a:p>
      </c:txPr>
    </c:legend>
    <c:plotVisOnly val="1"/>
    <c:dispBlanksAs val="gap"/>
    <c:showDLblsOverMax val="0"/>
  </c:chart>
  <c:spPr>
    <a:solidFill>
      <a:srgbClr val="FFFFFF"/>
    </a:solidFill>
    <a:ln w="3175">
      <a:solidFill>
        <a:schemeClr val="bg1">
          <a:lumMod val="85000"/>
        </a:schemeClr>
      </a:solidFill>
      <a:prstDash val="solid"/>
    </a:ln>
    <a:effectLst>
      <a:outerShdw blurRad="50800" dist="38100" dir="2700000" algn="tl" rotWithShape="0">
        <a:prstClr val="black">
          <a:alpha val="40000"/>
        </a:prstClr>
      </a:outerShdw>
    </a:effectLst>
  </c:spPr>
  <c:txPr>
    <a:bodyPr/>
    <a:lstStyle/>
    <a:p>
      <a:pPr>
        <a:defRPr sz="1150" b="0" i="0" u="none" strike="noStrike" baseline="0">
          <a:solidFill>
            <a:srgbClr val="000000"/>
          </a:solidFill>
          <a:latin typeface="Arial"/>
          <a:ea typeface="Arial"/>
          <a:cs typeface="Arial"/>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282206600858"/>
          <c:y val="0.088802042598475"/>
          <c:w val="0.835635922686952"/>
          <c:h val="0.731818181818182"/>
        </c:manualLayout>
      </c:layout>
      <c:lineChart>
        <c:grouping val="standard"/>
        <c:varyColors val="0"/>
        <c:ser>
          <c:idx val="0"/>
          <c:order val="0"/>
          <c:tx>
            <c:strRef>
              <c:f>Sheet1!$B$5</c:f>
              <c:strCache>
                <c:ptCount val="1"/>
                <c:pt idx="0">
                  <c:v>S&amp;E articles</c:v>
                </c:pt>
              </c:strCache>
            </c:strRef>
          </c:tx>
          <c:spPr>
            <a:ln w="38100">
              <a:solidFill>
                <a:srgbClr val="0000FF"/>
              </a:solidFill>
              <a:prstDash val="solid"/>
            </a:ln>
          </c:spPr>
          <c:marker>
            <c:symbol val="none"/>
          </c:marker>
          <c:cat>
            <c:numRef>
              <c:f>Sheet1!$A$13:$A$31</c:f>
              <c:numCache>
                <c:formatCode>General</c:formatCode>
                <c:ptCount val="19"/>
                <c:pt idx="0">
                  <c:v>1995.0</c:v>
                </c:pt>
                <c:pt idx="1">
                  <c:v>1996.0</c:v>
                </c:pt>
                <c:pt idx="2">
                  <c:v>1997.0</c:v>
                </c:pt>
                <c:pt idx="3">
                  <c:v>1998.0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2012.0</c:v>
                </c:pt>
                <c:pt idx="18">
                  <c:v>2013.0</c:v>
                </c:pt>
              </c:numCache>
            </c:numRef>
          </c:cat>
          <c:val>
            <c:numRef>
              <c:f>Sheet1!$B$13:$B$31</c:f>
              <c:numCache>
                <c:formatCode>#,##0</c:formatCode>
                <c:ptCount val="19"/>
                <c:pt idx="0">
                  <c:v>2058.1</c:v>
                </c:pt>
                <c:pt idx="1">
                  <c:v>2249.3</c:v>
                </c:pt>
                <c:pt idx="2">
                  <c:v>2434.0</c:v>
                </c:pt>
                <c:pt idx="3">
                  <c:v>2611.3</c:v>
                </c:pt>
                <c:pt idx="4">
                  <c:v>2625.9</c:v>
                </c:pt>
                <c:pt idx="5">
                  <c:v>2976.1</c:v>
                </c:pt>
                <c:pt idx="6">
                  <c:v>3203.8</c:v>
                </c:pt>
                <c:pt idx="7">
                  <c:v>3447.1</c:v>
                </c:pt>
                <c:pt idx="8">
                  <c:v>3586.9</c:v>
                </c:pt>
                <c:pt idx="9">
                  <c:v>3928.3</c:v>
                </c:pt>
                <c:pt idx="10">
                  <c:v>4292.0</c:v>
                </c:pt>
                <c:pt idx="11">
                  <c:v>4874.1</c:v>
                </c:pt>
                <c:pt idx="12">
                  <c:v>4981.7</c:v>
                </c:pt>
                <c:pt idx="13">
                  <c:v>4953.400000000001</c:v>
                </c:pt>
                <c:pt idx="14">
                  <c:v>4881.5</c:v>
                </c:pt>
                <c:pt idx="15">
                  <c:v>4631.2</c:v>
                </c:pt>
                <c:pt idx="16">
                  <c:v>4534.1</c:v>
                </c:pt>
                <c:pt idx="17">
                  <c:v>4526.993333333327</c:v>
                </c:pt>
                <c:pt idx="18">
                  <c:v>4446.32476190476</c:v>
                </c:pt>
              </c:numCache>
            </c:numRef>
          </c:val>
          <c:smooth val="0"/>
        </c:ser>
        <c:ser>
          <c:idx val="1"/>
          <c:order val="1"/>
          <c:tx>
            <c:strRef>
              <c:f>Sheet1!$C$5</c:f>
              <c:strCache>
                <c:ptCount val="1"/>
                <c:pt idx="0">
                  <c:v>Patent families</c:v>
                </c:pt>
              </c:strCache>
            </c:strRef>
          </c:tx>
          <c:spPr>
            <a:ln w="38100">
              <a:solidFill>
                <a:srgbClr val="008000"/>
              </a:solidFill>
              <a:prstDash val="solid"/>
            </a:ln>
          </c:spPr>
          <c:marker>
            <c:symbol val="none"/>
          </c:marker>
          <c:cat>
            <c:numRef>
              <c:f>Sheet1!$A$13:$A$31</c:f>
              <c:numCache>
                <c:formatCode>General</c:formatCode>
                <c:ptCount val="19"/>
                <c:pt idx="0">
                  <c:v>1995.0</c:v>
                </c:pt>
                <c:pt idx="1">
                  <c:v>1996.0</c:v>
                </c:pt>
                <c:pt idx="2">
                  <c:v>1997.0</c:v>
                </c:pt>
                <c:pt idx="3">
                  <c:v>1998.0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2012.0</c:v>
                </c:pt>
                <c:pt idx="18">
                  <c:v>2013.0</c:v>
                </c:pt>
              </c:numCache>
            </c:numRef>
          </c:cat>
          <c:val>
            <c:numRef>
              <c:f>Sheet1!$C$13:$C$31</c:f>
              <c:numCache>
                <c:formatCode>#,##0</c:formatCode>
                <c:ptCount val="19"/>
                <c:pt idx="0">
                  <c:v>274.0</c:v>
                </c:pt>
                <c:pt idx="1">
                  <c:v>289.0</c:v>
                </c:pt>
                <c:pt idx="2">
                  <c:v>297.0</c:v>
                </c:pt>
                <c:pt idx="3">
                  <c:v>288.0</c:v>
                </c:pt>
                <c:pt idx="4">
                  <c:v>317.0</c:v>
                </c:pt>
                <c:pt idx="5">
                  <c:v>337.0</c:v>
                </c:pt>
                <c:pt idx="6">
                  <c:v>412.0</c:v>
                </c:pt>
                <c:pt idx="7">
                  <c:v>411.0</c:v>
                </c:pt>
                <c:pt idx="8">
                  <c:v>450.0</c:v>
                </c:pt>
                <c:pt idx="9">
                  <c:v>439.0</c:v>
                </c:pt>
                <c:pt idx="10">
                  <c:v>532.0</c:v>
                </c:pt>
                <c:pt idx="11">
                  <c:v>593.0</c:v>
                </c:pt>
                <c:pt idx="12">
                  <c:v>629.0</c:v>
                </c:pt>
                <c:pt idx="13">
                  <c:v>706.0</c:v>
                </c:pt>
                <c:pt idx="14" formatCode="General">
                  <c:v>616.0</c:v>
                </c:pt>
                <c:pt idx="15" formatCode="General">
                  <c:v>592.0</c:v>
                </c:pt>
                <c:pt idx="16" formatCode="General">
                  <c:v>574.0</c:v>
                </c:pt>
                <c:pt idx="17">
                  <c:v>588.733333333333</c:v>
                </c:pt>
                <c:pt idx="18">
                  <c:v>580.27619047619</c:v>
                </c:pt>
              </c:numCache>
            </c:numRef>
          </c:val>
          <c:smooth val="0"/>
        </c:ser>
        <c:dLbls>
          <c:showLegendKey val="0"/>
          <c:showVal val="0"/>
          <c:showCatName val="0"/>
          <c:showSerName val="0"/>
          <c:showPercent val="0"/>
          <c:showBubbleSize val="0"/>
        </c:dLbls>
        <c:marker val="1"/>
        <c:smooth val="0"/>
        <c:axId val="-2121293000"/>
        <c:axId val="-2121289752"/>
      </c:lineChart>
      <c:catAx>
        <c:axId val="-2121293000"/>
        <c:scaling>
          <c:orientation val="minMax"/>
        </c:scaling>
        <c:delete val="0"/>
        <c:axPos val="b"/>
        <c:numFmt formatCode="General" sourceLinked="1"/>
        <c:majorTickMark val="out"/>
        <c:minorTickMark val="none"/>
        <c:tickLblPos val="nextTo"/>
        <c:spPr>
          <a:ln w="9525">
            <a:solidFill>
              <a:schemeClr val="bg1">
                <a:lumMod val="75000"/>
              </a:schemeClr>
            </a:solidFill>
            <a:prstDash val="solid"/>
          </a:ln>
        </c:spPr>
        <c:txPr>
          <a:bodyPr rot="-5400000" vert="horz"/>
          <a:lstStyle/>
          <a:p>
            <a:pPr>
              <a:defRPr sz="1150" b="0" i="0" u="none" strike="noStrike" baseline="0">
                <a:solidFill>
                  <a:srgbClr val="000000"/>
                </a:solidFill>
                <a:latin typeface="Arial"/>
                <a:ea typeface="Arial"/>
                <a:cs typeface="Arial"/>
              </a:defRPr>
            </a:pPr>
            <a:endParaRPr lang="es-ES"/>
          </a:p>
        </c:txPr>
        <c:crossAx val="-2121289752"/>
        <c:crosses val="autoZero"/>
        <c:auto val="1"/>
        <c:lblAlgn val="ctr"/>
        <c:lblOffset val="100"/>
        <c:tickLblSkip val="1"/>
        <c:tickMarkSkip val="1"/>
        <c:noMultiLvlLbl val="0"/>
      </c:catAx>
      <c:valAx>
        <c:axId val="-2121289752"/>
        <c:scaling>
          <c:orientation val="minMax"/>
        </c:scaling>
        <c:delete val="0"/>
        <c:axPos val="l"/>
        <c:majorGridlines>
          <c:spPr>
            <a:ln w="3175">
              <a:solidFill>
                <a:srgbClr val="80808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es-ES"/>
          </a:p>
        </c:txPr>
        <c:crossAx val="-2121293000"/>
        <c:crossesAt val="1.0"/>
        <c:crossBetween val="midCat"/>
      </c:valAx>
      <c:spPr>
        <a:noFill/>
        <a:ln w="12700">
          <a:solidFill>
            <a:srgbClr val="808080"/>
          </a:solidFill>
          <a:prstDash val="solid"/>
        </a:ln>
      </c:spPr>
    </c:plotArea>
    <c:legend>
      <c:legendPos val="r"/>
      <c:layout>
        <c:manualLayout>
          <c:xMode val="edge"/>
          <c:yMode val="edge"/>
          <c:x val="0.17178224814704"/>
          <c:y val="0.00253969974393619"/>
          <c:w val="0.788674540682415"/>
          <c:h val="0.0909090909090909"/>
        </c:manualLayout>
      </c:layout>
      <c:overlay val="0"/>
      <c:spPr>
        <a:solidFill>
          <a:srgbClr val="FFFFFF"/>
        </a:solidFill>
        <a:ln w="3175">
          <a:noFill/>
          <a:prstDash val="solid"/>
        </a:ln>
      </c:spPr>
      <c:txPr>
        <a:bodyPr/>
        <a:lstStyle/>
        <a:p>
          <a:pPr>
            <a:defRPr sz="1010" b="0" i="0" u="none" strike="noStrike" baseline="0">
              <a:solidFill>
                <a:srgbClr val="000000"/>
              </a:solidFill>
              <a:latin typeface="Arial"/>
              <a:ea typeface="Arial"/>
              <a:cs typeface="Arial"/>
            </a:defRPr>
          </a:pPr>
          <a:endParaRPr lang="es-ES"/>
        </a:p>
      </c:txPr>
    </c:legend>
    <c:plotVisOnly val="1"/>
    <c:dispBlanksAs val="gap"/>
    <c:showDLblsOverMax val="0"/>
  </c:chart>
  <c:spPr>
    <a:solidFill>
      <a:srgbClr val="FFFFFF"/>
    </a:solidFill>
    <a:ln w="3175">
      <a:solidFill>
        <a:schemeClr val="bg1">
          <a:lumMod val="85000"/>
        </a:schemeClr>
      </a:solidFill>
      <a:prstDash val="solid"/>
    </a:ln>
    <a:effectLst>
      <a:outerShdw blurRad="50800" dist="38100" dir="2700000" algn="tl" rotWithShape="0">
        <a:prstClr val="black">
          <a:alpha val="40000"/>
        </a:prstClr>
      </a:outerShdw>
    </a:effectLst>
  </c:spPr>
  <c:txPr>
    <a:bodyPr/>
    <a:lstStyle/>
    <a:p>
      <a:pPr>
        <a:defRPr sz="1150" b="0" i="0" u="none" strike="noStrike" baseline="0">
          <a:solidFill>
            <a:srgbClr val="000000"/>
          </a:solidFill>
          <a:latin typeface="Arial"/>
          <a:ea typeface="Arial"/>
          <a:cs typeface="Arial"/>
        </a:defRPr>
      </a:pPr>
      <a:endParaRPr lang="es-E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image" Target="../media/image11.png"/><Relationship Id="rId2"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image" Target="../media/image11.png"/><Relationship Id="rId2"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WIPO Arbitration and Mediation Center</a:t>
          </a:r>
          <a:endParaRPr lang="en-GB" dirty="0">
            <a:solidFill>
              <a:schemeClr val="tx1"/>
            </a:solidFill>
          </a:endParaRPr>
        </a:p>
      </dgm:t>
    </dgm:pt>
    <dgm:pt modelId="{FD2C6520-2810-44B9-AB31-3644EBC3A652}" type="parTrans" cxnId="{AB85CEEB-FE7A-45E1-87E4-B22E4A0D421C}">
      <dgm:prSet/>
      <dgm:spPr/>
      <dgm:t>
        <a:bodyPr/>
        <a:lstStyle/>
        <a:p>
          <a:endParaRPr lang="en-GB"/>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p>
      </dgm:t>
    </dgm:pt>
    <dgm:pt modelId="{919D6488-A0AF-479C-970B-72EF6D201C4B}">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Hague System (Industrial Designs)</a:t>
          </a:r>
          <a:endParaRPr lang="en-GB" dirty="0">
            <a:solidFill>
              <a:schemeClr val="tx1"/>
            </a:solidFill>
          </a:endParaRPr>
        </a:p>
      </dgm:t>
    </dgm:pt>
    <dgm:pt modelId="{090D863D-5F54-4F52-9997-3A7743F1FF6D}" type="parTrans" cxnId="{3BD2EE46-FDCC-489E-913F-FE747D423E92}">
      <dgm:prSet/>
      <dgm:spPr/>
      <dgm:t>
        <a:bodyPr/>
        <a:lstStyle/>
        <a:p>
          <a:endParaRPr lang="en-GB"/>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p>
      </dgm:t>
    </dgm:pt>
    <dgm:pt modelId="{50A39D6E-4DF0-44A4-AAC3-0F730B1AEB1C}">
      <dgm:prSet phldrT="[Tex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Madrid System (Trademarks)</a:t>
          </a:r>
          <a:endParaRPr lang="en-GB" dirty="0">
            <a:solidFill>
              <a:schemeClr val="tx1"/>
            </a:solidFill>
          </a:endParaRPr>
        </a:p>
      </dgm:t>
    </dgm:pt>
    <dgm:pt modelId="{A3A975AD-C11D-4BD7-BD72-D3C30314DA9A}" type="parTrans" cxnId="{80C16181-EA1C-46C6-B087-A02B5BCD320D}">
      <dgm:prSet/>
      <dgm:spPr/>
      <dgm:t>
        <a:bodyPr/>
        <a:lstStyle/>
        <a:p>
          <a:endParaRPr lang="en-GB"/>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p>
      </dgm:t>
    </dgm:pt>
    <dgm:pt modelId="{7CFA2D47-C3ED-4106-9ECD-7158D9CB070E}">
      <dgm:prSet/>
      <dgm:spPr>
        <a:solidFill>
          <a:schemeClr val="accent3">
            <a:lumMod val="95000"/>
          </a:schemeClr>
        </a:solidFill>
        <a:ln>
          <a:solidFill>
            <a:srgbClr val="00408C"/>
          </a:solidFill>
        </a:ln>
      </dgm:spPr>
      <dgm:t>
        <a:bodyPr/>
        <a:lstStyle/>
        <a:p>
          <a:r>
            <a:rPr lang="en-US" dirty="0" smtClean="0">
              <a:solidFill>
                <a:schemeClr val="tx1"/>
              </a:solidFill>
              <a:latin typeface="Arial" panose="020B0604020202020204" pitchFamily="34" charset="0"/>
              <a:ea typeface="Arial Unicode MS" pitchFamily="34" charset="-128"/>
              <a:cs typeface="Arial" panose="020B0604020202020204" pitchFamily="34" charset="0"/>
            </a:rPr>
            <a:t>Patent Cooperation Treaty (Patents)</a:t>
          </a:r>
        </a:p>
      </dgm:t>
    </dgm:pt>
    <dgm:pt modelId="{D5BEA60B-0950-47AC-B423-7205CFE5FEEB}" type="parTrans" cxnId="{09799797-BC82-4D3B-B497-B795E8AFB517}">
      <dgm:prSet/>
      <dgm:spPr/>
      <dgm:t>
        <a:bodyPr/>
        <a:lstStyle/>
        <a:p>
          <a:endParaRPr lang="en-GB"/>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09799797-BC82-4D3B-B497-B795E8AFB517}" srcId="{B2290C76-15FE-4219-B463-2932FE096D90}" destId="{7CFA2D47-C3ED-4106-9ECD-7158D9CB070E}" srcOrd="3" destOrd="0" parTransId="{D5BEA60B-0950-47AC-B423-7205CFE5FEEB}" sibTransId="{FC8A53EA-E364-47E5-9725-B4C28293732A}"/>
    <dgm:cxn modelId="{DB2734DB-4FED-4805-8534-BF1AF28E72DD}" type="presOf" srcId="{B2290C76-15FE-4219-B463-2932FE096D90}" destId="{8737FADC-58D4-42A0-B0D0-B8DF4B4DA6ED}" srcOrd="0" destOrd="0" presId="urn:microsoft.com/office/officeart/2008/layout/HexagonCluster"/>
    <dgm:cxn modelId="{25BDB869-5F2F-4738-B1D6-6B0D4A28B382}" type="presOf" srcId="{FC8A53EA-E364-47E5-9725-B4C28293732A}" destId="{E2E96E8B-7BC2-49DD-9F57-CD372EE7280F}" srcOrd="0" destOrd="0" presId="urn:microsoft.com/office/officeart/2008/layout/HexagonCluster"/>
    <dgm:cxn modelId="{3BD2EE46-FDCC-489E-913F-FE747D423E92}" srcId="{B2290C76-15FE-4219-B463-2932FE096D90}" destId="{919D6488-A0AF-479C-970B-72EF6D201C4B}" srcOrd="1" destOrd="0" parTransId="{090D863D-5F54-4F52-9997-3A7743F1FF6D}" sibTransId="{21749EF4-41D0-4009-AA53-32FD3B093F2E}"/>
    <dgm:cxn modelId="{61A24D22-6A0B-42F7-B570-D4E146C6DCC5}" type="presOf" srcId="{E329C143-075A-4737-BF71-C6A6CCE2C75E}" destId="{3494485A-B08F-4FA5-A50E-257787E130F0}" srcOrd="0" destOrd="0" presId="urn:microsoft.com/office/officeart/2008/layout/HexagonCluster"/>
    <dgm:cxn modelId="{6B318481-8A4F-470E-A7E0-AB6779F63CA5}" type="presOf" srcId="{21749EF4-41D0-4009-AA53-32FD3B093F2E}" destId="{8C96AFC8-7DA6-4884-B787-0B6642B607DE}" srcOrd="0" destOrd="0" presId="urn:microsoft.com/office/officeart/2008/layout/HexagonCluster"/>
    <dgm:cxn modelId="{DBE52295-1FE7-423A-A671-54F0A23A838F}" type="presOf" srcId="{7CFA2D47-C3ED-4106-9ECD-7158D9CB070E}" destId="{3ED03310-0122-40E1-B83B-EB4BDFCE84B7}" srcOrd="0" destOrd="0" presId="urn:microsoft.com/office/officeart/2008/layout/HexagonCluster"/>
    <dgm:cxn modelId="{80C16181-EA1C-46C6-B087-A02B5BCD320D}" srcId="{B2290C76-15FE-4219-B463-2932FE096D90}" destId="{50A39D6E-4DF0-44A4-AAC3-0F730B1AEB1C}" srcOrd="2" destOrd="0" parTransId="{A3A975AD-C11D-4BD7-BD72-D3C30314DA9A}" sibTransId="{E329C143-075A-4737-BF71-C6A6CCE2C75E}"/>
    <dgm:cxn modelId="{AB85CEEB-FE7A-45E1-87E4-B22E4A0D421C}" srcId="{B2290C76-15FE-4219-B463-2932FE096D90}" destId="{010E47A9-6BA8-4E50-A84A-03BE599CECD9}" srcOrd="0" destOrd="0" parTransId="{FD2C6520-2810-44B9-AB31-3644EBC3A652}" sibTransId="{0E11286F-2C67-4268-A0C1-E6833C2E10D6}"/>
    <dgm:cxn modelId="{8EFCD76D-4304-4B6C-8F22-9F76852632D4}" type="presOf" srcId="{50A39D6E-4DF0-44A4-AAC3-0F730B1AEB1C}" destId="{CB0472B1-1ACB-4433-B9A9-2D4A57894217}" srcOrd="0" destOrd="0" presId="urn:microsoft.com/office/officeart/2008/layout/HexagonCluster"/>
    <dgm:cxn modelId="{732BE39C-A4ED-41B6-97AA-D4C28A3FF03A}" type="presOf" srcId="{010E47A9-6BA8-4E50-A84A-03BE599CECD9}" destId="{DA750DFE-F109-4C40-8D22-B2C66F2738EE}" srcOrd="0" destOrd="0" presId="urn:microsoft.com/office/officeart/2008/layout/HexagonCluster"/>
    <dgm:cxn modelId="{2F21F216-3FD9-4D9D-AB62-69F1C3E81C46}" type="presOf" srcId="{0E11286F-2C67-4268-A0C1-E6833C2E10D6}" destId="{1580DF68-BE07-4490-9198-54B008D3836A}" srcOrd="0" destOrd="0" presId="urn:microsoft.com/office/officeart/2008/layout/HexagonCluster"/>
    <dgm:cxn modelId="{4ACD4E23-118B-4E05-BC81-5C2A8D6E1E97}" type="presOf" srcId="{919D6488-A0AF-479C-970B-72EF6D201C4B}" destId="{862A2CAC-2BAD-4BC1-B690-1CD432E27AF4}" srcOrd="0" destOrd="0" presId="urn:microsoft.com/office/officeart/2008/layout/HexagonCluster"/>
    <dgm:cxn modelId="{FEF8F5B7-0826-4BBE-8B40-D2F1956FB16C}" type="presParOf" srcId="{8737FADC-58D4-42A0-B0D0-B8DF4B4DA6ED}" destId="{FC36474A-C3B2-4F30-81AB-6C46D4A1A651}" srcOrd="0" destOrd="0" presId="urn:microsoft.com/office/officeart/2008/layout/HexagonCluster"/>
    <dgm:cxn modelId="{76C50103-0B1F-459C-AFDC-04EF4C08364D}" type="presParOf" srcId="{FC36474A-C3B2-4F30-81AB-6C46D4A1A651}" destId="{DA750DFE-F109-4C40-8D22-B2C66F2738EE}" srcOrd="0" destOrd="0" presId="urn:microsoft.com/office/officeart/2008/layout/HexagonCluster"/>
    <dgm:cxn modelId="{DAE1B032-BCB8-4304-80A4-DC86EEB7F3D0}" type="presParOf" srcId="{8737FADC-58D4-42A0-B0D0-B8DF4B4DA6ED}" destId="{B8A72762-2241-494E-918A-7855520342ED}" srcOrd="1" destOrd="0" presId="urn:microsoft.com/office/officeart/2008/layout/HexagonCluster"/>
    <dgm:cxn modelId="{182642DD-36F1-4ED3-A113-10848B4DF8F6}" type="presParOf" srcId="{B8A72762-2241-494E-918A-7855520342ED}" destId="{20EB10AD-7AF1-4C67-A26E-26A824CBDB28}" srcOrd="0" destOrd="0" presId="urn:microsoft.com/office/officeart/2008/layout/HexagonCluster"/>
    <dgm:cxn modelId="{2209E9A7-52BC-48E4-B51E-5AC47C9D8884}" type="presParOf" srcId="{8737FADC-58D4-42A0-B0D0-B8DF4B4DA6ED}" destId="{451DF1EB-1320-44D6-BAAF-2FF4595B7A37}" srcOrd="2" destOrd="0" presId="urn:microsoft.com/office/officeart/2008/layout/HexagonCluster"/>
    <dgm:cxn modelId="{CA490138-E35B-4019-B583-95CF7387071F}" type="presParOf" srcId="{451DF1EB-1320-44D6-BAAF-2FF4595B7A37}" destId="{1580DF68-BE07-4490-9198-54B008D3836A}" srcOrd="0" destOrd="0" presId="urn:microsoft.com/office/officeart/2008/layout/HexagonCluster"/>
    <dgm:cxn modelId="{A0B9972C-D45F-439A-9C6D-A61517C35131}" type="presParOf" srcId="{8737FADC-58D4-42A0-B0D0-B8DF4B4DA6ED}" destId="{E01A6433-0A05-4E30-8746-520C412797A2}" srcOrd="3" destOrd="0" presId="urn:microsoft.com/office/officeart/2008/layout/HexagonCluster"/>
    <dgm:cxn modelId="{2FF42CC0-22CF-4083-930D-B24B3A77C629}" type="presParOf" srcId="{E01A6433-0A05-4E30-8746-520C412797A2}" destId="{3F8B730B-81D6-4881-A2CD-4A4529A40E5F}" srcOrd="0" destOrd="0" presId="urn:microsoft.com/office/officeart/2008/layout/HexagonCluster"/>
    <dgm:cxn modelId="{B6A21BDD-4612-4AFB-A26C-7700F2E073E0}" type="presParOf" srcId="{8737FADC-58D4-42A0-B0D0-B8DF4B4DA6ED}" destId="{B94AC587-7241-400E-8745-6141D7A690D9}" srcOrd="4" destOrd="0" presId="urn:microsoft.com/office/officeart/2008/layout/HexagonCluster"/>
    <dgm:cxn modelId="{C2F2391D-4A88-41D4-B8B6-4142A6DFBB02}" type="presParOf" srcId="{B94AC587-7241-400E-8745-6141D7A690D9}" destId="{862A2CAC-2BAD-4BC1-B690-1CD432E27AF4}" srcOrd="0" destOrd="0" presId="urn:microsoft.com/office/officeart/2008/layout/HexagonCluster"/>
    <dgm:cxn modelId="{F353BF3C-91A1-41FC-9904-8DA9F97F63C0}" type="presParOf" srcId="{8737FADC-58D4-42A0-B0D0-B8DF4B4DA6ED}" destId="{3B3F9C89-C225-445F-B6C7-5D24572985D1}" srcOrd="5" destOrd="0" presId="urn:microsoft.com/office/officeart/2008/layout/HexagonCluster"/>
    <dgm:cxn modelId="{3830B091-34E1-42E2-9F76-2E76F78433BB}" type="presParOf" srcId="{3B3F9C89-C225-445F-B6C7-5D24572985D1}" destId="{22D9EA4E-623D-4CB7-908E-7A8C9B388602}" srcOrd="0" destOrd="0" presId="urn:microsoft.com/office/officeart/2008/layout/HexagonCluster"/>
    <dgm:cxn modelId="{A731E36D-459F-456B-B176-97371007A7D9}" type="presParOf" srcId="{8737FADC-58D4-42A0-B0D0-B8DF4B4DA6ED}" destId="{0CD172A1-A471-4A83-BC27-C72677B2412E}" srcOrd="6" destOrd="0" presId="urn:microsoft.com/office/officeart/2008/layout/HexagonCluster"/>
    <dgm:cxn modelId="{D85D0509-77A0-4385-A84E-B5D9BAF148AA}" type="presParOf" srcId="{0CD172A1-A471-4A83-BC27-C72677B2412E}" destId="{8C96AFC8-7DA6-4884-B787-0B6642B607DE}" srcOrd="0" destOrd="0" presId="urn:microsoft.com/office/officeart/2008/layout/HexagonCluster"/>
    <dgm:cxn modelId="{2F5A6DF9-A117-4A07-90A7-FBDF3E2C3A95}" type="presParOf" srcId="{8737FADC-58D4-42A0-B0D0-B8DF4B4DA6ED}" destId="{0F799EFC-4C3F-4EFA-9909-0C733B61FB73}" srcOrd="7" destOrd="0" presId="urn:microsoft.com/office/officeart/2008/layout/HexagonCluster"/>
    <dgm:cxn modelId="{7CA28D12-AFA7-4867-8765-BC69038A22AA}" type="presParOf" srcId="{0F799EFC-4C3F-4EFA-9909-0C733B61FB73}" destId="{CBD6B56C-65BE-4877-BC0B-1BEA3A1D6D77}" srcOrd="0" destOrd="0" presId="urn:microsoft.com/office/officeart/2008/layout/HexagonCluster"/>
    <dgm:cxn modelId="{41722749-DD33-41F7-84D8-1FAF58FA0A64}" type="presParOf" srcId="{8737FADC-58D4-42A0-B0D0-B8DF4B4DA6ED}" destId="{FD2D7229-282A-4290-A0CE-7313B11A5084}" srcOrd="8" destOrd="0" presId="urn:microsoft.com/office/officeart/2008/layout/HexagonCluster"/>
    <dgm:cxn modelId="{37752E2A-1DE7-4274-85D1-25D0E87E9BC6}" type="presParOf" srcId="{FD2D7229-282A-4290-A0CE-7313B11A5084}" destId="{CB0472B1-1ACB-4433-B9A9-2D4A57894217}" srcOrd="0" destOrd="0" presId="urn:microsoft.com/office/officeart/2008/layout/HexagonCluster"/>
    <dgm:cxn modelId="{04A97B1B-DAFA-4CAA-A202-558537789D42}" type="presParOf" srcId="{8737FADC-58D4-42A0-B0D0-B8DF4B4DA6ED}" destId="{E6F482E0-1BF2-471D-9B1D-CF930E07EA3C}" srcOrd="9" destOrd="0" presId="urn:microsoft.com/office/officeart/2008/layout/HexagonCluster"/>
    <dgm:cxn modelId="{23130D18-3260-4AE8-AE96-6CD776FA01BB}" type="presParOf" srcId="{E6F482E0-1BF2-471D-9B1D-CF930E07EA3C}" destId="{3779D2CF-296A-43B6-85B1-830AD463099D}" srcOrd="0" destOrd="0" presId="urn:microsoft.com/office/officeart/2008/layout/HexagonCluster"/>
    <dgm:cxn modelId="{BF611AA3-BEC6-4999-8DB4-51328CD935D8}" type="presParOf" srcId="{8737FADC-58D4-42A0-B0D0-B8DF4B4DA6ED}" destId="{24053A0E-104A-4F87-A8D5-DBA4AAA7FF8A}" srcOrd="10" destOrd="0" presId="urn:microsoft.com/office/officeart/2008/layout/HexagonCluster"/>
    <dgm:cxn modelId="{0E27CAEB-5ACD-4011-B10F-5421635C6107}" type="presParOf" srcId="{24053A0E-104A-4F87-A8D5-DBA4AAA7FF8A}" destId="{3494485A-B08F-4FA5-A50E-257787E130F0}" srcOrd="0" destOrd="0" presId="urn:microsoft.com/office/officeart/2008/layout/HexagonCluster"/>
    <dgm:cxn modelId="{D2EFDDF6-DD0F-4DEF-BF4E-464D294DB78F}" type="presParOf" srcId="{8737FADC-58D4-42A0-B0D0-B8DF4B4DA6ED}" destId="{07CFBD24-B70F-42FA-AF9B-543BD26788C8}" srcOrd="11" destOrd="0" presId="urn:microsoft.com/office/officeart/2008/layout/HexagonCluster"/>
    <dgm:cxn modelId="{F9B7F75D-5156-4EAC-BF50-14A15C32F5B0}" type="presParOf" srcId="{07CFBD24-B70F-42FA-AF9B-543BD26788C8}" destId="{FE6301D2-6B9D-479E-907D-941B7ACB9E41}" srcOrd="0" destOrd="0" presId="urn:microsoft.com/office/officeart/2008/layout/HexagonCluster"/>
    <dgm:cxn modelId="{B4C9CA6B-3F12-46CD-8FDC-7B38E54F2511}" type="presParOf" srcId="{8737FADC-58D4-42A0-B0D0-B8DF4B4DA6ED}" destId="{96FEEB58-8190-4097-A2B5-99FDB9079C79}" srcOrd="12" destOrd="0" presId="urn:microsoft.com/office/officeart/2008/layout/HexagonCluster"/>
    <dgm:cxn modelId="{078032F3-F68D-431F-BBEC-AD1EACF27FE8}" type="presParOf" srcId="{96FEEB58-8190-4097-A2B5-99FDB9079C79}" destId="{3ED03310-0122-40E1-B83B-EB4BDFCE84B7}" srcOrd="0" destOrd="0" presId="urn:microsoft.com/office/officeart/2008/layout/HexagonCluster"/>
    <dgm:cxn modelId="{33420504-8C20-4342-AC45-23A8CD726711}" type="presParOf" srcId="{8737FADC-58D4-42A0-B0D0-B8DF4B4DA6ED}" destId="{0EECF9F7-335C-4439-8AC1-FCAF242EA1D7}" srcOrd="13" destOrd="0" presId="urn:microsoft.com/office/officeart/2008/layout/HexagonCluster"/>
    <dgm:cxn modelId="{4983D18A-8173-408E-98DA-B68E2511118A}" type="presParOf" srcId="{0EECF9F7-335C-4439-8AC1-FCAF242EA1D7}" destId="{5427D1D0-A80B-4BC6-845B-10E8471ADEBB}" srcOrd="0" destOrd="0" presId="urn:microsoft.com/office/officeart/2008/layout/HexagonCluster"/>
    <dgm:cxn modelId="{BD842707-5988-46E8-913B-9530F620CAE7}" type="presParOf" srcId="{8737FADC-58D4-42A0-B0D0-B8DF4B4DA6ED}" destId="{842F22B6-C875-4229-AF9B-0B496634C0F0}" srcOrd="14" destOrd="0" presId="urn:microsoft.com/office/officeart/2008/layout/HexagonCluster"/>
    <dgm:cxn modelId="{32615BFB-B145-40C7-88B7-D758FB8AB660}" type="presParOf" srcId="{842F22B6-C875-4229-AF9B-0B496634C0F0}" destId="{E2E96E8B-7BC2-49DD-9F57-CD372EE7280F}" srcOrd="0" destOrd="0" presId="urn:microsoft.com/office/officeart/2008/layout/HexagonCluster"/>
    <dgm:cxn modelId="{0D128336-6A79-45B3-B48D-5033BA33310A}" type="presParOf" srcId="{8737FADC-58D4-42A0-B0D0-B8DF4B4DA6ED}" destId="{627BC018-4164-45D5-83E3-6617A0F5B6FB}" srcOrd="15" destOrd="0" presId="urn:microsoft.com/office/officeart/2008/layout/HexagonCluster"/>
    <dgm:cxn modelId="{43D3532F-C719-4C07-9FFE-898FE72F8952}" type="presParOf" srcId="{627BC018-4164-45D5-83E3-6617A0F5B6FB}" destId="{422D334F-4A7F-4290-B8D4-474D529AC8FE}" srcOrd="0" destOrd="0" presId="urn:microsoft.com/office/officeart/2008/layout/HexagonCluster"/>
  </dgm:cxnLst>
  <dgm:bg/>
  <dgm:whole>
    <a:ln>
      <a:solidFill>
        <a:srgbClr val="00408C"/>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23611-1F07-45CF-BC70-DDAF7A2B69F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F8437379-6797-4E73-B8ED-01215506FC8A}">
      <dgm:prSet phldrT="[Tex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Repositories of Information</a:t>
          </a:r>
          <a:endParaRPr lang="en-GB" sz="2400" dirty="0">
            <a:solidFill>
              <a:schemeClr val="tx1"/>
            </a:solidFill>
            <a:latin typeface="Arial" panose="020B0604020202020204" pitchFamily="34" charset="0"/>
            <a:cs typeface="Arial" panose="020B0604020202020204" pitchFamily="34" charset="0"/>
          </a:endParaRPr>
        </a:p>
      </dgm:t>
    </dgm:pt>
    <dgm:pt modelId="{23B99076-32E9-4FCF-953C-B9781FA96C6A}" type="parTrans" cxnId="{7EC6521D-8930-4D95-8063-8948DC44D048}">
      <dgm:prSet/>
      <dgm:spPr/>
      <dgm:t>
        <a:bodyPr/>
        <a:lstStyle/>
        <a:p>
          <a:endParaRPr lang="en-GB">
            <a:latin typeface="Arial" panose="020B0604020202020204" pitchFamily="34" charset="0"/>
            <a:cs typeface="Arial" panose="020B0604020202020204" pitchFamily="34" charset="0"/>
          </a:endParaRPr>
        </a:p>
      </dgm:t>
    </dgm:pt>
    <dgm:pt modelId="{19DDEF2E-9245-451A-9F9A-1748642A656E}" type="sibTrans" cxnId="{7EC6521D-8930-4D95-8063-8948DC44D048}">
      <dgm:prSet/>
      <dgm:spPr>
        <a:solidFill>
          <a:srgbClr val="FF5050"/>
        </a:solidFill>
      </dgm:spPr>
      <dgm:t>
        <a:bodyPr/>
        <a:lstStyle/>
        <a:p>
          <a:endParaRPr lang="en-GB">
            <a:latin typeface="Arial" panose="020B0604020202020204" pitchFamily="34" charset="0"/>
            <a:cs typeface="Arial" panose="020B0604020202020204" pitchFamily="34" charset="0"/>
          </a:endParaRPr>
        </a:p>
      </dgm:t>
    </dgm:pt>
    <dgm:pt modelId="{119200DE-C92C-4B61-AFF9-6FD1F21438B8}">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International Classification Systems (Organize into indexed, manageable structures for easy retrieval)</a:t>
          </a:r>
          <a:endParaRPr lang="en-GB" sz="1600" dirty="0">
            <a:solidFill>
              <a:schemeClr val="tx1"/>
            </a:solidFill>
            <a:latin typeface="Arial" panose="020B0604020202020204" pitchFamily="34" charset="0"/>
            <a:cs typeface="Arial" panose="020B0604020202020204" pitchFamily="34" charset="0"/>
          </a:endParaRPr>
        </a:p>
      </dgm:t>
    </dgm:pt>
    <dgm:pt modelId="{E066FCB5-0539-45FA-80B4-667C430E8C9B}" type="par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6223A879-5148-4B26-A1C2-16B1BD84B596}" type="sib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7DE03415-8C1D-449E-88F4-0054F6573D59}">
      <dgm:prSet phldrT="[Tex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Databases e.g. </a:t>
          </a:r>
          <a:r>
            <a:rPr lang="en-US" sz="1600" dirty="0" err="1" smtClean="0">
              <a:solidFill>
                <a:schemeClr val="tx1"/>
              </a:solidFill>
              <a:latin typeface="Arial" panose="020B0604020202020204" pitchFamily="34" charset="0"/>
              <a:cs typeface="Arial" panose="020B0604020202020204" pitchFamily="34" charset="0"/>
            </a:rPr>
            <a:t>Patentscope</a:t>
          </a:r>
          <a:r>
            <a:rPr lang="en-US" sz="1600" dirty="0" smtClean="0">
              <a:solidFill>
                <a:schemeClr val="tx1"/>
              </a:solidFill>
              <a:latin typeface="Arial" panose="020B0604020202020204" pitchFamily="34" charset="0"/>
              <a:cs typeface="Arial" panose="020B0604020202020204" pitchFamily="34" charset="0"/>
            </a:rPr>
            <a:t> and Global Brand Database</a:t>
          </a:r>
          <a:endParaRPr lang="en-GB" sz="1600" dirty="0">
            <a:solidFill>
              <a:schemeClr val="tx1"/>
            </a:solidFill>
            <a:latin typeface="Arial" panose="020B0604020202020204" pitchFamily="34" charset="0"/>
            <a:cs typeface="Arial" panose="020B0604020202020204" pitchFamily="34" charset="0"/>
          </a:endParaRPr>
        </a:p>
      </dgm:t>
    </dgm:pt>
    <dgm:pt modelId="{03EC950A-C97D-467D-BF02-AD12781FA39C}" type="sib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1B9E030A-29E2-4135-8886-849E041ED290}" type="par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2DBF7984-D40F-4EB4-AE53-F8D1FFB4B716}">
      <dgm:prSe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Platforms</a:t>
          </a:r>
          <a:endParaRPr lang="en-GB" sz="2000" dirty="0">
            <a:solidFill>
              <a:schemeClr val="tx1"/>
            </a:solidFill>
            <a:latin typeface="Arial" panose="020B0604020202020204" pitchFamily="34" charset="0"/>
            <a:cs typeface="Arial" panose="020B0604020202020204" pitchFamily="34" charset="0"/>
          </a:endParaRPr>
        </a:p>
      </dgm:t>
    </dgm:pt>
    <dgm:pt modelId="{20923705-9A7E-4881-BCEA-F494E9655DF2}" type="par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6E625BC6-8355-4A19-AE9F-0AB9CB3645FF}" type="sib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238A0C91-219B-4E27-83A2-6324C1DC8574}">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Common platform for e-data exchange among IPOs: IPAS, DAS</a:t>
          </a:r>
        </a:p>
      </dgm:t>
    </dgm:pt>
    <dgm:pt modelId="{81CD1AD6-1E0B-40D1-819E-4C03EA3C9351}" type="par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8E083F34-DDC3-43EB-87B8-02913CEEDBDE}" type="sib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311A0F5C-F3D5-4939-8C20-288733DA076C}">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Other platforms: WIPO GREEN and WIPO </a:t>
          </a:r>
          <a:r>
            <a:rPr lang="en-US" sz="1600" dirty="0" err="1" smtClean="0">
              <a:solidFill>
                <a:schemeClr val="tx1"/>
              </a:solidFill>
              <a:latin typeface="Arial" panose="020B0604020202020204" pitchFamily="34" charset="0"/>
              <a:cs typeface="Arial" panose="020B0604020202020204" pitchFamily="34" charset="0"/>
            </a:rPr>
            <a:t>Re:Search</a:t>
          </a:r>
          <a:endParaRPr lang="en-GB" sz="1600" dirty="0">
            <a:solidFill>
              <a:schemeClr val="tx1"/>
            </a:solidFill>
            <a:latin typeface="Arial" panose="020B0604020202020204" pitchFamily="34" charset="0"/>
            <a:cs typeface="Arial" panose="020B0604020202020204" pitchFamily="34" charset="0"/>
          </a:endParaRPr>
        </a:p>
      </dgm:t>
    </dgm:pt>
    <dgm:pt modelId="{4B19AD01-EF4B-49C0-8A5B-4343EBFAC3BD}" type="par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BD02EA5C-FB71-4844-9D3A-A4E1F7389F2A}" type="sib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0D4C0318-6B41-4925-82F5-B8C13C9559B6}">
      <dgm:prSet custT="1"/>
      <dgm:spPr>
        <a:noFill/>
      </dgm:spPr>
      <dgm:t>
        <a:bodyPr/>
        <a:lstStyle/>
        <a:p>
          <a:r>
            <a:rPr lang="en-US" sz="2000" dirty="0" smtClean="0">
              <a:solidFill>
                <a:schemeClr val="tx1"/>
              </a:solidFill>
              <a:latin typeface="Arial" panose="020B0604020202020204" pitchFamily="34" charset="0"/>
              <a:cs typeface="Arial" panose="020B0604020202020204" pitchFamily="34" charset="0"/>
            </a:rPr>
            <a:t>Treatment of Information</a:t>
          </a:r>
          <a:endParaRPr lang="en-GB" sz="2000" dirty="0">
            <a:solidFill>
              <a:schemeClr val="tx1"/>
            </a:solidFill>
            <a:latin typeface="Arial" panose="020B0604020202020204" pitchFamily="34" charset="0"/>
            <a:cs typeface="Arial" panose="020B0604020202020204" pitchFamily="34" charset="0"/>
          </a:endParaRPr>
        </a:p>
      </dgm:t>
    </dgm:pt>
    <dgm:pt modelId="{AE4EABCF-53A6-413D-A9F9-3BF32C89D896}" type="par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8427F18A-A111-49CD-B6EF-8A27B84F7818}" type="sib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C9BBAE64-F634-45FA-A2C3-50764666C472}">
      <dgm:prSet custT="1"/>
      <dgm:spPr>
        <a:noFill/>
      </dgm:spPr>
      <dgm:t>
        <a:bodyPr/>
        <a:lstStyle/>
        <a:p>
          <a:r>
            <a:rPr lang="en-US" sz="1600" dirty="0" smtClean="0">
              <a:solidFill>
                <a:schemeClr val="tx1"/>
              </a:solidFill>
              <a:latin typeface="Arial" panose="020B0604020202020204" pitchFamily="34" charset="0"/>
              <a:cs typeface="Arial" panose="020B0604020202020204" pitchFamily="34" charset="0"/>
            </a:rPr>
            <a:t>Standards for IP Offices (Help streamline data processing)</a:t>
          </a:r>
          <a:endParaRPr lang="en-GB" sz="1600" dirty="0">
            <a:solidFill>
              <a:schemeClr val="tx1"/>
            </a:solidFill>
            <a:latin typeface="Arial" panose="020B0604020202020204" pitchFamily="34" charset="0"/>
            <a:cs typeface="Arial" panose="020B0604020202020204" pitchFamily="34" charset="0"/>
          </a:endParaRPr>
        </a:p>
      </dgm:t>
    </dgm:pt>
    <dgm:pt modelId="{0C32119F-D548-4210-BBAE-DE8DE5747565}" type="parTrans" cxnId="{B35C2D7C-6710-47C3-BF81-BFEB39FCECA8}">
      <dgm:prSet/>
      <dgm:spPr/>
      <dgm:t>
        <a:bodyPr/>
        <a:lstStyle/>
        <a:p>
          <a:endParaRPr lang="en-GB">
            <a:latin typeface="Arial" panose="020B0604020202020204" pitchFamily="34" charset="0"/>
            <a:cs typeface="Arial" panose="020B0604020202020204" pitchFamily="34" charset="0"/>
          </a:endParaRPr>
        </a:p>
      </dgm:t>
    </dgm:pt>
    <dgm:pt modelId="{855ACA7A-0ED6-4A47-88F7-2678786D566B}" type="sibTrans" cxnId="{B35C2D7C-6710-47C3-BF81-BFEB39FCECA8}">
      <dgm:prSet/>
      <dgm:spPr/>
      <dgm:t>
        <a:bodyPr/>
        <a:lstStyle/>
        <a:p>
          <a:endParaRPr lang="en-GB">
            <a:latin typeface="Arial" panose="020B0604020202020204" pitchFamily="34" charset="0"/>
            <a:cs typeface="Arial" panose="020B0604020202020204" pitchFamily="34" charset="0"/>
          </a:endParaRPr>
        </a:p>
      </dgm:t>
    </dgm:pt>
    <dgm:pt modelId="{B89A2FFD-A76D-4C5B-AB05-3C9C794283DB}" type="pres">
      <dgm:prSet presAssocID="{84723611-1F07-45CF-BC70-DDAF7A2B69F2}" presName="composite" presStyleCnt="0">
        <dgm:presLayoutVars>
          <dgm:chMax val="5"/>
          <dgm:dir/>
          <dgm:animLvl val="ctr"/>
          <dgm:resizeHandles val="exact"/>
        </dgm:presLayoutVars>
      </dgm:prSet>
      <dgm:spPr/>
      <dgm:t>
        <a:bodyPr/>
        <a:lstStyle/>
        <a:p>
          <a:endParaRPr lang="en-GB"/>
        </a:p>
      </dgm:t>
    </dgm:pt>
    <dgm:pt modelId="{4FA68915-F74F-4C70-86D2-232B7ACA6BFA}" type="pres">
      <dgm:prSet presAssocID="{84723611-1F07-45CF-BC70-DDAF7A2B69F2}" presName="cycle" presStyleCnt="0"/>
      <dgm:spPr/>
    </dgm:pt>
    <dgm:pt modelId="{304276E5-7B73-4554-8510-2E14219FC9BD}" type="pres">
      <dgm:prSet presAssocID="{84723611-1F07-45CF-BC70-DDAF7A2B69F2}" presName="centerShape" presStyleCnt="0"/>
      <dgm:spPr/>
    </dgm:pt>
    <dgm:pt modelId="{64FA8CA5-A264-48D3-A233-8A4D0623DEE2}" type="pres">
      <dgm:prSet presAssocID="{84723611-1F07-45CF-BC70-DDAF7A2B69F2}" presName="connSite" presStyleLbl="node1" presStyleIdx="0" presStyleCnt="4"/>
      <dgm:spPr/>
    </dgm:pt>
    <dgm:pt modelId="{CF8B2694-DD11-4662-A6EE-0A0D6CC314B8}" type="pres">
      <dgm:prSet presAssocID="{84723611-1F07-45CF-BC70-DDAF7A2B69F2}" presName="visible" presStyleLbl="node1" presStyleIdx="0" presStyleCnt="4"/>
      <dgm:spPr>
        <a:solidFill>
          <a:srgbClr val="00B0F0"/>
        </a:solidFill>
      </dgm:spPr>
      <dgm:t>
        <a:bodyPr/>
        <a:lstStyle/>
        <a:p>
          <a:endParaRPr lang="en-GB"/>
        </a:p>
      </dgm:t>
    </dgm:pt>
    <dgm:pt modelId="{D6CF3EFC-2E47-470A-A03A-CB366ED6DDCD}" type="pres">
      <dgm:prSet presAssocID="{23B99076-32E9-4FCF-953C-B9781FA96C6A}" presName="Name25" presStyleLbl="parChTrans1D1" presStyleIdx="0" presStyleCnt="3"/>
      <dgm:spPr/>
      <dgm:t>
        <a:bodyPr/>
        <a:lstStyle/>
        <a:p>
          <a:endParaRPr lang="en-GB"/>
        </a:p>
      </dgm:t>
    </dgm:pt>
    <dgm:pt modelId="{8E4AC2C9-851A-41D0-9C9C-0268B7804896}" type="pres">
      <dgm:prSet presAssocID="{F8437379-6797-4E73-B8ED-01215506FC8A}" presName="node" presStyleCnt="0"/>
      <dgm:spPr/>
    </dgm:pt>
    <dgm:pt modelId="{B5F1422B-8F55-49AE-B6BC-A37906D34E58}" type="pres">
      <dgm:prSet presAssocID="{F8437379-6797-4E73-B8ED-01215506FC8A}" presName="parentNode" presStyleLbl="node1" presStyleIdx="1" presStyleCnt="4" custScaleX="115002" custScaleY="100071" custLinFactNeighborX="11262" custLinFactNeighborY="-15">
        <dgm:presLayoutVars>
          <dgm:chMax val="1"/>
          <dgm:bulletEnabled val="1"/>
        </dgm:presLayoutVars>
      </dgm:prSet>
      <dgm:spPr/>
      <dgm:t>
        <a:bodyPr/>
        <a:lstStyle/>
        <a:p>
          <a:endParaRPr lang="en-GB"/>
        </a:p>
      </dgm:t>
    </dgm:pt>
    <dgm:pt modelId="{6D96A0A7-175A-42B5-8EC5-54A977483BC0}" type="pres">
      <dgm:prSet presAssocID="{F8437379-6797-4E73-B8ED-01215506FC8A}" presName="childNode" presStyleLbl="revTx" presStyleIdx="0" presStyleCnt="3">
        <dgm:presLayoutVars>
          <dgm:bulletEnabled val="1"/>
        </dgm:presLayoutVars>
      </dgm:prSet>
      <dgm:spPr/>
      <dgm:t>
        <a:bodyPr/>
        <a:lstStyle/>
        <a:p>
          <a:endParaRPr lang="en-GB"/>
        </a:p>
      </dgm:t>
    </dgm:pt>
    <dgm:pt modelId="{416F23A2-0417-44FD-8882-4C6511927804}" type="pres">
      <dgm:prSet presAssocID="{20923705-9A7E-4881-BCEA-F494E9655DF2}" presName="Name25" presStyleLbl="parChTrans1D1" presStyleIdx="1" presStyleCnt="3"/>
      <dgm:spPr/>
      <dgm:t>
        <a:bodyPr/>
        <a:lstStyle/>
        <a:p>
          <a:endParaRPr lang="en-GB"/>
        </a:p>
      </dgm:t>
    </dgm:pt>
    <dgm:pt modelId="{85717EC5-4439-498B-9BB5-B064A6025AAA}" type="pres">
      <dgm:prSet presAssocID="{2DBF7984-D40F-4EB4-AE53-F8D1FFB4B716}" presName="node" presStyleCnt="0"/>
      <dgm:spPr/>
    </dgm:pt>
    <dgm:pt modelId="{FD4DBD45-3A02-40E2-9435-65F1F464E4E7}" type="pres">
      <dgm:prSet presAssocID="{2DBF7984-D40F-4EB4-AE53-F8D1FFB4B716}" presName="parentNode" presStyleLbl="node1" presStyleIdx="2" presStyleCnt="4" custScaleX="109749" custScaleY="100071">
        <dgm:presLayoutVars>
          <dgm:chMax val="1"/>
          <dgm:bulletEnabled val="1"/>
        </dgm:presLayoutVars>
      </dgm:prSet>
      <dgm:spPr/>
      <dgm:t>
        <a:bodyPr/>
        <a:lstStyle/>
        <a:p>
          <a:endParaRPr lang="en-GB"/>
        </a:p>
      </dgm:t>
    </dgm:pt>
    <dgm:pt modelId="{0ADBC6BE-CB2A-487B-8C07-2BE1BDF2C104}" type="pres">
      <dgm:prSet presAssocID="{2DBF7984-D40F-4EB4-AE53-F8D1FFB4B716}" presName="childNode" presStyleLbl="revTx" presStyleIdx="1" presStyleCnt="3">
        <dgm:presLayoutVars>
          <dgm:bulletEnabled val="1"/>
        </dgm:presLayoutVars>
      </dgm:prSet>
      <dgm:spPr/>
      <dgm:t>
        <a:bodyPr/>
        <a:lstStyle/>
        <a:p>
          <a:endParaRPr lang="en-GB"/>
        </a:p>
      </dgm:t>
    </dgm:pt>
    <dgm:pt modelId="{6BBC24A9-7BBF-46C0-8AE7-27AC019C42AD}" type="pres">
      <dgm:prSet presAssocID="{AE4EABCF-53A6-413D-A9F9-3BF32C89D896}" presName="Name25" presStyleLbl="parChTrans1D1" presStyleIdx="2" presStyleCnt="3"/>
      <dgm:spPr/>
      <dgm:t>
        <a:bodyPr/>
        <a:lstStyle/>
        <a:p>
          <a:endParaRPr lang="en-GB"/>
        </a:p>
      </dgm:t>
    </dgm:pt>
    <dgm:pt modelId="{950524FD-C911-4D01-8810-94933B85E5A7}" type="pres">
      <dgm:prSet presAssocID="{0D4C0318-6B41-4925-82F5-B8C13C9559B6}" presName="node" presStyleCnt="0"/>
      <dgm:spPr/>
    </dgm:pt>
    <dgm:pt modelId="{1BD98F39-757F-497F-B428-BBAE148FE315}" type="pres">
      <dgm:prSet presAssocID="{0D4C0318-6B41-4925-82F5-B8C13C9559B6}" presName="parentNode" presStyleLbl="node1" presStyleIdx="3" presStyleCnt="4" custScaleX="109749" custScaleY="100071">
        <dgm:presLayoutVars>
          <dgm:chMax val="1"/>
          <dgm:bulletEnabled val="1"/>
        </dgm:presLayoutVars>
      </dgm:prSet>
      <dgm:spPr/>
      <dgm:t>
        <a:bodyPr/>
        <a:lstStyle/>
        <a:p>
          <a:endParaRPr lang="en-GB"/>
        </a:p>
      </dgm:t>
    </dgm:pt>
    <dgm:pt modelId="{676D2E55-BCA1-4D96-B149-6973914DBF2D}" type="pres">
      <dgm:prSet presAssocID="{0D4C0318-6B41-4925-82F5-B8C13C9559B6}" presName="childNode" presStyleLbl="revTx" presStyleIdx="2" presStyleCnt="3">
        <dgm:presLayoutVars>
          <dgm:bulletEnabled val="1"/>
        </dgm:presLayoutVars>
      </dgm:prSet>
      <dgm:spPr/>
      <dgm:t>
        <a:bodyPr/>
        <a:lstStyle/>
        <a:p>
          <a:endParaRPr lang="en-GB"/>
        </a:p>
      </dgm:t>
    </dgm:pt>
  </dgm:ptLst>
  <dgm:cxnLst>
    <dgm:cxn modelId="{B35C2D7C-6710-47C3-BF81-BFEB39FCECA8}" srcId="{0D4C0318-6B41-4925-82F5-B8C13C9559B6}" destId="{C9BBAE64-F634-45FA-A2C3-50764666C472}" srcOrd="1" destOrd="0" parTransId="{0C32119F-D548-4210-BBAE-DE8DE5747565}" sibTransId="{855ACA7A-0ED6-4A47-88F7-2678786D566B}"/>
    <dgm:cxn modelId="{5A7F6AA9-9042-423E-8BEF-00816D05CA18}" type="presOf" srcId="{AE4EABCF-53A6-413D-A9F9-3BF32C89D896}" destId="{6BBC24A9-7BBF-46C0-8AE7-27AC019C42AD}" srcOrd="0" destOrd="0" presId="urn:microsoft.com/office/officeart/2005/8/layout/radial2"/>
    <dgm:cxn modelId="{BAB3E675-1F43-4ECF-BF5C-5AF59B40F537}" srcId="{F8437379-6797-4E73-B8ED-01215506FC8A}" destId="{7DE03415-8C1D-449E-88F4-0054F6573D59}" srcOrd="0" destOrd="0" parTransId="{1B9E030A-29E2-4135-8886-849E041ED290}" sibTransId="{03EC950A-C97D-467D-BF02-AD12781FA39C}"/>
    <dgm:cxn modelId="{E7D2169B-0FE6-45BD-93C4-B7C0E7BFA757}" srcId="{2DBF7984-D40F-4EB4-AE53-F8D1FFB4B716}" destId="{311A0F5C-F3D5-4939-8C20-288733DA076C}" srcOrd="1" destOrd="0" parTransId="{4B19AD01-EF4B-49C0-8A5B-4343EBFAC3BD}" sibTransId="{BD02EA5C-FB71-4844-9D3A-A4E1F7389F2A}"/>
    <dgm:cxn modelId="{0739CAC4-2DC7-4F05-A12D-58F26F4E5D09}" srcId="{84723611-1F07-45CF-BC70-DDAF7A2B69F2}" destId="{2DBF7984-D40F-4EB4-AE53-F8D1FFB4B716}" srcOrd="1" destOrd="0" parTransId="{20923705-9A7E-4881-BCEA-F494E9655DF2}" sibTransId="{6E625BC6-8355-4A19-AE9F-0AB9CB3645FF}"/>
    <dgm:cxn modelId="{132CA38A-BCB8-48EC-932E-A37517102527}" type="presOf" srcId="{84723611-1F07-45CF-BC70-DDAF7A2B69F2}" destId="{B89A2FFD-A76D-4C5B-AB05-3C9C794283DB}" srcOrd="0" destOrd="0" presId="urn:microsoft.com/office/officeart/2005/8/layout/radial2"/>
    <dgm:cxn modelId="{02E0699C-68AD-4932-B495-3E91BF525690}" type="presOf" srcId="{20923705-9A7E-4881-BCEA-F494E9655DF2}" destId="{416F23A2-0417-44FD-8882-4C6511927804}" srcOrd="0" destOrd="0" presId="urn:microsoft.com/office/officeart/2005/8/layout/radial2"/>
    <dgm:cxn modelId="{C3124401-AF62-43B9-A021-96E23E519E53}" type="presOf" srcId="{C9BBAE64-F634-45FA-A2C3-50764666C472}" destId="{676D2E55-BCA1-4D96-B149-6973914DBF2D}" srcOrd="0" destOrd="1" presId="urn:microsoft.com/office/officeart/2005/8/layout/radial2"/>
    <dgm:cxn modelId="{D7A776BC-8470-49A0-B082-911341C81355}" type="presOf" srcId="{238A0C91-219B-4E27-83A2-6324C1DC8574}" destId="{0ADBC6BE-CB2A-487B-8C07-2BE1BDF2C104}" srcOrd="0" destOrd="0" presId="urn:microsoft.com/office/officeart/2005/8/layout/radial2"/>
    <dgm:cxn modelId="{76B73901-3497-41C4-91AA-D22B5CE61BA3}" type="presOf" srcId="{119200DE-C92C-4B61-AFF9-6FD1F21438B8}" destId="{676D2E55-BCA1-4D96-B149-6973914DBF2D}" srcOrd="0" destOrd="0" presId="urn:microsoft.com/office/officeart/2005/8/layout/radial2"/>
    <dgm:cxn modelId="{FBAC3A7B-E948-4B04-80D0-886241A6C463}" type="presOf" srcId="{7DE03415-8C1D-449E-88F4-0054F6573D59}" destId="{6D96A0A7-175A-42B5-8EC5-54A977483BC0}" srcOrd="0" destOrd="0" presId="urn:microsoft.com/office/officeart/2005/8/layout/radial2"/>
    <dgm:cxn modelId="{6E5720BB-986A-4CC9-8497-5F8D37806A67}" type="presOf" srcId="{0D4C0318-6B41-4925-82F5-B8C13C9559B6}" destId="{1BD98F39-757F-497F-B428-BBAE148FE315}" srcOrd="0" destOrd="0" presId="urn:microsoft.com/office/officeart/2005/8/layout/radial2"/>
    <dgm:cxn modelId="{53A2E8CB-7814-4443-8B2A-31781075DAFB}" srcId="{84723611-1F07-45CF-BC70-DDAF7A2B69F2}" destId="{0D4C0318-6B41-4925-82F5-B8C13C9559B6}" srcOrd="2" destOrd="0" parTransId="{AE4EABCF-53A6-413D-A9F9-3BF32C89D896}" sibTransId="{8427F18A-A111-49CD-B6EF-8A27B84F7818}"/>
    <dgm:cxn modelId="{892E618E-5DEF-4433-BDA5-0EC0FDF0CF3E}" type="presOf" srcId="{F8437379-6797-4E73-B8ED-01215506FC8A}" destId="{B5F1422B-8F55-49AE-B6BC-A37906D34E58}" srcOrd="0" destOrd="0" presId="urn:microsoft.com/office/officeart/2005/8/layout/radial2"/>
    <dgm:cxn modelId="{EEFBCF32-EB2C-4030-BF42-BF96DD764DA9}" type="presOf" srcId="{23B99076-32E9-4FCF-953C-B9781FA96C6A}" destId="{D6CF3EFC-2E47-470A-A03A-CB366ED6DDCD}" srcOrd="0" destOrd="0" presId="urn:microsoft.com/office/officeart/2005/8/layout/radial2"/>
    <dgm:cxn modelId="{B9278AA6-2ADC-4FCD-A818-FF072556D335}" type="presOf" srcId="{2DBF7984-D40F-4EB4-AE53-F8D1FFB4B716}" destId="{FD4DBD45-3A02-40E2-9435-65F1F464E4E7}" srcOrd="0" destOrd="0" presId="urn:microsoft.com/office/officeart/2005/8/layout/radial2"/>
    <dgm:cxn modelId="{21DABE3E-C2AC-4EB4-89C0-727C2B4BFB14}" srcId="{0D4C0318-6B41-4925-82F5-B8C13C9559B6}" destId="{119200DE-C92C-4B61-AFF9-6FD1F21438B8}" srcOrd="0" destOrd="0" parTransId="{E066FCB5-0539-45FA-80B4-667C430E8C9B}" sibTransId="{6223A879-5148-4B26-A1C2-16B1BD84B596}"/>
    <dgm:cxn modelId="{5CC554EC-6C90-4F40-86FB-63F6B8AD8762}" srcId="{2DBF7984-D40F-4EB4-AE53-F8D1FFB4B716}" destId="{238A0C91-219B-4E27-83A2-6324C1DC8574}" srcOrd="0" destOrd="0" parTransId="{81CD1AD6-1E0B-40D1-819E-4C03EA3C9351}" sibTransId="{8E083F34-DDC3-43EB-87B8-02913CEEDBDE}"/>
    <dgm:cxn modelId="{0EB3F100-4078-4D7D-90C8-95DACAB5C43A}" type="presOf" srcId="{311A0F5C-F3D5-4939-8C20-288733DA076C}" destId="{0ADBC6BE-CB2A-487B-8C07-2BE1BDF2C104}" srcOrd="0" destOrd="1" presId="urn:microsoft.com/office/officeart/2005/8/layout/radial2"/>
    <dgm:cxn modelId="{7EC6521D-8930-4D95-8063-8948DC44D048}" srcId="{84723611-1F07-45CF-BC70-DDAF7A2B69F2}" destId="{F8437379-6797-4E73-B8ED-01215506FC8A}" srcOrd="0" destOrd="0" parTransId="{23B99076-32E9-4FCF-953C-B9781FA96C6A}" sibTransId="{19DDEF2E-9245-451A-9F9A-1748642A656E}"/>
    <dgm:cxn modelId="{D4C4F823-0EB2-4D83-925D-DF176F6A831C}" type="presParOf" srcId="{B89A2FFD-A76D-4C5B-AB05-3C9C794283DB}" destId="{4FA68915-F74F-4C70-86D2-232B7ACA6BFA}" srcOrd="0" destOrd="0" presId="urn:microsoft.com/office/officeart/2005/8/layout/radial2"/>
    <dgm:cxn modelId="{F9ABC0B9-1C92-4063-9C44-0D0A193FB84E}" type="presParOf" srcId="{4FA68915-F74F-4C70-86D2-232B7ACA6BFA}" destId="{304276E5-7B73-4554-8510-2E14219FC9BD}" srcOrd="0" destOrd="0" presId="urn:microsoft.com/office/officeart/2005/8/layout/radial2"/>
    <dgm:cxn modelId="{017E3865-A1C7-4288-972A-296CE884A324}" type="presParOf" srcId="{304276E5-7B73-4554-8510-2E14219FC9BD}" destId="{64FA8CA5-A264-48D3-A233-8A4D0623DEE2}" srcOrd="0" destOrd="0" presId="urn:microsoft.com/office/officeart/2005/8/layout/radial2"/>
    <dgm:cxn modelId="{1E453B98-AD96-4F06-ABEA-486723E46CF5}" type="presParOf" srcId="{304276E5-7B73-4554-8510-2E14219FC9BD}" destId="{CF8B2694-DD11-4662-A6EE-0A0D6CC314B8}" srcOrd="1" destOrd="0" presId="urn:microsoft.com/office/officeart/2005/8/layout/radial2"/>
    <dgm:cxn modelId="{F49E408E-1C11-4FD1-9256-D7F5F5FE71A3}" type="presParOf" srcId="{4FA68915-F74F-4C70-86D2-232B7ACA6BFA}" destId="{D6CF3EFC-2E47-470A-A03A-CB366ED6DDCD}" srcOrd="1" destOrd="0" presId="urn:microsoft.com/office/officeart/2005/8/layout/radial2"/>
    <dgm:cxn modelId="{E1A06886-16D6-4AC9-9592-C4F1A30FFC8B}" type="presParOf" srcId="{4FA68915-F74F-4C70-86D2-232B7ACA6BFA}" destId="{8E4AC2C9-851A-41D0-9C9C-0268B7804896}" srcOrd="2" destOrd="0" presId="urn:microsoft.com/office/officeart/2005/8/layout/radial2"/>
    <dgm:cxn modelId="{8155EC81-1BF5-45B4-A19C-0B4EEF286C6F}" type="presParOf" srcId="{8E4AC2C9-851A-41D0-9C9C-0268B7804896}" destId="{B5F1422B-8F55-49AE-B6BC-A37906D34E58}" srcOrd="0" destOrd="0" presId="urn:microsoft.com/office/officeart/2005/8/layout/radial2"/>
    <dgm:cxn modelId="{E7938072-F3EF-4CB3-A3F0-5234449A84A4}" type="presParOf" srcId="{8E4AC2C9-851A-41D0-9C9C-0268B7804896}" destId="{6D96A0A7-175A-42B5-8EC5-54A977483BC0}" srcOrd="1" destOrd="0" presId="urn:microsoft.com/office/officeart/2005/8/layout/radial2"/>
    <dgm:cxn modelId="{71560796-0FE2-4109-BC77-1BF49D7FF719}" type="presParOf" srcId="{4FA68915-F74F-4C70-86D2-232B7ACA6BFA}" destId="{416F23A2-0417-44FD-8882-4C6511927804}" srcOrd="3" destOrd="0" presId="urn:microsoft.com/office/officeart/2005/8/layout/radial2"/>
    <dgm:cxn modelId="{01047711-7D7F-4ADC-A876-96A400D94760}" type="presParOf" srcId="{4FA68915-F74F-4C70-86D2-232B7ACA6BFA}" destId="{85717EC5-4439-498B-9BB5-B064A6025AAA}" srcOrd="4" destOrd="0" presId="urn:microsoft.com/office/officeart/2005/8/layout/radial2"/>
    <dgm:cxn modelId="{3A4D2AF8-2658-42D4-AEE1-683EBE6A763C}" type="presParOf" srcId="{85717EC5-4439-498B-9BB5-B064A6025AAA}" destId="{FD4DBD45-3A02-40E2-9435-65F1F464E4E7}" srcOrd="0" destOrd="0" presId="urn:microsoft.com/office/officeart/2005/8/layout/radial2"/>
    <dgm:cxn modelId="{839E3EF6-7BE0-43DB-BEAF-41F4AC3484FF}" type="presParOf" srcId="{85717EC5-4439-498B-9BB5-B064A6025AAA}" destId="{0ADBC6BE-CB2A-487B-8C07-2BE1BDF2C104}" srcOrd="1" destOrd="0" presId="urn:microsoft.com/office/officeart/2005/8/layout/radial2"/>
    <dgm:cxn modelId="{A32CE07A-370F-4D42-8CC6-DA33BAC72737}" type="presParOf" srcId="{4FA68915-F74F-4C70-86D2-232B7ACA6BFA}" destId="{6BBC24A9-7BBF-46C0-8AE7-27AC019C42AD}" srcOrd="5" destOrd="0" presId="urn:microsoft.com/office/officeart/2005/8/layout/radial2"/>
    <dgm:cxn modelId="{F3C0FA94-BB2F-43AE-9414-A35B1E0E33BD}" type="presParOf" srcId="{4FA68915-F74F-4C70-86D2-232B7ACA6BFA}" destId="{950524FD-C911-4D01-8810-94933B85E5A7}" srcOrd="6" destOrd="0" presId="urn:microsoft.com/office/officeart/2005/8/layout/radial2"/>
    <dgm:cxn modelId="{0B0F17F9-C62D-4E3D-AF4C-CD296AF0F101}" type="presParOf" srcId="{950524FD-C911-4D01-8810-94933B85E5A7}" destId="{1BD98F39-757F-497F-B428-BBAE148FE315}" srcOrd="0" destOrd="0" presId="urn:microsoft.com/office/officeart/2005/8/layout/radial2"/>
    <dgm:cxn modelId="{B9894E2E-3027-4F80-B222-87EAD9EF7B2B}" type="presParOf" srcId="{950524FD-C911-4D01-8810-94933B85E5A7}" destId="{676D2E55-BCA1-4D96-B149-6973914DBF2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DE9AA-C29E-4697-B395-24ACA0ADD35A}" type="doc">
      <dgm:prSet loTypeId="urn:microsoft.com/office/officeart/2005/8/layout/hierarchy3" loCatId="hierarchy" qsTypeId="urn:microsoft.com/office/officeart/2005/8/quickstyle/simple1" qsCatId="simple" csTypeId="urn:microsoft.com/office/officeart/2005/8/colors/accent1_2" csCatId="accent1" phldr="1"/>
      <dgm:spPr/>
    </dgm:pt>
    <dgm:pt modelId="{0B38F569-C45E-493E-B04A-CCA1D18298A8}">
      <dgm:prSet phldrT="[Text]" custT="1"/>
      <dgm:spPr>
        <a:solidFill>
          <a:srgbClr val="0070C0"/>
        </a:solidFill>
      </dgm:spPr>
      <dgm:t>
        <a:bodyPr/>
        <a:lstStyle/>
        <a:p>
          <a:r>
            <a:rPr lang="en-US" sz="2000" dirty="0" smtClean="0">
              <a:solidFill>
                <a:schemeClr val="bg1"/>
              </a:solidFill>
              <a:latin typeface="Arial" charset="0"/>
              <a:cs typeface="Arial" charset="0"/>
            </a:rPr>
            <a:t>WIPO Unit  – THE ECONOMICS AND STATISTICS DIVISION – Reflects the Growing Consensus on the importance of the Economic Dimension of IP. </a:t>
          </a:r>
        </a:p>
        <a:p>
          <a:endParaRPr lang="en-GB" sz="2000" dirty="0">
            <a:solidFill>
              <a:schemeClr val="bg1"/>
            </a:solidFill>
          </a:endParaRPr>
        </a:p>
      </dgm:t>
    </dgm:pt>
    <dgm:pt modelId="{6F7E98C2-664A-4CD0-8DBE-8518FF6EC27D}" type="parTrans" cxnId="{145FEE5C-0759-4F46-9354-22780D200165}">
      <dgm:prSet/>
      <dgm:spPr/>
      <dgm:t>
        <a:bodyPr/>
        <a:lstStyle/>
        <a:p>
          <a:endParaRPr lang="en-GB">
            <a:solidFill>
              <a:srgbClr val="0070C0"/>
            </a:solidFill>
          </a:endParaRPr>
        </a:p>
      </dgm:t>
    </dgm:pt>
    <dgm:pt modelId="{B5C33277-7FFF-426A-9AC4-B4E04B960462}" type="sibTrans" cxnId="{145FEE5C-0759-4F46-9354-22780D200165}">
      <dgm:prSet/>
      <dgm:spPr>
        <a:noFill/>
        <a:ln>
          <a:solidFill>
            <a:schemeClr val="tx1">
              <a:alpha val="90000"/>
            </a:schemeClr>
          </a:solidFill>
        </a:ln>
      </dgm:spPr>
      <dgm:t>
        <a:bodyPr/>
        <a:lstStyle/>
        <a:p>
          <a:endParaRPr lang="en-GB">
            <a:solidFill>
              <a:srgbClr val="0070C0"/>
            </a:solidFill>
          </a:endParaRPr>
        </a:p>
      </dgm:t>
    </dgm:pt>
    <dgm:pt modelId="{1A4DB347-E24E-46E3-BA73-70E85C7438F9}">
      <dgm:prSet phldrT="[Text]" custT="1"/>
      <dgm:spPr>
        <a:solidFill>
          <a:srgbClr val="0070C0"/>
        </a:solidFill>
      </dgm:spPr>
      <dgm:t>
        <a:bodyPr/>
        <a:lstStyle/>
        <a:p>
          <a:r>
            <a:rPr lang="en-US" sz="2000" dirty="0" smtClean="0">
              <a:solidFill>
                <a:schemeClr val="bg1"/>
              </a:solidFill>
              <a:latin typeface="Arial" charset="0"/>
              <a:cs typeface="Arial" charset="0"/>
            </a:rPr>
            <a:t>The Division applies statistic and Economic analysis to the use of WIPO services.</a:t>
          </a:r>
          <a:endParaRPr lang="en-GB" sz="2000" dirty="0">
            <a:solidFill>
              <a:schemeClr val="bg1"/>
            </a:solidFill>
          </a:endParaRPr>
        </a:p>
      </dgm:t>
    </dgm:pt>
    <dgm:pt modelId="{31C2B368-D80D-46F9-9735-9314C630CFA0}" type="parTrans" cxnId="{FAB5592A-DAC0-403F-92BE-345EDD39728A}">
      <dgm:prSet/>
      <dgm:spPr/>
      <dgm:t>
        <a:bodyPr/>
        <a:lstStyle/>
        <a:p>
          <a:endParaRPr lang="en-GB">
            <a:solidFill>
              <a:srgbClr val="0070C0"/>
            </a:solidFill>
          </a:endParaRPr>
        </a:p>
      </dgm:t>
    </dgm:pt>
    <dgm:pt modelId="{F042930C-1445-4297-AA38-8630100549EB}" type="sibTrans" cxnId="{FAB5592A-DAC0-403F-92BE-345EDD39728A}">
      <dgm:prSet/>
      <dgm:spPr>
        <a:noFill/>
        <a:ln>
          <a:solidFill>
            <a:schemeClr val="tx1">
              <a:alpha val="90000"/>
            </a:schemeClr>
          </a:solidFill>
        </a:ln>
      </dgm:spPr>
      <dgm:t>
        <a:bodyPr/>
        <a:lstStyle/>
        <a:p>
          <a:endParaRPr lang="en-GB">
            <a:solidFill>
              <a:srgbClr val="0070C0"/>
            </a:solidFill>
          </a:endParaRPr>
        </a:p>
      </dgm:t>
    </dgm:pt>
    <dgm:pt modelId="{E32D4220-A1F6-414A-BAC7-DA8FF104BB3D}">
      <dgm:prSet phldrT="[Text]" custT="1"/>
      <dgm:spPr>
        <a:solidFill>
          <a:srgbClr val="0070C0"/>
        </a:solidFill>
      </dgm:spPr>
      <dgm:t>
        <a:bodyPr/>
        <a:lstStyle/>
        <a:p>
          <a:r>
            <a:rPr lang="en-US" sz="2000" dirty="0" smtClean="0">
              <a:solidFill>
                <a:schemeClr val="bg1"/>
              </a:solidFill>
              <a:latin typeface="Arial" charset="0"/>
              <a:cs typeface="Arial" charset="0"/>
            </a:rPr>
            <a:t>This  structure also improves WIPO economic insight on IP Development. </a:t>
          </a:r>
          <a:endParaRPr lang="en-GB" sz="2000" dirty="0">
            <a:solidFill>
              <a:schemeClr val="bg1"/>
            </a:solidFill>
          </a:endParaRPr>
        </a:p>
      </dgm:t>
    </dgm:pt>
    <dgm:pt modelId="{7F3754D5-9491-4264-9039-86729CF46EA5}" type="parTrans" cxnId="{1A97D3B0-117F-4530-B8B0-1A644418D982}">
      <dgm:prSet/>
      <dgm:spPr/>
      <dgm:t>
        <a:bodyPr/>
        <a:lstStyle/>
        <a:p>
          <a:endParaRPr lang="en-GB">
            <a:solidFill>
              <a:srgbClr val="0070C0"/>
            </a:solidFill>
          </a:endParaRPr>
        </a:p>
      </dgm:t>
    </dgm:pt>
    <dgm:pt modelId="{4FC6C3C4-95F9-47D7-8FA9-5768C9BF8E2F}" type="sibTrans" cxnId="{1A97D3B0-117F-4530-B8B0-1A644418D982}">
      <dgm:prSet/>
      <dgm:spPr/>
      <dgm:t>
        <a:bodyPr/>
        <a:lstStyle/>
        <a:p>
          <a:endParaRPr lang="en-GB">
            <a:solidFill>
              <a:srgbClr val="0070C0"/>
            </a:solidFill>
          </a:endParaRPr>
        </a:p>
      </dgm:t>
    </dgm:pt>
    <dgm:pt modelId="{D9406C85-E1E0-45C3-B06A-B3BED9468EA1}" type="pres">
      <dgm:prSet presAssocID="{F26DE9AA-C29E-4697-B395-24ACA0ADD35A}" presName="diagram" presStyleCnt="0">
        <dgm:presLayoutVars>
          <dgm:chPref val="1"/>
          <dgm:dir/>
          <dgm:animOne val="branch"/>
          <dgm:animLvl val="lvl"/>
          <dgm:resizeHandles/>
        </dgm:presLayoutVars>
      </dgm:prSet>
      <dgm:spPr/>
    </dgm:pt>
    <dgm:pt modelId="{297EEF1D-DA8F-44D9-B9BD-7577AF66B27D}" type="pres">
      <dgm:prSet presAssocID="{0B38F569-C45E-493E-B04A-CCA1D18298A8}" presName="root" presStyleCnt="0"/>
      <dgm:spPr/>
    </dgm:pt>
    <dgm:pt modelId="{92E0B33F-81B5-4AF1-A402-E9155A1DFD8A}" type="pres">
      <dgm:prSet presAssocID="{0B38F569-C45E-493E-B04A-CCA1D18298A8}" presName="rootComposite" presStyleCnt="0"/>
      <dgm:spPr/>
    </dgm:pt>
    <dgm:pt modelId="{475EE592-1B76-44A5-9C4C-5013EA8CDA3E}" type="pres">
      <dgm:prSet presAssocID="{0B38F569-C45E-493E-B04A-CCA1D18298A8}" presName="rootText" presStyleLbl="node1" presStyleIdx="0" presStyleCnt="1" custScaleX="279019" custLinFactNeighborX="-81900" custLinFactNeighborY="5052"/>
      <dgm:spPr/>
      <dgm:t>
        <a:bodyPr/>
        <a:lstStyle/>
        <a:p>
          <a:endParaRPr lang="en-GB"/>
        </a:p>
      </dgm:t>
    </dgm:pt>
    <dgm:pt modelId="{AC57CA82-63B2-4D44-8F87-4A68D5F6D53F}" type="pres">
      <dgm:prSet presAssocID="{0B38F569-C45E-493E-B04A-CCA1D18298A8}" presName="rootConnector" presStyleLbl="node1" presStyleIdx="0" presStyleCnt="1"/>
      <dgm:spPr/>
      <dgm:t>
        <a:bodyPr/>
        <a:lstStyle/>
        <a:p>
          <a:endParaRPr lang="en-GB"/>
        </a:p>
      </dgm:t>
    </dgm:pt>
    <dgm:pt modelId="{A2D7EC54-DF3D-4430-BCCD-7CDD05863D6E}" type="pres">
      <dgm:prSet presAssocID="{0B38F569-C45E-493E-B04A-CCA1D18298A8}" presName="childShape" presStyleCnt="0"/>
      <dgm:spPr/>
    </dgm:pt>
    <dgm:pt modelId="{6C6E2392-586B-4B22-87F7-608943579768}" type="pres">
      <dgm:prSet presAssocID="{31C2B368-D80D-46F9-9735-9314C630CFA0}" presName="Name13" presStyleLbl="parChTrans1D2" presStyleIdx="0" presStyleCnt="2"/>
      <dgm:spPr/>
      <dgm:t>
        <a:bodyPr/>
        <a:lstStyle/>
        <a:p>
          <a:endParaRPr lang="en-GB"/>
        </a:p>
      </dgm:t>
    </dgm:pt>
    <dgm:pt modelId="{896906C4-765F-4996-855D-14D6F6F4A662}" type="pres">
      <dgm:prSet presAssocID="{1A4DB347-E24E-46E3-BA73-70E85C7438F9}" presName="childText" presStyleLbl="bgAcc1" presStyleIdx="0" presStyleCnt="2" custScaleX="217067">
        <dgm:presLayoutVars>
          <dgm:bulletEnabled val="1"/>
        </dgm:presLayoutVars>
      </dgm:prSet>
      <dgm:spPr/>
      <dgm:t>
        <a:bodyPr/>
        <a:lstStyle/>
        <a:p>
          <a:endParaRPr lang="en-GB"/>
        </a:p>
      </dgm:t>
    </dgm:pt>
    <dgm:pt modelId="{324D58C4-BCE1-4C85-84BB-4606C08405A7}" type="pres">
      <dgm:prSet presAssocID="{7F3754D5-9491-4264-9039-86729CF46EA5}" presName="Name13" presStyleLbl="parChTrans1D2" presStyleIdx="1" presStyleCnt="2"/>
      <dgm:spPr/>
      <dgm:t>
        <a:bodyPr/>
        <a:lstStyle/>
        <a:p>
          <a:endParaRPr lang="en-GB"/>
        </a:p>
      </dgm:t>
    </dgm:pt>
    <dgm:pt modelId="{EDB18C82-AA09-46F9-8624-C9F5B917C2B6}" type="pres">
      <dgm:prSet presAssocID="{E32D4220-A1F6-414A-BAC7-DA8FF104BB3D}" presName="childText" presStyleLbl="bgAcc1" presStyleIdx="1" presStyleCnt="2" custScaleX="217067">
        <dgm:presLayoutVars>
          <dgm:bulletEnabled val="1"/>
        </dgm:presLayoutVars>
      </dgm:prSet>
      <dgm:spPr/>
      <dgm:t>
        <a:bodyPr/>
        <a:lstStyle/>
        <a:p>
          <a:endParaRPr lang="en-GB"/>
        </a:p>
      </dgm:t>
    </dgm:pt>
  </dgm:ptLst>
  <dgm:cxnLst>
    <dgm:cxn modelId="{D67E9138-10F7-47C9-8834-AD65B70469EA}" type="presOf" srcId="{0B38F569-C45E-493E-B04A-CCA1D18298A8}" destId="{475EE592-1B76-44A5-9C4C-5013EA8CDA3E}" srcOrd="0" destOrd="0" presId="urn:microsoft.com/office/officeart/2005/8/layout/hierarchy3"/>
    <dgm:cxn modelId="{5743507D-D413-48F6-B8D2-5025E4EDCF5C}" type="presOf" srcId="{1A4DB347-E24E-46E3-BA73-70E85C7438F9}" destId="{896906C4-765F-4996-855D-14D6F6F4A662}" srcOrd="0" destOrd="0" presId="urn:microsoft.com/office/officeart/2005/8/layout/hierarchy3"/>
    <dgm:cxn modelId="{FAB5592A-DAC0-403F-92BE-345EDD39728A}" srcId="{0B38F569-C45E-493E-B04A-CCA1D18298A8}" destId="{1A4DB347-E24E-46E3-BA73-70E85C7438F9}" srcOrd="0" destOrd="0" parTransId="{31C2B368-D80D-46F9-9735-9314C630CFA0}" sibTransId="{F042930C-1445-4297-AA38-8630100549EB}"/>
    <dgm:cxn modelId="{A9E8D7B1-EC9D-4FC7-9A3D-0829CE74B903}" type="presOf" srcId="{0B38F569-C45E-493E-B04A-CCA1D18298A8}" destId="{AC57CA82-63B2-4D44-8F87-4A68D5F6D53F}" srcOrd="1" destOrd="0" presId="urn:microsoft.com/office/officeart/2005/8/layout/hierarchy3"/>
    <dgm:cxn modelId="{1B9F6358-9A30-47A8-9577-95A4F7091ABF}" type="presOf" srcId="{31C2B368-D80D-46F9-9735-9314C630CFA0}" destId="{6C6E2392-586B-4B22-87F7-608943579768}" srcOrd="0" destOrd="0" presId="urn:microsoft.com/office/officeart/2005/8/layout/hierarchy3"/>
    <dgm:cxn modelId="{7A06735D-5820-4A57-8E35-25FBF18D92FE}" type="presOf" srcId="{E32D4220-A1F6-414A-BAC7-DA8FF104BB3D}" destId="{EDB18C82-AA09-46F9-8624-C9F5B917C2B6}" srcOrd="0" destOrd="0" presId="urn:microsoft.com/office/officeart/2005/8/layout/hierarchy3"/>
    <dgm:cxn modelId="{8C668CD7-AC1B-431A-B7D3-336B61D46A18}" type="presOf" srcId="{7F3754D5-9491-4264-9039-86729CF46EA5}" destId="{324D58C4-BCE1-4C85-84BB-4606C08405A7}" srcOrd="0" destOrd="0" presId="urn:microsoft.com/office/officeart/2005/8/layout/hierarchy3"/>
    <dgm:cxn modelId="{1A97D3B0-117F-4530-B8B0-1A644418D982}" srcId="{0B38F569-C45E-493E-B04A-CCA1D18298A8}" destId="{E32D4220-A1F6-414A-BAC7-DA8FF104BB3D}" srcOrd="1" destOrd="0" parTransId="{7F3754D5-9491-4264-9039-86729CF46EA5}" sibTransId="{4FC6C3C4-95F9-47D7-8FA9-5768C9BF8E2F}"/>
    <dgm:cxn modelId="{145FEE5C-0759-4F46-9354-22780D200165}" srcId="{F26DE9AA-C29E-4697-B395-24ACA0ADD35A}" destId="{0B38F569-C45E-493E-B04A-CCA1D18298A8}" srcOrd="0" destOrd="0" parTransId="{6F7E98C2-664A-4CD0-8DBE-8518FF6EC27D}" sibTransId="{B5C33277-7FFF-426A-9AC4-B4E04B960462}"/>
    <dgm:cxn modelId="{53C60C1F-563F-42D8-BA9E-D49AFC1C0BC6}" type="presOf" srcId="{F26DE9AA-C29E-4697-B395-24ACA0ADD35A}" destId="{D9406C85-E1E0-45C3-B06A-B3BED9468EA1}" srcOrd="0" destOrd="0" presId="urn:microsoft.com/office/officeart/2005/8/layout/hierarchy3"/>
    <dgm:cxn modelId="{B9EE0D02-6F50-4C16-9F61-A84EF1E24A24}" type="presParOf" srcId="{D9406C85-E1E0-45C3-B06A-B3BED9468EA1}" destId="{297EEF1D-DA8F-44D9-B9BD-7577AF66B27D}" srcOrd="0" destOrd="0" presId="urn:microsoft.com/office/officeart/2005/8/layout/hierarchy3"/>
    <dgm:cxn modelId="{6316D1F6-4721-4C62-B546-81E9A5095036}" type="presParOf" srcId="{297EEF1D-DA8F-44D9-B9BD-7577AF66B27D}" destId="{92E0B33F-81B5-4AF1-A402-E9155A1DFD8A}" srcOrd="0" destOrd="0" presId="urn:microsoft.com/office/officeart/2005/8/layout/hierarchy3"/>
    <dgm:cxn modelId="{F100B0FE-CB63-485F-9F99-A4183FEB68EE}" type="presParOf" srcId="{92E0B33F-81B5-4AF1-A402-E9155A1DFD8A}" destId="{475EE592-1B76-44A5-9C4C-5013EA8CDA3E}" srcOrd="0" destOrd="0" presId="urn:microsoft.com/office/officeart/2005/8/layout/hierarchy3"/>
    <dgm:cxn modelId="{CDA68CA9-4C4E-4CB2-B657-3FEE194A7B2F}" type="presParOf" srcId="{92E0B33F-81B5-4AF1-A402-E9155A1DFD8A}" destId="{AC57CA82-63B2-4D44-8F87-4A68D5F6D53F}" srcOrd="1" destOrd="0" presId="urn:microsoft.com/office/officeart/2005/8/layout/hierarchy3"/>
    <dgm:cxn modelId="{5C0A07EB-D94C-4F10-B901-9A019AEFC968}" type="presParOf" srcId="{297EEF1D-DA8F-44D9-B9BD-7577AF66B27D}" destId="{A2D7EC54-DF3D-4430-BCCD-7CDD05863D6E}" srcOrd="1" destOrd="0" presId="urn:microsoft.com/office/officeart/2005/8/layout/hierarchy3"/>
    <dgm:cxn modelId="{1FAB0BB4-7DE4-4738-979C-57B89A447FF8}" type="presParOf" srcId="{A2D7EC54-DF3D-4430-BCCD-7CDD05863D6E}" destId="{6C6E2392-586B-4B22-87F7-608943579768}" srcOrd="0" destOrd="0" presId="urn:microsoft.com/office/officeart/2005/8/layout/hierarchy3"/>
    <dgm:cxn modelId="{23BB8A5A-FDC5-451E-BB78-5D3D23C3CC91}" type="presParOf" srcId="{A2D7EC54-DF3D-4430-BCCD-7CDD05863D6E}" destId="{896906C4-765F-4996-855D-14D6F6F4A662}" srcOrd="1" destOrd="0" presId="urn:microsoft.com/office/officeart/2005/8/layout/hierarchy3"/>
    <dgm:cxn modelId="{86947C07-63E6-45E1-872E-CE2F2FEA5C6A}" type="presParOf" srcId="{A2D7EC54-DF3D-4430-BCCD-7CDD05863D6E}" destId="{324D58C4-BCE1-4C85-84BB-4606C08405A7}" srcOrd="2" destOrd="0" presId="urn:microsoft.com/office/officeart/2005/8/layout/hierarchy3"/>
    <dgm:cxn modelId="{3C64F689-D93C-464B-B615-4361984701C2}" type="presParOf" srcId="{A2D7EC54-DF3D-4430-BCCD-7CDD05863D6E}" destId="{EDB18C82-AA09-46F9-8624-C9F5B917C2B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407221-FC82-4E3E-8CB5-7CCC4BDFBDF0}" type="doc">
      <dgm:prSet loTypeId="urn:microsoft.com/office/officeart/2005/8/layout/cycle2" loCatId="cycle" qsTypeId="urn:microsoft.com/office/officeart/2005/8/quickstyle/3d3" qsCatId="3D" csTypeId="urn:microsoft.com/office/officeart/2005/8/colors/accent6_5" csCatId="accent6" phldr="1"/>
      <dgm:spPr/>
      <dgm:t>
        <a:bodyPr/>
        <a:lstStyle/>
        <a:p>
          <a:endParaRPr lang="fr-FR"/>
        </a:p>
      </dgm:t>
    </dgm:pt>
    <dgm:pt modelId="{C94C40D5-6B81-411B-BB0F-4DEC7B62CCC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dirty="0" smtClean="0"/>
            <a:t>Απόκτηση δικαιωμάτων ΒΙ/ΠΙ/εμπορικά σήματα/ επιστημονική δημοσίευση</a:t>
          </a:r>
          <a:endParaRPr kumimoji="0" lang="es-US" sz="1200" b="1" i="0" u="none" strike="noStrike" cap="none" normalizeH="0" baseline="0" noProof="0" dirty="0" smtClean="0">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S" sz="1200" b="1" i="0" u="none" strike="noStrike" cap="none" normalizeH="0" baseline="0" noProof="0" dirty="0" smtClean="0">
            <a:ln/>
            <a:solidFill>
              <a:schemeClr val="bg1"/>
            </a:solidFill>
            <a:effectLst/>
            <a:latin typeface="Arial" charset="0"/>
            <a:cs typeface="Arial" charset="0"/>
          </a:endParaRPr>
        </a:p>
      </dgm:t>
    </dgm:pt>
    <dgm:pt modelId="{2DCCB8F5-B3D4-4C12-B666-571CCDE03FCE}" type="parTrans" cxnId="{08060842-9B13-451E-83C9-3B4E064252FE}">
      <dgm:prSet/>
      <dgm:spPr/>
      <dgm:t>
        <a:bodyPr/>
        <a:lstStyle/>
        <a:p>
          <a:endParaRPr lang="en-US"/>
        </a:p>
      </dgm:t>
    </dgm:pt>
    <dgm:pt modelId="{70B3E887-EF3D-4D5F-9244-19B50D316AED}" type="sibTrans" cxnId="{08060842-9B13-451E-83C9-3B4E064252FE}">
      <dgm:prSet/>
      <dgm:spPr/>
      <dgm:t>
        <a:bodyPr/>
        <a:lstStyle/>
        <a:p>
          <a:endParaRPr lang="en-US"/>
        </a:p>
      </dgm:t>
    </dgm:pt>
    <dgm:pt modelId="{0598A836-7942-41A6-B123-398C61A0C25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smtClean="0"/>
            <a:t>Προϊόντα/διεργασίες</a:t>
          </a:r>
          <a:endParaRPr kumimoji="0" lang="es-US" sz="1200" b="1" i="0" u="none" strike="noStrike" cap="none" normalizeH="0" baseline="0" noProof="0" dirty="0" smtClean="0">
            <a:ln/>
            <a:solidFill>
              <a:schemeClr val="bg1"/>
            </a:solidFill>
            <a:effectLst/>
            <a:latin typeface="Arial" charset="0"/>
            <a:cs typeface="Arial" charset="0"/>
          </a:endParaRPr>
        </a:p>
      </dgm:t>
    </dgm:pt>
    <dgm:pt modelId="{6C684A55-39F3-4F01-A5B1-3BEE4C8D93F7}" type="parTrans" cxnId="{B33B5E70-D83C-4A3A-84A1-27E7B8DA915C}">
      <dgm:prSet/>
      <dgm:spPr/>
      <dgm:t>
        <a:bodyPr/>
        <a:lstStyle/>
        <a:p>
          <a:endParaRPr lang="en-US"/>
        </a:p>
      </dgm:t>
    </dgm:pt>
    <dgm:pt modelId="{2E4B6328-EED9-4571-8C26-9ED995FC2988}" type="sibTrans" cxnId="{B33B5E70-D83C-4A3A-84A1-27E7B8DA915C}">
      <dgm:prSet/>
      <dgm:spPr/>
      <dgm:t>
        <a:bodyPr/>
        <a:lstStyle/>
        <a:p>
          <a:endParaRPr lang="en-US"/>
        </a:p>
      </dgm:t>
    </dgm:pt>
    <dgm:pt modelId="{C31E9B72-5928-4495-8EE1-8D795E806B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dirty="0" smtClean="0"/>
            <a:t>Αξιοποίηση της ΙΡ/εμπορευματοποίηση/απόκτηση/μεταφορά τεχνολογίας/απόσβεση της επένδυσης/κέρδος</a:t>
          </a:r>
          <a:endParaRPr kumimoji="0" lang="es-US" sz="1200" b="0" i="0" u="none" strike="noStrike" cap="none" normalizeH="0" baseline="0" noProof="0" dirty="0" smtClean="0">
            <a:ln/>
            <a:effectLst/>
            <a:latin typeface="Arial" charset="0"/>
            <a:cs typeface="Arial" charset="0"/>
          </a:endParaRPr>
        </a:p>
      </dgm:t>
    </dgm:pt>
    <dgm:pt modelId="{B57D3653-2351-4514-AC1D-AAA26241C40B}" type="parTrans" cxnId="{3455BC41-3C57-4D3D-94A3-97E22A6BC5BA}">
      <dgm:prSet/>
      <dgm:spPr/>
      <dgm:t>
        <a:bodyPr/>
        <a:lstStyle/>
        <a:p>
          <a:endParaRPr lang="en-US"/>
        </a:p>
      </dgm:t>
    </dgm:pt>
    <dgm:pt modelId="{17778594-269E-44FF-9191-8F5E0210CBDB}" type="sibTrans" cxnId="{3455BC41-3C57-4D3D-94A3-97E22A6BC5BA}">
      <dgm:prSet/>
      <dgm:spPr/>
      <dgm:t>
        <a:bodyPr/>
        <a:lstStyle/>
        <a:p>
          <a:endParaRPr lang="en-US"/>
        </a:p>
      </dgm:t>
    </dgm:pt>
    <dgm:pt modelId="{A1FA4ACC-A58B-4659-8889-FE43E0273BA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dirty="0" smtClean="0"/>
            <a:t>Επένδυση σε Ε&amp;Α/έρευνα/καινοτομία (υπό τη στενή έννοια)</a:t>
          </a:r>
          <a:endParaRPr kumimoji="0" lang="es-US" sz="1200" b="1" i="0" u="none" strike="noStrike" cap="none" normalizeH="0" baseline="0" noProof="0" dirty="0" smtClean="0">
            <a:ln/>
            <a:effectLst/>
            <a:latin typeface="Arial" charset="0"/>
            <a:cs typeface="Arial" charset="0"/>
          </a:endParaRPr>
        </a:p>
      </dgm:t>
    </dgm:pt>
    <dgm:pt modelId="{11C4597D-AF7D-410E-9574-5D47A15BF40E}" type="parTrans" cxnId="{0E1CBD57-0453-472E-986B-F7063AC12706}">
      <dgm:prSet/>
      <dgm:spPr/>
      <dgm:t>
        <a:bodyPr/>
        <a:lstStyle/>
        <a:p>
          <a:endParaRPr lang="en-US"/>
        </a:p>
      </dgm:t>
    </dgm:pt>
    <dgm:pt modelId="{1114F248-805B-42FA-94C2-1D654257E8AE}" type="sibTrans" cxnId="{0E1CBD57-0453-472E-986B-F7063AC12706}">
      <dgm:prSet/>
      <dgm:spPr/>
      <dgm:t>
        <a:bodyPr/>
        <a:lstStyle/>
        <a:p>
          <a:endParaRPr lang="en-US"/>
        </a:p>
      </dgm:t>
    </dgm:pt>
    <dgm:pt modelId="{B680DC19-4D89-4817-89C1-C85E4019F9C1}" type="pres">
      <dgm:prSet presAssocID="{1F407221-FC82-4E3E-8CB5-7CCC4BDFBDF0}" presName="cycle" presStyleCnt="0">
        <dgm:presLayoutVars>
          <dgm:dir/>
          <dgm:resizeHandles val="exact"/>
        </dgm:presLayoutVars>
      </dgm:prSet>
      <dgm:spPr/>
      <dgm:t>
        <a:bodyPr/>
        <a:lstStyle/>
        <a:p>
          <a:endParaRPr lang="en-US"/>
        </a:p>
      </dgm:t>
    </dgm:pt>
    <dgm:pt modelId="{C27B9F3B-E215-4802-8C29-C64119558450}" type="pres">
      <dgm:prSet presAssocID="{C94C40D5-6B81-411B-BB0F-4DEC7B62CCC9}" presName="node" presStyleLbl="node1" presStyleIdx="0" presStyleCnt="4" custScaleX="112934" custScaleY="109094" custRadScaleRad="97100" custRadScaleInc="-17853">
        <dgm:presLayoutVars>
          <dgm:bulletEnabled val="1"/>
        </dgm:presLayoutVars>
      </dgm:prSet>
      <dgm:spPr/>
      <dgm:t>
        <a:bodyPr/>
        <a:lstStyle/>
        <a:p>
          <a:endParaRPr lang="fr-FR"/>
        </a:p>
      </dgm:t>
    </dgm:pt>
    <dgm:pt modelId="{3E2A8069-5122-4666-8503-A08219EE5126}" type="pres">
      <dgm:prSet presAssocID="{70B3E887-EF3D-4D5F-9244-19B50D316AED}" presName="sibTrans" presStyleLbl="sibTrans2D1" presStyleIdx="0" presStyleCnt="4"/>
      <dgm:spPr/>
      <dgm:t>
        <a:bodyPr/>
        <a:lstStyle/>
        <a:p>
          <a:endParaRPr lang="fr-FR"/>
        </a:p>
      </dgm:t>
    </dgm:pt>
    <dgm:pt modelId="{A9A566C7-DF26-4762-9F6A-5D3DB408C0E7}" type="pres">
      <dgm:prSet presAssocID="{70B3E887-EF3D-4D5F-9244-19B50D316AED}" presName="connectorText" presStyleLbl="sibTrans2D1" presStyleIdx="0" presStyleCnt="4"/>
      <dgm:spPr/>
      <dgm:t>
        <a:bodyPr/>
        <a:lstStyle/>
        <a:p>
          <a:endParaRPr lang="fr-FR"/>
        </a:p>
      </dgm:t>
    </dgm:pt>
    <dgm:pt modelId="{9C396D17-6A8D-460B-B35A-DA141D08361A}" type="pres">
      <dgm:prSet presAssocID="{0598A836-7942-41A6-B123-398C61A0C257}" presName="node" presStyleLbl="node1" presStyleIdx="1" presStyleCnt="4" custScaleX="115719" custScaleY="107964" custRadScaleRad="106042" custRadScaleInc="-11431">
        <dgm:presLayoutVars>
          <dgm:bulletEnabled val="1"/>
        </dgm:presLayoutVars>
      </dgm:prSet>
      <dgm:spPr/>
      <dgm:t>
        <a:bodyPr/>
        <a:lstStyle/>
        <a:p>
          <a:endParaRPr lang="fr-FR"/>
        </a:p>
      </dgm:t>
    </dgm:pt>
    <dgm:pt modelId="{8E1E0A53-DB79-44EC-9230-F7EC2593B670}" type="pres">
      <dgm:prSet presAssocID="{2E4B6328-EED9-4571-8C26-9ED995FC2988}" presName="sibTrans" presStyleLbl="sibTrans2D1" presStyleIdx="1" presStyleCnt="4"/>
      <dgm:spPr/>
      <dgm:t>
        <a:bodyPr/>
        <a:lstStyle/>
        <a:p>
          <a:endParaRPr lang="fr-FR"/>
        </a:p>
      </dgm:t>
    </dgm:pt>
    <dgm:pt modelId="{5C03F063-1606-48E6-A565-22671F5BFE4A}" type="pres">
      <dgm:prSet presAssocID="{2E4B6328-EED9-4571-8C26-9ED995FC2988}" presName="connectorText" presStyleLbl="sibTrans2D1" presStyleIdx="1" presStyleCnt="4"/>
      <dgm:spPr/>
      <dgm:t>
        <a:bodyPr/>
        <a:lstStyle/>
        <a:p>
          <a:endParaRPr lang="fr-FR"/>
        </a:p>
      </dgm:t>
    </dgm:pt>
    <dgm:pt modelId="{2E80772E-1961-42B6-B2C0-052A25111F22}" type="pres">
      <dgm:prSet presAssocID="{C31E9B72-5928-4495-8EE1-8D795E806B5C}" presName="node" presStyleLbl="node1" presStyleIdx="2" presStyleCnt="4" custScaleX="131700" custScaleY="122395" custRadScaleRad="84154" custRadScaleInc="9582">
        <dgm:presLayoutVars>
          <dgm:bulletEnabled val="1"/>
        </dgm:presLayoutVars>
      </dgm:prSet>
      <dgm:spPr/>
      <dgm:t>
        <a:bodyPr/>
        <a:lstStyle/>
        <a:p>
          <a:endParaRPr lang="fr-FR"/>
        </a:p>
      </dgm:t>
    </dgm:pt>
    <dgm:pt modelId="{D24FE36E-32C4-4E01-A37B-85E994B42BC4}" type="pres">
      <dgm:prSet presAssocID="{17778594-269E-44FF-9191-8F5E0210CBDB}" presName="sibTrans" presStyleLbl="sibTrans2D1" presStyleIdx="2" presStyleCnt="4"/>
      <dgm:spPr/>
      <dgm:t>
        <a:bodyPr/>
        <a:lstStyle/>
        <a:p>
          <a:endParaRPr lang="fr-FR"/>
        </a:p>
      </dgm:t>
    </dgm:pt>
    <dgm:pt modelId="{1EAC7CE4-25FE-4C44-BB7C-14851FF46024}" type="pres">
      <dgm:prSet presAssocID="{17778594-269E-44FF-9191-8F5E0210CBDB}" presName="connectorText" presStyleLbl="sibTrans2D1" presStyleIdx="2" presStyleCnt="4"/>
      <dgm:spPr/>
      <dgm:t>
        <a:bodyPr/>
        <a:lstStyle/>
        <a:p>
          <a:endParaRPr lang="fr-FR"/>
        </a:p>
      </dgm:t>
    </dgm:pt>
    <dgm:pt modelId="{8F2DEF28-A33E-49CC-9428-DD990E06AC82}" type="pres">
      <dgm:prSet presAssocID="{A1FA4ACC-A58B-4659-8889-FE43E0273BA7}" presName="node" presStyleLbl="node1" presStyleIdx="3" presStyleCnt="4" custScaleX="109531" custScaleY="110525" custRadScaleRad="114572" custRadScaleInc="6838">
        <dgm:presLayoutVars>
          <dgm:bulletEnabled val="1"/>
        </dgm:presLayoutVars>
      </dgm:prSet>
      <dgm:spPr/>
      <dgm:t>
        <a:bodyPr/>
        <a:lstStyle/>
        <a:p>
          <a:endParaRPr lang="fr-FR"/>
        </a:p>
      </dgm:t>
    </dgm:pt>
    <dgm:pt modelId="{A17CEF26-2593-4C63-A32C-DE7F1822CB9A}" type="pres">
      <dgm:prSet presAssocID="{1114F248-805B-42FA-94C2-1D654257E8AE}" presName="sibTrans" presStyleLbl="sibTrans2D1" presStyleIdx="3" presStyleCnt="4"/>
      <dgm:spPr/>
      <dgm:t>
        <a:bodyPr/>
        <a:lstStyle/>
        <a:p>
          <a:endParaRPr lang="fr-FR"/>
        </a:p>
      </dgm:t>
    </dgm:pt>
    <dgm:pt modelId="{6D32CC83-A1B9-4E5A-9CE0-0C435EF6AAFB}" type="pres">
      <dgm:prSet presAssocID="{1114F248-805B-42FA-94C2-1D654257E8AE}" presName="connectorText" presStyleLbl="sibTrans2D1" presStyleIdx="3" presStyleCnt="4"/>
      <dgm:spPr/>
      <dgm:t>
        <a:bodyPr/>
        <a:lstStyle/>
        <a:p>
          <a:endParaRPr lang="fr-FR"/>
        </a:p>
      </dgm:t>
    </dgm:pt>
  </dgm:ptLst>
  <dgm:cxnLst>
    <dgm:cxn modelId="{3455BC41-3C57-4D3D-94A3-97E22A6BC5BA}" srcId="{1F407221-FC82-4E3E-8CB5-7CCC4BDFBDF0}" destId="{C31E9B72-5928-4495-8EE1-8D795E806B5C}" srcOrd="2" destOrd="0" parTransId="{B57D3653-2351-4514-AC1D-AAA26241C40B}" sibTransId="{17778594-269E-44FF-9191-8F5E0210CBDB}"/>
    <dgm:cxn modelId="{0DE871B3-9BCD-9F4B-821B-1B194039B353}" type="presOf" srcId="{70B3E887-EF3D-4D5F-9244-19B50D316AED}" destId="{3E2A8069-5122-4666-8503-A08219EE5126}" srcOrd="0" destOrd="0" presId="urn:microsoft.com/office/officeart/2005/8/layout/cycle2"/>
    <dgm:cxn modelId="{7705C425-EF9D-1146-ADB4-9C957F85652D}" type="presOf" srcId="{1114F248-805B-42FA-94C2-1D654257E8AE}" destId="{A17CEF26-2593-4C63-A32C-DE7F1822CB9A}" srcOrd="0" destOrd="0" presId="urn:microsoft.com/office/officeart/2005/8/layout/cycle2"/>
    <dgm:cxn modelId="{0E1CBD57-0453-472E-986B-F7063AC12706}" srcId="{1F407221-FC82-4E3E-8CB5-7CCC4BDFBDF0}" destId="{A1FA4ACC-A58B-4659-8889-FE43E0273BA7}" srcOrd="3" destOrd="0" parTransId="{11C4597D-AF7D-410E-9574-5D47A15BF40E}" sibTransId="{1114F248-805B-42FA-94C2-1D654257E8AE}"/>
    <dgm:cxn modelId="{43EC1CAE-06C9-BC41-BC00-6C5F69C831D8}" type="presOf" srcId="{1F407221-FC82-4E3E-8CB5-7CCC4BDFBDF0}" destId="{B680DC19-4D89-4817-89C1-C85E4019F9C1}" srcOrd="0" destOrd="0" presId="urn:microsoft.com/office/officeart/2005/8/layout/cycle2"/>
    <dgm:cxn modelId="{08060842-9B13-451E-83C9-3B4E064252FE}" srcId="{1F407221-FC82-4E3E-8CB5-7CCC4BDFBDF0}" destId="{C94C40D5-6B81-411B-BB0F-4DEC7B62CCC9}" srcOrd="0" destOrd="0" parTransId="{2DCCB8F5-B3D4-4C12-B666-571CCDE03FCE}" sibTransId="{70B3E887-EF3D-4D5F-9244-19B50D316AED}"/>
    <dgm:cxn modelId="{66BF5BC9-E72D-C344-9268-6E75F7649166}" type="presOf" srcId="{0598A836-7942-41A6-B123-398C61A0C257}" destId="{9C396D17-6A8D-460B-B35A-DA141D08361A}" srcOrd="0" destOrd="0" presId="urn:microsoft.com/office/officeart/2005/8/layout/cycle2"/>
    <dgm:cxn modelId="{2479B938-BCFA-FD4B-ADBF-5CD07162DC39}" type="presOf" srcId="{2E4B6328-EED9-4571-8C26-9ED995FC2988}" destId="{8E1E0A53-DB79-44EC-9230-F7EC2593B670}" srcOrd="0" destOrd="0" presId="urn:microsoft.com/office/officeart/2005/8/layout/cycle2"/>
    <dgm:cxn modelId="{3ACBEDE1-407B-7740-BE39-DC48DB49FD96}" type="presOf" srcId="{17778594-269E-44FF-9191-8F5E0210CBDB}" destId="{1EAC7CE4-25FE-4C44-BB7C-14851FF46024}" srcOrd="1" destOrd="0" presId="urn:microsoft.com/office/officeart/2005/8/layout/cycle2"/>
    <dgm:cxn modelId="{39D7DDE3-E812-3B40-B04B-C3D26637BA96}" type="presOf" srcId="{1114F248-805B-42FA-94C2-1D654257E8AE}" destId="{6D32CC83-A1B9-4E5A-9CE0-0C435EF6AAFB}" srcOrd="1" destOrd="0" presId="urn:microsoft.com/office/officeart/2005/8/layout/cycle2"/>
    <dgm:cxn modelId="{B33B5E70-D83C-4A3A-84A1-27E7B8DA915C}" srcId="{1F407221-FC82-4E3E-8CB5-7CCC4BDFBDF0}" destId="{0598A836-7942-41A6-B123-398C61A0C257}" srcOrd="1" destOrd="0" parTransId="{6C684A55-39F3-4F01-A5B1-3BEE4C8D93F7}" sibTransId="{2E4B6328-EED9-4571-8C26-9ED995FC2988}"/>
    <dgm:cxn modelId="{3D0BCC37-9E68-9048-933A-9813D3C03D7E}" type="presOf" srcId="{17778594-269E-44FF-9191-8F5E0210CBDB}" destId="{D24FE36E-32C4-4E01-A37B-85E994B42BC4}" srcOrd="0" destOrd="0" presId="urn:microsoft.com/office/officeart/2005/8/layout/cycle2"/>
    <dgm:cxn modelId="{F4418C6A-0873-3E4A-B3A1-AAEDFD22C876}" type="presOf" srcId="{C94C40D5-6B81-411B-BB0F-4DEC7B62CCC9}" destId="{C27B9F3B-E215-4802-8C29-C64119558450}" srcOrd="0" destOrd="0" presId="urn:microsoft.com/office/officeart/2005/8/layout/cycle2"/>
    <dgm:cxn modelId="{CF3BDF2C-7B6F-B54E-B2BA-A598E84D9E72}" type="presOf" srcId="{C31E9B72-5928-4495-8EE1-8D795E806B5C}" destId="{2E80772E-1961-42B6-B2C0-052A25111F22}" srcOrd="0" destOrd="0" presId="urn:microsoft.com/office/officeart/2005/8/layout/cycle2"/>
    <dgm:cxn modelId="{4B10CCC7-9500-2448-801A-8518755E4A09}" type="presOf" srcId="{70B3E887-EF3D-4D5F-9244-19B50D316AED}" destId="{A9A566C7-DF26-4762-9F6A-5D3DB408C0E7}" srcOrd="1" destOrd="0" presId="urn:microsoft.com/office/officeart/2005/8/layout/cycle2"/>
    <dgm:cxn modelId="{C28CA644-89AF-974E-B69E-D0FC014550E4}" type="presOf" srcId="{2E4B6328-EED9-4571-8C26-9ED995FC2988}" destId="{5C03F063-1606-48E6-A565-22671F5BFE4A}" srcOrd="1" destOrd="0" presId="urn:microsoft.com/office/officeart/2005/8/layout/cycle2"/>
    <dgm:cxn modelId="{B8BE5818-D994-2C40-A42A-F64F97FE6319}" type="presOf" srcId="{A1FA4ACC-A58B-4659-8889-FE43E0273BA7}" destId="{8F2DEF28-A33E-49CC-9428-DD990E06AC82}" srcOrd="0" destOrd="0" presId="urn:microsoft.com/office/officeart/2005/8/layout/cycle2"/>
    <dgm:cxn modelId="{10E08DF9-DD4A-E848-9FCC-BA6FDF0C6AE1}" type="presParOf" srcId="{B680DC19-4D89-4817-89C1-C85E4019F9C1}" destId="{C27B9F3B-E215-4802-8C29-C64119558450}" srcOrd="0" destOrd="0" presId="urn:microsoft.com/office/officeart/2005/8/layout/cycle2"/>
    <dgm:cxn modelId="{7AEF06B7-13A4-6E4D-8BDD-05C87BBECBB4}" type="presParOf" srcId="{B680DC19-4D89-4817-89C1-C85E4019F9C1}" destId="{3E2A8069-5122-4666-8503-A08219EE5126}" srcOrd="1" destOrd="0" presId="urn:microsoft.com/office/officeart/2005/8/layout/cycle2"/>
    <dgm:cxn modelId="{E627DCFA-4E2E-C24F-BF6E-06C2372447EC}" type="presParOf" srcId="{3E2A8069-5122-4666-8503-A08219EE5126}" destId="{A9A566C7-DF26-4762-9F6A-5D3DB408C0E7}" srcOrd="0" destOrd="0" presId="urn:microsoft.com/office/officeart/2005/8/layout/cycle2"/>
    <dgm:cxn modelId="{1B36AA41-C596-754E-B563-2C1957D03464}" type="presParOf" srcId="{B680DC19-4D89-4817-89C1-C85E4019F9C1}" destId="{9C396D17-6A8D-460B-B35A-DA141D08361A}" srcOrd="2" destOrd="0" presId="urn:microsoft.com/office/officeart/2005/8/layout/cycle2"/>
    <dgm:cxn modelId="{8BEE3733-33A4-2049-9EA4-EF79F9DF8402}" type="presParOf" srcId="{B680DC19-4D89-4817-89C1-C85E4019F9C1}" destId="{8E1E0A53-DB79-44EC-9230-F7EC2593B670}" srcOrd="3" destOrd="0" presId="urn:microsoft.com/office/officeart/2005/8/layout/cycle2"/>
    <dgm:cxn modelId="{D4AB2D3B-31BE-5F4C-BE1D-E7E88448D742}" type="presParOf" srcId="{8E1E0A53-DB79-44EC-9230-F7EC2593B670}" destId="{5C03F063-1606-48E6-A565-22671F5BFE4A}" srcOrd="0" destOrd="0" presId="urn:microsoft.com/office/officeart/2005/8/layout/cycle2"/>
    <dgm:cxn modelId="{831A0E75-3E17-1B42-AA62-52A40B08BE34}" type="presParOf" srcId="{B680DC19-4D89-4817-89C1-C85E4019F9C1}" destId="{2E80772E-1961-42B6-B2C0-052A25111F22}" srcOrd="4" destOrd="0" presId="urn:microsoft.com/office/officeart/2005/8/layout/cycle2"/>
    <dgm:cxn modelId="{B6C7D574-8BB0-A54A-A714-337E9B60448E}" type="presParOf" srcId="{B680DC19-4D89-4817-89C1-C85E4019F9C1}" destId="{D24FE36E-32C4-4E01-A37B-85E994B42BC4}" srcOrd="5" destOrd="0" presId="urn:microsoft.com/office/officeart/2005/8/layout/cycle2"/>
    <dgm:cxn modelId="{9A6DC389-F793-DF4F-B69A-203CED71C1DE}" type="presParOf" srcId="{D24FE36E-32C4-4E01-A37B-85E994B42BC4}" destId="{1EAC7CE4-25FE-4C44-BB7C-14851FF46024}" srcOrd="0" destOrd="0" presId="urn:microsoft.com/office/officeart/2005/8/layout/cycle2"/>
    <dgm:cxn modelId="{A8EAB478-2041-E649-BBD2-EE0A8A60CECF}" type="presParOf" srcId="{B680DC19-4D89-4817-89C1-C85E4019F9C1}" destId="{8F2DEF28-A33E-49CC-9428-DD990E06AC82}" srcOrd="6" destOrd="0" presId="urn:microsoft.com/office/officeart/2005/8/layout/cycle2"/>
    <dgm:cxn modelId="{74EA8E2C-7D84-1046-AA15-1F2BB4E70B61}" type="presParOf" srcId="{B680DC19-4D89-4817-89C1-C85E4019F9C1}" destId="{A17CEF26-2593-4C63-A32C-DE7F1822CB9A}" srcOrd="7" destOrd="0" presId="urn:microsoft.com/office/officeart/2005/8/layout/cycle2"/>
    <dgm:cxn modelId="{BCA8D28A-F760-8F44-884A-EBFEE7F4286D}" type="presParOf" srcId="{A17CEF26-2593-4C63-A32C-DE7F1822CB9A}" destId="{6D32CC83-A1B9-4E5A-9CE0-0C435EF6AAF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4000323"/>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WIPO Arbitration and Mediation Center</a:t>
          </a:r>
          <a:endParaRPr lang="en-GB" sz="1800" kern="1200" dirty="0">
            <a:solidFill>
              <a:schemeClr val="tx1"/>
            </a:solidFill>
          </a:endParaRPr>
        </a:p>
      </dsp:txBody>
      <dsp:txXfrm>
        <a:off x="2083500" y="4276252"/>
        <a:ext cx="1432784" cy="1229880"/>
      </dsp:txXfrm>
    </dsp:sp>
    <dsp:sp modelId="{20EB10AD-7AF1-4C67-A26E-26A824CBDB28}">
      <dsp:nvSpPr>
        <dsp:cNvPr id="0" name=""/>
        <dsp:cNvSpPr/>
      </dsp:nvSpPr>
      <dsp:spPr>
        <a:xfrm>
          <a:off x="1826971" y="4787658"/>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3031803"/>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566470"/>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3018155"/>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Hague System (Industrial Designs)</a:t>
          </a:r>
          <a:endParaRPr lang="en-GB" sz="1800" kern="1200" dirty="0">
            <a:solidFill>
              <a:schemeClr val="tx1"/>
            </a:solidFill>
          </a:endParaRPr>
        </a:p>
      </dsp:txBody>
      <dsp:txXfrm>
        <a:off x="3843720" y="3294084"/>
        <a:ext cx="1432784" cy="1229880"/>
      </dsp:txXfrm>
    </dsp:sp>
    <dsp:sp modelId="{22D9EA4E-623D-4CB7-908E-7A8C9B388602}">
      <dsp:nvSpPr>
        <dsp:cNvPr id="0" name=""/>
        <dsp:cNvSpPr/>
      </dsp:nvSpPr>
      <dsp:spPr>
        <a:xfrm>
          <a:off x="4944160" y="4550940"/>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997499"/>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795658"/>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2058105"/>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Madrid System (Trademarks)</a:t>
          </a:r>
          <a:endParaRPr lang="en-GB" sz="1800" kern="1200" dirty="0">
            <a:solidFill>
              <a:schemeClr val="tx1"/>
            </a:solidFill>
          </a:endParaRPr>
        </a:p>
      </dsp:txBody>
      <dsp:txXfrm>
        <a:off x="2083500" y="2334034"/>
        <a:ext cx="1432784" cy="1229880"/>
      </dsp:txXfrm>
    </dsp:sp>
    <dsp:sp modelId="{3779D2CF-296A-43B6-85B1-830AD463099D}">
      <dsp:nvSpPr>
        <dsp:cNvPr id="0" name=""/>
        <dsp:cNvSpPr/>
      </dsp:nvSpPr>
      <dsp:spPr>
        <a:xfrm>
          <a:off x="3174796" y="2094813"/>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1075937"/>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865625"/>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2055282"/>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Arial" panose="020B0604020202020204" pitchFamily="34" charset="0"/>
              <a:ea typeface="Arial Unicode MS" pitchFamily="34" charset="-128"/>
              <a:cs typeface="Arial" panose="020B0604020202020204" pitchFamily="34" charset="0"/>
            </a:rPr>
            <a:t>Patent Cooperation Treaty (Patents)</a:t>
          </a:r>
        </a:p>
      </dsp:txBody>
      <dsp:txXfrm>
        <a:off x="5613084" y="2331211"/>
        <a:ext cx="1432784" cy="1229880"/>
      </dsp:txXfrm>
    </dsp:sp>
    <dsp:sp modelId="{5427D1D0-A80B-4BC6-845B-10E8471ADEBB}">
      <dsp:nvSpPr>
        <dsp:cNvPr id="0" name=""/>
        <dsp:cNvSpPr/>
      </dsp:nvSpPr>
      <dsp:spPr>
        <a:xfrm>
          <a:off x="7076541" y="2841675"/>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3034626"/>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3066157"/>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C24A9-7BBF-46C0-8AE7-27AC019C42AD}">
      <dsp:nvSpPr>
        <dsp:cNvPr id="0" name=""/>
        <dsp:cNvSpPr/>
      </dsp:nvSpPr>
      <dsp:spPr>
        <a:xfrm rot="2576894">
          <a:off x="2775483" y="4314741"/>
          <a:ext cx="871862" cy="58974"/>
        </a:xfrm>
        <a:custGeom>
          <a:avLst/>
          <a:gdLst/>
          <a:ahLst/>
          <a:cxnLst/>
          <a:rect l="0" t="0" r="0" b="0"/>
          <a:pathLst>
            <a:path>
              <a:moveTo>
                <a:pt x="0" y="29487"/>
              </a:moveTo>
              <a:lnTo>
                <a:pt x="871862"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F23A2-0417-44FD-8882-4C6511927804}">
      <dsp:nvSpPr>
        <dsp:cNvPr id="0" name=""/>
        <dsp:cNvSpPr/>
      </dsp:nvSpPr>
      <dsp:spPr>
        <a:xfrm>
          <a:off x="2892326" y="3053164"/>
          <a:ext cx="933276" cy="58974"/>
        </a:xfrm>
        <a:custGeom>
          <a:avLst/>
          <a:gdLst/>
          <a:ahLst/>
          <a:cxnLst/>
          <a:rect l="0" t="0" r="0" b="0"/>
          <a:pathLst>
            <a:path>
              <a:moveTo>
                <a:pt x="0" y="29487"/>
              </a:moveTo>
              <a:lnTo>
                <a:pt x="933276"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F3EFC-2E47-470A-A03A-CB366ED6DDCD}">
      <dsp:nvSpPr>
        <dsp:cNvPr id="0" name=""/>
        <dsp:cNvSpPr/>
      </dsp:nvSpPr>
      <dsp:spPr>
        <a:xfrm rot="19154269">
          <a:off x="2766937" y="1822396"/>
          <a:ext cx="1033823" cy="58974"/>
        </a:xfrm>
        <a:custGeom>
          <a:avLst/>
          <a:gdLst/>
          <a:ahLst/>
          <a:cxnLst/>
          <a:rect l="0" t="0" r="0" b="0"/>
          <a:pathLst>
            <a:path>
              <a:moveTo>
                <a:pt x="0" y="29487"/>
              </a:moveTo>
              <a:lnTo>
                <a:pt x="1033823"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B2694-DD11-4662-A6EE-0A0D6CC314B8}">
      <dsp:nvSpPr>
        <dsp:cNvPr id="0" name=""/>
        <dsp:cNvSpPr/>
      </dsp:nvSpPr>
      <dsp:spPr>
        <a:xfrm>
          <a:off x="375741" y="1602308"/>
          <a:ext cx="2960687" cy="2960687"/>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1422B-8F55-49AE-B6BC-A37906D34E58}">
      <dsp:nvSpPr>
        <dsp:cNvPr id="0" name=""/>
        <dsp:cNvSpPr/>
      </dsp:nvSpPr>
      <dsp:spPr>
        <a:xfrm>
          <a:off x="3379581" y="2"/>
          <a:ext cx="2042910"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Repositories of Information</a:t>
          </a:r>
          <a:endParaRPr lang="en-GB" sz="2400" kern="1200" dirty="0">
            <a:solidFill>
              <a:schemeClr val="tx1"/>
            </a:solidFill>
            <a:latin typeface="Arial" panose="020B0604020202020204" pitchFamily="34" charset="0"/>
            <a:cs typeface="Arial" panose="020B0604020202020204" pitchFamily="34" charset="0"/>
          </a:endParaRPr>
        </a:p>
      </dsp:txBody>
      <dsp:txXfrm>
        <a:off x="3678758" y="260336"/>
        <a:ext cx="1444556" cy="1257005"/>
      </dsp:txXfrm>
    </dsp:sp>
    <dsp:sp modelId="{6D96A0A7-175A-42B5-8EC5-54A977483BC0}">
      <dsp:nvSpPr>
        <dsp:cNvPr id="0" name=""/>
        <dsp:cNvSpPr/>
      </dsp:nvSpPr>
      <dsp:spPr>
        <a:xfrm>
          <a:off x="5267011" y="2"/>
          <a:ext cx="3064365"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Databases e.g. </a:t>
          </a:r>
          <a:r>
            <a:rPr lang="en-US" sz="1600" kern="1200" dirty="0" err="1" smtClean="0">
              <a:solidFill>
                <a:schemeClr val="tx1"/>
              </a:solidFill>
              <a:latin typeface="Arial" panose="020B0604020202020204" pitchFamily="34" charset="0"/>
              <a:cs typeface="Arial" panose="020B0604020202020204" pitchFamily="34" charset="0"/>
            </a:rPr>
            <a:t>Patentscope</a:t>
          </a:r>
          <a:r>
            <a:rPr lang="en-US" sz="1600" kern="1200" dirty="0" smtClean="0">
              <a:solidFill>
                <a:schemeClr val="tx1"/>
              </a:solidFill>
              <a:latin typeface="Arial" panose="020B0604020202020204" pitchFamily="34" charset="0"/>
              <a:cs typeface="Arial" panose="020B0604020202020204" pitchFamily="34" charset="0"/>
            </a:rPr>
            <a:t> and Global Brand Database</a:t>
          </a:r>
          <a:endParaRPr lang="en-GB" sz="1600" kern="1200" dirty="0">
            <a:solidFill>
              <a:schemeClr val="tx1"/>
            </a:solidFill>
            <a:latin typeface="Arial" panose="020B0604020202020204" pitchFamily="34" charset="0"/>
            <a:cs typeface="Arial" panose="020B0604020202020204" pitchFamily="34" charset="0"/>
          </a:endParaRPr>
        </a:p>
      </dsp:txBody>
      <dsp:txXfrm>
        <a:off x="5267011" y="2"/>
        <a:ext cx="3064365" cy="1777673"/>
      </dsp:txXfrm>
    </dsp:sp>
    <dsp:sp modelId="{FD4DBD45-3A02-40E2-9435-65F1F464E4E7}">
      <dsp:nvSpPr>
        <dsp:cNvPr id="0" name=""/>
        <dsp:cNvSpPr/>
      </dsp:nvSpPr>
      <dsp:spPr>
        <a:xfrm>
          <a:off x="3825602" y="2193815"/>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Platforms</a:t>
          </a:r>
          <a:endParaRPr lang="en-GB" sz="2000" kern="1200" dirty="0">
            <a:solidFill>
              <a:schemeClr val="tx1"/>
            </a:solidFill>
            <a:latin typeface="Arial" panose="020B0604020202020204" pitchFamily="34" charset="0"/>
            <a:cs typeface="Arial" panose="020B0604020202020204" pitchFamily="34" charset="0"/>
          </a:endParaRPr>
        </a:p>
      </dsp:txBody>
      <dsp:txXfrm>
        <a:off x="4111114" y="2454149"/>
        <a:ext cx="1378571" cy="1257005"/>
      </dsp:txXfrm>
    </dsp:sp>
    <dsp:sp modelId="{0ADBC6BE-CB2A-487B-8C07-2BE1BDF2C104}">
      <dsp:nvSpPr>
        <dsp:cNvPr id="0" name=""/>
        <dsp:cNvSpPr/>
      </dsp:nvSpPr>
      <dsp:spPr>
        <a:xfrm>
          <a:off x="5736361" y="2193815"/>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Common platform for e-data exchange among IPOs: IPAS, DAS</a:t>
          </a:r>
        </a:p>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Other platforms: WIPO GREEN and WIPO </a:t>
          </a:r>
          <a:r>
            <a:rPr lang="en-US" sz="1600" kern="1200" dirty="0" err="1" smtClean="0">
              <a:solidFill>
                <a:schemeClr val="tx1"/>
              </a:solidFill>
              <a:latin typeface="Arial" panose="020B0604020202020204" pitchFamily="34" charset="0"/>
              <a:cs typeface="Arial" panose="020B0604020202020204" pitchFamily="34" charset="0"/>
            </a:rPr>
            <a:t>Re:Search</a:t>
          </a:r>
          <a:endParaRPr lang="en-GB" sz="1600" kern="1200" dirty="0">
            <a:solidFill>
              <a:schemeClr val="tx1"/>
            </a:solidFill>
            <a:latin typeface="Arial" panose="020B0604020202020204" pitchFamily="34" charset="0"/>
            <a:cs typeface="Arial" panose="020B0604020202020204" pitchFamily="34" charset="0"/>
          </a:endParaRPr>
        </a:p>
      </dsp:txBody>
      <dsp:txXfrm>
        <a:off x="5736361" y="2193815"/>
        <a:ext cx="2924392" cy="1777673"/>
      </dsp:txXfrm>
    </dsp:sp>
    <dsp:sp modelId="{1BD98F39-757F-497F-B428-BBAE148FE315}">
      <dsp:nvSpPr>
        <dsp:cNvPr id="0" name=""/>
        <dsp:cNvSpPr/>
      </dsp:nvSpPr>
      <dsp:spPr>
        <a:xfrm>
          <a:off x="3237843" y="4387361"/>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Arial" panose="020B0604020202020204" pitchFamily="34" charset="0"/>
              <a:cs typeface="Arial" panose="020B0604020202020204" pitchFamily="34" charset="0"/>
            </a:rPr>
            <a:t>Treatment of Information</a:t>
          </a:r>
          <a:endParaRPr lang="en-GB" sz="2000" kern="1200" dirty="0">
            <a:solidFill>
              <a:schemeClr val="tx1"/>
            </a:solidFill>
            <a:latin typeface="Arial" panose="020B0604020202020204" pitchFamily="34" charset="0"/>
            <a:cs typeface="Arial" panose="020B0604020202020204" pitchFamily="34" charset="0"/>
          </a:endParaRPr>
        </a:p>
      </dsp:txBody>
      <dsp:txXfrm>
        <a:off x="3523355" y="4647695"/>
        <a:ext cx="1378571" cy="1257005"/>
      </dsp:txXfrm>
    </dsp:sp>
    <dsp:sp modelId="{676D2E55-BCA1-4D96-B149-6973914DBF2D}">
      <dsp:nvSpPr>
        <dsp:cNvPr id="0" name=""/>
        <dsp:cNvSpPr/>
      </dsp:nvSpPr>
      <dsp:spPr>
        <a:xfrm>
          <a:off x="5148602" y="4387361"/>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International Classification Systems (Organize into indexed, manageable structures for easy retrieval)</a:t>
          </a:r>
          <a:endParaRPr lang="en-GB"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tx1"/>
              </a:solidFill>
              <a:latin typeface="Arial" panose="020B0604020202020204" pitchFamily="34" charset="0"/>
              <a:cs typeface="Arial" panose="020B0604020202020204" pitchFamily="34" charset="0"/>
            </a:rPr>
            <a:t>Standards for IP Offices (Help streamline data processing)</a:t>
          </a:r>
          <a:endParaRPr lang="en-GB" sz="1600" kern="1200" dirty="0">
            <a:solidFill>
              <a:schemeClr val="tx1"/>
            </a:solidFill>
            <a:latin typeface="Arial" panose="020B0604020202020204" pitchFamily="34" charset="0"/>
            <a:cs typeface="Arial" panose="020B0604020202020204" pitchFamily="34" charset="0"/>
          </a:endParaRPr>
        </a:p>
      </dsp:txBody>
      <dsp:txXfrm>
        <a:off x="5148602" y="4387361"/>
        <a:ext cx="2924392" cy="17776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EE592-1B76-44A5-9C4C-5013EA8CDA3E}">
      <dsp:nvSpPr>
        <dsp:cNvPr id="0" name=""/>
        <dsp:cNvSpPr/>
      </dsp:nvSpPr>
      <dsp:spPr>
        <a:xfrm>
          <a:off x="0" y="72007"/>
          <a:ext cx="7920877" cy="141941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WIPO Unit  – THE ECONOMICS AND STATISTICS DIVISION – Reflects the Growing Consensus on the importance of the Economic Dimension of IP. </a:t>
          </a:r>
        </a:p>
        <a:p>
          <a:pPr lvl="0" algn="ctr" defTabSz="889000">
            <a:lnSpc>
              <a:spcPct val="90000"/>
            </a:lnSpc>
            <a:spcBef>
              <a:spcPct val="0"/>
            </a:spcBef>
            <a:spcAft>
              <a:spcPct val="35000"/>
            </a:spcAft>
          </a:pPr>
          <a:endParaRPr lang="en-GB" sz="2000" kern="1200" dirty="0">
            <a:solidFill>
              <a:schemeClr val="bg1"/>
            </a:solidFill>
          </a:endParaRPr>
        </a:p>
      </dsp:txBody>
      <dsp:txXfrm>
        <a:off x="41573" y="113580"/>
        <a:ext cx="7837731" cy="1336269"/>
      </dsp:txXfrm>
    </dsp:sp>
    <dsp:sp modelId="{6C6E2392-586B-4B22-87F7-608943579768}">
      <dsp:nvSpPr>
        <dsp:cNvPr id="0" name=""/>
        <dsp:cNvSpPr/>
      </dsp:nvSpPr>
      <dsp:spPr>
        <a:xfrm>
          <a:off x="792087" y="1491423"/>
          <a:ext cx="792088" cy="992852"/>
        </a:xfrm>
        <a:custGeom>
          <a:avLst/>
          <a:gdLst/>
          <a:ahLst/>
          <a:cxnLst/>
          <a:rect l="0" t="0" r="0" b="0"/>
          <a:pathLst>
            <a:path>
              <a:moveTo>
                <a:pt x="0" y="0"/>
              </a:moveTo>
              <a:lnTo>
                <a:pt x="0" y="992852"/>
              </a:lnTo>
              <a:lnTo>
                <a:pt x="792088" y="9928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906C4-765F-4996-855D-14D6F6F4A662}">
      <dsp:nvSpPr>
        <dsp:cNvPr id="0" name=""/>
        <dsp:cNvSpPr/>
      </dsp:nvSpPr>
      <dsp:spPr>
        <a:xfrm>
          <a:off x="1584176" y="1774568"/>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The Division applies statistic and Economic analysis to the use of WIPO services.</a:t>
          </a:r>
          <a:endParaRPr lang="en-GB" sz="2000" kern="1200" dirty="0">
            <a:solidFill>
              <a:schemeClr val="bg1"/>
            </a:solidFill>
          </a:endParaRPr>
        </a:p>
      </dsp:txBody>
      <dsp:txXfrm>
        <a:off x="1625749" y="1816141"/>
        <a:ext cx="4846586" cy="1336269"/>
      </dsp:txXfrm>
    </dsp:sp>
    <dsp:sp modelId="{324D58C4-BCE1-4C85-84BB-4606C08405A7}">
      <dsp:nvSpPr>
        <dsp:cNvPr id="0" name=""/>
        <dsp:cNvSpPr/>
      </dsp:nvSpPr>
      <dsp:spPr>
        <a:xfrm>
          <a:off x="792087" y="1491423"/>
          <a:ext cx="792088" cy="2767122"/>
        </a:xfrm>
        <a:custGeom>
          <a:avLst/>
          <a:gdLst/>
          <a:ahLst/>
          <a:cxnLst/>
          <a:rect l="0" t="0" r="0" b="0"/>
          <a:pathLst>
            <a:path>
              <a:moveTo>
                <a:pt x="0" y="0"/>
              </a:moveTo>
              <a:lnTo>
                <a:pt x="0" y="2767122"/>
              </a:lnTo>
              <a:lnTo>
                <a:pt x="792088" y="2767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18C82-AA09-46F9-8624-C9F5B917C2B6}">
      <dsp:nvSpPr>
        <dsp:cNvPr id="0" name=""/>
        <dsp:cNvSpPr/>
      </dsp:nvSpPr>
      <dsp:spPr>
        <a:xfrm>
          <a:off x="1584176" y="3548837"/>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latin typeface="Arial" charset="0"/>
              <a:cs typeface="Arial" charset="0"/>
            </a:rPr>
            <a:t>This  structure also improves WIPO economic insight on IP Development. </a:t>
          </a:r>
          <a:endParaRPr lang="en-GB" sz="2000" kern="1200" dirty="0">
            <a:solidFill>
              <a:schemeClr val="bg1"/>
            </a:solidFill>
          </a:endParaRPr>
        </a:p>
      </dsp:txBody>
      <dsp:txXfrm>
        <a:off x="1625749" y="3590410"/>
        <a:ext cx="4846586" cy="1336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B9F3B-E215-4802-8C29-C64119558450}">
      <dsp:nvSpPr>
        <dsp:cNvPr id="0" name=""/>
        <dsp:cNvSpPr/>
      </dsp:nvSpPr>
      <dsp:spPr>
        <a:xfrm>
          <a:off x="3054805" y="-66171"/>
          <a:ext cx="2029960" cy="1960937"/>
        </a:xfrm>
        <a:prstGeom prst="ellipse">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kern="1200" dirty="0" smtClean="0"/>
            <a:t>Απόκτηση δικαιωμάτων ΒΙ/ΠΙ/εμπορικά σήματα/ επιστημονική δημοσίευση</a:t>
          </a:r>
          <a:endParaRPr kumimoji="0" lang="es-US" sz="1200" b="1" i="0" u="none" strike="noStrike" kern="1200" cap="none" normalizeH="0" baseline="0" noProof="0" dirty="0" smtClean="0">
            <a:ln/>
            <a:solidFill>
              <a:schemeClr val="bg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US" sz="1200" b="1" i="0" u="none" strike="noStrike" kern="1200" cap="none" normalizeH="0" baseline="0" noProof="0" dirty="0" smtClean="0">
            <a:ln/>
            <a:solidFill>
              <a:schemeClr val="bg1"/>
            </a:solidFill>
            <a:effectLst/>
            <a:latin typeface="Arial" charset="0"/>
            <a:cs typeface="Arial" charset="0"/>
          </a:endParaRPr>
        </a:p>
      </dsp:txBody>
      <dsp:txXfrm>
        <a:off x="3352086" y="221002"/>
        <a:ext cx="1435398" cy="1386591"/>
      </dsp:txXfrm>
    </dsp:sp>
    <dsp:sp modelId="{3E2A8069-5122-4666-8503-A08219EE5126}">
      <dsp:nvSpPr>
        <dsp:cNvPr id="0" name=""/>
        <dsp:cNvSpPr/>
      </dsp:nvSpPr>
      <dsp:spPr>
        <a:xfrm rot="2160872">
          <a:off x="4981885" y="1426988"/>
          <a:ext cx="420901" cy="606647"/>
        </a:xfrm>
        <a:prstGeom prst="rightArrow">
          <a:avLst>
            <a:gd name="adj1" fmla="val 60000"/>
            <a:gd name="adj2" fmla="val 50000"/>
          </a:avLst>
        </a:prstGeom>
        <a:solidFill>
          <a:schemeClr val="accent6">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993952" y="1511194"/>
        <a:ext cx="294631" cy="363989"/>
      </dsp:txXfrm>
    </dsp:sp>
    <dsp:sp modelId="{9C396D17-6A8D-460B-B35A-DA141D08361A}">
      <dsp:nvSpPr>
        <dsp:cNvPr id="0" name=""/>
        <dsp:cNvSpPr/>
      </dsp:nvSpPr>
      <dsp:spPr>
        <a:xfrm>
          <a:off x="5303535" y="1596848"/>
          <a:ext cx="2080020" cy="1940626"/>
        </a:xfrm>
        <a:prstGeom prst="ellipse">
          <a:avLst/>
        </a:prstGeom>
        <a:solidFill>
          <a:schemeClr val="accent6">
            <a:alpha val="90000"/>
            <a:hueOff val="0"/>
            <a:satOff val="0"/>
            <a:lumOff val="0"/>
            <a:alphaOff val="-1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kern="1200" smtClean="0"/>
            <a:t>Προϊόντα/διεργασίες</a:t>
          </a:r>
          <a:endParaRPr kumimoji="0" lang="es-US" sz="1200" b="1" i="0" u="none" strike="noStrike" kern="1200" cap="none" normalizeH="0" baseline="0" noProof="0" dirty="0" smtClean="0">
            <a:ln/>
            <a:solidFill>
              <a:schemeClr val="bg1"/>
            </a:solidFill>
            <a:effectLst/>
            <a:latin typeface="Arial" charset="0"/>
            <a:cs typeface="Arial" charset="0"/>
          </a:endParaRPr>
        </a:p>
      </dsp:txBody>
      <dsp:txXfrm>
        <a:off x="5608147" y="1881046"/>
        <a:ext cx="1470796" cy="1372230"/>
      </dsp:txXfrm>
    </dsp:sp>
    <dsp:sp modelId="{8E1E0A53-DB79-44EC-9230-F7EC2593B670}">
      <dsp:nvSpPr>
        <dsp:cNvPr id="0" name=""/>
        <dsp:cNvSpPr/>
      </dsp:nvSpPr>
      <dsp:spPr>
        <a:xfrm rot="8409161">
          <a:off x="5170112" y="3104943"/>
          <a:ext cx="331198" cy="606647"/>
        </a:xfrm>
        <a:prstGeom prst="rightArrow">
          <a:avLst>
            <a:gd name="adj1" fmla="val 60000"/>
            <a:gd name="adj2" fmla="val 50000"/>
          </a:avLst>
        </a:prstGeom>
        <a:solidFill>
          <a:schemeClr val="accent6">
            <a:shade val="90000"/>
            <a:hueOff val="0"/>
            <a:satOff val="-11811"/>
            <a:lumOff val="1459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257933" y="3194440"/>
        <a:ext cx="231839" cy="363989"/>
      </dsp:txXfrm>
    </dsp:sp>
    <dsp:sp modelId="{2E80772E-1961-42B6-B2C0-052A25111F22}">
      <dsp:nvSpPr>
        <dsp:cNvPr id="0" name=""/>
        <dsp:cNvSpPr/>
      </dsp:nvSpPr>
      <dsp:spPr>
        <a:xfrm>
          <a:off x="3024332" y="3249435"/>
          <a:ext cx="2367274" cy="2200019"/>
        </a:xfrm>
        <a:prstGeom prst="ellipse">
          <a:avLst/>
        </a:prstGeom>
        <a:solidFill>
          <a:schemeClr val="accent6">
            <a:alpha val="90000"/>
            <a:hueOff val="0"/>
            <a:satOff val="0"/>
            <a:lumOff val="0"/>
            <a:alphaOff val="-2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kern="1200" dirty="0" smtClean="0"/>
            <a:t>Αξιοποίηση της ΙΡ/εμπορευματοποίηση/απόκτηση/μεταφορά τεχνολογίας/απόσβεση της επένδυσης/κέρδος</a:t>
          </a:r>
          <a:endParaRPr kumimoji="0" lang="es-US" sz="1200" b="0" i="0" u="none" strike="noStrike" kern="1200" cap="none" normalizeH="0" baseline="0" noProof="0" dirty="0" smtClean="0">
            <a:ln/>
            <a:effectLst/>
            <a:latin typeface="Arial" charset="0"/>
            <a:cs typeface="Arial" charset="0"/>
          </a:endParaRPr>
        </a:p>
      </dsp:txBody>
      <dsp:txXfrm>
        <a:off x="3371011" y="3571620"/>
        <a:ext cx="1673916" cy="1555649"/>
      </dsp:txXfrm>
    </dsp:sp>
    <dsp:sp modelId="{D24FE36E-32C4-4E01-A37B-85E994B42BC4}">
      <dsp:nvSpPr>
        <dsp:cNvPr id="0" name=""/>
        <dsp:cNvSpPr/>
      </dsp:nvSpPr>
      <dsp:spPr>
        <a:xfrm rot="13188328">
          <a:off x="2976802" y="3141350"/>
          <a:ext cx="290877" cy="606647"/>
        </a:xfrm>
        <a:prstGeom prst="rightArrow">
          <a:avLst>
            <a:gd name="adj1" fmla="val 60000"/>
            <a:gd name="adj2" fmla="val 50000"/>
          </a:avLst>
        </a:prstGeom>
        <a:solidFill>
          <a:schemeClr val="accent6">
            <a:shade val="90000"/>
            <a:hueOff val="0"/>
            <a:satOff val="-23621"/>
            <a:lumOff val="2918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053952" y="3290611"/>
        <a:ext cx="203614" cy="363989"/>
      </dsp:txXfrm>
    </dsp:sp>
    <dsp:sp modelId="{8F2DEF28-A33E-49CC-9428-DD990E06AC82}">
      <dsp:nvSpPr>
        <dsp:cNvPr id="0" name=""/>
        <dsp:cNvSpPr/>
      </dsp:nvSpPr>
      <dsp:spPr>
        <a:xfrm>
          <a:off x="1161685" y="1637881"/>
          <a:ext cx="1968792" cy="1986659"/>
        </a:xfrm>
        <a:prstGeom prst="ellipse">
          <a:avLst/>
        </a:prstGeom>
        <a:solidFill>
          <a:schemeClr val="accent6">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sz="1200" kern="1200" dirty="0" smtClean="0"/>
            <a:t>Επένδυση σε Ε&amp;Α/έρευνα/καινοτομία (υπό τη στενή έννοια)</a:t>
          </a:r>
          <a:endParaRPr kumimoji="0" lang="es-US" sz="1200" b="1" i="0" u="none" strike="noStrike" kern="1200" cap="none" normalizeH="0" baseline="0" noProof="0" dirty="0" smtClean="0">
            <a:ln/>
            <a:effectLst/>
            <a:latin typeface="Arial" charset="0"/>
            <a:cs typeface="Arial" charset="0"/>
          </a:endParaRPr>
        </a:p>
      </dsp:txBody>
      <dsp:txXfrm>
        <a:off x="1450008" y="1928820"/>
        <a:ext cx="1392146" cy="1404781"/>
      </dsp:txXfrm>
    </dsp:sp>
    <dsp:sp modelId="{A17CEF26-2593-4C63-A32C-DE7F1822CB9A}">
      <dsp:nvSpPr>
        <dsp:cNvPr id="0" name=""/>
        <dsp:cNvSpPr/>
      </dsp:nvSpPr>
      <dsp:spPr>
        <a:xfrm rot="19095057">
          <a:off x="2940665" y="1478963"/>
          <a:ext cx="313173" cy="606647"/>
        </a:xfrm>
        <a:prstGeom prst="rightArrow">
          <a:avLst>
            <a:gd name="adj1" fmla="val 60000"/>
            <a:gd name="adj2" fmla="val 50000"/>
          </a:avLst>
        </a:prstGeom>
        <a:solidFill>
          <a:schemeClr val="accent6">
            <a:shade val="90000"/>
            <a:hueOff val="0"/>
            <a:satOff val="-35432"/>
            <a:lumOff val="4377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2952594" y="1631572"/>
        <a:ext cx="219221" cy="363989"/>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C494A45-CBD6-4B48-A75E-BAB091AA4990}" type="datetimeFigureOut">
              <a:rPr lang="en-US" smtClean="0"/>
              <a:t>09/03/16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0AC085-C2F6-463A-A10D-766B100E24A4}" type="slidenum">
              <a:rPr lang="en-US" smtClean="0"/>
              <a:t>‹Nr.›</a:t>
            </a:fld>
            <a:endParaRPr lang="en-US"/>
          </a:p>
        </p:txBody>
      </p:sp>
    </p:spTree>
    <p:extLst>
      <p:ext uri="{BB962C8B-B14F-4D97-AF65-F5344CB8AC3E}">
        <p14:creationId xmlns:p14="http://schemas.microsoft.com/office/powerpoint/2010/main" val="15172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4</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99</a:t>
            </a:fld>
            <a:endParaRPr lang="fr-FR" altLang="en-US"/>
          </a:p>
        </p:txBody>
      </p:sp>
      <p:sp>
        <p:nvSpPr>
          <p:cNvPr id="80897" name="Rectangle 1"/>
          <p:cNvSpPr txBox="1">
            <a:spLocks noGrp="1" noRot="1" noChangeAspect="1" noChangeArrowheads="1"/>
          </p:cNvSpPr>
          <p:nvPr>
            <p:ph type="sldImg"/>
          </p:nvPr>
        </p:nvSpPr>
        <p:spPr bwMode="auto">
          <a:xfrm>
            <a:off x="917575" y="754063"/>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101</a:t>
            </a:fld>
            <a:endParaRPr lang="fr-FR" altLang="en-US"/>
          </a:p>
        </p:txBody>
      </p:sp>
      <p:sp>
        <p:nvSpPr>
          <p:cNvPr id="81921" name="Rectangle 1"/>
          <p:cNvSpPr txBox="1">
            <a:spLocks noGrp="1" noRot="1" noChangeAspect="1" noChangeArrowheads="1"/>
          </p:cNvSpPr>
          <p:nvPr>
            <p:ph type="sldImg"/>
          </p:nvPr>
        </p:nvSpPr>
        <p:spPr bwMode="auto">
          <a:xfrm>
            <a:off x="917575" y="754063"/>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F655CBD-66B3-4309-BB25-91E55CD959A7}" type="slidenum">
              <a:rPr lang="fr-FR" altLang="en-US"/>
              <a:pPr/>
              <a:t>102</a:t>
            </a:fld>
            <a:endParaRPr lang="fr-FR" altLang="en-US"/>
          </a:p>
        </p:txBody>
      </p:sp>
      <p:sp>
        <p:nvSpPr>
          <p:cNvPr id="83969" name="Rectangle 1"/>
          <p:cNvSpPr txBox="1">
            <a:spLocks noGrp="1" noRot="1" noChangeAspect="1" noChangeArrowheads="1"/>
          </p:cNvSpPr>
          <p:nvPr>
            <p:ph type="sldImg"/>
          </p:nvPr>
        </p:nvSpPr>
        <p:spPr bwMode="auto">
          <a:xfrm>
            <a:off x="917575" y="754063"/>
            <a:ext cx="4960938"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5</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B0AC085-C2F6-463A-A10D-766B100E24A4}" type="slidenum">
              <a:rPr lang="en-US" smtClean="0"/>
              <a:t>13</a:t>
            </a:fld>
            <a:endParaRPr lang="en-US"/>
          </a:p>
        </p:txBody>
      </p:sp>
    </p:spTree>
    <p:extLst>
      <p:ext uri="{BB962C8B-B14F-4D97-AF65-F5344CB8AC3E}">
        <p14:creationId xmlns:p14="http://schemas.microsoft.com/office/powerpoint/2010/main" val="331297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82638" indent="-300038" eaLnBrk="0" hangingPunct="0">
              <a:spcBef>
                <a:spcPct val="30000"/>
              </a:spcBef>
              <a:defRPr sz="1200">
                <a:solidFill>
                  <a:schemeClr val="tx1"/>
                </a:solidFill>
                <a:latin typeface="Arial" pitchFamily="34" charset="0"/>
                <a:cs typeface="Arial" pitchFamily="34" charset="0"/>
              </a:defRPr>
            </a:lvl2pPr>
            <a:lvl3pPr marL="1204913" indent="-239713" eaLnBrk="0" hangingPunct="0">
              <a:spcBef>
                <a:spcPct val="30000"/>
              </a:spcBef>
              <a:defRPr sz="1200">
                <a:solidFill>
                  <a:schemeClr val="tx1"/>
                </a:solidFill>
                <a:latin typeface="Arial" pitchFamily="34" charset="0"/>
                <a:cs typeface="Arial" pitchFamily="34" charset="0"/>
              </a:defRPr>
            </a:lvl3pPr>
            <a:lvl4pPr marL="1687513" indent="-239713" eaLnBrk="0" hangingPunct="0">
              <a:spcBef>
                <a:spcPct val="30000"/>
              </a:spcBef>
              <a:defRPr sz="1200">
                <a:solidFill>
                  <a:schemeClr val="tx1"/>
                </a:solidFill>
                <a:latin typeface="Arial" pitchFamily="34" charset="0"/>
                <a:cs typeface="Arial" pitchFamily="34" charset="0"/>
              </a:defRPr>
            </a:lvl4pPr>
            <a:lvl5pPr marL="2170113" indent="-239713" eaLnBrk="0" hangingPunct="0">
              <a:spcBef>
                <a:spcPct val="30000"/>
              </a:spcBef>
              <a:defRPr sz="1200">
                <a:solidFill>
                  <a:schemeClr val="tx1"/>
                </a:solidFill>
                <a:latin typeface="Arial" pitchFamily="34" charset="0"/>
                <a:cs typeface="Arial" pitchFamily="34" charset="0"/>
              </a:defRPr>
            </a:lvl5pPr>
            <a:lvl6pPr marL="2627313" indent="-239713" eaLnBrk="0" fontAlgn="base" hangingPunct="0">
              <a:spcBef>
                <a:spcPct val="30000"/>
              </a:spcBef>
              <a:spcAft>
                <a:spcPct val="0"/>
              </a:spcAft>
              <a:defRPr sz="1200">
                <a:solidFill>
                  <a:schemeClr val="tx1"/>
                </a:solidFill>
                <a:latin typeface="Arial" pitchFamily="34" charset="0"/>
                <a:cs typeface="Arial" pitchFamily="34" charset="0"/>
              </a:defRPr>
            </a:lvl6pPr>
            <a:lvl7pPr marL="3084513" indent="-239713" eaLnBrk="0" fontAlgn="base" hangingPunct="0">
              <a:spcBef>
                <a:spcPct val="30000"/>
              </a:spcBef>
              <a:spcAft>
                <a:spcPct val="0"/>
              </a:spcAft>
              <a:defRPr sz="1200">
                <a:solidFill>
                  <a:schemeClr val="tx1"/>
                </a:solidFill>
                <a:latin typeface="Arial" pitchFamily="34" charset="0"/>
                <a:cs typeface="Arial" pitchFamily="34" charset="0"/>
              </a:defRPr>
            </a:lvl7pPr>
            <a:lvl8pPr marL="3541713" indent="-239713" eaLnBrk="0" fontAlgn="base" hangingPunct="0">
              <a:spcBef>
                <a:spcPct val="30000"/>
              </a:spcBef>
              <a:spcAft>
                <a:spcPct val="0"/>
              </a:spcAft>
              <a:defRPr sz="1200">
                <a:solidFill>
                  <a:schemeClr val="tx1"/>
                </a:solidFill>
                <a:latin typeface="Arial" pitchFamily="34" charset="0"/>
                <a:cs typeface="Arial" pitchFamily="34" charset="0"/>
              </a:defRPr>
            </a:lvl8pPr>
            <a:lvl9pPr marL="3998913" indent="-23971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4E90D44-22B0-4552-86A4-FB1EA7E3B13D}" type="slidenum">
              <a:rPr lang="en-US" altLang="en-US" sz="1300" smtClean="0">
                <a:ea typeface="ヒラギノ角ゴ Pro W3"/>
                <a:cs typeface="ヒラギノ角ゴ Pro W3"/>
              </a:rPr>
              <a:pPr eaLnBrk="1" hangingPunct="1">
                <a:spcBef>
                  <a:spcPct val="0"/>
                </a:spcBef>
              </a:pPr>
              <a:t>30</a:t>
            </a:fld>
            <a:endParaRPr lang="en-US" altLang="en-US" sz="1300" smtClean="0">
              <a:ea typeface="ヒラギノ角ゴ Pro W3"/>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82638" indent="-300038" eaLnBrk="0" hangingPunct="0">
              <a:spcBef>
                <a:spcPct val="30000"/>
              </a:spcBef>
              <a:defRPr sz="1200">
                <a:solidFill>
                  <a:schemeClr val="tx1"/>
                </a:solidFill>
                <a:latin typeface="Arial" pitchFamily="34" charset="0"/>
                <a:cs typeface="Arial" pitchFamily="34" charset="0"/>
              </a:defRPr>
            </a:lvl2pPr>
            <a:lvl3pPr marL="1204913" indent="-239713" eaLnBrk="0" hangingPunct="0">
              <a:spcBef>
                <a:spcPct val="30000"/>
              </a:spcBef>
              <a:defRPr sz="1200">
                <a:solidFill>
                  <a:schemeClr val="tx1"/>
                </a:solidFill>
                <a:latin typeface="Arial" pitchFamily="34" charset="0"/>
                <a:cs typeface="Arial" pitchFamily="34" charset="0"/>
              </a:defRPr>
            </a:lvl3pPr>
            <a:lvl4pPr marL="1687513" indent="-239713" eaLnBrk="0" hangingPunct="0">
              <a:spcBef>
                <a:spcPct val="30000"/>
              </a:spcBef>
              <a:defRPr sz="1200">
                <a:solidFill>
                  <a:schemeClr val="tx1"/>
                </a:solidFill>
                <a:latin typeface="Arial" pitchFamily="34" charset="0"/>
                <a:cs typeface="Arial" pitchFamily="34" charset="0"/>
              </a:defRPr>
            </a:lvl4pPr>
            <a:lvl5pPr marL="2170113" indent="-239713" eaLnBrk="0" hangingPunct="0">
              <a:spcBef>
                <a:spcPct val="30000"/>
              </a:spcBef>
              <a:defRPr sz="1200">
                <a:solidFill>
                  <a:schemeClr val="tx1"/>
                </a:solidFill>
                <a:latin typeface="Arial" pitchFamily="34" charset="0"/>
                <a:cs typeface="Arial" pitchFamily="34" charset="0"/>
              </a:defRPr>
            </a:lvl5pPr>
            <a:lvl6pPr marL="2627313" indent="-239713" eaLnBrk="0" fontAlgn="base" hangingPunct="0">
              <a:spcBef>
                <a:spcPct val="30000"/>
              </a:spcBef>
              <a:spcAft>
                <a:spcPct val="0"/>
              </a:spcAft>
              <a:defRPr sz="1200">
                <a:solidFill>
                  <a:schemeClr val="tx1"/>
                </a:solidFill>
                <a:latin typeface="Arial" pitchFamily="34" charset="0"/>
                <a:cs typeface="Arial" pitchFamily="34" charset="0"/>
              </a:defRPr>
            </a:lvl6pPr>
            <a:lvl7pPr marL="3084513" indent="-239713" eaLnBrk="0" fontAlgn="base" hangingPunct="0">
              <a:spcBef>
                <a:spcPct val="30000"/>
              </a:spcBef>
              <a:spcAft>
                <a:spcPct val="0"/>
              </a:spcAft>
              <a:defRPr sz="1200">
                <a:solidFill>
                  <a:schemeClr val="tx1"/>
                </a:solidFill>
                <a:latin typeface="Arial" pitchFamily="34" charset="0"/>
                <a:cs typeface="Arial" pitchFamily="34" charset="0"/>
              </a:defRPr>
            </a:lvl7pPr>
            <a:lvl8pPr marL="3541713" indent="-239713" eaLnBrk="0" fontAlgn="base" hangingPunct="0">
              <a:spcBef>
                <a:spcPct val="30000"/>
              </a:spcBef>
              <a:spcAft>
                <a:spcPct val="0"/>
              </a:spcAft>
              <a:defRPr sz="1200">
                <a:solidFill>
                  <a:schemeClr val="tx1"/>
                </a:solidFill>
                <a:latin typeface="Arial" pitchFamily="34" charset="0"/>
                <a:cs typeface="Arial" pitchFamily="34" charset="0"/>
              </a:defRPr>
            </a:lvl8pPr>
            <a:lvl9pPr marL="3998913" indent="-239713"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7F65ECF2-BEBC-4D2A-9EFD-487196502CA7}" type="slidenum">
              <a:rPr lang="en-US" altLang="en-US" sz="1300" smtClean="0">
                <a:ea typeface="ヒラギノ角ゴ Pro W3"/>
                <a:cs typeface="ヒラギノ角ゴ Pro W3"/>
              </a:rPr>
              <a:pPr eaLnBrk="1" hangingPunct="1">
                <a:spcBef>
                  <a:spcPct val="0"/>
                </a:spcBef>
              </a:pPr>
              <a:t>31</a:t>
            </a:fld>
            <a:endParaRPr lang="en-US" altLang="en-US" sz="1300" smtClean="0">
              <a:ea typeface="ヒラギノ角ゴ Pro W3"/>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50000"/>
              </a:spcBef>
            </a:pPr>
            <a:fld id="{536FB07C-235E-4D08-AE22-BB64B67DECBF}" type="slidenum">
              <a:rPr lang="en-US" altLang="en-US">
                <a:ea typeface="ヒラギノ角ゴ Pro W3"/>
                <a:cs typeface="ヒラギノ角ゴ Pro W3"/>
              </a:rPr>
              <a:pPr algn="r" eaLnBrk="1" hangingPunct="1">
                <a:spcBef>
                  <a:spcPct val="50000"/>
                </a:spcBef>
              </a:pPr>
              <a:t>60</a:t>
            </a:fld>
            <a:endParaRPr lang="en-US" altLang="en-US">
              <a:ea typeface="ヒラギノ角ゴ Pro W3"/>
              <a:cs typeface="ヒラギノ角ゴ Pro W3"/>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ln/>
        </p:spPr>
      </p:sp>
      <p:sp>
        <p:nvSpPr>
          <p:cNvPr id="7270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50444" y="9428583"/>
            <a:ext cx="2945659" cy="496332"/>
          </a:xfrm>
          <a:prstGeom prst="rect">
            <a:avLst/>
          </a:prstGeom>
        </p:spPr>
        <p:txBody>
          <a:bodyPr/>
          <a:lstStyle/>
          <a:p>
            <a:pPr>
              <a:defRPr/>
            </a:pPr>
            <a:fld id="{CA84FE9B-D5D4-4B76-87EA-A08EA8B20C62}" type="slidenum">
              <a:rPr lang="en-US" smtClean="0"/>
              <a:pPr>
                <a:defRPr/>
              </a:pPr>
              <a:t>88</a:t>
            </a:fld>
            <a:endParaRPr lang="en-US"/>
          </a:p>
        </p:txBody>
      </p:sp>
    </p:spTree>
    <p:extLst>
      <p:ext uri="{BB962C8B-B14F-4D97-AF65-F5344CB8AC3E}">
        <p14:creationId xmlns:p14="http://schemas.microsoft.com/office/powerpoint/2010/main" val="1625319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53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6152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5502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33E0E30E-7C46-42CE-B43D-7E6CB632A05F}" type="slidenum">
              <a:rPr lang="en-US"/>
              <a:pPr>
                <a:defRPr/>
              </a:pPr>
              <a:t>‹Nr.›</a:t>
            </a:fld>
            <a:endParaRPr lang="en-US" dirty="0"/>
          </a:p>
        </p:txBody>
      </p:sp>
    </p:spTree>
    <p:extLst>
      <p:ext uri="{BB962C8B-B14F-4D97-AF65-F5344CB8AC3E}">
        <p14:creationId xmlns:p14="http://schemas.microsoft.com/office/powerpoint/2010/main" val="4096885851"/>
      </p:ext>
    </p:extLst>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73238"/>
            <a:ext cx="8229600" cy="4352925"/>
          </a:xfrm>
        </p:spPr>
        <p:txBody>
          <a:bodyPr/>
          <a:lstStyle/>
          <a:p>
            <a:pPr lvl="0"/>
            <a:endParaRPr lang="en-US" noProof="0" dirty="0" smtClean="0"/>
          </a:p>
        </p:txBody>
      </p:sp>
      <p:sp>
        <p:nvSpPr>
          <p:cNvPr id="4" name="Rectangle 6"/>
          <p:cNvSpPr>
            <a:spLocks noGrp="1" noChangeArrowheads="1"/>
          </p:cNvSpPr>
          <p:nvPr>
            <p:ph type="sldNum" sz="quarter" idx="10"/>
          </p:nvPr>
        </p:nvSpPr>
        <p:spPr>
          <a:ln/>
        </p:spPr>
        <p:txBody>
          <a:bodyPr/>
          <a:lstStyle>
            <a:lvl1pPr>
              <a:defRPr/>
            </a:lvl1pPr>
          </a:lstStyle>
          <a:p>
            <a:pPr>
              <a:defRPr/>
            </a:pPr>
            <a:fld id="{358BCECD-680B-4F26-8FA0-870A7E0D271D}" type="slidenum">
              <a:rPr lang="en-US"/>
              <a:pPr>
                <a:defRPr/>
              </a:pPr>
              <a:t>‹Nr.›</a:t>
            </a:fld>
            <a:endParaRPr lang="en-US" dirty="0"/>
          </a:p>
        </p:txBody>
      </p:sp>
    </p:spTree>
    <p:extLst>
      <p:ext uri="{BB962C8B-B14F-4D97-AF65-F5344CB8AC3E}">
        <p14:creationId xmlns:p14="http://schemas.microsoft.com/office/powerpoint/2010/main" val="134935114"/>
      </p:ext>
    </p:extLst>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EDA16C9-FC60-441F-B057-9604D15E93EF}" type="slidenum">
              <a:rPr lang="en-US"/>
              <a:pPr>
                <a:defRPr/>
              </a:pPr>
              <a:t>‹Nr.›</a:t>
            </a:fld>
            <a:endParaRPr lang="en-US" dirty="0"/>
          </a:p>
        </p:txBody>
      </p:sp>
    </p:spTree>
    <p:extLst>
      <p:ext uri="{BB962C8B-B14F-4D97-AF65-F5344CB8AC3E}">
        <p14:creationId xmlns:p14="http://schemas.microsoft.com/office/powerpoint/2010/main" val="919067735"/>
      </p:ext>
    </p:extLst>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re et 2 contenus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Espace réservé du contenu 2"/>
          <p:cNvSpPr>
            <a:spLocks noGrp="1"/>
          </p:cNvSpPr>
          <p:nvPr>
            <p:ph sz="quarter" idx="1"/>
          </p:nvPr>
        </p:nvSpPr>
        <p:spPr>
          <a:xfrm>
            <a:off x="457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Espace réservé du contenu 3"/>
          <p:cNvSpPr>
            <a:spLocks noGrp="1"/>
          </p:cNvSpPr>
          <p:nvPr>
            <p:ph sz="quarter" idx="2"/>
          </p:nvPr>
        </p:nvSpPr>
        <p:spPr>
          <a:xfrm>
            <a:off x="4648200" y="1773238"/>
            <a:ext cx="4038600" cy="21002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Espace réservé du texte 4"/>
          <p:cNvSpPr>
            <a:spLocks noGrp="1"/>
          </p:cNvSpPr>
          <p:nvPr>
            <p:ph type="body" sz="half" idx="3"/>
          </p:nvPr>
        </p:nvSpPr>
        <p:spPr>
          <a:xfrm>
            <a:off x="457200" y="4025900"/>
            <a:ext cx="82296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1FE6E95E-89A5-497B-963C-F62FD0347EDB}" type="slidenum">
              <a:rPr lang="en-US"/>
              <a:pPr>
                <a:defRPr/>
              </a:pPr>
              <a:t>‹Nr.›</a:t>
            </a:fld>
            <a:endParaRPr lang="en-US"/>
          </a:p>
        </p:txBody>
      </p:sp>
    </p:spTree>
    <p:extLst>
      <p:ext uri="{BB962C8B-B14F-4D97-AF65-F5344CB8AC3E}">
        <p14:creationId xmlns:p14="http://schemas.microsoft.com/office/powerpoint/2010/main" val="214601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5111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79480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9330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4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28388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39060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231216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‹Nr.›</a:t>
            </a:fld>
            <a:endParaRPr lang="en-US">
              <a:solidFill>
                <a:srgbClr val="000000"/>
              </a:solidFill>
            </a:endParaRPr>
          </a:p>
        </p:txBody>
      </p:sp>
    </p:spTree>
    <p:extLst>
      <p:ext uri="{BB962C8B-B14F-4D97-AF65-F5344CB8AC3E}">
        <p14:creationId xmlns:p14="http://schemas.microsoft.com/office/powerpoint/2010/main" val="10493041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‹Nr.›</a:t>
            </a:fld>
            <a:endParaRPr lang="en-US">
              <a:solidFill>
                <a:srgbClr val="000000"/>
              </a:solidFill>
            </a:endParaRPr>
          </a:p>
        </p:txBody>
      </p:sp>
    </p:spTree>
    <p:extLst>
      <p:ext uri="{BB962C8B-B14F-4D97-AF65-F5344CB8AC3E}">
        <p14:creationId xmlns:p14="http://schemas.microsoft.com/office/powerpoint/2010/main" val="229279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8"/>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8"/>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8"/>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8"/>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8"/>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8"/>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8"/>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8"/>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5.xml"/><Relationship Id="rId2" Type="http://schemas.openxmlformats.org/officeDocument/2006/relationships/diagramData" Target="../diagrams/data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4.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png"/><Relationship Id="rId3"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png"/><Relationship Id="rId3" Type="http://schemas.openxmlformats.org/officeDocument/2006/relationships/image" Target="../media/image8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 Id="rId3" Type="http://schemas.openxmlformats.org/officeDocument/2006/relationships/image" Target="../media/image85.png"/></Relationships>
</file>

<file path=ppt/slides/_rels/slide11.xml.rels><?xml version="1.0" encoding="UTF-8" standalone="yes"?>
<Relationships xmlns="http://schemas.openxmlformats.org/package/2006/relationships"><Relationship Id="rId11" Type="http://schemas.openxmlformats.org/officeDocument/2006/relationships/hyperlink" Target="http://www.wipo.int/ipstats/en/" TargetMode="External"/><Relationship Id="rId12" Type="http://schemas.openxmlformats.org/officeDocument/2006/relationships/hyperlink" Target="http://www.wipo.int/ipstats/en/wipi/index.html" TargetMode="External"/><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jpeg"/><Relationship Id="rId9" Type="http://schemas.openxmlformats.org/officeDocument/2006/relationships/hyperlink" Target="http://www.wipo.int/ipstats/en/statistics/pct/" TargetMode="External"/><Relationship Id="rId10" Type="http://schemas.openxmlformats.org/officeDocument/2006/relationships/hyperlink" Target="http://www.wipo.int/ipstats/en"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emf"/><Relationship Id="rId3" Type="http://schemas.openxmlformats.org/officeDocument/2006/relationships/image" Target="../media/image8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ipo.int/patentscope/en/programs/patent_landscapes" TargetMode="External"/><Relationship Id="rId3" Type="http://schemas.openxmlformats.org/officeDocument/2006/relationships/image" Target="../media/image90.png"/></Relationships>
</file>

<file path=ppt/slides/_rels/slide116.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hyperlink" Target="http://www.wipo.int/edocs/pubdocs/en/wipo_pub_946.pd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s://github.com/poldham/opensource-patent-analytics"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ntonios.Farassopoulos@wipo.i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hyperlink" Target="http://www.wipo.int/pressroom/en/articles/2015/article_0016.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oleObject" Target="../embeddings/Hoja_de_Microsoft_Excel_97_-_20041.xls"/><Relationship Id="rId8"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7.png"/><Relationship Id="rId5" Type="http://schemas.openxmlformats.org/officeDocument/2006/relationships/image" Target="../media/image2.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38.png"/><Relationship Id="rId6" Type="http://schemas.openxmlformats.org/officeDocument/2006/relationships/image" Target="../media/image2.jpe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9.emf"/><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0.emf"/><Relationship Id="rId5" Type="http://schemas.openxmlformats.org/officeDocument/2006/relationships/image" Target="../media/image2.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1.emf"/><Relationship Id="rId5" Type="http://schemas.openxmlformats.org/officeDocument/2006/relationships/image" Target="../media/image2.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42.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43.wm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4.wmf"/></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5.wmf"/></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46.png"/><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55.png"/><Relationship Id="rId9" Type="http://schemas.openxmlformats.org/officeDocument/2006/relationships/hyperlink" Target="https://www.youtube.com/watch?v=KOxEYdDYEN4" TargetMode="External"/><Relationship Id="rId1" Type="http://schemas.microsoft.com/office/2007/relationships/media" Target="file:///\\wipogvafs01\pct\OrgPctBDD\Shared\Quan\Qualcomm_short.mpg" TargetMode="External"/><Relationship Id="rId2" Type="http://schemas.openxmlformats.org/officeDocument/2006/relationships/video" Target="file:///\\wipogvafs01\pct\OrgPctBDD\Shared\Quan\Qualcomm_short.m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hyperlink" Target="http://www.wipo.int/" TargetMode="External"/><Relationship Id="rId4" Type="http://schemas.openxmlformats.org/officeDocument/2006/relationships/image" Target="../media/image2.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hyperlink" Target="mailto:claus.matthes@wipo.int"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 Id="rId3" Type="http://schemas.openxmlformats.org/officeDocument/2006/relationships/chart" Target="../charts/char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Session</a:t>
            </a:r>
            <a:endParaRPr lang="en-GB" dirty="0"/>
          </a:p>
        </p:txBody>
      </p:sp>
      <p:sp>
        <p:nvSpPr>
          <p:cNvPr id="3" name="Content Placeholder 2"/>
          <p:cNvSpPr>
            <a:spLocks noGrp="1"/>
          </p:cNvSpPr>
          <p:nvPr>
            <p:ph idx="1"/>
          </p:nvPr>
        </p:nvSpPr>
        <p:spPr/>
        <p:txBody>
          <a:bodyPr/>
          <a:lstStyle/>
          <a:p>
            <a:endParaRPr lang="en-GB" dirty="0"/>
          </a:p>
          <a:p>
            <a:r>
              <a:rPr lang="en-GB" dirty="0"/>
              <a:t>Mr. </a:t>
            </a:r>
            <a:r>
              <a:rPr lang="en-GB" dirty="0" err="1"/>
              <a:t>Antonios</a:t>
            </a:r>
            <a:r>
              <a:rPr lang="en-GB" dirty="0"/>
              <a:t> </a:t>
            </a:r>
            <a:r>
              <a:rPr lang="en-GB" dirty="0" err="1"/>
              <a:t>Farassopoulos</a:t>
            </a:r>
            <a:r>
              <a:rPr lang="en-GB" dirty="0"/>
              <a:t>, Director, International Classifications and Standards Division, Global Infrastructure Sector (GIS), WIPO </a:t>
            </a:r>
          </a:p>
          <a:p>
            <a:pPr marL="0" indent="0">
              <a:buNone/>
            </a:pPr>
            <a:endParaRPr lang="en-GB" dirty="0"/>
          </a:p>
        </p:txBody>
      </p:sp>
    </p:spTree>
    <p:extLst>
      <p:ext uri="{BB962C8B-B14F-4D97-AF65-F5344CB8AC3E}">
        <p14:creationId xmlns:p14="http://schemas.microsoft.com/office/powerpoint/2010/main" val="133114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43" y="-26431"/>
            <a:ext cx="8301608" cy="1143000"/>
          </a:xfrm>
        </p:spPr>
        <p:txBody>
          <a:bodyPr/>
          <a:lstStyle/>
          <a:p>
            <a:r>
              <a:rPr lang="en-US" sz="3000" dirty="0">
                <a:latin typeface="+mn-lt"/>
              </a:rPr>
              <a:t>Major Economic Studies on IP</a:t>
            </a:r>
          </a:p>
        </p:txBody>
      </p:sp>
      <p:graphicFrame>
        <p:nvGraphicFramePr>
          <p:cNvPr id="2" name="Diagram 1"/>
          <p:cNvGraphicFramePr/>
          <p:nvPr>
            <p:extLst>
              <p:ext uri="{D42A27DB-BD31-4B8C-83A1-F6EECF244321}">
                <p14:modId xmlns:p14="http://schemas.microsoft.com/office/powerpoint/2010/main" val="290613"/>
              </p:ext>
            </p:extLst>
          </p:nvPr>
        </p:nvGraphicFramePr>
        <p:xfrm>
          <a:off x="467544" y="1052736"/>
          <a:ext cx="792088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761300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1979712" y="4797152"/>
            <a:ext cx="5688632" cy="461665"/>
          </a:xfrm>
          <a:prstGeom prst="rect">
            <a:avLst/>
          </a:prstGeom>
          <a:noFill/>
        </p:spPr>
        <p:txBody>
          <a:bodyPr wrap="square" rtlCol="0">
            <a:spAutoFit/>
          </a:bodyPr>
          <a:lstStyle/>
          <a:p>
            <a:r>
              <a:rPr lang="en-US" dirty="0" smtClean="0"/>
              <a:t>TIP: Use a key term in English.  Why?</a:t>
            </a:r>
            <a:endParaRPr lang="en-US" dirty="0"/>
          </a:p>
        </p:txBody>
      </p:sp>
      <p:sp>
        <p:nvSpPr>
          <p:cNvPr id="4" name="テキスト ボックス 3"/>
          <p:cNvSpPr txBox="1"/>
          <p:nvPr/>
        </p:nvSpPr>
        <p:spPr>
          <a:xfrm>
            <a:off x="457201" y="5258817"/>
            <a:ext cx="8579296" cy="607602"/>
          </a:xfrm>
          <a:prstGeom prst="rect">
            <a:avLst/>
          </a:prstGeom>
          <a:noFill/>
        </p:spPr>
        <p:txBody>
          <a:bodyPr wrap="square" rtlCol="0">
            <a:spAutoFit/>
          </a:bodyPr>
          <a:lstStyle/>
          <a:p>
            <a:r>
              <a:rPr lang="el-GR" dirty="0" smtClean="0"/>
              <a:t>Αναζήτηση δυνατή σε 14 γλωσσες</a:t>
            </a:r>
          </a:p>
          <a:p>
            <a:r>
              <a:rPr lang="el-GR" dirty="0" smtClean="0"/>
              <a:t>Συμβουλή</a:t>
            </a:r>
            <a:r>
              <a:rPr lang="el-GR" dirty="0"/>
              <a:t>: λέξεις αναζήτησης – στα αγγλικά (καλύτερη </a:t>
            </a:r>
            <a:r>
              <a:rPr lang="el-GR" dirty="0" smtClean="0"/>
              <a:t>για αύτόματη μετάφραση)</a:t>
            </a: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20" y="275113"/>
            <a:ext cx="8215006" cy="497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3"/>
          <p:cNvSpPr>
            <a:spLocks noChangeArrowheads="1"/>
          </p:cNvSpPr>
          <p:nvPr/>
        </p:nvSpPr>
        <p:spPr bwMode="auto">
          <a:xfrm>
            <a:off x="196900" y="384492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100</a:t>
            </a:fld>
            <a:endParaRPr lang="en-US"/>
          </a:p>
        </p:txBody>
      </p:sp>
    </p:spTree>
    <p:extLst>
      <p:ext uri="{BB962C8B-B14F-4D97-AF65-F5344CB8AC3E}">
        <p14:creationId xmlns:p14="http://schemas.microsoft.com/office/powerpoint/2010/main" val="273599297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266700"/>
            <a:ext cx="6608762" cy="6478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0160000">
            <a:off x="971550" y="1501038"/>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6" name="Rectangle 4"/>
          <p:cNvSpPr>
            <a:spLocks noChangeArrowheads="1"/>
          </p:cNvSpPr>
          <p:nvPr/>
        </p:nvSpPr>
        <p:spPr bwMode="auto">
          <a:xfrm>
            <a:off x="47873" y="3505994"/>
            <a:ext cx="1481137" cy="3507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dirty="0"/>
              <a:t>Electric car  - </a:t>
            </a:r>
            <a:r>
              <a:rPr lang="el-GR" altLang="en-US" sz="1400" dirty="0" smtClean="0"/>
              <a:t>αποτελέσματα αναζήτησης μόνο στα Αγγλικά: </a:t>
            </a:r>
            <a:r>
              <a:rPr lang="fr-FR" altLang="en-US" sz="1400" dirty="0" smtClean="0"/>
              <a:t>16,000 </a:t>
            </a:r>
            <a:r>
              <a:rPr lang="el-GR" altLang="en-US" sz="1400" dirty="0" smtClean="0"/>
              <a:t>αποτελέσματα.</a:t>
            </a:r>
          </a:p>
          <a:p>
            <a:pPr hangingPunct="1">
              <a:lnSpc>
                <a:spcPct val="100000"/>
              </a:lnSpc>
              <a:spcBef>
                <a:spcPts val="900"/>
              </a:spcBef>
            </a:pPr>
            <a:r>
              <a:rPr lang="el-GR" altLang="en-US" sz="1400" dirty="0" smtClean="0"/>
              <a:t>Αναζήτηση με τη βοήθεια του </a:t>
            </a:r>
            <a:r>
              <a:rPr lang="en-US" altLang="en-US" sz="1400" dirty="0" smtClean="0"/>
              <a:t>CLIR:  </a:t>
            </a:r>
            <a:r>
              <a:rPr lang="el-GR" altLang="en-US" sz="1400" dirty="0" smtClean="0"/>
              <a:t>πάνω από</a:t>
            </a:r>
            <a:r>
              <a:rPr lang="en-US" altLang="en-US" sz="1400" dirty="0" smtClean="0"/>
              <a:t> 153.000 </a:t>
            </a:r>
            <a:r>
              <a:rPr lang="el-GR" altLang="en-US" sz="1400" dirty="0" smtClean="0"/>
              <a:t>αποτελέσματα</a:t>
            </a:r>
          </a:p>
          <a:p>
            <a:pPr hangingPunct="1">
              <a:lnSpc>
                <a:spcPct val="100000"/>
              </a:lnSpc>
              <a:spcBef>
                <a:spcPts val="900"/>
              </a:spcBef>
            </a:pPr>
            <a:endParaRPr lang="fr-FR" altLang="en-US" sz="1400" dirty="0"/>
          </a:p>
          <a:p>
            <a:pPr hangingPunct="1">
              <a:lnSpc>
                <a:spcPct val="100000"/>
              </a:lnSpc>
              <a:spcBef>
                <a:spcPts val="900"/>
              </a:spcBef>
            </a:pPr>
            <a:endParaRPr lang="fr-FR" altLang="en-US" sz="1200" dirty="0"/>
          </a:p>
          <a:p>
            <a:pPr hangingPunct="1">
              <a:lnSpc>
                <a:spcPct val="100000"/>
              </a:lnSpc>
              <a:spcBef>
                <a:spcPts val="900"/>
              </a:spcBef>
            </a:pPr>
            <a:endParaRPr lang="fr-FR" altLang="en-US" sz="1200" dirty="0"/>
          </a:p>
        </p:txBody>
      </p:sp>
      <p:sp>
        <p:nvSpPr>
          <p:cNvPr id="13317" name="AutoShape 5"/>
          <p:cNvSpPr>
            <a:spLocks/>
          </p:cNvSpPr>
          <p:nvPr/>
        </p:nvSpPr>
        <p:spPr bwMode="auto">
          <a:xfrm>
            <a:off x="1403350" y="1773238"/>
            <a:ext cx="611188" cy="30956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4536" y="1716939"/>
            <a:ext cx="1547812" cy="16143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el-GR" altLang="en-US" sz="1400" dirty="0" smtClean="0"/>
              <a:t>Όροι αναζήτησης:</a:t>
            </a:r>
          </a:p>
          <a:p>
            <a:pPr hangingPunct="1">
              <a:lnSpc>
                <a:spcPct val="100000"/>
              </a:lnSpc>
              <a:spcBef>
                <a:spcPts val="900"/>
              </a:spcBef>
            </a:pPr>
            <a:r>
              <a:rPr lang="el-GR" altLang="en-US" sz="1400" dirty="0" smtClean="0"/>
              <a:t>Συνώνυμα και τεχνολογικά συναφείς όροι</a:t>
            </a:r>
            <a:endParaRPr lang="fr-FR" altLang="en-US" sz="1400" dirty="0"/>
          </a:p>
          <a:p>
            <a:pPr hangingPunct="1">
              <a:lnSpc>
                <a:spcPct val="100000"/>
              </a:lnSpc>
              <a:spcBef>
                <a:spcPts val="900"/>
              </a:spcBef>
            </a:pPr>
            <a:endParaRPr lang="fr-FR" altLang="en-US" sz="1400" dirty="0"/>
          </a:p>
        </p:txBody>
      </p:sp>
      <p:sp>
        <p:nvSpPr>
          <p:cNvPr id="13319" name="AutoShape 7"/>
          <p:cNvSpPr>
            <a:spLocks noChangeArrowheads="1"/>
          </p:cNvSpPr>
          <p:nvPr/>
        </p:nvSpPr>
        <p:spPr bwMode="auto">
          <a:xfrm>
            <a:off x="1042988" y="6281738"/>
            <a:ext cx="852487" cy="287337"/>
          </a:xfrm>
          <a:prstGeom prst="rightArrow">
            <a:avLst>
              <a:gd name="adj1" fmla="val 50000"/>
              <a:gd name="adj2" fmla="val 74171"/>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101</a:t>
            </a:fld>
            <a:endParaRPr lang="en-US"/>
          </a:p>
        </p:txBody>
      </p:sp>
    </p:spTree>
    <p:extLst>
      <p:ext uri="{BB962C8B-B14F-4D97-AF65-F5344CB8AC3E}">
        <p14:creationId xmlns:p14="http://schemas.microsoft.com/office/powerpoint/2010/main" val="23684823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03" y="953611"/>
            <a:ext cx="5004346" cy="4805908"/>
          </a:xfrm>
          <a:prstGeom prst="rect">
            <a:avLst/>
          </a:prstGeom>
          <a:noFill/>
          <a:ln w="19050">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36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340768"/>
            <a:ext cx="2170176" cy="86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3066" y="2205448"/>
            <a:ext cx="5702076" cy="4335954"/>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0993" y="116632"/>
            <a:ext cx="9073007" cy="576064"/>
          </a:xfrm>
          <a:prstGeom prst="rect">
            <a:avLst/>
          </a:prstGeom>
          <a:noFill/>
          <a:ln>
            <a:noFill/>
          </a:ln>
        </p:spPr>
        <p:txBody>
          <a:bodyPr wrap="square" rtlCol="0">
            <a:noAutofit/>
          </a:bodyPr>
          <a:lstStyle/>
          <a:p>
            <a:r>
              <a:rPr lang="el-GR" dirty="0">
                <a:solidFill>
                  <a:srgbClr val="00408C"/>
                </a:solidFill>
                <a:latin typeface="+mj-lt"/>
                <a:ea typeface="+mj-ea"/>
                <a:cs typeface="+mj-cs"/>
              </a:rPr>
              <a:t>Εργαλεία μετάφρασης – πρόσβαση σε ξενόγλωσσες δημοσιεύσεις</a:t>
            </a:r>
            <a:endParaRPr lang="fr-FR" dirty="0">
              <a:solidFill>
                <a:srgbClr val="00408C"/>
              </a:solidFill>
              <a:latin typeface="+mj-lt"/>
              <a:ea typeface="+mj-ea"/>
              <a:cs typeface="+mj-cs"/>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102</a:t>
            </a:fld>
            <a:endParaRPr lang="en-US"/>
          </a:p>
        </p:txBody>
      </p:sp>
    </p:spTree>
    <p:extLst>
      <p:ext uri="{BB962C8B-B14F-4D97-AF65-F5344CB8AC3E}">
        <p14:creationId xmlns:p14="http://schemas.microsoft.com/office/powerpoint/2010/main" val="19812648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15363"/>
                                        </p:tgtEl>
                                        <p:attrNameLst>
                                          <p:attrName>style.visibility</p:attrName>
                                        </p:attrNameLst>
                                      </p:cBhvr>
                                      <p:to>
                                        <p:strVal val="visible"/>
                                      </p:to>
                                    </p:set>
                                    <p:anim calcmode="lin" valueType="num">
                                      <p:cBhvr additive="repl">
                                        <p:cTn id="7" dur="1000" fill="hold"/>
                                        <p:tgtEl>
                                          <p:spTgt spid="15363"/>
                                        </p:tgtEl>
                                        <p:attrNameLst>
                                          <p:attrName>ppt_w</p:attrName>
                                        </p:attrNameLst>
                                      </p:cBhvr>
                                      <p:tavLst>
                                        <p:tav tm="100000">
                                          <p:val>
                                            <p:strVal val="0"/>
                                          </p:val>
                                        </p:tav>
                                        <p:tav>
                                          <p:val>
                                            <p:strVal val="#ppt_w"/>
                                          </p:val>
                                        </p:tav>
                                      </p:tavLst>
                                    </p:anim>
                                    <p:anim calcmode="lin" valueType="num">
                                      <p:cBhvr additive="repl">
                                        <p:cTn id="8" dur="1000" fill="hold"/>
                                        <p:tgtEl>
                                          <p:spTgt spid="15363"/>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l-GR" sz="2400" dirty="0"/>
              <a:t>Πώς και πότε είναι </a:t>
            </a:r>
            <a:r>
              <a:rPr lang="el-GR" sz="2400" dirty="0" smtClean="0"/>
              <a:t>χρήσιμες οι πληροφορίες που περιέχονται στα διπλωμάτα </a:t>
            </a:r>
            <a:r>
              <a:rPr lang="el-GR" sz="2400" dirty="0"/>
              <a:t>ευρεσιτεχνίας και γιατί</a:t>
            </a:r>
            <a:endParaRPr lang="en-US" sz="2400" noProof="0" dirty="0"/>
          </a:p>
        </p:txBody>
      </p:sp>
      <p:sp>
        <p:nvSpPr>
          <p:cNvPr id="4" name="Content Placeholder 3"/>
          <p:cNvSpPr>
            <a:spLocks noGrp="1"/>
          </p:cNvSpPr>
          <p:nvPr>
            <p:ph idx="1"/>
          </p:nvPr>
        </p:nvSpPr>
        <p:spPr>
          <a:xfrm>
            <a:off x="179512" y="1556792"/>
            <a:ext cx="8856984" cy="5084762"/>
          </a:xfrm>
        </p:spPr>
        <p:txBody>
          <a:bodyPr/>
          <a:lstStyle/>
          <a:p>
            <a:r>
              <a:rPr lang="el-GR" sz="2000" dirty="0"/>
              <a:t>Σε </a:t>
            </a:r>
            <a:r>
              <a:rPr lang="el-GR" sz="2000" u="sng" dirty="0"/>
              <a:t>όλες</a:t>
            </a:r>
            <a:r>
              <a:rPr lang="el-GR" sz="2000" dirty="0"/>
              <a:t> τις φάσεις καινοτομίας, από την αρχή για </a:t>
            </a:r>
            <a:r>
              <a:rPr lang="el-GR" sz="2000" dirty="0" smtClean="0"/>
              <a:t>διαφορετικούς λόγους</a:t>
            </a:r>
            <a:r>
              <a:rPr lang="en-US" sz="2100" noProof="0" dirty="0" smtClean="0"/>
              <a:t>:</a:t>
            </a:r>
          </a:p>
          <a:p>
            <a:pPr lvl="1"/>
            <a:r>
              <a:rPr lang="el-GR" sz="2000" dirty="0" smtClean="0"/>
              <a:t>Έρευνα της </a:t>
            </a:r>
            <a:r>
              <a:rPr lang="el-GR" sz="2000" b="1" dirty="0" smtClean="0"/>
              <a:t>στάθμης </a:t>
            </a:r>
            <a:r>
              <a:rPr lang="el-GR" sz="2000" b="1" dirty="0"/>
              <a:t>της τεχνικής</a:t>
            </a:r>
            <a:r>
              <a:rPr lang="el-GR" sz="2000" dirty="0"/>
              <a:t>, πριν την έναρξη της έρευνας για την αποφυγή </a:t>
            </a:r>
            <a:r>
              <a:rPr lang="el-GR" sz="2000" dirty="0" smtClean="0"/>
              <a:t>επανάληψης των ερευνητικών προσπαθειών και για τον προσδιορισμό του </a:t>
            </a:r>
            <a:r>
              <a:rPr lang="el-GR" sz="2000" dirty="0"/>
              <a:t>πεδίου έρευνας και ταυτοποίηση εταίρων για συνδυασμένη έρευνα</a:t>
            </a:r>
            <a:r>
              <a:rPr lang="en-US" sz="2100" noProof="0" dirty="0" smtClean="0"/>
              <a:t> </a:t>
            </a:r>
          </a:p>
          <a:p>
            <a:pPr lvl="2"/>
            <a:r>
              <a:rPr lang="el-GR" sz="2000" dirty="0" smtClean="0"/>
              <a:t>Συμπληρωματικές</a:t>
            </a:r>
            <a:r>
              <a:rPr lang="en-US" sz="2100" noProof="0" dirty="0" smtClean="0"/>
              <a:t> </a:t>
            </a:r>
            <a:r>
              <a:rPr lang="el-GR" sz="2000" noProof="0" dirty="0" smtClean="0"/>
              <a:t>τεχνικές π</a:t>
            </a:r>
            <a:r>
              <a:rPr lang="el-GR" sz="2000" dirty="0" smtClean="0"/>
              <a:t>ληροφορίες ως προς τις </a:t>
            </a:r>
            <a:r>
              <a:rPr lang="el-GR" sz="2000" dirty="0"/>
              <a:t>επιστημονικές δημοσιεύσεις, και κάποιες φορές μοναδικές</a:t>
            </a:r>
            <a:endParaRPr lang="en-US" altLang="en-US" sz="2100" noProof="0" dirty="0" smtClean="0"/>
          </a:p>
          <a:p>
            <a:pPr lvl="1"/>
            <a:r>
              <a:rPr lang="el-GR" sz="2000" dirty="0"/>
              <a:t>Κατά τη διάρκεια της </a:t>
            </a:r>
            <a:r>
              <a:rPr lang="el-GR" sz="2000" dirty="0" smtClean="0"/>
              <a:t>έρευνας: ενημέρωση ως προς τις εξελίξεις στη </a:t>
            </a:r>
            <a:r>
              <a:rPr lang="el-GR" sz="2000" dirty="0"/>
              <a:t>στάθμη της τεχνικής, αξιολόγηση ως προς την πιθανότητα κατοχύρωσης διπλώματος ευρεσιτεχνίας για τα ερευνητικά αποτελέσματα και ορισμός της </a:t>
            </a:r>
            <a:r>
              <a:rPr lang="el-GR" sz="2000" dirty="0" smtClean="0"/>
              <a:t>στρατηγικής</a:t>
            </a:r>
            <a:r>
              <a:rPr lang="en-US" sz="2100" noProof="0" dirty="0" smtClean="0"/>
              <a:t> </a:t>
            </a:r>
            <a:r>
              <a:rPr lang="el-GR" sz="2100" noProof="0" dirty="0" smtClean="0"/>
              <a:t>ΒΙ</a:t>
            </a:r>
            <a:endParaRPr lang="en-US" sz="2100" noProof="0" dirty="0" smtClean="0"/>
          </a:p>
          <a:p>
            <a:pPr lvl="1"/>
            <a:r>
              <a:rPr lang="el-GR" sz="2000" dirty="0"/>
              <a:t>Στη φάση μεταφοράς </a:t>
            </a:r>
            <a:r>
              <a:rPr lang="el-GR" sz="2000" dirty="0" smtClean="0"/>
              <a:t>τεχνολογίας/εμπορευματοποίησης: </a:t>
            </a:r>
            <a:r>
              <a:rPr lang="el-GR" sz="2000" dirty="0"/>
              <a:t>ορισμός ελευθερίας </a:t>
            </a:r>
            <a:r>
              <a:rPr lang="el-GR" sz="2000" dirty="0" smtClean="0"/>
              <a:t>δράσης/αναζήτηση </a:t>
            </a:r>
            <a:r>
              <a:rPr lang="el-GR" sz="2000" dirty="0"/>
              <a:t>εταίρων </a:t>
            </a:r>
            <a:r>
              <a:rPr lang="el-GR" sz="2000" dirty="0" smtClean="0"/>
              <a:t>για συνεργασία, </a:t>
            </a:r>
            <a:r>
              <a:rPr lang="el-GR" sz="2000" dirty="0"/>
              <a:t>υφιστάμενες και δυνητικές αγορές</a:t>
            </a:r>
            <a:endParaRPr lang="en-US" sz="2100" noProof="0" dirty="0" smtClean="0"/>
          </a:p>
          <a:p>
            <a:pPr lvl="1"/>
            <a:endParaRPr lang="en-US" sz="2100" noProof="0" dirty="0"/>
          </a:p>
        </p:txBody>
      </p:sp>
      <p:sp>
        <p:nvSpPr>
          <p:cNvPr id="2" name="Slide Number Placeholder 1"/>
          <p:cNvSpPr>
            <a:spLocks noGrp="1"/>
          </p:cNvSpPr>
          <p:nvPr>
            <p:ph type="sldNum" sz="quarter" idx="10"/>
          </p:nvPr>
        </p:nvSpPr>
        <p:spPr/>
        <p:txBody>
          <a:bodyPr/>
          <a:lstStyle/>
          <a:p>
            <a:pPr>
              <a:defRPr/>
            </a:pPr>
            <a:fld id="{47EF30E1-F1FA-44B3-91C5-EBB133D93B60}" type="slidenum">
              <a:rPr lang="en-US" smtClean="0"/>
              <a:pPr>
                <a:defRPr/>
              </a:pPr>
              <a:t>103</a:t>
            </a:fld>
            <a:endParaRPr lang="en-US"/>
          </a:p>
        </p:txBody>
      </p:sp>
    </p:spTree>
    <p:extLst>
      <p:ext uri="{BB962C8B-B14F-4D97-AF65-F5344CB8AC3E}">
        <p14:creationId xmlns:p14="http://schemas.microsoft.com/office/powerpoint/2010/main" val="25697476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712968" cy="792088"/>
          </a:xfrm>
        </p:spPr>
        <p:txBody>
          <a:bodyPr/>
          <a:lstStyle/>
          <a:p>
            <a:r>
              <a:rPr lang="el-GR" sz="3000" dirty="0"/>
              <a:t>Η προστιθέμενη αξία της </a:t>
            </a:r>
            <a:r>
              <a:rPr lang="el-GR" sz="3000" dirty="0" smtClean="0"/>
              <a:t>ανάλυσης των δεδομένων από τα διπλώματα ευρεσιτεχνίας</a:t>
            </a:r>
            <a:endParaRPr lang="en-US" sz="3000" noProof="0" dirty="0"/>
          </a:p>
        </p:txBody>
      </p:sp>
      <p:sp>
        <p:nvSpPr>
          <p:cNvPr id="3" name="Content Placeholder 2"/>
          <p:cNvSpPr>
            <a:spLocks noGrp="1"/>
          </p:cNvSpPr>
          <p:nvPr>
            <p:ph idx="1"/>
          </p:nvPr>
        </p:nvSpPr>
        <p:spPr>
          <a:xfrm>
            <a:off x="179512" y="1484784"/>
            <a:ext cx="8712968" cy="4838948"/>
          </a:xfrm>
        </p:spPr>
        <p:txBody>
          <a:bodyPr/>
          <a:lstStyle/>
          <a:p>
            <a:r>
              <a:rPr lang="el-GR" dirty="0" smtClean="0"/>
              <a:t>Η ανάλυση είναι ένα σχυρό εργαλείο που επιτρέπει</a:t>
            </a:r>
            <a:r>
              <a:rPr lang="el-GR" noProof="0" dirty="0" smtClean="0"/>
              <a:t>: </a:t>
            </a:r>
          </a:p>
          <a:p>
            <a:pPr lvl="1"/>
            <a:r>
              <a:rPr lang="el-GR" sz="2000" dirty="0" smtClean="0"/>
              <a:t>Δομημένη παρουσία των αποτελεσμάτων της αναζήτησης διπλωμάτων ευρεσιτεχνίας</a:t>
            </a:r>
          </a:p>
          <a:p>
            <a:pPr lvl="1"/>
            <a:r>
              <a:rPr lang="el-GR" sz="2000" dirty="0" smtClean="0"/>
              <a:t>Παρουσίαση των πληροφοριών με τρόπο εύκολα κατανοητό σε μη ειδικούς, με τη βοήθεια στατιστικών, εργαλείων απεικόνισης και ερμηνεία των αποτελεσμάτων</a:t>
            </a:r>
          </a:p>
          <a:p>
            <a:pPr lvl="1"/>
            <a:r>
              <a:rPr lang="el-GR" sz="2000" dirty="0" smtClean="0"/>
              <a:t>Διευκόλυνση του διατομεακού διαλόγου μεταξύ διαφόρων πλευρών</a:t>
            </a:r>
          </a:p>
          <a:p>
            <a:pPr lvl="1"/>
            <a:r>
              <a:rPr lang="el-GR" sz="2000" dirty="0" smtClean="0"/>
              <a:t>Γνώση κρίσιμη για επιχειρηματικότητα/ανταγονιστικότητα – Επί τη βάσει πληροφρόρησης, λήψη στρατηγικών αποφάσεων σχετικών με επενδύσεις, προσανατολισμό της Ε&amp;Α, δυνατότητα κατοχύρωσης με δίπλωμα ευρεσιτεχνίας, μεταφορά τεχνολογίας ή/και τεχνογνωσίας</a:t>
            </a:r>
            <a:endParaRPr lang="el-GR" altLang="en-US" noProof="0" dirty="0" smtClean="0"/>
          </a:p>
          <a:p>
            <a:pPr marL="457200" lvl="1" indent="0">
              <a:buNone/>
            </a:pPr>
            <a:endParaRPr lang="el-GR" noProof="0" dirty="0" smtClean="0"/>
          </a:p>
          <a:p>
            <a:pPr marL="0" indent="0">
              <a:buNone/>
            </a:pPr>
            <a:endParaRPr lang="el-GR" noProof="0" dirty="0"/>
          </a:p>
        </p:txBody>
      </p:sp>
      <p:sp>
        <p:nvSpPr>
          <p:cNvPr id="4" name="Slide Number Placeholder 3"/>
          <p:cNvSpPr>
            <a:spLocks noGrp="1"/>
          </p:cNvSpPr>
          <p:nvPr>
            <p:ph type="sldNum" sz="quarter" idx="10"/>
          </p:nvPr>
        </p:nvSpPr>
        <p:spPr/>
        <p:txBody>
          <a:bodyPr/>
          <a:lstStyle/>
          <a:p>
            <a:pPr>
              <a:defRPr/>
            </a:pPr>
            <a:fld id="{C533EFBB-7C01-4D83-9D3C-01A99889B146}" type="slidenum">
              <a:rPr lang="en-US" smtClean="0"/>
              <a:pPr>
                <a:defRPr/>
              </a:pPr>
              <a:t>104</a:t>
            </a:fld>
            <a:endParaRPr lang="en-US"/>
          </a:p>
        </p:txBody>
      </p:sp>
    </p:spTree>
    <p:extLst>
      <p:ext uri="{BB962C8B-B14F-4D97-AF65-F5344CB8AC3E}">
        <p14:creationId xmlns:p14="http://schemas.microsoft.com/office/powerpoint/2010/main" val="12127915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4437112"/>
            <a:ext cx="8424936" cy="1362075"/>
          </a:xfrm>
        </p:spPr>
        <p:txBody>
          <a:bodyPr/>
          <a:lstStyle/>
          <a:p>
            <a:r>
              <a:rPr lang="el-GR" sz="2800" noProof="0" dirty="0" smtClean="0"/>
              <a:t>ΤΙ ΕΙΔΟΥΣ ΠΛΗΡΟΦΟΡΙΕΣ ΚΑΙ ΠΩΣ ΜΠΟΡΟΥΝ ΝΑ ΧΡΗΣΙΜΟΠΟΙΗΘΟΥΝ ΓΙΑ ΤΗΝ ΠΡΟΑΓΩΓΗ ΤΗΣ ΚΑΙΝΟΤΟΜΙΑΣ ΚΑΙ ΤΩΝ ΣΥΝΕΡΓΑΣΙΩΝ</a:t>
            </a:r>
            <a:r>
              <a:rPr lang="el-GR" sz="2800" dirty="0" smtClean="0"/>
              <a:t>;</a:t>
            </a:r>
            <a:r>
              <a:rPr lang="en-US" sz="2800" noProof="0" dirty="0" smtClean="0"/>
              <a:t> </a:t>
            </a:r>
            <a:endParaRPr lang="en-US" sz="2800" noProof="0" dirty="0"/>
          </a:p>
        </p:txBody>
      </p:sp>
      <p:sp>
        <p:nvSpPr>
          <p:cNvPr id="2" name="Slide Number Placeholder 1"/>
          <p:cNvSpPr>
            <a:spLocks noGrp="1"/>
          </p:cNvSpPr>
          <p:nvPr>
            <p:ph type="sldNum" sz="quarter" idx="10"/>
          </p:nvPr>
        </p:nvSpPr>
        <p:spPr/>
        <p:txBody>
          <a:bodyPr/>
          <a:lstStyle/>
          <a:p>
            <a:pPr>
              <a:defRPr/>
            </a:pPr>
            <a:fld id="{2B605C38-C6A2-4022-BD3C-D003CFFD48D1}" type="slidenum">
              <a:rPr lang="en-US" smtClean="0"/>
              <a:pPr>
                <a:defRPr/>
              </a:pPr>
              <a:t>105</a:t>
            </a:fld>
            <a:endParaRPr lang="en-US"/>
          </a:p>
        </p:txBody>
      </p:sp>
    </p:spTree>
    <p:extLst>
      <p:ext uri="{BB962C8B-B14F-4D97-AF65-F5344CB8AC3E}">
        <p14:creationId xmlns:p14="http://schemas.microsoft.com/office/powerpoint/2010/main" val="3487160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12745" y="228600"/>
            <a:ext cx="8778853" cy="1143000"/>
          </a:xfrm>
        </p:spPr>
        <p:txBody>
          <a:bodyPr/>
          <a:lstStyle/>
          <a:p>
            <a:r>
              <a:rPr lang="el-GR" dirty="0"/>
              <a:t>Γενικές τάσεις έναντι τάσεων σε υποτομείς</a:t>
            </a:r>
            <a:endParaRPr lang="en-US" altLang="en-US" noProof="0" dirty="0" smtClean="0"/>
          </a:p>
        </p:txBody>
      </p:sp>
      <p:sp>
        <p:nvSpPr>
          <p:cNvPr id="13317"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153483C1-3AC3-4601-B654-1047A2D51572}" type="slidenum">
              <a:rPr lang="en-US" altLang="en-US" sz="1400" smtClean="0"/>
              <a:pPr eaLnBrk="1" hangingPunct="1"/>
              <a:t>106</a:t>
            </a:fld>
            <a:endParaRPr lang="en-US" altLang="en-US" sz="1400" smtClean="0"/>
          </a:p>
        </p:txBody>
      </p:sp>
      <p:sp>
        <p:nvSpPr>
          <p:cNvPr id="13318" name="TextBox 5"/>
          <p:cNvSpPr txBox="1">
            <a:spLocks noChangeArrowheads="1"/>
          </p:cNvSpPr>
          <p:nvPr/>
        </p:nvSpPr>
        <p:spPr bwMode="auto">
          <a:xfrm>
            <a:off x="5047593" y="4496341"/>
            <a:ext cx="3863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altLang="en-US" sz="1600" i="1" dirty="0"/>
              <a:t>Source: WIPO PLR on Water </a:t>
            </a:r>
            <a:r>
              <a:rPr lang="fr-FR" altLang="en-US" sz="1600" i="1" dirty="0" err="1"/>
              <a:t>desalination</a:t>
            </a:r>
            <a:r>
              <a:rPr lang="fr-FR" altLang="en-US" sz="1600" i="1" dirty="0"/>
              <a:t> and the use of </a:t>
            </a:r>
            <a:r>
              <a:rPr lang="fr-FR" altLang="en-US" sz="1600" i="1" dirty="0" err="1"/>
              <a:t>renewable</a:t>
            </a:r>
            <a:r>
              <a:rPr lang="fr-FR" altLang="en-US" sz="1600" i="1" dirty="0"/>
              <a:t> </a:t>
            </a:r>
            <a:r>
              <a:rPr lang="fr-FR" altLang="en-US" sz="1600" i="1" dirty="0" err="1"/>
              <a:t>energies</a:t>
            </a:r>
            <a:r>
              <a:rPr lang="fr-FR" altLang="en-US" sz="1600" i="1" dirty="0"/>
              <a:t> </a:t>
            </a:r>
          </a:p>
        </p:txBody>
      </p:sp>
      <p:sp>
        <p:nvSpPr>
          <p:cNvPr id="2" name="TextBox 1"/>
          <p:cNvSpPr txBox="1"/>
          <p:nvPr/>
        </p:nvSpPr>
        <p:spPr>
          <a:xfrm>
            <a:off x="343480" y="5410200"/>
            <a:ext cx="7344618" cy="461665"/>
          </a:xfrm>
          <a:prstGeom prst="rect">
            <a:avLst/>
          </a:prstGeom>
          <a:noFill/>
        </p:spPr>
        <p:txBody>
          <a:bodyPr wrap="square" rtlCol="0">
            <a:spAutoFit/>
          </a:bodyPr>
          <a:lstStyle/>
          <a:p>
            <a:r>
              <a:rPr lang="es-ES_tradnl" dirty="0" smtClean="0"/>
              <a:t>* </a:t>
            </a:r>
            <a:r>
              <a:rPr lang="el-GR" dirty="0"/>
              <a:t>Εντοπισμός ώριμων ή </a:t>
            </a:r>
            <a:r>
              <a:rPr lang="el-GR" dirty="0" smtClean="0"/>
              <a:t>υποσχόμενων </a:t>
            </a:r>
            <a:r>
              <a:rPr lang="el-GR" dirty="0"/>
              <a:t>τεχνολογιών</a:t>
            </a:r>
            <a:endParaRPr lang="es-ES_tradnl"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1989"/>
            <a:ext cx="4828157" cy="247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2" y="2064106"/>
            <a:ext cx="4427538" cy="232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5"/>
          <p:cNvSpPr txBox="1">
            <a:spLocks noChangeArrowheads="1"/>
          </p:cNvSpPr>
          <p:nvPr/>
        </p:nvSpPr>
        <p:spPr bwMode="auto">
          <a:xfrm>
            <a:off x="362480" y="4579203"/>
            <a:ext cx="3863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fr-FR" altLang="en-US" sz="1600" i="1" dirty="0"/>
              <a:t>Source: WIPO PLR on </a:t>
            </a:r>
            <a:r>
              <a:rPr lang="fr-FR" altLang="en-US" sz="1600" i="1" dirty="0" smtClean="0"/>
              <a:t>Membrane Filtration and UV Water </a:t>
            </a:r>
            <a:r>
              <a:rPr lang="fr-FR" altLang="en-US" sz="1600" i="1" dirty="0" err="1" smtClean="0"/>
              <a:t>Treatment</a:t>
            </a:r>
            <a:endParaRPr lang="fr-FR" altLang="en-US" sz="1600" i="1" dirty="0"/>
          </a:p>
        </p:txBody>
      </p:sp>
      <p:sp>
        <p:nvSpPr>
          <p:cNvPr id="5" name="TextBox 4"/>
          <p:cNvSpPr txBox="1"/>
          <p:nvPr/>
        </p:nvSpPr>
        <p:spPr>
          <a:xfrm>
            <a:off x="4828156" y="1295400"/>
            <a:ext cx="4163443" cy="646331"/>
          </a:xfrm>
          <a:prstGeom prst="rect">
            <a:avLst/>
          </a:prstGeom>
          <a:noFill/>
        </p:spPr>
        <p:txBody>
          <a:bodyPr wrap="square" rtlCol="0">
            <a:spAutoFit/>
          </a:bodyPr>
          <a:lstStyle/>
          <a:p>
            <a:r>
              <a:rPr lang="en-US" sz="1800" dirty="0"/>
              <a:t>A</a:t>
            </a:r>
            <a:r>
              <a:rPr lang="el-GR" sz="1800" dirty="0" err="1"/>
              <a:t>φαλάτωση</a:t>
            </a:r>
            <a:r>
              <a:rPr lang="el-GR" sz="1800" dirty="0"/>
              <a:t> και ανανεώσιμες ενέργειες (</a:t>
            </a:r>
            <a:r>
              <a:rPr lang="en-US" sz="1800" dirty="0"/>
              <a:t>RE</a:t>
            </a:r>
            <a:r>
              <a:rPr lang="el-GR" sz="1800" dirty="0"/>
              <a:t>): διαχωρισμός κατά τύπο </a:t>
            </a:r>
            <a:r>
              <a:rPr lang="en-US" sz="1800" dirty="0" smtClean="0"/>
              <a:t>RE</a:t>
            </a:r>
            <a:endParaRPr lang="el-GR" sz="1800" dirty="0"/>
          </a:p>
        </p:txBody>
      </p:sp>
      <p:sp>
        <p:nvSpPr>
          <p:cNvPr id="18" name="TextBox 17"/>
          <p:cNvSpPr txBox="1"/>
          <p:nvPr/>
        </p:nvSpPr>
        <p:spPr>
          <a:xfrm>
            <a:off x="212745" y="1156900"/>
            <a:ext cx="4163443" cy="923330"/>
          </a:xfrm>
          <a:prstGeom prst="rect">
            <a:avLst/>
          </a:prstGeom>
          <a:noFill/>
        </p:spPr>
        <p:txBody>
          <a:bodyPr wrap="square" rtlCol="0">
            <a:spAutoFit/>
          </a:bodyPr>
          <a:lstStyle/>
          <a:p>
            <a:r>
              <a:rPr lang="el-GR" sz="1800" dirty="0"/>
              <a:t>Κατάθεση διπλωμάτων ευρεσιτεχνίας για τη διήθηση </a:t>
            </a:r>
            <a:r>
              <a:rPr lang="el-GR" sz="1800" dirty="0" smtClean="0"/>
              <a:t>με μεμβράνες </a:t>
            </a:r>
            <a:r>
              <a:rPr lang="el-GR" sz="1800" dirty="0"/>
              <a:t>και την επεξεργασία ύδατος με </a:t>
            </a:r>
            <a:r>
              <a:rPr lang="en-US" sz="1800" dirty="0"/>
              <a:t>UV</a:t>
            </a:r>
            <a:endParaRPr lang="fr-FR" sz="1800" dirty="0"/>
          </a:p>
        </p:txBody>
      </p:sp>
    </p:spTree>
    <p:extLst>
      <p:ext uri="{BB962C8B-B14F-4D97-AF65-F5344CB8AC3E}">
        <p14:creationId xmlns:p14="http://schemas.microsoft.com/office/powerpoint/2010/main" val="22636879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44" y="105519"/>
            <a:ext cx="8938356" cy="792162"/>
          </a:xfrm>
        </p:spPr>
        <p:txBody>
          <a:bodyPr/>
          <a:lstStyle/>
          <a:p>
            <a:r>
              <a:rPr lang="el-GR" sz="2800" dirty="0" smtClean="0"/>
              <a:t>Περιοχές αυξημένου ενδιαφέροντος και υψηλού ρυθμού αύξησης</a:t>
            </a:r>
            <a:endParaRPr lang="en-US" sz="2800" noProof="0" dirty="0"/>
          </a:p>
        </p:txBody>
      </p:sp>
      <p:pic>
        <p:nvPicPr>
          <p:cNvPr id="6" name="Content Placeholder 7"/>
          <p:cNvPicPr>
            <a:picLocks noGrp="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990600"/>
            <a:ext cx="3962400" cy="4025775"/>
          </a:xfrm>
        </p:spPr>
      </p:pic>
      <p:sp>
        <p:nvSpPr>
          <p:cNvPr id="8" name="Text Placeholder 7"/>
          <p:cNvSpPr>
            <a:spLocks noGrp="1"/>
          </p:cNvSpPr>
          <p:nvPr>
            <p:ph type="body" sz="half" idx="3"/>
          </p:nvPr>
        </p:nvSpPr>
        <p:spPr>
          <a:xfrm>
            <a:off x="152400" y="5899424"/>
            <a:ext cx="8229600" cy="792088"/>
          </a:xfrm>
        </p:spPr>
        <p:txBody>
          <a:bodyPr/>
          <a:lstStyle/>
          <a:p>
            <a:r>
              <a:rPr lang="el-GR" sz="2000" i="1" noProof="0" dirty="0" smtClean="0"/>
              <a:t>Πεδία ιδιαίτερου ενδιαφέροντος</a:t>
            </a:r>
            <a:endParaRPr lang="en-US" sz="2000" i="1" noProof="0" dirty="0" smtClean="0"/>
          </a:p>
          <a:p>
            <a:r>
              <a:rPr lang="el-GR" sz="2000" i="1" noProof="0" dirty="0" smtClean="0"/>
              <a:t>Υποσχόμενες τεχνολογίες</a:t>
            </a:r>
            <a:endParaRPr lang="en-US" sz="2000" i="1" noProof="0" dirty="0"/>
          </a:p>
        </p:txBody>
      </p:sp>
      <p:sp>
        <p:nvSpPr>
          <p:cNvPr id="5" name="Slide Number Placeholder 4"/>
          <p:cNvSpPr>
            <a:spLocks noGrp="1"/>
          </p:cNvSpPr>
          <p:nvPr>
            <p:ph type="sldNum" sz="quarter" idx="10"/>
          </p:nvPr>
        </p:nvSpPr>
        <p:spPr/>
        <p:txBody>
          <a:bodyPr/>
          <a:lstStyle/>
          <a:p>
            <a:pPr>
              <a:defRPr/>
            </a:pPr>
            <a:fld id="{17484080-C038-4346-A091-B33EF08559FB}" type="slidenum">
              <a:rPr lang="en-US" smtClean="0"/>
              <a:pPr>
                <a:defRPr/>
              </a:pPr>
              <a:t>107</a:t>
            </a:fld>
            <a:endParaRPr lang="en-US"/>
          </a:p>
        </p:txBody>
      </p:sp>
      <p:sp>
        <p:nvSpPr>
          <p:cNvPr id="9" name="TextBox 8"/>
          <p:cNvSpPr txBox="1"/>
          <p:nvPr/>
        </p:nvSpPr>
        <p:spPr>
          <a:xfrm>
            <a:off x="304800" y="5086272"/>
            <a:ext cx="3962400" cy="353943"/>
          </a:xfrm>
          <a:prstGeom prst="rect">
            <a:avLst/>
          </a:prstGeom>
          <a:noFill/>
        </p:spPr>
        <p:txBody>
          <a:bodyPr wrap="square" rtlCol="0">
            <a:spAutoFit/>
          </a:bodyPr>
          <a:lstStyle/>
          <a:p>
            <a:r>
              <a:rPr lang="fr-FR" sz="1700" dirty="0" err="1" smtClean="0"/>
              <a:t>Themescape</a:t>
            </a:r>
            <a:r>
              <a:rPr lang="fr-FR" sz="1700" dirty="0" smtClean="0"/>
              <a:t> </a:t>
            </a:r>
            <a:r>
              <a:rPr lang="fr-FR" sz="1700" dirty="0" err="1" smtClean="0"/>
              <a:t>from</a:t>
            </a:r>
            <a:r>
              <a:rPr lang="fr-FR" sz="1700" dirty="0" smtClean="0"/>
              <a:t> E-</a:t>
            </a:r>
            <a:r>
              <a:rPr lang="fr-FR" sz="1700" dirty="0" err="1" smtClean="0"/>
              <a:t>waste</a:t>
            </a:r>
            <a:r>
              <a:rPr lang="fr-FR" sz="1700" dirty="0" smtClean="0"/>
              <a:t> PLR</a:t>
            </a:r>
            <a:endParaRPr lang="fr-FR" sz="1700" dirty="0"/>
          </a:p>
        </p:txBody>
      </p:sp>
      <p:pic>
        <p:nvPicPr>
          <p:cNvPr id="10" name="Content Placeholder 10"/>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5800" y="980728"/>
            <a:ext cx="4392613" cy="3744913"/>
          </a:xfrm>
        </p:spPr>
      </p:pic>
      <p:sp>
        <p:nvSpPr>
          <p:cNvPr id="3" name="Rectangle 2"/>
          <p:cNvSpPr/>
          <p:nvPr/>
        </p:nvSpPr>
        <p:spPr>
          <a:xfrm>
            <a:off x="4355976" y="4941168"/>
            <a:ext cx="4572000" cy="877163"/>
          </a:xfrm>
          <a:prstGeom prst="rect">
            <a:avLst/>
          </a:prstGeom>
        </p:spPr>
        <p:txBody>
          <a:bodyPr>
            <a:spAutoFit/>
          </a:bodyPr>
          <a:lstStyle/>
          <a:p>
            <a:r>
              <a:rPr lang="el-GR" sz="1700" dirty="0" smtClean="0"/>
              <a:t>Τάσεις στη δραστηριότητα κατοχύρωσης στη διαχείριση ηλεκτρονικών απορριμμάτων: ετήσιος ρυθμός αύξησης 2006-2010</a:t>
            </a:r>
          </a:p>
        </p:txBody>
      </p:sp>
    </p:spTree>
    <p:extLst>
      <p:ext uri="{BB962C8B-B14F-4D97-AF65-F5344CB8AC3E}">
        <p14:creationId xmlns:p14="http://schemas.microsoft.com/office/powerpoint/2010/main" val="696190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7505" y="116632"/>
            <a:ext cx="8856984" cy="648072"/>
          </a:xfrm>
        </p:spPr>
        <p:txBody>
          <a:bodyPr/>
          <a:lstStyle/>
          <a:p>
            <a:r>
              <a:rPr lang="el-GR" altLang="es-ES" sz="2000" noProof="0" dirty="0" smtClean="0"/>
              <a:t>Ανάλυση παραπομπών και γενιές διπλωμάτων ευρεσιτεχνίας: καινοτομία βελτίωσης</a:t>
            </a:r>
            <a:endParaRPr lang="en-US" altLang="es-ES" sz="2000" noProof="0" dirty="0" smtClean="0"/>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294" y="764704"/>
            <a:ext cx="52578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323850" y="6165850"/>
            <a:ext cx="6300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ct val="50000"/>
              </a:spcBef>
            </a:pPr>
            <a:endParaRPr lang="es-ES" altLang="es-ES"/>
          </a:p>
        </p:txBody>
      </p:sp>
      <p:sp>
        <p:nvSpPr>
          <p:cNvPr id="51206" name="Text Box 6"/>
          <p:cNvSpPr txBox="1">
            <a:spLocks noChangeArrowheads="1"/>
          </p:cNvSpPr>
          <p:nvPr/>
        </p:nvSpPr>
        <p:spPr bwMode="auto">
          <a:xfrm>
            <a:off x="1067191" y="6211093"/>
            <a:ext cx="6481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ct val="50000"/>
              </a:spcBef>
            </a:pPr>
            <a:r>
              <a:rPr lang="en-US" altLang="es-ES" sz="1800" i="1" dirty="0" smtClean="0"/>
              <a:t>Source: WIPO PLR on Ritonavir</a:t>
            </a:r>
            <a:endParaRPr lang="en-US" altLang="es-ES" sz="1800" dirty="0"/>
          </a:p>
        </p:txBody>
      </p:sp>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108</a:t>
            </a:fld>
            <a:endParaRPr lang="en-US"/>
          </a:p>
        </p:txBody>
      </p:sp>
    </p:spTree>
    <p:extLst>
      <p:ext uri="{BB962C8B-B14F-4D97-AF65-F5344CB8AC3E}">
        <p14:creationId xmlns:p14="http://schemas.microsoft.com/office/powerpoint/2010/main" val="12588442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79512" y="188640"/>
            <a:ext cx="8940155" cy="936625"/>
          </a:xfrm>
        </p:spPr>
        <p:txBody>
          <a:bodyPr/>
          <a:lstStyle/>
          <a:p>
            <a:r>
              <a:rPr lang="el-GR" altLang="en-US" sz="2000" dirty="0"/>
              <a:t>Γεωγραφική κατανομή της προστασίας </a:t>
            </a:r>
            <a:r>
              <a:rPr lang="el-GR" altLang="en-US" sz="2000" dirty="0" smtClean="0"/>
              <a:t>με διπλώματα </a:t>
            </a:r>
            <a:r>
              <a:rPr lang="el-GR" altLang="en-US" sz="2000" dirty="0"/>
              <a:t>ευρεσιτεχνίας – συνδυασμός τύπων ανάλυσης</a:t>
            </a:r>
            <a:r>
              <a:rPr lang="el-GR" altLang="en-US" sz="1400" noProof="0" dirty="0" smtClean="0"/>
              <a:t/>
            </a:r>
            <a:br>
              <a:rPr lang="el-GR" altLang="en-US" sz="1400" noProof="0" dirty="0" smtClean="0"/>
            </a:br>
            <a:endParaRPr lang="en-US" altLang="en-US" sz="1400" noProof="0" dirty="0" smtClean="0"/>
          </a:p>
        </p:txBody>
      </p:sp>
      <p:sp>
        <p:nvSpPr>
          <p:cNvPr id="16387" name="Text Placeholder 8"/>
          <p:cNvSpPr>
            <a:spLocks noGrp="1"/>
          </p:cNvSpPr>
          <p:nvPr>
            <p:ph type="body" idx="1"/>
          </p:nvPr>
        </p:nvSpPr>
        <p:spPr>
          <a:xfrm>
            <a:off x="107504" y="1052736"/>
            <a:ext cx="4176464" cy="904349"/>
          </a:xfrm>
        </p:spPr>
        <p:txBody>
          <a:bodyPr/>
          <a:lstStyle/>
          <a:p>
            <a:r>
              <a:rPr lang="el-GR" altLang="en-US" sz="1900" noProof="0" dirty="0" smtClean="0"/>
              <a:t>Τάσεις σε γραφείο πρώτης κατάθεσης και πρόσφατες τάσεις</a:t>
            </a:r>
          </a:p>
        </p:txBody>
      </p:sp>
      <p:sp>
        <p:nvSpPr>
          <p:cNvPr id="16388" name="Text Placeholder 10"/>
          <p:cNvSpPr>
            <a:spLocks noGrp="1"/>
          </p:cNvSpPr>
          <p:nvPr>
            <p:ph type="body" sz="quarter" idx="3"/>
          </p:nvPr>
        </p:nvSpPr>
        <p:spPr>
          <a:xfrm>
            <a:off x="4690540" y="1752688"/>
            <a:ext cx="4536504" cy="477838"/>
          </a:xfrm>
        </p:spPr>
        <p:txBody>
          <a:bodyPr/>
          <a:lstStyle/>
          <a:p>
            <a:endParaRPr lang="el-GR" altLang="en-US" sz="1900" noProof="0" dirty="0" smtClean="0"/>
          </a:p>
          <a:p>
            <a:r>
              <a:rPr lang="el-GR" altLang="en-US" sz="1900" noProof="0" dirty="0" smtClean="0"/>
              <a:t>Αριθμός επακόλουθων καταθέσεων και τάσεις στις καταθέσεις διπλωμάτων ευρεσιτεχνίας </a:t>
            </a:r>
            <a:endParaRPr lang="en-US" altLang="en-US" sz="1900" noProof="0" dirty="0" smtClean="0"/>
          </a:p>
        </p:txBody>
      </p:sp>
      <p:sp>
        <p:nvSpPr>
          <p:cNvPr id="16389"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2BDC6A91-FFDD-4231-BF54-128F0F13FFD8}" type="slidenum">
              <a:rPr lang="en-US" altLang="en-US" sz="1400" smtClean="0"/>
              <a:pPr eaLnBrk="1" hangingPunct="1"/>
              <a:t>109</a:t>
            </a:fld>
            <a:endParaRPr lang="en-US" altLang="en-US" sz="1400" smtClean="0"/>
          </a:p>
        </p:txBody>
      </p:sp>
      <p:pic>
        <p:nvPicPr>
          <p:cNvPr id="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2204863"/>
            <a:ext cx="4367012" cy="374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5129"/>
            <a:ext cx="5217504" cy="295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03648" y="5696490"/>
            <a:ext cx="6840760" cy="343268"/>
          </a:xfrm>
          <a:prstGeom prst="rect">
            <a:avLst/>
          </a:prstGeom>
          <a:noFill/>
          <a:ln>
            <a:noFill/>
          </a:ln>
        </p:spPr>
        <p:txBody>
          <a:bodyPr wrap="square" rtlCol="0">
            <a:noAutofit/>
          </a:bodyPr>
          <a:lstStyle/>
          <a:p>
            <a:r>
              <a:rPr lang="es-AR" sz="1700" i="1" dirty="0" err="1" smtClean="0"/>
              <a:t>Source</a:t>
            </a:r>
            <a:r>
              <a:rPr lang="es-AR" sz="1700" i="1" dirty="0" smtClean="0"/>
              <a:t>: WIPO PLR </a:t>
            </a:r>
            <a:r>
              <a:rPr lang="es-AR" sz="1700" i="1" dirty="0" err="1" smtClean="0"/>
              <a:t>on</a:t>
            </a:r>
            <a:r>
              <a:rPr lang="es-AR" sz="1700" i="1" dirty="0" smtClean="0"/>
              <a:t> E-</a:t>
            </a:r>
            <a:r>
              <a:rPr lang="es-AR" sz="1700" i="1" dirty="0" err="1" smtClean="0"/>
              <a:t>waste</a:t>
            </a:r>
            <a:r>
              <a:rPr lang="es-AR" sz="1700" i="1" dirty="0" smtClean="0"/>
              <a:t> </a:t>
            </a:r>
            <a:r>
              <a:rPr lang="es-AR" sz="1700" i="1" dirty="0" err="1" smtClean="0"/>
              <a:t>Recycling</a:t>
            </a:r>
            <a:endParaRPr lang="es-AR" sz="1700" i="1" dirty="0"/>
          </a:p>
        </p:txBody>
      </p:sp>
      <p:sp>
        <p:nvSpPr>
          <p:cNvPr id="3" name="Rectangle 2"/>
          <p:cNvSpPr/>
          <p:nvPr/>
        </p:nvSpPr>
        <p:spPr>
          <a:xfrm>
            <a:off x="1403648" y="6237312"/>
            <a:ext cx="6120680" cy="461665"/>
          </a:xfrm>
          <a:prstGeom prst="rect">
            <a:avLst/>
          </a:prstGeom>
        </p:spPr>
        <p:txBody>
          <a:bodyPr wrap="square">
            <a:spAutoFit/>
          </a:bodyPr>
          <a:lstStyle/>
          <a:p>
            <a:r>
              <a:rPr lang="el-GR" dirty="0" smtClean="0"/>
              <a:t>Έμμεσος ορισμός και ανάλυση αγορών</a:t>
            </a:r>
            <a:endParaRPr lang="fr-FR" dirty="0"/>
          </a:p>
        </p:txBody>
      </p:sp>
    </p:spTree>
    <p:extLst>
      <p:ext uri="{BB962C8B-B14F-4D97-AF65-F5344CB8AC3E}">
        <p14:creationId xmlns:p14="http://schemas.microsoft.com/office/powerpoint/2010/main" val="153918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8" y="-24525"/>
            <a:ext cx="3160005" cy="44229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58221"/>
            <a:ext cx="3528254" cy="498801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80" y="1412776"/>
            <a:ext cx="3468808" cy="489235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37" y="2178774"/>
            <a:ext cx="3468808" cy="487602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2935100"/>
            <a:ext cx="3454105" cy="4908115"/>
          </a:xfrm>
          <a:prstGeom prst="rect">
            <a:avLst/>
          </a:prstGeom>
          <a:noFill/>
          <a:ln w="9525" algn="ctr">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7050" y="3861335"/>
            <a:ext cx="3528254" cy="496547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2" name="Content Placeholder 2"/>
          <p:cNvSpPr txBox="1">
            <a:spLocks/>
          </p:cNvSpPr>
          <p:nvPr/>
        </p:nvSpPr>
        <p:spPr>
          <a:xfrm>
            <a:off x="5147926" y="-24526"/>
            <a:ext cx="3996074" cy="6882525"/>
          </a:xfrm>
          <a:prstGeom prst="rect">
            <a:avLst/>
          </a:prstGeom>
        </p:spPr>
        <p:txBody>
          <a:bodyPr/>
          <a:lstStyle>
            <a:lvl1pPr marL="342900" indent="-342900" algn="l" rtl="0" eaLnBrk="1" fontAlgn="base" hangingPunct="1">
              <a:spcBef>
                <a:spcPct val="20000"/>
              </a:spcBef>
              <a:spcAft>
                <a:spcPct val="0"/>
              </a:spcAft>
              <a:buBlip>
                <a:blip r:embed="rId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8"/>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8"/>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8"/>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8"/>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8"/>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2400">
                <a:solidFill>
                  <a:schemeClr val="tx1"/>
                </a:solidFill>
                <a:latin typeface="+mn-lt"/>
                <a:cs typeface="+mn-cs"/>
              </a:defRPr>
            </a:lvl9pPr>
          </a:lstStyle>
          <a:p>
            <a:r>
              <a:rPr lang="en-US" sz="1500" b="1" dirty="0" smtClean="0">
                <a:latin typeface="Arial" panose="020B0604020202020204" pitchFamily="34" charset="0"/>
                <a:cs typeface="Arial" panose="020B0604020202020204" pitchFamily="34" charset="0"/>
              </a:rPr>
              <a:t>The </a:t>
            </a:r>
            <a:r>
              <a:rPr lang="en-US" sz="1500" b="1" dirty="0">
                <a:latin typeface="Arial" panose="020B0604020202020204" pitchFamily="34" charset="0"/>
                <a:cs typeface="Arial" panose="020B0604020202020204" pitchFamily="34" charset="0"/>
              </a:rPr>
              <a:t>PCT Yearly Review </a:t>
            </a:r>
            <a:r>
              <a:rPr lang="en-US" sz="1500" dirty="0">
                <a:latin typeface="Arial" panose="020B0604020202020204" pitchFamily="34" charset="0"/>
                <a:cs typeface="Arial" panose="020B0604020202020204" pitchFamily="34" charset="0"/>
              </a:rPr>
              <a:t>provides an overview of the performance and development of the PCT system: </a:t>
            </a:r>
            <a:r>
              <a:rPr lang="en-US" sz="1500" u="sng" dirty="0">
                <a:solidFill>
                  <a:srgbClr val="3399FF"/>
                </a:solidFill>
                <a:latin typeface="Arial" panose="020B0604020202020204" pitchFamily="34" charset="0"/>
                <a:cs typeface="Arial" panose="020B0604020202020204" pitchFamily="34" charset="0"/>
                <a:hlinkClick r:id="rId9"/>
              </a:rPr>
              <a:t>http://www.wipo.int/ipstats/en/statistics/pct/</a:t>
            </a:r>
            <a:endParaRPr lang="en-US" sz="1500" u="sng" dirty="0">
              <a:solidFill>
                <a:srgbClr val="3399FF"/>
              </a:solidFill>
              <a:latin typeface="Arial" panose="020B0604020202020204" pitchFamily="34" charset="0"/>
              <a:cs typeface="Arial" panose="020B0604020202020204" pitchFamily="34" charset="0"/>
            </a:endParaRPr>
          </a:p>
          <a:p>
            <a:r>
              <a:rPr lang="en-US" sz="1500" b="1" kern="0" dirty="0" smtClean="0">
                <a:latin typeface="Arial" panose="020B0604020202020204" pitchFamily="34" charset="0"/>
                <a:cs typeface="Arial" panose="020B0604020202020204" pitchFamily="34" charset="0"/>
              </a:rPr>
              <a:t>Madrid </a:t>
            </a:r>
            <a:r>
              <a:rPr lang="en-US" sz="1500" b="1" kern="0" dirty="0">
                <a:latin typeface="Arial" panose="020B0604020202020204" pitchFamily="34" charset="0"/>
                <a:cs typeface="Arial" panose="020B0604020202020204" pitchFamily="34" charset="0"/>
              </a:rPr>
              <a:t>Yearly Review</a:t>
            </a:r>
            <a:r>
              <a:rPr lang="en-US" sz="1500" kern="0" dirty="0">
                <a:latin typeface="Arial" panose="020B0604020202020204" pitchFamily="34" charset="0"/>
                <a:cs typeface="Arial" panose="020B0604020202020204" pitchFamily="34" charset="0"/>
              </a:rPr>
              <a:t>:  </a:t>
            </a:r>
            <a:r>
              <a:rPr lang="en-US" sz="1500" u="sng" kern="0" dirty="0">
                <a:solidFill>
                  <a:srgbClr val="3399FF"/>
                </a:solidFill>
                <a:latin typeface="Arial" panose="020B0604020202020204" pitchFamily="34" charset="0"/>
                <a:cs typeface="Arial" panose="020B0604020202020204" pitchFamily="34" charset="0"/>
                <a:hlinkClick r:id="rId10"/>
              </a:rPr>
              <a:t>http://www.wipo.int/ipstats/en</a:t>
            </a:r>
            <a:endParaRPr lang="en-US" sz="1500" b="1" dirty="0" smtClean="0">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Hague </a:t>
            </a:r>
            <a:r>
              <a:rPr lang="en-US" sz="1500" b="1" dirty="0">
                <a:latin typeface="Arial" panose="020B0604020202020204" pitchFamily="34" charset="0"/>
                <a:cs typeface="Arial" panose="020B0604020202020204" pitchFamily="34" charset="0"/>
              </a:rPr>
              <a:t>Yearly Review</a:t>
            </a:r>
            <a:r>
              <a:rPr lang="en-US" sz="1500" dirty="0">
                <a:latin typeface="Arial" panose="020B0604020202020204" pitchFamily="34" charset="0"/>
                <a:cs typeface="Arial" panose="020B0604020202020204" pitchFamily="34" charset="0"/>
              </a:rPr>
              <a:t>:  </a:t>
            </a:r>
            <a:r>
              <a:rPr lang="en-US" sz="1500" u="sng" dirty="0">
                <a:solidFill>
                  <a:srgbClr val="3399FF"/>
                </a:solidFill>
                <a:latin typeface="Arial" panose="020B0604020202020204" pitchFamily="34" charset="0"/>
                <a:cs typeface="Arial" panose="020B0604020202020204" pitchFamily="34" charset="0"/>
              </a:rPr>
              <a:t>http://www.wipo.int/ipstats/en/</a:t>
            </a:r>
          </a:p>
          <a:p>
            <a:r>
              <a:rPr lang="en-US" sz="1500" b="1" dirty="0" smtClean="0">
                <a:latin typeface="Arial" panose="020B0604020202020204" pitchFamily="34" charset="0"/>
                <a:cs typeface="Arial" panose="020B0604020202020204" pitchFamily="34" charset="0"/>
              </a:rPr>
              <a:t>The </a:t>
            </a:r>
            <a:r>
              <a:rPr lang="en-US" sz="1500" b="1" dirty="0">
                <a:latin typeface="Arial" panose="020B0604020202020204" pitchFamily="34" charset="0"/>
                <a:cs typeface="Arial" panose="020B0604020202020204" pitchFamily="34" charset="0"/>
              </a:rPr>
              <a:t>WIPO IP Facts and Figures </a:t>
            </a:r>
            <a:r>
              <a:rPr lang="en-US" sz="1500" dirty="0">
                <a:latin typeface="Arial" panose="020B0604020202020204" pitchFamily="34" charset="0"/>
                <a:cs typeface="Arial" panose="020B0604020202020204" pitchFamily="34" charset="0"/>
              </a:rPr>
              <a:t>provides an overview of IP activity based on the latest available year of statistics. It serves as a quick reference guide for statistics:  </a:t>
            </a:r>
            <a:r>
              <a:rPr lang="en-US" sz="1500" u="sng" dirty="0">
                <a:solidFill>
                  <a:srgbClr val="3399FF"/>
                </a:solidFill>
                <a:latin typeface="Arial" panose="020B0604020202020204" pitchFamily="34" charset="0"/>
                <a:cs typeface="Arial" panose="020B0604020202020204" pitchFamily="34" charset="0"/>
                <a:hlinkClick r:id="rId11"/>
              </a:rPr>
              <a:t>http://www.wipo.int/ipstats/en</a:t>
            </a:r>
            <a:r>
              <a:rPr lang="en-US" sz="1500" u="sng" dirty="0" smtClean="0">
                <a:solidFill>
                  <a:srgbClr val="3399FF"/>
                </a:solidFill>
                <a:latin typeface="Arial" panose="020B0604020202020204" pitchFamily="34" charset="0"/>
                <a:cs typeface="Arial" panose="020B0604020202020204" pitchFamily="34" charset="0"/>
                <a:hlinkClick r:id="rId11"/>
              </a:rPr>
              <a:t>/</a:t>
            </a:r>
            <a:endParaRPr lang="en-US" sz="1500" u="sng" dirty="0" smtClean="0">
              <a:solidFill>
                <a:srgbClr val="3399FF"/>
              </a:solidFill>
              <a:latin typeface="Arial" panose="020B0604020202020204" pitchFamily="34" charset="0"/>
              <a:cs typeface="Arial" panose="020B0604020202020204" pitchFamily="34" charset="0"/>
            </a:endParaRPr>
          </a:p>
          <a:p>
            <a:r>
              <a:rPr lang="en-US" sz="1500" b="1" dirty="0" smtClean="0">
                <a:latin typeface="Arial" panose="020B0604020202020204" pitchFamily="34" charset="0"/>
                <a:cs typeface="Arial" panose="020B0604020202020204" pitchFamily="34" charset="0"/>
              </a:rPr>
              <a:t>World </a:t>
            </a:r>
            <a:r>
              <a:rPr lang="en-US" sz="1500" b="1" dirty="0">
                <a:latin typeface="Arial" panose="020B0604020202020204" pitchFamily="34" charset="0"/>
                <a:cs typeface="Arial" panose="020B0604020202020204" pitchFamily="34" charset="0"/>
              </a:rPr>
              <a:t>Intellectual Property Indicators (WIPI)</a:t>
            </a:r>
            <a:r>
              <a:rPr lang="en-US" sz="1500" dirty="0">
                <a:latin typeface="Arial" panose="020B0604020202020204" pitchFamily="34" charset="0"/>
                <a:cs typeface="Arial" panose="020B0604020202020204" pitchFamily="34" charset="0"/>
              </a:rPr>
              <a:t> provides an overview of latest trends in IP filings and registrations covering more than 100 offices:  </a:t>
            </a:r>
            <a:r>
              <a:rPr lang="en-US" sz="1500" u="sng" dirty="0">
                <a:solidFill>
                  <a:srgbClr val="3399FF"/>
                </a:solidFill>
                <a:latin typeface="Arial" panose="020B0604020202020204" pitchFamily="34" charset="0"/>
                <a:cs typeface="Arial" panose="020B0604020202020204" pitchFamily="34" charset="0"/>
                <a:hlinkClick r:id="rId12"/>
              </a:rPr>
              <a:t>http://</a:t>
            </a:r>
            <a:r>
              <a:rPr lang="en-US" sz="1500" u="sng" dirty="0" smtClean="0">
                <a:solidFill>
                  <a:srgbClr val="3399FF"/>
                </a:solidFill>
                <a:latin typeface="Arial" panose="020B0604020202020204" pitchFamily="34" charset="0"/>
                <a:cs typeface="Arial" panose="020B0604020202020204" pitchFamily="34" charset="0"/>
                <a:hlinkClick r:id="rId12"/>
              </a:rPr>
              <a:t>www.wipo.int/ipstats/en/wipi/</a:t>
            </a:r>
            <a:r>
              <a:rPr lang="en-US" sz="1500" u="sng" dirty="0" smtClean="0">
                <a:solidFill>
                  <a:srgbClr val="3399FF"/>
                </a:solidFill>
                <a:latin typeface="Arial" panose="020B0604020202020204" pitchFamily="34" charset="0"/>
                <a:cs typeface="Arial" panose="020B0604020202020204" pitchFamily="34" charset="0"/>
                <a:hlinkClick r:id="rId12"/>
              </a:rPr>
              <a:t>index.html</a:t>
            </a:r>
            <a:endParaRPr lang="en-US" sz="1500" u="sng" dirty="0" smtClean="0">
              <a:solidFill>
                <a:srgbClr val="3399FF"/>
              </a:solidFill>
              <a:latin typeface="Arial" panose="020B0604020202020204" pitchFamily="34" charset="0"/>
              <a:cs typeface="Arial" panose="020B0604020202020204" pitchFamily="34" charset="0"/>
            </a:endParaRPr>
          </a:p>
          <a:p>
            <a:r>
              <a:rPr lang="fr-CH" sz="1500" b="1" kern="0" dirty="0"/>
              <a:t>World </a:t>
            </a:r>
            <a:r>
              <a:rPr lang="en-US" sz="1500" b="1" kern="0" dirty="0"/>
              <a:t>Intellectual</a:t>
            </a:r>
            <a:r>
              <a:rPr lang="fr-CH" sz="1500" b="1" kern="0" dirty="0"/>
              <a:t> </a:t>
            </a:r>
            <a:r>
              <a:rPr lang="en-US" sz="1500" b="1" kern="0" dirty="0"/>
              <a:t>Property</a:t>
            </a:r>
            <a:r>
              <a:rPr lang="fr-CH" sz="1500" b="1" kern="0" dirty="0"/>
              <a:t> Report (2015): </a:t>
            </a:r>
            <a:r>
              <a:rPr lang="en-US" sz="1500" b="1" kern="0"/>
              <a:t>Breakthrough Innovation and </a:t>
            </a:r>
            <a:r>
              <a:rPr lang="en-US" sz="1500" b="1" kern="0"/>
              <a:t>Economic </a:t>
            </a:r>
            <a:r>
              <a:rPr lang="en-US" sz="1500" b="1" kern="0" smtClean="0"/>
              <a:t>Growth</a:t>
            </a:r>
            <a:endParaRPr lang="en-US" sz="1500" u="sng" dirty="0">
              <a:solidFill>
                <a:srgbClr val="3399FF"/>
              </a:solidFill>
              <a:latin typeface="Arial" panose="020B0604020202020204" pitchFamily="34" charset="0"/>
              <a:cs typeface="Arial" panose="020B0604020202020204" pitchFamily="34" charset="0"/>
            </a:endParaRPr>
          </a:p>
          <a:p>
            <a:r>
              <a:rPr lang="en-US" sz="1500" b="1" kern="0" dirty="0" smtClean="0">
                <a:latin typeface="Arial" panose="020B0604020202020204" pitchFamily="34" charset="0"/>
                <a:cs typeface="Arial" panose="020B0604020202020204" pitchFamily="34" charset="0"/>
              </a:rPr>
              <a:t>WIPO </a:t>
            </a:r>
            <a:r>
              <a:rPr lang="en-US" sz="1500" b="1" kern="0" dirty="0">
                <a:latin typeface="Arial" panose="020B0604020202020204" pitchFamily="34" charset="0"/>
                <a:cs typeface="Arial" panose="020B0604020202020204" pitchFamily="34" charset="0"/>
              </a:rPr>
              <a:t>IP Statistics Data Center</a:t>
            </a:r>
            <a:r>
              <a:rPr lang="en-US" sz="1500" kern="0" dirty="0">
                <a:latin typeface="Arial" panose="020B0604020202020204" pitchFamily="34" charset="0"/>
                <a:cs typeface="Arial" panose="020B0604020202020204" pitchFamily="34" charset="0"/>
              </a:rPr>
              <a:t> </a:t>
            </a:r>
            <a:r>
              <a:rPr lang="en-US" sz="1500" u="sng" kern="0" dirty="0" smtClean="0">
                <a:solidFill>
                  <a:srgbClr val="3399FF"/>
                </a:solidFill>
                <a:latin typeface="Arial" panose="020B0604020202020204" pitchFamily="34" charset="0"/>
                <a:cs typeface="Arial" panose="020B0604020202020204" pitchFamily="34" charset="0"/>
              </a:rPr>
              <a:t>http</a:t>
            </a:r>
            <a:r>
              <a:rPr lang="en-US" sz="1500" u="sng" kern="0" dirty="0">
                <a:solidFill>
                  <a:srgbClr val="3399FF"/>
                </a:solidFill>
                <a:latin typeface="Arial" panose="020B0604020202020204" pitchFamily="34" charset="0"/>
                <a:cs typeface="Arial" panose="020B0604020202020204" pitchFamily="34" charset="0"/>
              </a:rPr>
              <a:t>://ipstatsdb.wipo.org/ipstatv2/ipstats/patentsSearch</a:t>
            </a:r>
            <a:endParaRPr lang="en-US" sz="1500" kern="0" dirty="0">
              <a:solidFill>
                <a:srgbClr val="3399FF"/>
              </a:solidFill>
              <a:latin typeface="Arial" panose="020B0604020202020204" pitchFamily="34" charset="0"/>
              <a:cs typeface="Arial" panose="020B0604020202020204" pitchFamily="34" charset="0"/>
            </a:endParaRPr>
          </a:p>
          <a:p>
            <a:endParaRPr lang="en-US" sz="1500" u="sng" dirty="0">
              <a:solidFill>
                <a:srgbClr val="3399FF"/>
              </a:solidFill>
              <a:latin typeface="Arial" panose="020B0604020202020204" pitchFamily="34" charset="0"/>
              <a:cs typeface="Arial" panose="020B0604020202020204" pitchFamily="34" charset="0"/>
            </a:endParaRPr>
          </a:p>
          <a:p>
            <a:pPr marL="0" indent="0">
              <a:buNone/>
            </a:pPr>
            <a:endParaRPr lang="en-US" sz="1500" u="sng" dirty="0">
              <a:solidFill>
                <a:srgbClr val="3399FF"/>
              </a:solidFill>
              <a:latin typeface="Arial" panose="020B0604020202020204" pitchFamily="34" charset="0"/>
              <a:cs typeface="Arial" panose="020B0604020202020204" pitchFamily="34" charset="0"/>
            </a:endParaRPr>
          </a:p>
          <a:p>
            <a:pPr marL="0" indent="0">
              <a:buNone/>
            </a:pPr>
            <a:endParaRPr lang="en-US" sz="1500" u="sng" dirty="0">
              <a:solidFill>
                <a:srgbClr val="3399FF"/>
              </a:solidFill>
              <a:latin typeface="Arial" panose="020B0604020202020204" pitchFamily="34" charset="0"/>
              <a:cs typeface="Arial" panose="020B0604020202020204" pitchFamily="34" charset="0"/>
            </a:endParaRPr>
          </a:p>
          <a:p>
            <a:pPr marL="0" indent="0">
              <a:buFontTx/>
              <a:buNone/>
            </a:pPr>
            <a:endParaRPr lang="fr-CH" sz="1500" kern="0" dirty="0"/>
          </a:p>
        </p:txBody>
      </p:sp>
    </p:spTree>
    <p:extLst>
      <p:ext uri="{BB962C8B-B14F-4D97-AF65-F5344CB8AC3E}">
        <p14:creationId xmlns:p14="http://schemas.microsoft.com/office/powerpoint/2010/main" val="46952599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88640"/>
            <a:ext cx="8784976" cy="850106"/>
          </a:xfrm>
        </p:spPr>
        <p:txBody>
          <a:bodyPr/>
          <a:lstStyle/>
          <a:p>
            <a:r>
              <a:rPr lang="el-GR" sz="3000" noProof="0" dirty="0" smtClean="0"/>
              <a:t>α</a:t>
            </a:r>
            <a:r>
              <a:rPr lang="en-US" sz="3000" noProof="0" dirty="0" smtClean="0"/>
              <a:t>. </a:t>
            </a:r>
            <a:r>
              <a:rPr lang="el-GR" sz="3000" noProof="0" dirty="0" smtClean="0"/>
              <a:t>Πληροφορίες που μπορούν να προάγουν την καινοτομία</a:t>
            </a:r>
            <a:endParaRPr lang="en-US" sz="3000" noProof="0" dirty="0"/>
          </a:p>
        </p:txBody>
      </p:sp>
      <p:sp>
        <p:nvSpPr>
          <p:cNvPr id="5" name="Content Placeholder 4"/>
          <p:cNvSpPr>
            <a:spLocks noGrp="1"/>
          </p:cNvSpPr>
          <p:nvPr>
            <p:ph idx="1"/>
          </p:nvPr>
        </p:nvSpPr>
        <p:spPr>
          <a:xfrm>
            <a:off x="107504" y="1196752"/>
            <a:ext cx="8928992" cy="5589240"/>
          </a:xfrm>
        </p:spPr>
        <p:txBody>
          <a:bodyPr/>
          <a:lstStyle/>
          <a:p>
            <a:pPr marL="342900" lvl="1" indent="-342900"/>
            <a:r>
              <a:rPr lang="el-GR" dirty="0"/>
              <a:t>Εντοπισμός </a:t>
            </a:r>
            <a:r>
              <a:rPr lang="el-GR" dirty="0" smtClean="0"/>
              <a:t>υπάρχουσας </a:t>
            </a:r>
            <a:r>
              <a:rPr lang="el-GR" dirty="0"/>
              <a:t>έρευνας και καινοτομίας (στάθμη της τεχνικής): περισσότερο στρατηγική και εστιασμένη καινοτομία, χωρίς </a:t>
            </a:r>
            <a:r>
              <a:rPr lang="el-GR" dirty="0" smtClean="0"/>
              <a:t>επανάληψη προσπαθειών </a:t>
            </a:r>
            <a:r>
              <a:rPr lang="el-GR" dirty="0"/>
              <a:t>και μη-αποδοτική δαπάνη </a:t>
            </a:r>
            <a:r>
              <a:rPr lang="el-GR" dirty="0" smtClean="0"/>
              <a:t>των επενδύσεων </a:t>
            </a:r>
            <a:endParaRPr lang="en-US" altLang="en-US" noProof="0" dirty="0" smtClean="0"/>
          </a:p>
          <a:p>
            <a:r>
              <a:rPr lang="el-GR" dirty="0"/>
              <a:t>Νέες προσεγγίσεις και τεχνικές λύσεις για υφιστάμενα </a:t>
            </a:r>
            <a:r>
              <a:rPr lang="el-GR" dirty="0" smtClean="0"/>
              <a:t>προβλήματα</a:t>
            </a:r>
            <a:r>
              <a:rPr lang="el-GR" dirty="0">
                <a:sym typeface="Symbol"/>
              </a:rPr>
              <a:t>,</a:t>
            </a:r>
            <a:r>
              <a:rPr lang="el-GR" dirty="0" smtClean="0"/>
              <a:t> </a:t>
            </a:r>
            <a:r>
              <a:rPr lang="el-GR" dirty="0"/>
              <a:t>τάσεις σε δεδομένο πεδίο τεχνολογίας </a:t>
            </a:r>
            <a:endParaRPr lang="el-GR" sz="4000" dirty="0"/>
          </a:p>
          <a:p>
            <a:r>
              <a:rPr lang="el-GR" dirty="0" smtClean="0"/>
              <a:t>Εντοπισμός τεχνολογικών τομέων με προοπτική</a:t>
            </a:r>
            <a:endParaRPr lang="el-GR" sz="4000" dirty="0"/>
          </a:p>
          <a:p>
            <a:r>
              <a:rPr lang="el-GR" dirty="0"/>
              <a:t>Μέσω εργαλείων ταξινόμησης και </a:t>
            </a:r>
            <a:r>
              <a:rPr lang="el-GR" dirty="0" smtClean="0"/>
              <a:t>μετάφρασης </a:t>
            </a:r>
            <a:r>
              <a:rPr lang="el-GR" dirty="0" smtClean="0">
                <a:sym typeface="Wingdings" panose="05000000000000000000" pitchFamily="2" charset="2"/>
              </a:rPr>
              <a:t> </a:t>
            </a:r>
            <a:r>
              <a:rPr lang="el-GR" dirty="0" smtClean="0"/>
              <a:t>πρόσβαση </a:t>
            </a:r>
            <a:r>
              <a:rPr lang="el-GR" dirty="0"/>
              <a:t>σε μεγαλύτερο φάσμα πληροφοριών </a:t>
            </a:r>
            <a:r>
              <a:rPr lang="el-GR" dirty="0" smtClean="0"/>
              <a:t>που μπορεί να προαγάγει </a:t>
            </a:r>
            <a:r>
              <a:rPr lang="el-GR" dirty="0"/>
              <a:t>τη δημιουργικότητα και </a:t>
            </a:r>
            <a:r>
              <a:rPr lang="el-GR" dirty="0" smtClean="0"/>
              <a:t>να </a:t>
            </a:r>
            <a:r>
              <a:rPr lang="el-GR" dirty="0"/>
              <a:t>εμπνεύσει </a:t>
            </a:r>
            <a:r>
              <a:rPr lang="el-GR" dirty="0" smtClean="0"/>
              <a:t>περαιτέρω καινοτομία</a:t>
            </a:r>
          </a:p>
          <a:p>
            <a:r>
              <a:rPr lang="el-GR" dirty="0" smtClean="0"/>
              <a:t>Αναγνώριση </a:t>
            </a:r>
            <a:r>
              <a:rPr lang="el-GR" dirty="0"/>
              <a:t>τεχνολογιών στη δημόσια σφαίρα, καινοτομία με βάση υφιστάμενη καινοτομία (βελτιώσεις, </a:t>
            </a:r>
            <a:r>
              <a:rPr lang="el-GR" dirty="0" smtClean="0"/>
              <a:t>γενιές καινοτομίας)</a:t>
            </a:r>
            <a:endParaRPr lang="el-GR" dirty="0"/>
          </a:p>
          <a:p>
            <a:pPr marL="0" lvl="1" indent="0">
              <a:buNone/>
            </a:pPr>
            <a:endParaRPr lang="en-US" noProof="0" dirty="0" smtClean="0"/>
          </a:p>
          <a:p>
            <a:pPr marL="0" indent="0">
              <a:buNone/>
            </a:pPr>
            <a:endParaRPr lang="en-US" noProof="0" dirty="0"/>
          </a:p>
        </p:txBody>
      </p:sp>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110</a:t>
            </a:fld>
            <a:endParaRPr lang="en-US"/>
          </a:p>
        </p:txBody>
      </p:sp>
    </p:spTree>
    <p:extLst>
      <p:ext uri="{BB962C8B-B14F-4D97-AF65-F5344CB8AC3E}">
        <p14:creationId xmlns:p14="http://schemas.microsoft.com/office/powerpoint/2010/main" val="4739298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53330"/>
            <a:ext cx="9124426" cy="1143000"/>
          </a:xfrm>
        </p:spPr>
        <p:txBody>
          <a:bodyPr/>
          <a:lstStyle/>
          <a:p>
            <a:r>
              <a:rPr lang="el-GR" sz="2600" dirty="0" smtClean="0"/>
              <a:t>Βασικότεροι καταθέτες </a:t>
            </a:r>
            <a:r>
              <a:rPr lang="el-GR" sz="2600" dirty="0"/>
              <a:t>διπλωμάτων </a:t>
            </a:r>
            <a:r>
              <a:rPr lang="el-GR" sz="2600" dirty="0" smtClean="0"/>
              <a:t>ευρεσιτεχνίας (ΔΕ), κατανομή </a:t>
            </a:r>
            <a:r>
              <a:rPr lang="el-GR" sz="2600" dirty="0"/>
              <a:t>της δραστηριότητας μεταξύ </a:t>
            </a:r>
            <a:r>
              <a:rPr lang="el-GR" sz="2600" dirty="0" smtClean="0"/>
              <a:t>δημόσιου &amp; ιδιωτικού τομέα</a:t>
            </a:r>
            <a:endParaRPr lang="el-GR" sz="2600" dirty="0"/>
          </a:p>
        </p:txBody>
      </p:sp>
      <p:pic>
        <p:nvPicPr>
          <p:cNvPr id="34819" name="Picture 1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3553" y="1819463"/>
            <a:ext cx="5280541" cy="3096344"/>
          </a:xfrm>
          <a:noFill/>
        </p:spPr>
      </p:pic>
      <p:sp>
        <p:nvSpPr>
          <p:cNvPr id="34820" name="Text Box 4"/>
          <p:cNvSpPr txBox="1">
            <a:spLocks noChangeArrowheads="1"/>
          </p:cNvSpPr>
          <p:nvPr/>
        </p:nvSpPr>
        <p:spPr bwMode="auto">
          <a:xfrm>
            <a:off x="107504" y="4797152"/>
            <a:ext cx="57606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r>
              <a:rPr lang="es-ES_tradnl" altLang="es-ES" sz="1500" i="1" dirty="0" err="1" smtClean="0">
                <a:sym typeface="Wingdings" pitchFamily="2" charset="2"/>
              </a:rPr>
              <a:t>Source</a:t>
            </a:r>
            <a:r>
              <a:rPr lang="es-ES_tradnl" altLang="es-ES" sz="1500" i="1" dirty="0" smtClean="0">
                <a:sym typeface="Wingdings" pitchFamily="2" charset="2"/>
              </a:rPr>
              <a:t>: WIPO </a:t>
            </a:r>
            <a:r>
              <a:rPr lang="el-GR" altLang="es-ES" sz="1500" i="1" dirty="0" smtClean="0">
                <a:sym typeface="Wingdings" pitchFamily="2" charset="2"/>
              </a:rPr>
              <a:t>Αναφορά σχετικά με τεχνολογίες επεξεργασίας νερού με μεμβράνες και υπεριώδη ακτινοβολία</a:t>
            </a:r>
            <a:endParaRPr lang="es-ES_tradnl" altLang="es-ES" sz="1500" i="1" dirty="0">
              <a:sym typeface="Wingdings" pitchFamily="2" charset="2"/>
            </a:endParaRPr>
          </a:p>
        </p:txBody>
      </p:sp>
      <p:sp>
        <p:nvSpPr>
          <p:cNvPr id="2" name="Slide Number Placeholder 1"/>
          <p:cNvSpPr>
            <a:spLocks noGrp="1"/>
          </p:cNvSpPr>
          <p:nvPr>
            <p:ph type="sldNum" sz="quarter" idx="10"/>
          </p:nvPr>
        </p:nvSpPr>
        <p:spPr/>
        <p:txBody>
          <a:bodyPr/>
          <a:lstStyle/>
          <a:p>
            <a:pPr>
              <a:defRPr/>
            </a:pPr>
            <a:fld id="{47EF30E1-F1FA-44B3-91C5-EBB133D93B60}" type="slidenum">
              <a:rPr lang="en-US" smtClean="0"/>
              <a:pPr>
                <a:defRPr/>
              </a:pPr>
              <a:t>111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045" y="1196330"/>
            <a:ext cx="3736381" cy="448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5148" y="5500582"/>
            <a:ext cx="7704857" cy="800219"/>
          </a:xfrm>
          <a:prstGeom prst="rect">
            <a:avLst/>
          </a:prstGeom>
        </p:spPr>
        <p:txBody>
          <a:bodyPr wrap="square">
            <a:spAutoFit/>
          </a:bodyPr>
          <a:lstStyle/>
          <a:p>
            <a:r>
              <a:rPr lang="el-GR" sz="2300" dirty="0" smtClean="0"/>
              <a:t>Ανταγωνιστικότητα και προσδιορισμός της θέσης ενός ερευνητικού κέντρου έναντι άλλων /άλλων χωρών</a:t>
            </a:r>
            <a:endParaRPr lang="el-GR" sz="2300" dirty="0"/>
          </a:p>
        </p:txBody>
      </p:sp>
    </p:spTree>
    <p:extLst>
      <p:ext uri="{BB962C8B-B14F-4D97-AF65-F5344CB8AC3E}">
        <p14:creationId xmlns:p14="http://schemas.microsoft.com/office/powerpoint/2010/main" val="2360143094"/>
      </p:ext>
    </p:extLst>
  </p:cSld>
  <p:clrMapOvr>
    <a:masterClrMapping/>
  </p:clrMapOvr>
  <p:transition xmlns:p14="http://schemas.microsoft.com/office/powerpoint/2010/mai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424936" cy="720080"/>
          </a:xfrm>
        </p:spPr>
        <p:txBody>
          <a:bodyPr/>
          <a:lstStyle/>
          <a:p>
            <a:r>
              <a:rPr lang="el-GR" sz="2800" dirty="0"/>
              <a:t>Δίκτυα συνεκχώρησης διπλωμάτων ευρεσιτεχνίας (συνεργασία μεταξύ </a:t>
            </a:r>
            <a:r>
              <a:rPr lang="el-GR" sz="2800" dirty="0" smtClean="0"/>
              <a:t>καταθετών ΔΕ)</a:t>
            </a:r>
            <a:endParaRPr lang="el-GR" sz="28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974028"/>
            <a:ext cx="6768752" cy="585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C533EFBB-7C01-4D83-9D3C-01A99889B146}" type="slidenum">
              <a:rPr lang="en-US" smtClean="0"/>
              <a:pPr>
                <a:defRPr/>
              </a:pPr>
              <a:t>112</a:t>
            </a:fld>
            <a:endParaRPr lang="en-US"/>
          </a:p>
        </p:txBody>
      </p:sp>
      <p:sp>
        <p:nvSpPr>
          <p:cNvPr id="5" name="TextBox 4"/>
          <p:cNvSpPr txBox="1"/>
          <p:nvPr/>
        </p:nvSpPr>
        <p:spPr>
          <a:xfrm>
            <a:off x="6876256" y="5085184"/>
            <a:ext cx="1944216" cy="720080"/>
          </a:xfrm>
          <a:prstGeom prst="rect">
            <a:avLst/>
          </a:prstGeom>
          <a:noFill/>
          <a:ln>
            <a:noFill/>
          </a:ln>
        </p:spPr>
        <p:txBody>
          <a:bodyPr wrap="square" rtlCol="0">
            <a:noAutofit/>
          </a:bodyPr>
          <a:lstStyle/>
          <a:p>
            <a:r>
              <a:rPr lang="el-GR" sz="1600" dirty="0" smtClean="0"/>
              <a:t>Εργαλείο ανοιχτού κώδικα </a:t>
            </a:r>
            <a:r>
              <a:rPr lang="en-US" sz="1600" dirty="0" smtClean="0"/>
              <a:t>Gephi</a:t>
            </a:r>
            <a:endParaRPr lang="fr-FR" sz="1600" dirty="0"/>
          </a:p>
        </p:txBody>
      </p:sp>
    </p:spTree>
    <p:extLst>
      <p:ext uri="{BB962C8B-B14F-4D97-AF65-F5344CB8AC3E}">
        <p14:creationId xmlns:p14="http://schemas.microsoft.com/office/powerpoint/2010/main" val="11863751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idx="4294967295"/>
          </p:nvPr>
        </p:nvSpPr>
        <p:spPr>
          <a:xfrm>
            <a:off x="179388" y="274638"/>
            <a:ext cx="8964612" cy="850900"/>
          </a:xfrm>
        </p:spPr>
        <p:txBody>
          <a:bodyPr/>
          <a:lstStyle/>
          <a:p>
            <a:r>
              <a:rPr lang="el-GR" sz="3200" dirty="0"/>
              <a:t>Δίκτυα συνεργασιών μεταξύ </a:t>
            </a:r>
            <a:r>
              <a:rPr lang="el-GR" sz="3200" dirty="0" smtClean="0"/>
              <a:t>καταθετών </a:t>
            </a:r>
            <a:r>
              <a:rPr lang="el-GR" sz="3200" dirty="0"/>
              <a:t>και εφευρετών</a:t>
            </a:r>
          </a:p>
        </p:txBody>
      </p:sp>
      <p:sp>
        <p:nvSpPr>
          <p:cNvPr id="36867" name="Rectangle 7"/>
          <p:cNvSpPr>
            <a:spLocks noGrp="1" noChangeArrowheads="1"/>
          </p:cNvSpPr>
          <p:nvPr>
            <p:ph type="body" sz="half" idx="4294967295"/>
          </p:nvPr>
        </p:nvSpPr>
        <p:spPr>
          <a:xfrm>
            <a:off x="611188" y="5949950"/>
            <a:ext cx="8353425" cy="908050"/>
          </a:xfrm>
        </p:spPr>
        <p:txBody>
          <a:bodyPr/>
          <a:lstStyle/>
          <a:p>
            <a:r>
              <a:rPr lang="en-US" altLang="es-ES" sz="2000" noProof="0" dirty="0" smtClean="0"/>
              <a:t> </a:t>
            </a:r>
            <a:r>
              <a:rPr lang="el-GR" sz="2000" dirty="0"/>
              <a:t>Συνεργασία δημοσίου-ιδιωτικού-δημοσίου</a:t>
            </a:r>
            <a:r>
              <a:rPr lang="en-US" altLang="es-ES" sz="2000" noProof="0" dirty="0" smtClean="0"/>
              <a:t> </a:t>
            </a:r>
          </a:p>
          <a:p>
            <a:pPr eaLnBrk="1" hangingPunct="1">
              <a:buFontTx/>
              <a:buNone/>
            </a:pPr>
            <a:endParaRPr lang="en-US" altLang="es-ES" sz="2000" noProof="0" dirty="0" smtClean="0"/>
          </a:p>
        </p:txBody>
      </p:sp>
      <p:pic>
        <p:nvPicPr>
          <p:cNvPr id="36868" name="Picture 35" descr="C:\Users\Sarah Helm\AppData\Local\Microsoft\Windows\Temporary Internet Files\Content.Outlook\NHBFXKQD\P137C_WIPO_Desalination_NetworkAnalysis_SID265_M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125538"/>
            <a:ext cx="901541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476375" y="5589588"/>
            <a:ext cx="612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spcBef>
                <a:spcPct val="0"/>
              </a:spcBef>
            </a:pPr>
            <a:r>
              <a:rPr lang="el-GR" altLang="es-ES" sz="1800" i="1" dirty="0" smtClean="0"/>
              <a:t>Πηγή</a:t>
            </a:r>
            <a:r>
              <a:rPr lang="en-US" altLang="es-ES" sz="1800" i="1" dirty="0" smtClean="0"/>
              <a:t>: </a:t>
            </a:r>
            <a:r>
              <a:rPr lang="en-US" altLang="es-ES" sz="1800" i="1" dirty="0"/>
              <a:t>WIPO </a:t>
            </a:r>
            <a:r>
              <a:rPr lang="el-GR" altLang="es-ES" sz="1800" i="1" dirty="0" smtClean="0"/>
              <a:t>Αναφορά σχετικά με τεχνολογίες αφαλάτωσης</a:t>
            </a:r>
            <a:endParaRPr lang="en-US" altLang="es-ES" sz="1800" i="1" dirty="0"/>
          </a:p>
        </p:txBody>
      </p:sp>
      <p:sp>
        <p:nvSpPr>
          <p:cNvPr id="2" name="Slide Number Placeholder 1"/>
          <p:cNvSpPr>
            <a:spLocks noGrp="1"/>
          </p:cNvSpPr>
          <p:nvPr>
            <p:ph type="sldNum" sz="quarter" idx="10"/>
          </p:nvPr>
        </p:nvSpPr>
        <p:spPr/>
        <p:txBody>
          <a:bodyPr/>
          <a:lstStyle/>
          <a:p>
            <a:pPr>
              <a:defRPr/>
            </a:pPr>
            <a:fld id="{47EF30E1-F1FA-44B3-91C5-EBB133D93B60}" type="slidenum">
              <a:rPr lang="en-US" smtClean="0"/>
              <a:pPr>
                <a:defRPr/>
              </a:pPr>
              <a:t>113</a:t>
            </a:fld>
            <a:endParaRPr lang="en-US"/>
          </a:p>
        </p:txBody>
      </p:sp>
    </p:spTree>
    <p:extLst>
      <p:ext uri="{BB962C8B-B14F-4D97-AF65-F5344CB8AC3E}">
        <p14:creationId xmlns:p14="http://schemas.microsoft.com/office/powerpoint/2010/main" val="4220045605"/>
      </p:ext>
    </p:extLst>
  </p:cSld>
  <p:clrMapOvr>
    <a:masterClrMapping/>
  </p:clrMapOvr>
  <p:transition xmlns:p14="http://schemas.microsoft.com/office/powerpoint/2010/mai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856984" cy="1143000"/>
          </a:xfrm>
        </p:spPr>
        <p:txBody>
          <a:bodyPr/>
          <a:lstStyle/>
          <a:p>
            <a:r>
              <a:rPr lang="el-GR" sz="3200" dirty="0"/>
              <a:t>β. Πληροφορίες </a:t>
            </a:r>
            <a:r>
              <a:rPr lang="el-GR" sz="3200" dirty="0" smtClean="0"/>
              <a:t>που μπορούν να προάγουν </a:t>
            </a:r>
            <a:r>
              <a:rPr lang="el-GR" sz="3200" dirty="0"/>
              <a:t>τις </a:t>
            </a:r>
            <a:r>
              <a:rPr lang="el-GR" sz="3200" dirty="0" smtClean="0"/>
              <a:t>συμπράξεις</a:t>
            </a:r>
            <a:endParaRPr lang="el-GR" sz="3200" dirty="0"/>
          </a:p>
        </p:txBody>
      </p:sp>
      <p:sp>
        <p:nvSpPr>
          <p:cNvPr id="3" name="Content Placeholder 2"/>
          <p:cNvSpPr>
            <a:spLocks noGrp="1"/>
          </p:cNvSpPr>
          <p:nvPr>
            <p:ph idx="1"/>
          </p:nvPr>
        </p:nvSpPr>
        <p:spPr>
          <a:xfrm>
            <a:off x="179512" y="1268760"/>
            <a:ext cx="8712968" cy="5400600"/>
          </a:xfrm>
        </p:spPr>
        <p:txBody>
          <a:bodyPr/>
          <a:lstStyle/>
          <a:p>
            <a:r>
              <a:rPr lang="el-GR" dirty="0"/>
              <a:t>Αναγνώριση βασικών </a:t>
            </a:r>
            <a:r>
              <a:rPr lang="el-GR" dirty="0" smtClean="0"/>
              <a:t>καταθετών </a:t>
            </a:r>
            <a:r>
              <a:rPr lang="el-GR" dirty="0"/>
              <a:t>και παικτών σε </a:t>
            </a:r>
            <a:r>
              <a:rPr lang="el-GR" dirty="0" smtClean="0"/>
              <a:t>ένα τομέα, πιθανοί συνεργάτες:</a:t>
            </a:r>
            <a:endParaRPr lang="el-GR" dirty="0"/>
          </a:p>
          <a:p>
            <a:pPr lvl="2"/>
            <a:r>
              <a:rPr lang="en-US" altLang="en-US" noProof="0" dirty="0" smtClean="0"/>
              <a:t> </a:t>
            </a:r>
            <a:r>
              <a:rPr lang="el-GR" altLang="en-US" noProof="0" dirty="0" smtClean="0"/>
              <a:t>επενδυτές</a:t>
            </a:r>
            <a:endParaRPr lang="en-US" altLang="en-US" noProof="0" dirty="0" smtClean="0"/>
          </a:p>
          <a:p>
            <a:pPr lvl="2"/>
            <a:r>
              <a:rPr lang="en-US" altLang="en-US" noProof="0" dirty="0" smtClean="0"/>
              <a:t> </a:t>
            </a:r>
            <a:r>
              <a:rPr lang="el-GR" altLang="en-US" dirty="0" smtClean="0"/>
              <a:t>κοινή</a:t>
            </a:r>
            <a:r>
              <a:rPr lang="el-GR" altLang="en-US" noProof="0" dirty="0" smtClean="0"/>
              <a:t> έρευνα</a:t>
            </a:r>
            <a:endParaRPr lang="en-US" altLang="en-US" noProof="0" dirty="0" smtClean="0"/>
          </a:p>
          <a:p>
            <a:pPr lvl="2"/>
            <a:r>
              <a:rPr lang="en-US" altLang="en-US" noProof="0" dirty="0" smtClean="0"/>
              <a:t> </a:t>
            </a:r>
            <a:r>
              <a:rPr lang="el-GR" dirty="0"/>
              <a:t>Μεταφορά τεχνολογίας/τεχνογνωσία, </a:t>
            </a:r>
            <a:r>
              <a:rPr lang="el-GR" dirty="0" smtClean="0"/>
              <a:t>κτήση τίτλων ΒΙ</a:t>
            </a:r>
            <a:endParaRPr lang="en-US" altLang="en-US" noProof="0" dirty="0" smtClean="0"/>
          </a:p>
          <a:p>
            <a:pPr lvl="2"/>
            <a:r>
              <a:rPr lang="en-US" altLang="en-US" noProof="0" dirty="0" smtClean="0"/>
              <a:t> </a:t>
            </a:r>
            <a:r>
              <a:rPr lang="el-GR" dirty="0" smtClean="0"/>
              <a:t>Συνεργάτες </a:t>
            </a:r>
            <a:r>
              <a:rPr lang="el-GR" dirty="0"/>
              <a:t>σε άλλες χώρες με υφιστάμενες ή δυνητικές αγορές</a:t>
            </a:r>
            <a:endParaRPr lang="en-US" altLang="en-US" noProof="0" dirty="0" smtClean="0"/>
          </a:p>
          <a:p>
            <a:pPr lvl="2"/>
            <a:r>
              <a:rPr lang="en-US" altLang="en-US" noProof="0" dirty="0" smtClean="0"/>
              <a:t> </a:t>
            </a:r>
            <a:r>
              <a:rPr lang="el-GR" dirty="0"/>
              <a:t>Μελλοντικές επαγγελματικές προοπτικές για ερευνητές μετά το </a:t>
            </a:r>
            <a:r>
              <a:rPr lang="el-GR" dirty="0" smtClean="0"/>
              <a:t>πανεπιστήμιο (</a:t>
            </a:r>
            <a:r>
              <a:rPr lang="en-US" dirty="0" smtClean="0"/>
              <a:t>assets </a:t>
            </a:r>
            <a:r>
              <a:rPr lang="el-GR" dirty="0" smtClean="0"/>
              <a:t>για </a:t>
            </a:r>
            <a:r>
              <a:rPr lang="en-US" dirty="0" smtClean="0"/>
              <a:t>spin-offs)</a:t>
            </a:r>
            <a:endParaRPr lang="en-US" altLang="en-US" noProof="0" dirty="0" smtClean="0"/>
          </a:p>
          <a:p>
            <a:r>
              <a:rPr lang="el-GR" dirty="0"/>
              <a:t>Αλλαγή στρατηγικής και στατιστικά στοιχεία ορισμένων πρωτοπόρων </a:t>
            </a:r>
            <a:r>
              <a:rPr lang="el-GR" dirty="0" smtClean="0"/>
              <a:t>και δυναμική </a:t>
            </a:r>
            <a:r>
              <a:rPr lang="el-GR" dirty="0"/>
              <a:t>νέων </a:t>
            </a:r>
            <a:r>
              <a:rPr lang="el-GR" dirty="0" smtClean="0"/>
              <a:t>παικτών σε ένα τεχνολογικό τομέα </a:t>
            </a:r>
            <a:endParaRPr lang="en-US" noProof="0" dirty="0"/>
          </a:p>
        </p:txBody>
      </p:sp>
      <p:sp>
        <p:nvSpPr>
          <p:cNvPr id="4" name="Slide Number Placeholder 3"/>
          <p:cNvSpPr>
            <a:spLocks noGrp="1"/>
          </p:cNvSpPr>
          <p:nvPr>
            <p:ph type="sldNum" sz="quarter" idx="10"/>
          </p:nvPr>
        </p:nvSpPr>
        <p:spPr/>
        <p:txBody>
          <a:bodyPr/>
          <a:lstStyle/>
          <a:p>
            <a:pPr>
              <a:defRPr/>
            </a:pPr>
            <a:fld id="{C533EFBB-7C01-4D83-9D3C-01A99889B146}" type="slidenum">
              <a:rPr lang="en-US" smtClean="0"/>
              <a:pPr>
                <a:defRPr/>
              </a:pPr>
              <a:t>114</a:t>
            </a:fld>
            <a:endParaRPr lang="en-US" dirty="0"/>
          </a:p>
        </p:txBody>
      </p:sp>
    </p:spTree>
    <p:extLst>
      <p:ext uri="{BB962C8B-B14F-4D97-AF65-F5344CB8AC3E}">
        <p14:creationId xmlns:p14="http://schemas.microsoft.com/office/powerpoint/2010/main" val="10697312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215516" y="186780"/>
            <a:ext cx="7956884" cy="792088"/>
          </a:xfrm>
          <a:prstGeom prst="rect">
            <a:avLst/>
          </a:prstGeom>
        </p:spPr>
        <p:txBody>
          <a:bodyPr lIns="0" tIns="0" rIns="0" bIns="0">
            <a:noAutofit/>
          </a:bodyPr>
          <a:lstStyle/>
          <a:p>
            <a:r>
              <a:rPr lang="el-GR" sz="2800" dirty="0" smtClean="0"/>
              <a:t>Αναλύσεις δεδομένων καινοτόμου δραστηριότητας </a:t>
            </a:r>
            <a:r>
              <a:rPr lang="en-US" sz="2800" dirty="0" smtClean="0"/>
              <a:t>(Patent Landscape Reports)</a:t>
            </a:r>
            <a:endParaRPr lang="el-GR" sz="2800" dirty="0"/>
          </a:p>
        </p:txBody>
      </p:sp>
      <p:sp>
        <p:nvSpPr>
          <p:cNvPr id="154" name="Shape 154"/>
          <p:cNvSpPr/>
          <p:nvPr/>
        </p:nvSpPr>
        <p:spPr>
          <a:xfrm>
            <a:off x="251520" y="6544607"/>
            <a:ext cx="6768752" cy="3385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900"/>
              </a:spcBef>
              <a:defRPr sz="1800"/>
            </a:pPr>
            <a:r>
              <a:rPr sz="1600" dirty="0">
                <a:latin typeface="Arial Bold"/>
                <a:ea typeface="Arial Bold"/>
                <a:cs typeface="Arial Bold"/>
                <a:sym typeface="Arial Bold"/>
                <a:hlinkClick r:id="rId2"/>
              </a:rPr>
              <a:t>http://</a:t>
            </a:r>
            <a:r>
              <a:rPr sz="1600" dirty="0" smtClean="0">
                <a:latin typeface="Arial Bold"/>
                <a:ea typeface="Arial Bold"/>
                <a:cs typeface="Arial Bold"/>
                <a:sym typeface="Arial Bold"/>
                <a:hlinkClick r:id="rId2"/>
              </a:rPr>
              <a:t>www.wipo.int/patentscope/e</a:t>
            </a:r>
            <a:r>
              <a:rPr lang="de-DE" sz="1600" dirty="0" smtClean="0">
                <a:latin typeface="Arial Bold"/>
                <a:ea typeface="Arial Bold"/>
                <a:cs typeface="Arial Bold"/>
                <a:sym typeface="Arial Bold"/>
                <a:hlinkClick r:id="rId2"/>
              </a:rPr>
              <a:t>n</a:t>
            </a:r>
            <a:r>
              <a:rPr sz="1600" dirty="0" smtClean="0">
                <a:latin typeface="Arial Bold"/>
                <a:ea typeface="Arial Bold"/>
                <a:cs typeface="Arial Bold"/>
                <a:sym typeface="Arial Bold"/>
                <a:hlinkClick r:id="rId2"/>
              </a:rPr>
              <a:t>/programs/</a:t>
            </a:r>
            <a:r>
              <a:rPr sz="1600" dirty="0" err="1" smtClean="0">
                <a:latin typeface="Arial Bold"/>
                <a:ea typeface="Arial Bold"/>
                <a:cs typeface="Arial Bold"/>
                <a:sym typeface="Arial Bold"/>
                <a:hlinkClick r:id="rId2"/>
              </a:rPr>
              <a:t>patent_landscapes</a:t>
            </a:r>
            <a:r>
              <a:rPr sz="1600" dirty="0" smtClean="0">
                <a:solidFill>
                  <a:srgbClr val="222268"/>
                </a:solidFill>
                <a:latin typeface="Arial Bold"/>
                <a:ea typeface="Arial Bold"/>
                <a:cs typeface="Arial Bold"/>
                <a:sym typeface="Arial Bold"/>
              </a:rPr>
              <a:t> </a:t>
            </a:r>
            <a:endParaRPr sz="1600" dirty="0">
              <a:solidFill>
                <a:srgbClr val="222268"/>
              </a:solidFill>
              <a:latin typeface="Arial Bold"/>
              <a:ea typeface="Arial Bold"/>
              <a:cs typeface="Arial Bold"/>
              <a:sym typeface="Arial Bold"/>
            </a:endParaRPr>
          </a:p>
        </p:txBody>
      </p:sp>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115</a:t>
            </a:fld>
            <a:endParaRPr lang="en-US"/>
          </a:p>
        </p:txBody>
      </p:sp>
      <p:sp>
        <p:nvSpPr>
          <p:cNvPr id="4" name="TextBox 3"/>
          <p:cNvSpPr txBox="1"/>
          <p:nvPr/>
        </p:nvSpPr>
        <p:spPr>
          <a:xfrm>
            <a:off x="6084168" y="980728"/>
            <a:ext cx="3059832" cy="5563878"/>
          </a:xfrm>
          <a:prstGeom prst="rect">
            <a:avLst/>
          </a:prstGeom>
          <a:noFill/>
          <a:ln>
            <a:noFill/>
          </a:ln>
        </p:spPr>
        <p:txBody>
          <a:bodyPr wrap="square" rtlCol="0">
            <a:noAutofit/>
          </a:bodyPr>
          <a:lstStyle/>
          <a:p>
            <a:pPr marL="285750" indent="-285750">
              <a:buFont typeface="Wingdings" panose="05000000000000000000" pitchFamily="2" charset="2"/>
              <a:buChar char="Ø"/>
            </a:pPr>
            <a:r>
              <a:rPr lang="el-GR" sz="1800" dirty="0" smtClean="0"/>
              <a:t>Ανάλυση</a:t>
            </a:r>
            <a:r>
              <a:rPr lang="en-US" sz="1800" dirty="0" smtClean="0"/>
              <a:t> </a:t>
            </a:r>
            <a:r>
              <a:rPr lang="el-GR" sz="1800" dirty="0" smtClean="0"/>
              <a:t>βασισμένη σε δεδομένα από ΔΕ</a:t>
            </a:r>
          </a:p>
          <a:p>
            <a:pPr marL="285750" indent="-285750">
              <a:buFont typeface="Wingdings" panose="05000000000000000000" pitchFamily="2" charset="2"/>
              <a:buChar char="Ø"/>
            </a:pPr>
            <a:r>
              <a:rPr lang="el-GR" sz="1800" dirty="0" smtClean="0"/>
              <a:t>Τα αποτελέσματα της αναζήτησης καθαρίζονται, ομαδοποιούνται και αναλύονται βάσει διαφόρων κριτηρίων</a:t>
            </a:r>
          </a:p>
          <a:p>
            <a:pPr marL="285750" indent="-285750">
              <a:buFont typeface="Wingdings" panose="05000000000000000000" pitchFamily="2" charset="2"/>
              <a:buChar char="Ø"/>
            </a:pPr>
            <a:r>
              <a:rPr lang="el-GR" sz="1800" dirty="0" smtClean="0"/>
              <a:t>Το </a:t>
            </a:r>
            <a:r>
              <a:rPr lang="en-US" sz="1800" dirty="0" smtClean="0"/>
              <a:t>WIPO </a:t>
            </a:r>
            <a:r>
              <a:rPr lang="el-GR" sz="1800" dirty="0" smtClean="0"/>
              <a:t>έχει ετοιμάσει τέτοιες αναλύσεις σε διάφορους τομείς (δημόσια υγεία, περιβάλλον και ενέργεια, γεωργία και διατροφή)</a:t>
            </a:r>
          </a:p>
          <a:p>
            <a:pPr marL="285750" indent="-285750">
              <a:buFont typeface="Wingdings" panose="05000000000000000000" pitchFamily="2" charset="2"/>
              <a:buChar char="Ø"/>
            </a:pPr>
            <a:r>
              <a:rPr lang="el-GR" sz="1800" dirty="0" smtClean="0"/>
              <a:t>Επίσης έχει συλλέξει πάνω από 100 αναφορές άλλων φορέων</a:t>
            </a:r>
            <a:endParaRPr lang="fr-FR"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88915"/>
            <a:ext cx="5915102" cy="548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251520" y="4509120"/>
            <a:ext cx="1944216" cy="360040"/>
          </a:xfrm>
          <a:prstGeom prst="rect">
            <a:avLst/>
          </a:prstGeom>
          <a:noFill/>
          <a:ln w="28575"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3131840" y="6105661"/>
            <a:ext cx="1944216" cy="360040"/>
          </a:xfrm>
          <a:prstGeom prst="rect">
            <a:avLst/>
          </a:prstGeom>
          <a:noFill/>
          <a:ln w="28575"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0224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457200" y="274638"/>
            <a:ext cx="8229600" cy="1143001"/>
          </a:xfrm>
          <a:prstGeom prst="rect">
            <a:avLst/>
          </a:prstGeom>
        </p:spPr>
        <p:txBody>
          <a:bodyPr lIns="0" tIns="0" rIns="0" bIns="0">
            <a:normAutofit/>
          </a:bodyPr>
          <a:lstStyle>
            <a:lvl1pPr>
              <a:defRPr sz="3200"/>
            </a:lvl1pPr>
          </a:lstStyle>
          <a:p>
            <a:pPr lvl="0">
              <a:defRPr sz="1800">
                <a:solidFill>
                  <a:srgbClr val="000000"/>
                </a:solidFill>
              </a:defRPr>
            </a:pPr>
            <a:r>
              <a:rPr lang="en-US" sz="3200" noProof="0" dirty="0" smtClean="0">
                <a:solidFill>
                  <a:srgbClr val="00408C"/>
                </a:solidFill>
              </a:rPr>
              <a:t>...</a:t>
            </a:r>
            <a:r>
              <a:rPr lang="el-GR" sz="3200" noProof="0" dirty="0" smtClean="0">
                <a:solidFill>
                  <a:srgbClr val="00408C"/>
                </a:solidFill>
              </a:rPr>
              <a:t>Προσεχώς</a:t>
            </a:r>
            <a:r>
              <a:rPr lang="en-US" sz="3200" noProof="0" dirty="0" smtClean="0">
                <a:solidFill>
                  <a:srgbClr val="00408C"/>
                </a:solidFill>
              </a:rPr>
              <a:t>...</a:t>
            </a:r>
            <a:endParaRPr lang="en-US" sz="3200" noProof="0" dirty="0">
              <a:solidFill>
                <a:srgbClr val="00408C"/>
              </a:solidFill>
            </a:endParaRPr>
          </a:p>
        </p:txBody>
      </p:sp>
      <p:sp>
        <p:nvSpPr>
          <p:cNvPr id="189" name="Shape 189"/>
          <p:cNvSpPr>
            <a:spLocks noGrp="1"/>
          </p:cNvSpPr>
          <p:nvPr>
            <p:ph type="body" idx="1"/>
          </p:nvPr>
        </p:nvSpPr>
        <p:spPr>
          <a:xfrm>
            <a:off x="395535" y="1412775"/>
            <a:ext cx="8568954" cy="4352926"/>
          </a:xfrm>
          <a:prstGeom prst="rect">
            <a:avLst/>
          </a:prstGeom>
        </p:spPr>
        <p:txBody>
          <a:bodyPr lIns="0" tIns="0" rIns="0" bIns="0">
            <a:normAutofit lnSpcReduction="10000"/>
          </a:bodyPr>
          <a:lstStyle/>
          <a:p>
            <a:pPr lvl="0">
              <a:buBlip>
                <a:blip r:embed="rId2"/>
              </a:buBlip>
              <a:defRPr sz="1800"/>
            </a:pPr>
            <a:r>
              <a:rPr lang="el-GR" sz="2400" noProof="0" dirty="0" smtClean="0"/>
              <a:t>Ανάλυση σχετική με τεχνολογίες επιταχυντή, τις ιατρικές και βιομηχανικές χρήσεις τους, σε συνεργασία με το </a:t>
            </a:r>
            <a:r>
              <a:rPr lang="en-US" sz="2400" noProof="0" dirty="0" smtClean="0"/>
              <a:t>CERN</a:t>
            </a:r>
          </a:p>
          <a:p>
            <a:pPr lvl="0">
              <a:buBlip>
                <a:blip r:embed="rId2"/>
              </a:buBlip>
              <a:defRPr sz="1800"/>
            </a:pPr>
            <a:endParaRPr lang="el-GR" sz="2400" noProof="0" dirty="0" smtClean="0"/>
          </a:p>
          <a:p>
            <a:pPr lvl="0">
              <a:buBlip>
                <a:blip r:embed="rId2"/>
              </a:buBlip>
              <a:defRPr sz="1800"/>
            </a:pPr>
            <a:r>
              <a:rPr lang="el-GR" sz="2400" noProof="0" dirty="0" smtClean="0"/>
              <a:t>Ανάλυση σχετική με τεχνολογίες για Επιλεγμένες Παραμελημένες Ασθένειες</a:t>
            </a:r>
            <a:endParaRPr lang="en-US" sz="2400" noProof="0" dirty="0" smtClean="0"/>
          </a:p>
          <a:p>
            <a:pPr lvl="0">
              <a:buBlip>
                <a:blip r:embed="rId2"/>
              </a:buBlip>
              <a:defRPr sz="1800"/>
            </a:pPr>
            <a:r>
              <a:rPr lang="el-GR" sz="2400" noProof="0" dirty="0" smtClean="0"/>
              <a:t>Ανάλυση σχετική με τεχνολογίες Παραγωγής Φοινικέλαιου και στην Αξιοποίηση των υπολοίπων των πρώτων υλών</a:t>
            </a:r>
            <a:endParaRPr lang="en-US" sz="2400" noProof="0" dirty="0" smtClean="0"/>
          </a:p>
          <a:p>
            <a:pPr marL="0" lvl="0" indent="0">
              <a:buSzTx/>
              <a:buNone/>
              <a:defRPr sz="1800"/>
            </a:pPr>
            <a:r>
              <a:rPr lang="el-GR" sz="2400" noProof="0" dirty="0" smtClean="0"/>
              <a:t>    (Συμβούλιο Φοινικέλαιου Μαλαισίας)</a:t>
            </a:r>
            <a:endParaRPr lang="en-US" sz="2400" noProof="0" dirty="0" smtClean="0"/>
          </a:p>
          <a:p>
            <a:pPr lvl="0">
              <a:buBlip>
                <a:blip r:embed="rId2"/>
              </a:buBlip>
              <a:defRPr sz="1800"/>
            </a:pPr>
            <a:endParaRPr lang="el-GR" sz="2400" noProof="0" dirty="0" smtClean="0"/>
          </a:p>
          <a:p>
            <a:pPr lvl="0">
              <a:buBlip>
                <a:blip r:embed="rId2"/>
              </a:buBlip>
              <a:defRPr sz="1800"/>
            </a:pPr>
            <a:r>
              <a:rPr lang="el-GR" sz="2400" noProof="0" dirty="0" smtClean="0"/>
              <a:t>Ανάλυση τεχνολογιών σχετιζόμενων με μικροάλγες (Μαροκάνικο ερευνητικό κέντρο ΜΑ</a:t>
            </a:r>
            <a:r>
              <a:rPr lang="en-US" sz="2400" noProof="0" dirty="0" smtClean="0"/>
              <a:t>SCIR)</a:t>
            </a:r>
            <a:endParaRPr lang="en-US" sz="2400" noProof="0" dirty="0"/>
          </a:p>
        </p:txBody>
      </p:sp>
      <p:pic>
        <p:nvPicPr>
          <p:cNvPr id="190" name="image21.jpg" descr="http://tse1.mm.bing.net/th?&amp;id=OIP.Ma3f682654f9e04a3f46e4d8c1227fd1co0&amp;w=300&amp;h=300&amp;c=0&amp;pid=1.9&amp;rs=0&amp;p=0&amp;url=http%3A%2F%2Fcopainsdavant.linternaute.com%2Fe%2Fcern-geneve-802841"/>
          <p:cNvPicPr/>
          <p:nvPr/>
        </p:nvPicPr>
        <p:blipFill>
          <a:blip r:embed="rId3">
            <a:extLst/>
          </a:blip>
          <a:stretch>
            <a:fillRect/>
          </a:stretch>
        </p:blipFill>
        <p:spPr>
          <a:xfrm>
            <a:off x="8210776" y="2060848"/>
            <a:ext cx="576065" cy="576065"/>
          </a:xfrm>
          <a:prstGeom prst="rect">
            <a:avLst/>
          </a:prstGeom>
          <a:ln w="12700">
            <a:miter lim="400000"/>
          </a:ln>
        </p:spPr>
      </p:pic>
      <p:pic>
        <p:nvPicPr>
          <p:cNvPr id="191" name="image22.jpg" descr="http://tse1.mm.bing.net/th?&amp;id=OIP.M0dcd21f949aae06c9ca872bf78701747o0&amp;w=300&amp;h=300&amp;c=0&amp;pid=1.9&amp;rs=0&amp;p=0"/>
          <p:cNvPicPr/>
          <p:nvPr/>
        </p:nvPicPr>
        <p:blipFill>
          <a:blip r:embed="rId4">
            <a:extLst/>
          </a:blip>
          <a:stretch>
            <a:fillRect/>
          </a:stretch>
        </p:blipFill>
        <p:spPr>
          <a:xfrm>
            <a:off x="6876256" y="4044334"/>
            <a:ext cx="720080" cy="539366"/>
          </a:xfrm>
          <a:prstGeom prst="rect">
            <a:avLst/>
          </a:prstGeom>
          <a:ln w="12700">
            <a:miter lim="400000"/>
          </a:ln>
        </p:spPr>
      </p:pic>
      <p:pic>
        <p:nvPicPr>
          <p:cNvPr id="192" name="image23.jpg" descr="http://tse1.mm.bing.net/th?&amp;id=OIP.M9cfb0fafddea3df1cd1231e250113ca4o0&amp;w=300&amp;h=300&amp;c=0&amp;pid=1.9&amp;rs=0&amp;p=0"/>
          <p:cNvPicPr/>
          <p:nvPr/>
        </p:nvPicPr>
        <p:blipFill>
          <a:blip r:embed="rId5">
            <a:extLst/>
          </a:blip>
          <a:stretch>
            <a:fillRect/>
          </a:stretch>
        </p:blipFill>
        <p:spPr>
          <a:xfrm>
            <a:off x="5928898" y="3981756"/>
            <a:ext cx="720081" cy="690078"/>
          </a:xfrm>
          <a:prstGeom prst="rect">
            <a:avLst/>
          </a:prstGeom>
          <a:ln w="12700">
            <a:miter lim="400000"/>
          </a:ln>
        </p:spPr>
      </p:pic>
      <p:pic>
        <p:nvPicPr>
          <p:cNvPr id="193" name="image24.jpg" descr="http://tse1.mm.bing.net/th?&amp;id=OIP.Mc3832fe2c4eb5288ffac2006515e109bo0&amp;w=300&amp;h=300&amp;c=0&amp;pid=1.9&amp;rs=0&amp;p=0"/>
          <p:cNvPicPr/>
          <p:nvPr/>
        </p:nvPicPr>
        <p:blipFill>
          <a:blip r:embed="rId6">
            <a:extLst/>
          </a:blip>
          <a:stretch>
            <a:fillRect/>
          </a:stretch>
        </p:blipFill>
        <p:spPr>
          <a:xfrm>
            <a:off x="5292080" y="5523364"/>
            <a:ext cx="1016584" cy="576065"/>
          </a:xfrm>
          <a:prstGeom prst="rect">
            <a:avLst/>
          </a:prstGeom>
          <a:ln w="12700">
            <a:miter lim="400000"/>
          </a:ln>
        </p:spPr>
      </p:pic>
      <p:pic>
        <p:nvPicPr>
          <p:cNvPr id="194" name="image25.jpg" descr="logo ompic.jpg"/>
          <p:cNvPicPr/>
          <p:nvPr/>
        </p:nvPicPr>
        <p:blipFill>
          <a:blip r:embed="rId7">
            <a:extLst/>
          </a:blip>
          <a:stretch>
            <a:fillRect/>
          </a:stretch>
        </p:blipFill>
        <p:spPr>
          <a:xfrm>
            <a:off x="6576972" y="5559368"/>
            <a:ext cx="598568" cy="504057"/>
          </a:xfrm>
          <a:prstGeom prst="rect">
            <a:avLst/>
          </a:prstGeom>
          <a:ln w="12700">
            <a:miter lim="400000"/>
          </a:ln>
        </p:spPr>
      </p:pic>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116</a:t>
            </a:fld>
            <a:endParaRPr lang="en-US"/>
          </a:p>
        </p:txBody>
      </p:sp>
    </p:spTree>
    <p:extLst>
      <p:ext uri="{BB962C8B-B14F-4D97-AF65-F5344CB8AC3E}">
        <p14:creationId xmlns:p14="http://schemas.microsoft.com/office/powerpoint/2010/main" val="2434499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297866" y="250191"/>
            <a:ext cx="8229601" cy="1143001"/>
          </a:xfrm>
          <a:prstGeom prst="rect">
            <a:avLst/>
          </a:prstGeom>
        </p:spPr>
        <p:txBody>
          <a:bodyPr lIns="0" tIns="0" rIns="0" bIns="0">
            <a:normAutofit/>
          </a:bodyPr>
          <a:lstStyle/>
          <a:p>
            <a:pPr lvl="0">
              <a:defRPr sz="1800">
                <a:solidFill>
                  <a:srgbClr val="000000"/>
                </a:solidFill>
              </a:defRPr>
            </a:pPr>
            <a:r>
              <a:rPr lang="en-US" sz="3000" noProof="0" dirty="0" smtClean="0">
                <a:solidFill>
                  <a:srgbClr val="00408C"/>
                </a:solidFill>
              </a:rPr>
              <a:t>WIPO </a:t>
            </a:r>
            <a:r>
              <a:rPr lang="el-GR" sz="3000" noProof="0" dirty="0" smtClean="0">
                <a:solidFill>
                  <a:srgbClr val="00408C"/>
                </a:solidFill>
              </a:rPr>
              <a:t>Οδηγός προετοιμασίας αναλύσεων καινοτόμου δραστηριότας</a:t>
            </a:r>
            <a:endParaRPr lang="en-US" sz="3000" noProof="0" dirty="0">
              <a:solidFill>
                <a:srgbClr val="00408C"/>
              </a:solidFill>
            </a:endParaRPr>
          </a:p>
        </p:txBody>
      </p:sp>
      <p:sp>
        <p:nvSpPr>
          <p:cNvPr id="200" name="Shape 200"/>
          <p:cNvSpPr>
            <a:spLocks noGrp="1"/>
          </p:cNvSpPr>
          <p:nvPr>
            <p:ph type="body" idx="1"/>
          </p:nvPr>
        </p:nvSpPr>
        <p:spPr>
          <a:xfrm>
            <a:off x="297866" y="844671"/>
            <a:ext cx="6542856" cy="4943886"/>
          </a:xfrm>
          <a:prstGeom prst="rect">
            <a:avLst/>
          </a:prstGeom>
        </p:spPr>
        <p:txBody>
          <a:bodyPr lIns="0" tIns="0" rIns="0" bIns="0">
            <a:normAutofit fontScale="92500" lnSpcReduction="10000"/>
          </a:bodyPr>
          <a:lstStyle/>
          <a:p>
            <a:pPr marL="0" lvl="0" indent="0" defTabSz="905255">
              <a:buSzTx/>
              <a:buNone/>
              <a:defRPr sz="1800"/>
            </a:pPr>
            <a:endParaRPr lang="en-US" sz="2600" noProof="0" dirty="0" smtClean="0"/>
          </a:p>
          <a:p>
            <a:pPr marL="0" lvl="0" indent="0">
              <a:buNone/>
              <a:defRPr sz="1800"/>
            </a:pPr>
            <a:endParaRPr lang="en-US" sz="2600" noProof="0" dirty="0" smtClean="0"/>
          </a:p>
          <a:p>
            <a:pPr marL="314325" lvl="0" indent="-314325">
              <a:defRPr sz="1800"/>
            </a:pPr>
            <a:r>
              <a:rPr lang="el-GR" sz="2600" noProof="0" dirty="0" smtClean="0"/>
              <a:t>Δημοσιεύθηκε το Σεπτέμβριο του 2015</a:t>
            </a:r>
            <a:endParaRPr lang="en-US" sz="2600" noProof="0" dirty="0" smtClean="0"/>
          </a:p>
          <a:p>
            <a:pPr marL="314325" lvl="0" indent="-314325">
              <a:defRPr sz="1800"/>
            </a:pPr>
            <a:endParaRPr lang="el-GR" sz="2600" noProof="0" dirty="0" smtClean="0"/>
          </a:p>
          <a:p>
            <a:pPr marL="314325" lvl="0" indent="-314325">
              <a:defRPr sz="1800"/>
            </a:pPr>
            <a:r>
              <a:rPr lang="el-GR" sz="2600" noProof="0" dirty="0" smtClean="0"/>
              <a:t>Απευθύνεται σε χρήστες πληροφοριών </a:t>
            </a:r>
          </a:p>
          <a:p>
            <a:pPr marL="0" lvl="0" indent="0">
              <a:buNone/>
              <a:defRPr sz="1800"/>
            </a:pPr>
            <a:r>
              <a:rPr lang="el-GR" sz="2600" dirty="0"/>
              <a:t> </a:t>
            </a:r>
            <a:r>
              <a:rPr lang="el-GR" sz="2600" dirty="0" smtClean="0"/>
              <a:t>   </a:t>
            </a:r>
            <a:r>
              <a:rPr lang="en-US" sz="2600" noProof="0" dirty="0" smtClean="0"/>
              <a:t>BI</a:t>
            </a:r>
          </a:p>
          <a:p>
            <a:pPr marL="0" lvl="0" indent="0">
              <a:buNone/>
              <a:defRPr sz="1800"/>
            </a:pPr>
            <a:endParaRPr lang="en-US" sz="2600" noProof="0" dirty="0" smtClean="0"/>
          </a:p>
          <a:p>
            <a:pPr marL="314325" lvl="0" indent="-314325">
              <a:defRPr sz="1800"/>
            </a:pPr>
            <a:r>
              <a:rPr lang="el-GR" sz="2600" noProof="0" dirty="0" smtClean="0"/>
              <a:t>Περιγράφει τα απαραίτητα στάδια και τις απαραίτητες σχετικές εργασίες</a:t>
            </a:r>
            <a:endParaRPr lang="en-US" sz="2600" noProof="0" dirty="0" smtClean="0"/>
          </a:p>
          <a:p>
            <a:pPr marL="0" lvl="0" indent="0">
              <a:buSzTx/>
              <a:buNone/>
              <a:defRPr sz="1800"/>
            </a:pPr>
            <a:endParaRPr lang="en-US" sz="2600" noProof="0" dirty="0" smtClean="0"/>
          </a:p>
          <a:p>
            <a:pPr marL="314325" lvl="0" indent="-314325">
              <a:defRPr sz="1800"/>
            </a:pPr>
            <a:r>
              <a:rPr lang="el-GR" sz="2600" noProof="0" dirty="0" smtClean="0"/>
              <a:t>Χρησιμοποιείται και σε επιμορφώσεις </a:t>
            </a:r>
          </a:p>
          <a:p>
            <a:pPr marL="0" lvl="0" indent="0">
              <a:buNone/>
              <a:defRPr sz="1800"/>
            </a:pPr>
            <a:r>
              <a:rPr lang="el-GR" sz="2600" dirty="0"/>
              <a:t> </a:t>
            </a:r>
            <a:r>
              <a:rPr lang="el-GR" sz="2600" dirty="0" smtClean="0"/>
              <a:t>  σχετικές με αναλύσεις δεδομένων ΒΙ</a:t>
            </a:r>
            <a:endParaRPr lang="en-US" sz="2600" noProof="0" dirty="0"/>
          </a:p>
        </p:txBody>
      </p:sp>
      <p:pic>
        <p:nvPicPr>
          <p:cNvPr id="201" name="image26.png"/>
          <p:cNvPicPr/>
          <p:nvPr/>
        </p:nvPicPr>
        <p:blipFill>
          <a:blip r:embed="rId2">
            <a:extLst/>
          </a:blip>
          <a:stretch>
            <a:fillRect/>
          </a:stretch>
        </p:blipFill>
        <p:spPr>
          <a:xfrm>
            <a:off x="6660233" y="2132856"/>
            <a:ext cx="2232248" cy="2808312"/>
          </a:xfrm>
          <a:prstGeom prst="rect">
            <a:avLst/>
          </a:prstGeom>
          <a:ln w="12700">
            <a:miter lim="400000"/>
          </a:ln>
          <a:effectLst>
            <a:outerShdw blurRad="50800" dist="38100" rotWithShape="0">
              <a:srgbClr val="000000">
                <a:alpha val="40000"/>
              </a:srgbClr>
            </a:outerShdw>
          </a:effectLst>
        </p:spPr>
      </p:pic>
      <p:sp>
        <p:nvSpPr>
          <p:cNvPr id="2" name="Rectangle 1"/>
          <p:cNvSpPr/>
          <p:nvPr/>
        </p:nvSpPr>
        <p:spPr>
          <a:xfrm>
            <a:off x="0" y="5596830"/>
            <a:ext cx="8316416" cy="430887"/>
          </a:xfrm>
          <a:prstGeom prst="rect">
            <a:avLst/>
          </a:prstGeom>
        </p:spPr>
        <p:txBody>
          <a:bodyPr wrap="square">
            <a:spAutoFit/>
          </a:bodyPr>
          <a:lstStyle/>
          <a:p>
            <a:pPr marL="735520" lvl="1" indent="-282892" defTabSz="905255">
              <a:defRPr sz="1800"/>
            </a:pPr>
            <a:r>
              <a:rPr lang="en-US" sz="2200" b="1" dirty="0">
                <a:hlinkClick r:id="rId3"/>
              </a:rPr>
              <a:t>http://</a:t>
            </a:r>
            <a:r>
              <a:rPr lang="en-US" sz="2200" b="1" dirty="0" smtClean="0">
                <a:hlinkClick r:id="rId3"/>
              </a:rPr>
              <a:t>www.wipo.int/edocs/pubdocs/en/wipo_pub_946.pdf</a:t>
            </a:r>
            <a:r>
              <a:rPr lang="en-US" sz="2200" b="1" dirty="0" smtClean="0"/>
              <a:t> </a:t>
            </a:r>
            <a:endParaRPr lang="en-US" sz="2200" b="1" dirty="0"/>
          </a:p>
        </p:txBody>
      </p:sp>
      <p:sp>
        <p:nvSpPr>
          <p:cNvPr id="3" name="Slide Number Placeholder 2"/>
          <p:cNvSpPr>
            <a:spLocks noGrp="1"/>
          </p:cNvSpPr>
          <p:nvPr>
            <p:ph type="sldNum" sz="quarter" idx="10"/>
          </p:nvPr>
        </p:nvSpPr>
        <p:spPr/>
        <p:txBody>
          <a:bodyPr/>
          <a:lstStyle/>
          <a:p>
            <a:pPr>
              <a:defRPr/>
            </a:pPr>
            <a:fld id="{C533EFBB-7C01-4D83-9D3C-01A99889B146}" type="slidenum">
              <a:rPr lang="en-US" smtClean="0"/>
              <a:pPr>
                <a:defRPr/>
              </a:pPr>
              <a:t>117</a:t>
            </a:fld>
            <a:endParaRPr lang="en-US"/>
          </a:p>
        </p:txBody>
      </p:sp>
    </p:spTree>
    <p:extLst>
      <p:ext uri="{BB962C8B-B14F-4D97-AF65-F5344CB8AC3E}">
        <p14:creationId xmlns:p14="http://schemas.microsoft.com/office/powerpoint/2010/main" val="379866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xfrm>
            <a:off x="304329" y="188640"/>
            <a:ext cx="8686801" cy="1143001"/>
          </a:xfrm>
          <a:prstGeom prst="rect">
            <a:avLst/>
          </a:prstGeom>
        </p:spPr>
        <p:txBody>
          <a:bodyPr lIns="0" tIns="0" rIns="0" bIns="0">
            <a:normAutofit fontScale="90000"/>
          </a:bodyPr>
          <a:lstStyle>
            <a:lvl1pPr>
              <a:defRPr sz="3200"/>
            </a:lvl1pPr>
          </a:lstStyle>
          <a:p>
            <a:pPr lvl="0">
              <a:defRPr sz="1800">
                <a:solidFill>
                  <a:srgbClr val="000000"/>
                </a:solidFill>
              </a:defRPr>
            </a:pPr>
            <a:r>
              <a:rPr lang="el-GR" sz="3200" noProof="0" dirty="0" smtClean="0">
                <a:solidFill>
                  <a:srgbClr val="00408C"/>
                </a:solidFill>
              </a:rPr>
              <a:t>Εγχειρίδιο για εργαλεία ανοικτής πηγής για την ανάλυση δεδομένων καινοτόμου δραστηριότητας </a:t>
            </a:r>
            <a:endParaRPr lang="en-US" sz="3200" noProof="0" dirty="0">
              <a:solidFill>
                <a:srgbClr val="00408C"/>
              </a:solidFill>
            </a:endParaRPr>
          </a:p>
        </p:txBody>
      </p:sp>
      <p:sp>
        <p:nvSpPr>
          <p:cNvPr id="218" name="Shape 218"/>
          <p:cNvSpPr>
            <a:spLocks noGrp="1"/>
          </p:cNvSpPr>
          <p:nvPr>
            <p:ph type="body" idx="1"/>
          </p:nvPr>
        </p:nvSpPr>
        <p:spPr>
          <a:xfrm>
            <a:off x="256726" y="1412776"/>
            <a:ext cx="8712967" cy="4968132"/>
          </a:xfrm>
          <a:prstGeom prst="rect">
            <a:avLst/>
          </a:prstGeom>
        </p:spPr>
        <p:txBody>
          <a:bodyPr lIns="0" tIns="0" rIns="0" bIns="0">
            <a:normAutofit/>
          </a:bodyPr>
          <a:lstStyle/>
          <a:p>
            <a:pPr marL="0" lvl="0" indent="0">
              <a:buNone/>
              <a:defRPr sz="1800"/>
            </a:pPr>
            <a:endParaRPr lang="en-US" sz="2300" noProof="0" dirty="0" smtClean="0"/>
          </a:p>
          <a:p>
            <a:pPr marL="731043" lvl="1" indent="-273843">
              <a:buBlip>
                <a:blip r:embed="rId2"/>
              </a:buBlip>
              <a:defRPr sz="1800"/>
            </a:pPr>
            <a:r>
              <a:rPr lang="el-GR" sz="2300" noProof="0" dirty="0" smtClean="0"/>
              <a:t>Εργαλεία ανοικτής πηγής για</a:t>
            </a:r>
            <a:r>
              <a:rPr lang="en-US" sz="2300" noProof="0" dirty="0" smtClean="0"/>
              <a:t>:</a:t>
            </a:r>
          </a:p>
          <a:p>
            <a:pPr marL="1131093" lvl="2" indent="-273843">
              <a:defRPr sz="1800"/>
            </a:pPr>
            <a:r>
              <a:rPr lang="el-GR" sz="2300" noProof="0" dirty="0" smtClean="0"/>
              <a:t>λήψη</a:t>
            </a:r>
            <a:endParaRPr lang="en-US" sz="2300" noProof="0" dirty="0" smtClean="0"/>
          </a:p>
          <a:p>
            <a:pPr marL="1131093" lvl="2" indent="-273843">
              <a:defRPr sz="1800"/>
            </a:pPr>
            <a:r>
              <a:rPr lang="el-GR" sz="2300" noProof="0" dirty="0" smtClean="0"/>
              <a:t>καθαρισμό</a:t>
            </a:r>
            <a:endParaRPr lang="en-US" sz="2300" noProof="0" dirty="0" smtClean="0"/>
          </a:p>
          <a:p>
            <a:pPr marL="1131093" lvl="2" indent="-273843">
              <a:defRPr sz="1800"/>
            </a:pPr>
            <a:r>
              <a:rPr lang="el-GR" sz="2300" dirty="0"/>
              <a:t>α</a:t>
            </a:r>
            <a:r>
              <a:rPr lang="el-GR" sz="2300" noProof="0" dirty="0" smtClean="0"/>
              <a:t>νάλυση 		δεδομένων</a:t>
            </a:r>
            <a:endParaRPr lang="en-US" sz="2300" noProof="0" dirty="0" smtClean="0"/>
          </a:p>
          <a:p>
            <a:pPr marL="1131093" lvl="2" indent="-273843">
              <a:defRPr sz="1800"/>
            </a:pPr>
            <a:r>
              <a:rPr lang="el-GR" sz="2300" noProof="0" dirty="0" smtClean="0"/>
              <a:t>απεικόνιση</a:t>
            </a:r>
            <a:endParaRPr lang="en-US" sz="2300" noProof="0" dirty="0" smtClean="0"/>
          </a:p>
          <a:p>
            <a:pPr marL="1131093" lvl="2" indent="-273843">
              <a:defRPr sz="1800"/>
            </a:pPr>
            <a:r>
              <a:rPr lang="el-GR" sz="2300" noProof="0" dirty="0" smtClean="0"/>
              <a:t>κοινοποίηση</a:t>
            </a:r>
            <a:endParaRPr lang="en-US" sz="2300" noProof="0" dirty="0" smtClean="0"/>
          </a:p>
          <a:p>
            <a:pPr marL="1131093" lvl="2" indent="-273843">
              <a:defRPr sz="1800"/>
            </a:pPr>
            <a:endParaRPr lang="en-US" sz="2300" noProof="0" dirty="0" smtClean="0"/>
          </a:p>
          <a:p>
            <a:pPr marL="731043" lvl="1" indent="-273843">
              <a:defRPr sz="1800"/>
            </a:pPr>
            <a:r>
              <a:rPr lang="el-GR" sz="2300" noProof="0" dirty="0" smtClean="0"/>
              <a:t>Εγχειρίδιο διαθέσιμο στο </a:t>
            </a:r>
            <a:r>
              <a:rPr lang="en-US" sz="2300" noProof="0" dirty="0" smtClean="0"/>
              <a:t>GITHUB </a:t>
            </a:r>
          </a:p>
          <a:p>
            <a:pPr marL="731043" lvl="1" indent="-273843">
              <a:defRPr sz="1800"/>
            </a:pPr>
            <a:r>
              <a:rPr lang="el-GR" sz="2300" noProof="0" dirty="0" smtClean="0"/>
              <a:t>Αναμένεται να δημοσιευθεί τέλος Μαρτίου</a:t>
            </a:r>
            <a:endParaRPr lang="en-US" sz="2300" noProof="0" dirty="0" smtClean="0"/>
          </a:p>
          <a:p>
            <a:pPr marL="457200" lvl="1" indent="0">
              <a:buNone/>
              <a:defRPr sz="1800"/>
            </a:pPr>
            <a:endParaRPr lang="es-ES" sz="2300" dirty="0"/>
          </a:p>
          <a:p>
            <a:pPr marL="731043" lvl="1" indent="-273843">
              <a:defRPr sz="1800"/>
            </a:pPr>
            <a:endParaRPr lang="es-ES" sz="2300" dirty="0" smtClean="0"/>
          </a:p>
          <a:p>
            <a:pPr marL="457200" lvl="1" indent="0">
              <a:buNone/>
              <a:defRPr sz="1800"/>
            </a:pPr>
            <a:endParaRPr lang="es-ES" sz="2300" dirty="0" smtClean="0"/>
          </a:p>
          <a:p>
            <a:pPr marL="457200" lvl="1" indent="0">
              <a:buNone/>
              <a:defRPr sz="1800"/>
            </a:pPr>
            <a:endParaRPr lang="es-ES" sz="2300" dirty="0"/>
          </a:p>
          <a:p>
            <a:pPr marL="457200" lvl="1" indent="0">
              <a:buNone/>
              <a:defRPr sz="1800"/>
            </a:pPr>
            <a:endParaRPr lang="es-ES" sz="2300" dirty="0" smtClean="0"/>
          </a:p>
        </p:txBody>
      </p:sp>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118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412776"/>
            <a:ext cx="2276724" cy="3600400"/>
          </a:xfrm>
          <a:prstGeom prst="rect">
            <a:avLst/>
          </a:prstGeom>
          <a:noFill/>
          <a:ln w="9525">
            <a:solidFill>
              <a:schemeClr val="accent1">
                <a:lumMod val="25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80519" y="5661248"/>
            <a:ext cx="7920880" cy="461665"/>
          </a:xfrm>
          <a:prstGeom prst="rect">
            <a:avLst/>
          </a:prstGeom>
        </p:spPr>
        <p:txBody>
          <a:bodyPr wrap="square">
            <a:spAutoFit/>
          </a:bodyPr>
          <a:lstStyle/>
          <a:p>
            <a:r>
              <a:rPr lang="fr-FR" dirty="0">
                <a:hlinkClick r:id="rId4"/>
              </a:rPr>
              <a:t>https://</a:t>
            </a:r>
            <a:r>
              <a:rPr lang="fr-FR" dirty="0" smtClean="0">
                <a:hlinkClick r:id="rId4"/>
              </a:rPr>
              <a:t>github.com/poldham/opensource-patent-analytics</a:t>
            </a:r>
            <a:r>
              <a:rPr lang="fr-FR" dirty="0" smtClean="0"/>
              <a:t> </a:t>
            </a:r>
            <a:endParaRPr lang="fr-FR" dirty="0"/>
          </a:p>
        </p:txBody>
      </p:sp>
    </p:spTree>
    <p:extLst>
      <p:ext uri="{BB962C8B-B14F-4D97-AF65-F5344CB8AC3E}">
        <p14:creationId xmlns:p14="http://schemas.microsoft.com/office/powerpoint/2010/main" val="53839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504056"/>
          </a:xfrm>
        </p:spPr>
        <p:txBody>
          <a:bodyPr/>
          <a:lstStyle/>
          <a:p>
            <a:r>
              <a:rPr lang="el-GR" sz="3400" noProof="0" dirty="0" smtClean="0"/>
              <a:t>Συμπεράσματα</a:t>
            </a:r>
            <a:endParaRPr lang="en-US" sz="3400" noProof="0" dirty="0"/>
          </a:p>
        </p:txBody>
      </p:sp>
      <p:sp>
        <p:nvSpPr>
          <p:cNvPr id="3" name="Content Placeholder 2"/>
          <p:cNvSpPr>
            <a:spLocks noGrp="1"/>
          </p:cNvSpPr>
          <p:nvPr>
            <p:ph idx="1"/>
          </p:nvPr>
        </p:nvSpPr>
        <p:spPr>
          <a:xfrm>
            <a:off x="0" y="692696"/>
            <a:ext cx="9144000" cy="6048672"/>
          </a:xfrm>
        </p:spPr>
        <p:txBody>
          <a:bodyPr/>
          <a:lstStyle/>
          <a:p>
            <a:r>
              <a:rPr lang="el-GR" sz="2300" dirty="0" smtClean="0"/>
              <a:t>Τα δεδομένα που περιλαμβάνονται στα διπλώματα </a:t>
            </a:r>
            <a:r>
              <a:rPr lang="el-GR" sz="2300" dirty="0"/>
              <a:t>ευρεσιτεχνίας είναι </a:t>
            </a:r>
            <a:r>
              <a:rPr lang="el-GR" sz="2300" dirty="0" smtClean="0"/>
              <a:t>μία πλούσια </a:t>
            </a:r>
            <a:r>
              <a:rPr lang="el-GR" sz="2300" dirty="0"/>
              <a:t>πηγή </a:t>
            </a:r>
            <a:r>
              <a:rPr lang="el-GR" sz="2300" dirty="0" smtClean="0"/>
              <a:t>πληροφοριών</a:t>
            </a:r>
          </a:p>
          <a:p>
            <a:r>
              <a:rPr lang="el-GR" sz="2300" dirty="0"/>
              <a:t>Η τέχνη της ανάλυσης διπλωμάτων </a:t>
            </a:r>
            <a:r>
              <a:rPr lang="el-GR" sz="2300" dirty="0" smtClean="0"/>
              <a:t>ευρεσιτεχνίας</a:t>
            </a:r>
            <a:r>
              <a:rPr lang="en-US" sz="2300" noProof="0" dirty="0" smtClean="0"/>
              <a:t>: </a:t>
            </a:r>
          </a:p>
          <a:p>
            <a:pPr lvl="1"/>
            <a:r>
              <a:rPr lang="el-GR" sz="2300" dirty="0"/>
              <a:t>Αναγνώριση </a:t>
            </a:r>
            <a:r>
              <a:rPr lang="el-GR" sz="2300" dirty="0" smtClean="0"/>
              <a:t>σχετικών </a:t>
            </a:r>
            <a:r>
              <a:rPr lang="el-GR" sz="2300" dirty="0"/>
              <a:t>πληροφοριών </a:t>
            </a:r>
            <a:endParaRPr lang="en-US" sz="2300" noProof="0" dirty="0" smtClean="0"/>
          </a:p>
          <a:p>
            <a:pPr lvl="1"/>
            <a:r>
              <a:rPr lang="el-GR" sz="2300" dirty="0" smtClean="0"/>
              <a:t>Ομαδοποίηση των </a:t>
            </a:r>
            <a:r>
              <a:rPr lang="el-GR" sz="2300" dirty="0"/>
              <a:t>αποτελέσματα βάσει </a:t>
            </a:r>
            <a:r>
              <a:rPr lang="el-GR" sz="2300" dirty="0" smtClean="0"/>
              <a:t>σωστών κριτηρίων</a:t>
            </a:r>
            <a:endParaRPr lang="en-US" sz="2300" noProof="0" dirty="0" smtClean="0"/>
          </a:p>
          <a:p>
            <a:pPr lvl="1"/>
            <a:r>
              <a:rPr lang="el-GR" sz="2300" dirty="0"/>
              <a:t>Συνδυασμός διαφόρων τύπων </a:t>
            </a:r>
            <a:r>
              <a:rPr lang="el-GR" sz="2300" dirty="0" smtClean="0"/>
              <a:t>αναλύσεων για σωστά συμπεράσματα</a:t>
            </a:r>
            <a:endParaRPr lang="en-US" sz="2300" noProof="0" dirty="0" smtClean="0"/>
          </a:p>
          <a:p>
            <a:pPr lvl="1"/>
            <a:r>
              <a:rPr lang="el-GR" sz="2300" dirty="0"/>
              <a:t>Επιλογή χρήσιμης απεικόνισης </a:t>
            </a:r>
            <a:endParaRPr lang="en-US" sz="2300" noProof="0" dirty="0" smtClean="0"/>
          </a:p>
          <a:p>
            <a:pPr lvl="1"/>
            <a:r>
              <a:rPr lang="el-GR" sz="2300" dirty="0"/>
              <a:t>Εξαγωγή σημαντικών </a:t>
            </a:r>
            <a:r>
              <a:rPr lang="el-GR" sz="2300" dirty="0" smtClean="0"/>
              <a:t>μηνυμάτων</a:t>
            </a:r>
            <a:endParaRPr lang="en-US" sz="2300" noProof="0" dirty="0" smtClean="0"/>
          </a:p>
          <a:p>
            <a:r>
              <a:rPr lang="el-GR" sz="2300" noProof="0" dirty="0" smtClean="0"/>
              <a:t>Πλεονεκτήματα</a:t>
            </a:r>
            <a:r>
              <a:rPr lang="en-US" sz="2300" noProof="0" dirty="0" smtClean="0"/>
              <a:t>: </a:t>
            </a:r>
          </a:p>
          <a:p>
            <a:pPr lvl="1"/>
            <a:r>
              <a:rPr lang="el-GR" sz="2300" dirty="0"/>
              <a:t>Καλύτερη </a:t>
            </a:r>
            <a:r>
              <a:rPr lang="el-GR" sz="2300" dirty="0" smtClean="0"/>
              <a:t>και ενημερωμένη λήψη αποφάσεων, </a:t>
            </a:r>
            <a:r>
              <a:rPr lang="el-GR" sz="2300" dirty="0"/>
              <a:t>περισσότερο συνειδητός προσανατολισμός της Ε&amp;Α, αποφυγή επανάληψης προσπαθειών </a:t>
            </a:r>
            <a:endParaRPr lang="en-US" sz="2300" noProof="0" dirty="0" smtClean="0"/>
          </a:p>
          <a:p>
            <a:pPr lvl="1"/>
            <a:r>
              <a:rPr lang="el-GR" sz="2300" dirty="0"/>
              <a:t>Αναγνώριση ευκαιριών για επένδυση και συνεργασία με άλλους ερευνητές </a:t>
            </a:r>
            <a:endParaRPr lang="en-US" sz="2300" noProof="0" dirty="0"/>
          </a:p>
        </p:txBody>
      </p:sp>
      <p:sp>
        <p:nvSpPr>
          <p:cNvPr id="4" name="Slide Number Placeholder 3"/>
          <p:cNvSpPr>
            <a:spLocks noGrp="1"/>
          </p:cNvSpPr>
          <p:nvPr>
            <p:ph type="sldNum" sz="quarter" idx="10"/>
          </p:nvPr>
        </p:nvSpPr>
        <p:spPr/>
        <p:txBody>
          <a:bodyPr/>
          <a:lstStyle/>
          <a:p>
            <a:pPr>
              <a:defRPr/>
            </a:pPr>
            <a:fld id="{C533EFBB-7C01-4D83-9D3C-01A99889B146}" type="slidenum">
              <a:rPr lang="en-US" smtClean="0"/>
              <a:pPr>
                <a:defRPr/>
              </a:pPr>
              <a:t>119</a:t>
            </a:fld>
            <a:endParaRPr lang="en-US"/>
          </a:p>
        </p:txBody>
      </p:sp>
    </p:spTree>
    <p:extLst>
      <p:ext uri="{BB962C8B-B14F-4D97-AF65-F5344CB8AC3E}">
        <p14:creationId xmlns:p14="http://schemas.microsoft.com/office/powerpoint/2010/main" val="280331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51520" y="44624"/>
            <a:ext cx="8640960" cy="1008112"/>
          </a:xfrm>
        </p:spPr>
        <p:txBody>
          <a:bodyPr>
            <a:normAutofit/>
          </a:bodyPr>
          <a:lstStyle/>
          <a:p>
            <a:r>
              <a:rPr lang="fr-CH" sz="3000" dirty="0" smtClean="0">
                <a:latin typeface="+mn-lt"/>
              </a:rPr>
              <a:t>Country </a:t>
            </a:r>
            <a:r>
              <a:rPr lang="fr-FR" sz="3000" dirty="0" smtClean="0">
                <a:latin typeface="+mn-lt"/>
              </a:rPr>
              <a:t>Profile </a:t>
            </a:r>
            <a:endParaRPr lang="fr-FR" sz="3000" dirty="0">
              <a:latin typeface="+mn-lt"/>
            </a:endParaRPr>
          </a:p>
        </p:txBody>
      </p:sp>
      <p:sp>
        <p:nvSpPr>
          <p:cNvPr id="7" name="Rectangle 6"/>
          <p:cNvSpPr/>
          <p:nvPr/>
        </p:nvSpPr>
        <p:spPr>
          <a:xfrm>
            <a:off x="2511229" y="6184999"/>
            <a:ext cx="1844748" cy="461665"/>
          </a:xfrm>
          <a:prstGeom prst="rect">
            <a:avLst/>
          </a:prstGeom>
        </p:spPr>
        <p:txBody>
          <a:bodyPr wrap="square">
            <a:spAutoFit/>
          </a:bodyPr>
          <a:lstStyle/>
          <a:p>
            <a:pPr lvl="0" algn="ctr"/>
            <a:endParaRPr lang="en-US" sz="1200" dirty="0" smtClean="0">
              <a:solidFill>
                <a:srgbClr val="000000"/>
              </a:solidFill>
            </a:endParaRPr>
          </a:p>
          <a:p>
            <a:pPr lvl="0" algn="ctr"/>
            <a:endParaRPr lang="en-US" sz="1200" dirty="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1004647"/>
            <a:ext cx="4320481" cy="28803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924944"/>
            <a:ext cx="4572000" cy="3088486"/>
          </a:xfrm>
          <a:prstGeom prst="rect">
            <a:avLst/>
          </a:prstGeom>
        </p:spPr>
      </p:pic>
    </p:spTree>
    <p:extLst>
      <p:ext uri="{BB962C8B-B14F-4D97-AF65-F5344CB8AC3E}">
        <p14:creationId xmlns:p14="http://schemas.microsoft.com/office/powerpoint/2010/main" val="137209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body" idx="1"/>
          </p:nvPr>
        </p:nvSpPr>
        <p:spPr>
          <a:xfrm>
            <a:off x="457200" y="1773238"/>
            <a:ext cx="8229600" cy="4352926"/>
          </a:xfrm>
          <a:prstGeom prst="rect">
            <a:avLst/>
          </a:prstGeom>
        </p:spPr>
        <p:txBody>
          <a:bodyPr lIns="0" tIns="0" rIns="0" bIns="0">
            <a:normAutofit/>
          </a:bodyPr>
          <a:lstStyle/>
          <a:p>
            <a:pPr lvl="0" algn="ctr">
              <a:buSzTx/>
              <a:buNone/>
              <a:defRPr sz="1800"/>
            </a:pPr>
            <a:endParaRPr sz="2400" dirty="0"/>
          </a:p>
          <a:p>
            <a:pPr lvl="0" algn="ctr">
              <a:buSzTx/>
              <a:buNone/>
              <a:defRPr sz="1800"/>
            </a:pPr>
            <a:endParaRPr sz="2400" dirty="0"/>
          </a:p>
          <a:p>
            <a:pPr lvl="0" algn="ctr">
              <a:buSzTx/>
              <a:buNone/>
              <a:defRPr sz="1800"/>
            </a:pPr>
            <a:r>
              <a:rPr lang="el-GR" sz="1800" dirty="0" smtClean="0"/>
              <a:t>Ευχαριστώ!</a:t>
            </a:r>
            <a:endParaRPr sz="2400" dirty="0"/>
          </a:p>
          <a:p>
            <a:pPr lvl="0" algn="ctr">
              <a:buSzTx/>
              <a:buNone/>
              <a:defRPr sz="1800"/>
            </a:pPr>
            <a:r>
              <a:rPr lang="en-US" sz="2400" dirty="0" smtClean="0">
                <a:hlinkClick r:id="rId2"/>
              </a:rPr>
              <a:t>Antonios.Farassopoulos@wipo.int</a:t>
            </a:r>
            <a:r>
              <a:rPr lang="en-US" sz="2400" dirty="0" smtClean="0"/>
              <a:t> </a:t>
            </a:r>
            <a:endParaRPr sz="2400" dirty="0"/>
          </a:p>
        </p:txBody>
      </p:sp>
      <p:sp>
        <p:nvSpPr>
          <p:cNvPr id="2" name="Slide Number Placeholder 1"/>
          <p:cNvSpPr>
            <a:spLocks noGrp="1"/>
          </p:cNvSpPr>
          <p:nvPr>
            <p:ph type="sldNum" sz="quarter" idx="10"/>
          </p:nvPr>
        </p:nvSpPr>
        <p:spPr/>
        <p:txBody>
          <a:bodyPr/>
          <a:lstStyle/>
          <a:p>
            <a:pPr>
              <a:defRPr/>
            </a:pPr>
            <a:fld id="{C533EFBB-7C01-4D83-9D3C-01A99889B146}" type="slidenum">
              <a:rPr lang="en-US" smtClean="0"/>
              <a:pPr>
                <a:defRPr/>
              </a:pPr>
              <a:t>120</a:t>
            </a:fld>
            <a:endParaRPr lang="en-US"/>
          </a:p>
        </p:txBody>
      </p:sp>
    </p:spTree>
    <p:extLst>
      <p:ext uri="{BB962C8B-B14F-4D97-AF65-F5344CB8AC3E}">
        <p14:creationId xmlns:p14="http://schemas.microsoft.com/office/powerpoint/2010/main" val="210108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Greece </a:t>
            </a:r>
            <a:r>
              <a:rPr lang="fr-CH" dirty="0"/>
              <a:t>in WIPO </a:t>
            </a:r>
            <a:r>
              <a:rPr lang="fr-CH" dirty="0" smtClean="0"/>
              <a:t>Systems</a:t>
            </a:r>
            <a:br>
              <a:rPr lang="fr-CH" dirty="0" smtClean="0"/>
            </a:br>
            <a:endParaRPr lang="en-GB" dirty="0"/>
          </a:p>
        </p:txBody>
      </p:sp>
      <p:sp>
        <p:nvSpPr>
          <p:cNvPr id="4" name="Content Placeholder 2"/>
          <p:cNvSpPr>
            <a:spLocks noGrp="1"/>
          </p:cNvSpPr>
          <p:nvPr>
            <p:ph idx="1"/>
          </p:nvPr>
        </p:nvSpPr>
        <p:spPr>
          <a:xfrm>
            <a:off x="539552" y="1668363"/>
            <a:ext cx="8229600" cy="4352925"/>
          </a:xfrm>
        </p:spPr>
        <p:txBody>
          <a:bodyPr/>
          <a:lstStyle/>
          <a:p>
            <a:r>
              <a:rPr lang="fr-CH" sz="2000" dirty="0" smtClean="0"/>
              <a:t>PCT applications in 2014: </a:t>
            </a:r>
            <a:r>
              <a:rPr lang="fr-CH" sz="2000" dirty="0" err="1" smtClean="0"/>
              <a:t>Greece</a:t>
            </a:r>
            <a:r>
              <a:rPr lang="fr-CH" sz="2000" dirty="0" smtClean="0"/>
              <a:t> made </a:t>
            </a:r>
            <a:r>
              <a:rPr lang="en-GB" sz="2000" dirty="0" smtClean="0"/>
              <a:t>133 patent applications, </a:t>
            </a:r>
            <a:r>
              <a:rPr lang="fr-CH" sz="2000" dirty="0" smtClean="0"/>
              <a:t>a 18.02 % </a:t>
            </a:r>
            <a:r>
              <a:rPr lang="fr-CH" sz="2000" dirty="0" err="1" smtClean="0"/>
              <a:t>increase</a:t>
            </a:r>
            <a:r>
              <a:rPr lang="fr-CH" sz="2000" dirty="0" smtClean="0"/>
              <a:t> </a:t>
            </a:r>
            <a:r>
              <a:rPr lang="fr-CH" sz="2000" dirty="0" err="1" smtClean="0"/>
              <a:t>from</a:t>
            </a:r>
            <a:r>
              <a:rPr lang="fr-CH" sz="2000" dirty="0" smtClean="0"/>
              <a:t> 2013</a:t>
            </a:r>
          </a:p>
          <a:p>
            <a:pPr marL="0" indent="0">
              <a:buNone/>
            </a:pPr>
            <a:endParaRPr lang="fr-CH" sz="2000" dirty="0" smtClean="0"/>
          </a:p>
          <a:p>
            <a:r>
              <a:rPr lang="fr-CH" sz="2000" dirty="0" smtClean="0"/>
              <a:t>Madrid </a:t>
            </a:r>
            <a:r>
              <a:rPr lang="fr-CH" sz="2000" dirty="0" smtClean="0"/>
              <a:t>applications in 2014: Greece made 110 trademark applications, a 2.80% growth from 2013</a:t>
            </a:r>
          </a:p>
          <a:p>
            <a:pPr marL="0" indent="0">
              <a:buNone/>
            </a:pPr>
            <a:endParaRPr lang="fr-CH" sz="2000" dirty="0" smtClean="0"/>
          </a:p>
          <a:p>
            <a:r>
              <a:rPr lang="fr-CH" sz="2000" dirty="0" smtClean="0"/>
              <a:t>Hague System: in 2014; 3 Industrial Design Applications were made in Greece, a decrease of 25% from 2013 (4)</a:t>
            </a:r>
          </a:p>
        </p:txBody>
      </p:sp>
    </p:spTree>
    <p:extLst>
      <p:ext uri="{BB962C8B-B14F-4D97-AF65-F5344CB8AC3E}">
        <p14:creationId xmlns:p14="http://schemas.microsoft.com/office/powerpoint/2010/main" val="38241717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3628" y="1052736"/>
            <a:ext cx="6696744" cy="502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143000"/>
          </a:xfrm>
        </p:spPr>
        <p:txBody>
          <a:bodyPr/>
          <a:lstStyle/>
          <a:p>
            <a:r>
              <a:rPr lang="en-US" dirty="0"/>
              <a:t>International Applications via WIPO Administered Treaties</a:t>
            </a:r>
            <a:endParaRPr lang="en-GB" dirty="0"/>
          </a:p>
        </p:txBody>
      </p:sp>
    </p:spTree>
    <p:extLst>
      <p:ext uri="{BB962C8B-B14F-4D97-AF65-F5344CB8AC3E}">
        <p14:creationId xmlns:p14="http://schemas.microsoft.com/office/powerpoint/2010/main" val="9018409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Knowledge Transfer Outcomes of Greek </a:t>
            </a:r>
            <a:r>
              <a:rPr lang="en-US" dirty="0" smtClean="0"/>
              <a:t>Higher Education Institutes (</a:t>
            </a:r>
            <a:r>
              <a:rPr lang="en-US" dirty="0"/>
              <a:t>1996-2011)</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92656639"/>
              </p:ext>
            </p:extLst>
          </p:nvPr>
        </p:nvGraphicFramePr>
        <p:xfrm>
          <a:off x="0" y="1484777"/>
          <a:ext cx="9144000" cy="4603420"/>
        </p:xfrm>
        <a:graphic>
          <a:graphicData uri="http://schemas.openxmlformats.org/drawingml/2006/table">
            <a:tbl>
              <a:tblPr/>
              <a:tblGrid>
                <a:gridCol w="3221956"/>
                <a:gridCol w="1089112"/>
                <a:gridCol w="2246292"/>
                <a:gridCol w="2586640"/>
              </a:tblGrid>
              <a:tr h="290166">
                <a:tc>
                  <a:txBody>
                    <a:bodyPr/>
                    <a:lstStyle/>
                    <a:p>
                      <a:pPr algn="l" fontAlgn="b"/>
                      <a:r>
                        <a:rPr lang="en-GB" sz="1800" b="0" i="0" u="none" strike="noStrike" dirty="0">
                          <a:solidFill>
                            <a:srgbClr val="000000"/>
                          </a:solidFill>
                          <a:effectLst/>
                          <a:latin typeface="Arial"/>
                        </a:rPr>
                        <a:t> </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FFFF00"/>
                    </a:solidFill>
                  </a:tcPr>
                </a:tc>
                <a:tc>
                  <a:txBody>
                    <a:bodyPr/>
                    <a:lstStyle/>
                    <a:p>
                      <a:pPr algn="l" fontAlgn="b"/>
                      <a:r>
                        <a:rPr lang="en-GB" sz="1800" b="1" i="0" u="none" strike="noStrike">
                          <a:solidFill>
                            <a:srgbClr val="000000"/>
                          </a:solidFill>
                          <a:effectLst/>
                          <a:latin typeface="Arial"/>
                        </a:rPr>
                        <a:t>Spin-offs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00"/>
                    </a:solidFill>
                  </a:tcPr>
                </a:tc>
                <a:tc>
                  <a:txBody>
                    <a:bodyPr/>
                    <a:lstStyle/>
                    <a:p>
                      <a:pPr algn="l" fontAlgn="b"/>
                      <a:r>
                        <a:rPr lang="en-GB" sz="1800" b="1" i="0" u="none" strike="noStrike">
                          <a:solidFill>
                            <a:srgbClr val="000000"/>
                          </a:solidFill>
                          <a:effectLst/>
                          <a:latin typeface="Arial"/>
                        </a:rPr>
                        <a:t>Patent Applications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00"/>
                    </a:solidFill>
                  </a:tcPr>
                </a:tc>
                <a:tc>
                  <a:txBody>
                    <a:bodyPr/>
                    <a:lstStyle/>
                    <a:p>
                      <a:pPr algn="l" fontAlgn="b"/>
                      <a:r>
                        <a:rPr lang="en-GB" sz="1800" b="1" i="0" u="none" strike="noStrike">
                          <a:solidFill>
                            <a:srgbClr val="000000"/>
                          </a:solidFill>
                          <a:effectLst/>
                          <a:latin typeface="Arial"/>
                        </a:rPr>
                        <a:t>Active Patent Portfolio</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FFFF00"/>
                    </a:solidFill>
                  </a:tcPr>
                </a:tc>
              </a:tr>
              <a:tr h="290166">
                <a:tc>
                  <a:txBody>
                    <a:bodyPr/>
                    <a:lstStyle/>
                    <a:p>
                      <a:pPr algn="l" fontAlgn="b"/>
                      <a:r>
                        <a:rPr lang="en-GB" sz="1800" b="1" i="0" u="none" strike="noStrike" dirty="0" err="1">
                          <a:solidFill>
                            <a:srgbClr val="000000"/>
                          </a:solidFill>
                          <a:effectLst/>
                          <a:latin typeface="Arial"/>
                        </a:rPr>
                        <a:t>Univ</a:t>
                      </a:r>
                      <a:r>
                        <a:rPr lang="en-GB" sz="1800" b="1" i="0" u="none" strike="noStrike" dirty="0">
                          <a:solidFill>
                            <a:srgbClr val="000000"/>
                          </a:solidFill>
                          <a:effectLst/>
                          <a:latin typeface="Arial"/>
                        </a:rPr>
                        <a:t> Thessaloniki (</a:t>
                      </a:r>
                      <a:r>
                        <a:rPr lang="en-GB" sz="1800" b="1" i="0" u="none" strike="noStrike" dirty="0" err="1">
                          <a:solidFill>
                            <a:srgbClr val="000000"/>
                          </a:solidFill>
                          <a:effectLst/>
                          <a:latin typeface="Arial"/>
                        </a:rPr>
                        <a:t>AUTh</a:t>
                      </a:r>
                      <a:r>
                        <a:rPr lang="en-GB" sz="1800" b="1" i="0" u="none" strike="noStrike" dirty="0">
                          <a:solidFill>
                            <a:srgbClr val="000000"/>
                          </a:solidFill>
                          <a:effectLst/>
                          <a:latin typeface="Arial"/>
                        </a:rPr>
                        <a: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29</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290166">
                <a:tc>
                  <a:txBody>
                    <a:bodyPr/>
                    <a:lstStyle/>
                    <a:p>
                      <a:pPr algn="l" fontAlgn="b"/>
                      <a:r>
                        <a:rPr lang="en-GB" sz="1800" b="1" i="0" u="none" strike="noStrike" dirty="0" err="1">
                          <a:solidFill>
                            <a:srgbClr val="000000"/>
                          </a:solidFill>
                          <a:effectLst/>
                          <a:latin typeface="Arial"/>
                        </a:rPr>
                        <a:t>Univ</a:t>
                      </a:r>
                      <a:r>
                        <a:rPr lang="en-GB" sz="1800" b="1" i="0" u="none" strike="noStrike" dirty="0">
                          <a:solidFill>
                            <a:srgbClr val="000000"/>
                          </a:solidFill>
                          <a:effectLst/>
                          <a:latin typeface="Arial"/>
                        </a:rPr>
                        <a:t> </a:t>
                      </a:r>
                      <a:r>
                        <a:rPr lang="en-GB" sz="1800" b="1" i="0" u="none" strike="noStrike" dirty="0" err="1">
                          <a:solidFill>
                            <a:srgbClr val="000000"/>
                          </a:solidFill>
                          <a:effectLst/>
                          <a:latin typeface="Arial"/>
                        </a:rPr>
                        <a:t>Patras</a:t>
                      </a:r>
                      <a:r>
                        <a:rPr lang="en-GB" sz="1800" b="1" i="0" u="none" strike="noStrike" dirty="0">
                          <a:solidFill>
                            <a:srgbClr val="000000"/>
                          </a:solidFill>
                          <a:effectLst/>
                          <a:latin typeface="Arial"/>
                        </a:rPr>
                        <a:t> (</a:t>
                      </a:r>
                      <a:r>
                        <a:rPr lang="en-GB" sz="1800" b="1" i="0" u="none" strike="noStrike" dirty="0" err="1">
                          <a:solidFill>
                            <a:srgbClr val="000000"/>
                          </a:solidFill>
                          <a:effectLst/>
                          <a:latin typeface="Arial"/>
                        </a:rPr>
                        <a:t>UPatras</a:t>
                      </a:r>
                      <a:r>
                        <a:rPr lang="en-GB" sz="1800" b="1" i="0" u="none" strike="noStrike" dirty="0">
                          <a:solidFill>
                            <a:srgbClr val="000000"/>
                          </a:solidFill>
                          <a:effectLst/>
                          <a:latin typeface="Arial"/>
                        </a:rPr>
                        <a: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17</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r>
              <a:tr h="290166">
                <a:tc>
                  <a:txBody>
                    <a:bodyPr/>
                    <a:lstStyle/>
                    <a:p>
                      <a:pPr algn="l" fontAlgn="b"/>
                      <a:r>
                        <a:rPr lang="en-GB" sz="1800" b="1" i="0" u="none" strike="noStrike" dirty="0" err="1">
                          <a:solidFill>
                            <a:srgbClr val="000000"/>
                          </a:solidFill>
                          <a:effectLst/>
                          <a:latin typeface="Arial"/>
                        </a:rPr>
                        <a:t>Univ</a:t>
                      </a:r>
                      <a:r>
                        <a:rPr lang="en-GB" sz="1800" b="1" i="0" u="none" strike="noStrike" dirty="0">
                          <a:solidFill>
                            <a:srgbClr val="000000"/>
                          </a:solidFill>
                          <a:effectLst/>
                          <a:latin typeface="Arial"/>
                        </a:rPr>
                        <a:t> Athens (</a:t>
                      </a:r>
                      <a:r>
                        <a:rPr lang="en-GB" sz="1800" b="1" i="0" u="none" strike="noStrike" dirty="0" err="1">
                          <a:solidFill>
                            <a:srgbClr val="000000"/>
                          </a:solidFill>
                          <a:effectLst/>
                          <a:latin typeface="Arial"/>
                        </a:rPr>
                        <a:t>UoA</a:t>
                      </a:r>
                      <a:r>
                        <a:rPr lang="en-GB" sz="1800" b="1" i="0" u="none" strike="noStrike" dirty="0">
                          <a:solidFill>
                            <a:srgbClr val="000000"/>
                          </a:solidFill>
                          <a:effectLst/>
                          <a:latin typeface="Arial"/>
                        </a:rPr>
                        <a:t>)</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4</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351511">
                <a:tc>
                  <a:txBody>
                    <a:bodyPr/>
                    <a:lstStyle/>
                    <a:p>
                      <a:pPr algn="l" fontAlgn="b"/>
                      <a:r>
                        <a:rPr lang="en-US" sz="1800" b="1" i="0" u="none" strike="noStrike" dirty="0" smtClean="0">
                          <a:solidFill>
                            <a:srgbClr val="000000"/>
                          </a:solidFill>
                          <a:effectLst/>
                          <a:latin typeface="Arial"/>
                        </a:rPr>
                        <a:t>Natl </a:t>
                      </a:r>
                      <a:r>
                        <a:rPr lang="en-US" sz="1800" b="1" i="0" u="none" strike="noStrike" dirty="0">
                          <a:solidFill>
                            <a:srgbClr val="000000"/>
                          </a:solidFill>
                          <a:effectLst/>
                          <a:latin typeface="Arial"/>
                        </a:rPr>
                        <a:t>Tech </a:t>
                      </a:r>
                      <a:r>
                        <a:rPr lang="en-US" sz="1800" b="1" i="0" u="none" strike="noStrike" dirty="0" err="1">
                          <a:solidFill>
                            <a:srgbClr val="000000"/>
                          </a:solidFill>
                          <a:effectLst/>
                          <a:latin typeface="Arial"/>
                        </a:rPr>
                        <a:t>Univ</a:t>
                      </a:r>
                      <a:r>
                        <a:rPr lang="en-US" sz="1800" b="1" i="0" u="none" strike="noStrike" dirty="0">
                          <a:solidFill>
                            <a:srgbClr val="000000"/>
                          </a:solidFill>
                          <a:effectLst/>
                          <a:latin typeface="Arial"/>
                        </a:rPr>
                        <a:t> Athens (NTUA)</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5</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tcPr>
                </a:tc>
              </a:tr>
              <a:tr h="290166">
                <a:tc>
                  <a:txBody>
                    <a:bodyPr/>
                    <a:lstStyle/>
                    <a:p>
                      <a:pPr algn="l" fontAlgn="b"/>
                      <a:r>
                        <a:rPr lang="en-GB" sz="1800" b="1" i="0" u="none" strike="noStrike">
                          <a:solidFill>
                            <a:srgbClr val="000000"/>
                          </a:solidFill>
                          <a:effectLst/>
                          <a:latin typeface="Arial"/>
                        </a:rPr>
                        <a:t>Univ Crete (UoC)</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4</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290166">
                <a:tc>
                  <a:txBody>
                    <a:bodyPr/>
                    <a:lstStyle/>
                    <a:p>
                      <a:pPr algn="l" fontAlgn="b"/>
                      <a:r>
                        <a:rPr lang="en-GB" sz="1800" b="1" i="0" u="none" strike="noStrike">
                          <a:solidFill>
                            <a:srgbClr val="000000"/>
                          </a:solidFill>
                          <a:effectLst/>
                          <a:latin typeface="Arial"/>
                        </a:rPr>
                        <a:t>Univ Thessaly (UTh)</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r>
              <a:tr h="563263">
                <a:tc>
                  <a:txBody>
                    <a:bodyPr/>
                    <a:lstStyle/>
                    <a:p>
                      <a:pPr algn="l" fontAlgn="b"/>
                      <a:r>
                        <a:rPr lang="en-US" sz="1800" b="1" i="0" u="none" strike="noStrike">
                          <a:solidFill>
                            <a:srgbClr val="000000"/>
                          </a:solidFill>
                          <a:effectLst/>
                          <a:latin typeface="Arial"/>
                        </a:rPr>
                        <a:t>Athens Univ Econ Bus (AUEB)</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0</a:t>
                      </a:r>
                    </a:p>
                  </a:txBody>
                  <a:tcPr marL="9525" marR="9525" marT="9525" marB="0" anchor="ctr">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290166">
                <a:tc>
                  <a:txBody>
                    <a:bodyPr/>
                    <a:lstStyle/>
                    <a:p>
                      <a:pPr algn="l" fontAlgn="b"/>
                      <a:r>
                        <a:rPr lang="en-GB" sz="1800" b="1" i="0" u="none" strike="noStrike">
                          <a:solidFill>
                            <a:srgbClr val="000000"/>
                          </a:solidFill>
                          <a:effectLst/>
                          <a:latin typeface="Arial"/>
                        </a:rPr>
                        <a:t>Agr Univ Athens (AUA)</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r>
              <a:tr h="290166">
                <a:tc>
                  <a:txBody>
                    <a:bodyPr/>
                    <a:lstStyle/>
                    <a:p>
                      <a:pPr algn="l" fontAlgn="b"/>
                      <a:r>
                        <a:rPr lang="en-GB" sz="1800" b="1" i="0" u="none" strike="noStrike">
                          <a:solidFill>
                            <a:srgbClr val="000000"/>
                          </a:solidFill>
                          <a:effectLst/>
                          <a:latin typeface="Arial"/>
                        </a:rPr>
                        <a:t>Univ Thrake (DUTh)</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290166">
                <a:tc>
                  <a:txBody>
                    <a:bodyPr/>
                    <a:lstStyle/>
                    <a:p>
                      <a:pPr algn="l" fontAlgn="b"/>
                      <a:r>
                        <a:rPr lang="en-GB" sz="1800" b="1" i="0" u="none" strike="noStrike">
                          <a:solidFill>
                            <a:srgbClr val="000000"/>
                          </a:solidFill>
                          <a:effectLst/>
                          <a:latin typeface="Arial"/>
                        </a:rPr>
                        <a:t>Tech Univ Crete (TUC)</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r>
              <a:tr h="290166">
                <a:tc>
                  <a:txBody>
                    <a:bodyPr/>
                    <a:lstStyle/>
                    <a:p>
                      <a:pPr algn="l" fontAlgn="b"/>
                      <a:r>
                        <a:rPr lang="en-GB" sz="1800" b="1" i="0" u="none" strike="noStrike">
                          <a:solidFill>
                            <a:srgbClr val="000000"/>
                          </a:solidFill>
                          <a:effectLst/>
                          <a:latin typeface="Arial"/>
                        </a:rPr>
                        <a:t>Univ Ioannina (UoI)</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r h="290166">
                <a:tc>
                  <a:txBody>
                    <a:bodyPr/>
                    <a:lstStyle/>
                    <a:p>
                      <a:pPr algn="l" fontAlgn="b"/>
                      <a:r>
                        <a:rPr lang="en-GB" sz="1800" b="1" i="0" u="none" strike="noStrike">
                          <a:solidFill>
                            <a:srgbClr val="000000"/>
                          </a:solidFill>
                          <a:effectLst/>
                          <a:latin typeface="Arial"/>
                        </a:rPr>
                        <a:t>Univ Aegean (UAegean)</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a:solidFill>
                            <a:srgbClr val="000000"/>
                          </a:solidFill>
                          <a:effectLst/>
                          <a:latin typeface="Arial"/>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1800" b="0" i="0" u="none" strike="noStrike" dirty="0">
                          <a:solidFill>
                            <a:srgbClr val="000000"/>
                          </a:solidFill>
                          <a:effectLst/>
                          <a:latin typeface="Arial"/>
                        </a:rPr>
                        <a:t>0</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tcPr>
                </a:tc>
              </a:tr>
              <a:tr h="290166">
                <a:tc>
                  <a:txBody>
                    <a:bodyPr/>
                    <a:lstStyle/>
                    <a:p>
                      <a:pPr algn="l" fontAlgn="b"/>
                      <a:r>
                        <a:rPr lang="en-GB" sz="1800" b="1" i="0" u="none" strike="noStrike">
                          <a:solidFill>
                            <a:srgbClr val="000000"/>
                          </a:solidFill>
                          <a:effectLst/>
                          <a:latin typeface="Arial"/>
                        </a:rPr>
                        <a:t>Public Research Centres</a:t>
                      </a:r>
                    </a:p>
                  </a:txBody>
                  <a:tcPr marL="9525" marR="9525" marT="9525" marB="0" anchor="b">
                    <a:lnL>
                      <a:noFill/>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a:solidFill>
                            <a:srgbClr val="000000"/>
                          </a:solidFill>
                          <a:effectLst/>
                          <a:latin typeface="Arial"/>
                        </a:rPr>
                        <a:t>310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B0F0"/>
                    </a:solidFill>
                  </a:tcPr>
                </a:tc>
                <a:tc>
                  <a:txBody>
                    <a:bodyPr/>
                    <a:lstStyle/>
                    <a:p>
                      <a:pPr algn="ctr" fontAlgn="b"/>
                      <a:r>
                        <a:rPr lang="en-GB" sz="1800" b="0" i="0" u="none" strike="noStrike" dirty="0">
                          <a:solidFill>
                            <a:srgbClr val="000000"/>
                          </a:solidFill>
                          <a:effectLst/>
                          <a:latin typeface="Arial"/>
                        </a:rPr>
                        <a:t>165</a:t>
                      </a:r>
                    </a:p>
                  </a:txBody>
                  <a:tcPr marL="9525" marR="9525" marT="9525" marB="0" anchor="b">
                    <a:lnL w="12700" cap="flat" cmpd="sng" algn="ctr">
                      <a:solidFill>
                        <a:schemeClr val="tx1"/>
                      </a:solidFill>
                      <a:prstDash val="solid"/>
                      <a:round/>
                      <a:headEnd type="none" w="med" len="med"/>
                      <a:tailEnd type="none" w="med" len="med"/>
                    </a:lnL>
                    <a:lnR>
                      <a:noFill/>
                    </a:lnR>
                    <a:lnT>
                      <a:noFill/>
                    </a:lnT>
                    <a:lnB>
                      <a:noFill/>
                    </a:lnB>
                    <a:solidFill>
                      <a:srgbClr val="00B0F0"/>
                    </a:solidFill>
                  </a:tcPr>
                </a:tc>
              </a:tr>
            </a:tbl>
          </a:graphicData>
        </a:graphic>
      </p:graphicFrame>
      <p:sp>
        <p:nvSpPr>
          <p:cNvPr id="6" name="TextBox 5"/>
          <p:cNvSpPr txBox="1"/>
          <p:nvPr/>
        </p:nvSpPr>
        <p:spPr>
          <a:xfrm>
            <a:off x="0" y="6576446"/>
            <a:ext cx="9144000" cy="246221"/>
          </a:xfrm>
          <a:prstGeom prst="rect">
            <a:avLst/>
          </a:prstGeom>
          <a:noFill/>
        </p:spPr>
        <p:txBody>
          <a:bodyPr wrap="square" rtlCol="0">
            <a:spAutoFit/>
          </a:bodyPr>
          <a:lstStyle/>
          <a:p>
            <a:r>
              <a:rPr lang="en-US" sz="1000" dirty="0" smtClean="0"/>
              <a:t>Source: </a:t>
            </a:r>
            <a:r>
              <a:rPr lang="en-US" sz="1000" dirty="0" err="1" smtClean="0"/>
              <a:t>Karraa</a:t>
            </a:r>
            <a:r>
              <a:rPr lang="en-US" sz="1000" dirty="0"/>
              <a:t>, S. C., &amp; </a:t>
            </a:r>
            <a:r>
              <a:rPr lang="en-US" sz="1000" dirty="0" err="1"/>
              <a:t>Toliasa</a:t>
            </a:r>
            <a:r>
              <a:rPr lang="en-US" sz="1000" dirty="0"/>
              <a:t>, Y. A. (2013). Greek Universities and Knowledge Transfer Performance: Assessment, Implications and Prospects.</a:t>
            </a:r>
            <a:endParaRPr lang="en-GB" sz="1000" dirty="0"/>
          </a:p>
        </p:txBody>
      </p:sp>
    </p:spTree>
    <p:extLst>
      <p:ext uri="{BB962C8B-B14F-4D97-AF65-F5344CB8AC3E}">
        <p14:creationId xmlns:p14="http://schemas.microsoft.com/office/powerpoint/2010/main" val="3495640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60648"/>
            <a:ext cx="9144000" cy="1754327"/>
          </a:xfrm>
          <a:prstGeom prst="rect">
            <a:avLst/>
          </a:prstGeom>
          <a:noFill/>
        </p:spPr>
        <p:txBody>
          <a:bodyPr wrap="square" rtlCol="0">
            <a:spAutoFit/>
          </a:bodyPr>
          <a:lstStyle/>
          <a:p>
            <a:r>
              <a:rPr lang="fr-CH" sz="3000" dirty="0" smtClean="0">
                <a:solidFill>
                  <a:srgbClr val="0070C0"/>
                </a:solidFill>
                <a:latin typeface="+mj-lt"/>
              </a:rPr>
              <a:t>Framework of the </a:t>
            </a:r>
            <a:r>
              <a:rPr lang="fr-FR" sz="3000" dirty="0">
                <a:solidFill>
                  <a:srgbClr val="0070C0"/>
                </a:solidFill>
              </a:rPr>
              <a:t>Global Innovation Index (</a:t>
            </a:r>
            <a:r>
              <a:rPr lang="fr-CH" sz="3000" dirty="0" smtClean="0">
                <a:solidFill>
                  <a:srgbClr val="0070C0"/>
                </a:solidFill>
                <a:latin typeface="+mj-lt"/>
              </a:rPr>
              <a:t>GII) </a:t>
            </a:r>
            <a:r>
              <a:rPr lang="fr-CH" sz="3000" dirty="0" smtClean="0">
                <a:solidFill>
                  <a:srgbClr val="0070C0"/>
                </a:solidFill>
                <a:latin typeface="+mj-lt"/>
              </a:rPr>
              <a:t>2015</a:t>
            </a:r>
          </a:p>
          <a:p>
            <a:pPr marL="457200" indent="-457200">
              <a:buFont typeface="Arial"/>
              <a:buChar char="•"/>
            </a:pPr>
            <a:r>
              <a:rPr lang="fr-CH" sz="1600" dirty="0" smtClean="0">
                <a:solidFill>
                  <a:srgbClr val="0070C0"/>
                </a:solidFill>
                <a:latin typeface="+mj-lt"/>
              </a:rPr>
              <a:t>Enables comparison among peers.</a:t>
            </a:r>
          </a:p>
          <a:p>
            <a:endParaRPr lang="fr-CH" sz="1600" dirty="0" smtClean="0">
              <a:solidFill>
                <a:srgbClr val="0070C0"/>
              </a:solidFill>
              <a:latin typeface="+mj-lt"/>
            </a:endParaRPr>
          </a:p>
          <a:p>
            <a:pPr marL="457200" indent="-457200">
              <a:buFont typeface="Arial"/>
              <a:buChar char="•"/>
            </a:pPr>
            <a:r>
              <a:rPr lang="fr-CH" sz="1600" dirty="0" smtClean="0">
                <a:solidFill>
                  <a:srgbClr val="0070C0"/>
                </a:solidFill>
                <a:latin typeface="+mj-lt"/>
              </a:rPr>
              <a:t>Enables to evaluate evolution in time.</a:t>
            </a:r>
            <a:endParaRPr lang="fr-CH" sz="1600" dirty="0">
              <a:solidFill>
                <a:srgbClr val="0070C0"/>
              </a:solidFill>
              <a:latin typeface="+mj-lt"/>
            </a:endParaRPr>
          </a:p>
          <a:p>
            <a:pPr marL="457200" indent="-457200">
              <a:buFont typeface="Arial"/>
              <a:buChar char="•"/>
            </a:pPr>
            <a:endParaRPr lang="en-US" sz="3000" dirty="0">
              <a:solidFill>
                <a:srgbClr val="0070C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554418"/>
            <a:ext cx="7795219" cy="4336782"/>
          </a:xfrm>
          <a:prstGeom prst="rect">
            <a:avLst/>
          </a:prstGeom>
        </p:spPr>
      </p:pic>
      <p:sp>
        <p:nvSpPr>
          <p:cNvPr id="14" name="TextBox 13"/>
          <p:cNvSpPr txBox="1"/>
          <p:nvPr/>
        </p:nvSpPr>
        <p:spPr>
          <a:xfrm>
            <a:off x="3275856" y="2708920"/>
            <a:ext cx="288032"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1894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288032" y="188640"/>
            <a:ext cx="9144000" cy="792162"/>
          </a:xfrm>
        </p:spPr>
        <p:txBody>
          <a:bodyPr>
            <a:normAutofit/>
          </a:bodyPr>
          <a:lstStyle/>
          <a:p>
            <a:r>
              <a:rPr lang="fr-FR" sz="3000" dirty="0">
                <a:latin typeface="+mn-lt"/>
              </a:rPr>
              <a:t>The </a:t>
            </a:r>
            <a:r>
              <a:rPr lang="fr-FR" sz="3000" dirty="0" smtClean="0">
                <a:latin typeface="+mn-lt"/>
              </a:rPr>
              <a:t>GII</a:t>
            </a:r>
            <a:endParaRPr lang="fr-FR" sz="3000" dirty="0">
              <a:latin typeface="+mn-lt"/>
            </a:endParaRPr>
          </a:p>
        </p:txBody>
      </p:sp>
      <p:sp>
        <p:nvSpPr>
          <p:cNvPr id="32774" name="Espace réservé du texte 6"/>
          <p:cNvSpPr>
            <a:spLocks noGrp="1"/>
          </p:cNvSpPr>
          <p:nvPr>
            <p:ph type="body" idx="1"/>
          </p:nvPr>
        </p:nvSpPr>
        <p:spPr>
          <a:xfrm>
            <a:off x="827584" y="1080120"/>
            <a:ext cx="3600400"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dirty="0">
                <a:solidFill>
                  <a:srgbClr val="3399FF"/>
                </a:solidFill>
                <a:latin typeface="Arial" charset="0"/>
                <a:cs typeface="Times New Roman" charset="0"/>
              </a:rPr>
              <a:t>RANKING </a:t>
            </a:r>
            <a:r>
              <a:rPr lang="fr-FR" sz="2200" dirty="0" smtClean="0">
                <a:solidFill>
                  <a:srgbClr val="3399FF"/>
                </a:solidFill>
                <a:latin typeface="Arial" charset="0"/>
                <a:cs typeface="Times New Roman" charset="0"/>
              </a:rPr>
              <a:t>2014 </a:t>
            </a:r>
            <a:endParaRPr lang="fr-FR" sz="2200" dirty="0">
              <a:solidFill>
                <a:srgbClr val="3399FF"/>
              </a:solidFill>
              <a:latin typeface="Arial" charset="0"/>
              <a:cs typeface="Times New Roman" charset="0"/>
            </a:endParaRPr>
          </a:p>
        </p:txBody>
      </p:sp>
      <p:sp>
        <p:nvSpPr>
          <p:cNvPr id="32772" name="Espace réservé du texte 4"/>
          <p:cNvSpPr>
            <a:spLocks noGrp="1"/>
          </p:cNvSpPr>
          <p:nvPr>
            <p:ph type="body" sz="quarter" idx="3"/>
          </p:nvPr>
        </p:nvSpPr>
        <p:spPr>
          <a:xfrm>
            <a:off x="4716016" y="1052736"/>
            <a:ext cx="3744416" cy="360040"/>
          </a:xfrm>
        </p:spPr>
        <p:txBody>
          <a:bodyPr>
            <a:normAutofit fontScale="92500" lnSpcReduction="20000"/>
          </a:bodyPr>
          <a:lstStyle/>
          <a:p>
            <a:r>
              <a:rPr lang="fr-FR" dirty="0">
                <a:solidFill>
                  <a:srgbClr val="6FB7D7"/>
                </a:solidFill>
                <a:latin typeface="Times New Roman" charset="0"/>
                <a:cs typeface="Times New Roman" charset="0"/>
              </a:rPr>
              <a:t>    </a:t>
            </a:r>
            <a:r>
              <a:rPr lang="fr-FR" sz="2200" dirty="0">
                <a:solidFill>
                  <a:srgbClr val="3399FF"/>
                </a:solidFill>
                <a:latin typeface="Arial" charset="0"/>
                <a:cs typeface="Times New Roman" charset="0"/>
              </a:rPr>
              <a:t>RANKING </a:t>
            </a:r>
            <a:r>
              <a:rPr lang="fr-FR" sz="2200" dirty="0" smtClean="0">
                <a:solidFill>
                  <a:srgbClr val="3399FF"/>
                </a:solidFill>
                <a:latin typeface="Arial" charset="0"/>
                <a:cs typeface="Times New Roman" charset="0"/>
              </a:rPr>
              <a:t>2015</a:t>
            </a:r>
            <a:endParaRPr lang="fr-FR" sz="2200" dirty="0">
              <a:solidFill>
                <a:srgbClr val="3399FF"/>
              </a:solidFill>
              <a:latin typeface="Arial" charset="0"/>
              <a:cs typeface="Times New Roman" charset="0"/>
            </a:endParaRPr>
          </a:p>
        </p:txBody>
      </p:sp>
      <p:sp>
        <p:nvSpPr>
          <p:cNvPr id="6" name="Espace réservé du contenu 5"/>
          <p:cNvSpPr>
            <a:spLocks noGrp="1"/>
          </p:cNvSpPr>
          <p:nvPr>
            <p:ph sz="quarter" idx="4"/>
          </p:nvPr>
        </p:nvSpPr>
        <p:spPr>
          <a:xfrm>
            <a:off x="5004048" y="1412776"/>
            <a:ext cx="3600400" cy="4896544"/>
          </a:xfrm>
        </p:spPr>
        <p:txBody>
          <a:bodyPr>
            <a:normAutofit/>
          </a:bodyPr>
          <a:lstStyle/>
          <a:p>
            <a:pPr marL="0" indent="0" algn="just">
              <a:buNone/>
              <a:defRPr/>
            </a:pPr>
            <a:r>
              <a:rPr lang="fr-FR" sz="1600" dirty="0" smtClean="0">
                <a:cs typeface="Times New Roman"/>
              </a:rPr>
              <a:t>  1. SWITZERLAND</a:t>
            </a:r>
          </a:p>
          <a:p>
            <a:pPr marL="0" indent="0" algn="just">
              <a:buNone/>
              <a:defRPr/>
            </a:pPr>
            <a:r>
              <a:rPr lang="fr-FR" sz="1600" dirty="0" smtClean="0">
                <a:cs typeface="Times New Roman"/>
              </a:rPr>
              <a:t>  2. UNITED KINGDOM</a:t>
            </a:r>
          </a:p>
          <a:p>
            <a:pPr marL="0" indent="0" algn="just">
              <a:buNone/>
              <a:defRPr/>
            </a:pPr>
            <a:r>
              <a:rPr lang="fr-FR" sz="1600" dirty="0" smtClean="0">
                <a:cs typeface="Times New Roman"/>
              </a:rPr>
              <a:t>  3. SWEDEN</a:t>
            </a:r>
            <a:endParaRPr lang="fr-FR" sz="1600" dirty="0">
              <a:cs typeface="Times New Roman"/>
            </a:endParaRPr>
          </a:p>
          <a:p>
            <a:pPr marL="0" indent="0" algn="just">
              <a:buNone/>
              <a:defRPr/>
            </a:pPr>
            <a:r>
              <a:rPr lang="fr-FR" sz="1600" dirty="0" smtClean="0">
                <a:cs typeface="Times New Roman"/>
              </a:rPr>
              <a:t>  4. NETHERLANDS</a:t>
            </a:r>
          </a:p>
          <a:p>
            <a:pPr marL="0" indent="0" algn="just">
              <a:buNone/>
              <a:defRPr/>
            </a:pPr>
            <a:r>
              <a:rPr lang="fr-FR" sz="1600" dirty="0" smtClean="0">
                <a:cs typeface="Times New Roman"/>
              </a:rPr>
              <a:t>  5. UNITED STATES OF AMERICA</a:t>
            </a:r>
          </a:p>
          <a:p>
            <a:pPr marL="0" indent="0" algn="just">
              <a:buNone/>
              <a:defRPr/>
            </a:pPr>
            <a:r>
              <a:rPr lang="fr-FR" sz="1600" b="1" dirty="0" smtClean="0">
                <a:solidFill>
                  <a:srgbClr val="3399FF"/>
                </a:solidFill>
                <a:cs typeface="Times New Roman"/>
              </a:rPr>
              <a:t>45. GREECE</a:t>
            </a:r>
            <a:endParaRPr lang="fr-FR" sz="1600" b="1" dirty="0">
              <a:solidFill>
                <a:srgbClr val="3399FF"/>
              </a:solidFill>
              <a:cs typeface="Times New Roman"/>
            </a:endParaRPr>
          </a:p>
          <a:p>
            <a:pPr marL="0" indent="0" algn="just">
              <a:buNone/>
              <a:defRPr/>
            </a:pPr>
            <a:endParaRPr lang="fr-FR" sz="1600" dirty="0">
              <a:cs typeface="Times New Roman"/>
            </a:endParaRPr>
          </a:p>
          <a:p>
            <a:pPr marL="0" indent="0" algn="just">
              <a:buNone/>
              <a:defRPr/>
            </a:pPr>
            <a:endParaRPr lang="fr-FR" sz="1600" dirty="0">
              <a:cs typeface="Times New Roman"/>
            </a:endParaRPr>
          </a:p>
        </p:txBody>
      </p:sp>
      <p:sp>
        <p:nvSpPr>
          <p:cNvPr id="8" name="Espace réservé du contenu 5"/>
          <p:cNvSpPr txBox="1">
            <a:spLocks/>
          </p:cNvSpPr>
          <p:nvPr/>
        </p:nvSpPr>
        <p:spPr bwMode="auto">
          <a:xfrm>
            <a:off x="1225108"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2"/>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2"/>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2"/>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2"/>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2"/>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2"/>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2"/>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2"/>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2"/>
              </a:buBlip>
              <a:defRPr sz="1600">
                <a:solidFill>
                  <a:schemeClr val="tx1"/>
                </a:solidFill>
                <a:latin typeface="+mn-lt"/>
                <a:cs typeface="+mn-cs"/>
              </a:defRPr>
            </a:lvl9pPr>
          </a:lstStyle>
          <a:p>
            <a:pPr marL="0" indent="0">
              <a:buNone/>
              <a:defRPr/>
            </a:pPr>
            <a:r>
              <a:rPr lang="fr-FR" sz="1600" dirty="0">
                <a:cs typeface="Times New Roman"/>
              </a:rPr>
              <a:t> </a:t>
            </a:r>
            <a:r>
              <a:rPr lang="fr-FR" sz="1600" dirty="0" smtClean="0">
                <a:cs typeface="Times New Roman"/>
              </a:rPr>
              <a:t> 1. SWITZERLAND</a:t>
            </a:r>
            <a:endParaRPr lang="fr-FR" sz="1600" dirty="0">
              <a:cs typeface="Times New Roman"/>
            </a:endParaRPr>
          </a:p>
          <a:p>
            <a:pPr marL="0" indent="0">
              <a:buNone/>
              <a:defRPr/>
            </a:pPr>
            <a:r>
              <a:rPr lang="fr-FR" sz="1600" dirty="0">
                <a:cs typeface="Times New Roman"/>
              </a:rPr>
              <a:t>  2. </a:t>
            </a:r>
            <a:r>
              <a:rPr lang="fr-FR" sz="1600" dirty="0">
                <a:cs typeface="Times New Roman" charset="0"/>
              </a:rPr>
              <a:t>UNITED KINGDOM</a:t>
            </a:r>
            <a:endParaRPr lang="fr-FR" sz="1600" dirty="0">
              <a:cs typeface="Times New Roman"/>
            </a:endParaRPr>
          </a:p>
          <a:p>
            <a:pPr marL="0" indent="0">
              <a:buNone/>
              <a:defRPr/>
            </a:pPr>
            <a:r>
              <a:rPr lang="fr-FR" sz="1600" dirty="0">
                <a:cs typeface="Times New Roman"/>
              </a:rPr>
              <a:t>  3. SWEDEN</a:t>
            </a:r>
          </a:p>
          <a:p>
            <a:pPr marL="0" indent="0">
              <a:buNone/>
              <a:defRPr/>
            </a:pPr>
            <a:r>
              <a:rPr lang="fr-FR" sz="1600" dirty="0">
                <a:cs typeface="Times New Roman"/>
              </a:rPr>
              <a:t>  4. FINLAND </a:t>
            </a:r>
          </a:p>
          <a:p>
            <a:pPr marL="0" indent="0">
              <a:buNone/>
              <a:defRPr/>
            </a:pPr>
            <a:r>
              <a:rPr lang="fr-FR" sz="1600" dirty="0">
                <a:cs typeface="Times New Roman"/>
              </a:rPr>
              <a:t>  5. NETHERLANDS</a:t>
            </a:r>
          </a:p>
          <a:p>
            <a:pPr marL="0" indent="0">
              <a:buNone/>
              <a:defRPr/>
            </a:pPr>
            <a:r>
              <a:rPr lang="fr-FR" sz="1600" b="1" kern="0" dirty="0" smtClean="0">
                <a:solidFill>
                  <a:srgbClr val="3399FF"/>
                </a:solidFill>
                <a:cs typeface="Times New Roman"/>
              </a:rPr>
              <a:t>50. GREECE</a:t>
            </a:r>
          </a:p>
        </p:txBody>
      </p:sp>
      <p:sp>
        <p:nvSpPr>
          <p:cNvPr id="12" name="Content Placeholder 7"/>
          <p:cNvSpPr>
            <a:spLocks noGrp="1"/>
          </p:cNvSpPr>
          <p:nvPr>
            <p:ph idx="1"/>
          </p:nvPr>
        </p:nvSpPr>
        <p:spPr>
          <a:xfrm>
            <a:off x="467544" y="3645024"/>
            <a:ext cx="8229600" cy="1323529"/>
          </a:xfrm>
        </p:spPr>
        <p:txBody>
          <a:bodyPr/>
          <a:lstStyle/>
          <a:p>
            <a:pPr marL="342900" indent="-342900">
              <a:buClr>
                <a:srgbClr val="0070C0"/>
              </a:buClr>
              <a:buFont typeface="Wingdings" panose="05000000000000000000" pitchFamily="2" charset="2"/>
              <a:buChar char="§"/>
            </a:pPr>
            <a:endParaRPr lang="fr-CH" sz="2000" dirty="0"/>
          </a:p>
          <a:p>
            <a:pPr marL="342900" indent="-342900">
              <a:buClr>
                <a:srgbClr val="0070C0"/>
              </a:buClr>
              <a:buFont typeface="Wingdings" panose="05000000000000000000" pitchFamily="2" charset="2"/>
              <a:buChar char="§"/>
            </a:pPr>
            <a:r>
              <a:rPr lang="fr-CH" sz="2000" b="0" dirty="0" err="1" smtClean="0"/>
              <a:t>Improved</a:t>
            </a:r>
            <a:r>
              <a:rPr lang="fr-CH" sz="2000" b="0" dirty="0" smtClean="0"/>
              <a:t> GII </a:t>
            </a:r>
            <a:r>
              <a:rPr lang="fr-CH" sz="2000" b="0" dirty="0" err="1" smtClean="0"/>
              <a:t>ranking</a:t>
            </a:r>
            <a:r>
              <a:rPr lang="fr-CH" sz="2000" b="0" dirty="0" smtClean="0"/>
              <a:t> </a:t>
            </a:r>
            <a:r>
              <a:rPr lang="fr-CH" sz="2000" b="0" dirty="0" err="1" smtClean="0"/>
              <a:t>from</a:t>
            </a:r>
            <a:r>
              <a:rPr lang="fr-CH" sz="2000" b="0" dirty="0" smtClean="0"/>
              <a:t> 2014</a:t>
            </a:r>
          </a:p>
          <a:p>
            <a:pPr marL="342900" indent="-342900">
              <a:buClr>
                <a:srgbClr val="0070C0"/>
              </a:buClr>
              <a:buFont typeface="Wingdings" panose="05000000000000000000" pitchFamily="2" charset="2"/>
              <a:buChar char="§"/>
            </a:pPr>
            <a:endParaRPr lang="fr-CH" sz="2000" b="0" dirty="0" smtClean="0"/>
          </a:p>
          <a:p>
            <a:pPr marL="342900" indent="-342900">
              <a:buClr>
                <a:srgbClr val="0070C0"/>
              </a:buClr>
              <a:buFont typeface="Wingdings" panose="05000000000000000000" pitchFamily="2" charset="2"/>
              <a:buChar char="§"/>
            </a:pPr>
            <a:r>
              <a:rPr lang="fr-CH" sz="2000" b="0" dirty="0" smtClean="0"/>
              <a:t>Gross </a:t>
            </a:r>
            <a:r>
              <a:rPr lang="fr-CH" sz="2000" b="0" dirty="0" err="1" smtClean="0"/>
              <a:t>Domestic</a:t>
            </a:r>
            <a:r>
              <a:rPr lang="fr-CH" sz="2000" b="0" dirty="0" smtClean="0"/>
              <a:t> </a:t>
            </a:r>
            <a:r>
              <a:rPr lang="fr-CH" sz="2000" b="0" dirty="0" err="1" smtClean="0"/>
              <a:t>Expenditure</a:t>
            </a:r>
            <a:r>
              <a:rPr lang="fr-CH" sz="2000" b="0" dirty="0" smtClean="0"/>
              <a:t> on R&amp;D: </a:t>
            </a:r>
            <a:r>
              <a:rPr lang="fr-CH" sz="2000" b="0" dirty="0" err="1" smtClean="0"/>
              <a:t>below</a:t>
            </a:r>
            <a:r>
              <a:rPr lang="fr-CH" sz="2000" b="0" dirty="0" smtClean="0"/>
              <a:t> </a:t>
            </a:r>
            <a:r>
              <a:rPr lang="fr-CH" sz="2000" b="0" dirty="0" err="1" smtClean="0"/>
              <a:t>crisis</a:t>
            </a:r>
            <a:r>
              <a:rPr lang="fr-CH" sz="2000" b="0" dirty="0" smtClean="0"/>
              <a:t> </a:t>
            </a:r>
            <a:r>
              <a:rPr lang="fr-CH" sz="2000" b="0" dirty="0" err="1" smtClean="0"/>
              <a:t>levels</a:t>
            </a:r>
            <a:r>
              <a:rPr lang="fr-CH" sz="2000" b="0" dirty="0" smtClean="0"/>
              <a:t> in 2013: </a:t>
            </a:r>
          </a:p>
        </p:txBody>
      </p:sp>
      <p:graphicFrame>
        <p:nvGraphicFramePr>
          <p:cNvPr id="13" name="Table 12"/>
          <p:cNvGraphicFramePr>
            <a:graphicFrameLocks noGrp="1"/>
          </p:cNvGraphicFramePr>
          <p:nvPr>
            <p:extLst>
              <p:ext uri="{D42A27DB-BD31-4B8C-83A1-F6EECF244321}">
                <p14:modId xmlns:p14="http://schemas.microsoft.com/office/powerpoint/2010/main" val="1852271973"/>
              </p:ext>
            </p:extLst>
          </p:nvPr>
        </p:nvGraphicFramePr>
        <p:xfrm>
          <a:off x="539552" y="5085184"/>
          <a:ext cx="6095999" cy="74168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endParaRPr lang="en-US" dirty="0">
                        <a:solidFill>
                          <a:srgbClr val="00408C"/>
                        </a:solidFill>
                      </a:endParaRPr>
                    </a:p>
                  </a:txBody>
                  <a:tcPr>
                    <a:solidFill>
                      <a:srgbClr val="3399FF"/>
                    </a:solidFill>
                  </a:tcPr>
                </a:tc>
                <a:tc>
                  <a:txBody>
                    <a:bodyPr/>
                    <a:lstStyle/>
                    <a:p>
                      <a:r>
                        <a:rPr lang="fr-CH" dirty="0" smtClean="0">
                          <a:solidFill>
                            <a:srgbClr val="00408C"/>
                          </a:solidFill>
                        </a:rPr>
                        <a:t>2008</a:t>
                      </a:r>
                      <a:endParaRPr lang="en-US" dirty="0">
                        <a:solidFill>
                          <a:srgbClr val="00408C"/>
                        </a:solidFill>
                      </a:endParaRPr>
                    </a:p>
                  </a:txBody>
                  <a:tcPr>
                    <a:solidFill>
                      <a:srgbClr val="3399FF"/>
                    </a:solidFill>
                  </a:tcPr>
                </a:tc>
                <a:tc>
                  <a:txBody>
                    <a:bodyPr/>
                    <a:lstStyle/>
                    <a:p>
                      <a:r>
                        <a:rPr lang="fr-CH" dirty="0" smtClean="0">
                          <a:solidFill>
                            <a:srgbClr val="00408C"/>
                          </a:solidFill>
                        </a:rPr>
                        <a:t>2009</a:t>
                      </a:r>
                      <a:endParaRPr lang="en-US" dirty="0">
                        <a:solidFill>
                          <a:srgbClr val="00408C"/>
                        </a:solidFill>
                      </a:endParaRPr>
                    </a:p>
                  </a:txBody>
                  <a:tcPr>
                    <a:solidFill>
                      <a:srgbClr val="3399FF"/>
                    </a:solidFill>
                  </a:tcPr>
                </a:tc>
                <a:tc>
                  <a:txBody>
                    <a:bodyPr/>
                    <a:lstStyle/>
                    <a:p>
                      <a:r>
                        <a:rPr lang="fr-CH" dirty="0" smtClean="0">
                          <a:solidFill>
                            <a:srgbClr val="00408C"/>
                          </a:solidFill>
                        </a:rPr>
                        <a:t>2010</a:t>
                      </a:r>
                      <a:endParaRPr lang="en-US" dirty="0">
                        <a:solidFill>
                          <a:srgbClr val="00408C"/>
                        </a:solidFill>
                      </a:endParaRPr>
                    </a:p>
                  </a:txBody>
                  <a:tcPr>
                    <a:solidFill>
                      <a:srgbClr val="3399FF"/>
                    </a:solidFill>
                  </a:tcPr>
                </a:tc>
                <a:tc>
                  <a:txBody>
                    <a:bodyPr/>
                    <a:lstStyle/>
                    <a:p>
                      <a:r>
                        <a:rPr lang="fr-CH" dirty="0" smtClean="0">
                          <a:solidFill>
                            <a:srgbClr val="00408C"/>
                          </a:solidFill>
                        </a:rPr>
                        <a:t>2011</a:t>
                      </a:r>
                      <a:endParaRPr lang="en-US" dirty="0">
                        <a:solidFill>
                          <a:srgbClr val="00408C"/>
                        </a:solidFill>
                      </a:endParaRPr>
                    </a:p>
                  </a:txBody>
                  <a:tcPr>
                    <a:solidFill>
                      <a:srgbClr val="3399FF"/>
                    </a:solidFill>
                  </a:tcPr>
                </a:tc>
                <a:tc>
                  <a:txBody>
                    <a:bodyPr/>
                    <a:lstStyle/>
                    <a:p>
                      <a:r>
                        <a:rPr lang="fr-CH" dirty="0" smtClean="0">
                          <a:solidFill>
                            <a:srgbClr val="00408C"/>
                          </a:solidFill>
                        </a:rPr>
                        <a:t>2012</a:t>
                      </a:r>
                      <a:endParaRPr lang="en-US" dirty="0">
                        <a:solidFill>
                          <a:srgbClr val="00408C"/>
                        </a:solidFill>
                      </a:endParaRPr>
                    </a:p>
                  </a:txBody>
                  <a:tcPr>
                    <a:solidFill>
                      <a:srgbClr val="3399FF"/>
                    </a:solidFill>
                  </a:tcPr>
                </a:tc>
                <a:tc>
                  <a:txBody>
                    <a:bodyPr/>
                    <a:lstStyle/>
                    <a:p>
                      <a:r>
                        <a:rPr lang="fr-CH" dirty="0" smtClean="0">
                          <a:solidFill>
                            <a:srgbClr val="00408C"/>
                          </a:solidFill>
                        </a:rPr>
                        <a:t>2013</a:t>
                      </a:r>
                      <a:endParaRPr lang="en-US" dirty="0">
                        <a:solidFill>
                          <a:srgbClr val="00408C"/>
                        </a:solidFill>
                      </a:endParaRPr>
                    </a:p>
                  </a:txBody>
                  <a:tcPr>
                    <a:solidFill>
                      <a:srgbClr val="3399FF"/>
                    </a:solidFill>
                  </a:tcPr>
                </a:tc>
              </a:tr>
              <a:tr h="370840">
                <a:tc>
                  <a:txBody>
                    <a:bodyPr/>
                    <a:lstStyle/>
                    <a:p>
                      <a:r>
                        <a:rPr lang="fr-CH" dirty="0" smtClean="0">
                          <a:solidFill>
                            <a:srgbClr val="00408C"/>
                          </a:solidFill>
                        </a:rPr>
                        <a:t>GERD</a:t>
                      </a:r>
                      <a:endParaRPr lang="en-US" dirty="0">
                        <a:solidFill>
                          <a:srgbClr val="00408C"/>
                        </a:solidFill>
                      </a:endParaRPr>
                    </a:p>
                  </a:txBody>
                  <a:tcPr>
                    <a:solidFill>
                      <a:srgbClr val="3399FF"/>
                    </a:solidFill>
                  </a:tcPr>
                </a:tc>
                <a:tc>
                  <a:txBody>
                    <a:bodyPr/>
                    <a:lstStyle/>
                    <a:p>
                      <a:r>
                        <a:rPr lang="fr-CH" dirty="0" smtClean="0">
                          <a:solidFill>
                            <a:srgbClr val="00408C"/>
                          </a:solidFill>
                        </a:rPr>
                        <a:t>100</a:t>
                      </a:r>
                      <a:endParaRPr lang="en-US" dirty="0">
                        <a:solidFill>
                          <a:srgbClr val="00408C"/>
                        </a:solidFill>
                      </a:endParaRPr>
                    </a:p>
                  </a:txBody>
                  <a:tcPr>
                    <a:solidFill>
                      <a:srgbClr val="3399FF"/>
                    </a:solidFill>
                  </a:tcPr>
                </a:tc>
                <a:tc>
                  <a:txBody>
                    <a:bodyPr/>
                    <a:lstStyle/>
                    <a:p>
                      <a:r>
                        <a:rPr lang="fr-CH" dirty="0" smtClean="0">
                          <a:solidFill>
                            <a:srgbClr val="00408C"/>
                          </a:solidFill>
                        </a:rPr>
                        <a:t>90</a:t>
                      </a:r>
                      <a:endParaRPr lang="en-US" dirty="0">
                        <a:solidFill>
                          <a:srgbClr val="00408C"/>
                        </a:solidFill>
                      </a:endParaRPr>
                    </a:p>
                  </a:txBody>
                  <a:tcPr>
                    <a:solidFill>
                      <a:srgbClr val="3399FF"/>
                    </a:solidFill>
                  </a:tcPr>
                </a:tc>
                <a:tc>
                  <a:txBody>
                    <a:bodyPr/>
                    <a:lstStyle/>
                    <a:p>
                      <a:r>
                        <a:rPr lang="fr-CH" dirty="0" smtClean="0">
                          <a:solidFill>
                            <a:srgbClr val="00408C"/>
                          </a:solidFill>
                        </a:rPr>
                        <a:t>82</a:t>
                      </a:r>
                      <a:endParaRPr lang="en-US" dirty="0">
                        <a:solidFill>
                          <a:srgbClr val="00408C"/>
                        </a:solidFill>
                      </a:endParaRPr>
                    </a:p>
                  </a:txBody>
                  <a:tcPr>
                    <a:solidFill>
                      <a:srgbClr val="3399FF"/>
                    </a:solidFill>
                  </a:tcPr>
                </a:tc>
                <a:tc>
                  <a:txBody>
                    <a:bodyPr/>
                    <a:lstStyle/>
                    <a:p>
                      <a:r>
                        <a:rPr lang="fr-CH" dirty="0" smtClean="0">
                          <a:solidFill>
                            <a:srgbClr val="00408C"/>
                          </a:solidFill>
                        </a:rPr>
                        <a:t>83</a:t>
                      </a:r>
                      <a:endParaRPr lang="en-US" dirty="0">
                        <a:solidFill>
                          <a:srgbClr val="00408C"/>
                        </a:solidFill>
                      </a:endParaRPr>
                    </a:p>
                  </a:txBody>
                  <a:tcPr>
                    <a:solidFill>
                      <a:srgbClr val="3399FF"/>
                    </a:solidFill>
                  </a:tcPr>
                </a:tc>
                <a:tc>
                  <a:txBody>
                    <a:bodyPr/>
                    <a:lstStyle/>
                    <a:p>
                      <a:r>
                        <a:rPr lang="fr-CH" dirty="0" smtClean="0">
                          <a:solidFill>
                            <a:srgbClr val="00408C"/>
                          </a:solidFill>
                        </a:rPr>
                        <a:t>80</a:t>
                      </a:r>
                      <a:endParaRPr lang="en-US" dirty="0">
                        <a:solidFill>
                          <a:srgbClr val="00408C"/>
                        </a:solidFill>
                      </a:endParaRPr>
                    </a:p>
                  </a:txBody>
                  <a:tcPr>
                    <a:solidFill>
                      <a:srgbClr val="3399FF"/>
                    </a:solidFill>
                  </a:tcPr>
                </a:tc>
                <a:tc>
                  <a:txBody>
                    <a:bodyPr/>
                    <a:lstStyle/>
                    <a:p>
                      <a:r>
                        <a:rPr lang="fr-CH" dirty="0" smtClean="0">
                          <a:solidFill>
                            <a:srgbClr val="00408C"/>
                          </a:solidFill>
                        </a:rPr>
                        <a:t>88</a:t>
                      </a:r>
                      <a:endParaRPr lang="en-US" dirty="0">
                        <a:solidFill>
                          <a:srgbClr val="00408C"/>
                        </a:solidFill>
                      </a:endParaRPr>
                    </a:p>
                  </a:txBody>
                  <a:tcPr>
                    <a:solidFill>
                      <a:srgbClr val="3399FF"/>
                    </a:solidFill>
                  </a:tcPr>
                </a:tc>
              </a:tr>
            </a:tbl>
          </a:graphicData>
        </a:graphic>
      </p:graphicFrame>
    </p:spTree>
    <p:extLst>
      <p:ext uri="{BB962C8B-B14F-4D97-AF65-F5344CB8AC3E}">
        <p14:creationId xmlns:p14="http://schemas.microsoft.com/office/powerpoint/2010/main" val="277236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Greece</a:t>
            </a:r>
            <a:r>
              <a:rPr lang="fr-CH" dirty="0" smtClean="0"/>
              <a:t> </a:t>
            </a:r>
            <a:r>
              <a:rPr lang="fr-CH" dirty="0"/>
              <a:t>in the GII</a:t>
            </a:r>
            <a:endParaRPr lang="en-GB" dirty="0"/>
          </a:p>
        </p:txBody>
      </p:sp>
      <p:graphicFrame>
        <p:nvGraphicFramePr>
          <p:cNvPr id="19" name="Table 18"/>
          <p:cNvGraphicFramePr>
            <a:graphicFrameLocks noGrp="1"/>
          </p:cNvGraphicFramePr>
          <p:nvPr>
            <p:extLst>
              <p:ext uri="{D42A27DB-BD31-4B8C-83A1-F6EECF244321}">
                <p14:modId xmlns:p14="http://schemas.microsoft.com/office/powerpoint/2010/main" val="113647408"/>
              </p:ext>
            </p:extLst>
          </p:nvPr>
        </p:nvGraphicFramePr>
        <p:xfrm>
          <a:off x="251520" y="1124744"/>
          <a:ext cx="8640960" cy="4896541"/>
        </p:xfrm>
        <a:graphic>
          <a:graphicData uri="http://schemas.openxmlformats.org/drawingml/2006/table">
            <a:tbl>
              <a:tblPr/>
              <a:tblGrid>
                <a:gridCol w="529939"/>
                <a:gridCol w="3385726"/>
                <a:gridCol w="529939"/>
                <a:gridCol w="4195356"/>
              </a:tblGrid>
              <a:tr h="376657">
                <a:tc gridSpan="2">
                  <a:txBody>
                    <a:bodyPr/>
                    <a:lstStyle/>
                    <a:p>
                      <a:pPr algn="ctr" fontAlgn="b"/>
                      <a:r>
                        <a:rPr lang="en-GB" sz="2000" b="1" i="0" u="none" strike="noStrike" dirty="0" smtClean="0">
                          <a:solidFill>
                            <a:schemeClr val="tx1"/>
                          </a:solidFill>
                          <a:effectLst/>
                          <a:latin typeface="Arial"/>
                        </a:rPr>
                        <a:t>Strengths</a:t>
                      </a:r>
                      <a:endParaRPr lang="en-GB" sz="2000" b="1" i="0" u="none" strike="noStrike" dirty="0">
                        <a:solidFill>
                          <a:schemeClr val="tx1"/>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00B0F0"/>
                    </a:solidFill>
                  </a:tcPr>
                </a:tc>
                <a:tc hMerge="1">
                  <a:txBody>
                    <a:bodyPr/>
                    <a:lstStyle/>
                    <a:p>
                      <a:endParaRPr lang="en-GB"/>
                    </a:p>
                  </a:txBody>
                  <a:tcPr/>
                </a:tc>
                <a:tc gridSpan="2">
                  <a:txBody>
                    <a:bodyPr/>
                    <a:lstStyle/>
                    <a:p>
                      <a:pPr algn="ctr" fontAlgn="b"/>
                      <a:r>
                        <a:rPr lang="en-GB" sz="2000" b="1" i="0" u="none" strike="noStrike" dirty="0" smtClean="0">
                          <a:solidFill>
                            <a:schemeClr val="tx1"/>
                          </a:solidFill>
                          <a:effectLst/>
                          <a:latin typeface="Arial"/>
                        </a:rPr>
                        <a:t>Weaknesses</a:t>
                      </a:r>
                      <a:endParaRPr lang="en-GB" sz="2000" b="1" i="0" u="none" strike="noStrike" dirty="0">
                        <a:solidFill>
                          <a:schemeClr val="tx1"/>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00B0F0"/>
                    </a:solidFill>
                  </a:tcPr>
                </a:tc>
                <a:tc hMerge="1">
                  <a:txBody>
                    <a:bodyPr/>
                    <a:lstStyle/>
                    <a:p>
                      <a:endParaRPr lang="en-GB"/>
                    </a:p>
                  </a:txBody>
                  <a:tcPr/>
                </a:tc>
              </a:tr>
              <a:tr h="376657">
                <a:tc>
                  <a:txBody>
                    <a:bodyPr/>
                    <a:lstStyle/>
                    <a:p>
                      <a:pPr algn="l" fontAlgn="b"/>
                      <a:r>
                        <a:rPr lang="en-GB" sz="1500" b="0" i="0" u="none" strike="noStrike" dirty="0" smtClean="0">
                          <a:solidFill>
                            <a:srgbClr val="000000"/>
                          </a:solidFill>
                          <a:effectLst/>
                          <a:latin typeface="Arial"/>
                        </a:rPr>
                        <a:t>2.1.3</a:t>
                      </a:r>
                      <a:endParaRPr lang="en-GB" sz="1500" b="0" i="0" u="none" strike="noStrike" dirty="0">
                        <a:solidFill>
                          <a:srgbClr val="000000"/>
                        </a:solidFill>
                        <a:effectLst/>
                        <a:latin typeface="Arial"/>
                      </a:endParaRPr>
                    </a:p>
                  </a:txBody>
                  <a:tcPr marL="9525" marR="9525" marT="9525" marB="0" anchor="b">
                    <a:lnL>
                      <a:noFill/>
                    </a:lnL>
                    <a:lnR>
                      <a:noFill/>
                    </a:lnR>
                    <a:lnT>
                      <a:noFill/>
                    </a:lnT>
                    <a:lnB>
                      <a:noFill/>
                    </a:lnB>
                  </a:tcPr>
                </a:tc>
                <a:tc>
                  <a:txBody>
                    <a:bodyPr/>
                    <a:lstStyle/>
                    <a:p>
                      <a:pPr algn="l" fontAlgn="b"/>
                      <a:r>
                        <a:rPr lang="en-GB" sz="1500" b="0" i="0" u="sng" strike="noStrike" dirty="0">
                          <a:solidFill>
                            <a:srgbClr val="000000"/>
                          </a:solidFill>
                          <a:effectLst/>
                          <a:latin typeface="Arial"/>
                        </a:rPr>
                        <a:t>School life expectancy</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3.2.3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500" b="0" i="0" u="sng" strike="noStrike" dirty="0">
                          <a:solidFill>
                            <a:srgbClr val="000000"/>
                          </a:solidFill>
                          <a:effectLst/>
                          <a:latin typeface="Arial"/>
                        </a:rPr>
                        <a:t>Gross capital </a:t>
                      </a:r>
                      <a:r>
                        <a:rPr lang="en-GB" sz="1500" b="0" i="0" u="sng" strike="noStrike" dirty="0" smtClean="0">
                          <a:solidFill>
                            <a:srgbClr val="000000"/>
                          </a:solidFill>
                          <a:effectLst/>
                          <a:latin typeface="Arial"/>
                        </a:rPr>
                        <a:t>formation</a:t>
                      </a:r>
                      <a:endParaRPr lang="en-GB" sz="1500" b="0" i="0" u="sng" strike="noStrike" dirty="0">
                        <a:solidFill>
                          <a:srgbClr val="000000"/>
                        </a:solidFill>
                        <a:effectLst/>
                        <a:latin typeface="Arial"/>
                      </a:endParaRP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2.1.5</a:t>
                      </a:r>
                    </a:p>
                  </a:txBody>
                  <a:tcPr marL="9525" marR="9525" marT="9525" marB="0" anchor="b">
                    <a:lnL>
                      <a:noFill/>
                    </a:lnL>
                    <a:lnR>
                      <a:noFill/>
                    </a:lnR>
                    <a:lnT>
                      <a:noFill/>
                    </a:lnT>
                    <a:lnB>
                      <a:noFill/>
                    </a:lnB>
                    <a:solidFill>
                      <a:srgbClr val="D9D9D9"/>
                    </a:solidFill>
                  </a:tcPr>
                </a:tc>
                <a:tc>
                  <a:txBody>
                    <a:bodyPr/>
                    <a:lstStyle/>
                    <a:p>
                      <a:pPr algn="l" fontAlgn="b"/>
                      <a:r>
                        <a:rPr lang="en-GB" sz="1500" b="0" i="0" u="sng" strike="noStrike" dirty="0">
                          <a:solidFill>
                            <a:srgbClr val="000000"/>
                          </a:solidFill>
                          <a:effectLst/>
                          <a:latin typeface="Arial"/>
                        </a:rPr>
                        <a:t>Pupil-teacher ratio, secondary</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5.2.2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sng" strike="noStrike" dirty="0" smtClean="0">
                          <a:solidFill>
                            <a:srgbClr val="000000"/>
                          </a:solidFill>
                          <a:effectLst/>
                          <a:latin typeface="Arial"/>
                        </a:rPr>
                        <a:t>University/Industry</a:t>
                      </a:r>
                      <a:r>
                        <a:rPr lang="en-GB" sz="1500" b="0" i="0" u="sng" strike="noStrike" baseline="0" dirty="0" smtClean="0">
                          <a:solidFill>
                            <a:srgbClr val="000000"/>
                          </a:solidFill>
                          <a:effectLst/>
                          <a:latin typeface="Arial"/>
                        </a:rPr>
                        <a:t> research collaboration</a:t>
                      </a:r>
                      <a:endParaRPr lang="en-GB" sz="1500" b="0" i="0" u="sng" strike="noStrike" dirty="0">
                        <a:solidFill>
                          <a:srgbClr val="000000"/>
                        </a:solidFill>
                        <a:effectLst/>
                        <a:latin typeface="Arial"/>
                      </a:endParaRP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2.2</a:t>
                      </a:r>
                    </a:p>
                  </a:txBody>
                  <a:tcPr marL="9525" marR="9525" marT="9525" marB="0" anchor="b">
                    <a:lnL>
                      <a:noFill/>
                    </a:lnL>
                    <a:lnR>
                      <a:noFill/>
                    </a:lnR>
                    <a:lnT>
                      <a:noFill/>
                    </a:lnT>
                    <a:lnB>
                      <a:noFill/>
                    </a:lnB>
                  </a:tcPr>
                </a:tc>
                <a:tc>
                  <a:txBody>
                    <a:bodyPr/>
                    <a:lstStyle/>
                    <a:p>
                      <a:pPr algn="l" fontAlgn="b"/>
                      <a:r>
                        <a:rPr lang="en-GB" sz="1500" b="0" i="0" u="sng" strike="noStrike" dirty="0">
                          <a:solidFill>
                            <a:srgbClr val="000000"/>
                          </a:solidFill>
                          <a:effectLst/>
                          <a:latin typeface="Arial"/>
                        </a:rPr>
                        <a:t>Tertiary education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5.3.4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sng" strike="noStrike" dirty="0">
                          <a:solidFill>
                            <a:srgbClr val="000000"/>
                          </a:solidFill>
                          <a:effectLst/>
                          <a:latin typeface="Arial"/>
                        </a:rPr>
                        <a:t>Foreign direct investment net inflows</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2.2.1</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Tertiary enrolment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6.1.3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National office resident utility model application</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2.2.2</a:t>
                      </a:r>
                    </a:p>
                  </a:txBody>
                  <a:tcPr marL="9525" marR="9525" marT="9525" marB="0" anchor="b">
                    <a:lnL>
                      <a:noFill/>
                    </a:lnL>
                    <a:lnR>
                      <a:noFill/>
                    </a:lnR>
                    <a:lnT>
                      <a:noFill/>
                    </a:lnT>
                    <a:lnB>
                      <a:noFill/>
                    </a:lnB>
                  </a:tcPr>
                </a:tc>
                <a:tc>
                  <a:txBody>
                    <a:bodyPr/>
                    <a:lstStyle/>
                    <a:p>
                      <a:pPr algn="l" fontAlgn="b"/>
                      <a:r>
                        <a:rPr lang="en-US" sz="1500" b="0" i="0" u="sng" strike="noStrike" dirty="0">
                          <a:solidFill>
                            <a:srgbClr val="000000"/>
                          </a:solidFill>
                          <a:effectLst/>
                          <a:latin typeface="Arial"/>
                        </a:rPr>
                        <a:t>Graduates in science and engineering</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6.2.1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dirty="0">
                          <a:solidFill>
                            <a:srgbClr val="000000"/>
                          </a:solidFill>
                          <a:effectLst/>
                          <a:latin typeface="Arial"/>
                        </a:rPr>
                        <a:t>Growth rate of GDP per person engaged</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3.1.4</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smtClean="0">
                          <a:solidFill>
                            <a:srgbClr val="000000"/>
                          </a:solidFill>
                          <a:effectLst/>
                          <a:latin typeface="Arial"/>
                        </a:rPr>
                        <a:t>E-participation</a:t>
                      </a:r>
                      <a:endParaRPr lang="en-GB" sz="1500" b="0"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6.3.4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Foreign direct investment net outflows</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3.3.2</a:t>
                      </a:r>
                    </a:p>
                  </a:txBody>
                  <a:tcPr marL="9525" marR="9525" marT="9525" marB="0" anchor="b">
                    <a:lnL>
                      <a:noFill/>
                    </a:lnL>
                    <a:lnR>
                      <a:noFill/>
                    </a:lnR>
                    <a:lnT>
                      <a:noFill/>
                    </a:lnT>
                    <a:lnB>
                      <a:noFill/>
                    </a:lnB>
                  </a:tcPr>
                </a:tc>
                <a:tc>
                  <a:txBody>
                    <a:bodyPr/>
                    <a:lstStyle/>
                    <a:p>
                      <a:pPr algn="l" fontAlgn="b"/>
                      <a:r>
                        <a:rPr lang="en-GB" sz="1500" b="0" i="0" u="sng" strike="noStrike" dirty="0">
                          <a:solidFill>
                            <a:srgbClr val="000000"/>
                          </a:solidFill>
                          <a:effectLst/>
                          <a:latin typeface="Arial"/>
                        </a:rPr>
                        <a:t>Environmental performance</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7.1</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500" b="0" i="0" u="none" strike="noStrike" dirty="0">
                          <a:solidFill>
                            <a:srgbClr val="000000"/>
                          </a:solidFill>
                          <a:effectLst/>
                          <a:latin typeface="Arial"/>
                        </a:rPr>
                        <a:t>Intangible assets</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4.1.2</a:t>
                      </a:r>
                    </a:p>
                  </a:txBody>
                  <a:tcPr marL="9525" marR="9525" marT="9525" marB="0" anchor="b">
                    <a:lnL>
                      <a:noFill/>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Domestic credit to private sector</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7.1.3</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1500" b="0" i="0" u="none" strike="noStrike" dirty="0">
                          <a:solidFill>
                            <a:srgbClr val="000000"/>
                          </a:solidFill>
                          <a:effectLst/>
                          <a:latin typeface="Arial"/>
                        </a:rPr>
                        <a:t>I</a:t>
                      </a:r>
                      <a:r>
                        <a:rPr lang="en-US" sz="1500" b="0" i="0" u="sng" strike="noStrike" dirty="0">
                          <a:solidFill>
                            <a:srgbClr val="000000"/>
                          </a:solidFill>
                          <a:effectLst/>
                          <a:latin typeface="Arial"/>
                        </a:rPr>
                        <a:t>CTs and business model creation</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6.1.4</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Scientific and technical publications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500" b="0" i="0" u="none" strike="noStrike" dirty="0">
                          <a:solidFill>
                            <a:srgbClr val="000000"/>
                          </a:solidFill>
                          <a:effectLst/>
                          <a:latin typeface="Arial"/>
                        </a:rPr>
                        <a:t>7.1.4</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500" b="0" i="0" u="none" strike="noStrike" dirty="0">
                          <a:solidFill>
                            <a:srgbClr val="000000"/>
                          </a:solidFill>
                          <a:effectLst/>
                          <a:latin typeface="Arial"/>
                        </a:rPr>
                        <a:t>ICTs and organizational model creation</a:t>
                      </a: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6.2.4</a:t>
                      </a:r>
                    </a:p>
                  </a:txBody>
                  <a:tcPr marL="9525" marR="9525" marT="9525" marB="0" anchor="b">
                    <a:lnL>
                      <a:noFill/>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ISO 9001 quality certificates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 </a:t>
                      </a:r>
                    </a:p>
                  </a:txBody>
                  <a:tcPr marL="9525" marR="9525" marT="9525" marB="0" anchor="b">
                    <a:lnL>
                      <a:noFill/>
                    </a:lnL>
                    <a:lnR>
                      <a:noFill/>
                    </a:lnR>
                    <a:lnT>
                      <a:noFill/>
                    </a:lnT>
                    <a:lnB>
                      <a:noFill/>
                    </a:lnB>
                    <a:solidFill>
                      <a:srgbClr val="D9D9D9"/>
                    </a:solidFill>
                  </a:tcPr>
                </a:tc>
              </a:tr>
              <a:tr h="376657">
                <a:tc>
                  <a:txBody>
                    <a:bodyPr/>
                    <a:lstStyle/>
                    <a:p>
                      <a:pPr algn="l" fontAlgn="b"/>
                      <a:r>
                        <a:rPr lang="en-GB" sz="1500" b="0" i="0" u="none" strike="noStrike" dirty="0">
                          <a:solidFill>
                            <a:srgbClr val="000000"/>
                          </a:solidFill>
                          <a:effectLst/>
                          <a:latin typeface="Arial"/>
                        </a:rPr>
                        <a:t>7.2</a:t>
                      </a:r>
                    </a:p>
                  </a:txBody>
                  <a:tcPr marL="9525" marR="9525" marT="9525" marB="0" anchor="b">
                    <a:lnL>
                      <a:noFill/>
                    </a:lnL>
                    <a:lnR>
                      <a:noFill/>
                    </a:lnR>
                    <a:lnT>
                      <a:noFill/>
                    </a:lnT>
                    <a:lnB>
                      <a:noFill/>
                    </a:lnB>
                  </a:tcPr>
                </a:tc>
                <a:tc>
                  <a:txBody>
                    <a:bodyPr/>
                    <a:lstStyle/>
                    <a:p>
                      <a:pPr algn="l" fontAlgn="b"/>
                      <a:r>
                        <a:rPr lang="en-GB" sz="1500" b="0" i="0" u="none" strike="noStrike" dirty="0">
                          <a:solidFill>
                            <a:srgbClr val="000000"/>
                          </a:solidFill>
                          <a:effectLst/>
                          <a:latin typeface="Arial"/>
                        </a:rPr>
                        <a:t>Creative goods and services</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500" b="0" i="0" u="none" strike="noStrike" dirty="0">
                        <a:solidFill>
                          <a:srgbClr val="000000"/>
                        </a:solidFill>
                        <a:effectLst/>
                        <a:latin typeface="Arial"/>
                      </a:endParaRPr>
                    </a:p>
                  </a:txBody>
                  <a:tcPr marL="9525" marR="9525" marT="9525" marB="0" anchor="b">
                    <a:lnL>
                      <a:noFill/>
                    </a:lnL>
                    <a:lnR>
                      <a:noFill/>
                    </a:lnR>
                    <a:lnT>
                      <a:noFill/>
                    </a:lnT>
                    <a:lnB>
                      <a:noFill/>
                    </a:lnB>
                  </a:tcPr>
                </a:tc>
              </a:tr>
              <a:tr h="376657">
                <a:tc>
                  <a:txBody>
                    <a:bodyPr/>
                    <a:lstStyle/>
                    <a:p>
                      <a:pPr algn="l" fontAlgn="b"/>
                      <a:r>
                        <a:rPr lang="en-GB" sz="1500" b="0" i="0" u="none" strike="noStrike" dirty="0">
                          <a:solidFill>
                            <a:srgbClr val="000000"/>
                          </a:solidFill>
                          <a:effectLst/>
                          <a:latin typeface="Arial"/>
                        </a:rPr>
                        <a:t>7.2.4</a:t>
                      </a:r>
                    </a:p>
                  </a:txBody>
                  <a:tcPr marL="9525" marR="9525" marT="9525" marB="0" anchor="b">
                    <a:lnL>
                      <a:noFill/>
                    </a:lnL>
                    <a:lnR>
                      <a:noFill/>
                    </a:lnR>
                    <a:lnT>
                      <a:noFill/>
                    </a:lnT>
                    <a:lnB>
                      <a:noFill/>
                    </a:lnB>
                    <a:solidFill>
                      <a:srgbClr val="D9D9D9"/>
                    </a:solidFill>
                  </a:tcPr>
                </a:tc>
                <a:tc>
                  <a:txBody>
                    <a:bodyPr/>
                    <a:lstStyle/>
                    <a:p>
                      <a:pPr algn="l" fontAlgn="b"/>
                      <a:r>
                        <a:rPr lang="en-GB" sz="1500" b="0" i="0" u="sng" strike="noStrike" dirty="0">
                          <a:solidFill>
                            <a:srgbClr val="000000"/>
                          </a:solidFill>
                          <a:effectLst/>
                          <a:latin typeface="Arial"/>
                        </a:rPr>
                        <a:t>Printing and publishing output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fontAlgn="b"/>
                      <a:r>
                        <a:rPr lang="en-GB" sz="1500" b="0" i="0" u="none" strike="noStrike" dirty="0">
                          <a:solidFill>
                            <a:srgbClr val="000000"/>
                          </a:solidFill>
                          <a:effectLst/>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GB" sz="1500" b="0" i="0" u="none" strike="noStrike" dirty="0">
                          <a:solidFill>
                            <a:srgbClr val="000000"/>
                          </a:solidFill>
                          <a:effectLst/>
                          <a:latin typeface="Arial"/>
                        </a:rPr>
                        <a:t> </a:t>
                      </a:r>
                    </a:p>
                  </a:txBody>
                  <a:tcPr marL="9525" marR="9525" marT="9525" marB="0" anchor="b">
                    <a:lnL>
                      <a:noFill/>
                    </a:lnL>
                    <a:lnR>
                      <a:noFill/>
                    </a:lnR>
                    <a:lnT>
                      <a:noFill/>
                    </a:lnT>
                    <a:lnB>
                      <a:noFill/>
                    </a:lnB>
                    <a:solidFill>
                      <a:srgbClr val="D9D9D9"/>
                    </a:solidFill>
                  </a:tcPr>
                </a:tc>
              </a:tr>
            </a:tbl>
          </a:graphicData>
        </a:graphic>
      </p:graphicFrame>
    </p:spTree>
    <p:extLst>
      <p:ext uri="{BB962C8B-B14F-4D97-AF65-F5344CB8AC3E}">
        <p14:creationId xmlns:p14="http://schemas.microsoft.com/office/powerpoint/2010/main" val="15509176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850" y="1460500"/>
            <a:ext cx="62642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800" b="1" dirty="0"/>
          </a:p>
          <a:p>
            <a:pPr eaLnBrk="1" hangingPunct="1">
              <a:spcBef>
                <a:spcPct val="0"/>
              </a:spcBef>
              <a:spcAft>
                <a:spcPts val="1200"/>
              </a:spcAft>
              <a:buFontTx/>
              <a:buChar char="•"/>
            </a:pPr>
            <a:r>
              <a:rPr lang="en-US" altLang="en-US" dirty="0"/>
              <a:t> Twitter: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latin typeface="Arial Unicode MS" pitchFamily="34" charset="-128"/>
                <a:ea typeface="Arial Unicode MS" pitchFamily="34" charset="-128"/>
                <a:cs typeface="Arial Unicode MS" pitchFamily="34" charset="-128"/>
              </a:rPr>
              <a:t> WIPO Magazine</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www.wipo.int/wipo_magazine/en/</a:t>
            </a:r>
          </a:p>
          <a:p>
            <a:pPr lvl="1" eaLnBrk="1" hangingPunct="1">
              <a:spcBef>
                <a:spcPct val="0"/>
              </a:spcBef>
              <a:buFontTx/>
              <a:buNone/>
            </a:pPr>
            <a:r>
              <a:rPr lang="en-US" altLang="en-US" sz="800" dirty="0">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latin typeface="Arial Unicode MS" pitchFamily="34" charset="-128"/>
                <a:ea typeface="Arial Unicode MS" pitchFamily="34" charset="-128"/>
                <a:cs typeface="Arial Unicode MS" pitchFamily="34" charset="-128"/>
              </a:rPr>
              <a:t> WIPO Wire:</a:t>
            </a:r>
          </a:p>
          <a:p>
            <a:pPr lvl="1" eaLnBrk="1" hangingPunct="1">
              <a:spcBef>
                <a:spcPct val="0"/>
              </a:spcBef>
              <a:spcAft>
                <a:spcPts val="600"/>
              </a:spcAft>
              <a:buFontTx/>
              <a:buNone/>
            </a:pPr>
            <a:r>
              <a:rPr lang="en-US" altLang="en-US" dirty="0">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www.wipo.int/newsletters/en</a:t>
            </a:r>
          </a:p>
          <a:p>
            <a:pPr lvl="1" eaLnBrk="1" hangingPunct="1">
              <a:spcBef>
                <a:spcPct val="0"/>
              </a:spcBef>
              <a:spcAft>
                <a:spcPts val="600"/>
              </a:spcAft>
              <a:buFontTx/>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latin typeface="Arial Unicode MS" pitchFamily="34" charset="-128"/>
                <a:ea typeface="Arial Unicode MS" pitchFamily="34" charset="-128"/>
                <a:cs typeface="Arial Unicode MS" pitchFamily="34" charset="-128"/>
              </a:rPr>
              <a:t> Press releases</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www.wipo.int/pressroom/en/ </a:t>
            </a:r>
          </a:p>
          <a:p>
            <a:pPr algn="ctr" eaLnBrk="1" hangingPunct="1">
              <a:spcBef>
                <a:spcPct val="0"/>
              </a:spcBef>
              <a:buFontTx/>
              <a:buNone/>
            </a:pPr>
            <a:endParaRPr lang="en-US" altLang="en-US" sz="1800" dirty="0"/>
          </a:p>
          <a:p>
            <a:pPr algn="ctr" eaLnBrk="1" hangingPunct="1">
              <a:spcBef>
                <a:spcPct val="50000"/>
              </a:spcBef>
              <a:buFontTx/>
              <a:buNone/>
            </a:pPr>
            <a:r>
              <a:rPr lang="en-US" altLang="en-US" sz="1200" dirty="0">
                <a:solidFill>
                  <a:srgbClr val="FF0000"/>
                </a:solidFill>
              </a:rPr>
              <a:t/>
            </a:r>
            <a:br>
              <a:rPr lang="en-US" altLang="en-US" sz="1200" dirty="0">
                <a:solidFill>
                  <a:srgbClr val="FF0000"/>
                </a:solidFill>
              </a:rPr>
            </a:br>
            <a:r>
              <a:rPr lang="en-US" altLang="en-US" sz="1200" b="1" i="1" dirty="0">
                <a:solidFill>
                  <a:schemeClr val="accent2"/>
                </a:solidFill>
                <a:latin typeface="Arial Unicode MS" pitchFamily="34" charset="-128"/>
                <a:ea typeface="Arial Unicode MS" pitchFamily="34" charset="-128"/>
                <a:cs typeface="Arial Unicode MS" pitchFamily="34" charset="-128"/>
              </a:rPr>
              <a:t/>
            </a:r>
            <a:br>
              <a:rPr lang="en-US" altLang="en-US" sz="1200" b="1" i="1" dirty="0">
                <a:solidFill>
                  <a:schemeClr val="accent2"/>
                </a:solidFill>
                <a:latin typeface="Arial Unicode MS" pitchFamily="34" charset="-128"/>
                <a:ea typeface="Arial Unicode MS" pitchFamily="34" charset="-128"/>
                <a:cs typeface="Arial Unicode MS" pitchFamily="34" charset="-128"/>
              </a:rPr>
            </a:br>
            <a:endParaRPr lang="en-US" altLang="en-US" dirty="0"/>
          </a:p>
        </p:txBody>
      </p:sp>
      <p:sp>
        <p:nvSpPr>
          <p:cNvPr id="5" name="TextBox 1"/>
          <p:cNvSpPr txBox="1">
            <a:spLocks noChangeArrowheads="1"/>
          </p:cNvSpPr>
          <p:nvPr/>
        </p:nvSpPr>
        <p:spPr bwMode="auto">
          <a:xfrm>
            <a:off x="323850" y="476250"/>
            <a:ext cx="381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en-US" altLang="en-US" sz="3600" b="1"/>
              <a:t>Follow us</a:t>
            </a:r>
          </a:p>
          <a:p>
            <a:pPr eaLnBrk="1" hangingPunct="1">
              <a:spcBef>
                <a:spcPct val="50000"/>
              </a:spcBef>
              <a:buFontTx/>
              <a:buNone/>
            </a:pPr>
            <a:endParaRPr lang="en-US" altLang="en-US"/>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28" t="7155" r="8110" b="4097"/>
          <a:stretch/>
        </p:blipFill>
        <p:spPr bwMode="auto">
          <a:xfrm rot="1150812">
            <a:off x="5717127" y="1022525"/>
            <a:ext cx="2883227" cy="4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565678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743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60648"/>
            <a:ext cx="4968552" cy="6120680"/>
          </a:xfrm>
        </p:spPr>
        <p:txBody>
          <a:bodyPr/>
          <a:lstStyle/>
          <a:p>
            <a:r>
              <a:rPr lang="en-US" sz="3000" dirty="0" smtClean="0"/>
              <a:t>Thank you for your </a:t>
            </a:r>
            <a:r>
              <a:rPr lang="fr-CH" sz="3000" dirty="0" smtClean="0"/>
              <a:t>attention</a:t>
            </a:r>
            <a:r>
              <a:rPr lang="fr-CH" dirty="0" smtClean="0"/>
              <a:t/>
            </a:r>
            <a:br>
              <a:rPr lang="fr-CH" dirty="0" smtClean="0"/>
            </a:br>
            <a:r>
              <a:rPr lang="fr-CH" sz="2400" dirty="0" smtClean="0"/>
              <a:t/>
            </a:r>
            <a:br>
              <a:rPr lang="fr-CH" sz="2400" dirty="0" smtClean="0"/>
            </a:br>
            <a:r>
              <a:rPr lang="fr-CH" altLang="en-US" sz="2000" dirty="0"/>
              <a:t>E-mail:  </a:t>
            </a:r>
            <a:r>
              <a:rPr lang="fr-CH" altLang="en-US" sz="2000" dirty="0" smtClean="0"/>
              <a:t>Victor.Vazquez-Lopez@wipo.int</a:t>
            </a:r>
            <a:r>
              <a:rPr lang="en-US" altLang="en-US" sz="2000" dirty="0"/>
              <a:t/>
            </a:r>
            <a:br>
              <a:rPr lang="en-US" altLang="en-US" sz="2000" dirty="0"/>
            </a:br>
            <a:r>
              <a:rPr lang="en-US" altLang="en-US" sz="2000" dirty="0"/>
              <a:t/>
            </a:r>
            <a:br>
              <a:rPr lang="en-US" altLang="en-US" sz="2000" dirty="0"/>
            </a:br>
            <a:r>
              <a:rPr lang="fr-CH" sz="2400" dirty="0"/>
              <a:t/>
            </a:r>
            <a:br>
              <a:rPr lang="fr-CH" sz="2400" dirty="0"/>
            </a:br>
            <a:endParaRPr lang="en-US"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99" y="116632"/>
            <a:ext cx="3908382" cy="571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2101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09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137684" y="2781473"/>
            <a:ext cx="6192838" cy="1871663"/>
          </a:xfrm>
          <a:noFill/>
        </p:spPr>
        <p:txBody>
          <a:bodyPr/>
          <a:lstStyle/>
          <a:p>
            <a:r>
              <a:rPr lang="en-US" altLang="en-US" sz="3000" b="1" dirty="0">
                <a:solidFill>
                  <a:srgbClr val="00408C"/>
                </a:solidFill>
                <a:ea typeface="ヒラギノ角ゴ Pro W3"/>
                <a:cs typeface="ヒラギノ角ゴ Pro W3"/>
              </a:rPr>
              <a:t>The Patent System and the Scientific Community:  </a:t>
            </a:r>
            <a:br>
              <a:rPr lang="en-US" altLang="en-US" sz="3000" b="1" dirty="0">
                <a:solidFill>
                  <a:srgbClr val="00408C"/>
                </a:solidFill>
                <a:ea typeface="ヒラギノ角ゴ Pro W3"/>
                <a:cs typeface="ヒラギノ角ゴ Pro W3"/>
              </a:rPr>
            </a:br>
            <a:r>
              <a:rPr lang="en-US" altLang="en-US" sz="3000" b="1" dirty="0">
                <a:solidFill>
                  <a:srgbClr val="00408C"/>
                </a:solidFill>
                <a:ea typeface="ヒラギノ角ゴ Pro W3"/>
                <a:cs typeface="ヒラギノ角ゴ Pro W3"/>
              </a:rPr>
              <a:t>Success Stories and Challenges</a:t>
            </a:r>
          </a:p>
          <a:p>
            <a:pPr eaLnBrk="1" hangingPunct="1"/>
            <a:endParaRPr lang="fr-CH" altLang="en-US" sz="2600" dirty="0" smtClean="0">
              <a:solidFill>
                <a:srgbClr val="00408C"/>
              </a:solidFill>
              <a:ea typeface="ヒラギノ角ゴ Pro W3"/>
              <a:cs typeface="ヒラギノ角ゴ Pro W3"/>
            </a:endParaRPr>
          </a:p>
          <a:p>
            <a:pPr eaLnBrk="1" hangingPunct="1"/>
            <a:endParaRPr lang="en-US" altLang="en-US" sz="2600" dirty="0" smtClean="0">
              <a:solidFill>
                <a:srgbClr val="00408C"/>
              </a:solidFill>
              <a:ea typeface="ヒラギノ角ゴ Pro W3"/>
              <a:cs typeface="ヒラギノ角ゴ Pro W3"/>
            </a:endParaRPr>
          </a:p>
        </p:txBody>
      </p:sp>
      <p:sp>
        <p:nvSpPr>
          <p:cNvPr id="3075" name="Rectangle 7"/>
          <p:cNvSpPr>
            <a:spLocks noChangeArrowheads="1"/>
          </p:cNvSpPr>
          <p:nvPr/>
        </p:nvSpPr>
        <p:spPr bwMode="auto">
          <a:xfrm>
            <a:off x="2771800" y="4653136"/>
            <a:ext cx="5256584"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buFontTx/>
              <a:buNone/>
            </a:pPr>
            <a:r>
              <a:rPr lang="en-US" altLang="en-US" sz="1800" dirty="0">
                <a:solidFill>
                  <a:srgbClr val="00408C"/>
                </a:solidFill>
                <a:ea typeface="ヒラギノ角ゴ Pro W3"/>
                <a:cs typeface="ヒラギノ角ゴ Pro W3"/>
              </a:rPr>
              <a:t>Claus Matthes</a:t>
            </a:r>
          </a:p>
          <a:p>
            <a:pPr eaLnBrk="1" hangingPunct="1">
              <a:buFontTx/>
              <a:buNone/>
            </a:pPr>
            <a:r>
              <a:rPr lang="en-US" altLang="en-US" sz="1800" dirty="0">
                <a:solidFill>
                  <a:srgbClr val="00408C"/>
                </a:solidFill>
                <a:ea typeface="ヒラギノ角ゴ Pro W3"/>
                <a:cs typeface="ヒラギノ角ゴ Pro W3"/>
              </a:rPr>
              <a:t>Director, PCT Business Development Division</a:t>
            </a:r>
          </a:p>
        </p:txBody>
      </p:sp>
      <p:pic>
        <p:nvPicPr>
          <p:cNvPr id="1026" name="Picture 2" descr="Matth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162" y="4653136"/>
            <a:ext cx="1428750" cy="1895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8304" y="6334780"/>
            <a:ext cx="1835696" cy="584775"/>
          </a:xfrm>
          <a:prstGeom prst="rect">
            <a:avLst/>
          </a:prstGeom>
          <a:noFill/>
        </p:spPr>
        <p:txBody>
          <a:bodyPr wrap="square" rtlCol="0">
            <a:spAutoFit/>
          </a:bodyPr>
          <a:lstStyle/>
          <a:p>
            <a:r>
              <a:rPr lang="en-US" sz="1600" i="1" dirty="0" smtClean="0">
                <a:solidFill>
                  <a:srgbClr val="0070C0"/>
                </a:solidFill>
              </a:rPr>
              <a:t>Thessalonica</a:t>
            </a:r>
          </a:p>
          <a:p>
            <a:r>
              <a:rPr lang="en-US" sz="1600" i="1" dirty="0" smtClean="0">
                <a:solidFill>
                  <a:srgbClr val="0070C0"/>
                </a:solidFill>
              </a:rPr>
              <a:t>March 8, 2016</a:t>
            </a:r>
            <a:endParaRPr lang="en-GB" sz="1600" i="1" dirty="0">
              <a:solidFill>
                <a:srgbClr val="0070C0"/>
              </a:solidFill>
            </a:endParaRPr>
          </a:p>
        </p:txBody>
      </p:sp>
    </p:spTree>
    <p:extLst>
      <p:ext uri="{BB962C8B-B14F-4D97-AF65-F5344CB8AC3E}">
        <p14:creationId xmlns:p14="http://schemas.microsoft.com/office/powerpoint/2010/main" val="317684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mtClean="0"/>
              <a:t>What is Intellectual Property?</a:t>
            </a:r>
          </a:p>
        </p:txBody>
      </p:sp>
      <p:sp>
        <p:nvSpPr>
          <p:cNvPr id="4099" name="Rectangle 3"/>
          <p:cNvSpPr>
            <a:spLocks noGrp="1" noChangeArrowheads="1"/>
          </p:cNvSpPr>
          <p:nvPr>
            <p:ph type="body" idx="1"/>
          </p:nvPr>
        </p:nvSpPr>
        <p:spPr>
          <a:xfrm>
            <a:off x="468313" y="1412875"/>
            <a:ext cx="8229600" cy="4568825"/>
          </a:xfrm>
        </p:spPr>
        <p:txBody>
          <a:bodyPr/>
          <a:lstStyle/>
          <a:p>
            <a:r>
              <a:rPr lang="en-US" altLang="en-US" smtClean="0"/>
              <a:t>Intellectual property refers to creations of the mind: inventions; literary and artistic works; and symbols, names and images used in commerce </a:t>
            </a:r>
          </a:p>
          <a:p>
            <a:r>
              <a:rPr lang="en-US" altLang="en-US" smtClean="0"/>
              <a:t>Intellectual property is divided into two categories:</a:t>
            </a:r>
          </a:p>
          <a:p>
            <a:pPr lvl="1"/>
            <a:r>
              <a:rPr lang="en-US" altLang="en-US" b="1" smtClean="0"/>
              <a:t>Industrial Property </a:t>
            </a:r>
            <a:r>
              <a:rPr lang="en-US" altLang="en-US" smtClean="0"/>
              <a:t>includes patents for inventions, trademarks, industrial designs and geographical indications.</a:t>
            </a:r>
          </a:p>
          <a:p>
            <a:pPr lvl="1"/>
            <a:r>
              <a:rPr lang="en-US" altLang="en-US" b="1" smtClean="0"/>
              <a:t>Copyright </a:t>
            </a:r>
            <a:r>
              <a:rPr lang="en-US" altLang="en-US" smtClean="0"/>
              <a:t>covers literary works (such as novels, poems and plays), films, music, artistic works (e.g., drawings, paintings, photographs and sculptures) and architectural design </a:t>
            </a:r>
          </a:p>
        </p:txBody>
      </p:sp>
      <p:sp>
        <p:nvSpPr>
          <p:cNvPr id="410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7A72E3FE-3AC0-4B16-A028-27F6B9C454B5}" type="slidenum">
              <a:rPr lang="en-US" altLang="en-US" sz="1400" smtClean="0"/>
              <a:pPr eaLnBrk="1" hangingPunct="1">
                <a:spcBef>
                  <a:spcPct val="0"/>
                </a:spcBef>
                <a:buFontTx/>
                <a:buNone/>
              </a:pPr>
              <a:t>23</a:t>
            </a:fld>
            <a:endParaRPr lang="en-US" altLang="en-US" sz="1400" smtClean="0"/>
          </a:p>
        </p:txBody>
      </p:sp>
    </p:spTree>
    <p:extLst>
      <p:ext uri="{BB962C8B-B14F-4D97-AF65-F5344CB8AC3E}">
        <p14:creationId xmlns:p14="http://schemas.microsoft.com/office/powerpoint/2010/main" val="328953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What are Intellectual Property Rights?</a:t>
            </a:r>
          </a:p>
        </p:txBody>
      </p:sp>
      <p:sp>
        <p:nvSpPr>
          <p:cNvPr id="5123" name="Rectangle 3"/>
          <p:cNvSpPr>
            <a:spLocks noGrp="1" noChangeArrowheads="1"/>
          </p:cNvSpPr>
          <p:nvPr>
            <p:ph type="body" idx="1"/>
          </p:nvPr>
        </p:nvSpPr>
        <p:spPr>
          <a:xfrm>
            <a:off x="468313" y="1412875"/>
            <a:ext cx="8229600" cy="4568825"/>
          </a:xfrm>
        </p:spPr>
        <p:txBody>
          <a:bodyPr/>
          <a:lstStyle/>
          <a:p>
            <a:r>
              <a:rPr lang="en-US" altLang="en-US" smtClean="0"/>
              <a:t>Intellectual property rights are like any other property right </a:t>
            </a:r>
          </a:p>
          <a:p>
            <a:r>
              <a:rPr lang="en-US" altLang="en-US" smtClean="0"/>
              <a:t>They allow creators, or owners, of patents,  trademarks or copyrighted works to benefit from their own work or investment in a creation</a:t>
            </a:r>
          </a:p>
          <a:p>
            <a:r>
              <a:rPr lang="en-US" altLang="en-US" smtClean="0"/>
              <a:t>These rights are outlined in Article 27 of the Universal Declaration of Human Rights:</a:t>
            </a:r>
          </a:p>
          <a:p>
            <a:pPr lvl="1"/>
            <a:r>
              <a:rPr lang="en-US" altLang="en-US" smtClean="0"/>
              <a:t>the right to benefit from the protection of moral and material interests resulting from authorship of scientific, literary or artistic productions </a:t>
            </a:r>
          </a:p>
        </p:txBody>
      </p:sp>
      <p:sp>
        <p:nvSpPr>
          <p:cNvPr id="512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EB982B9-C59F-4ABD-A0A6-4204939D67E2}" type="slidenum">
              <a:rPr lang="en-US" altLang="en-US" sz="1400" smtClean="0"/>
              <a:pPr eaLnBrk="1" hangingPunct="1">
                <a:spcBef>
                  <a:spcPct val="0"/>
                </a:spcBef>
                <a:buFontTx/>
                <a:buNone/>
              </a:pPr>
              <a:t>24</a:t>
            </a:fld>
            <a:endParaRPr lang="en-US" altLang="en-US" sz="1400" smtClean="0"/>
          </a:p>
        </p:txBody>
      </p:sp>
    </p:spTree>
    <p:extLst>
      <p:ext uri="{BB962C8B-B14F-4D97-AF65-F5344CB8AC3E}">
        <p14:creationId xmlns:p14="http://schemas.microsoft.com/office/powerpoint/2010/main" val="223229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6147" name="Rectangle 3"/>
          <p:cNvSpPr>
            <a:spLocks noGrp="1" noChangeArrowheads="1"/>
          </p:cNvSpPr>
          <p:nvPr>
            <p:ph type="body" idx="1"/>
          </p:nvPr>
        </p:nvSpPr>
        <p:spPr>
          <a:xfrm>
            <a:off x="468313" y="1916113"/>
            <a:ext cx="8229600" cy="4176712"/>
          </a:xfrm>
        </p:spPr>
        <p:txBody>
          <a:bodyPr/>
          <a:lstStyle/>
          <a:p>
            <a:r>
              <a:rPr lang="en-US" altLang="en-US" smtClean="0"/>
              <a:t>Progress and well-being of humanity rest on its capacity to create and invent new works in the areas of technology and culture</a:t>
            </a:r>
          </a:p>
          <a:p>
            <a:r>
              <a:rPr lang="en-US" altLang="en-US" smtClean="0"/>
              <a:t>Legal protection of new creations encourages the commitment of additional resources for further innovation </a:t>
            </a:r>
          </a:p>
          <a:p>
            <a:r>
              <a:rPr lang="en-US" altLang="en-US" smtClean="0"/>
              <a:t>Promotion and protection of intellectual property spurs economic growth, creates new jobs and industries, and enhances the quality and enjoyment of life</a:t>
            </a:r>
          </a:p>
        </p:txBody>
      </p:sp>
      <p:sp>
        <p:nvSpPr>
          <p:cNvPr id="614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14AF538-DE22-45BB-A374-4A642257805D}" type="slidenum">
              <a:rPr lang="en-US" altLang="en-US" sz="1400" smtClean="0"/>
              <a:pPr eaLnBrk="1" hangingPunct="1">
                <a:spcBef>
                  <a:spcPct val="0"/>
                </a:spcBef>
                <a:buFontTx/>
                <a:buNone/>
              </a:pPr>
              <a:t>25</a:t>
            </a:fld>
            <a:endParaRPr lang="en-US" altLang="en-US" sz="1400" smtClean="0"/>
          </a:p>
        </p:txBody>
      </p:sp>
    </p:spTree>
    <p:extLst>
      <p:ext uri="{BB962C8B-B14F-4D97-AF65-F5344CB8AC3E}">
        <p14:creationId xmlns:p14="http://schemas.microsoft.com/office/powerpoint/2010/main" val="310569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7171" name="Rectangle 3"/>
          <p:cNvSpPr>
            <a:spLocks noGrp="1" noChangeArrowheads="1"/>
          </p:cNvSpPr>
          <p:nvPr>
            <p:ph type="body" idx="1"/>
          </p:nvPr>
        </p:nvSpPr>
        <p:spPr>
          <a:xfrm>
            <a:off x="468313" y="1916113"/>
            <a:ext cx="8229600" cy="4176712"/>
          </a:xfrm>
        </p:spPr>
        <p:txBody>
          <a:bodyPr/>
          <a:lstStyle/>
          <a:p>
            <a:r>
              <a:rPr lang="en-US" altLang="en-US" smtClean="0"/>
              <a:t>An efficient and equitable intellectual property system can help all countries to realize intellectual property’s potential as a catalyst for economic development and social and cultural well-being</a:t>
            </a:r>
          </a:p>
          <a:p>
            <a:endParaRPr lang="en-US" altLang="en-US" smtClean="0"/>
          </a:p>
          <a:p>
            <a:r>
              <a:rPr lang="en-US" altLang="en-US" smtClean="0"/>
              <a:t>The intellectual property system helps strike a balance between the interests of innovators and the public interest, providing an environment in which creativity and invention can flourish, for the benefit of all</a:t>
            </a:r>
          </a:p>
        </p:txBody>
      </p:sp>
      <p:sp>
        <p:nvSpPr>
          <p:cNvPr id="717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98C897C-D090-473E-ABF6-3D3D9CC6497A}" type="slidenum">
              <a:rPr lang="en-US" altLang="en-US" sz="1400" smtClean="0"/>
              <a:pPr eaLnBrk="1" hangingPunct="1">
                <a:spcBef>
                  <a:spcPct val="0"/>
                </a:spcBef>
                <a:buFontTx/>
                <a:buNone/>
              </a:pPr>
              <a:t>26</a:t>
            </a:fld>
            <a:endParaRPr lang="en-US" altLang="en-US" sz="1400" smtClean="0"/>
          </a:p>
        </p:txBody>
      </p:sp>
    </p:spTree>
    <p:extLst>
      <p:ext uri="{BB962C8B-B14F-4D97-AF65-F5344CB8AC3E}">
        <p14:creationId xmlns:p14="http://schemas.microsoft.com/office/powerpoint/2010/main" val="2859421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Why Promote and Protect </a:t>
            </a:r>
            <a:br>
              <a:rPr lang="en-US" altLang="en-US" smtClean="0"/>
            </a:br>
            <a:r>
              <a:rPr lang="en-US" altLang="en-US" smtClean="0"/>
              <a:t>Intellectual Property?</a:t>
            </a:r>
          </a:p>
        </p:txBody>
      </p:sp>
      <p:sp>
        <p:nvSpPr>
          <p:cNvPr id="8195" name="Rectangle 3"/>
          <p:cNvSpPr>
            <a:spLocks noGrp="1" noChangeArrowheads="1"/>
          </p:cNvSpPr>
          <p:nvPr>
            <p:ph type="body" idx="1"/>
          </p:nvPr>
        </p:nvSpPr>
        <p:spPr>
          <a:xfrm>
            <a:off x="468313" y="1773238"/>
            <a:ext cx="8229600" cy="4392612"/>
          </a:xfrm>
        </p:spPr>
        <p:txBody>
          <a:bodyPr/>
          <a:lstStyle/>
          <a:p>
            <a:r>
              <a:rPr lang="en-US" altLang="en-US" smtClean="0"/>
              <a:t>Intellectual property rights reward creativity and human endeavor, which fuel the progress of humankind </a:t>
            </a:r>
          </a:p>
          <a:p>
            <a:r>
              <a:rPr lang="en-US" altLang="en-US" smtClean="0"/>
              <a:t>Examples:</a:t>
            </a:r>
          </a:p>
          <a:p>
            <a:pPr lvl="1"/>
            <a:r>
              <a:rPr lang="en-US" altLang="en-US" smtClean="0"/>
              <a:t>the multibillion dollar film, recording, publishing and software industries – which bring pleasure to millions of people worldwide – would not exist without copyright protection</a:t>
            </a:r>
          </a:p>
          <a:p>
            <a:pPr lvl="1"/>
            <a:r>
              <a:rPr lang="en-US" altLang="en-US" smtClean="0"/>
              <a:t>without the rewards provided by the patent system, researchers and inventors would have little incentive to continue producing better and more efficient products for consumers</a:t>
            </a:r>
          </a:p>
        </p:txBody>
      </p:sp>
      <p:sp>
        <p:nvSpPr>
          <p:cNvPr id="819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2FFC03C-D4A8-489F-853C-215670BD26D8}" type="slidenum">
              <a:rPr lang="en-US" altLang="en-US" sz="1400" smtClean="0"/>
              <a:pPr eaLnBrk="1" hangingPunct="1">
                <a:spcBef>
                  <a:spcPct val="0"/>
                </a:spcBef>
                <a:buFontTx/>
                <a:buNone/>
              </a:pPr>
              <a:t>27</a:t>
            </a:fld>
            <a:endParaRPr lang="en-US" altLang="en-US" sz="1400" smtClean="0"/>
          </a:p>
        </p:txBody>
      </p:sp>
    </p:spTree>
    <p:extLst>
      <p:ext uri="{BB962C8B-B14F-4D97-AF65-F5344CB8AC3E}">
        <p14:creationId xmlns:p14="http://schemas.microsoft.com/office/powerpoint/2010/main" val="85576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What is a Patent?</a:t>
            </a:r>
          </a:p>
        </p:txBody>
      </p:sp>
      <p:sp>
        <p:nvSpPr>
          <p:cNvPr id="9219" name="Rectangle 3"/>
          <p:cNvSpPr>
            <a:spLocks noGrp="1" noChangeArrowheads="1"/>
          </p:cNvSpPr>
          <p:nvPr>
            <p:ph type="body" idx="1"/>
          </p:nvPr>
        </p:nvSpPr>
        <p:spPr>
          <a:xfrm>
            <a:off x="457200" y="1557338"/>
            <a:ext cx="8229600" cy="4568825"/>
          </a:xfrm>
        </p:spPr>
        <p:txBody>
          <a:bodyPr/>
          <a:lstStyle/>
          <a:p>
            <a:r>
              <a:rPr lang="en-US" altLang="en-US" smtClean="0"/>
              <a:t>A patent is an exclusive territorial right granted for an invention – a product or process that provides a new way of doing something, or that offers a new technical solution to a problem</a:t>
            </a:r>
          </a:p>
          <a:p>
            <a:r>
              <a:rPr lang="en-US" altLang="en-US" smtClean="0"/>
              <a:t>A patent provides patent owners with protection for their inventions:</a:t>
            </a:r>
          </a:p>
          <a:p>
            <a:pPr lvl="1"/>
            <a:r>
              <a:rPr lang="en-US" altLang="en-US" smtClean="0"/>
              <a:t>right to prevent others from making, using, distributing, selling or importing the invention without the patent owner’s consent</a:t>
            </a:r>
          </a:p>
          <a:p>
            <a:pPr lvl="1"/>
            <a:r>
              <a:rPr lang="en-US" altLang="en-US" smtClean="0"/>
              <a:t>protection is granted for a limited period, generally</a:t>
            </a:r>
            <a:br>
              <a:rPr lang="en-US" altLang="en-US" smtClean="0"/>
            </a:br>
            <a:r>
              <a:rPr lang="en-US" altLang="en-US" smtClean="0"/>
              <a:t>20 years</a:t>
            </a:r>
          </a:p>
        </p:txBody>
      </p:sp>
      <p:sp>
        <p:nvSpPr>
          <p:cNvPr id="922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A09565FB-EF53-415B-9208-850DAE1FE325}" type="slidenum">
              <a:rPr lang="en-US" altLang="en-US" sz="1400" smtClean="0"/>
              <a:pPr eaLnBrk="1" hangingPunct="1">
                <a:spcBef>
                  <a:spcPct val="0"/>
                </a:spcBef>
                <a:buFontTx/>
                <a:buNone/>
              </a:pPr>
              <a:t>28</a:t>
            </a:fld>
            <a:endParaRPr lang="en-US" altLang="en-US" sz="1400" smtClean="0"/>
          </a:p>
        </p:txBody>
      </p:sp>
    </p:spTree>
    <p:extLst>
      <p:ext uri="{BB962C8B-B14F-4D97-AF65-F5344CB8AC3E}">
        <p14:creationId xmlns:p14="http://schemas.microsoft.com/office/powerpoint/2010/main" val="149964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mtClean="0"/>
              <a:t>Why are Patents Necessary?</a:t>
            </a:r>
          </a:p>
        </p:txBody>
      </p:sp>
      <p:sp>
        <p:nvSpPr>
          <p:cNvPr id="10243" name="Rectangle 3"/>
          <p:cNvSpPr>
            <a:spLocks noGrp="1" noChangeArrowheads="1"/>
          </p:cNvSpPr>
          <p:nvPr>
            <p:ph type="body" idx="1"/>
          </p:nvPr>
        </p:nvSpPr>
        <p:spPr>
          <a:xfrm>
            <a:off x="457200" y="1557338"/>
            <a:ext cx="8229600" cy="4568825"/>
          </a:xfrm>
        </p:spPr>
        <p:txBody>
          <a:bodyPr/>
          <a:lstStyle/>
          <a:p>
            <a:r>
              <a:rPr lang="en-US" altLang="en-US" smtClean="0"/>
              <a:t>Patents provide incentives to individuals by recognizing their creativity and offering the possibility of material reward for their marketable inventions</a:t>
            </a:r>
          </a:p>
          <a:p>
            <a:r>
              <a:rPr lang="en-US" altLang="en-US" smtClean="0"/>
              <a:t>These incentives encourage innovation, which in turn enhances the quality of human life </a:t>
            </a:r>
          </a:p>
          <a:p>
            <a:r>
              <a:rPr lang="en-US" altLang="en-US" smtClean="0"/>
              <a:t>In return for patent protection, all patent owners are obliged to publicly disclose information on their inventions in order to enrich the total body of technical knowledge in the world</a:t>
            </a:r>
          </a:p>
          <a:p>
            <a:r>
              <a:rPr lang="en-US" altLang="en-US" smtClean="0"/>
              <a:t>This ever-increasing body of public knowledge promotes further creativity and innovation </a:t>
            </a:r>
          </a:p>
          <a:p>
            <a:endParaRPr lang="en-US" altLang="en-US" smtClean="0"/>
          </a:p>
          <a:p>
            <a:endParaRPr lang="en-US" altLang="en-US" smtClean="0"/>
          </a:p>
        </p:txBody>
      </p:sp>
      <p:sp>
        <p:nvSpPr>
          <p:cNvPr id="1024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6271B1D-2089-4AFF-870D-A4299DB3A4F6}" type="slidenum">
              <a:rPr lang="en-US" altLang="en-US" sz="1400" smtClean="0"/>
              <a:pPr eaLnBrk="1" hangingPunct="1">
                <a:spcBef>
                  <a:spcPct val="0"/>
                </a:spcBef>
                <a:buFontTx/>
                <a:buNone/>
              </a:pPr>
              <a:t>29</a:t>
            </a:fld>
            <a:endParaRPr lang="en-US" altLang="en-US" sz="1400" smtClean="0"/>
          </a:p>
        </p:txBody>
      </p:sp>
    </p:spTree>
    <p:extLst>
      <p:ext uri="{BB962C8B-B14F-4D97-AF65-F5344CB8AC3E}">
        <p14:creationId xmlns:p14="http://schemas.microsoft.com/office/powerpoint/2010/main" val="2506863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opy of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2"/>
            <a:ext cx="3219784"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563938"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Users\jewell\Downloads\15472396221_a9f968d235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0"/>
            <a:ext cx="37465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348038" y="2793122"/>
            <a:ext cx="53276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Blip>
                <a:blip r:embed="rId5"/>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algn="ctr" eaLnBrk="1" hangingPunct="1">
              <a:spcBef>
                <a:spcPct val="50000"/>
              </a:spcBef>
              <a:buFontTx/>
              <a:buNone/>
            </a:pPr>
            <a:r>
              <a:rPr lang="en-US" altLang="en-US" sz="4000" b="1" dirty="0" smtClean="0">
                <a:ea typeface="ＭＳ Ｐゴシック" pitchFamily="34" charset="-128"/>
              </a:rPr>
              <a:t>WIPO</a:t>
            </a:r>
            <a:endParaRPr lang="en-US" altLang="en-US" sz="4000" b="1" dirty="0">
              <a:ea typeface="ＭＳ Ｐゴシック" pitchFamily="34" charset="-128"/>
            </a:endParaRPr>
          </a:p>
        </p:txBody>
      </p:sp>
      <p:pic>
        <p:nvPicPr>
          <p:cNvPr id="14"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39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D:\Users\jewell\Downloads\6184346291_4d48ed2f82_z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0"/>
            <a:ext cx="220023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txBox="1">
            <a:spLocks noChangeArrowheads="1"/>
          </p:cNvSpPr>
          <p:nvPr/>
        </p:nvSpPr>
        <p:spPr bwMode="auto">
          <a:xfrm>
            <a:off x="3219784" y="3286595"/>
            <a:ext cx="5966937" cy="27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marL="0" indent="0">
              <a:spcBef>
                <a:spcPts val="0"/>
              </a:spcBef>
              <a:buClr>
                <a:srgbClr val="00B0F0"/>
              </a:buClr>
              <a:buSzPct val="100000"/>
              <a:buNone/>
            </a:pPr>
            <a:r>
              <a:rPr lang="en-US" sz="3200" b="1" dirty="0">
                <a:solidFill>
                  <a:srgbClr val="00408C"/>
                </a:solidFill>
              </a:rPr>
              <a:t>A WIPO Dialogue with the </a:t>
            </a:r>
            <a:r>
              <a:rPr lang="en-US" sz="3200" b="1" dirty="0" smtClean="0">
                <a:solidFill>
                  <a:srgbClr val="00408C"/>
                </a:solidFill>
              </a:rPr>
              <a:t>Scientific Community </a:t>
            </a:r>
            <a:r>
              <a:rPr lang="en-US" sz="3200" b="1" dirty="0">
                <a:solidFill>
                  <a:srgbClr val="00408C"/>
                </a:solidFill>
              </a:rPr>
              <a:t>and </a:t>
            </a:r>
            <a:r>
              <a:rPr lang="en-US" sz="3200" b="1" dirty="0" smtClean="0">
                <a:solidFill>
                  <a:srgbClr val="00408C"/>
                </a:solidFill>
              </a:rPr>
              <a:t>Innovators</a:t>
            </a:r>
            <a:endParaRPr lang="en-US" sz="3000" b="1" kern="0" dirty="0" smtClean="0">
              <a:solidFill>
                <a:srgbClr val="00408C"/>
              </a:solidFill>
            </a:endParaRPr>
          </a:p>
          <a:p>
            <a:pPr marL="0" indent="0">
              <a:buNone/>
            </a:pPr>
            <a:r>
              <a:rPr lang="en-US" sz="1700" kern="0" dirty="0" smtClean="0"/>
              <a:t>Organized by the World Intellectual Property Organization (WIPO) </a:t>
            </a:r>
          </a:p>
          <a:p>
            <a:pPr marL="0" indent="0">
              <a:buNone/>
            </a:pPr>
            <a:r>
              <a:rPr lang="en-US" sz="1700" kern="0" dirty="0" smtClean="0"/>
              <a:t>in cooperation with the Hellenic Industrial Property Organization (OBI)</a:t>
            </a:r>
          </a:p>
          <a:p>
            <a:pPr marL="0" indent="0">
              <a:buNone/>
            </a:pPr>
            <a:r>
              <a:rPr lang="en-US" sz="1700" kern="0" dirty="0"/>
              <a:t>a</a:t>
            </a:r>
            <a:r>
              <a:rPr lang="en-US" sz="1700" kern="0" dirty="0" smtClean="0"/>
              <a:t>nd </a:t>
            </a:r>
            <a:r>
              <a:rPr lang="en-US" sz="1700" kern="0" dirty="0" err="1" smtClean="0"/>
              <a:t>Euraxess</a:t>
            </a:r>
            <a:r>
              <a:rPr lang="en-US" sz="1700" kern="0" dirty="0" smtClean="0"/>
              <a:t> – Researchers in Motion</a:t>
            </a:r>
          </a:p>
          <a:p>
            <a:pPr marL="0" indent="0">
              <a:spcBef>
                <a:spcPts val="0"/>
              </a:spcBef>
              <a:buNone/>
            </a:pPr>
            <a:endParaRPr lang="en-US" sz="1700" kern="0" dirty="0">
              <a:solidFill>
                <a:srgbClr val="00408C"/>
              </a:solidFill>
              <a:latin typeface="+mj-lt"/>
              <a:ea typeface="+mj-ea"/>
              <a:cs typeface="+mj-cs"/>
            </a:endParaRPr>
          </a:p>
        </p:txBody>
      </p:sp>
    </p:spTree>
    <p:extLst>
      <p:ext uri="{BB962C8B-B14F-4D97-AF65-F5344CB8AC3E}">
        <p14:creationId xmlns:p14="http://schemas.microsoft.com/office/powerpoint/2010/main" val="41069472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50825" y="1989138"/>
            <a:ext cx="8642350" cy="1143000"/>
          </a:xfrm>
        </p:spPr>
        <p:txBody>
          <a:bodyPr/>
          <a:lstStyle/>
          <a:p>
            <a:r>
              <a:rPr lang="en-US" altLang="en-US" smtClean="0"/>
              <a:t>So:  Are Many Patent Applications Filed?</a:t>
            </a:r>
          </a:p>
        </p:txBody>
      </p:sp>
      <p:sp>
        <p:nvSpPr>
          <p:cNvPr id="11267"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277A34C7-07E7-482B-899E-53C956AD37D9}" type="slidenum">
              <a:rPr lang="en-US" altLang="en-US" sz="1400" smtClean="0"/>
              <a:pPr eaLnBrk="1" hangingPunct="1">
                <a:spcBef>
                  <a:spcPct val="0"/>
                </a:spcBef>
                <a:buFontTx/>
                <a:buNone/>
              </a:pPr>
              <a:t>30</a:t>
            </a:fld>
            <a:endParaRPr lang="en-US" altLang="en-US" sz="1400" smtClean="0"/>
          </a:p>
        </p:txBody>
      </p:sp>
    </p:spTree>
    <p:extLst>
      <p:ext uri="{BB962C8B-B14F-4D97-AF65-F5344CB8AC3E}">
        <p14:creationId xmlns:p14="http://schemas.microsoft.com/office/powerpoint/2010/main" val="3832986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2" name="TextBox 2"/>
          <p:cNvSpPr txBox="1">
            <a:spLocks noChangeArrowheads="1"/>
          </p:cNvSpPr>
          <p:nvPr/>
        </p:nvSpPr>
        <p:spPr bwMode="auto">
          <a:xfrm>
            <a:off x="0" y="264417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fr-CH" altLang="en-US" sz="9600" b="1" dirty="0" smtClean="0">
                <a:solidFill>
                  <a:schemeClr val="bg1"/>
                </a:solidFill>
                <a:hlinkClick r:id="rId7"/>
              </a:rPr>
              <a:t>VIDEO</a:t>
            </a:r>
            <a:endParaRPr lang="fr-CH" altLang="en-US" sz="3600" b="1" dirty="0" smtClean="0">
              <a:solidFill>
                <a:schemeClr val="bg1"/>
              </a:solidFill>
            </a:endParaRPr>
          </a:p>
        </p:txBody>
      </p:sp>
    </p:spTree>
    <p:extLst>
      <p:ext uri="{BB962C8B-B14F-4D97-AF65-F5344CB8AC3E}">
        <p14:creationId xmlns:p14="http://schemas.microsoft.com/office/powerpoint/2010/main" val="266740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 and PROs?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p:txBody>
          <a:bodyPr/>
          <a:lstStyle/>
          <a:p>
            <a:pPr eaLnBrk="1" hangingPunct="1">
              <a:defRPr/>
            </a:pPr>
            <a:r>
              <a:rPr lang="en-US" altLang="en-US" dirty="0" smtClean="0"/>
              <a:t>Universities and Public Research Organizations (PRO) are a fundamental source of knowledge for the business sector </a:t>
            </a:r>
          </a:p>
          <a:p>
            <a:pPr eaLnBrk="1" hangingPunct="1">
              <a:defRPr/>
            </a:pPr>
            <a:r>
              <a:rPr lang="en-US" altLang="en-US" dirty="0" smtClean="0"/>
              <a:t>On average, in 2009, the public sector performed more than three-quarters of all basic research in high-income economies</a:t>
            </a:r>
          </a:p>
          <a:p>
            <a:pPr marL="0" indent="0" eaLnBrk="1" hangingPunct="1">
              <a:buFontTx/>
              <a:buNone/>
              <a:defRPr/>
            </a:pPr>
            <a:endParaRPr lang="fr-CH" altLang="en-US" dirty="0" smtClean="0"/>
          </a:p>
          <a:p>
            <a:pPr eaLnBrk="1" hangingPunct="1">
              <a:defRPr/>
            </a:pPr>
            <a:endParaRPr lang="fr-CH" altLang="en-US" dirty="0"/>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331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63BE652-CAA4-4929-8C01-A2AA83911A7D}" type="slidenum">
              <a:rPr lang="en-US" altLang="en-US" sz="1400" smtClean="0"/>
              <a:pPr eaLnBrk="1" hangingPunct="1">
                <a:spcBef>
                  <a:spcPct val="0"/>
                </a:spcBef>
                <a:buFontTx/>
                <a:buNone/>
              </a:pPr>
              <a:t>32</a:t>
            </a:fld>
            <a:endParaRPr lang="en-US" altLang="en-US" sz="1400" smtClean="0"/>
          </a:p>
        </p:txBody>
      </p:sp>
    </p:spTree>
    <p:extLst>
      <p:ext uri="{BB962C8B-B14F-4D97-AF65-F5344CB8AC3E}">
        <p14:creationId xmlns:p14="http://schemas.microsoft.com/office/powerpoint/2010/main" val="2654967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 and PROs?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p:txBody>
          <a:bodyPr/>
          <a:lstStyle/>
          <a:p>
            <a:pPr marL="0" indent="0" eaLnBrk="1" hangingPunct="1">
              <a:buFontTx/>
              <a:buNone/>
              <a:defRPr/>
            </a:pPr>
            <a:endParaRPr lang="fr-CH" altLang="en-US" dirty="0" smtClean="0"/>
          </a:p>
          <a:p>
            <a:pPr eaLnBrk="1" hangingPunct="1">
              <a:defRPr/>
            </a:pPr>
            <a:endParaRPr lang="fr-CH" altLang="en-US" dirty="0"/>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4340"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FDA7CC63-88F7-4F98-9FAB-5EA62614C6D5}" type="slidenum">
              <a:rPr lang="en-US" altLang="en-US" sz="1400" smtClean="0"/>
              <a:pPr eaLnBrk="1" hangingPunct="1">
                <a:spcBef>
                  <a:spcPct val="0"/>
                </a:spcBef>
                <a:buFontTx/>
                <a:buNone/>
              </a:pPr>
              <a:t>33</a:t>
            </a:fld>
            <a:endParaRPr lang="en-US" altLang="en-US" sz="1400" smtClean="0"/>
          </a:p>
        </p:txBody>
      </p:sp>
      <p:graphicFrame>
        <p:nvGraphicFramePr>
          <p:cNvPr id="14341" name="Chart 5"/>
          <p:cNvGraphicFramePr>
            <a:graphicFrameLocks/>
          </p:cNvGraphicFramePr>
          <p:nvPr/>
        </p:nvGraphicFramePr>
        <p:xfrm>
          <a:off x="704850" y="1577975"/>
          <a:ext cx="7521575" cy="4368800"/>
        </p:xfrm>
        <a:graphic>
          <a:graphicData uri="http://schemas.openxmlformats.org/presentationml/2006/ole">
            <mc:AlternateContent xmlns:mc="http://schemas.openxmlformats.org/markup-compatibility/2006">
              <mc:Choice xmlns:v="urn:schemas-microsoft-com:vml" Requires="v">
                <p:oleObj spid="_x0000_s1042" r:id="rId7" imgW="7517019" imgH="4371211" progId="Excel.Chart.8">
                  <p:embed/>
                </p:oleObj>
              </mc:Choice>
              <mc:Fallback>
                <p:oleObj r:id="rId7" imgW="7517019" imgH="4371211"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1577975"/>
                        <a:ext cx="7521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2" name="TextBox 1"/>
          <p:cNvSpPr txBox="1">
            <a:spLocks noChangeArrowheads="1"/>
          </p:cNvSpPr>
          <p:nvPr/>
        </p:nvSpPr>
        <p:spPr bwMode="auto">
          <a:xfrm>
            <a:off x="684213" y="5805488"/>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42680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 and PROs?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p:txBody>
          <a:bodyPr/>
          <a:lstStyle/>
          <a:p>
            <a:pPr eaLnBrk="1" hangingPunct="1">
              <a:defRPr/>
            </a:pPr>
            <a:r>
              <a:rPr lang="en-US" altLang="en-US" dirty="0" smtClean="0"/>
              <a:t>Firms and other innovators depend on the contributions of public research and of future scientists to produce innovation of commercial significance</a:t>
            </a:r>
          </a:p>
          <a:p>
            <a:pPr eaLnBrk="1" hangingPunct="1">
              <a:defRPr/>
            </a:pPr>
            <a:r>
              <a:rPr lang="en-US" altLang="en-US" dirty="0" smtClean="0"/>
              <a:t>Given the increasingly science-based nature of technological advances, interaction between firms and science is more and more key to innovation</a:t>
            </a:r>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536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D8FAD9D3-20A8-447D-AAEC-D8AF68DB22DA}" type="slidenum">
              <a:rPr lang="en-US" altLang="en-US" sz="1400" smtClean="0"/>
              <a:pPr eaLnBrk="1" hangingPunct="1">
                <a:spcBef>
                  <a:spcPct val="0"/>
                </a:spcBef>
                <a:buFontTx/>
                <a:buNone/>
              </a:pPr>
              <a:t>34</a:t>
            </a:fld>
            <a:endParaRPr lang="en-US" altLang="en-US" sz="1400" smtClean="0"/>
          </a:p>
        </p:txBody>
      </p:sp>
    </p:spTree>
    <p:extLst>
      <p:ext uri="{BB962C8B-B14F-4D97-AF65-F5344CB8AC3E}">
        <p14:creationId xmlns:p14="http://schemas.microsoft.com/office/powerpoint/2010/main" val="2270705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a:xfrm>
            <a:off x="457200" y="1700213"/>
            <a:ext cx="8229600" cy="4352925"/>
          </a:xfrm>
        </p:spPr>
        <p:txBody>
          <a:bodyPr/>
          <a:lstStyle/>
          <a:p>
            <a:pPr eaLnBrk="1" hangingPunct="1">
              <a:defRPr/>
            </a:pPr>
            <a:r>
              <a:rPr lang="en-US" altLang="en-US" dirty="0" smtClean="0"/>
              <a:t>So, how does interaction between firms and science work?  How is knowledge transferred from Universities and PROs to Industry?</a:t>
            </a:r>
          </a:p>
          <a:p>
            <a:pPr eaLnBrk="1" hangingPunct="1">
              <a:defRPr/>
            </a:pPr>
            <a:r>
              <a:rPr lang="en-US" altLang="en-US" dirty="0" smtClean="0"/>
              <a:t>Since 1970, many countries have created support mechanisms to encourage interaction between Universities and firms, including through technology transfer</a:t>
            </a:r>
          </a:p>
          <a:p>
            <a:pPr eaLnBrk="1" hangingPunct="1">
              <a:defRPr/>
            </a:pPr>
            <a:r>
              <a:rPr lang="en-US" altLang="en-US" dirty="0" smtClean="0"/>
              <a:t>Placing the output of publicly funded research in the public domain is no longer seen as sufficient to generate the full benefits of the research for innovation</a:t>
            </a:r>
          </a:p>
          <a:p>
            <a:pPr eaLnBrk="1" hangingPunct="1">
              <a:defRPr/>
            </a:pPr>
            <a:endParaRPr lang="fr-CH" altLang="en-US" dirty="0" smtClean="0"/>
          </a:p>
          <a:p>
            <a:pPr eaLnBrk="1" hangingPunct="1">
              <a:defRPr/>
            </a:pPr>
            <a:endParaRPr lang="en-US" altLang="en-US" dirty="0" smtClean="0"/>
          </a:p>
          <a:p>
            <a:pPr eaLnBrk="1" hangingPunct="1">
              <a:defRPr/>
            </a:pPr>
            <a:endParaRPr lang="fr-CH" altLang="en-US" dirty="0"/>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638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47AEA54-4E9E-4CD0-BE33-ACEA2DD304AE}" type="slidenum">
              <a:rPr lang="en-US" altLang="en-US" sz="1400" smtClean="0"/>
              <a:pPr eaLnBrk="1" hangingPunct="1">
                <a:spcBef>
                  <a:spcPct val="0"/>
                </a:spcBef>
                <a:buFontTx/>
                <a:buNone/>
              </a:pPr>
              <a:t>35</a:t>
            </a:fld>
            <a:endParaRPr lang="en-US" altLang="en-US" sz="1400" smtClean="0"/>
          </a:p>
        </p:txBody>
      </p:sp>
    </p:spTree>
    <p:extLst>
      <p:ext uri="{BB962C8B-B14F-4D97-AF65-F5344CB8AC3E}">
        <p14:creationId xmlns:p14="http://schemas.microsoft.com/office/powerpoint/2010/main" val="1697649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a:xfrm>
            <a:off x="468313" y="1484313"/>
            <a:ext cx="8229600" cy="4537075"/>
          </a:xfrm>
        </p:spPr>
        <p:txBody>
          <a:bodyPr/>
          <a:lstStyle/>
          <a:p>
            <a:pPr eaLnBrk="1" hangingPunct="1">
              <a:defRPr/>
            </a:pPr>
            <a:r>
              <a:rPr lang="en-US" altLang="en-US" dirty="0" smtClean="0"/>
              <a:t>Policy approaches promoting increased commercialization of the results of public research have included:</a:t>
            </a:r>
          </a:p>
          <a:p>
            <a:pPr lvl="1" eaLnBrk="1" hangingPunct="1">
              <a:defRPr/>
            </a:pPr>
            <a:r>
              <a:rPr lang="en-US" altLang="en-US" dirty="0" smtClean="0"/>
              <a:t>creating clusters, incubators and science parks</a:t>
            </a:r>
          </a:p>
          <a:p>
            <a:pPr lvl="1" eaLnBrk="1" hangingPunct="1">
              <a:defRPr/>
            </a:pPr>
            <a:r>
              <a:rPr lang="en-US" altLang="en-US" dirty="0" smtClean="0"/>
              <a:t>promoting University – Industry collaboration</a:t>
            </a:r>
          </a:p>
          <a:p>
            <a:pPr lvl="1" eaLnBrk="1" hangingPunct="1">
              <a:defRPr/>
            </a:pPr>
            <a:r>
              <a:rPr lang="en-US" altLang="en-US" dirty="0" smtClean="0"/>
              <a:t>instituting specific laws and institutions to regulate technology transfer</a:t>
            </a:r>
          </a:p>
          <a:p>
            <a:pPr lvl="1" eaLnBrk="1" hangingPunct="1">
              <a:defRPr/>
            </a:pPr>
            <a:r>
              <a:rPr lang="en-US" altLang="en-US" dirty="0" smtClean="0"/>
              <a:t>encouraging public research institutions </a:t>
            </a:r>
            <a:r>
              <a:rPr lang="en-US" altLang="en-US" u="sng" dirty="0" smtClean="0"/>
              <a:t>to protect their IPR</a:t>
            </a:r>
            <a:r>
              <a:rPr lang="en-US" altLang="en-US" dirty="0" smtClean="0"/>
              <a:t> and to commercialize their IP</a:t>
            </a:r>
          </a:p>
          <a:p>
            <a:pPr eaLnBrk="1" hangingPunct="1">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741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A86541A-5AA1-49CF-9E7F-27F59F6BC9D0}" type="slidenum">
              <a:rPr lang="en-US" altLang="en-US" sz="1400" smtClean="0"/>
              <a:pPr eaLnBrk="1" hangingPunct="1">
                <a:spcBef>
                  <a:spcPct val="0"/>
                </a:spcBef>
                <a:buFontTx/>
                <a:buNone/>
              </a:pPr>
              <a:t>36</a:t>
            </a:fld>
            <a:endParaRPr lang="en-US" altLang="en-US" sz="1400" smtClean="0"/>
          </a:p>
        </p:txBody>
      </p:sp>
    </p:spTree>
    <p:extLst>
      <p:ext uri="{BB962C8B-B14F-4D97-AF65-F5344CB8AC3E}">
        <p14:creationId xmlns:p14="http://schemas.microsoft.com/office/powerpoint/2010/main" val="263367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3315" name="Rectangle 17"/>
          <p:cNvSpPr>
            <a:spLocks noGrp="1" noChangeArrowheads="1"/>
          </p:cNvSpPr>
          <p:nvPr>
            <p:ph type="body" idx="1"/>
          </p:nvPr>
        </p:nvSpPr>
        <p:spPr>
          <a:xfrm>
            <a:off x="468313" y="1557338"/>
            <a:ext cx="8229600" cy="4537075"/>
          </a:xfrm>
        </p:spPr>
        <p:txBody>
          <a:bodyPr/>
          <a:lstStyle/>
          <a:p>
            <a:pPr marL="0" indent="0" eaLnBrk="1" hangingPunct="1">
              <a:buFontTx/>
              <a:buNone/>
              <a:defRPr/>
            </a:pPr>
            <a:endParaRPr lang="fr-CH" altLang="en-US" dirty="0" smtClean="0"/>
          </a:p>
          <a:p>
            <a:pPr eaLnBrk="1" hangingPunct="1">
              <a:defRPr/>
            </a:pPr>
            <a:endParaRPr lang="fr-CH" altLang="en-US" dirty="0"/>
          </a:p>
          <a:p>
            <a:pPr eaLnBrk="1" hangingPunct="1">
              <a:defRPr/>
            </a:pPr>
            <a:endParaRPr lang="fr-CH" altLang="en-US" dirty="0" smtClean="0"/>
          </a:p>
          <a:p>
            <a:pPr marL="0" indent="0" eaLnBrk="1" hangingPunct="1">
              <a:buFontTx/>
              <a:buNone/>
              <a:defRPr/>
            </a:pPr>
            <a:endParaRPr lang="fr-CH" altLang="en-US" dirty="0" smtClean="0"/>
          </a:p>
        </p:txBody>
      </p:sp>
      <p:sp>
        <p:nvSpPr>
          <p:cNvPr id="1843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64395FE-05AB-4584-9323-0D6791FF9CE5}" type="slidenum">
              <a:rPr lang="en-US" altLang="en-US" sz="1400" smtClean="0"/>
              <a:pPr eaLnBrk="1" hangingPunct="1">
                <a:spcBef>
                  <a:spcPct val="0"/>
                </a:spcBef>
                <a:buFontTx/>
                <a:buNone/>
              </a:pPr>
              <a:t>37</a:t>
            </a:fld>
            <a:endParaRPr lang="en-US" altLang="en-US" sz="1400" smtClean="0"/>
          </a:p>
        </p:txBody>
      </p:sp>
      <p:pic>
        <p:nvPicPr>
          <p:cNvPr id="1843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1412875"/>
            <a:ext cx="4767263"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
          <p:cNvSpPr>
            <a:spLocks noChangeArrowheads="1"/>
          </p:cNvSpPr>
          <p:nvPr/>
        </p:nvSpPr>
        <p:spPr bwMode="auto">
          <a:xfrm>
            <a:off x="261938" y="5876925"/>
            <a:ext cx="30146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Harnessing Public Research for Innovation  – the Role of Intellectual Property;  in World Intellectual Property Report 2011 - The Changing Face of Innovation, WIPO 2011</a:t>
            </a:r>
          </a:p>
          <a:p>
            <a:pPr eaLnBrk="1" hangingPunct="1">
              <a:spcBef>
                <a:spcPct val="50000"/>
              </a:spcBef>
              <a:buFontTx/>
              <a:buNone/>
            </a:pPr>
            <a:endParaRPr lang="en-US" altLang="en-US" sz="900"/>
          </a:p>
        </p:txBody>
      </p:sp>
    </p:spTree>
    <p:extLst>
      <p:ext uri="{BB962C8B-B14F-4D97-AF65-F5344CB8AC3E}">
        <p14:creationId xmlns:p14="http://schemas.microsoft.com/office/powerpoint/2010/main" val="279669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19459" name="Rectangle 17"/>
          <p:cNvSpPr>
            <a:spLocks noGrp="1" noChangeArrowheads="1"/>
          </p:cNvSpPr>
          <p:nvPr>
            <p:ph type="body" idx="1"/>
          </p:nvPr>
        </p:nvSpPr>
        <p:spPr/>
        <p:txBody>
          <a:bodyPr/>
          <a:lstStyle/>
          <a:p>
            <a:pPr eaLnBrk="1" hangingPunct="1"/>
            <a:r>
              <a:rPr lang="en-US" altLang="en-US" smtClean="0"/>
              <a:t>Patenting and licensing inventions based on public research are used as instruments for: </a:t>
            </a:r>
          </a:p>
          <a:p>
            <a:pPr lvl="1" eaLnBrk="1" hangingPunct="1"/>
            <a:r>
              <a:rPr lang="en-US" altLang="en-US" smtClean="0"/>
              <a:t>accelerating knowledge transfer and </a:t>
            </a:r>
          </a:p>
          <a:p>
            <a:pPr lvl="1" eaLnBrk="1" hangingPunct="1"/>
            <a:r>
              <a:rPr lang="en-US" altLang="en-US" smtClean="0"/>
              <a:t>fueling greater cross-fertilization between faculty and Industry</a:t>
            </a:r>
          </a:p>
          <a:p>
            <a:pPr lvl="1" eaLnBrk="1" hangingPunct="1"/>
            <a:r>
              <a:rPr lang="en-US" altLang="en-US" smtClean="0"/>
              <a:t>which leads to entrepreneurship, innovation and growth</a:t>
            </a:r>
          </a:p>
          <a:p>
            <a:pPr eaLnBrk="1" hangingPunct="1"/>
            <a:r>
              <a:rPr lang="en-US" altLang="en-US" smtClean="0"/>
              <a:t>Research institutions are more and more transformed into entrepreneurial organizations!  </a:t>
            </a:r>
          </a:p>
          <a:p>
            <a:pPr lvl="1" eaLnBrk="1" hangingPunct="1"/>
            <a:endParaRPr lang="en-US" altLang="en-US" smtClean="0"/>
          </a:p>
          <a:p>
            <a:pPr eaLnBrk="1" hangingPunct="1"/>
            <a:endParaRPr lang="en-US" altLang="en-US" smtClean="0"/>
          </a:p>
          <a:p>
            <a:pPr eaLnBrk="1" hangingPunct="1"/>
            <a:endParaRPr lang="fr-CH" altLang="en-US" smtClean="0"/>
          </a:p>
        </p:txBody>
      </p:sp>
      <p:sp>
        <p:nvSpPr>
          <p:cNvPr id="1946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C3516AF-BFEE-4DAD-970D-358496D2C2F2}" type="slidenum">
              <a:rPr lang="en-US" altLang="en-US" sz="1400" smtClean="0"/>
              <a:pPr eaLnBrk="1" hangingPunct="1">
                <a:spcBef>
                  <a:spcPct val="0"/>
                </a:spcBef>
                <a:buFontTx/>
                <a:buNone/>
              </a:pPr>
              <a:t>38</a:t>
            </a:fld>
            <a:endParaRPr lang="en-US" altLang="en-US" sz="1400" smtClean="0"/>
          </a:p>
        </p:txBody>
      </p:sp>
    </p:spTree>
    <p:extLst>
      <p:ext uri="{BB962C8B-B14F-4D97-AF65-F5344CB8AC3E}">
        <p14:creationId xmlns:p14="http://schemas.microsoft.com/office/powerpoint/2010/main" val="3034231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0483" name="Rectangle 17"/>
          <p:cNvSpPr>
            <a:spLocks noGrp="1" noChangeArrowheads="1"/>
          </p:cNvSpPr>
          <p:nvPr>
            <p:ph type="body" idx="1"/>
          </p:nvPr>
        </p:nvSpPr>
        <p:spPr>
          <a:xfrm>
            <a:off x="468313" y="1557338"/>
            <a:ext cx="8229600" cy="4352925"/>
          </a:xfrm>
        </p:spPr>
        <p:txBody>
          <a:bodyPr/>
          <a:lstStyle/>
          <a:p>
            <a:pPr eaLnBrk="1" hangingPunct="1"/>
            <a:r>
              <a:rPr lang="pt-PT" altLang="en-US" sz="1800" smtClean="0"/>
              <a:t>Figures on patents and licences are used by researchers and policy makers to gain insights into University knowledge transfer and research performance:</a:t>
            </a:r>
          </a:p>
          <a:p>
            <a:pPr eaLnBrk="1" hangingPunct="1"/>
            <a:endParaRPr lang="fr-CH" altLang="en-US" smtClean="0"/>
          </a:p>
        </p:txBody>
      </p:sp>
      <p:sp>
        <p:nvSpPr>
          <p:cNvPr id="2048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F79EFF7-9A4A-4031-891F-BA501E14D32E}" type="slidenum">
              <a:rPr lang="en-US" altLang="en-US" sz="1400" smtClean="0"/>
              <a:pPr eaLnBrk="1" hangingPunct="1">
                <a:spcBef>
                  <a:spcPct val="0"/>
                </a:spcBef>
                <a:buFontTx/>
                <a:buNone/>
              </a:pPr>
              <a:t>39</a:t>
            </a:fld>
            <a:endParaRPr lang="en-US" altLang="en-US" sz="1400" smtClean="0"/>
          </a:p>
        </p:txBody>
      </p:sp>
      <p:graphicFrame>
        <p:nvGraphicFramePr>
          <p:cNvPr id="5" name="Chart 4"/>
          <p:cNvGraphicFramePr>
            <a:graphicFrameLocks/>
          </p:cNvGraphicFramePr>
          <p:nvPr/>
        </p:nvGraphicFramePr>
        <p:xfrm>
          <a:off x="683568" y="2492896"/>
          <a:ext cx="8060059" cy="3528392"/>
        </p:xfrm>
        <a:graphic>
          <a:graphicData uri="http://schemas.openxmlformats.org/drawingml/2006/chart">
            <c:chart xmlns:c="http://schemas.openxmlformats.org/drawingml/2006/chart" xmlns:r="http://schemas.openxmlformats.org/officeDocument/2006/relationships" r:id="rId6"/>
          </a:graphicData>
        </a:graphic>
      </p:graphicFrame>
      <p:sp>
        <p:nvSpPr>
          <p:cNvPr id="20486" name="Rectangle 1"/>
          <p:cNvSpPr>
            <a:spLocks noChangeArrowheads="1"/>
          </p:cNvSpPr>
          <p:nvPr/>
        </p:nvSpPr>
        <p:spPr bwMode="auto">
          <a:xfrm>
            <a:off x="395288" y="6165850"/>
            <a:ext cx="17843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282929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6851515" y="5869504"/>
            <a:ext cx="1452122"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marL="182563" indent="-182563">
              <a:buNone/>
            </a:pPr>
            <a:r>
              <a:rPr lang="fr-CH" sz="1400" smtClean="0">
                <a:solidFill>
                  <a:srgbClr val="3399FF"/>
                </a:solidFill>
              </a:rPr>
              <a:t>Thessalonica</a:t>
            </a:r>
            <a:r>
              <a:rPr lang="fr-CH" sz="1400" dirty="0">
                <a:solidFill>
                  <a:srgbClr val="3399FF"/>
                </a:solidFill>
              </a:rPr>
              <a:t>, </a:t>
            </a:r>
            <a:r>
              <a:rPr lang="fr-CH" sz="1400" dirty="0" err="1" smtClean="0">
                <a:solidFill>
                  <a:srgbClr val="3399FF"/>
                </a:solidFill>
              </a:rPr>
              <a:t>Greece</a:t>
            </a:r>
            <a:endParaRPr lang="fr-CH" sz="1400" dirty="0">
              <a:solidFill>
                <a:srgbClr val="3399FF"/>
              </a:solidFill>
            </a:endParaRPr>
          </a:p>
          <a:p>
            <a:pPr marL="182563" indent="-182563">
              <a:buNone/>
            </a:pPr>
            <a:r>
              <a:rPr lang="fr-CH" sz="1400" dirty="0" smtClean="0">
                <a:solidFill>
                  <a:srgbClr val="3399FF"/>
                </a:solidFill>
              </a:rPr>
              <a:t>March 10, 2016</a:t>
            </a:r>
            <a:endParaRPr lang="fr-CH" sz="1400" dirty="0">
              <a:solidFill>
                <a:srgbClr val="3399FF"/>
              </a:solidFill>
            </a:endParaRPr>
          </a:p>
        </p:txBody>
      </p:sp>
      <p:sp>
        <p:nvSpPr>
          <p:cNvPr id="3077" name="Rectangle 7"/>
          <p:cNvSpPr>
            <a:spLocks noChangeArrowheads="1"/>
          </p:cNvSpPr>
          <p:nvPr/>
        </p:nvSpPr>
        <p:spPr bwMode="auto">
          <a:xfrm>
            <a:off x="827585" y="5230102"/>
            <a:ext cx="7418840"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sp>
        <p:nvSpPr>
          <p:cNvPr id="5" name="Text Box 2"/>
          <p:cNvSpPr txBox="1">
            <a:spLocks noChangeArrowheads="1"/>
          </p:cNvSpPr>
          <p:nvPr/>
        </p:nvSpPr>
        <p:spPr bwMode="auto">
          <a:xfrm>
            <a:off x="1886084" y="4187966"/>
            <a:ext cx="5688633" cy="1216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0" indent="0">
              <a:spcBef>
                <a:spcPct val="0"/>
              </a:spcBef>
              <a:buClr>
                <a:srgbClr val="00B0F0"/>
              </a:buClr>
              <a:buSzPct val="100000"/>
            </a:pPr>
            <a:r>
              <a:rPr lang="fr-CH" altLang="en-US" sz="1400" u="sng" dirty="0">
                <a:solidFill>
                  <a:srgbClr val="002060"/>
                </a:solidFill>
              </a:rPr>
              <a:t>Speaker</a:t>
            </a:r>
            <a:r>
              <a:rPr lang="fr-CH" altLang="en-US" sz="1400" dirty="0">
                <a:solidFill>
                  <a:srgbClr val="002060"/>
                </a:solidFill>
              </a:rPr>
              <a:t> : Victor </a:t>
            </a:r>
            <a:r>
              <a:rPr lang="fr-CH" altLang="en-US" sz="1400" dirty="0" err="1">
                <a:solidFill>
                  <a:srgbClr val="002060"/>
                </a:solidFill>
              </a:rPr>
              <a:t>Vázquez</a:t>
            </a:r>
            <a:r>
              <a:rPr lang="fr-CH" altLang="en-US" sz="1400" dirty="0">
                <a:solidFill>
                  <a:srgbClr val="002060"/>
                </a:solidFill>
              </a:rPr>
              <a:t> </a:t>
            </a:r>
            <a:r>
              <a:rPr lang="fr-CH" altLang="en-US" sz="1400" dirty="0" err="1">
                <a:solidFill>
                  <a:srgbClr val="002060"/>
                </a:solidFill>
              </a:rPr>
              <a:t>López</a:t>
            </a:r>
            <a:r>
              <a:rPr lang="fr-CH" altLang="en-US" sz="1400" dirty="0">
                <a:solidFill>
                  <a:srgbClr val="002060"/>
                </a:solidFill>
              </a:rPr>
              <a:t>, Head</a:t>
            </a:r>
          </a:p>
          <a:p>
            <a:pPr>
              <a:spcBef>
                <a:spcPct val="0"/>
              </a:spcBef>
              <a:buClr>
                <a:srgbClr val="00B0F0"/>
              </a:buClr>
            </a:pPr>
            <a:r>
              <a:rPr lang="fr-CH" altLang="en-US" sz="1400" dirty="0">
                <a:solidFill>
                  <a:srgbClr val="002060"/>
                </a:solidFill>
              </a:rPr>
              <a:t>                      Section for Coordination of </a:t>
            </a:r>
            <a:r>
              <a:rPr lang="en-US" altLang="en-US" sz="1400" dirty="0">
                <a:solidFill>
                  <a:srgbClr val="002060"/>
                </a:solidFill>
              </a:rPr>
              <a:t>Developed</a:t>
            </a:r>
            <a:r>
              <a:rPr lang="fr-CH" altLang="en-US" sz="1400" dirty="0">
                <a:solidFill>
                  <a:srgbClr val="002060"/>
                </a:solidFill>
              </a:rPr>
              <a:t> Countries</a:t>
            </a:r>
            <a:endParaRPr lang="en-US" altLang="en-US" sz="1400" dirty="0">
              <a:solidFill>
                <a:srgbClr val="002060"/>
              </a:solidFill>
            </a:endParaRPr>
          </a:p>
          <a:p>
            <a:pPr fontAlgn="base">
              <a:spcBef>
                <a:spcPct val="0"/>
              </a:spcBef>
              <a:spcAft>
                <a:spcPct val="0"/>
              </a:spcAft>
              <a:buClr>
                <a:srgbClr val="00B0F0"/>
              </a:buClr>
            </a:pPr>
            <a:r>
              <a:rPr lang="fr-CH" altLang="en-US" sz="1400" dirty="0" smtClean="0">
                <a:solidFill>
                  <a:srgbClr val="002060"/>
                </a:solidFill>
              </a:rPr>
              <a:t>			</a:t>
            </a:r>
          </a:p>
          <a:p>
            <a:pPr fontAlgn="base">
              <a:spcBef>
                <a:spcPct val="0"/>
              </a:spcBef>
              <a:spcAft>
                <a:spcPct val="0"/>
              </a:spcAft>
              <a:buClr>
                <a:srgbClr val="00B0F0"/>
              </a:buClr>
            </a:pPr>
            <a:r>
              <a:rPr lang="fr-CH" altLang="en-US" sz="1400" u="sng" dirty="0" smtClean="0">
                <a:solidFill>
                  <a:srgbClr val="002060"/>
                </a:solidFill>
              </a:rPr>
              <a:t>E-mail</a:t>
            </a:r>
            <a:r>
              <a:rPr lang="fr-CH" altLang="en-US" sz="1400" dirty="0">
                <a:solidFill>
                  <a:srgbClr val="002060"/>
                </a:solidFill>
              </a:rPr>
              <a:t>:    </a:t>
            </a:r>
            <a:r>
              <a:rPr lang="fr-CH" altLang="en-US" sz="1400" dirty="0" smtClean="0">
                <a:solidFill>
                  <a:srgbClr val="002060"/>
                </a:solidFill>
              </a:rPr>
              <a:t>Victor.Vazquez-Lopez@wipo.int</a:t>
            </a:r>
            <a:endParaRPr lang="en-US" altLang="en-US" sz="1400"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55" y="4275906"/>
            <a:ext cx="1181055" cy="1585309"/>
          </a:xfrm>
          <a:prstGeom prst="rect">
            <a:avLst/>
          </a:prstGeom>
        </p:spPr>
      </p:pic>
      <p:sp>
        <p:nvSpPr>
          <p:cNvPr id="7" name="Rectangle 1"/>
          <p:cNvSpPr txBox="1">
            <a:spLocks noChangeArrowheads="1"/>
          </p:cNvSpPr>
          <p:nvPr/>
        </p:nvSpPr>
        <p:spPr bwMode="auto">
          <a:xfrm>
            <a:off x="-5189" y="2099734"/>
            <a:ext cx="899360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pPr>
              <a:buClr>
                <a:srgbClr val="3399FF"/>
              </a:buClr>
              <a:buSzPct val="100000"/>
            </a:pPr>
            <a:r>
              <a:rPr lang="en-US" sz="3000" kern="0" dirty="0" smtClean="0">
                <a:latin typeface="+mn-lt"/>
              </a:rPr>
              <a:t>Introduction to WIPO:</a:t>
            </a:r>
            <a:br>
              <a:rPr lang="en-US" sz="3000" kern="0" dirty="0" smtClean="0">
                <a:latin typeface="+mn-lt"/>
              </a:rPr>
            </a:br>
            <a:r>
              <a:rPr lang="en-GB" sz="3000" kern="0" dirty="0" smtClean="0"/>
              <a:t>Major Intellectual Property Economic Studies</a:t>
            </a:r>
            <a:r>
              <a:rPr lang="en-US" sz="3000" kern="0" dirty="0" smtClean="0"/>
              <a:t/>
            </a:r>
            <a:br>
              <a:rPr lang="en-US" sz="3000" kern="0" dirty="0" smtClean="0"/>
            </a:br>
            <a:endParaRPr lang="en-US" altLang="en-US" sz="3000" kern="0" dirty="0"/>
          </a:p>
        </p:txBody>
      </p:sp>
      <p:pic>
        <p:nvPicPr>
          <p:cNvPr id="1026" name="Picture 2" descr="https://encrypted-tbn3.gstatic.com/images?q=tbn:ANd9GcThiHo8lhVEO6FHC7GNPMmqjC1K8a2eKRihk0nBXEuXJAfji9o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762" y="-20243"/>
            <a:ext cx="2198238" cy="219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451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1507" name="Rectangle 17"/>
          <p:cNvSpPr>
            <a:spLocks noGrp="1" noChangeArrowheads="1"/>
          </p:cNvSpPr>
          <p:nvPr>
            <p:ph type="body" idx="1"/>
          </p:nvPr>
        </p:nvSpPr>
        <p:spPr/>
        <p:txBody>
          <a:bodyPr/>
          <a:lstStyle/>
          <a:p>
            <a:pPr eaLnBrk="1" hangingPunct="1"/>
            <a:r>
              <a:rPr lang="pt-PT" altLang="en-US" smtClean="0"/>
              <a:t>Most widely used indicators for measuring University technology transfer:  number of licenses and associated income (data available only from a few countries and often based on surveys only, plus largely confined to Universities and not PROs)</a:t>
            </a:r>
          </a:p>
          <a:p>
            <a:pPr eaLnBrk="1" hangingPunct="1"/>
            <a:r>
              <a:rPr lang="pt-PT" altLang="en-US" smtClean="0"/>
              <a:t>Data tend to support view:  </a:t>
            </a:r>
          </a:p>
          <a:p>
            <a:pPr lvl="1" eaLnBrk="1" hangingPunct="1"/>
            <a:r>
              <a:rPr lang="pt-PT" altLang="en-US" smtClean="0"/>
              <a:t>University and PRO licenses and related income are growing from low levels</a:t>
            </a:r>
          </a:p>
          <a:p>
            <a:pPr lvl="1" eaLnBrk="1" hangingPunct="1"/>
            <a:r>
              <a:rPr lang="pt-PT" altLang="en-US" smtClean="0"/>
              <a:t>outside of the US, both relatively modest</a:t>
            </a:r>
          </a:p>
          <a:p>
            <a:pPr lvl="1" eaLnBrk="1" hangingPunct="1"/>
            <a:r>
              <a:rPr lang="pt-PT" altLang="en-US" smtClean="0"/>
              <a:t>largely driven by a few institutions in a few sectors (pharma, biomedical, software)</a:t>
            </a:r>
          </a:p>
          <a:p>
            <a:pPr eaLnBrk="1" hangingPunct="1"/>
            <a:endParaRPr lang="en-US" altLang="en-US" smtClean="0"/>
          </a:p>
          <a:p>
            <a:pPr eaLnBrk="1" hangingPunct="1"/>
            <a:endParaRPr lang="fr-CH" altLang="en-US" smtClean="0"/>
          </a:p>
        </p:txBody>
      </p:sp>
      <p:sp>
        <p:nvSpPr>
          <p:cNvPr id="2150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7990698-7977-43BA-86EA-23574900FD0B}" type="slidenum">
              <a:rPr lang="en-US" altLang="en-US" sz="1400" smtClean="0"/>
              <a:pPr eaLnBrk="1" hangingPunct="1">
                <a:spcBef>
                  <a:spcPct val="0"/>
                </a:spcBef>
                <a:buFontTx/>
                <a:buNone/>
              </a:pPr>
              <a:t>40</a:t>
            </a:fld>
            <a:endParaRPr lang="en-US" altLang="en-US" sz="1400" smtClean="0"/>
          </a:p>
        </p:txBody>
      </p:sp>
    </p:spTree>
    <p:extLst>
      <p:ext uri="{BB962C8B-B14F-4D97-AF65-F5344CB8AC3E}">
        <p14:creationId xmlns:p14="http://schemas.microsoft.com/office/powerpoint/2010/main" val="19938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2531" name="Rectangle 17"/>
          <p:cNvSpPr>
            <a:spLocks noGrp="1" noChangeArrowheads="1"/>
          </p:cNvSpPr>
          <p:nvPr>
            <p:ph type="body" idx="1"/>
          </p:nvPr>
        </p:nvSpPr>
        <p:spPr>
          <a:xfrm>
            <a:off x="457200" y="1773238"/>
            <a:ext cx="8229600" cy="2592387"/>
          </a:xfrm>
        </p:spPr>
        <p:txBody>
          <a:bodyPr/>
          <a:lstStyle/>
          <a:p>
            <a:pPr marL="0" indent="0" eaLnBrk="1" hangingPunct="1">
              <a:buFontTx/>
              <a:buNone/>
            </a:pPr>
            <a:r>
              <a:rPr lang="fr-CH" altLang="en-US" smtClean="0"/>
              <a:t> </a:t>
            </a:r>
          </a:p>
        </p:txBody>
      </p:sp>
      <p:sp>
        <p:nvSpPr>
          <p:cNvPr id="2253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A7A97EC-BEE4-4B89-B3C9-2ED123F7F7DA}" type="slidenum">
              <a:rPr lang="en-US" altLang="en-US" sz="1400" smtClean="0"/>
              <a:pPr eaLnBrk="1" hangingPunct="1">
                <a:spcBef>
                  <a:spcPct val="0"/>
                </a:spcBef>
                <a:buFontTx/>
                <a:buNone/>
              </a:pPr>
              <a:t>41</a:t>
            </a:fld>
            <a:endParaRPr lang="en-US" altLang="en-US" sz="1400" smtClean="0"/>
          </a:p>
        </p:txBody>
      </p:sp>
      <p:graphicFrame>
        <p:nvGraphicFramePr>
          <p:cNvPr id="2" name="Table 1"/>
          <p:cNvGraphicFramePr>
            <a:graphicFrameLocks noGrp="1"/>
          </p:cNvGraphicFramePr>
          <p:nvPr/>
        </p:nvGraphicFramePr>
        <p:xfrm>
          <a:off x="684213" y="1773238"/>
          <a:ext cx="7594600" cy="2214955"/>
        </p:xfrm>
        <a:graphic>
          <a:graphicData uri="http://schemas.openxmlformats.org/drawingml/2006/table">
            <a:tbl>
              <a:tblPr/>
              <a:tblGrid>
                <a:gridCol w="2715760"/>
                <a:gridCol w="609855"/>
                <a:gridCol w="609855"/>
                <a:gridCol w="609855"/>
                <a:gridCol w="609855"/>
                <a:gridCol w="609855"/>
                <a:gridCol w="609855"/>
                <a:gridCol w="609855"/>
                <a:gridCol w="609855"/>
              </a:tblGrid>
              <a:tr h="757693">
                <a:tc gridSpan="4">
                  <a:txBody>
                    <a:bodyPr/>
                    <a:lstStyle/>
                    <a:p>
                      <a:pPr algn="l" fontAlgn="b"/>
                      <a:r>
                        <a:rPr lang="en-US" sz="1000" b="1" i="0" u="none" strike="noStrike" dirty="0">
                          <a:solidFill>
                            <a:srgbClr val="000000"/>
                          </a:solidFill>
                          <a:effectLst/>
                          <a:latin typeface="Arial"/>
                        </a:rPr>
                        <a:t>Table 4.2: Canadian and US university technology transfer: 1991-2009</a:t>
                      </a:r>
                    </a:p>
                  </a:txBody>
                  <a:tcPr marL="9525" marR="9525" marT="9518"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Arial"/>
                      </a:endParaRPr>
                    </a:p>
                  </a:txBody>
                  <a:tcPr marL="9525" marR="9525" marT="951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a:noFill/>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a:noFill/>
                    </a:lnB>
                  </a:tcPr>
                </a:tc>
              </a:tr>
              <a:tr h="161874">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r>
              <a:tr h="161874">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1991</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2001</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2002</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2005</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2006</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2007</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2008</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solidFill>
                            <a:srgbClr val="000000"/>
                          </a:solidFill>
                          <a:effectLst/>
                          <a:latin typeface="Arial"/>
                        </a:rPr>
                        <a:t>2009</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874">
                <a:tc>
                  <a:txBody>
                    <a:bodyPr/>
                    <a:lstStyle/>
                    <a:p>
                      <a:pPr algn="l" fontAlgn="b"/>
                      <a:r>
                        <a:rPr lang="en-US" sz="1000" b="0" i="0" u="none" strike="noStrike">
                          <a:solidFill>
                            <a:srgbClr val="000000"/>
                          </a:solidFill>
                          <a:effectLst/>
                          <a:latin typeface="Arial"/>
                        </a:rPr>
                        <a:t>Reporting institutions (Canada/US)</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9/841</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27/169</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31/181</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33/180</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39/182</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37/187</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35/184</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36/175</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r>
              <a:tr h="161874">
                <a:tc>
                  <a:txBody>
                    <a:bodyPr/>
                    <a:lstStyle/>
                    <a:p>
                      <a:pPr algn="l" fontAlgn="b"/>
                      <a:r>
                        <a:rPr lang="en-US" sz="1000" b="1" i="0" u="none" strike="noStrike">
                          <a:solidFill>
                            <a:srgbClr val="000000"/>
                          </a:solidFill>
                          <a:effectLst/>
                          <a:latin typeface="Arial"/>
                        </a:rPr>
                        <a:t>Number of licenses and options executed</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r>
              <a:tr h="161874">
                <a:tc>
                  <a:txBody>
                    <a:bodyPr/>
                    <a:lstStyle/>
                    <a:p>
                      <a:pPr algn="l" fontAlgn="b"/>
                      <a:r>
                        <a:rPr lang="en-US" sz="1000" b="0" i="0" u="none" strike="noStrike">
                          <a:solidFill>
                            <a:srgbClr val="000000"/>
                          </a:solidFill>
                          <a:effectLst/>
                          <a:latin typeface="Arial"/>
                        </a:rPr>
                        <a:t>Canada</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570</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462</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675</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620</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690</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r>
              <a:tr h="161874">
                <a:tc>
                  <a:txBody>
                    <a:bodyPr/>
                    <a:lstStyle/>
                    <a:p>
                      <a:pPr algn="l" fontAlgn="b"/>
                      <a:r>
                        <a:rPr lang="en-US" sz="1000" b="0" i="0" u="none" strike="noStrike">
                          <a:solidFill>
                            <a:srgbClr val="000000"/>
                          </a:solidFill>
                          <a:effectLst/>
                          <a:latin typeface="Arial"/>
                        </a:rPr>
                        <a:t>US</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 </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4,648</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4,678</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4,882</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4,993</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5,214</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r>
              <a:tr h="161874">
                <a:tc>
                  <a:txBody>
                    <a:bodyPr/>
                    <a:lstStyle/>
                    <a:p>
                      <a:pPr algn="l" fontAlgn="b"/>
                      <a:r>
                        <a:rPr lang="en-US" sz="1000" b="1" i="0" u="none" strike="noStrike">
                          <a:solidFill>
                            <a:srgbClr val="000000"/>
                          </a:solidFill>
                          <a:effectLst/>
                          <a:latin typeface="Arial"/>
                        </a:rPr>
                        <a:t>Licensing income (in million US dollars)</a:t>
                      </a: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Arial"/>
                      </a:endParaRPr>
                    </a:p>
                  </a:txBody>
                  <a:tcPr marL="9525" marR="9525" marT="951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874">
                <a:tc>
                  <a:txBody>
                    <a:bodyPr/>
                    <a:lstStyle/>
                    <a:p>
                      <a:pPr algn="l" fontAlgn="b"/>
                      <a:r>
                        <a:rPr lang="en-US" sz="1000" b="0" i="0" u="none" strike="noStrike">
                          <a:solidFill>
                            <a:srgbClr val="000000"/>
                          </a:solidFill>
                          <a:effectLst/>
                          <a:latin typeface="Arial"/>
                        </a:rPr>
                        <a:t>Canada</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3.3</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42.1</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32.8</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43.7</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56.6</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58.6</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53.9</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solidFill>
                            <a:srgbClr val="000000"/>
                          </a:solidFill>
                          <a:effectLst/>
                          <a:latin typeface="Arial"/>
                        </a:rPr>
                        <a:t>52.1</a:t>
                      </a:r>
                    </a:p>
                  </a:txBody>
                  <a:tcPr marL="9525" marR="9525" marT="9518" marB="0" anchor="b">
                    <a:lnL>
                      <a:noFill/>
                    </a:lnL>
                    <a:lnR>
                      <a:noFill/>
                    </a:lnR>
                    <a:lnT w="6350" cap="flat" cmpd="sng" algn="ctr">
                      <a:solidFill>
                        <a:srgbClr val="000000"/>
                      </a:solidFill>
                      <a:prstDash val="solid"/>
                      <a:round/>
                      <a:headEnd type="none" w="med" len="med"/>
                      <a:tailEnd type="none" w="med" len="med"/>
                    </a:lnT>
                    <a:lnB>
                      <a:noFill/>
                    </a:lnB>
                  </a:tcPr>
                </a:tc>
              </a:tr>
              <a:tr h="161874">
                <a:tc>
                  <a:txBody>
                    <a:bodyPr/>
                    <a:lstStyle/>
                    <a:p>
                      <a:pPr algn="l" fontAlgn="b"/>
                      <a:r>
                        <a:rPr lang="en-US" sz="1000" b="0" i="0" u="none" strike="noStrike">
                          <a:solidFill>
                            <a:srgbClr val="000000"/>
                          </a:solidFill>
                          <a:effectLst/>
                          <a:latin typeface="Arial"/>
                        </a:rPr>
                        <a:t>US</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162</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1,039</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1,175</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1,927</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1,854</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2,656</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Arial"/>
                        </a:rPr>
                        <a:t>3,410</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a:rPr>
                        <a:t>2,278</a:t>
                      </a:r>
                    </a:p>
                  </a:txBody>
                  <a:tcPr marL="9525" marR="9525" marT="9518"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22627" name="Rectangle 2"/>
          <p:cNvSpPr>
            <a:spLocks noChangeArrowheads="1"/>
          </p:cNvSpPr>
          <p:nvPr/>
        </p:nvSpPr>
        <p:spPr bwMode="auto">
          <a:xfrm>
            <a:off x="611188" y="5805488"/>
            <a:ext cx="345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Statistics Access for Tech Tranfer (STATT), database of the </a:t>
            </a:r>
            <a:br>
              <a:rPr lang="en-US" altLang="en-US" sz="800"/>
            </a:br>
            <a:r>
              <a:rPr lang="en-US" altLang="en-US" sz="800"/>
              <a:t>US Association of University Technology Managers, (AUTM), May 2011</a:t>
            </a:r>
          </a:p>
        </p:txBody>
      </p:sp>
    </p:spTree>
    <p:extLst>
      <p:ext uri="{BB962C8B-B14F-4D97-AF65-F5344CB8AC3E}">
        <p14:creationId xmlns:p14="http://schemas.microsoft.com/office/powerpoint/2010/main" val="578089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Why Should All of This Matter to Universities?</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3555" name="Rectangle 17"/>
          <p:cNvSpPr>
            <a:spLocks noGrp="1" noChangeArrowheads="1"/>
          </p:cNvSpPr>
          <p:nvPr>
            <p:ph type="body" idx="1"/>
          </p:nvPr>
        </p:nvSpPr>
        <p:spPr>
          <a:xfrm>
            <a:off x="468313" y="1628775"/>
            <a:ext cx="8229600" cy="4679950"/>
          </a:xfrm>
        </p:spPr>
        <p:txBody>
          <a:bodyPr/>
          <a:lstStyle/>
          <a:p>
            <a:pPr eaLnBrk="1" hangingPunct="1"/>
            <a:r>
              <a:rPr lang="pt-PT" altLang="en-US" smtClean="0"/>
              <a:t>Approach of commercializing publicly funded research aims to enable firms to better identify and further develop inventions based on academic research, thus generating wider economic and social benefits</a:t>
            </a:r>
          </a:p>
          <a:p>
            <a:pPr eaLnBrk="1" hangingPunct="1"/>
            <a:r>
              <a:rPr lang="pt-PT" altLang="en-US" smtClean="0"/>
              <a:t>As a result, the number of national and international patent applications by research institutions has been increasing</a:t>
            </a:r>
          </a:p>
          <a:p>
            <a:pPr eaLnBrk="1" hangingPunct="1"/>
            <a:r>
              <a:rPr lang="pt-PT" altLang="en-US" smtClean="0"/>
              <a:t>Licensing income is still relatively modest and concentrated within a few institutions, but it is growing fast and is diversifying</a:t>
            </a:r>
          </a:p>
          <a:p>
            <a:pPr eaLnBrk="1" hangingPunct="1"/>
            <a:r>
              <a:rPr lang="pt-PT" altLang="en-US" smtClean="0"/>
              <a:t>In a nutshell:  </a:t>
            </a:r>
            <a:r>
              <a:rPr lang="pt-PT" altLang="en-US" b="1" smtClean="0"/>
              <a:t>patenting does matter</a:t>
            </a:r>
            <a:r>
              <a:rPr lang="pt-PT" altLang="en-US" smtClean="0"/>
              <a:t>!</a:t>
            </a:r>
          </a:p>
          <a:p>
            <a:pPr eaLnBrk="1" hangingPunct="1"/>
            <a:endParaRPr lang="en-US" altLang="en-US" smtClean="0"/>
          </a:p>
          <a:p>
            <a:pPr eaLnBrk="1" hangingPunct="1"/>
            <a:endParaRPr lang="fr-CH" altLang="en-US" smtClean="0"/>
          </a:p>
        </p:txBody>
      </p:sp>
      <p:sp>
        <p:nvSpPr>
          <p:cNvPr id="2355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835A2F8-7A23-4F34-8DC4-DAFA5C48C902}" type="slidenum">
              <a:rPr lang="en-US" altLang="en-US" sz="1400" smtClean="0"/>
              <a:pPr eaLnBrk="1" hangingPunct="1">
                <a:spcBef>
                  <a:spcPct val="0"/>
                </a:spcBef>
                <a:buFontTx/>
                <a:buNone/>
              </a:pPr>
              <a:t>42</a:t>
            </a:fld>
            <a:endParaRPr lang="en-US" altLang="en-US" sz="1400" smtClean="0"/>
          </a:p>
        </p:txBody>
      </p:sp>
    </p:spTree>
    <p:extLst>
      <p:ext uri="{BB962C8B-B14F-4D97-AF65-F5344CB8AC3E}">
        <p14:creationId xmlns:p14="http://schemas.microsoft.com/office/powerpoint/2010/main" val="4115458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How To File a Patent Application?</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4579" name="Rectangle 17"/>
          <p:cNvSpPr>
            <a:spLocks noGrp="1" noChangeArrowheads="1"/>
          </p:cNvSpPr>
          <p:nvPr>
            <p:ph type="body" idx="1"/>
          </p:nvPr>
        </p:nvSpPr>
        <p:spPr/>
        <p:txBody>
          <a:bodyPr/>
          <a:lstStyle/>
          <a:p>
            <a:pPr eaLnBrk="1" hangingPunct="1"/>
            <a:endParaRPr lang="en-US" altLang="en-US" smtClean="0"/>
          </a:p>
          <a:p>
            <a:pPr eaLnBrk="1" hangingPunct="1"/>
            <a:r>
              <a:rPr lang="en-US" altLang="en-US" smtClean="0"/>
              <a:t>Traditional system: Paris Convention  </a:t>
            </a:r>
          </a:p>
          <a:p>
            <a:pPr eaLnBrk="1" hangingPunct="1"/>
            <a:endParaRPr lang="en-US" altLang="en-US" smtClean="0"/>
          </a:p>
          <a:p>
            <a:pPr eaLnBrk="1" hangingPunct="1"/>
            <a:r>
              <a:rPr lang="en-US" altLang="en-US" smtClean="0"/>
              <a:t>Alternative:  Patent Cooperation Treaty (PCT)</a:t>
            </a:r>
          </a:p>
          <a:p>
            <a:pPr eaLnBrk="1" hangingPunct="1"/>
            <a:endParaRPr lang="fr-CH" altLang="en-US" smtClean="0"/>
          </a:p>
        </p:txBody>
      </p:sp>
      <p:sp>
        <p:nvSpPr>
          <p:cNvPr id="24580"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4C2EF0C-0622-4205-B78F-353B19F6BDDC}" type="slidenum">
              <a:rPr lang="en-US" altLang="en-US" sz="1400" smtClean="0"/>
              <a:pPr eaLnBrk="1" hangingPunct="1">
                <a:spcBef>
                  <a:spcPct val="0"/>
                </a:spcBef>
                <a:buFontTx/>
                <a:buNone/>
              </a:pPr>
              <a:t>43</a:t>
            </a:fld>
            <a:endParaRPr lang="en-US" altLang="en-US" sz="1400" smtClean="0"/>
          </a:p>
        </p:txBody>
      </p:sp>
    </p:spTree>
    <p:extLst>
      <p:ext uri="{BB962C8B-B14F-4D97-AF65-F5344CB8AC3E}">
        <p14:creationId xmlns:p14="http://schemas.microsoft.com/office/powerpoint/2010/main" val="218427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Traditional system</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sp>
        <p:nvSpPr>
          <p:cNvPr id="25603" name="Rectangle 17"/>
          <p:cNvSpPr>
            <a:spLocks noGrp="1" noChangeArrowheads="1"/>
          </p:cNvSpPr>
          <p:nvPr>
            <p:ph type="body" idx="1"/>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r>
              <a:rPr lang="en-US" altLang="en-US" smtClean="0"/>
              <a:t>Local patent application followed within 12 months by multiple foreign applications claiming priority under the Paris Convention:</a:t>
            </a:r>
          </a:p>
          <a:p>
            <a:pPr lvl="1" eaLnBrk="1" hangingPunct="1"/>
            <a:r>
              <a:rPr lang="en-US" altLang="en-US" smtClean="0"/>
              <a:t>multiple formality requirements, searches, publications, examinations, prosecutions</a:t>
            </a:r>
          </a:p>
          <a:p>
            <a:pPr lvl="1" eaLnBrk="1" hangingPunct="1"/>
            <a:r>
              <a:rPr lang="en-US" altLang="en-US" smtClean="0"/>
              <a:t>translations and national fees at 12 months</a:t>
            </a:r>
          </a:p>
        </p:txBody>
      </p:sp>
      <p:sp>
        <p:nvSpPr>
          <p:cNvPr id="25604" name="Line 10"/>
          <p:cNvSpPr>
            <a:spLocks noChangeShapeType="1"/>
          </p:cNvSpPr>
          <p:nvPr/>
        </p:nvSpPr>
        <p:spPr bwMode="auto">
          <a:xfrm>
            <a:off x="4791075" y="2251075"/>
            <a:ext cx="860425" cy="3937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605" name="Group 16"/>
          <p:cNvGrpSpPr>
            <a:grpSpLocks/>
          </p:cNvGrpSpPr>
          <p:nvPr/>
        </p:nvGrpSpPr>
        <p:grpSpPr bwMode="auto">
          <a:xfrm>
            <a:off x="2005013" y="1354138"/>
            <a:ext cx="3646487" cy="1860550"/>
            <a:chOff x="1263" y="853"/>
            <a:chExt cx="2297" cy="1172"/>
          </a:xfrm>
        </p:grpSpPr>
        <p:sp>
          <p:nvSpPr>
            <p:cNvPr id="25607" name="Line 4"/>
            <p:cNvSpPr>
              <a:spLocks noChangeShapeType="1"/>
            </p:cNvSpPr>
            <p:nvPr/>
          </p:nvSpPr>
          <p:spPr bwMode="auto">
            <a:xfrm flipV="1">
              <a:off x="3014" y="853"/>
              <a:ext cx="0" cy="62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08" name="Rectangle 5"/>
            <p:cNvSpPr>
              <a:spLocks noChangeArrowheads="1"/>
            </p:cNvSpPr>
            <p:nvPr/>
          </p:nvSpPr>
          <p:spPr bwMode="auto">
            <a:xfrm>
              <a:off x="1716" y="1161"/>
              <a:ext cx="18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accent2"/>
                  </a:solidFill>
                </a:rPr>
                <a:t>0</a:t>
              </a:r>
            </a:p>
          </p:txBody>
        </p:sp>
        <p:sp>
          <p:nvSpPr>
            <p:cNvPr id="25609" name="Rectangle 6"/>
            <p:cNvSpPr>
              <a:spLocks noChangeArrowheads="1"/>
            </p:cNvSpPr>
            <p:nvPr/>
          </p:nvSpPr>
          <p:spPr bwMode="auto">
            <a:xfrm>
              <a:off x="2748" y="1172"/>
              <a:ext cx="2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solidFill>
                    <a:schemeClr val="accent2"/>
                  </a:solidFill>
                </a:rPr>
                <a:t>12</a:t>
              </a:r>
            </a:p>
          </p:txBody>
        </p:sp>
        <p:sp>
          <p:nvSpPr>
            <p:cNvPr id="25610" name="Rectangle 7"/>
            <p:cNvSpPr>
              <a:spLocks noChangeArrowheads="1"/>
            </p:cNvSpPr>
            <p:nvPr/>
          </p:nvSpPr>
          <p:spPr bwMode="auto">
            <a:xfrm>
              <a:off x="1559" y="1447"/>
              <a:ext cx="582" cy="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582613"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65225"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749425"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332038"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7892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464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7036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60838"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solidFill>
                    <a:schemeClr val="accent2"/>
                  </a:solidFill>
                </a:rPr>
                <a:t>File</a:t>
              </a:r>
            </a:p>
            <a:p>
              <a:pPr algn="ctr">
                <a:spcBef>
                  <a:spcPct val="0"/>
                </a:spcBef>
                <a:buFontTx/>
                <a:buNone/>
              </a:pPr>
              <a:r>
                <a:rPr lang="en-US" altLang="en-US" sz="1100" b="1">
                  <a:solidFill>
                    <a:schemeClr val="accent2"/>
                  </a:solidFill>
                </a:rPr>
                <a:t>application</a:t>
              </a:r>
            </a:p>
            <a:p>
              <a:pPr algn="ctr">
                <a:spcBef>
                  <a:spcPct val="0"/>
                </a:spcBef>
                <a:buFontTx/>
                <a:buNone/>
              </a:pPr>
              <a:r>
                <a:rPr lang="en-US" altLang="en-US" sz="1100" b="1">
                  <a:solidFill>
                    <a:schemeClr val="accent2"/>
                  </a:solidFill>
                </a:rPr>
                <a:t>locally</a:t>
              </a:r>
            </a:p>
          </p:txBody>
        </p:sp>
        <p:sp>
          <p:nvSpPr>
            <p:cNvPr id="25611" name="Line 8"/>
            <p:cNvSpPr>
              <a:spLocks noChangeShapeType="1"/>
            </p:cNvSpPr>
            <p:nvPr/>
          </p:nvSpPr>
          <p:spPr bwMode="auto">
            <a:xfrm>
              <a:off x="1816" y="1414"/>
              <a:ext cx="1194"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2" name="Line 9"/>
            <p:cNvSpPr>
              <a:spLocks noChangeShapeType="1"/>
            </p:cNvSpPr>
            <p:nvPr/>
          </p:nvSpPr>
          <p:spPr bwMode="auto">
            <a:xfrm>
              <a:off x="3014" y="1418"/>
              <a:ext cx="0" cy="60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3" name="Line 11"/>
            <p:cNvSpPr>
              <a:spLocks noChangeShapeType="1"/>
            </p:cNvSpPr>
            <p:nvPr/>
          </p:nvSpPr>
          <p:spPr bwMode="auto">
            <a:xfrm flipV="1">
              <a:off x="3018" y="1153"/>
              <a:ext cx="542" cy="265"/>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4" name="Line 12"/>
            <p:cNvSpPr>
              <a:spLocks noChangeShapeType="1"/>
            </p:cNvSpPr>
            <p:nvPr/>
          </p:nvSpPr>
          <p:spPr bwMode="auto">
            <a:xfrm flipV="1">
              <a:off x="3018" y="898"/>
              <a:ext cx="342" cy="52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5" name="Line 13"/>
            <p:cNvSpPr>
              <a:spLocks noChangeShapeType="1"/>
            </p:cNvSpPr>
            <p:nvPr/>
          </p:nvSpPr>
          <p:spPr bwMode="auto">
            <a:xfrm>
              <a:off x="3018" y="1418"/>
              <a:ext cx="292" cy="504"/>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6" name="Line 14"/>
            <p:cNvSpPr>
              <a:spLocks noChangeShapeType="1"/>
            </p:cNvSpPr>
            <p:nvPr/>
          </p:nvSpPr>
          <p:spPr bwMode="auto">
            <a:xfrm>
              <a:off x="1815" y="1362"/>
              <a:ext cx="0" cy="43"/>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17" name="Rectangle 15"/>
            <p:cNvSpPr>
              <a:spLocks noChangeArrowheads="1"/>
            </p:cNvSpPr>
            <p:nvPr/>
          </p:nvSpPr>
          <p:spPr bwMode="auto">
            <a:xfrm>
              <a:off x="1263" y="1167"/>
              <a:ext cx="49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466725"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93345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398588"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1865313"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3225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7797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2369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694113"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solidFill>
                    <a:schemeClr val="accent2"/>
                  </a:solidFill>
                </a:rPr>
                <a:t>(months)</a:t>
              </a:r>
            </a:p>
          </p:txBody>
        </p:sp>
      </p:grpSp>
      <p:sp>
        <p:nvSpPr>
          <p:cNvPr id="25606"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300659DA-33C4-48ED-9EA3-C71CD393E988}" type="slidenum">
              <a:rPr lang="en-US" altLang="en-US" sz="1400" smtClean="0"/>
              <a:pPr eaLnBrk="1" hangingPunct="1">
                <a:spcBef>
                  <a:spcPct val="0"/>
                </a:spcBef>
                <a:buFontTx/>
                <a:buNone/>
              </a:pPr>
              <a:t>44</a:t>
            </a:fld>
            <a:endParaRPr lang="en-US" altLang="en-US" sz="1400" smtClean="0"/>
          </a:p>
        </p:txBody>
      </p:sp>
    </p:spTree>
    <p:extLst>
      <p:ext uri="{BB962C8B-B14F-4D97-AF65-F5344CB8AC3E}">
        <p14:creationId xmlns:p14="http://schemas.microsoft.com/office/powerpoint/2010/main" val="418765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smtClean="0"/>
              <a:t>What is the PCT?</a:t>
            </a:r>
          </a:p>
        </p:txBody>
      </p:sp>
      <p:sp>
        <p:nvSpPr>
          <p:cNvPr id="26627" name="Rectangle 3"/>
          <p:cNvSpPr>
            <a:spLocks noGrp="1" noChangeArrowheads="1"/>
          </p:cNvSpPr>
          <p:nvPr>
            <p:ph type="body" idx="1"/>
          </p:nvPr>
        </p:nvSpPr>
        <p:spPr>
          <a:xfrm>
            <a:off x="457200" y="1557338"/>
            <a:ext cx="8229600" cy="4568825"/>
          </a:xfrm>
        </p:spPr>
        <p:txBody>
          <a:bodyPr/>
          <a:lstStyle/>
          <a:p>
            <a:pPr eaLnBrk="1" hangingPunct="1">
              <a:spcBef>
                <a:spcPts val="600"/>
              </a:spcBef>
              <a:spcAft>
                <a:spcPts val="600"/>
              </a:spcAft>
            </a:pPr>
            <a:r>
              <a:rPr lang="en-US" altLang="en-US" smtClean="0"/>
              <a:t>An international treaty facilitating the process of seeking patents internationally</a:t>
            </a:r>
          </a:p>
          <a:p>
            <a:pPr eaLnBrk="1" hangingPunct="1">
              <a:spcBef>
                <a:spcPts val="600"/>
              </a:spcBef>
              <a:spcAft>
                <a:spcPts val="600"/>
              </a:spcAft>
            </a:pPr>
            <a:r>
              <a:rPr lang="en-US" altLang="en-US" smtClean="0"/>
              <a:t>An efficient and advantageous procedure for users of the patent system and patent Offices</a:t>
            </a:r>
          </a:p>
          <a:p>
            <a:pPr eaLnBrk="1" hangingPunct="1">
              <a:spcBef>
                <a:spcPts val="600"/>
              </a:spcBef>
              <a:spcAft>
                <a:spcPts val="600"/>
              </a:spcAft>
            </a:pPr>
            <a:r>
              <a:rPr lang="en-US" altLang="en-US" smtClean="0"/>
              <a:t>Signed in June 1970 and became operational in June 1978 with 18 Contracting States</a:t>
            </a:r>
          </a:p>
        </p:txBody>
      </p:sp>
      <p:sp>
        <p:nvSpPr>
          <p:cNvPr id="26628"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4F53636-66A7-46F0-8DC0-3CE43DE63D9D}" type="slidenum">
              <a:rPr lang="en-US" altLang="en-US" sz="1400" smtClean="0"/>
              <a:pPr eaLnBrk="1" hangingPunct="1">
                <a:spcBef>
                  <a:spcPct val="0"/>
                </a:spcBef>
                <a:buFontTx/>
                <a:buNone/>
              </a:pPr>
              <a:t>45</a:t>
            </a:fld>
            <a:endParaRPr lang="en-US" altLang="en-US" sz="1400" smtClean="0"/>
          </a:p>
        </p:txBody>
      </p:sp>
    </p:spTree>
    <p:extLst>
      <p:ext uri="{BB962C8B-B14F-4D97-AF65-F5344CB8AC3E}">
        <p14:creationId xmlns:p14="http://schemas.microsoft.com/office/powerpoint/2010/main" val="196845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mtClean="0"/>
              <a:t>General Remarks on the PCT</a:t>
            </a:r>
          </a:p>
        </p:txBody>
      </p:sp>
      <p:sp>
        <p:nvSpPr>
          <p:cNvPr id="27651" name="Rectangle 3"/>
          <p:cNvSpPr>
            <a:spLocks noGrp="1" noChangeArrowheads="1"/>
          </p:cNvSpPr>
          <p:nvPr>
            <p:ph type="body" idx="1"/>
          </p:nvPr>
        </p:nvSpPr>
        <p:spPr/>
        <p:txBody>
          <a:bodyPr/>
          <a:lstStyle/>
          <a:p>
            <a:pPr eaLnBrk="1" hangingPunct="1">
              <a:spcBef>
                <a:spcPts val="1200"/>
              </a:spcBef>
              <a:spcAft>
                <a:spcPts val="600"/>
              </a:spcAft>
            </a:pPr>
            <a:r>
              <a:rPr lang="en-US" altLang="en-US" smtClean="0"/>
              <a:t>The PCT system is a patent “filing” system, not a patent  “granting” system</a:t>
            </a:r>
          </a:p>
          <a:p>
            <a:pPr eaLnBrk="1" hangingPunct="1">
              <a:spcBef>
                <a:spcPts val="1200"/>
              </a:spcBef>
              <a:spcAft>
                <a:spcPts val="600"/>
              </a:spcAft>
            </a:pPr>
            <a:r>
              <a:rPr lang="en-US" altLang="en-US" smtClean="0"/>
              <a:t>The PCT system consists of an international and national phase</a:t>
            </a:r>
          </a:p>
          <a:p>
            <a:pPr eaLnBrk="1" hangingPunct="1">
              <a:spcBef>
                <a:spcPts val="1200"/>
              </a:spcBef>
              <a:spcAft>
                <a:spcPts val="600"/>
              </a:spcAft>
            </a:pPr>
            <a:r>
              <a:rPr lang="en-US" altLang="en-US" smtClean="0"/>
              <a:t>The decision on granting patents is taken exclusively by national or regional Offices in the national phase</a:t>
            </a:r>
          </a:p>
        </p:txBody>
      </p:sp>
      <p:sp>
        <p:nvSpPr>
          <p:cNvPr id="2765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D052358-F25A-415C-9E79-805459C7BF2E}" type="slidenum">
              <a:rPr lang="en-US" altLang="en-US" sz="1400" smtClean="0"/>
              <a:pPr eaLnBrk="1" hangingPunct="1">
                <a:spcBef>
                  <a:spcPct val="0"/>
                </a:spcBef>
                <a:buFontTx/>
                <a:buNone/>
              </a:pPr>
              <a:t>46</a:t>
            </a:fld>
            <a:endParaRPr lang="en-US" altLang="en-US" sz="1400" smtClean="0"/>
          </a:p>
        </p:txBody>
      </p:sp>
    </p:spTree>
    <p:extLst>
      <p:ext uri="{BB962C8B-B14F-4D97-AF65-F5344CB8AC3E}">
        <p14:creationId xmlns:p14="http://schemas.microsoft.com/office/powerpoint/2010/main" val="2102591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E8BC8629-5C68-45B9-820F-309611F8F4FF}" type="slidenum">
              <a:rPr lang="en-US" altLang="en-US" sz="1400" smtClean="0"/>
              <a:pPr eaLnBrk="1" hangingPunct="1">
                <a:spcBef>
                  <a:spcPct val="0"/>
                </a:spcBef>
                <a:buFontTx/>
                <a:buNone/>
              </a:pPr>
              <a:t>47</a:t>
            </a:fld>
            <a:endParaRPr lang="en-US" altLang="en-US" sz="1400" smtClean="0"/>
          </a:p>
        </p:txBody>
      </p:sp>
      <p:sp>
        <p:nvSpPr>
          <p:cNvPr id="28675" name="Rectangle 2"/>
          <p:cNvSpPr>
            <a:spLocks noGrp="1" noChangeArrowheads="1"/>
          </p:cNvSpPr>
          <p:nvPr>
            <p:ph type="title"/>
          </p:nvPr>
        </p:nvSpPr>
        <p:spPr/>
        <p:txBody>
          <a:bodyPr/>
          <a:lstStyle/>
          <a:p>
            <a:pPr eaLnBrk="1" hangingPunct="1"/>
            <a:r>
              <a:rPr lang="en-US" altLang="en-US" smtClean="0">
                <a:solidFill>
                  <a:srgbClr val="0070C0"/>
                </a:solidFill>
              </a:rPr>
              <a:t>The PCT ─ 1970</a:t>
            </a:r>
          </a:p>
        </p:txBody>
      </p:sp>
      <p:sp>
        <p:nvSpPr>
          <p:cNvPr id="28676" name="Rectangle 3"/>
          <p:cNvSpPr>
            <a:spLocks noGrp="1" noChangeArrowheads="1"/>
          </p:cNvSpPr>
          <p:nvPr>
            <p:ph type="body" idx="1"/>
          </p:nvPr>
        </p:nvSpPr>
        <p:spPr>
          <a:xfrm>
            <a:off x="468313" y="1700213"/>
            <a:ext cx="8229600" cy="4465637"/>
          </a:xfrm>
        </p:spPr>
        <p:txBody>
          <a:bodyPr/>
          <a:lstStyle/>
          <a:p>
            <a:pPr eaLnBrk="1" hangingPunct="1"/>
            <a:endParaRPr lang="en-US" altLang="en-US" sz="2000" smtClean="0"/>
          </a:p>
          <a:p>
            <a:pPr eaLnBrk="1" hangingPunct="1">
              <a:spcBef>
                <a:spcPts val="600"/>
              </a:spcBef>
              <a:spcAft>
                <a:spcPts val="600"/>
              </a:spcAft>
            </a:pPr>
            <a:r>
              <a:rPr lang="en-US" altLang="en-US" sz="2000" smtClean="0"/>
              <a:t>Basic idea:  simplify the procedure for obtaining patent protection in many countries, making it more efficient and economical</a:t>
            </a:r>
          </a:p>
          <a:p>
            <a:pPr lvl="1" eaLnBrk="1" hangingPunct="1">
              <a:spcBef>
                <a:spcPts val="600"/>
              </a:spcBef>
              <a:spcAft>
                <a:spcPts val="600"/>
              </a:spcAft>
            </a:pPr>
            <a:r>
              <a:rPr lang="en-US" altLang="en-US" sz="2000" smtClean="0"/>
              <a:t>filing tool for applicants;  and </a:t>
            </a:r>
          </a:p>
          <a:p>
            <a:pPr lvl="1" eaLnBrk="1" hangingPunct="1">
              <a:spcBef>
                <a:spcPts val="600"/>
              </a:spcBef>
              <a:spcAft>
                <a:spcPts val="600"/>
              </a:spcAft>
            </a:pPr>
            <a:r>
              <a:rPr lang="en-US" altLang="en-US" sz="2000" smtClean="0"/>
              <a:t>work sharing tool for Offices</a:t>
            </a:r>
            <a:endParaRPr lang="fr-CH" altLang="en-US" sz="2000" smtClean="0"/>
          </a:p>
        </p:txBody>
      </p:sp>
    </p:spTree>
    <p:extLst>
      <p:ext uri="{BB962C8B-B14F-4D97-AF65-F5344CB8AC3E}">
        <p14:creationId xmlns:p14="http://schemas.microsoft.com/office/powerpoint/2010/main" val="272649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FB7CFD5-220C-40DA-9047-FFF6EEFAEFA4}" type="slidenum">
              <a:rPr lang="en-US" altLang="en-US" sz="1400" smtClean="0"/>
              <a:pPr eaLnBrk="1" hangingPunct="1">
                <a:spcBef>
                  <a:spcPct val="0"/>
                </a:spcBef>
                <a:buFontTx/>
                <a:buNone/>
              </a:pPr>
              <a:t>48</a:t>
            </a:fld>
            <a:endParaRPr lang="en-US" altLang="en-US" sz="1400" smtClean="0"/>
          </a:p>
        </p:txBody>
      </p:sp>
      <p:sp>
        <p:nvSpPr>
          <p:cNvPr id="29699"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r>
              <a:rPr lang="en-US" altLang="en-US" sz="3200" smtClean="0">
                <a:solidFill>
                  <a:srgbClr val="0070C0"/>
                </a:solidFill>
              </a:rPr>
              <a:t> </a:t>
            </a:r>
          </a:p>
        </p:txBody>
      </p:sp>
      <p:sp>
        <p:nvSpPr>
          <p:cNvPr id="29700" name="Rectangle 3"/>
          <p:cNvSpPr>
            <a:spLocks noGrp="1" noChangeArrowheads="1"/>
          </p:cNvSpPr>
          <p:nvPr>
            <p:ph type="body" idx="1"/>
          </p:nvPr>
        </p:nvSpPr>
        <p:spPr>
          <a:xfrm>
            <a:off x="539750" y="1628775"/>
            <a:ext cx="8088313" cy="4638675"/>
          </a:xfrm>
        </p:spPr>
        <p:txBody>
          <a:bodyPr/>
          <a:lstStyle/>
          <a:p>
            <a:pPr eaLnBrk="1" hangingPunct="1">
              <a:lnSpc>
                <a:spcPct val="90000"/>
              </a:lnSpc>
              <a:spcBef>
                <a:spcPct val="25000"/>
              </a:spcBef>
              <a:spcAft>
                <a:spcPct val="35000"/>
              </a:spcAft>
            </a:pPr>
            <a:r>
              <a:rPr lang="en-US" altLang="en-US" sz="2000" b="1" smtClean="0"/>
              <a:t>Filing Tool for applicants</a:t>
            </a:r>
            <a:r>
              <a:rPr lang="en-US" altLang="en-US" sz="2000" smtClean="0"/>
              <a:t>:</a:t>
            </a:r>
          </a:p>
          <a:p>
            <a:pPr lvl="1" eaLnBrk="1" hangingPunct="1">
              <a:lnSpc>
                <a:spcPct val="90000"/>
              </a:lnSpc>
              <a:spcBef>
                <a:spcPct val="25000"/>
              </a:spcBef>
              <a:spcAft>
                <a:spcPts val="600"/>
              </a:spcAft>
            </a:pPr>
            <a:r>
              <a:rPr lang="en-US" altLang="en-US" sz="2000" smtClean="0"/>
              <a:t>One application, one language, one set of formality requirements, filed with one Office</a:t>
            </a:r>
          </a:p>
          <a:p>
            <a:pPr lvl="1" eaLnBrk="1" hangingPunct="1">
              <a:lnSpc>
                <a:spcPct val="90000"/>
              </a:lnSpc>
              <a:spcBef>
                <a:spcPct val="25000"/>
              </a:spcBef>
              <a:spcAft>
                <a:spcPts val="600"/>
              </a:spcAft>
            </a:pPr>
            <a:r>
              <a:rPr lang="en-US" altLang="en-US" sz="2000" smtClean="0"/>
              <a:t>Containing, by default, the designation of all Member States, for every kind of protection available, and usual priority claim(s)</a:t>
            </a:r>
          </a:p>
          <a:p>
            <a:pPr lvl="1" eaLnBrk="1" hangingPunct="1">
              <a:lnSpc>
                <a:spcPct val="90000"/>
              </a:lnSpc>
              <a:spcBef>
                <a:spcPct val="25000"/>
              </a:spcBef>
              <a:spcAft>
                <a:spcPts val="600"/>
              </a:spcAft>
            </a:pPr>
            <a:r>
              <a:rPr lang="en-US" altLang="en-US" sz="2000" smtClean="0"/>
              <a:t>Effect of a regular national filing (including establishment of a priority date) in each designated State</a:t>
            </a:r>
          </a:p>
          <a:p>
            <a:pPr lvl="1" eaLnBrk="1" hangingPunct="1">
              <a:lnSpc>
                <a:spcPct val="90000"/>
              </a:lnSpc>
              <a:spcBef>
                <a:spcPct val="25000"/>
              </a:spcBef>
              <a:spcAft>
                <a:spcPts val="600"/>
              </a:spcAft>
            </a:pPr>
            <a:r>
              <a:rPr lang="en-US" altLang="en-US" sz="2000" smtClean="0"/>
              <a:t>Delays national processing until 30 months from priority date</a:t>
            </a:r>
          </a:p>
          <a:p>
            <a:pPr lvl="1" eaLnBrk="1" hangingPunct="1">
              <a:lnSpc>
                <a:spcPct val="90000"/>
              </a:lnSpc>
              <a:spcBef>
                <a:spcPct val="25000"/>
              </a:spcBef>
              <a:spcAft>
                <a:spcPts val="600"/>
              </a:spcAft>
            </a:pPr>
            <a:r>
              <a:rPr lang="en-US" altLang="en-US" sz="2000" smtClean="0"/>
              <a:t>International search and examination reports improve basis for decision making </a:t>
            </a:r>
          </a:p>
        </p:txBody>
      </p:sp>
      <p:sp>
        <p:nvSpPr>
          <p:cNvPr id="29701"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208894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8480CB6-3FB7-44F0-B864-F766B0900F43}" type="slidenum">
              <a:rPr lang="en-US" altLang="en-US" sz="1400" smtClean="0"/>
              <a:pPr eaLnBrk="1" hangingPunct="1">
                <a:spcBef>
                  <a:spcPct val="0"/>
                </a:spcBef>
                <a:buFontTx/>
                <a:buNone/>
              </a:pPr>
              <a:t>49</a:t>
            </a:fld>
            <a:endParaRPr lang="en-US" altLang="en-US" sz="1400" smtClean="0"/>
          </a:p>
        </p:txBody>
      </p:sp>
      <p:sp>
        <p:nvSpPr>
          <p:cNvPr id="30723" name="Rectangle 2"/>
          <p:cNvSpPr>
            <a:spLocks noGrp="1" noChangeArrowheads="1"/>
          </p:cNvSpPr>
          <p:nvPr>
            <p:ph type="title"/>
          </p:nvPr>
        </p:nvSpPr>
        <p:spPr>
          <a:xfrm>
            <a:off x="396875" y="549275"/>
            <a:ext cx="8388350" cy="703263"/>
          </a:xfrm>
        </p:spPr>
        <p:txBody>
          <a:bodyPr/>
          <a:lstStyle/>
          <a:p>
            <a:pPr eaLnBrk="1" hangingPunct="1"/>
            <a:r>
              <a:rPr lang="en-US" altLang="en-US" smtClean="0">
                <a:solidFill>
                  <a:srgbClr val="0070C0"/>
                </a:solidFill>
              </a:rPr>
              <a:t>PCT Basics</a:t>
            </a:r>
          </a:p>
        </p:txBody>
      </p:sp>
      <p:sp>
        <p:nvSpPr>
          <p:cNvPr id="30724" name="Rectangle 3"/>
          <p:cNvSpPr>
            <a:spLocks noGrp="1" noChangeArrowheads="1"/>
          </p:cNvSpPr>
          <p:nvPr>
            <p:ph type="body" idx="1"/>
          </p:nvPr>
        </p:nvSpPr>
        <p:spPr>
          <a:xfrm>
            <a:off x="468313" y="1773238"/>
            <a:ext cx="8088312" cy="4324350"/>
          </a:xfrm>
        </p:spPr>
        <p:txBody>
          <a:bodyPr/>
          <a:lstStyle/>
          <a:p>
            <a:pPr eaLnBrk="1" hangingPunct="1">
              <a:spcBef>
                <a:spcPct val="25000"/>
              </a:spcBef>
              <a:spcAft>
                <a:spcPct val="35000"/>
              </a:spcAft>
            </a:pPr>
            <a:r>
              <a:rPr lang="en-US" altLang="en-US" sz="2000" b="1" smtClean="0"/>
              <a:t>Work sharing tool for Offices</a:t>
            </a:r>
            <a:r>
              <a:rPr lang="en-US" altLang="en-US" sz="2000" smtClean="0"/>
              <a:t>:</a:t>
            </a:r>
          </a:p>
          <a:p>
            <a:pPr lvl="1" eaLnBrk="1" hangingPunct="1">
              <a:spcBef>
                <a:spcPct val="25000"/>
              </a:spcBef>
              <a:spcAft>
                <a:spcPct val="35000"/>
              </a:spcAft>
            </a:pPr>
            <a:r>
              <a:rPr lang="en-US" altLang="en-US" sz="2000" smtClean="0"/>
              <a:t>central formality checking</a:t>
            </a:r>
          </a:p>
          <a:p>
            <a:pPr lvl="1" eaLnBrk="1" hangingPunct="1">
              <a:spcBef>
                <a:spcPct val="25000"/>
              </a:spcBef>
              <a:spcAft>
                <a:spcPct val="35000"/>
              </a:spcAft>
            </a:pPr>
            <a:r>
              <a:rPr lang="en-US" altLang="en-US" sz="2000" smtClean="0"/>
              <a:t>central international publication</a:t>
            </a:r>
          </a:p>
          <a:p>
            <a:pPr lvl="1" eaLnBrk="1" hangingPunct="1">
              <a:spcBef>
                <a:spcPct val="25000"/>
              </a:spcBef>
              <a:spcAft>
                <a:spcPct val="35000"/>
              </a:spcAft>
            </a:pPr>
            <a:r>
              <a:rPr lang="en-US" altLang="en-US" sz="2000" smtClean="0"/>
              <a:t>international search report (ISR) </a:t>
            </a:r>
          </a:p>
          <a:p>
            <a:pPr lvl="1" eaLnBrk="1" hangingPunct="1">
              <a:spcBef>
                <a:spcPct val="25000"/>
              </a:spcBef>
              <a:spcAft>
                <a:spcPct val="35000"/>
              </a:spcAft>
            </a:pPr>
            <a:r>
              <a:rPr lang="en-US" altLang="en-US" sz="2000" smtClean="0"/>
              <a:t>international Preliminary Reports on Patentability </a:t>
            </a:r>
          </a:p>
          <a:p>
            <a:pPr lvl="2" eaLnBrk="1" hangingPunct="1">
              <a:spcBef>
                <a:spcPct val="25000"/>
              </a:spcBef>
              <a:spcAft>
                <a:spcPct val="35000"/>
              </a:spcAft>
            </a:pPr>
            <a:r>
              <a:rPr lang="en-US" altLang="en-US" sz="2000" smtClean="0"/>
              <a:t>preliminary, non-binding opinion on novelty, inventive step (non-obviousness) and industrial applicability </a:t>
            </a:r>
          </a:p>
        </p:txBody>
      </p:sp>
      <p:sp>
        <p:nvSpPr>
          <p:cNvPr id="30725" name="Line 4"/>
          <p:cNvSpPr>
            <a:spLocks noChangeShapeType="1"/>
          </p:cNvSpPr>
          <p:nvPr/>
        </p:nvSpPr>
        <p:spPr bwMode="auto">
          <a:xfrm>
            <a:off x="635000" y="5997575"/>
            <a:ext cx="16732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6" name="Line 5"/>
          <p:cNvSpPr>
            <a:spLocks noChangeShapeType="1"/>
          </p:cNvSpPr>
          <p:nvPr/>
        </p:nvSpPr>
        <p:spPr bwMode="auto">
          <a:xfrm>
            <a:off x="620713" y="6084888"/>
            <a:ext cx="1701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cmpd="thickThin">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7900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narmandakh\Downloads\WIPO2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9" y="-30832"/>
            <a:ext cx="4572000" cy="6988224"/>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79512" y="0"/>
            <a:ext cx="8301614" cy="792088"/>
          </a:xfrm>
        </p:spPr>
        <p:txBody>
          <a:bodyPr/>
          <a:lstStyle/>
          <a:p>
            <a:pPr eaLnBrk="1" hangingPunct="1"/>
            <a:r>
              <a:rPr lang="en-US" sz="4400" dirty="0" smtClean="0">
                <a:solidFill>
                  <a:schemeClr val="bg1"/>
                </a:solidFill>
              </a:rPr>
              <a:t>WIPO</a:t>
            </a:r>
            <a:endParaRPr lang="en-US" sz="4400" dirty="0">
              <a:solidFill>
                <a:schemeClr val="bg1"/>
              </a:solidFill>
            </a:endParaRPr>
          </a:p>
        </p:txBody>
      </p:sp>
      <p:sp>
        <p:nvSpPr>
          <p:cNvPr id="4099" name="Rectangle 3"/>
          <p:cNvSpPr>
            <a:spLocks noGrp="1" noChangeArrowheads="1"/>
          </p:cNvSpPr>
          <p:nvPr>
            <p:ph idx="1"/>
          </p:nvPr>
        </p:nvSpPr>
        <p:spPr>
          <a:xfrm>
            <a:off x="4499992" y="0"/>
            <a:ext cx="4186808" cy="6021289"/>
          </a:xfrm>
        </p:spPr>
        <p:txBody>
          <a:bodyPr/>
          <a:lstStyle/>
          <a:p>
            <a:pPr marL="0" indent="0">
              <a:lnSpc>
                <a:spcPct val="120000"/>
              </a:lnSpc>
              <a:buNone/>
            </a:pPr>
            <a:r>
              <a:rPr lang="en-US" sz="2000" i="1" dirty="0" smtClean="0">
                <a:solidFill>
                  <a:srgbClr val="00408C"/>
                </a:solidFill>
                <a:latin typeface="Arial" panose="020B0604020202020204" pitchFamily="34" charset="0"/>
                <a:cs typeface="Arial" panose="020B0604020202020204" pitchFamily="34" charset="0"/>
              </a:rPr>
              <a:t>MISSION</a:t>
            </a:r>
            <a:r>
              <a:rPr lang="en-US" sz="2000" i="1" dirty="0">
                <a:solidFill>
                  <a:srgbClr val="00408C"/>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T</a:t>
            </a:r>
            <a:r>
              <a:rPr lang="en-US" sz="2000" i="1" dirty="0" smtClean="0">
                <a:latin typeface="Arial" panose="020B0604020202020204" pitchFamily="34" charset="0"/>
                <a:cs typeface="Arial" panose="020B0604020202020204" pitchFamily="34" charset="0"/>
              </a:rPr>
              <a:t>o lead the development of a balanced and effective international intellectual property (IP) system that enables innovation and creativity for the benefit of all.</a:t>
            </a:r>
          </a:p>
          <a:p>
            <a:pPr marL="0" indent="0">
              <a:lnSpc>
                <a:spcPct val="120000"/>
              </a:lnSpc>
              <a:buNone/>
            </a:pPr>
            <a:endParaRPr lang="en-US" sz="2000" i="1" dirty="0" smtClean="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MEMBER </a:t>
            </a:r>
            <a:r>
              <a:rPr lang="en-US" sz="2000" dirty="0">
                <a:solidFill>
                  <a:srgbClr val="00408C"/>
                </a:solidFill>
                <a:latin typeface="Arial" panose="020B0604020202020204" pitchFamily="34" charset="0"/>
                <a:cs typeface="Arial" panose="020B0604020202020204" pitchFamily="34" charset="0"/>
              </a:rPr>
              <a:t>STATES: </a:t>
            </a:r>
            <a:r>
              <a:rPr lang="en-US" sz="2000" dirty="0">
                <a:latin typeface="Arial" panose="020B0604020202020204" pitchFamily="34" charset="0"/>
                <a:cs typeface="Arial" panose="020B0604020202020204" pitchFamily="34" charset="0"/>
              </a:rPr>
              <a:t>188</a:t>
            </a:r>
          </a:p>
          <a:p>
            <a:r>
              <a:rPr lang="en-US" sz="2000" dirty="0" smtClean="0">
                <a:solidFill>
                  <a:srgbClr val="00408C"/>
                </a:solidFill>
                <a:latin typeface="Arial" panose="020B0604020202020204" pitchFamily="34" charset="0"/>
                <a:cs typeface="Arial" panose="020B0604020202020204" pitchFamily="34" charset="0"/>
              </a:rPr>
              <a:t>OBSERVERS</a:t>
            </a:r>
            <a:r>
              <a:rPr lang="en-US" sz="2000" dirty="0">
                <a:solidFill>
                  <a:srgbClr val="00408C"/>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more than 390 (NGOs, IGOs, industry groups, etc.)</a:t>
            </a:r>
          </a:p>
          <a:p>
            <a:r>
              <a:rPr lang="en-US" sz="2000" dirty="0" smtClean="0">
                <a:solidFill>
                  <a:srgbClr val="00408C"/>
                </a:solidFill>
                <a:latin typeface="Arial" panose="020B0604020202020204" pitchFamily="34" charset="0"/>
                <a:cs typeface="Arial" panose="020B0604020202020204" pitchFamily="34" charset="0"/>
              </a:rPr>
              <a:t>STAFF</a:t>
            </a:r>
            <a:r>
              <a:rPr lang="en-US" sz="2000" dirty="0">
                <a:solidFill>
                  <a:srgbClr val="00408C"/>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more than 1. 200 </a:t>
            </a:r>
            <a:endParaRPr lang="en-US" sz="2000" dirty="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ADMINISTERED </a:t>
            </a:r>
            <a:r>
              <a:rPr lang="en-US" sz="2000" dirty="0">
                <a:solidFill>
                  <a:srgbClr val="00408C"/>
                </a:solidFill>
                <a:latin typeface="Arial" panose="020B0604020202020204" pitchFamily="34" charset="0"/>
                <a:cs typeface="Arial" panose="020B0604020202020204" pitchFamily="34" charset="0"/>
              </a:rPr>
              <a:t>TREATIES: </a:t>
            </a:r>
            <a:r>
              <a:rPr lang="en-US" sz="2000" dirty="0">
                <a:latin typeface="Arial" panose="020B0604020202020204" pitchFamily="34" charset="0"/>
                <a:cs typeface="Arial" panose="020B0604020202020204" pitchFamily="34" charset="0"/>
              </a:rPr>
              <a:t>26 </a:t>
            </a:r>
            <a:endParaRPr lang="en-US" sz="2000" dirty="0" smtClean="0">
              <a:latin typeface="Arial" panose="020B0604020202020204" pitchFamily="34" charset="0"/>
              <a:cs typeface="Arial" panose="020B0604020202020204" pitchFamily="34" charset="0"/>
            </a:endParaRPr>
          </a:p>
          <a:p>
            <a:r>
              <a:rPr lang="en-US" sz="2000" dirty="0" smtClean="0">
                <a:solidFill>
                  <a:srgbClr val="00408C"/>
                </a:solidFill>
                <a:latin typeface="Arial" panose="020B0604020202020204" pitchFamily="34" charset="0"/>
                <a:cs typeface="Arial" panose="020B0604020202020204" pitchFamily="34" charset="0"/>
              </a:rPr>
              <a:t>MAIN </a:t>
            </a:r>
            <a:r>
              <a:rPr lang="en-US" sz="2000" dirty="0">
                <a:solidFill>
                  <a:srgbClr val="00408C"/>
                </a:solidFill>
                <a:latin typeface="Arial" panose="020B0604020202020204" pitchFamily="34" charset="0"/>
                <a:cs typeface="Arial" panose="020B0604020202020204" pitchFamily="34" charset="0"/>
              </a:rPr>
              <a:t>BODIES: </a:t>
            </a:r>
            <a:r>
              <a:rPr lang="en-US" sz="2000" dirty="0" smtClean="0">
                <a:latin typeface="Arial" panose="020B0604020202020204" pitchFamily="34" charset="0"/>
                <a:cs typeface="Arial" panose="020B0604020202020204" pitchFamily="34" charset="0"/>
              </a:rPr>
              <a:t>General Assembly, </a:t>
            </a:r>
            <a:r>
              <a:rPr lang="en-US" sz="2000" dirty="0">
                <a:latin typeface="Arial" panose="020B0604020202020204" pitchFamily="34" charset="0"/>
                <a:cs typeface="Arial" panose="020B0604020202020204" pitchFamily="34" charset="0"/>
              </a:rPr>
              <a:t>CC, WIPO CONFERENCE</a:t>
            </a:r>
          </a:p>
          <a:p>
            <a:endParaRPr lang="en-US" dirty="0"/>
          </a:p>
          <a:p>
            <a:pPr eaLnBrk="1" hangingPunct="1"/>
            <a:endParaRPr lang="en-US" dirty="0" smtClean="0"/>
          </a:p>
        </p:txBody>
      </p:sp>
    </p:spTree>
    <p:extLst>
      <p:ext uri="{BB962C8B-B14F-4D97-AF65-F5344CB8AC3E}">
        <p14:creationId xmlns:p14="http://schemas.microsoft.com/office/powerpoint/2010/main" val="33969315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1EF65CDB-05A2-4633-A65A-46B454D121C2}" type="slidenum">
              <a:rPr lang="en-US" altLang="en-US" sz="1400" smtClean="0"/>
              <a:pPr eaLnBrk="1" hangingPunct="1">
                <a:spcBef>
                  <a:spcPct val="0"/>
                </a:spcBef>
                <a:buFontTx/>
                <a:buNone/>
              </a:pPr>
              <a:t>50</a:t>
            </a:fld>
            <a:endParaRPr lang="en-US" altLang="en-US" sz="1400" smtClean="0"/>
          </a:p>
        </p:txBody>
      </p:sp>
      <p:sp>
        <p:nvSpPr>
          <p:cNvPr id="31747" name="Rectangle 2"/>
          <p:cNvSpPr>
            <a:spLocks noChangeArrowheads="1"/>
          </p:cNvSpPr>
          <p:nvPr/>
        </p:nvSpPr>
        <p:spPr bwMode="auto">
          <a:xfrm>
            <a:off x="468313" y="115888"/>
            <a:ext cx="8108950"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Traditional Patent System</a:t>
            </a:r>
          </a:p>
          <a:p>
            <a:pPr>
              <a:spcBef>
                <a:spcPct val="0"/>
              </a:spcBef>
              <a:buFontTx/>
              <a:buNone/>
            </a:pPr>
            <a:r>
              <a:rPr lang="en-US" altLang="en-US" sz="3600">
                <a:solidFill>
                  <a:srgbClr val="0070C0"/>
                </a:solidFill>
                <a:ea typeface="ヒラギノ角ゴ Pro W3"/>
                <a:cs typeface="ヒラギノ角ゴ Pro W3"/>
              </a:rPr>
              <a:t>vs. PCT System</a:t>
            </a:r>
          </a:p>
        </p:txBody>
      </p:sp>
      <p:sp>
        <p:nvSpPr>
          <p:cNvPr id="31748" name="Rectangle 6"/>
          <p:cNvSpPr>
            <a:spLocks noChangeArrowheads="1"/>
          </p:cNvSpPr>
          <p:nvPr/>
        </p:nvSpPr>
        <p:spPr bwMode="auto">
          <a:xfrm>
            <a:off x="1404938" y="2470150"/>
            <a:ext cx="2857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31749" name="Rectangle 7"/>
          <p:cNvSpPr>
            <a:spLocks noChangeArrowheads="1"/>
          </p:cNvSpPr>
          <p:nvPr/>
        </p:nvSpPr>
        <p:spPr bwMode="auto">
          <a:xfrm>
            <a:off x="2255838" y="24733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p>
        </p:txBody>
      </p:sp>
      <p:sp>
        <p:nvSpPr>
          <p:cNvPr id="31750" name="Rectangle 8"/>
          <p:cNvSpPr>
            <a:spLocks noChangeArrowheads="1"/>
          </p:cNvSpPr>
          <p:nvPr/>
        </p:nvSpPr>
        <p:spPr bwMode="auto">
          <a:xfrm>
            <a:off x="1158875" y="2924175"/>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local </a:t>
            </a:r>
            <a:br>
              <a:rPr lang="en-US" altLang="en-US" sz="1100" b="1">
                <a:ea typeface="ヒラギノ角ゴ Pro W3"/>
                <a:cs typeface="ヒラギノ角ゴ Pro W3"/>
              </a:rPr>
            </a:br>
            <a:r>
              <a:rPr lang="en-US" altLang="en-US" sz="1100" b="1">
                <a:ea typeface="ヒラギノ角ゴ Pro W3"/>
                <a:cs typeface="ヒラギノ角ゴ Pro W3"/>
              </a:rPr>
              <a:t>application</a:t>
            </a:r>
          </a:p>
        </p:txBody>
      </p:sp>
      <p:sp>
        <p:nvSpPr>
          <p:cNvPr id="31751" name="Rectangle 9"/>
          <p:cNvSpPr>
            <a:spLocks noChangeArrowheads="1"/>
          </p:cNvSpPr>
          <p:nvPr/>
        </p:nvSpPr>
        <p:spPr bwMode="auto">
          <a:xfrm>
            <a:off x="2117725" y="1636713"/>
            <a:ext cx="2763838"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000" b="1">
                <a:ea typeface="ヒラギノ角ゴ Pro W3"/>
                <a:cs typeface="ヒラギノ角ゴ Pro W3"/>
              </a:rPr>
              <a:t>Filing of </a:t>
            </a:r>
            <a:r>
              <a:rPr lang="en-US" altLang="en-US" sz="1000" b="1">
                <a:solidFill>
                  <a:srgbClr val="FF0000"/>
                </a:solidFill>
                <a:ea typeface="ヒラギノ角ゴ Pro W3"/>
                <a:cs typeface="ヒラギノ角ゴ Pro W3"/>
              </a:rPr>
              <a:t>national applications </a:t>
            </a:r>
            <a:r>
              <a:rPr lang="en-US" altLang="en-US" sz="1000" b="1">
                <a:ea typeface="ヒラギノ角ゴ Pro W3"/>
                <a:cs typeface="ヒラギノ角ゴ Pro W3"/>
              </a:rPr>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a:spcBef>
                <a:spcPct val="0"/>
              </a:spcBef>
              <a:buFontTx/>
              <a:buNone/>
            </a:pPr>
            <a:r>
              <a:rPr lang="en-US" altLang="en-US" sz="1000" b="1">
                <a:ea typeface="ヒラギノ角ゴ Pro W3"/>
                <a:cs typeface="ヒラギノ角ゴ Pro W3"/>
              </a:rPr>
              <a:t>Fees for translations, Offices, local agents</a:t>
            </a:r>
            <a:endParaRPr lang="en-US" altLang="en-US" sz="900" b="1">
              <a:ea typeface="ヒラギノ角ゴ Pro W3"/>
              <a:cs typeface="ヒラギノ角ゴ Pro W3"/>
            </a:endParaRPr>
          </a:p>
        </p:txBody>
      </p:sp>
      <p:sp>
        <p:nvSpPr>
          <p:cNvPr id="31752" name="Rectangle 10"/>
          <p:cNvSpPr>
            <a:spLocks noChangeArrowheads="1"/>
          </p:cNvSpPr>
          <p:nvPr/>
        </p:nvSpPr>
        <p:spPr bwMode="auto">
          <a:xfrm>
            <a:off x="1196975" y="2209800"/>
            <a:ext cx="784225"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9334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93345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93345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93345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93345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(months)</a:t>
            </a:r>
          </a:p>
        </p:txBody>
      </p:sp>
      <p:sp>
        <p:nvSpPr>
          <p:cNvPr id="31753" name="Line 11"/>
          <p:cNvSpPr>
            <a:spLocks noChangeShapeType="1"/>
          </p:cNvSpPr>
          <p:nvPr/>
        </p:nvSpPr>
        <p:spPr bwMode="auto">
          <a:xfrm>
            <a:off x="1524000" y="27432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54" name="Line 12"/>
          <p:cNvSpPr>
            <a:spLocks noChangeShapeType="1"/>
          </p:cNvSpPr>
          <p:nvPr/>
        </p:nvSpPr>
        <p:spPr bwMode="auto">
          <a:xfrm flipH="1">
            <a:off x="1547813" y="28956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1755" name="Group 13"/>
          <p:cNvGrpSpPr>
            <a:grpSpLocks/>
          </p:cNvGrpSpPr>
          <p:nvPr/>
        </p:nvGrpSpPr>
        <p:grpSpPr bwMode="auto">
          <a:xfrm>
            <a:off x="2528888" y="2386013"/>
            <a:ext cx="606425" cy="1019175"/>
            <a:chOff x="2016" y="1519"/>
            <a:chExt cx="414" cy="641"/>
          </a:xfrm>
        </p:grpSpPr>
        <p:sp>
          <p:nvSpPr>
            <p:cNvPr id="31794" name="Line 14"/>
            <p:cNvSpPr>
              <a:spLocks noChangeShapeType="1"/>
            </p:cNvSpPr>
            <p:nvPr/>
          </p:nvSpPr>
          <p:spPr bwMode="auto">
            <a:xfrm rot="-2700000">
              <a:off x="2016" y="1724"/>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5" name="Line 15"/>
            <p:cNvSpPr>
              <a:spLocks noChangeShapeType="1"/>
            </p:cNvSpPr>
            <p:nvPr/>
          </p:nvSpPr>
          <p:spPr bwMode="auto">
            <a:xfrm rot="900000">
              <a:off x="2064" y="1882"/>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6" name="Line 16"/>
            <p:cNvSpPr>
              <a:spLocks noChangeShapeType="1"/>
            </p:cNvSpPr>
            <p:nvPr/>
          </p:nvSpPr>
          <p:spPr bwMode="auto">
            <a:xfrm rot="2700000">
              <a:off x="2036" y="1955"/>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7" name="Line 17"/>
            <p:cNvSpPr>
              <a:spLocks noChangeShapeType="1"/>
            </p:cNvSpPr>
            <p:nvPr/>
          </p:nvSpPr>
          <p:spPr bwMode="auto">
            <a:xfrm rot="4500000">
              <a:off x="1954" y="1997"/>
              <a:ext cx="32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8" name="Line 18"/>
            <p:cNvSpPr>
              <a:spLocks noChangeShapeType="1"/>
            </p:cNvSpPr>
            <p:nvPr/>
          </p:nvSpPr>
          <p:spPr bwMode="auto">
            <a:xfrm rot="-900000">
              <a:off x="2064" y="1797"/>
              <a:ext cx="36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9" name="Line 19"/>
            <p:cNvSpPr>
              <a:spLocks noChangeShapeType="1"/>
            </p:cNvSpPr>
            <p:nvPr/>
          </p:nvSpPr>
          <p:spPr bwMode="auto">
            <a:xfrm rot="-4500000">
              <a:off x="1955" y="1681"/>
              <a:ext cx="32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1756" name="Text Box 20"/>
          <p:cNvSpPr txBox="1">
            <a:spLocks noChangeArrowheads="1"/>
          </p:cNvSpPr>
          <p:nvPr/>
        </p:nvSpPr>
        <p:spPr bwMode="auto">
          <a:xfrm>
            <a:off x="141288" y="2590800"/>
            <a:ext cx="1195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FF0000"/>
                </a:solidFill>
                <a:ea typeface="ヒラギノ角ゴ Pro W3"/>
                <a:cs typeface="ヒラギノ角ゴ Pro W3"/>
              </a:rPr>
              <a:t>Traditional</a:t>
            </a:r>
            <a:endParaRPr lang="en-US" altLang="en-US" b="1">
              <a:solidFill>
                <a:srgbClr val="FF0000"/>
              </a:solidFill>
              <a:ea typeface="ヒラギノ角ゴ Pro W3"/>
              <a:cs typeface="ヒラギノ角ゴ Pro W3"/>
            </a:endParaRPr>
          </a:p>
        </p:txBody>
      </p:sp>
      <p:sp>
        <p:nvSpPr>
          <p:cNvPr id="31757" name="Rectangle 21"/>
          <p:cNvSpPr>
            <a:spLocks noChangeArrowheads="1"/>
          </p:cNvSpPr>
          <p:nvPr/>
        </p:nvSpPr>
        <p:spPr bwMode="auto">
          <a:xfrm>
            <a:off x="3943350" y="4097338"/>
            <a:ext cx="18764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1758"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1759" name="Rectangle 23"/>
          <p:cNvSpPr>
            <a:spLocks noChangeArrowheads="1"/>
          </p:cNvSpPr>
          <p:nvPr/>
        </p:nvSpPr>
        <p:spPr bwMode="auto">
          <a:xfrm>
            <a:off x="1195388" y="3962400"/>
            <a:ext cx="7842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(months)</a:t>
            </a:r>
            <a:endParaRPr lang="en-US" altLang="en-US" sz="1100">
              <a:ea typeface="ヒラギノ角ゴ Pro W3"/>
              <a:cs typeface="ヒラギノ角ゴ Pro W3"/>
            </a:endParaRPr>
          </a:p>
          <a:p>
            <a:pPr algn="ctr">
              <a:spcBef>
                <a:spcPct val="0"/>
              </a:spcBef>
              <a:buFontTx/>
              <a:buNone/>
            </a:pPr>
            <a:endParaRPr lang="en-US" altLang="en-US" sz="1400">
              <a:ea typeface="ヒラギノ角ゴ Pro W3"/>
              <a:cs typeface="ヒラギノ角ゴ Pro W3"/>
            </a:endParaRPr>
          </a:p>
        </p:txBody>
      </p:sp>
      <p:sp>
        <p:nvSpPr>
          <p:cNvPr id="31760" name="Rectangle 24"/>
          <p:cNvSpPr>
            <a:spLocks noChangeArrowheads="1"/>
          </p:cNvSpPr>
          <p:nvPr/>
        </p:nvSpPr>
        <p:spPr bwMode="auto">
          <a:xfrm>
            <a:off x="2178050" y="4686300"/>
            <a:ext cx="9239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File PCT</a:t>
            </a:r>
          </a:p>
          <a:p>
            <a:pPr algn="ct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p:txBody>
      </p:sp>
      <p:sp>
        <p:nvSpPr>
          <p:cNvPr id="31761" name="Rectangle 25"/>
          <p:cNvSpPr>
            <a:spLocks noChangeArrowheads="1"/>
          </p:cNvSpPr>
          <p:nvPr/>
        </p:nvSpPr>
        <p:spPr bwMode="auto">
          <a:xfrm>
            <a:off x="2447925" y="42386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12</a:t>
            </a:r>
            <a:endParaRPr lang="en-US" altLang="en-US" sz="1400">
              <a:ea typeface="ヒラギノ角ゴ Pro W3"/>
              <a:cs typeface="ヒラギノ角ゴ Pro W3"/>
            </a:endParaRPr>
          </a:p>
        </p:txBody>
      </p:sp>
      <p:sp>
        <p:nvSpPr>
          <p:cNvPr id="31762" name="Rectangle 26"/>
          <p:cNvSpPr>
            <a:spLocks noChangeArrowheads="1"/>
          </p:cNvSpPr>
          <p:nvPr/>
        </p:nvSpPr>
        <p:spPr bwMode="auto">
          <a:xfrm>
            <a:off x="1477963" y="4343400"/>
            <a:ext cx="173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endParaRPr lang="en-US" altLang="en-US" sz="1400">
              <a:ea typeface="ヒラギノ角ゴ Pro W3"/>
              <a:cs typeface="ヒラギノ角ゴ Pro W3"/>
            </a:endParaRPr>
          </a:p>
        </p:txBody>
      </p:sp>
      <p:sp>
        <p:nvSpPr>
          <p:cNvPr id="31763" name="Rectangle 27"/>
          <p:cNvSpPr>
            <a:spLocks noChangeArrowheads="1"/>
          </p:cNvSpPr>
          <p:nvPr/>
        </p:nvSpPr>
        <p:spPr bwMode="auto">
          <a:xfrm>
            <a:off x="6421438" y="4249738"/>
            <a:ext cx="5270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30</a:t>
            </a:r>
            <a:endParaRPr lang="en-US" altLang="en-US" sz="1400">
              <a:ea typeface="ヒラギノ角ゴ Pro W3"/>
              <a:cs typeface="ヒラギノ角ゴ Pro W3"/>
            </a:endParaRPr>
          </a:p>
        </p:txBody>
      </p:sp>
      <p:sp>
        <p:nvSpPr>
          <p:cNvPr id="31764" name="Line 28"/>
          <p:cNvSpPr>
            <a:spLocks noChangeShapeType="1"/>
          </p:cNvSpPr>
          <p:nvPr/>
        </p:nvSpPr>
        <p:spPr bwMode="auto">
          <a:xfrm>
            <a:off x="1528763" y="4645025"/>
            <a:ext cx="5275262"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65" name="Line 29"/>
          <p:cNvSpPr>
            <a:spLocks noChangeShapeType="1"/>
          </p:cNvSpPr>
          <p:nvPr/>
        </p:nvSpPr>
        <p:spPr bwMode="auto">
          <a:xfrm flipV="1">
            <a:off x="2627313" y="4495800"/>
            <a:ext cx="0" cy="133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66" name="Rectangle 30"/>
          <p:cNvSpPr>
            <a:spLocks noChangeArrowheads="1"/>
          </p:cNvSpPr>
          <p:nvPr/>
        </p:nvSpPr>
        <p:spPr bwMode="auto">
          <a:xfrm>
            <a:off x="2974975" y="4703763"/>
            <a:ext cx="134143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search report &amp; written opinion</a:t>
            </a:r>
            <a:endParaRPr lang="en-US" altLang="en-US" sz="1100">
              <a:ea typeface="ヒラギノ角ゴ Pro W3"/>
              <a:cs typeface="ヒラギノ角ゴ Pro W3"/>
            </a:endParaRPr>
          </a:p>
        </p:txBody>
      </p:sp>
      <p:sp>
        <p:nvSpPr>
          <p:cNvPr id="31767" name="Rectangle 31"/>
          <p:cNvSpPr>
            <a:spLocks noChangeArrowheads="1"/>
          </p:cNvSpPr>
          <p:nvPr/>
        </p:nvSpPr>
        <p:spPr bwMode="auto">
          <a:xfrm>
            <a:off x="3352800" y="4238625"/>
            <a:ext cx="6334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16</a:t>
            </a:r>
            <a:endParaRPr lang="en-US" altLang="en-US" sz="1400">
              <a:ea typeface="ヒラギノ角ゴ Pro W3"/>
              <a:cs typeface="ヒラギノ角ゴ Pro W3"/>
            </a:endParaRPr>
          </a:p>
        </p:txBody>
      </p:sp>
      <p:sp>
        <p:nvSpPr>
          <p:cNvPr id="31768" name="Rectangle 32"/>
          <p:cNvSpPr>
            <a:spLocks noChangeArrowheads="1"/>
          </p:cNvSpPr>
          <p:nvPr/>
        </p:nvSpPr>
        <p:spPr bwMode="auto">
          <a:xfrm>
            <a:off x="4019550" y="4225925"/>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18</a:t>
            </a:r>
          </a:p>
        </p:txBody>
      </p:sp>
      <p:sp>
        <p:nvSpPr>
          <p:cNvPr id="31769" name="Text Box 33"/>
          <p:cNvSpPr txBox="1">
            <a:spLocks noChangeArrowheads="1"/>
          </p:cNvSpPr>
          <p:nvPr/>
        </p:nvSpPr>
        <p:spPr bwMode="auto">
          <a:xfrm>
            <a:off x="3525838" y="3862388"/>
            <a:ext cx="1455737"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International</a:t>
            </a:r>
          </a:p>
          <a:p>
            <a:pPr algn="ctr">
              <a:spcBef>
                <a:spcPct val="0"/>
              </a:spcBef>
              <a:buFontTx/>
              <a:buNone/>
            </a:pPr>
            <a:r>
              <a:rPr lang="en-US" altLang="en-US" sz="1100" b="1">
                <a:ea typeface="ヒラギノ角ゴ Pro W3"/>
                <a:cs typeface="ヒラギノ角ゴ Pro W3"/>
              </a:rPr>
              <a:t>publication</a:t>
            </a:r>
            <a:endParaRPr lang="en-US" altLang="en-US" sz="1400" b="1">
              <a:ea typeface="ヒラギノ角ゴ Pro W3"/>
              <a:cs typeface="ヒラギノ角ゴ Pro W3"/>
            </a:endParaRPr>
          </a:p>
        </p:txBody>
      </p:sp>
      <p:sp>
        <p:nvSpPr>
          <p:cNvPr id="31770" name="Line 34"/>
          <p:cNvSpPr>
            <a:spLocks noChangeShapeType="1"/>
          </p:cNvSpPr>
          <p:nvPr/>
        </p:nvSpPr>
        <p:spPr bwMode="auto">
          <a:xfrm flipV="1">
            <a:off x="3646488" y="4511675"/>
            <a:ext cx="0" cy="136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71" name="Rectangle 35"/>
          <p:cNvSpPr>
            <a:spLocks noChangeArrowheads="1"/>
          </p:cNvSpPr>
          <p:nvPr/>
        </p:nvSpPr>
        <p:spPr bwMode="auto">
          <a:xfrm>
            <a:off x="4100513" y="4697413"/>
            <a:ext cx="1550987" cy="1270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File</a:t>
            </a:r>
            <a:br>
              <a:rPr lang="en-US" altLang="en-US" sz="1100" b="1">
                <a:ea typeface="ヒラギノ角ゴ Pro W3"/>
                <a:cs typeface="ヒラギノ角ゴ Pro W3"/>
              </a:rPr>
            </a:br>
            <a:r>
              <a:rPr lang="en-US" altLang="en-US" sz="1100" b="1">
                <a:ea typeface="ヒラギノ角ゴ Pro W3"/>
                <a:cs typeface="ヒラギノ角ゴ Pro W3"/>
              </a:rPr>
              <a:t> demand for</a:t>
            </a:r>
            <a:br>
              <a:rPr lang="en-US" altLang="en-US" sz="1100" b="1">
                <a:ea typeface="ヒラギノ角ゴ Pro W3"/>
                <a:cs typeface="ヒラギノ角ゴ Pro W3"/>
              </a:rPr>
            </a:br>
            <a:r>
              <a:rPr lang="en-US" altLang="en-US" sz="1100" b="1">
                <a:ea typeface="ヒラギノ角ゴ Pro W3"/>
                <a:cs typeface="ヒラギノ角ゴ Pro W3"/>
              </a:rPr>
              <a:t>International</a:t>
            </a:r>
          </a:p>
          <a:p>
            <a:pPr>
              <a:spcBef>
                <a:spcPct val="0"/>
              </a:spcBef>
              <a:buFontTx/>
              <a:buNone/>
            </a:pPr>
            <a:r>
              <a:rPr lang="en-US" altLang="en-US" sz="1100" b="1">
                <a:ea typeface="ヒラギノ角ゴ Pro W3"/>
                <a:cs typeface="ヒラギノ角ゴ Pro W3"/>
              </a:rPr>
              <a:t>       preliminary</a:t>
            </a:r>
          </a:p>
          <a:p>
            <a:pPr>
              <a:spcBef>
                <a:spcPct val="0"/>
              </a:spcBef>
              <a:buFontTx/>
              <a:buNone/>
            </a:pPr>
            <a:r>
              <a:rPr lang="en-US" altLang="en-US" sz="1100" b="1">
                <a:ea typeface="ヒラギノ角ゴ Pro W3"/>
                <a:cs typeface="ヒラギノ角ゴ Pro W3"/>
              </a:rPr>
              <a:t>      examination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grpSp>
        <p:nvGrpSpPr>
          <p:cNvPr id="31772" name="Group 36"/>
          <p:cNvGrpSpPr>
            <a:grpSpLocks/>
          </p:cNvGrpSpPr>
          <p:nvPr/>
        </p:nvGrpSpPr>
        <p:grpSpPr bwMode="auto">
          <a:xfrm>
            <a:off x="6740525" y="4140200"/>
            <a:ext cx="600075" cy="989013"/>
            <a:chOff x="4047" y="342"/>
            <a:chExt cx="651" cy="1134"/>
          </a:xfrm>
        </p:grpSpPr>
        <p:sp>
          <p:nvSpPr>
            <p:cNvPr id="31788" name="Line 37"/>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89" name="Line 38"/>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0" name="Line 39"/>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1" name="Line 40"/>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2" name="Line 41"/>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93" name="Line 42"/>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1773" name="Rectangle 43"/>
          <p:cNvSpPr>
            <a:spLocks noChangeArrowheads="1"/>
          </p:cNvSpPr>
          <p:nvPr/>
        </p:nvSpPr>
        <p:spPr bwMode="auto">
          <a:xfrm>
            <a:off x="1143000" y="4708525"/>
            <a:ext cx="9683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100" b="1">
                <a:ea typeface="ヒラギノ角ゴ Pro W3"/>
                <a:cs typeface="ヒラギノ角ゴ Pro W3"/>
              </a:rPr>
              <a:t>File local</a:t>
            </a:r>
          </a:p>
          <a:p>
            <a:pPr>
              <a:spcBef>
                <a:spcPct val="0"/>
              </a:spcBef>
              <a:buFontTx/>
              <a:buNone/>
            </a:pPr>
            <a:r>
              <a:rPr lang="en-US" altLang="en-US" sz="1100" b="1">
                <a:ea typeface="ヒラギノ角ゴ Pro W3"/>
                <a:cs typeface="ヒラギノ角ゴ Pro W3"/>
              </a:rPr>
              <a:t>application</a:t>
            </a:r>
            <a:endParaRPr lang="en-US" altLang="en-US" sz="1100">
              <a:ea typeface="ヒラギノ角ゴ Pro W3"/>
              <a:cs typeface="ヒラギノ角ゴ Pro W3"/>
            </a:endParaRPr>
          </a:p>
          <a:p>
            <a:pPr>
              <a:spcBef>
                <a:spcPct val="0"/>
              </a:spcBef>
              <a:buFontTx/>
              <a:buNone/>
            </a:pPr>
            <a:endParaRPr lang="en-US" altLang="en-US" sz="1100">
              <a:ea typeface="ヒラギノ角ゴ Pro W3"/>
              <a:cs typeface="ヒラギノ角ゴ Pro W3"/>
            </a:endParaRPr>
          </a:p>
        </p:txBody>
      </p:sp>
      <p:sp>
        <p:nvSpPr>
          <p:cNvPr id="31774" name="Line 45"/>
          <p:cNvSpPr>
            <a:spLocks noChangeShapeType="1"/>
          </p:cNvSpPr>
          <p:nvPr/>
        </p:nvSpPr>
        <p:spPr bwMode="auto">
          <a:xfrm flipV="1">
            <a:off x="4211638"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75" name="Line 46"/>
          <p:cNvSpPr>
            <a:spLocks noChangeShapeType="1"/>
          </p:cNvSpPr>
          <p:nvPr/>
        </p:nvSpPr>
        <p:spPr bwMode="auto">
          <a:xfrm flipV="1">
            <a:off x="1528763" y="452120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76" name="Rectangle 47"/>
          <p:cNvSpPr>
            <a:spLocks noChangeArrowheads="1"/>
          </p:cNvSpPr>
          <p:nvPr/>
        </p:nvSpPr>
        <p:spPr bwMode="auto">
          <a:xfrm>
            <a:off x="4632325" y="4213225"/>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22</a:t>
            </a:r>
            <a:endParaRPr lang="en-US" altLang="en-US" sz="1400">
              <a:ea typeface="ヒラギノ角ゴ Pro W3"/>
              <a:cs typeface="ヒラギノ角ゴ Pro W3"/>
            </a:endParaRPr>
          </a:p>
        </p:txBody>
      </p:sp>
      <p:sp>
        <p:nvSpPr>
          <p:cNvPr id="31777" name="Line 48"/>
          <p:cNvSpPr>
            <a:spLocks noChangeShapeType="1"/>
          </p:cNvSpPr>
          <p:nvPr/>
        </p:nvSpPr>
        <p:spPr bwMode="auto">
          <a:xfrm flipV="1">
            <a:off x="4900613" y="4502150"/>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78" name="Rectangle 49"/>
          <p:cNvSpPr>
            <a:spLocks noChangeArrowheads="1"/>
          </p:cNvSpPr>
          <p:nvPr/>
        </p:nvSpPr>
        <p:spPr bwMode="auto">
          <a:xfrm>
            <a:off x="5859463" y="4249738"/>
            <a:ext cx="561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28</a:t>
            </a:r>
            <a:endParaRPr lang="en-US" altLang="en-US" sz="1400">
              <a:ea typeface="ヒラギノ角ゴ Pro W3"/>
              <a:cs typeface="ヒラギノ角ゴ Pro W3"/>
            </a:endParaRPr>
          </a:p>
        </p:txBody>
      </p:sp>
      <p:sp>
        <p:nvSpPr>
          <p:cNvPr id="31779" name="Line 50"/>
          <p:cNvSpPr>
            <a:spLocks noChangeShapeType="1"/>
          </p:cNvSpPr>
          <p:nvPr/>
        </p:nvSpPr>
        <p:spPr bwMode="auto">
          <a:xfrm flipV="1">
            <a:off x="6161088" y="4529138"/>
            <a:ext cx="0" cy="1111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1780" name="Rectangle 51"/>
          <p:cNvSpPr>
            <a:spLocks noChangeArrowheads="1"/>
          </p:cNvSpPr>
          <p:nvPr/>
        </p:nvSpPr>
        <p:spPr bwMode="auto">
          <a:xfrm>
            <a:off x="5553075" y="4733925"/>
            <a:ext cx="13430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100" b="1">
                <a:ea typeface="ヒラギノ角ゴ Pro W3"/>
                <a:cs typeface="ヒラギノ角ゴ Pro W3"/>
              </a:rPr>
              <a:t>(optional)</a:t>
            </a:r>
          </a:p>
          <a:p>
            <a:pPr algn="ctr">
              <a:spcBef>
                <a:spcPct val="0"/>
              </a:spcBef>
              <a:buFontTx/>
              <a:buNone/>
            </a:pPr>
            <a:r>
              <a:rPr lang="en-US" altLang="en-US" sz="1100" b="1">
                <a:ea typeface="ヒラギノ角ゴ Pro W3"/>
                <a:cs typeface="ヒラギノ角ゴ Pro W3"/>
              </a:rPr>
              <a:t>International </a:t>
            </a:r>
          </a:p>
          <a:p>
            <a:pPr algn="ctr">
              <a:spcBef>
                <a:spcPct val="0"/>
              </a:spcBef>
              <a:buFontTx/>
              <a:buNone/>
            </a:pPr>
            <a:r>
              <a:rPr lang="en-US" altLang="en-US" sz="1100" b="1">
                <a:ea typeface="ヒラギノ角ゴ Pro W3"/>
                <a:cs typeface="ヒラギノ角ゴ Pro W3"/>
              </a:rPr>
              <a:t>preliminary report on patentability</a:t>
            </a:r>
            <a:endParaRPr lang="en-US" altLang="en-US" sz="1100">
              <a:ea typeface="ヒラギノ角ゴ Pro W3"/>
              <a:cs typeface="ヒラギノ角ゴ Pro W3"/>
            </a:endParaRPr>
          </a:p>
        </p:txBody>
      </p:sp>
      <p:sp>
        <p:nvSpPr>
          <p:cNvPr id="31781" name="Text Box 52"/>
          <p:cNvSpPr txBox="1">
            <a:spLocks noChangeArrowheads="1"/>
          </p:cNvSpPr>
          <p:nvPr/>
        </p:nvSpPr>
        <p:spPr bwMode="auto">
          <a:xfrm>
            <a:off x="141288" y="41910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400" b="1">
                <a:solidFill>
                  <a:srgbClr val="0070C0"/>
                </a:solidFill>
                <a:ea typeface="ヒラギノ角ゴ Pro W3"/>
                <a:cs typeface="ヒラギノ角ゴ Pro W3"/>
              </a:rPr>
              <a:t>PCT</a:t>
            </a:r>
            <a:endParaRPr lang="en-US" altLang="en-US" b="1">
              <a:solidFill>
                <a:srgbClr val="0070C0"/>
              </a:solidFill>
              <a:ea typeface="ヒラギノ角ゴ Pro W3"/>
              <a:cs typeface="ヒラギノ角ゴ Pro W3"/>
            </a:endParaRPr>
          </a:p>
        </p:txBody>
      </p:sp>
      <p:sp>
        <p:nvSpPr>
          <p:cNvPr id="31782" name="Rectangle 53"/>
          <p:cNvSpPr>
            <a:spLocks noChangeArrowheads="1"/>
          </p:cNvSpPr>
          <p:nvPr/>
        </p:nvSpPr>
        <p:spPr bwMode="auto">
          <a:xfrm>
            <a:off x="1416050" y="4249738"/>
            <a:ext cx="2635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defTabSz="777875"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defTabSz="777875"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defTabSz="777875"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defTabSz="777875"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defTabSz="777875"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b="1">
                <a:ea typeface="ヒラギノ角ゴ Pro W3"/>
                <a:cs typeface="ヒラギノ角ゴ Pro W3"/>
              </a:rPr>
              <a:t>0</a:t>
            </a:r>
          </a:p>
        </p:txBody>
      </p:sp>
      <p:sp>
        <p:nvSpPr>
          <p:cNvPr id="31783" name="Right Arrow 2"/>
          <p:cNvSpPr>
            <a:spLocks noChangeArrowheads="1"/>
          </p:cNvSpPr>
          <p:nvPr/>
        </p:nvSpPr>
        <p:spPr bwMode="auto">
          <a:xfrm>
            <a:off x="2640013" y="3532188"/>
            <a:ext cx="4187825" cy="354012"/>
          </a:xfrm>
          <a:prstGeom prst="rightArrow">
            <a:avLst>
              <a:gd name="adj1" fmla="val 50000"/>
              <a:gd name="adj2" fmla="val 50002"/>
            </a:avLst>
          </a:prstGeom>
          <a:solidFill>
            <a:srgbClr val="FFC000"/>
          </a:solidFill>
          <a:ln w="9525" algn="ctr">
            <a:solidFill>
              <a:srgbClr val="FFFF00"/>
            </a:solidFill>
            <a:round/>
            <a:headEnd/>
            <a:tailEnd/>
          </a:ln>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1784" name="Rectangle 3"/>
          <p:cNvSpPr>
            <a:spLocks noChangeArrowheads="1"/>
          </p:cNvSpPr>
          <p:nvPr/>
        </p:nvSpPr>
        <p:spPr bwMode="auto">
          <a:xfrm>
            <a:off x="2640013" y="3556000"/>
            <a:ext cx="41640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400" i="1">
                <a:solidFill>
                  <a:srgbClr val="0070C0"/>
                </a:solidFill>
              </a:rPr>
              <a:t>delay of processing by national Offices</a:t>
            </a:r>
          </a:p>
        </p:txBody>
      </p:sp>
      <p:sp>
        <p:nvSpPr>
          <p:cNvPr id="31785" name="Rectangle 4"/>
          <p:cNvSpPr>
            <a:spLocks noChangeArrowheads="1"/>
          </p:cNvSpPr>
          <p:nvPr/>
        </p:nvSpPr>
        <p:spPr bwMode="auto">
          <a:xfrm>
            <a:off x="5789613" y="2917825"/>
            <a:ext cx="2787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en-US" sz="1000" b="1">
                <a:solidFill>
                  <a:srgbClr val="0070C0"/>
                </a:solidFill>
                <a:ea typeface="ヒラギノ角ゴ Pro W3"/>
                <a:cs typeface="ヒラギノ角ゴ Pro W3"/>
              </a:rPr>
              <a:t>Entering of national phase </a:t>
            </a:r>
            <a:r>
              <a:rPr lang="en-US" altLang="en-US" sz="1000" b="1">
                <a:ea typeface="ヒラギノ角ゴ Pro W3"/>
                <a:cs typeface="ヒラギノ角ゴ Pro W3"/>
              </a:rPr>
              <a:t>before </a:t>
            </a:r>
            <a:br>
              <a:rPr lang="en-US" altLang="en-US" sz="1000" b="1">
                <a:ea typeface="ヒラギノ角ゴ Pro W3"/>
                <a:cs typeface="ヒラギノ角ゴ Pro W3"/>
              </a:rPr>
            </a:br>
            <a:r>
              <a:rPr lang="en-US" altLang="en-US" sz="1000" b="1">
                <a:ea typeface="ヒラギノ角ゴ Pro W3"/>
                <a:cs typeface="ヒラギノ角ゴ Pro W3"/>
              </a:rPr>
              <a:t>&amp; processing by national Offices</a:t>
            </a:r>
          </a:p>
          <a:p>
            <a:pPr algn="ctr" eaLnBrk="1" hangingPunct="1">
              <a:spcBef>
                <a:spcPct val="0"/>
              </a:spcBef>
              <a:buFontTx/>
              <a:buNone/>
            </a:pPr>
            <a:r>
              <a:rPr lang="en-US" altLang="en-US" sz="1000" b="1">
                <a:ea typeface="ヒラギノ角ゴ Pro W3"/>
                <a:cs typeface="ヒラギノ角ゴ Pro W3"/>
              </a:rPr>
              <a:t>Fees for translations, Offices, local agents</a:t>
            </a:r>
          </a:p>
        </p:txBody>
      </p:sp>
      <p:sp>
        <p:nvSpPr>
          <p:cNvPr id="31786" name="TextBox 53"/>
          <p:cNvSpPr txBox="1">
            <a:spLocks noChangeArrowheads="1"/>
          </p:cNvSpPr>
          <p:nvPr/>
        </p:nvSpPr>
        <p:spPr bwMode="auto">
          <a:xfrm>
            <a:off x="3151188" y="2927350"/>
            <a:ext cx="1481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b="1" u="sng">
                <a:solidFill>
                  <a:srgbClr val="FF0000"/>
                </a:solidFill>
              </a:rPr>
              <a:t>176 States</a:t>
            </a:r>
          </a:p>
        </p:txBody>
      </p:sp>
      <p:sp>
        <p:nvSpPr>
          <p:cNvPr id="31787" name="TextBox 54"/>
          <p:cNvSpPr txBox="1">
            <a:spLocks noChangeArrowheads="1"/>
          </p:cNvSpPr>
          <p:nvPr/>
        </p:nvSpPr>
        <p:spPr bwMode="auto">
          <a:xfrm>
            <a:off x="7169150" y="5110163"/>
            <a:ext cx="1481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600" b="1" u="sng">
                <a:solidFill>
                  <a:srgbClr val="FF0000"/>
                </a:solidFill>
              </a:rPr>
              <a:t>148 States</a:t>
            </a:r>
          </a:p>
        </p:txBody>
      </p:sp>
    </p:spTree>
    <p:extLst>
      <p:ext uri="{BB962C8B-B14F-4D97-AF65-F5344CB8AC3E}">
        <p14:creationId xmlns:p14="http://schemas.microsoft.com/office/powerpoint/2010/main" val="6943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49325F2E-D7DF-41A6-BF77-9004320C34D1}" type="slidenum">
              <a:rPr lang="en-US" altLang="en-US" sz="1400" smtClean="0"/>
              <a:pPr eaLnBrk="1" hangingPunct="1">
                <a:spcBef>
                  <a:spcPct val="0"/>
                </a:spcBef>
                <a:buFontTx/>
                <a:buNone/>
              </a:pPr>
              <a:t>51</a:t>
            </a:fld>
            <a:endParaRPr lang="en-US" altLang="en-US" sz="1400" smtClean="0"/>
          </a:p>
        </p:txBody>
      </p:sp>
      <p:sp>
        <p:nvSpPr>
          <p:cNvPr id="32771" name="Rectangle 2"/>
          <p:cNvSpPr>
            <a:spLocks noChangeArrowheads="1"/>
          </p:cNvSpPr>
          <p:nvPr/>
        </p:nvSpPr>
        <p:spPr bwMode="auto">
          <a:xfrm>
            <a:off x="457200" y="228600"/>
            <a:ext cx="8147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spcBef>
                <a:spcPct val="0"/>
              </a:spcBef>
              <a:buFontTx/>
              <a:buNone/>
            </a:pPr>
            <a:endParaRPr lang="en-US" altLang="en-US" sz="3600">
              <a:solidFill>
                <a:srgbClr val="00408C"/>
              </a:solidFill>
              <a:ea typeface="ヒラギノ角ゴ Pro W3"/>
              <a:cs typeface="ヒラギノ角ゴ Pro W3"/>
            </a:endParaRPr>
          </a:p>
        </p:txBody>
      </p:sp>
      <p:sp>
        <p:nvSpPr>
          <p:cNvPr id="32772"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2773"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2774"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32775"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32776"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32777"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32778"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32779"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80"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81"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32782"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32783"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32784"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32785"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86"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32787" name="Group 18"/>
          <p:cNvGrpSpPr>
            <a:grpSpLocks/>
          </p:cNvGrpSpPr>
          <p:nvPr/>
        </p:nvGrpSpPr>
        <p:grpSpPr bwMode="auto">
          <a:xfrm>
            <a:off x="7877175" y="2819400"/>
            <a:ext cx="598488" cy="1219200"/>
            <a:chOff x="4047" y="342"/>
            <a:chExt cx="651" cy="1134"/>
          </a:xfrm>
        </p:grpSpPr>
        <p:sp>
          <p:nvSpPr>
            <p:cNvPr id="32811"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812"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813"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814"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815"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816"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788"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32789"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32790"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91"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92"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32793"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94"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32795"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2796"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32797"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32798"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799"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32800"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801"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32802"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803"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32804"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805"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32806"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807"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32808"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809" name="Text Box 33"/>
          <p:cNvSpPr txBox="1">
            <a:spLocks noChangeArrowheads="1"/>
          </p:cNvSpPr>
          <p:nvPr/>
        </p:nvSpPr>
        <p:spPr bwMode="auto">
          <a:xfrm>
            <a:off x="7162800" y="76200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32810"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Tree>
    <p:extLst>
      <p:ext uri="{BB962C8B-B14F-4D97-AF65-F5344CB8AC3E}">
        <p14:creationId xmlns:p14="http://schemas.microsoft.com/office/powerpoint/2010/main" val="4117122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t>International Searching Authorities</a:t>
            </a:r>
          </a:p>
        </p:txBody>
      </p:sp>
      <p:sp>
        <p:nvSpPr>
          <p:cNvPr id="33795" name="Rectangle 3"/>
          <p:cNvSpPr>
            <a:spLocks noGrp="1" noChangeArrowheads="1"/>
          </p:cNvSpPr>
          <p:nvPr>
            <p:ph idx="1"/>
          </p:nvPr>
        </p:nvSpPr>
        <p:spPr>
          <a:xfrm>
            <a:off x="457200" y="1409700"/>
            <a:ext cx="8229600" cy="4683125"/>
          </a:xfrm>
        </p:spPr>
        <p:txBody>
          <a:bodyPr/>
          <a:lstStyle/>
          <a:p>
            <a:pPr eaLnBrk="1" hangingPunct="1">
              <a:lnSpc>
                <a:spcPct val="90000"/>
              </a:lnSpc>
              <a:spcBef>
                <a:spcPct val="25000"/>
              </a:spcBef>
              <a:spcAft>
                <a:spcPct val="35000"/>
              </a:spcAft>
            </a:pPr>
            <a:r>
              <a:rPr lang="en-US" altLang="en-US" sz="1800" smtClean="0"/>
              <a:t>Australia</a:t>
            </a:r>
          </a:p>
          <a:p>
            <a:pPr eaLnBrk="1" hangingPunct="1">
              <a:lnSpc>
                <a:spcPct val="90000"/>
              </a:lnSpc>
              <a:spcBef>
                <a:spcPct val="25000"/>
              </a:spcBef>
              <a:spcAft>
                <a:spcPct val="35000"/>
              </a:spcAft>
            </a:pPr>
            <a:r>
              <a:rPr lang="en-US" altLang="en-US" sz="1800" smtClean="0"/>
              <a:t>Austria</a:t>
            </a:r>
          </a:p>
          <a:p>
            <a:pPr eaLnBrk="1" hangingPunct="1">
              <a:lnSpc>
                <a:spcPct val="90000"/>
              </a:lnSpc>
              <a:spcBef>
                <a:spcPct val="25000"/>
              </a:spcBef>
              <a:spcAft>
                <a:spcPct val="35000"/>
              </a:spcAft>
            </a:pPr>
            <a:r>
              <a:rPr lang="en-US" altLang="en-US" sz="1800" smtClean="0"/>
              <a:t>Brazil</a:t>
            </a:r>
          </a:p>
          <a:p>
            <a:pPr eaLnBrk="1" hangingPunct="1">
              <a:lnSpc>
                <a:spcPct val="90000"/>
              </a:lnSpc>
              <a:spcBef>
                <a:spcPct val="25000"/>
              </a:spcBef>
              <a:spcAft>
                <a:spcPct val="35000"/>
              </a:spcAft>
            </a:pPr>
            <a:r>
              <a:rPr lang="en-US" altLang="en-US" sz="1800" smtClean="0"/>
              <a:t>Canada</a:t>
            </a:r>
          </a:p>
          <a:p>
            <a:pPr eaLnBrk="1" hangingPunct="1">
              <a:lnSpc>
                <a:spcPct val="90000"/>
              </a:lnSpc>
              <a:spcBef>
                <a:spcPct val="25000"/>
              </a:spcBef>
              <a:spcAft>
                <a:spcPct val="35000"/>
              </a:spcAft>
            </a:pPr>
            <a:r>
              <a:rPr lang="en-US" altLang="en-US" sz="1800" smtClean="0"/>
              <a:t>Chile</a:t>
            </a:r>
          </a:p>
          <a:p>
            <a:pPr eaLnBrk="1" hangingPunct="1">
              <a:lnSpc>
                <a:spcPct val="90000"/>
              </a:lnSpc>
              <a:spcBef>
                <a:spcPct val="25000"/>
              </a:spcBef>
              <a:spcAft>
                <a:spcPct val="35000"/>
              </a:spcAft>
            </a:pPr>
            <a:r>
              <a:rPr lang="en-US" altLang="en-US" sz="1800" smtClean="0"/>
              <a:t>China</a:t>
            </a:r>
          </a:p>
          <a:p>
            <a:pPr eaLnBrk="1" hangingPunct="1">
              <a:lnSpc>
                <a:spcPct val="90000"/>
              </a:lnSpc>
              <a:spcBef>
                <a:spcPct val="25000"/>
              </a:spcBef>
              <a:spcAft>
                <a:spcPct val="35000"/>
              </a:spcAft>
            </a:pPr>
            <a:r>
              <a:rPr lang="en-US" altLang="en-US" sz="1800" smtClean="0"/>
              <a:t>Egypt</a:t>
            </a:r>
          </a:p>
          <a:p>
            <a:pPr eaLnBrk="1" hangingPunct="1">
              <a:lnSpc>
                <a:spcPct val="90000"/>
              </a:lnSpc>
              <a:spcBef>
                <a:spcPct val="25000"/>
              </a:spcBef>
              <a:spcAft>
                <a:spcPct val="35000"/>
              </a:spcAft>
            </a:pPr>
            <a:r>
              <a:rPr lang="en-US" altLang="en-US" sz="1800" smtClean="0"/>
              <a:t>Finland</a:t>
            </a:r>
          </a:p>
          <a:p>
            <a:pPr eaLnBrk="1" hangingPunct="1">
              <a:lnSpc>
                <a:spcPct val="90000"/>
              </a:lnSpc>
              <a:spcBef>
                <a:spcPct val="25000"/>
              </a:spcBef>
              <a:spcAft>
                <a:spcPct val="35000"/>
              </a:spcAft>
            </a:pPr>
            <a:r>
              <a:rPr lang="en-US" altLang="en-US" sz="1800" smtClean="0"/>
              <a:t>India </a:t>
            </a:r>
          </a:p>
          <a:p>
            <a:pPr eaLnBrk="1" hangingPunct="1">
              <a:lnSpc>
                <a:spcPct val="90000"/>
              </a:lnSpc>
              <a:spcBef>
                <a:spcPct val="25000"/>
              </a:spcBef>
              <a:spcAft>
                <a:spcPct val="35000"/>
              </a:spcAft>
            </a:pPr>
            <a:r>
              <a:rPr lang="en-US" altLang="en-US" sz="1800" smtClean="0"/>
              <a:t>Israel</a:t>
            </a:r>
          </a:p>
          <a:p>
            <a:pPr eaLnBrk="1" hangingPunct="1">
              <a:lnSpc>
                <a:spcPct val="90000"/>
              </a:lnSpc>
              <a:spcBef>
                <a:spcPct val="25000"/>
              </a:spcBef>
              <a:spcAft>
                <a:spcPct val="35000"/>
              </a:spcAft>
            </a:pPr>
            <a:r>
              <a:rPr lang="en-US" altLang="en-US" sz="1800" smtClean="0"/>
              <a:t>Japan</a:t>
            </a:r>
          </a:p>
          <a:p>
            <a:pPr eaLnBrk="1" hangingPunct="1">
              <a:lnSpc>
                <a:spcPct val="90000"/>
              </a:lnSpc>
              <a:spcBef>
                <a:spcPct val="25000"/>
              </a:spcBef>
              <a:spcAft>
                <a:spcPct val="35000"/>
              </a:spcAft>
            </a:pPr>
            <a:endParaRPr lang="en-US" altLang="en-US" sz="1800" smtClean="0"/>
          </a:p>
          <a:p>
            <a:pPr eaLnBrk="1" hangingPunct="1">
              <a:lnSpc>
                <a:spcPct val="90000"/>
              </a:lnSpc>
              <a:spcBef>
                <a:spcPct val="25000"/>
              </a:spcBef>
              <a:spcAft>
                <a:spcPct val="35000"/>
              </a:spcAft>
            </a:pPr>
            <a:endParaRPr lang="en-US" altLang="en-US" sz="1800" smtClean="0"/>
          </a:p>
        </p:txBody>
      </p:sp>
      <p:sp>
        <p:nvSpPr>
          <p:cNvPr id="33796" name="Rectangle 4"/>
          <p:cNvSpPr>
            <a:spLocks noGrp="1" noChangeArrowheads="1"/>
          </p:cNvSpPr>
          <p:nvPr>
            <p:ph type="body" sz="half" idx="4294967295"/>
          </p:nvPr>
        </p:nvSpPr>
        <p:spPr>
          <a:xfrm>
            <a:off x="3492500" y="1409700"/>
            <a:ext cx="5291138" cy="4683125"/>
          </a:xfrm>
        </p:spPr>
        <p:txBody>
          <a:bodyPr/>
          <a:lstStyle/>
          <a:p>
            <a:pPr>
              <a:lnSpc>
                <a:spcPct val="90000"/>
              </a:lnSpc>
              <a:spcBef>
                <a:spcPct val="25000"/>
              </a:spcBef>
              <a:spcAft>
                <a:spcPct val="35000"/>
              </a:spcAft>
              <a:buClr>
                <a:srgbClr val="00B0F0"/>
              </a:buClr>
              <a:buSzPct val="150000"/>
              <a:buFont typeface="Arial" pitchFamily="34" charset="0"/>
              <a:buChar char="■"/>
            </a:pPr>
            <a:r>
              <a:rPr lang="en-US" altLang="en-US" sz="1800" smtClean="0"/>
              <a:t>Republic of Korea</a:t>
            </a:r>
          </a:p>
          <a:p>
            <a:pPr>
              <a:lnSpc>
                <a:spcPct val="90000"/>
              </a:lnSpc>
              <a:spcBef>
                <a:spcPct val="25000"/>
              </a:spcBef>
              <a:spcAft>
                <a:spcPct val="35000"/>
              </a:spcAft>
              <a:buClr>
                <a:srgbClr val="00B0F0"/>
              </a:buClr>
              <a:buSzPct val="150000"/>
              <a:buFont typeface="Arial" pitchFamily="34" charset="0"/>
              <a:buChar char="■"/>
            </a:pPr>
            <a:r>
              <a:rPr lang="en-US" altLang="en-US" sz="1800" smtClean="0"/>
              <a:t>Russian Federation</a:t>
            </a:r>
          </a:p>
          <a:p>
            <a:pPr>
              <a:lnSpc>
                <a:spcPct val="90000"/>
              </a:lnSpc>
              <a:spcBef>
                <a:spcPct val="25000"/>
              </a:spcBef>
              <a:spcAft>
                <a:spcPct val="35000"/>
              </a:spcAft>
              <a:buClr>
                <a:srgbClr val="00B0F0"/>
              </a:buClr>
              <a:buSzPct val="150000"/>
              <a:buFont typeface="Arial" pitchFamily="34" charset="0"/>
              <a:buChar char="■"/>
            </a:pPr>
            <a:r>
              <a:rPr lang="en-US" altLang="en-US" sz="1800" smtClean="0"/>
              <a:t>Singapore </a:t>
            </a:r>
          </a:p>
          <a:p>
            <a:pPr>
              <a:lnSpc>
                <a:spcPct val="90000"/>
              </a:lnSpc>
              <a:spcBef>
                <a:spcPct val="25000"/>
              </a:spcBef>
              <a:spcAft>
                <a:spcPct val="35000"/>
              </a:spcAft>
              <a:buClr>
                <a:srgbClr val="00B0F0"/>
              </a:buClr>
              <a:buSzPct val="150000"/>
              <a:buFont typeface="Arial" pitchFamily="34" charset="0"/>
              <a:buChar char="■"/>
            </a:pPr>
            <a:r>
              <a:rPr lang="en-US" altLang="en-US" sz="1800" smtClean="0"/>
              <a:t>Spain</a:t>
            </a:r>
          </a:p>
          <a:p>
            <a:pPr>
              <a:lnSpc>
                <a:spcPct val="90000"/>
              </a:lnSpc>
              <a:spcBef>
                <a:spcPct val="25000"/>
              </a:spcBef>
              <a:spcAft>
                <a:spcPct val="35000"/>
              </a:spcAft>
              <a:buClr>
                <a:srgbClr val="00B0F0"/>
              </a:buClr>
              <a:buSzPct val="150000"/>
              <a:buFont typeface="Arial" pitchFamily="34" charset="0"/>
              <a:buChar char="■"/>
            </a:pPr>
            <a:r>
              <a:rPr lang="en-US" altLang="en-US" sz="1800" smtClean="0"/>
              <a:t>Sweden</a:t>
            </a:r>
          </a:p>
          <a:p>
            <a:pPr>
              <a:lnSpc>
                <a:spcPct val="90000"/>
              </a:lnSpc>
              <a:spcBef>
                <a:spcPct val="25000"/>
              </a:spcBef>
              <a:spcAft>
                <a:spcPct val="35000"/>
              </a:spcAft>
              <a:buClr>
                <a:srgbClr val="00B0F0"/>
              </a:buClr>
              <a:buSzPct val="150000"/>
              <a:buFont typeface="Arial" pitchFamily="34" charset="0"/>
              <a:buChar char="■"/>
            </a:pPr>
            <a:r>
              <a:rPr lang="en-US" altLang="en-US" sz="1800" smtClean="0"/>
              <a:t>Ukraine</a:t>
            </a:r>
          </a:p>
          <a:p>
            <a:pPr>
              <a:lnSpc>
                <a:spcPct val="90000"/>
              </a:lnSpc>
              <a:spcBef>
                <a:spcPct val="25000"/>
              </a:spcBef>
              <a:spcAft>
                <a:spcPct val="35000"/>
              </a:spcAft>
              <a:buClr>
                <a:srgbClr val="00B0F0"/>
              </a:buClr>
              <a:buSzPct val="150000"/>
              <a:buFont typeface="Arial" pitchFamily="34" charset="0"/>
              <a:buChar char="■"/>
            </a:pPr>
            <a:r>
              <a:rPr lang="en-US" altLang="en-US" sz="1800" smtClean="0"/>
              <a:t>United States of America</a:t>
            </a:r>
          </a:p>
          <a:p>
            <a:pPr>
              <a:lnSpc>
                <a:spcPct val="90000"/>
              </a:lnSpc>
              <a:spcBef>
                <a:spcPct val="25000"/>
              </a:spcBef>
              <a:spcAft>
                <a:spcPct val="35000"/>
              </a:spcAft>
              <a:buClr>
                <a:srgbClr val="00B0F0"/>
              </a:buClr>
              <a:buSzPct val="150000"/>
              <a:buFont typeface="Arial" pitchFamily="34" charset="0"/>
              <a:buChar char="■"/>
            </a:pPr>
            <a:r>
              <a:rPr lang="en-US" altLang="en-US" sz="1800" smtClean="0"/>
              <a:t>European Patent Office</a:t>
            </a:r>
          </a:p>
          <a:p>
            <a:pPr>
              <a:lnSpc>
                <a:spcPct val="90000"/>
              </a:lnSpc>
              <a:spcBef>
                <a:spcPct val="25000"/>
              </a:spcBef>
              <a:spcAft>
                <a:spcPct val="35000"/>
              </a:spcAft>
              <a:buClr>
                <a:srgbClr val="00B0F0"/>
              </a:buClr>
              <a:buSzPct val="150000"/>
              <a:buFont typeface="Arial" pitchFamily="34" charset="0"/>
              <a:buChar char="■"/>
            </a:pPr>
            <a:r>
              <a:rPr lang="en-US" altLang="en-US" sz="1800" smtClean="0"/>
              <a:t>Nordic Patent Institute (Denmark, Iceland, Norway)</a:t>
            </a:r>
          </a:p>
          <a:p>
            <a:pPr>
              <a:lnSpc>
                <a:spcPct val="90000"/>
              </a:lnSpc>
              <a:spcBef>
                <a:spcPct val="25000"/>
              </a:spcBef>
              <a:spcAft>
                <a:spcPct val="35000"/>
              </a:spcAft>
              <a:buClr>
                <a:srgbClr val="00B0F0"/>
              </a:buClr>
              <a:buSzPct val="150000"/>
              <a:buFont typeface="Arial" pitchFamily="34" charset="0"/>
              <a:buChar char="■"/>
            </a:pPr>
            <a:r>
              <a:rPr lang="en-US" altLang="en-US" sz="1800" i="1" smtClean="0"/>
              <a:t>Visegrad Patent Institute (not yet operating)</a:t>
            </a:r>
            <a:br>
              <a:rPr lang="en-US" altLang="en-US" sz="1800" i="1" smtClean="0"/>
            </a:br>
            <a:r>
              <a:rPr lang="en-US" altLang="en-US" sz="1800" i="1" smtClean="0"/>
              <a:t>(Czech Republic, Hungary, Poland, Slovakia) </a:t>
            </a:r>
          </a:p>
          <a:p>
            <a:pPr eaLnBrk="1" hangingPunct="1">
              <a:lnSpc>
                <a:spcPct val="90000"/>
              </a:lnSpc>
              <a:buFontTx/>
              <a:buChar char="•"/>
            </a:pPr>
            <a:endParaRPr lang="en-US" altLang="en-US" sz="2000" smtClean="0"/>
          </a:p>
        </p:txBody>
      </p:sp>
      <p:sp>
        <p:nvSpPr>
          <p:cNvPr id="33797"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F1E71D8-8FF9-4070-8A9B-ED7B8F33CA27}" type="slidenum">
              <a:rPr lang="en-US" altLang="en-US" sz="1400" smtClean="0"/>
              <a:pPr eaLnBrk="1" hangingPunct="1">
                <a:spcBef>
                  <a:spcPct val="0"/>
                </a:spcBef>
                <a:buFontTx/>
                <a:buNone/>
              </a:pPr>
              <a:t>52</a:t>
            </a:fld>
            <a:endParaRPr lang="en-US" altLang="en-US" sz="1400" smtClean="0"/>
          </a:p>
        </p:txBody>
      </p:sp>
    </p:spTree>
    <p:extLst>
      <p:ext uri="{BB962C8B-B14F-4D97-AF65-F5344CB8AC3E}">
        <p14:creationId xmlns:p14="http://schemas.microsoft.com/office/powerpoint/2010/main" val="20300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FAD6EBA-43F0-4D95-BC1D-863A0CC38822}" type="slidenum">
              <a:rPr lang="en-US" altLang="en-US" sz="1400" smtClean="0"/>
              <a:pPr eaLnBrk="1" hangingPunct="1">
                <a:spcBef>
                  <a:spcPct val="0"/>
                </a:spcBef>
                <a:buFontTx/>
                <a:buNone/>
              </a:pPr>
              <a:t>53</a:t>
            </a:fld>
            <a:endParaRPr lang="en-US" altLang="en-US" sz="1400" smtClean="0"/>
          </a:p>
        </p:txBody>
      </p:sp>
      <p:sp>
        <p:nvSpPr>
          <p:cNvPr id="34819" name="Rectangle 2"/>
          <p:cNvSpPr>
            <a:spLocks noGrp="1" noChangeArrowheads="1"/>
          </p:cNvSpPr>
          <p:nvPr>
            <p:ph type="title"/>
          </p:nvPr>
        </p:nvSpPr>
        <p:spPr>
          <a:xfrm>
            <a:off x="468313" y="333375"/>
            <a:ext cx="8424862" cy="1008063"/>
          </a:xfrm>
        </p:spPr>
        <p:txBody>
          <a:bodyPr/>
          <a:lstStyle/>
          <a:p>
            <a:pPr eaLnBrk="1" hangingPunct="1"/>
            <a:r>
              <a:rPr lang="en-US" altLang="en-US" smtClean="0">
                <a:solidFill>
                  <a:srgbClr val="0070C0"/>
                </a:solidFill>
              </a:rPr>
              <a:t>Prior Art for International Search</a:t>
            </a:r>
          </a:p>
        </p:txBody>
      </p:sp>
      <p:sp>
        <p:nvSpPr>
          <p:cNvPr id="34820" name="Rectangle 3"/>
          <p:cNvSpPr>
            <a:spLocks noGrp="1" noChangeArrowheads="1"/>
          </p:cNvSpPr>
          <p:nvPr>
            <p:ph type="body" idx="1"/>
          </p:nvPr>
        </p:nvSpPr>
        <p:spPr>
          <a:xfrm>
            <a:off x="611188" y="1412875"/>
            <a:ext cx="7737475" cy="5256213"/>
          </a:xfrm>
        </p:spPr>
        <p:txBody>
          <a:bodyPr/>
          <a:lstStyle/>
          <a:p>
            <a:pPr eaLnBrk="1" hangingPunct="1">
              <a:spcBef>
                <a:spcPct val="25000"/>
              </a:spcBef>
              <a:spcAft>
                <a:spcPts val="600"/>
              </a:spcAft>
              <a:buClr>
                <a:srgbClr val="3399FF"/>
              </a:buClr>
              <a:buFont typeface="Wingdings" pitchFamily="2" charset="2"/>
              <a:buChar char="n"/>
            </a:pPr>
            <a:r>
              <a:rPr lang="en-US" altLang="en-US" sz="2000" smtClean="0"/>
              <a:t>Prior art: </a:t>
            </a:r>
          </a:p>
          <a:p>
            <a:pPr marL="873125" lvl="1" indent="-415925" eaLnBrk="1" hangingPunct="1">
              <a:spcBef>
                <a:spcPct val="25000"/>
              </a:spcBef>
              <a:spcAft>
                <a:spcPts val="600"/>
              </a:spcAft>
            </a:pPr>
            <a:r>
              <a:rPr lang="en-US" altLang="en-US" sz="2000" smtClean="0"/>
              <a:t>everything which has been made available to the public,      </a:t>
            </a:r>
          </a:p>
          <a:p>
            <a:pPr marL="873125" lvl="1" indent="-415925" eaLnBrk="1" hangingPunct="1">
              <a:spcBef>
                <a:spcPct val="25000"/>
              </a:spcBef>
              <a:spcAft>
                <a:spcPts val="600"/>
              </a:spcAft>
            </a:pPr>
            <a:r>
              <a:rPr lang="en-US" altLang="en-US" sz="2000" smtClean="0"/>
              <a:t>anywhere in the world,</a:t>
            </a:r>
          </a:p>
          <a:p>
            <a:pPr marL="873125" lvl="1" indent="-415925" eaLnBrk="1" hangingPunct="1">
              <a:spcBef>
                <a:spcPct val="25000"/>
              </a:spcBef>
              <a:spcAft>
                <a:spcPts val="600"/>
              </a:spcAft>
            </a:pPr>
            <a:r>
              <a:rPr lang="en-US" altLang="en-US" sz="2000" smtClean="0"/>
              <a:t>by means of written disclosure,</a:t>
            </a:r>
          </a:p>
          <a:p>
            <a:pPr marL="873125" lvl="1" indent="-415925" eaLnBrk="1" hangingPunct="1">
              <a:spcBef>
                <a:spcPct val="25000"/>
              </a:spcBef>
              <a:spcAft>
                <a:spcPts val="600"/>
              </a:spcAft>
            </a:pPr>
            <a:r>
              <a:rPr lang="en-US" altLang="en-US" sz="2000" smtClean="0"/>
              <a:t>which is capable of being of assistance in determining that the claimed invention </a:t>
            </a:r>
            <a:r>
              <a:rPr lang="en-US" altLang="en-US" sz="2000" u="sng" smtClean="0"/>
              <a:t>is or is not new </a:t>
            </a:r>
            <a:r>
              <a:rPr lang="en-US" altLang="en-US" sz="2000" smtClean="0"/>
              <a:t>and that it </a:t>
            </a:r>
            <a:r>
              <a:rPr lang="en-US" altLang="en-US" sz="2000" u="sng" smtClean="0"/>
              <a:t>does or does not involve an inventive step</a:t>
            </a:r>
            <a:r>
              <a:rPr lang="en-US" altLang="en-US" sz="2000" smtClean="0"/>
              <a:t>,</a:t>
            </a:r>
          </a:p>
          <a:p>
            <a:pPr marL="873125" lvl="1" indent="-415925" eaLnBrk="1" hangingPunct="1">
              <a:spcBef>
                <a:spcPct val="25000"/>
              </a:spcBef>
              <a:spcAft>
                <a:spcPts val="600"/>
              </a:spcAft>
            </a:pPr>
            <a:r>
              <a:rPr lang="en-US" altLang="en-US" sz="2000" smtClean="0"/>
              <a:t>provided the making available to the  public occurred prior to the international filing date.</a:t>
            </a:r>
          </a:p>
        </p:txBody>
      </p:sp>
    </p:spTree>
    <p:extLst>
      <p:ext uri="{BB962C8B-B14F-4D97-AF65-F5344CB8AC3E}">
        <p14:creationId xmlns:p14="http://schemas.microsoft.com/office/powerpoint/2010/main" val="394328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76C2FF74-846A-44D1-9FA6-1B5759A23192}" type="slidenum">
              <a:rPr lang="en-US" altLang="en-US" sz="1400" smtClean="0"/>
              <a:pPr eaLnBrk="1" hangingPunct="1">
                <a:spcBef>
                  <a:spcPct val="0"/>
                </a:spcBef>
                <a:buFontTx/>
                <a:buNone/>
              </a:pPr>
              <a:t>54</a:t>
            </a:fld>
            <a:endParaRPr lang="en-US" altLang="en-US" sz="1400" smtClean="0"/>
          </a:p>
        </p:txBody>
      </p:sp>
      <p:pic>
        <p:nvPicPr>
          <p:cNvPr id="358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Oval 3"/>
          <p:cNvSpPr>
            <a:spLocks noChangeArrowheads="1"/>
          </p:cNvSpPr>
          <p:nvPr/>
        </p:nvSpPr>
        <p:spPr bwMode="auto">
          <a:xfrm>
            <a:off x="1676400" y="914400"/>
            <a:ext cx="4232275"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5845" name="Oval 4"/>
          <p:cNvSpPr>
            <a:spLocks noChangeArrowheads="1"/>
          </p:cNvSpPr>
          <p:nvPr/>
        </p:nvSpPr>
        <p:spPr bwMode="auto">
          <a:xfrm>
            <a:off x="6753225" y="914400"/>
            <a:ext cx="1552575" cy="42672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5846" name="Oval 5"/>
          <p:cNvSpPr>
            <a:spLocks noChangeArrowheads="1"/>
          </p:cNvSpPr>
          <p:nvPr/>
        </p:nvSpPr>
        <p:spPr bwMode="auto">
          <a:xfrm>
            <a:off x="457200" y="914400"/>
            <a:ext cx="1289050" cy="4724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99CC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5847" name="Oval 6"/>
          <p:cNvSpPr>
            <a:spLocks noChangeArrowheads="1"/>
          </p:cNvSpPr>
          <p:nvPr/>
        </p:nvSpPr>
        <p:spPr bwMode="auto">
          <a:xfrm>
            <a:off x="2971800" y="5788025"/>
            <a:ext cx="2579688"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Documents relevant to whether or not your invention may be patentable</a:t>
            </a:r>
          </a:p>
        </p:txBody>
      </p:sp>
      <p:sp>
        <p:nvSpPr>
          <p:cNvPr id="35848" name="Oval 7"/>
          <p:cNvSpPr>
            <a:spLocks noChangeArrowheads="1"/>
          </p:cNvSpPr>
          <p:nvPr/>
        </p:nvSpPr>
        <p:spPr bwMode="auto">
          <a:xfrm>
            <a:off x="0" y="5192713"/>
            <a:ext cx="2682875" cy="17970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Symbols indicating</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aspect of patentability </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the document cited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relevant to (for example, novelty, inventive step, etc.)</a:t>
            </a:r>
            <a:endParaRPr lang="en-US" altLang="en-US" sz="1200" b="1">
              <a:solidFill>
                <a:srgbClr val="0070C0"/>
              </a:solidFill>
              <a:ea typeface="ヒラギノ角ゴ Pro W3"/>
              <a:cs typeface="ヒラギノ角ゴ Pro W3"/>
            </a:endParaRPr>
          </a:p>
        </p:txBody>
      </p:sp>
      <p:sp>
        <p:nvSpPr>
          <p:cNvPr id="35849" name="Oval 8"/>
          <p:cNvSpPr>
            <a:spLocks noChangeArrowheads="1"/>
          </p:cNvSpPr>
          <p:nvPr/>
        </p:nvSpPr>
        <p:spPr bwMode="auto">
          <a:xfrm>
            <a:off x="6300788" y="5554663"/>
            <a:ext cx="2393950" cy="10826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The claim numbers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in your application to</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which the document is</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relevant</a:t>
            </a:r>
          </a:p>
        </p:txBody>
      </p:sp>
      <p:sp>
        <p:nvSpPr>
          <p:cNvPr id="35850" name="Text Box 9"/>
          <p:cNvSpPr txBox="1">
            <a:spLocks noChangeArrowheads="1"/>
          </p:cNvSpPr>
          <p:nvPr/>
        </p:nvSpPr>
        <p:spPr bwMode="auto">
          <a:xfrm>
            <a:off x="827088" y="152400"/>
            <a:ext cx="7743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International Search Report</a:t>
            </a:r>
          </a:p>
        </p:txBody>
      </p:sp>
    </p:spTree>
    <p:extLst>
      <p:ext uri="{BB962C8B-B14F-4D97-AF65-F5344CB8AC3E}">
        <p14:creationId xmlns:p14="http://schemas.microsoft.com/office/powerpoint/2010/main" val="375283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3A7C94C-D10A-4C84-B9BF-EB8281185997}" type="slidenum">
              <a:rPr lang="en-US" altLang="en-US" sz="1400" smtClean="0"/>
              <a:pPr eaLnBrk="1" hangingPunct="1">
                <a:spcBef>
                  <a:spcPct val="0"/>
                </a:spcBef>
                <a:buFontTx/>
                <a:buNone/>
              </a:pPr>
              <a:t>55</a:t>
            </a:fld>
            <a:endParaRPr lang="en-US" altLang="en-US" sz="1400" smtClean="0"/>
          </a:p>
        </p:txBody>
      </p:sp>
      <p:sp>
        <p:nvSpPr>
          <p:cNvPr id="36867" name="Text Box 2"/>
          <p:cNvSpPr txBox="1">
            <a:spLocks noChangeArrowheads="1"/>
          </p:cNvSpPr>
          <p:nvPr/>
        </p:nvSpPr>
        <p:spPr bwMode="auto">
          <a:xfrm>
            <a:off x="827088" y="152400"/>
            <a:ext cx="7921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50000"/>
              </a:spcBef>
              <a:buFontTx/>
              <a:buNone/>
            </a:pPr>
            <a:r>
              <a:rPr lang="en-US" altLang="en-US" sz="1800" b="1">
                <a:solidFill>
                  <a:srgbClr val="0070C0"/>
                </a:solidFill>
                <a:ea typeface="ヒラギノ角ゴ Pro W3"/>
                <a:cs typeface="ヒラギノ角ゴ Pro W3"/>
              </a:rPr>
              <a:t>Example:  PCT Written opinion of the International Searching Authority</a:t>
            </a:r>
          </a:p>
        </p:txBody>
      </p:sp>
      <p:pic>
        <p:nvPicPr>
          <p:cNvPr id="3686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09600"/>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Oval 4"/>
          <p:cNvSpPr>
            <a:spLocks noChangeArrowheads="1"/>
          </p:cNvSpPr>
          <p:nvPr/>
        </p:nvSpPr>
        <p:spPr bwMode="auto">
          <a:xfrm>
            <a:off x="3095625" y="1828800"/>
            <a:ext cx="2671763" cy="1981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6870" name="Oval 5"/>
          <p:cNvSpPr>
            <a:spLocks noChangeArrowheads="1"/>
          </p:cNvSpPr>
          <p:nvPr/>
        </p:nvSpPr>
        <p:spPr bwMode="auto">
          <a:xfrm>
            <a:off x="703263" y="3733800"/>
            <a:ext cx="7737475" cy="22098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6871" name="Oval 6"/>
          <p:cNvSpPr>
            <a:spLocks noChangeArrowheads="1"/>
          </p:cNvSpPr>
          <p:nvPr/>
        </p:nvSpPr>
        <p:spPr bwMode="auto">
          <a:xfrm>
            <a:off x="6611938" y="5702300"/>
            <a:ext cx="2032000"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Patentability assessment</a:t>
            </a:r>
            <a:br>
              <a:rPr lang="en-US" altLang="en-US" sz="1100" b="1">
                <a:solidFill>
                  <a:srgbClr val="0070C0"/>
                </a:solidFill>
                <a:ea typeface="ヒラギノ角ゴ Pro W3"/>
                <a:cs typeface="ヒラギノ角ゴ Pro W3"/>
              </a:rPr>
            </a:br>
            <a:r>
              <a:rPr lang="en-US" altLang="en-US" sz="1100" b="1">
                <a:solidFill>
                  <a:srgbClr val="0070C0"/>
                </a:solidFill>
                <a:ea typeface="ヒラギノ角ゴ Pro W3"/>
                <a:cs typeface="ヒラギノ角ゴ Pro W3"/>
              </a:rPr>
              <a:t> of claims</a:t>
            </a:r>
          </a:p>
        </p:txBody>
      </p:sp>
      <p:sp>
        <p:nvSpPr>
          <p:cNvPr id="36872" name="Oval 7"/>
          <p:cNvSpPr>
            <a:spLocks noChangeArrowheads="1"/>
          </p:cNvSpPr>
          <p:nvPr/>
        </p:nvSpPr>
        <p:spPr bwMode="auto">
          <a:xfrm>
            <a:off x="561975" y="5626100"/>
            <a:ext cx="2033588" cy="84455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100" b="1">
                <a:solidFill>
                  <a:srgbClr val="0070C0"/>
                </a:solidFill>
                <a:ea typeface="ヒラギノ角ゴ Pro W3"/>
                <a:cs typeface="ヒラギノ角ゴ Pro W3"/>
              </a:rPr>
              <a:t>Reasoning supporting the assessment</a:t>
            </a:r>
          </a:p>
        </p:txBody>
      </p:sp>
    </p:spTree>
    <p:extLst>
      <p:ext uri="{BB962C8B-B14F-4D97-AF65-F5344CB8AC3E}">
        <p14:creationId xmlns:p14="http://schemas.microsoft.com/office/powerpoint/2010/main" val="1176015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94F05F93-BAEE-462B-A18F-DA45BC36266A}" type="slidenum">
              <a:rPr lang="en-US" altLang="en-US" sz="1400" smtClean="0"/>
              <a:pPr eaLnBrk="1" hangingPunct="1">
                <a:spcBef>
                  <a:spcPct val="0"/>
                </a:spcBef>
                <a:buFontTx/>
                <a:buNone/>
              </a:pPr>
              <a:t>56</a:t>
            </a:fld>
            <a:endParaRPr lang="en-US" altLang="en-US" sz="1400" smtClean="0"/>
          </a:p>
        </p:txBody>
      </p:sp>
      <p:sp>
        <p:nvSpPr>
          <p:cNvPr id="37891" name="Rectangle 2"/>
          <p:cNvSpPr>
            <a:spLocks noChangeArrowheads="1"/>
          </p:cNvSpPr>
          <p:nvPr/>
        </p:nvSpPr>
        <p:spPr bwMode="auto">
          <a:xfrm>
            <a:off x="457200" y="228600"/>
            <a:ext cx="7904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3600">
                <a:solidFill>
                  <a:srgbClr val="0070C0"/>
                </a:solidFill>
                <a:ea typeface="ヒラギノ角ゴ Pro W3"/>
                <a:cs typeface="ヒラギノ角ゴ Pro W3"/>
              </a:rPr>
              <a:t>The PCT System</a:t>
            </a:r>
          </a:p>
          <a:p>
            <a:pPr algn="ctr">
              <a:spcBef>
                <a:spcPct val="0"/>
              </a:spcBef>
              <a:buFontTx/>
              <a:buNone/>
            </a:pPr>
            <a:endParaRPr lang="en-US" altLang="en-US" sz="3600">
              <a:solidFill>
                <a:srgbClr val="00408C"/>
              </a:solidFill>
              <a:ea typeface="ヒラギノ角ゴ Pro W3"/>
              <a:cs typeface="ヒラギノ角ゴ Pro W3"/>
            </a:endParaRPr>
          </a:p>
        </p:txBody>
      </p:sp>
      <p:sp>
        <p:nvSpPr>
          <p:cNvPr id="37892" name="Rectangle 3"/>
          <p:cNvSpPr>
            <a:spLocks noChangeArrowheads="1"/>
          </p:cNvSpPr>
          <p:nvPr/>
        </p:nvSpPr>
        <p:spPr bwMode="auto">
          <a:xfrm>
            <a:off x="3675063" y="2754313"/>
            <a:ext cx="187642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7893" name="Rectangle 4"/>
          <p:cNvSpPr>
            <a:spLocks noChangeArrowheads="1"/>
          </p:cNvSpPr>
          <p:nvPr/>
        </p:nvSpPr>
        <p:spPr bwMode="auto">
          <a:xfrm>
            <a:off x="3016250" y="4116388"/>
            <a:ext cx="242888"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
        <p:nvSpPr>
          <p:cNvPr id="37894" name="Rectangle 5"/>
          <p:cNvSpPr>
            <a:spLocks noChangeArrowheads="1"/>
          </p:cNvSpPr>
          <p:nvPr/>
        </p:nvSpPr>
        <p:spPr bwMode="auto">
          <a:xfrm>
            <a:off x="879475" y="2774950"/>
            <a:ext cx="885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(months)</a:t>
            </a:r>
          </a:p>
        </p:txBody>
      </p:sp>
      <p:sp>
        <p:nvSpPr>
          <p:cNvPr id="37895" name="Rectangle 6"/>
          <p:cNvSpPr>
            <a:spLocks noChangeArrowheads="1"/>
          </p:cNvSpPr>
          <p:nvPr/>
        </p:nvSpPr>
        <p:spPr bwMode="auto">
          <a:xfrm>
            <a:off x="2174875" y="3486150"/>
            <a:ext cx="103505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File PCT</a:t>
            </a:r>
          </a:p>
          <a:p>
            <a:pPr algn="ctr">
              <a:spcBef>
                <a:spcPct val="0"/>
              </a:spcBef>
              <a:buFontTx/>
              <a:buNone/>
            </a:pPr>
            <a:r>
              <a:rPr lang="en-US" altLang="en-US" sz="1400">
                <a:ea typeface="ヒラギノ角ゴ Pro W3"/>
                <a:cs typeface="ヒラギノ角ゴ Pro W3"/>
              </a:rPr>
              <a:t>application</a:t>
            </a:r>
          </a:p>
        </p:txBody>
      </p:sp>
      <p:sp>
        <p:nvSpPr>
          <p:cNvPr id="37896" name="Rectangle 7"/>
          <p:cNvSpPr>
            <a:spLocks noChangeArrowheads="1"/>
          </p:cNvSpPr>
          <p:nvPr/>
        </p:nvSpPr>
        <p:spPr bwMode="auto">
          <a:xfrm>
            <a:off x="2532063"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12</a:t>
            </a:r>
          </a:p>
        </p:txBody>
      </p:sp>
      <p:sp>
        <p:nvSpPr>
          <p:cNvPr id="37897" name="Rectangle 8"/>
          <p:cNvSpPr>
            <a:spLocks noChangeArrowheads="1"/>
          </p:cNvSpPr>
          <p:nvPr/>
        </p:nvSpPr>
        <p:spPr bwMode="auto">
          <a:xfrm>
            <a:off x="1139825" y="3028950"/>
            <a:ext cx="2889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0</a:t>
            </a:r>
          </a:p>
        </p:txBody>
      </p:sp>
      <p:sp>
        <p:nvSpPr>
          <p:cNvPr id="37898" name="Rectangle 9"/>
          <p:cNvSpPr>
            <a:spLocks noChangeArrowheads="1"/>
          </p:cNvSpPr>
          <p:nvPr/>
        </p:nvSpPr>
        <p:spPr bwMode="auto">
          <a:xfrm>
            <a:off x="7696200" y="3048000"/>
            <a:ext cx="395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30</a:t>
            </a:r>
          </a:p>
        </p:txBody>
      </p:sp>
      <p:sp>
        <p:nvSpPr>
          <p:cNvPr id="37899" name="Line 10"/>
          <p:cNvSpPr>
            <a:spLocks noChangeShapeType="1"/>
          </p:cNvSpPr>
          <p:nvPr/>
        </p:nvSpPr>
        <p:spPr bwMode="auto">
          <a:xfrm>
            <a:off x="1266825" y="3429000"/>
            <a:ext cx="66817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00" name="Line 11"/>
          <p:cNvSpPr>
            <a:spLocks noChangeShapeType="1"/>
          </p:cNvSpPr>
          <p:nvPr/>
        </p:nvSpPr>
        <p:spPr bwMode="auto">
          <a:xfrm flipV="1">
            <a:off x="2743200" y="3290888"/>
            <a:ext cx="0" cy="1381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01" name="Rectangle 12"/>
          <p:cNvSpPr>
            <a:spLocks noChangeArrowheads="1"/>
          </p:cNvSpPr>
          <p:nvPr/>
        </p:nvSpPr>
        <p:spPr bwMode="auto">
          <a:xfrm>
            <a:off x="3325813" y="3490913"/>
            <a:ext cx="13382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 </a:t>
            </a:r>
          </a:p>
          <a:p>
            <a:pPr algn="ctr">
              <a:spcBef>
                <a:spcPct val="0"/>
              </a:spcBef>
              <a:buFontTx/>
              <a:buNone/>
            </a:pPr>
            <a:r>
              <a:rPr lang="en-US" altLang="en-US" sz="1400">
                <a:ea typeface="ヒラギノ角ゴ Pro W3"/>
                <a:cs typeface="ヒラギノ角ゴ Pro W3"/>
              </a:rPr>
              <a:t>search report &amp; written opinion</a:t>
            </a:r>
          </a:p>
        </p:txBody>
      </p:sp>
      <p:sp>
        <p:nvSpPr>
          <p:cNvPr id="37902" name="Rectangle 13"/>
          <p:cNvSpPr>
            <a:spLocks noChangeArrowheads="1"/>
          </p:cNvSpPr>
          <p:nvPr/>
        </p:nvSpPr>
        <p:spPr bwMode="auto">
          <a:xfrm>
            <a:off x="3803650" y="3028950"/>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16</a:t>
            </a:r>
          </a:p>
        </p:txBody>
      </p:sp>
      <p:sp>
        <p:nvSpPr>
          <p:cNvPr id="37903" name="Rectangle 14"/>
          <p:cNvSpPr>
            <a:spLocks noChangeArrowheads="1"/>
          </p:cNvSpPr>
          <p:nvPr/>
        </p:nvSpPr>
        <p:spPr bwMode="auto">
          <a:xfrm>
            <a:off x="4529138" y="3030538"/>
            <a:ext cx="3841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18</a:t>
            </a:r>
          </a:p>
        </p:txBody>
      </p:sp>
      <p:sp>
        <p:nvSpPr>
          <p:cNvPr id="37904" name="Text Box 15"/>
          <p:cNvSpPr txBox="1">
            <a:spLocks noChangeArrowheads="1"/>
          </p:cNvSpPr>
          <p:nvPr/>
        </p:nvSpPr>
        <p:spPr bwMode="auto">
          <a:xfrm>
            <a:off x="3971925" y="2627313"/>
            <a:ext cx="1452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International</a:t>
            </a:r>
          </a:p>
          <a:p>
            <a:pPr algn="ctr">
              <a:spcBef>
                <a:spcPct val="0"/>
              </a:spcBef>
              <a:buFontTx/>
              <a:buNone/>
            </a:pPr>
            <a:r>
              <a:rPr lang="en-US" altLang="en-US" sz="1400">
                <a:ea typeface="ヒラギノ角ゴ Pro W3"/>
                <a:cs typeface="ヒラギノ角ゴ Pro W3"/>
              </a:rPr>
              <a:t>publication</a:t>
            </a:r>
          </a:p>
        </p:txBody>
      </p:sp>
      <p:sp>
        <p:nvSpPr>
          <p:cNvPr id="37905" name="Line 16"/>
          <p:cNvSpPr>
            <a:spLocks noChangeShapeType="1"/>
          </p:cNvSpPr>
          <p:nvPr/>
        </p:nvSpPr>
        <p:spPr bwMode="auto">
          <a:xfrm flipV="1">
            <a:off x="3986213" y="3292475"/>
            <a:ext cx="0" cy="1349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06" name="Rectangle 17"/>
          <p:cNvSpPr>
            <a:spLocks noChangeArrowheads="1"/>
          </p:cNvSpPr>
          <p:nvPr/>
        </p:nvSpPr>
        <p:spPr bwMode="auto">
          <a:xfrm>
            <a:off x="4783138" y="3505200"/>
            <a:ext cx="154622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File</a:t>
            </a:r>
            <a:br>
              <a:rPr lang="en-US" altLang="en-US" sz="1400" i="1">
                <a:ea typeface="ヒラギノ角ゴ Pro W3"/>
                <a:cs typeface="ヒラギノ角ゴ Pro W3"/>
              </a:rPr>
            </a:br>
            <a:r>
              <a:rPr lang="en-US" altLang="en-US" sz="1400" i="1">
                <a:ea typeface="ヒラギノ角ゴ Pro W3"/>
                <a:cs typeface="ヒラギノ角ゴ Pro W3"/>
              </a:rPr>
              <a:t> demand for</a:t>
            </a:r>
            <a:br>
              <a:rPr lang="en-US" altLang="en-US" sz="1400" i="1">
                <a:ea typeface="ヒラギノ角ゴ Pro W3"/>
                <a:cs typeface="ヒラギノ角ゴ Pro W3"/>
              </a:rPr>
            </a:br>
            <a:r>
              <a:rPr lang="en-US" altLang="en-US" sz="1400" i="1">
                <a:ea typeface="ヒラギノ角ゴ Pro W3"/>
                <a:cs typeface="ヒラギノ角ゴ Pro W3"/>
              </a:rPr>
              <a:t>International</a:t>
            </a:r>
          </a:p>
          <a:p>
            <a:pPr>
              <a:spcBef>
                <a:spcPct val="0"/>
              </a:spcBef>
              <a:buFontTx/>
              <a:buNone/>
            </a:pPr>
            <a:r>
              <a:rPr lang="en-US" altLang="en-US" sz="1400" i="1">
                <a:ea typeface="ヒラギノ角ゴ Pro W3"/>
                <a:cs typeface="ヒラギノ角ゴ Pro W3"/>
              </a:rPr>
              <a:t>       preliminary</a:t>
            </a:r>
          </a:p>
          <a:p>
            <a:pPr>
              <a:spcBef>
                <a:spcPct val="0"/>
              </a:spcBef>
              <a:buFontTx/>
              <a:buNone/>
            </a:pPr>
            <a:r>
              <a:rPr lang="en-US" altLang="en-US" sz="1400" i="1">
                <a:ea typeface="ヒラギノ角ゴ Pro W3"/>
                <a:cs typeface="ヒラギノ角ゴ Pro W3"/>
              </a:rPr>
              <a:t>      examination</a:t>
            </a:r>
          </a:p>
          <a:p>
            <a:pPr>
              <a:spcBef>
                <a:spcPct val="0"/>
              </a:spcBef>
              <a:buFontTx/>
              <a:buNone/>
            </a:pPr>
            <a:endParaRPr lang="en-US" altLang="en-US" sz="1400">
              <a:ea typeface="ヒラギノ角ゴ Pro W3"/>
              <a:cs typeface="ヒラギノ角ゴ Pro W3"/>
            </a:endParaRPr>
          </a:p>
        </p:txBody>
      </p:sp>
      <p:grpSp>
        <p:nvGrpSpPr>
          <p:cNvPr id="37907" name="Group 18"/>
          <p:cNvGrpSpPr>
            <a:grpSpLocks/>
          </p:cNvGrpSpPr>
          <p:nvPr/>
        </p:nvGrpSpPr>
        <p:grpSpPr bwMode="auto">
          <a:xfrm>
            <a:off x="7877175" y="2819400"/>
            <a:ext cx="598488" cy="1219200"/>
            <a:chOff x="4047" y="342"/>
            <a:chExt cx="651" cy="1134"/>
          </a:xfrm>
        </p:grpSpPr>
        <p:sp>
          <p:nvSpPr>
            <p:cNvPr id="37931" name="Line 19"/>
            <p:cNvSpPr>
              <a:spLocks noChangeShapeType="1"/>
            </p:cNvSpPr>
            <p:nvPr/>
          </p:nvSpPr>
          <p:spPr bwMode="auto">
            <a:xfrm rot="-2700000">
              <a:off x="4047" y="705"/>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32" name="Line 20"/>
            <p:cNvSpPr>
              <a:spLocks noChangeShapeType="1"/>
            </p:cNvSpPr>
            <p:nvPr/>
          </p:nvSpPr>
          <p:spPr bwMode="auto">
            <a:xfrm rot="900000">
              <a:off x="4122" y="98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33" name="Line 21"/>
            <p:cNvSpPr>
              <a:spLocks noChangeShapeType="1"/>
            </p:cNvSpPr>
            <p:nvPr/>
          </p:nvSpPr>
          <p:spPr bwMode="auto">
            <a:xfrm rot="2700000">
              <a:off x="4047" y="1113"/>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34" name="Line 22"/>
            <p:cNvSpPr>
              <a:spLocks noChangeShapeType="1"/>
            </p:cNvSpPr>
            <p:nvPr/>
          </p:nvSpPr>
          <p:spPr bwMode="auto">
            <a:xfrm rot="4500000">
              <a:off x="3918" y="1188"/>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35" name="Line 23"/>
            <p:cNvSpPr>
              <a:spLocks noChangeShapeType="1"/>
            </p:cNvSpPr>
            <p:nvPr/>
          </p:nvSpPr>
          <p:spPr bwMode="auto">
            <a:xfrm rot="-900000">
              <a:off x="4122" y="834"/>
              <a:ext cx="5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36" name="Line 24"/>
            <p:cNvSpPr>
              <a:spLocks noChangeShapeType="1"/>
            </p:cNvSpPr>
            <p:nvPr/>
          </p:nvSpPr>
          <p:spPr bwMode="auto">
            <a:xfrm rot="-4500000">
              <a:off x="3919" y="629"/>
              <a:ext cx="576" cy="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7908" name="Rectangle 25"/>
          <p:cNvSpPr>
            <a:spLocks noChangeArrowheads="1"/>
          </p:cNvSpPr>
          <p:nvPr/>
        </p:nvSpPr>
        <p:spPr bwMode="auto">
          <a:xfrm>
            <a:off x="817563" y="3465513"/>
            <a:ext cx="10414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spcBef>
                <a:spcPct val="0"/>
              </a:spcBef>
              <a:buFontTx/>
              <a:buNone/>
            </a:pPr>
            <a:r>
              <a:rPr lang="en-US" altLang="en-US" sz="1400">
                <a:ea typeface="ヒラギノ角ゴ Pro W3"/>
                <a:cs typeface="ヒラギノ角ゴ Pro W3"/>
              </a:rPr>
              <a:t>File local</a:t>
            </a:r>
          </a:p>
          <a:p>
            <a:pPr>
              <a:spcBef>
                <a:spcPct val="0"/>
              </a:spcBef>
              <a:buFontTx/>
              <a:buNone/>
            </a:pPr>
            <a:r>
              <a:rPr lang="en-US" altLang="en-US" sz="1400">
                <a:ea typeface="ヒラギノ角ゴ Pro W3"/>
                <a:cs typeface="ヒラギノ角ゴ Pro W3"/>
              </a:rPr>
              <a:t>application</a:t>
            </a:r>
          </a:p>
          <a:p>
            <a:pPr>
              <a:spcBef>
                <a:spcPct val="0"/>
              </a:spcBef>
              <a:buFontTx/>
              <a:buNone/>
            </a:pPr>
            <a:endParaRPr lang="en-US" altLang="en-US" sz="1400">
              <a:solidFill>
                <a:schemeClr val="bg1"/>
              </a:solidFill>
              <a:ea typeface="ヒラギノ角ゴ Pro W3"/>
              <a:cs typeface="ヒラギノ角ゴ Pro W3"/>
            </a:endParaRPr>
          </a:p>
        </p:txBody>
      </p:sp>
      <p:sp>
        <p:nvSpPr>
          <p:cNvPr id="37909" name="Rectangle 26"/>
          <p:cNvSpPr>
            <a:spLocks noChangeArrowheads="1"/>
          </p:cNvSpPr>
          <p:nvPr/>
        </p:nvSpPr>
        <p:spPr bwMode="auto">
          <a:xfrm>
            <a:off x="7496175" y="2057400"/>
            <a:ext cx="80803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Enter</a:t>
            </a:r>
          </a:p>
          <a:p>
            <a:pPr algn="ctr">
              <a:spcBef>
                <a:spcPct val="0"/>
              </a:spcBef>
              <a:buFontTx/>
              <a:buNone/>
            </a:pPr>
            <a:r>
              <a:rPr lang="en-US" altLang="en-US" sz="1400">
                <a:ea typeface="ヒラギノ角ゴ Pro W3"/>
                <a:cs typeface="ヒラギノ角ゴ Pro W3"/>
              </a:rPr>
              <a:t>national</a:t>
            </a:r>
          </a:p>
          <a:p>
            <a:pPr algn="ctr">
              <a:spcBef>
                <a:spcPct val="0"/>
              </a:spcBef>
              <a:buFontTx/>
              <a:buNone/>
            </a:pPr>
            <a:r>
              <a:rPr lang="en-US" altLang="en-US" sz="1400">
                <a:ea typeface="ヒラギノ角ゴ Pro W3"/>
                <a:cs typeface="ヒラギノ角ゴ Pro W3"/>
              </a:rPr>
              <a:t>phase</a:t>
            </a:r>
          </a:p>
        </p:txBody>
      </p:sp>
      <p:sp>
        <p:nvSpPr>
          <p:cNvPr id="37910" name="Line 27"/>
          <p:cNvSpPr>
            <a:spLocks noChangeShapeType="1"/>
          </p:cNvSpPr>
          <p:nvPr/>
        </p:nvSpPr>
        <p:spPr bwMode="auto">
          <a:xfrm flipV="1">
            <a:off x="4713288"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11" name="Line 28"/>
          <p:cNvSpPr>
            <a:spLocks noChangeShapeType="1"/>
          </p:cNvSpPr>
          <p:nvPr/>
        </p:nvSpPr>
        <p:spPr bwMode="auto">
          <a:xfrm flipV="1">
            <a:off x="1266825"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12" name="Rectangle 29"/>
          <p:cNvSpPr>
            <a:spLocks noChangeArrowheads="1"/>
          </p:cNvSpPr>
          <p:nvPr/>
        </p:nvSpPr>
        <p:spPr bwMode="auto">
          <a:xfrm>
            <a:off x="5275263" y="3048000"/>
            <a:ext cx="5635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22</a:t>
            </a:r>
          </a:p>
        </p:txBody>
      </p:sp>
      <p:sp>
        <p:nvSpPr>
          <p:cNvPr id="37913" name="Line 30"/>
          <p:cNvSpPr>
            <a:spLocks noChangeShapeType="1"/>
          </p:cNvSpPr>
          <p:nvPr/>
        </p:nvSpPr>
        <p:spPr bwMode="auto">
          <a:xfrm flipV="1">
            <a:off x="55562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14" name="Rectangle 31"/>
          <p:cNvSpPr>
            <a:spLocks noChangeArrowheads="1"/>
          </p:cNvSpPr>
          <p:nvPr/>
        </p:nvSpPr>
        <p:spPr bwMode="auto">
          <a:xfrm>
            <a:off x="6962775" y="3048000"/>
            <a:ext cx="5635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a:ea typeface="ヒラギノ角ゴ Pro W3"/>
                <a:cs typeface="ヒラギノ角ゴ Pro W3"/>
              </a:rPr>
              <a:t>28</a:t>
            </a:r>
          </a:p>
        </p:txBody>
      </p:sp>
      <p:sp>
        <p:nvSpPr>
          <p:cNvPr id="37915" name="Line 32"/>
          <p:cNvSpPr>
            <a:spLocks noChangeShapeType="1"/>
          </p:cNvSpPr>
          <p:nvPr/>
        </p:nvSpPr>
        <p:spPr bwMode="auto">
          <a:xfrm flipV="1">
            <a:off x="7245350" y="3276600"/>
            <a:ext cx="0" cy="138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916" name="Rectangle 33"/>
          <p:cNvSpPr>
            <a:spLocks noChangeArrowheads="1"/>
          </p:cNvSpPr>
          <p:nvPr/>
        </p:nvSpPr>
        <p:spPr bwMode="auto">
          <a:xfrm>
            <a:off x="6611938" y="3505200"/>
            <a:ext cx="133826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1400" i="1">
                <a:ea typeface="ヒラギノ角ゴ Pro W3"/>
                <a:cs typeface="ヒラギノ角ゴ Pro W3"/>
              </a:rPr>
              <a:t>(optional)</a:t>
            </a:r>
          </a:p>
          <a:p>
            <a:pPr algn="ctr">
              <a:spcBef>
                <a:spcPct val="0"/>
              </a:spcBef>
              <a:buFontTx/>
              <a:buNone/>
            </a:pPr>
            <a:r>
              <a:rPr lang="en-US" altLang="en-US" sz="1400" i="1">
                <a:ea typeface="ヒラギノ角ゴ Pro W3"/>
                <a:cs typeface="ヒラギノ角ゴ Pro W3"/>
              </a:rPr>
              <a:t>International </a:t>
            </a:r>
          </a:p>
          <a:p>
            <a:pPr algn="ctr">
              <a:spcBef>
                <a:spcPct val="0"/>
              </a:spcBef>
              <a:buFontTx/>
              <a:buNone/>
            </a:pPr>
            <a:r>
              <a:rPr lang="en-US" altLang="en-US" sz="1400" i="1">
                <a:ea typeface="ヒラギノ角ゴ Pro W3"/>
                <a:cs typeface="ヒラギノ角ゴ Pro W3"/>
              </a:rPr>
              <a:t>preliminary report on patentability</a:t>
            </a:r>
          </a:p>
        </p:txBody>
      </p:sp>
      <p:sp>
        <p:nvSpPr>
          <p:cNvPr id="37917" name="Text Box 34"/>
          <p:cNvSpPr txBox="1">
            <a:spLocks noChangeArrowheads="1"/>
          </p:cNvSpPr>
          <p:nvPr/>
        </p:nvSpPr>
        <p:spPr bwMode="auto">
          <a:xfrm>
            <a:off x="457200" y="4800600"/>
            <a:ext cx="1676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a national patent application in the home country of the applicant</a:t>
            </a:r>
            <a:endParaRPr lang="en-US" altLang="en-US" sz="1200">
              <a:solidFill>
                <a:srgbClr val="0070C0"/>
              </a:solidFill>
              <a:ea typeface="ヒラギノ角ゴ Pro W3"/>
              <a:cs typeface="ヒラギノ角ゴ Pro W3"/>
            </a:endParaRPr>
          </a:p>
        </p:txBody>
      </p:sp>
      <p:sp>
        <p:nvSpPr>
          <p:cNvPr id="37918" name="Line 35"/>
          <p:cNvSpPr>
            <a:spLocks noChangeShapeType="1"/>
          </p:cNvSpPr>
          <p:nvPr/>
        </p:nvSpPr>
        <p:spPr bwMode="auto">
          <a:xfrm>
            <a:off x="1266825" y="3962400"/>
            <a:ext cx="1588" cy="762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19" name="Text Box 34"/>
          <p:cNvSpPr txBox="1">
            <a:spLocks noChangeArrowheads="1"/>
          </p:cNvSpPr>
          <p:nvPr/>
        </p:nvSpPr>
        <p:spPr bwMode="auto">
          <a:xfrm>
            <a:off x="1625600" y="1052513"/>
            <a:ext cx="2133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Typically filed in same national patent office--one set of fees, one language, one set of formality requirements--and legal effect in all PCT States</a:t>
            </a:r>
            <a:endParaRPr lang="en-US" altLang="en-US" sz="1200">
              <a:solidFill>
                <a:srgbClr val="0070C0"/>
              </a:solidFill>
              <a:ea typeface="ヒラギノ角ゴ Pro W3"/>
              <a:cs typeface="ヒラギノ角ゴ Pro W3"/>
            </a:endParaRPr>
          </a:p>
        </p:txBody>
      </p:sp>
      <p:sp>
        <p:nvSpPr>
          <p:cNvPr id="37920" name="Line 33"/>
          <p:cNvSpPr>
            <a:spLocks noChangeShapeType="1"/>
          </p:cNvSpPr>
          <p:nvPr/>
        </p:nvSpPr>
        <p:spPr bwMode="auto">
          <a:xfrm flipH="1" flipV="1">
            <a:off x="2720975" y="2349500"/>
            <a:ext cx="3175" cy="733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21" name="Text Box 33"/>
          <p:cNvSpPr txBox="1">
            <a:spLocks noChangeArrowheads="1"/>
          </p:cNvSpPr>
          <p:nvPr/>
        </p:nvSpPr>
        <p:spPr bwMode="auto">
          <a:xfrm>
            <a:off x="3200400" y="4800600"/>
            <a:ext cx="1752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Report on state of the art (prior art documents and their relevance) + initial patentability opinion</a:t>
            </a:r>
            <a:endParaRPr lang="en-US" altLang="en-US" sz="1200">
              <a:solidFill>
                <a:srgbClr val="0070C0"/>
              </a:solidFill>
              <a:ea typeface="ヒラギノ角ゴ Pro W3"/>
              <a:cs typeface="ヒラギノ角ゴ Pro W3"/>
            </a:endParaRPr>
          </a:p>
        </p:txBody>
      </p:sp>
      <p:sp>
        <p:nvSpPr>
          <p:cNvPr id="37922" name="Line 34"/>
          <p:cNvSpPr>
            <a:spLocks noChangeShapeType="1"/>
          </p:cNvSpPr>
          <p:nvPr/>
        </p:nvSpPr>
        <p:spPr bwMode="auto">
          <a:xfrm>
            <a:off x="4038600" y="441960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23" name="Text Box 33"/>
          <p:cNvSpPr txBox="1">
            <a:spLocks noChangeArrowheads="1"/>
          </p:cNvSpPr>
          <p:nvPr/>
        </p:nvSpPr>
        <p:spPr bwMode="auto">
          <a:xfrm>
            <a:off x="3810000" y="1676400"/>
            <a:ext cx="1828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Disclosing to world content of application in standardized way</a:t>
            </a:r>
          </a:p>
        </p:txBody>
      </p:sp>
      <p:sp>
        <p:nvSpPr>
          <p:cNvPr id="37924" name="Line 34"/>
          <p:cNvSpPr>
            <a:spLocks noChangeShapeType="1"/>
          </p:cNvSpPr>
          <p:nvPr/>
        </p:nvSpPr>
        <p:spPr bwMode="auto">
          <a:xfrm flipH="1" flipV="1">
            <a:off x="4724400" y="2362200"/>
            <a:ext cx="0" cy="304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25" name="Text Box 33"/>
          <p:cNvSpPr txBox="1">
            <a:spLocks noChangeArrowheads="1"/>
          </p:cNvSpPr>
          <p:nvPr/>
        </p:nvSpPr>
        <p:spPr bwMode="auto">
          <a:xfrm>
            <a:off x="4419600" y="5949950"/>
            <a:ext cx="2438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Request an additional patentability analysis on </a:t>
            </a:r>
            <a:br>
              <a:rPr lang="en-US" altLang="en-US" sz="1200" b="1">
                <a:solidFill>
                  <a:srgbClr val="0070C0"/>
                </a:solidFill>
                <a:ea typeface="ヒラギノ角ゴ Pro W3"/>
                <a:cs typeface="ヒラギノ角ゴ Pro W3"/>
              </a:rPr>
            </a:br>
            <a:r>
              <a:rPr lang="en-US" altLang="en-US" sz="1200" b="1">
                <a:solidFill>
                  <a:srgbClr val="0070C0"/>
                </a:solidFill>
                <a:ea typeface="ヒラギノ角ゴ Pro W3"/>
                <a:cs typeface="ヒラギノ角ゴ Pro W3"/>
              </a:rPr>
              <a:t>basis of amended application</a:t>
            </a:r>
            <a:endParaRPr lang="en-US" altLang="en-US" sz="1200">
              <a:solidFill>
                <a:srgbClr val="0070C0"/>
              </a:solidFill>
              <a:ea typeface="ヒラギノ角ゴ Pro W3"/>
              <a:cs typeface="ヒラギノ角ゴ Pro W3"/>
            </a:endParaRPr>
          </a:p>
        </p:txBody>
      </p:sp>
      <p:sp>
        <p:nvSpPr>
          <p:cNvPr id="37926" name="Line 35"/>
          <p:cNvSpPr>
            <a:spLocks noChangeShapeType="1"/>
          </p:cNvSpPr>
          <p:nvPr/>
        </p:nvSpPr>
        <p:spPr bwMode="auto">
          <a:xfrm>
            <a:off x="5638800" y="5033963"/>
            <a:ext cx="0" cy="915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27" name="Text Box 33"/>
          <p:cNvSpPr txBox="1">
            <a:spLocks noChangeArrowheads="1"/>
          </p:cNvSpPr>
          <p:nvPr/>
        </p:nvSpPr>
        <p:spPr bwMode="auto">
          <a:xfrm>
            <a:off x="6172200" y="5029200"/>
            <a:ext cx="2209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Additional patentability analysis, designed to assist in national phase decision-making</a:t>
            </a:r>
          </a:p>
        </p:txBody>
      </p:sp>
      <p:sp>
        <p:nvSpPr>
          <p:cNvPr id="37928" name="Line 34"/>
          <p:cNvSpPr>
            <a:spLocks noChangeShapeType="1"/>
          </p:cNvSpPr>
          <p:nvPr/>
        </p:nvSpPr>
        <p:spPr bwMode="auto">
          <a:xfrm>
            <a:off x="7281863" y="4705350"/>
            <a:ext cx="0" cy="381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929" name="Text Box 33"/>
          <p:cNvSpPr txBox="1">
            <a:spLocks noChangeArrowheads="1"/>
          </p:cNvSpPr>
          <p:nvPr/>
        </p:nvSpPr>
        <p:spPr bwMode="auto">
          <a:xfrm>
            <a:off x="7162800" y="755650"/>
            <a:ext cx="1752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50000"/>
              </a:spcBef>
              <a:buFontTx/>
              <a:buNone/>
            </a:pPr>
            <a:r>
              <a:rPr lang="en-US" altLang="en-US" sz="1200" b="1">
                <a:solidFill>
                  <a:srgbClr val="0070C0"/>
                </a:solidFill>
                <a:ea typeface="ヒラギノ角ゴ Pro W3"/>
                <a:cs typeface="ヒラギノ角ゴ Pro W3"/>
              </a:rPr>
              <a:t>Express intention and take steps to pursue to grant in various states</a:t>
            </a:r>
          </a:p>
        </p:txBody>
      </p:sp>
      <p:sp>
        <p:nvSpPr>
          <p:cNvPr id="37930" name="Line 34"/>
          <p:cNvSpPr>
            <a:spLocks noChangeShapeType="1"/>
          </p:cNvSpPr>
          <p:nvPr/>
        </p:nvSpPr>
        <p:spPr bwMode="auto">
          <a:xfrm flipH="1" flipV="1">
            <a:off x="8001000" y="1600200"/>
            <a:ext cx="0" cy="457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Tree>
    <p:extLst>
      <p:ext uri="{BB962C8B-B14F-4D97-AF65-F5344CB8AC3E}">
        <p14:creationId xmlns:p14="http://schemas.microsoft.com/office/powerpoint/2010/main" val="136810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CF618C31-00ED-44A1-8BFD-E8CB515DE21D}" type="slidenum">
              <a:rPr lang="en-US" altLang="en-US" sz="1400" smtClean="0"/>
              <a:pPr eaLnBrk="1" hangingPunct="1">
                <a:spcBef>
                  <a:spcPct val="0"/>
                </a:spcBef>
                <a:buFontTx/>
                <a:buNone/>
              </a:pPr>
              <a:t>57</a:t>
            </a:fld>
            <a:endParaRPr lang="en-US" altLang="en-US" sz="1400" smtClean="0"/>
          </a:p>
        </p:txBody>
      </p:sp>
      <p:sp>
        <p:nvSpPr>
          <p:cNvPr id="38915" name="Rectangle 2"/>
          <p:cNvSpPr>
            <a:spLocks noGrp="1" noChangeArrowheads="1"/>
          </p:cNvSpPr>
          <p:nvPr>
            <p:ph type="title"/>
          </p:nvPr>
        </p:nvSpPr>
        <p:spPr/>
        <p:txBody>
          <a:bodyPr/>
          <a:lstStyle/>
          <a:p>
            <a:pPr eaLnBrk="1" hangingPunct="1"/>
            <a:r>
              <a:rPr lang="en-US" altLang="en-US" smtClean="0">
                <a:solidFill>
                  <a:srgbClr val="0070C0"/>
                </a:solidFill>
              </a:rPr>
              <a:t>The PCT</a:t>
            </a:r>
            <a:endParaRPr lang="en-US" altLang="en-US" sz="3200" b="1" smtClean="0">
              <a:solidFill>
                <a:srgbClr val="0070C0"/>
              </a:solidFill>
            </a:endParaRPr>
          </a:p>
        </p:txBody>
      </p:sp>
      <p:pic>
        <p:nvPicPr>
          <p:cNvPr id="38916" name="Picture 2" descr="http://ecx.images-amazon.com/images/I/617y3X5wccL._SL15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488" y="2185988"/>
            <a:ext cx="336391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p:cNvSpPr txBox="1">
            <a:spLocks noChangeArrowheads="1"/>
          </p:cNvSpPr>
          <p:nvPr/>
        </p:nvSpPr>
        <p:spPr bwMode="auto">
          <a:xfrm>
            <a:off x="2916238" y="1268413"/>
            <a:ext cx="23034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filing tool for applicants with global reach</a:t>
            </a:r>
          </a:p>
        </p:txBody>
      </p:sp>
      <p:sp>
        <p:nvSpPr>
          <p:cNvPr id="38918" name="TextBox 8"/>
          <p:cNvSpPr txBox="1">
            <a:spLocks noChangeArrowheads="1"/>
          </p:cNvSpPr>
          <p:nvPr/>
        </p:nvSpPr>
        <p:spPr bwMode="auto">
          <a:xfrm>
            <a:off x="814388" y="2185988"/>
            <a:ext cx="1871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work-sharing tool for Offices</a:t>
            </a:r>
          </a:p>
        </p:txBody>
      </p:sp>
      <p:sp>
        <p:nvSpPr>
          <p:cNvPr id="38919" name="TextBox 2"/>
          <p:cNvSpPr txBox="1">
            <a:spLocks noChangeArrowheads="1"/>
          </p:cNvSpPr>
          <p:nvPr/>
        </p:nvSpPr>
        <p:spPr bwMode="auto">
          <a:xfrm>
            <a:off x="5608638" y="2012950"/>
            <a:ext cx="2305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harmonized formalities</a:t>
            </a:r>
          </a:p>
        </p:txBody>
      </p:sp>
      <p:sp>
        <p:nvSpPr>
          <p:cNvPr id="38920" name="TextBox 3"/>
          <p:cNvSpPr txBox="1">
            <a:spLocks noChangeArrowheads="1"/>
          </p:cNvSpPr>
          <p:nvPr/>
        </p:nvSpPr>
        <p:spPr bwMode="auto">
          <a:xfrm>
            <a:off x="5580063" y="4360863"/>
            <a:ext cx="1943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buys</a:t>
            </a:r>
            <a:r>
              <a:rPr lang="fr-CH" altLang="en-US" sz="1600"/>
              <a:t> time</a:t>
            </a:r>
            <a:endParaRPr lang="en-US" altLang="en-US" sz="1600"/>
          </a:p>
        </p:txBody>
      </p:sp>
      <p:sp>
        <p:nvSpPr>
          <p:cNvPr id="38921" name="TextBox 4"/>
          <p:cNvSpPr txBox="1">
            <a:spLocks noChangeArrowheads="1"/>
          </p:cNvSpPr>
          <p:nvPr/>
        </p:nvSpPr>
        <p:spPr bwMode="auto">
          <a:xfrm>
            <a:off x="771525" y="4868863"/>
            <a:ext cx="2098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patentability analysis</a:t>
            </a:r>
          </a:p>
        </p:txBody>
      </p:sp>
      <p:sp>
        <p:nvSpPr>
          <p:cNvPr id="38922" name="TextBox 5"/>
          <p:cNvSpPr txBox="1">
            <a:spLocks noChangeArrowheads="1"/>
          </p:cNvSpPr>
          <p:nvPr/>
        </p:nvSpPr>
        <p:spPr bwMode="auto">
          <a:xfrm>
            <a:off x="771525" y="3455988"/>
            <a:ext cx="15843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ePCT filing </a:t>
            </a:r>
            <a:br>
              <a:rPr lang="en-US" altLang="en-US" sz="1600"/>
            </a:br>
            <a:r>
              <a:rPr lang="en-US" altLang="en-US" sz="1600"/>
              <a:t>and processing</a:t>
            </a:r>
          </a:p>
        </p:txBody>
      </p:sp>
      <p:sp>
        <p:nvSpPr>
          <p:cNvPr id="38923" name="TextBox 6"/>
          <p:cNvSpPr txBox="1">
            <a:spLocks noChangeArrowheads="1"/>
          </p:cNvSpPr>
          <p:nvPr/>
        </p:nvSpPr>
        <p:spPr bwMode="auto">
          <a:xfrm>
            <a:off x="5983288" y="3116263"/>
            <a:ext cx="25098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allows for </a:t>
            </a:r>
            <a:br>
              <a:rPr lang="en-US" altLang="en-US" sz="1600"/>
            </a:br>
            <a:r>
              <a:rPr lang="en-US" altLang="en-US" sz="1600"/>
              <a:t>correction of errors</a:t>
            </a:r>
          </a:p>
        </p:txBody>
      </p:sp>
      <p:sp>
        <p:nvSpPr>
          <p:cNvPr id="38924" name="TextBox 7"/>
          <p:cNvSpPr txBox="1">
            <a:spLocks noChangeArrowheads="1"/>
          </p:cNvSpPr>
          <p:nvPr/>
        </p:nvSpPr>
        <p:spPr bwMode="auto">
          <a:xfrm>
            <a:off x="3779838" y="5380038"/>
            <a:ext cx="20875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50000"/>
              </a:spcBef>
              <a:buFontTx/>
              <a:buNone/>
            </a:pPr>
            <a:r>
              <a:rPr lang="en-US" altLang="en-US" sz="1600"/>
              <a:t>flexibility, </a:t>
            </a:r>
            <a:br>
              <a:rPr lang="en-US" altLang="en-US" sz="1600"/>
            </a:br>
            <a:r>
              <a:rPr lang="en-US" altLang="en-US" sz="1600"/>
              <a:t>keeps options open</a:t>
            </a:r>
          </a:p>
        </p:txBody>
      </p:sp>
      <p:sp>
        <p:nvSpPr>
          <p:cNvPr id="38925" name="TextBox 1"/>
          <p:cNvSpPr txBox="1">
            <a:spLocks noChangeArrowheads="1"/>
          </p:cNvSpPr>
          <p:nvPr/>
        </p:nvSpPr>
        <p:spPr bwMode="auto">
          <a:xfrm rot="3412242">
            <a:off x="4829176" y="3148012"/>
            <a:ext cx="323850" cy="460375"/>
          </a:xfrm>
          <a:prstGeom prst="rect">
            <a:avLst/>
          </a:prstGeom>
          <a:solidFill>
            <a:srgbClr val="9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p>
        </p:txBody>
      </p:sp>
    </p:spTree>
    <p:extLst>
      <p:ext uri="{BB962C8B-B14F-4D97-AF65-F5344CB8AC3E}">
        <p14:creationId xmlns:p14="http://schemas.microsoft.com/office/powerpoint/2010/main" val="44072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2"/>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E0884EE-7E4B-406E-8A1A-513CA0BB0D38}" type="slidenum">
              <a:rPr lang="en-US" altLang="en-US" sz="1400" smtClean="0"/>
              <a:pPr eaLnBrk="1" hangingPunct="1">
                <a:spcBef>
                  <a:spcPct val="0"/>
                </a:spcBef>
                <a:buFontTx/>
                <a:buNone/>
              </a:pPr>
              <a:t>58</a:t>
            </a:fld>
            <a:endParaRPr lang="en-US" altLang="en-US" sz="1400" smtClean="0"/>
          </a:p>
        </p:txBody>
      </p:sp>
      <p:sp>
        <p:nvSpPr>
          <p:cNvPr id="39939" name="Rectangle 2"/>
          <p:cNvSpPr>
            <a:spLocks noGrp="1" noChangeArrowheads="1"/>
          </p:cNvSpPr>
          <p:nvPr>
            <p:ph type="title"/>
          </p:nvPr>
        </p:nvSpPr>
        <p:spPr/>
        <p:txBody>
          <a:bodyPr/>
          <a:lstStyle/>
          <a:p>
            <a:pPr eaLnBrk="1" hangingPunct="1"/>
            <a:r>
              <a:rPr lang="en-US" altLang="en-US" smtClean="0">
                <a:solidFill>
                  <a:srgbClr val="0070C0"/>
                </a:solidFill>
              </a:rPr>
              <a:t>The PCT in 1978</a:t>
            </a:r>
          </a:p>
        </p:txBody>
      </p:sp>
      <p:pic>
        <p:nvPicPr>
          <p:cNvPr id="39940" name="Picture 3" descr="144-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61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Grp="1" noChangeAspect="1"/>
          </p:cNvGraphicFramePr>
          <p:nvPr>
            <p:ph idx="1"/>
          </p:nvPr>
        </p:nvGraphicFramePr>
        <p:xfrm>
          <a:off x="0" y="0"/>
          <a:ext cx="10763250" cy="7715250"/>
        </p:xfrm>
        <a:graphic>
          <a:graphicData uri="http://schemas.openxmlformats.org/presentationml/2006/ole">
            <mc:AlternateContent xmlns:mc="http://schemas.openxmlformats.org/markup-compatibility/2006">
              <mc:Choice xmlns:v="urn:schemas-microsoft-com:vml" Requires="v">
                <p:oleObj spid="_x0000_s2066" name="Bitmap Image" r:id="rId3" imgW="0" imgH="0" progId="Paint.Picture">
                  <p:embed/>
                </p:oleObj>
              </mc:Choice>
              <mc:Fallback>
                <p:oleObj name="Bitmap Image" r:id="rId3" imgW="0" imgH="0" progId="Paint.Picture">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0763250" cy="771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Rectangle 2"/>
          <p:cNvSpPr>
            <a:spLocks noGrp="1" noChangeArrowheads="1"/>
          </p:cNvSpPr>
          <p:nvPr>
            <p:ph type="title"/>
          </p:nvPr>
        </p:nvSpPr>
        <p:spPr>
          <a:xfrm>
            <a:off x="468313" y="0"/>
            <a:ext cx="8229600" cy="1143000"/>
          </a:xfrm>
        </p:spPr>
        <p:txBody>
          <a:bodyPr/>
          <a:lstStyle/>
          <a:p>
            <a:pPr eaLnBrk="1" hangingPunct="1"/>
            <a:r>
              <a:rPr lang="en-US" altLang="en-US" smtClean="0">
                <a:solidFill>
                  <a:srgbClr val="0070C0"/>
                </a:solidFill>
              </a:rPr>
              <a:t>PCT Coverage Today </a:t>
            </a:r>
          </a:p>
        </p:txBody>
      </p:sp>
      <p:sp>
        <p:nvSpPr>
          <p:cNvPr id="40964"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B71DE197-0216-4318-9B5D-64A840BA0550}" type="slidenum">
              <a:rPr lang="en-US" altLang="en-US" sz="1400" smtClean="0"/>
              <a:pPr eaLnBrk="1" hangingPunct="1">
                <a:spcBef>
                  <a:spcPct val="0"/>
                </a:spcBef>
                <a:buFontTx/>
                <a:buNone/>
              </a:pPr>
              <a:t>59</a:t>
            </a:fld>
            <a:endParaRPr lang="en-US" altLang="en-US" sz="1400" smtClean="0"/>
          </a:p>
        </p:txBody>
      </p:sp>
    </p:spTree>
    <p:extLst>
      <p:ext uri="{BB962C8B-B14F-4D97-AF65-F5344CB8AC3E}">
        <p14:creationId xmlns:p14="http://schemas.microsoft.com/office/powerpoint/2010/main" val="341659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8" y="0"/>
            <a:ext cx="9178318" cy="908720"/>
          </a:xfrm>
        </p:spPr>
        <p:txBody>
          <a:bodyPr/>
          <a:lstStyle/>
          <a:p>
            <a:pPr lvl="0"/>
            <a:r>
              <a:rPr lang="fr-CH" i="1" dirty="0">
                <a:solidFill>
                  <a:srgbClr val="0070C0"/>
                </a:solidFill>
              </a:rPr>
              <a:t>WIPO </a:t>
            </a:r>
            <a:r>
              <a:rPr lang="fr-CH" i="1" dirty="0" err="1" smtClean="0">
                <a:solidFill>
                  <a:srgbClr val="0070C0"/>
                </a:solidFill>
              </a:rPr>
              <a:t>is</a:t>
            </a:r>
            <a:r>
              <a:rPr lang="fr-CH" i="1" dirty="0" smtClean="0">
                <a:solidFill>
                  <a:srgbClr val="0070C0"/>
                </a:solidFill>
              </a:rPr>
              <a:t> </a:t>
            </a:r>
            <a:r>
              <a:rPr lang="fr-CH" i="1" dirty="0">
                <a:solidFill>
                  <a:srgbClr val="0070C0"/>
                </a:solidFill>
              </a:rPr>
              <a:t>Service and </a:t>
            </a:r>
            <a:r>
              <a:rPr lang="fr-CH" i="1" dirty="0" err="1">
                <a:solidFill>
                  <a:srgbClr val="0070C0"/>
                </a:solidFill>
              </a:rPr>
              <a:t>Development</a:t>
            </a:r>
            <a:r>
              <a:rPr lang="fr-CH" i="1" dirty="0">
                <a:solidFill>
                  <a:srgbClr val="0070C0"/>
                </a:solidFill>
              </a:rPr>
              <a:t> </a:t>
            </a:r>
            <a:r>
              <a:rPr lang="fr-CH" i="1" dirty="0" err="1" smtClean="0">
                <a:solidFill>
                  <a:srgbClr val="0070C0"/>
                </a:solidFill>
              </a:rPr>
              <a:t>oriented</a:t>
            </a:r>
            <a:endParaRPr lang="en-GB" dirty="0"/>
          </a:p>
        </p:txBody>
      </p:sp>
      <p:grpSp>
        <p:nvGrpSpPr>
          <p:cNvPr id="22" name="Group 21"/>
          <p:cNvGrpSpPr/>
          <p:nvPr/>
        </p:nvGrpSpPr>
        <p:grpSpPr>
          <a:xfrm>
            <a:off x="517876" y="806242"/>
            <a:ext cx="7945796" cy="5250592"/>
            <a:chOff x="517876" y="806242"/>
            <a:chExt cx="7945796" cy="5250592"/>
          </a:xfrm>
        </p:grpSpPr>
        <p:sp>
          <p:nvSpPr>
            <p:cNvPr id="4" name="Rectangle 3"/>
            <p:cNvSpPr/>
            <p:nvPr/>
          </p:nvSpPr>
          <p:spPr bwMode="auto">
            <a:xfrm>
              <a:off x="1353193"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bwMode="auto">
            <a:xfrm>
              <a:off x="5783151"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3568172"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931292" y="2947393"/>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948262" y="5324977"/>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517876" y="5635233"/>
              <a:ext cx="7945796" cy="421601"/>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3" name="Isosceles Triangle 12"/>
            <p:cNvSpPr/>
            <p:nvPr/>
          </p:nvSpPr>
          <p:spPr bwMode="auto">
            <a:xfrm>
              <a:off x="640216" y="806242"/>
              <a:ext cx="7701116" cy="1954964"/>
            </a:xfrm>
            <a:prstGeom prst="triangle">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6" name="TextBox 15"/>
            <p:cNvSpPr txBox="1"/>
            <p:nvPr/>
          </p:nvSpPr>
          <p:spPr>
            <a:xfrm>
              <a:off x="2555776" y="1884145"/>
              <a:ext cx="3672408" cy="461665"/>
            </a:xfrm>
            <a:prstGeom prst="rect">
              <a:avLst/>
            </a:prstGeom>
            <a:noFill/>
          </p:spPr>
          <p:txBody>
            <a:bodyPr wrap="square" rtlCol="0">
              <a:spAutoFit/>
            </a:bodyPr>
            <a:lstStyle/>
            <a:p>
              <a:pPr lvl="0" algn="ctr"/>
              <a:r>
                <a:rPr lang="en-US" sz="2400" dirty="0"/>
                <a:t>Economic Development </a:t>
              </a:r>
              <a:endParaRPr lang="en-GB" sz="2400" dirty="0"/>
            </a:p>
          </p:txBody>
        </p:sp>
        <p:sp>
          <p:nvSpPr>
            <p:cNvPr id="18" name="TextBox 17"/>
            <p:cNvSpPr txBox="1"/>
            <p:nvPr/>
          </p:nvSpPr>
          <p:spPr>
            <a:xfrm>
              <a:off x="1361055" y="3501008"/>
              <a:ext cx="1789123" cy="830997"/>
            </a:xfrm>
            <a:prstGeom prst="rect">
              <a:avLst/>
            </a:prstGeom>
            <a:noFill/>
          </p:spPr>
          <p:txBody>
            <a:bodyPr wrap="square" rtlCol="0">
              <a:spAutoFit/>
            </a:bodyPr>
            <a:lstStyle/>
            <a:p>
              <a:pPr algn="ctr"/>
              <a:r>
                <a:rPr lang="en-US" sz="2400" dirty="0" smtClean="0"/>
                <a:t>Norm Setting</a:t>
              </a:r>
              <a:endParaRPr lang="en-GB" sz="2400" dirty="0"/>
            </a:p>
          </p:txBody>
        </p:sp>
        <p:sp>
          <p:nvSpPr>
            <p:cNvPr id="19" name="TextBox 18"/>
            <p:cNvSpPr txBox="1"/>
            <p:nvPr/>
          </p:nvSpPr>
          <p:spPr>
            <a:xfrm>
              <a:off x="3556566" y="3501008"/>
              <a:ext cx="1789123" cy="830997"/>
            </a:xfrm>
            <a:prstGeom prst="rect">
              <a:avLst/>
            </a:prstGeom>
            <a:noFill/>
          </p:spPr>
          <p:txBody>
            <a:bodyPr wrap="square" rtlCol="0">
              <a:spAutoFit/>
            </a:bodyPr>
            <a:lstStyle/>
            <a:p>
              <a:pPr algn="ctr"/>
              <a:r>
                <a:rPr lang="en-US" sz="2400" dirty="0" smtClean="0"/>
                <a:t>Services to Industry</a:t>
              </a:r>
              <a:endParaRPr lang="en-GB" sz="2400" dirty="0"/>
            </a:p>
          </p:txBody>
        </p:sp>
        <p:sp>
          <p:nvSpPr>
            <p:cNvPr id="20" name="TextBox 19"/>
            <p:cNvSpPr txBox="1"/>
            <p:nvPr/>
          </p:nvSpPr>
          <p:spPr>
            <a:xfrm>
              <a:off x="5703767" y="3493272"/>
              <a:ext cx="2024288" cy="830997"/>
            </a:xfrm>
            <a:prstGeom prst="rect">
              <a:avLst/>
            </a:prstGeom>
            <a:noFill/>
          </p:spPr>
          <p:txBody>
            <a:bodyPr wrap="square" rtlCol="0">
              <a:spAutoFit/>
            </a:bodyPr>
            <a:lstStyle/>
            <a:p>
              <a:pPr algn="ctr"/>
              <a:r>
                <a:rPr lang="en-US" sz="2400" dirty="0" smtClean="0"/>
                <a:t>Global Infrastructure</a:t>
              </a:r>
              <a:endParaRPr lang="en-GB" sz="2400" dirty="0"/>
            </a:p>
          </p:txBody>
        </p:sp>
      </p:grpSp>
    </p:spTree>
    <p:extLst>
      <p:ext uri="{BB962C8B-B14F-4D97-AF65-F5344CB8AC3E}">
        <p14:creationId xmlns:p14="http://schemas.microsoft.com/office/powerpoint/2010/main" val="11305859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1447800" y="0"/>
          <a:ext cx="7696200" cy="4554538"/>
        </p:xfrm>
        <a:graphic>
          <a:graphicData uri="http://schemas.openxmlformats.org/presentationml/2006/ole">
            <mc:AlternateContent xmlns:mc="http://schemas.openxmlformats.org/markup-compatibility/2006">
              <mc:Choice xmlns:v="urn:schemas-microsoft-com:vml" Requires="v">
                <p:oleObj spid="_x0000_s3090" name="Bitmap Image" r:id="rId4" imgW="9752381" imgH="6990476" progId="Paint.Picture">
                  <p:embed/>
                </p:oleObj>
              </mc:Choice>
              <mc:Fallback>
                <p:oleObj name="Bitmap Image" r:id="rId4" imgW="9752381" imgH="6990476" progId="Paint.Picture">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7696200"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987" name="Group 3"/>
          <p:cNvGrpSpPr>
            <a:grpSpLocks/>
          </p:cNvGrpSpPr>
          <p:nvPr/>
        </p:nvGrpSpPr>
        <p:grpSpPr bwMode="auto">
          <a:xfrm>
            <a:off x="228600" y="914400"/>
            <a:ext cx="1125538" cy="304800"/>
            <a:chOff x="192" y="336"/>
            <a:chExt cx="768" cy="192"/>
          </a:xfrm>
        </p:grpSpPr>
        <p:sp>
          <p:nvSpPr>
            <p:cNvPr id="41996" name="Rectangle 4"/>
            <p:cNvSpPr>
              <a:spLocks noChangeArrowheads="1"/>
            </p:cNvSpPr>
            <p:nvPr/>
          </p:nvSpPr>
          <p:spPr bwMode="auto">
            <a:xfrm>
              <a:off x="192" y="336"/>
              <a:ext cx="144" cy="180"/>
            </a:xfrm>
            <a:prstGeom prst="rect">
              <a:avLst/>
            </a:prstGeom>
            <a:solidFill>
              <a:srgbClr val="0099CC"/>
            </a:solidFill>
            <a:ln w="12700">
              <a:solidFill>
                <a:schemeClr val="tx1"/>
              </a:solidFill>
              <a:miter lim="800000"/>
              <a:headEnd/>
              <a:tailEnd/>
            </a:ln>
          </p:spPr>
          <p:txBody>
            <a:bodyPr anchor="ct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a:ea typeface="ヒラギノ角ゴ Pro W3"/>
                <a:cs typeface="ヒラギノ角ゴ Pro W3"/>
              </a:endParaRPr>
            </a:p>
          </p:txBody>
        </p:sp>
        <p:sp>
          <p:nvSpPr>
            <p:cNvPr id="41997" name="Text Box 5"/>
            <p:cNvSpPr txBox="1">
              <a:spLocks noChangeArrowheads="1"/>
            </p:cNvSpPr>
            <p:nvPr/>
          </p:nvSpPr>
          <p:spPr bwMode="auto">
            <a:xfrm>
              <a:off x="288" y="336"/>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400" b="1">
                  <a:ea typeface="ヒラギノ角ゴ Pro W3"/>
                  <a:cs typeface="ヒラギノ角ゴ Pro W3"/>
                </a:rPr>
                <a:t>=PCT</a:t>
              </a:r>
            </a:p>
          </p:txBody>
        </p:sp>
      </p:grpSp>
      <p:sp>
        <p:nvSpPr>
          <p:cNvPr id="41988" name="Text Box 6"/>
          <p:cNvSpPr txBox="1">
            <a:spLocks noChangeArrowheads="1"/>
          </p:cNvSpPr>
          <p:nvPr/>
        </p:nvSpPr>
        <p:spPr bwMode="auto">
          <a:xfrm>
            <a:off x="33338" y="2924175"/>
            <a:ext cx="17526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Albania		</a:t>
            </a:r>
          </a:p>
          <a:p>
            <a:pPr eaLnBrk="1" hangingPunct="1">
              <a:spcBef>
                <a:spcPct val="0"/>
              </a:spcBef>
              <a:buFontTx/>
              <a:buNone/>
            </a:pPr>
            <a:r>
              <a:rPr lang="en-US" altLang="en-US" sz="800">
                <a:ea typeface="ヒラギノ角ゴ Pro W3"/>
                <a:cs typeface="ヒラギノ角ゴ Pro W3"/>
              </a:rPr>
              <a:t>Algeria		</a:t>
            </a:r>
          </a:p>
          <a:p>
            <a:pPr eaLnBrk="1" hangingPunct="1">
              <a:spcBef>
                <a:spcPct val="0"/>
              </a:spcBef>
              <a:buFontTx/>
              <a:buNone/>
            </a:pPr>
            <a:r>
              <a:rPr lang="en-US" altLang="en-US" sz="800">
                <a:ea typeface="ヒラギノ角ゴ Pro W3"/>
                <a:cs typeface="ヒラギノ角ゴ Pro W3"/>
              </a:rPr>
              <a:t>Angola</a:t>
            </a:r>
          </a:p>
          <a:p>
            <a:pPr eaLnBrk="1" hangingPunct="1">
              <a:spcBef>
                <a:spcPct val="0"/>
              </a:spcBef>
              <a:buFontTx/>
              <a:buNone/>
            </a:pPr>
            <a:r>
              <a:rPr lang="en-US" altLang="en-US" sz="800">
                <a:ea typeface="ヒラギノ角ゴ Pro W3"/>
                <a:cs typeface="ヒラギノ角ゴ Pro W3"/>
              </a:rPr>
              <a:t>Antigua and Barbuda	</a:t>
            </a:r>
          </a:p>
          <a:p>
            <a:pPr eaLnBrk="1" hangingPunct="1">
              <a:spcBef>
                <a:spcPct val="0"/>
              </a:spcBef>
              <a:buFontTx/>
              <a:buNone/>
            </a:pPr>
            <a:r>
              <a:rPr lang="en-US" altLang="en-US" sz="800">
                <a:ea typeface="ヒラギノ角ゴ Pro W3"/>
                <a:cs typeface="ヒラギノ角ゴ Pro W3"/>
              </a:rPr>
              <a:t>Armenia		</a:t>
            </a:r>
          </a:p>
          <a:p>
            <a:pPr eaLnBrk="1" hangingPunct="1">
              <a:spcBef>
                <a:spcPct val="0"/>
              </a:spcBef>
              <a:buFontTx/>
              <a:buNone/>
            </a:pPr>
            <a:r>
              <a:rPr lang="en-US" altLang="en-US" sz="800">
                <a:ea typeface="ヒラギノ角ゴ Pro W3"/>
                <a:cs typeface="ヒラギノ角ゴ Pro W3"/>
              </a:rPr>
              <a:t>Australia		</a:t>
            </a:r>
          </a:p>
          <a:p>
            <a:pPr eaLnBrk="1" hangingPunct="1">
              <a:spcBef>
                <a:spcPct val="0"/>
              </a:spcBef>
              <a:buFontTx/>
              <a:buNone/>
            </a:pPr>
            <a:r>
              <a:rPr lang="en-US" altLang="en-US" sz="800">
                <a:ea typeface="ヒラギノ角ゴ Pro W3"/>
                <a:cs typeface="ヒラギノ角ゴ Pro W3"/>
              </a:rPr>
              <a:t>Austria		</a:t>
            </a:r>
          </a:p>
          <a:p>
            <a:pPr eaLnBrk="1" hangingPunct="1">
              <a:spcBef>
                <a:spcPct val="0"/>
              </a:spcBef>
              <a:buFontTx/>
              <a:buNone/>
            </a:pPr>
            <a:r>
              <a:rPr lang="en-US" altLang="en-US" sz="800">
                <a:ea typeface="ヒラギノ角ゴ Pro W3"/>
                <a:cs typeface="ヒラギノ角ゴ Pro W3"/>
              </a:rPr>
              <a:t>Azerbaijan		</a:t>
            </a:r>
          </a:p>
          <a:p>
            <a:pPr eaLnBrk="1" hangingPunct="1">
              <a:spcBef>
                <a:spcPct val="0"/>
              </a:spcBef>
              <a:buFontTx/>
              <a:buNone/>
            </a:pPr>
            <a:r>
              <a:rPr lang="en-US" altLang="en-US" sz="800">
                <a:ea typeface="ヒラギノ角ゴ Pro W3"/>
                <a:cs typeface="ヒラギノ角ゴ Pro W3"/>
              </a:rPr>
              <a:t>Bahrain</a:t>
            </a:r>
            <a:r>
              <a:rPr lang="en-US" altLang="en-US" sz="800">
                <a:solidFill>
                  <a:srgbClr val="AF3737"/>
                </a:solidFill>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Barbados		</a:t>
            </a:r>
          </a:p>
          <a:p>
            <a:pPr eaLnBrk="1" hangingPunct="1">
              <a:spcBef>
                <a:spcPct val="0"/>
              </a:spcBef>
              <a:buFontTx/>
              <a:buNone/>
            </a:pPr>
            <a:r>
              <a:rPr lang="en-US" altLang="en-US" sz="800">
                <a:ea typeface="ヒラギノ角ゴ Pro W3"/>
                <a:cs typeface="ヒラギノ角ゴ Pro W3"/>
              </a:rPr>
              <a:t>Belarus		</a:t>
            </a:r>
          </a:p>
          <a:p>
            <a:pPr eaLnBrk="1" hangingPunct="1">
              <a:spcBef>
                <a:spcPct val="0"/>
              </a:spcBef>
              <a:buFontTx/>
              <a:buNone/>
            </a:pPr>
            <a:r>
              <a:rPr lang="en-US" altLang="en-US" sz="800">
                <a:ea typeface="ヒラギノ角ゴ Pro W3"/>
                <a:cs typeface="ヒラギノ角ゴ Pro W3"/>
              </a:rPr>
              <a:t>Belgium		</a:t>
            </a:r>
          </a:p>
          <a:p>
            <a:pPr eaLnBrk="1" hangingPunct="1">
              <a:spcBef>
                <a:spcPct val="0"/>
              </a:spcBef>
              <a:buFontTx/>
              <a:buNone/>
            </a:pPr>
            <a:r>
              <a:rPr lang="en-US" altLang="en-US" sz="800">
                <a:ea typeface="ヒラギノ角ゴ Pro W3"/>
                <a:cs typeface="ヒラギノ角ゴ Pro W3"/>
              </a:rPr>
              <a:t>Belize		</a:t>
            </a:r>
          </a:p>
          <a:p>
            <a:pPr eaLnBrk="1" hangingPunct="1">
              <a:spcBef>
                <a:spcPct val="0"/>
              </a:spcBef>
              <a:buFontTx/>
              <a:buNone/>
            </a:pPr>
            <a:r>
              <a:rPr lang="en-US" altLang="en-US" sz="800">
                <a:ea typeface="ヒラギノ角ゴ Pro W3"/>
                <a:cs typeface="ヒラギノ角ゴ Pro W3"/>
              </a:rPr>
              <a:t>Benin		</a:t>
            </a:r>
          </a:p>
          <a:p>
            <a:pPr eaLnBrk="1" hangingPunct="1">
              <a:spcBef>
                <a:spcPct val="0"/>
              </a:spcBef>
              <a:buFontTx/>
              <a:buNone/>
            </a:pPr>
            <a:r>
              <a:rPr lang="en-US" altLang="en-US" sz="800">
                <a:ea typeface="ヒラギノ角ゴ Pro W3"/>
                <a:cs typeface="ヒラギノ角ゴ Pro W3"/>
              </a:rPr>
              <a:t>Bosnia and Herzegovina	</a:t>
            </a:r>
          </a:p>
          <a:p>
            <a:pPr eaLnBrk="1" hangingPunct="1">
              <a:spcBef>
                <a:spcPct val="0"/>
              </a:spcBef>
              <a:buFontTx/>
              <a:buNone/>
            </a:pPr>
            <a:r>
              <a:rPr lang="en-US" altLang="en-US" sz="800">
                <a:ea typeface="ヒラギノ角ゴ Pro W3"/>
                <a:cs typeface="ヒラギノ角ゴ Pro W3"/>
              </a:rPr>
              <a:t>Botswana </a:t>
            </a:r>
          </a:p>
          <a:p>
            <a:pPr eaLnBrk="1" hangingPunct="1">
              <a:spcBef>
                <a:spcPct val="0"/>
              </a:spcBef>
              <a:buFontTx/>
              <a:buNone/>
            </a:pPr>
            <a:r>
              <a:rPr lang="en-US" altLang="en-US" sz="800">
                <a:ea typeface="ヒラギノ角ゴ Pro W3"/>
                <a:cs typeface="ヒラギノ角ゴ Pro W3"/>
              </a:rPr>
              <a:t>Brazil		</a:t>
            </a:r>
          </a:p>
          <a:p>
            <a:pPr eaLnBrk="1" hangingPunct="1">
              <a:spcBef>
                <a:spcPct val="0"/>
              </a:spcBef>
              <a:buFontTx/>
              <a:buNone/>
            </a:pPr>
            <a:r>
              <a:rPr lang="en-US" altLang="en-US" sz="800">
                <a:ea typeface="ヒラギノ角ゴ Pro W3"/>
                <a:cs typeface="ヒラギノ角ゴ Pro W3"/>
              </a:rPr>
              <a:t>Brunei Darussalam</a:t>
            </a:r>
          </a:p>
          <a:p>
            <a:pPr eaLnBrk="1" hangingPunct="1">
              <a:spcBef>
                <a:spcPct val="0"/>
              </a:spcBef>
              <a:buFontTx/>
              <a:buNone/>
            </a:pPr>
            <a:r>
              <a:rPr lang="en-US" altLang="en-US" sz="800">
                <a:ea typeface="ヒラギノ角ゴ Pro W3"/>
                <a:cs typeface="ヒラギノ角ゴ Pro W3"/>
              </a:rPr>
              <a:t>Bulgaria		</a:t>
            </a:r>
          </a:p>
          <a:p>
            <a:pPr eaLnBrk="1" hangingPunct="1">
              <a:spcBef>
                <a:spcPct val="0"/>
              </a:spcBef>
              <a:buFontTx/>
              <a:buNone/>
            </a:pPr>
            <a:r>
              <a:rPr lang="en-US" altLang="en-US" sz="800">
                <a:ea typeface="ヒラギノ角ゴ Pro W3"/>
                <a:cs typeface="ヒラギノ角ゴ Pro W3"/>
              </a:rPr>
              <a:t>Burkina Faso		</a:t>
            </a:r>
          </a:p>
          <a:p>
            <a:pPr eaLnBrk="1" hangingPunct="1">
              <a:spcBef>
                <a:spcPct val="0"/>
              </a:spcBef>
              <a:buFontTx/>
              <a:buNone/>
            </a:pPr>
            <a:r>
              <a:rPr lang="en-US" altLang="en-US" sz="800">
                <a:ea typeface="ヒラギノ角ゴ Pro W3"/>
                <a:cs typeface="ヒラギノ角ゴ Pro W3"/>
              </a:rPr>
              <a:t>Cameroon		</a:t>
            </a:r>
          </a:p>
          <a:p>
            <a:pPr eaLnBrk="1" hangingPunct="1">
              <a:spcBef>
                <a:spcPct val="0"/>
              </a:spcBef>
              <a:buFontTx/>
              <a:buNone/>
            </a:pPr>
            <a:r>
              <a:rPr lang="en-US" altLang="en-US" sz="800">
                <a:ea typeface="ヒラギノ角ゴ Pro W3"/>
                <a:cs typeface="ヒラギノ角ゴ Pro W3"/>
              </a:rPr>
              <a:t>Canada		</a:t>
            </a:r>
          </a:p>
          <a:p>
            <a:pPr eaLnBrk="1" hangingPunct="1">
              <a:spcBef>
                <a:spcPct val="0"/>
              </a:spcBef>
              <a:buFontTx/>
              <a:buNone/>
            </a:pPr>
            <a:r>
              <a:rPr lang="en-US" altLang="en-US" sz="800">
                <a:ea typeface="ヒラギノ角ゴ Pro W3"/>
                <a:cs typeface="ヒラギノ角ゴ Pro W3"/>
              </a:rPr>
              <a:t>Central African Republic	</a:t>
            </a:r>
          </a:p>
          <a:p>
            <a:pPr eaLnBrk="1" hangingPunct="1">
              <a:spcBef>
                <a:spcPct val="0"/>
              </a:spcBef>
              <a:buFontTx/>
              <a:buNone/>
            </a:pPr>
            <a:r>
              <a:rPr lang="en-US" altLang="en-US" sz="800">
                <a:ea typeface="ヒラギノ角ゴ Pro W3"/>
                <a:cs typeface="ヒラギノ角ゴ Pro W3"/>
              </a:rPr>
              <a:t>Chad</a:t>
            </a:r>
          </a:p>
          <a:p>
            <a:pPr eaLnBrk="1" hangingPunct="1">
              <a:spcBef>
                <a:spcPct val="0"/>
              </a:spcBef>
              <a:buFontTx/>
              <a:buNone/>
            </a:pPr>
            <a:r>
              <a:rPr lang="en-GB" altLang="en-US" sz="800">
                <a:ea typeface="ヒラギノ角ゴ Pro W3"/>
                <a:cs typeface="ヒラギノ角ゴ Pro W3"/>
              </a:rPr>
              <a:t>Chile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China </a:t>
            </a:r>
          </a:p>
          <a:p>
            <a:pPr eaLnBrk="1" hangingPunct="1">
              <a:spcBef>
                <a:spcPct val="0"/>
              </a:spcBef>
              <a:buFontTx/>
              <a:buNone/>
            </a:pPr>
            <a:r>
              <a:rPr lang="en-US" altLang="en-US" sz="800">
                <a:ea typeface="ヒラギノ角ゴ Pro W3"/>
                <a:cs typeface="ヒラギノ角ゴ Pro W3"/>
              </a:rPr>
              <a:t>Colombia </a:t>
            </a:r>
          </a:p>
          <a:p>
            <a:pPr eaLnBrk="1" hangingPunct="1">
              <a:spcBef>
                <a:spcPct val="0"/>
              </a:spcBef>
              <a:buFontTx/>
              <a:buNone/>
            </a:pPr>
            <a:r>
              <a:rPr lang="en-US" altLang="en-US" sz="800">
                <a:ea typeface="ヒラギノ角ゴ Pro W3"/>
                <a:cs typeface="ヒラギノ角ゴ Pro W3"/>
              </a:rPr>
              <a:t>Comoros </a:t>
            </a:r>
          </a:p>
          <a:p>
            <a:pPr eaLnBrk="1" hangingPunct="1">
              <a:spcBef>
                <a:spcPct val="0"/>
              </a:spcBef>
              <a:buFontTx/>
              <a:buNone/>
            </a:pPr>
            <a:r>
              <a:rPr lang="en-US" altLang="en-US" sz="800">
                <a:ea typeface="ヒラギノ角ゴ Pro W3"/>
                <a:cs typeface="ヒラギノ角ゴ Pro W3"/>
              </a:rPr>
              <a:t>Congo</a:t>
            </a:r>
          </a:p>
        </p:txBody>
      </p:sp>
      <p:sp>
        <p:nvSpPr>
          <p:cNvPr id="41989" name="Text Box 7"/>
          <p:cNvSpPr txBox="1">
            <a:spLocks noChangeArrowheads="1"/>
          </p:cNvSpPr>
          <p:nvPr/>
        </p:nvSpPr>
        <p:spPr bwMode="auto">
          <a:xfrm>
            <a:off x="1354138" y="3073400"/>
            <a:ext cx="22796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Costa Rica		</a:t>
            </a:r>
          </a:p>
          <a:p>
            <a:pPr eaLnBrk="1" hangingPunct="1">
              <a:spcBef>
                <a:spcPct val="0"/>
              </a:spcBef>
              <a:buFontTx/>
              <a:buNone/>
            </a:pPr>
            <a:r>
              <a:rPr lang="en-US" altLang="en-US" sz="800">
                <a:ea typeface="ヒラギノ角ゴ Pro W3"/>
                <a:cs typeface="ヒラギノ角ゴ Pro W3"/>
              </a:rPr>
              <a:t>Côte d'Ivoire		</a:t>
            </a:r>
          </a:p>
          <a:p>
            <a:pPr eaLnBrk="1" hangingPunct="1">
              <a:spcBef>
                <a:spcPct val="0"/>
              </a:spcBef>
              <a:buFontTx/>
              <a:buNone/>
            </a:pPr>
            <a:r>
              <a:rPr lang="en-US" altLang="en-US" sz="800">
                <a:ea typeface="ヒラギノ角ゴ Pro W3"/>
                <a:cs typeface="ヒラギノ角ゴ Pro W3"/>
              </a:rPr>
              <a:t>Croatia		</a:t>
            </a:r>
          </a:p>
          <a:p>
            <a:pPr eaLnBrk="1" hangingPunct="1">
              <a:spcBef>
                <a:spcPct val="0"/>
              </a:spcBef>
              <a:buFontTx/>
              <a:buNone/>
            </a:pPr>
            <a:r>
              <a:rPr lang="en-US" altLang="en-US" sz="800">
                <a:ea typeface="ヒラギノ角ゴ Pro W3"/>
                <a:cs typeface="ヒラギノ角ゴ Pro W3"/>
              </a:rPr>
              <a:t>Cuba		</a:t>
            </a:r>
          </a:p>
          <a:p>
            <a:pPr eaLnBrk="1" hangingPunct="1">
              <a:spcBef>
                <a:spcPct val="0"/>
              </a:spcBef>
              <a:buFontTx/>
              <a:buNone/>
            </a:pPr>
            <a:r>
              <a:rPr lang="en-US" altLang="en-US" sz="800">
                <a:ea typeface="ヒラギノ角ゴ Pro W3"/>
                <a:cs typeface="ヒラギノ角ゴ Pro W3"/>
              </a:rPr>
              <a:t>Cyprus		</a:t>
            </a:r>
          </a:p>
          <a:p>
            <a:pPr eaLnBrk="1" hangingPunct="1">
              <a:spcBef>
                <a:spcPct val="0"/>
              </a:spcBef>
              <a:buFontTx/>
              <a:buNone/>
            </a:pPr>
            <a:r>
              <a:rPr lang="en-US" altLang="en-US" sz="800">
                <a:ea typeface="ヒラギノ角ゴ Pro W3"/>
                <a:cs typeface="ヒラギノ角ゴ Pro W3"/>
              </a:rPr>
              <a:t>Czech Republic		</a:t>
            </a:r>
          </a:p>
          <a:p>
            <a:pPr eaLnBrk="1" hangingPunct="1">
              <a:spcBef>
                <a:spcPct val="0"/>
              </a:spcBef>
              <a:buFontTx/>
              <a:buNone/>
            </a:pPr>
            <a:r>
              <a:rPr lang="en-US" altLang="en-US" sz="800">
                <a:ea typeface="ヒラギノ角ゴ Pro W3"/>
                <a:cs typeface="ヒラギノ角ゴ Pro W3"/>
              </a:rPr>
              <a:t>Democratic People's	</a:t>
            </a:r>
          </a:p>
          <a:p>
            <a:pPr eaLnBrk="1" hangingPunct="1">
              <a:spcBef>
                <a:spcPct val="0"/>
              </a:spcBef>
              <a:buFontTx/>
              <a:buNone/>
            </a:pPr>
            <a:r>
              <a:rPr lang="en-US" altLang="en-US" sz="800">
                <a:ea typeface="ヒラギノ角ゴ Pro W3"/>
                <a:cs typeface="ヒラギノ角ゴ Pro W3"/>
              </a:rPr>
              <a:t>   Republic of Korea	</a:t>
            </a:r>
          </a:p>
          <a:p>
            <a:pPr eaLnBrk="1" hangingPunct="1">
              <a:spcBef>
                <a:spcPct val="0"/>
              </a:spcBef>
              <a:buFontTx/>
              <a:buNone/>
            </a:pPr>
            <a:r>
              <a:rPr lang="en-US" altLang="en-US" sz="800">
                <a:ea typeface="ヒラギノ角ゴ Pro W3"/>
                <a:cs typeface="ヒラギノ角ゴ Pro W3"/>
              </a:rPr>
              <a:t>Denmark		</a:t>
            </a:r>
          </a:p>
          <a:p>
            <a:pPr eaLnBrk="1" hangingPunct="1">
              <a:spcBef>
                <a:spcPct val="0"/>
              </a:spcBef>
              <a:buFontTx/>
              <a:buNone/>
            </a:pPr>
            <a:r>
              <a:rPr lang="en-US" altLang="en-US" sz="800">
                <a:ea typeface="ヒラギノ角ゴ Pro W3"/>
                <a:cs typeface="ヒラギノ角ゴ Pro W3"/>
              </a:rPr>
              <a:t>Dominica</a:t>
            </a:r>
          </a:p>
          <a:p>
            <a:pPr eaLnBrk="1" hangingPunct="1">
              <a:spcBef>
                <a:spcPct val="0"/>
              </a:spcBef>
              <a:buFontTx/>
              <a:buNone/>
            </a:pPr>
            <a:r>
              <a:rPr lang="en-US" altLang="en-US" sz="800">
                <a:ea typeface="ヒラギノ角ゴ Pro W3"/>
                <a:cs typeface="ヒラギノ角ゴ Pro W3"/>
              </a:rPr>
              <a:t>Dominican Republic</a:t>
            </a:r>
            <a:r>
              <a:rPr lang="en-US" altLang="en-US" sz="800">
                <a:solidFill>
                  <a:srgbClr val="AF3737"/>
                </a:solidFill>
                <a:ea typeface="ヒラギノ角ゴ Pro W3"/>
                <a:cs typeface="ヒラギノ角ゴ Pro W3"/>
              </a:rPr>
              <a:t>	</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Ecuador</a:t>
            </a:r>
          </a:p>
          <a:p>
            <a:pPr eaLnBrk="1" hangingPunct="1">
              <a:spcBef>
                <a:spcPct val="0"/>
              </a:spcBef>
              <a:buFontTx/>
              <a:buNone/>
            </a:pPr>
            <a:r>
              <a:rPr lang="en-US" altLang="en-US" sz="800">
                <a:ea typeface="ヒラギノ角ゴ Pro W3"/>
                <a:cs typeface="ヒラギノ角ゴ Pro W3"/>
              </a:rPr>
              <a:t>Egypt</a:t>
            </a:r>
          </a:p>
          <a:p>
            <a:pPr eaLnBrk="1" hangingPunct="1">
              <a:spcBef>
                <a:spcPct val="0"/>
              </a:spcBef>
              <a:buFontTx/>
              <a:buNone/>
            </a:pPr>
            <a:r>
              <a:rPr lang="en-US" altLang="en-US" sz="800">
                <a:ea typeface="ヒラギノ角ゴ Pro W3"/>
                <a:cs typeface="ヒラギノ角ゴ Pro W3"/>
              </a:rPr>
              <a:t>El Salvador</a:t>
            </a:r>
          </a:p>
          <a:p>
            <a:pPr eaLnBrk="1" hangingPunct="1">
              <a:spcBef>
                <a:spcPct val="0"/>
              </a:spcBef>
              <a:buFontTx/>
              <a:buNone/>
            </a:pPr>
            <a:r>
              <a:rPr lang="en-US" altLang="en-US" sz="800">
                <a:ea typeface="ヒラギノ角ゴ Pro W3"/>
                <a:cs typeface="ヒラギノ角ゴ Pro W3"/>
              </a:rPr>
              <a:t>Equatorial Guinea </a:t>
            </a:r>
          </a:p>
          <a:p>
            <a:pPr eaLnBrk="1" hangingPunct="1">
              <a:spcBef>
                <a:spcPct val="0"/>
              </a:spcBef>
              <a:buFontTx/>
              <a:buNone/>
            </a:pPr>
            <a:r>
              <a:rPr lang="en-US" altLang="en-US" sz="800">
                <a:ea typeface="ヒラギノ角ゴ Pro W3"/>
                <a:cs typeface="ヒラギノ角ゴ Pro W3"/>
              </a:rPr>
              <a:t>Estonia		</a:t>
            </a:r>
          </a:p>
          <a:p>
            <a:pPr eaLnBrk="1" hangingPunct="1">
              <a:spcBef>
                <a:spcPct val="0"/>
              </a:spcBef>
              <a:buFontTx/>
              <a:buNone/>
            </a:pPr>
            <a:r>
              <a:rPr lang="en-US" altLang="en-US" sz="800">
                <a:ea typeface="ヒラギノ角ゴ Pro W3"/>
                <a:cs typeface="ヒラギノ角ゴ Pro W3"/>
              </a:rPr>
              <a:t>Finland		</a:t>
            </a:r>
          </a:p>
          <a:p>
            <a:pPr eaLnBrk="1" hangingPunct="1">
              <a:spcBef>
                <a:spcPct val="0"/>
              </a:spcBef>
              <a:buFontTx/>
              <a:buNone/>
            </a:pPr>
            <a:r>
              <a:rPr lang="en-US" altLang="en-US" sz="800">
                <a:ea typeface="ヒラギノ角ゴ Pro W3"/>
                <a:cs typeface="ヒラギノ角ゴ Pro W3"/>
              </a:rPr>
              <a:t>France</a:t>
            </a:r>
            <a:r>
              <a:rPr lang="en-US" altLang="en-US" sz="800" baseline="30000">
                <a:ea typeface="ヒラギノ角ゴ Pro W3"/>
                <a:cs typeface="ヒラギノ角ゴ Pro W3"/>
              </a:rPr>
              <a:t>,</a:t>
            </a: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Gabon</a:t>
            </a:r>
          </a:p>
          <a:p>
            <a:pPr eaLnBrk="1" hangingPunct="1">
              <a:spcBef>
                <a:spcPct val="0"/>
              </a:spcBef>
              <a:buFontTx/>
              <a:buNone/>
            </a:pPr>
            <a:r>
              <a:rPr lang="en-US" altLang="en-US" sz="800">
                <a:ea typeface="ヒラギノ角ゴ Pro W3"/>
                <a:cs typeface="ヒラギノ角ゴ Pro W3"/>
              </a:rPr>
              <a:t>Gambia</a:t>
            </a:r>
          </a:p>
          <a:p>
            <a:pPr eaLnBrk="1" hangingPunct="1">
              <a:spcBef>
                <a:spcPct val="0"/>
              </a:spcBef>
              <a:buFontTx/>
              <a:buNone/>
            </a:pPr>
            <a:r>
              <a:rPr lang="en-US" altLang="en-US" sz="800">
                <a:ea typeface="ヒラギノ角ゴ Pro W3"/>
                <a:cs typeface="ヒラギノ角ゴ Pro W3"/>
              </a:rPr>
              <a:t>Georgia </a:t>
            </a:r>
          </a:p>
          <a:p>
            <a:pPr eaLnBrk="1" hangingPunct="1">
              <a:spcBef>
                <a:spcPct val="0"/>
              </a:spcBef>
              <a:buFontTx/>
              <a:buNone/>
            </a:pPr>
            <a:r>
              <a:rPr lang="en-US" altLang="en-US" sz="800">
                <a:ea typeface="ヒラギノ角ゴ Pro W3"/>
                <a:cs typeface="ヒラギノ角ゴ Pro W3"/>
              </a:rPr>
              <a:t>Germany</a:t>
            </a:r>
          </a:p>
          <a:p>
            <a:pPr eaLnBrk="1" hangingPunct="1">
              <a:spcBef>
                <a:spcPct val="0"/>
              </a:spcBef>
              <a:buFontTx/>
              <a:buNone/>
            </a:pPr>
            <a:r>
              <a:rPr lang="en-US" altLang="en-US" sz="800">
                <a:ea typeface="ヒラギノ角ゴ Pro W3"/>
                <a:cs typeface="ヒラギノ角ゴ Pro W3"/>
              </a:rPr>
              <a:t>Ghana </a:t>
            </a:r>
          </a:p>
          <a:p>
            <a:pPr eaLnBrk="1" hangingPunct="1">
              <a:spcBef>
                <a:spcPct val="0"/>
              </a:spcBef>
              <a:buFontTx/>
              <a:buNone/>
            </a:pPr>
            <a:r>
              <a:rPr lang="en-US" altLang="en-US" sz="800">
                <a:ea typeface="ヒラギノ角ゴ Pro W3"/>
                <a:cs typeface="ヒラギノ角ゴ Pro W3"/>
              </a:rPr>
              <a:t>Greece	</a:t>
            </a:r>
          </a:p>
          <a:p>
            <a:pPr eaLnBrk="1" hangingPunct="1">
              <a:spcBef>
                <a:spcPct val="0"/>
              </a:spcBef>
              <a:buFontTx/>
              <a:buNone/>
            </a:pPr>
            <a:r>
              <a:rPr lang="en-US" altLang="en-US" sz="800">
                <a:ea typeface="ヒラギノ角ゴ Pro W3"/>
                <a:cs typeface="ヒラギノ角ゴ Pro W3"/>
              </a:rPr>
              <a:t>Grenada	</a:t>
            </a:r>
          </a:p>
          <a:p>
            <a:pPr eaLnBrk="1" hangingPunct="1">
              <a:spcBef>
                <a:spcPct val="0"/>
              </a:spcBef>
              <a:buFontTx/>
              <a:buNone/>
            </a:pPr>
            <a:r>
              <a:rPr lang="en-US" altLang="en-US" sz="800">
                <a:ea typeface="ヒラギノ角ゴ Pro W3"/>
                <a:cs typeface="ヒラギノ角ゴ Pro W3"/>
              </a:rPr>
              <a:t>Guatemala</a:t>
            </a:r>
          </a:p>
          <a:p>
            <a:pPr eaLnBrk="1" hangingPunct="1">
              <a:spcBef>
                <a:spcPct val="0"/>
              </a:spcBef>
              <a:buFontTx/>
              <a:buNone/>
            </a:pPr>
            <a:r>
              <a:rPr lang="en-US" altLang="en-US" sz="800">
                <a:ea typeface="ヒラギノ角ゴ Pro W3"/>
                <a:cs typeface="ヒラギノ角ゴ Pro W3"/>
              </a:rPr>
              <a:t>Guinea	</a:t>
            </a: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de-DE" altLang="en-US" sz="800">
              <a:ea typeface="ヒラギノ角ゴ Pro W3"/>
              <a:cs typeface="ヒラギノ角ゴ Pro W3"/>
            </a:endParaRPr>
          </a:p>
        </p:txBody>
      </p:sp>
      <p:sp>
        <p:nvSpPr>
          <p:cNvPr id="41990" name="Text Box 8"/>
          <p:cNvSpPr txBox="1">
            <a:spLocks noChangeArrowheads="1"/>
          </p:cNvSpPr>
          <p:nvPr/>
        </p:nvSpPr>
        <p:spPr bwMode="auto">
          <a:xfrm>
            <a:off x="2700338" y="3535363"/>
            <a:ext cx="154146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Guinea-Bissau 	</a:t>
            </a:r>
          </a:p>
          <a:p>
            <a:pPr eaLnBrk="1" hangingPunct="1">
              <a:spcBef>
                <a:spcPct val="0"/>
              </a:spcBef>
              <a:buFontTx/>
              <a:buNone/>
            </a:pPr>
            <a:r>
              <a:rPr lang="en-US" altLang="en-US" sz="800">
                <a:ea typeface="ヒラギノ角ゴ Pro W3"/>
                <a:cs typeface="ヒラギノ角ゴ Pro W3"/>
              </a:rPr>
              <a:t>Honduras</a:t>
            </a:r>
          </a:p>
          <a:p>
            <a:pPr eaLnBrk="1" hangingPunct="1">
              <a:spcBef>
                <a:spcPct val="0"/>
              </a:spcBef>
              <a:buFontTx/>
              <a:buNone/>
            </a:pPr>
            <a:r>
              <a:rPr lang="en-US" altLang="en-US" sz="800">
                <a:ea typeface="ヒラギノ角ゴ Pro W3"/>
                <a:cs typeface="ヒラギノ角ゴ Pro W3"/>
              </a:rPr>
              <a:t>Hungary	</a:t>
            </a:r>
          </a:p>
          <a:p>
            <a:pPr eaLnBrk="1" hangingPunct="1">
              <a:spcBef>
                <a:spcPct val="0"/>
              </a:spcBef>
              <a:buFontTx/>
              <a:buNone/>
            </a:pPr>
            <a:r>
              <a:rPr lang="en-US" altLang="en-US" sz="800">
                <a:ea typeface="ヒラギノ角ゴ Pro W3"/>
                <a:cs typeface="ヒラギノ角ゴ Pro W3"/>
              </a:rPr>
              <a:t>Iceland	</a:t>
            </a:r>
          </a:p>
          <a:p>
            <a:pPr eaLnBrk="1" hangingPunct="1">
              <a:spcBef>
                <a:spcPct val="0"/>
              </a:spcBef>
              <a:buFontTx/>
              <a:buNone/>
            </a:pPr>
            <a:r>
              <a:rPr lang="en-US" altLang="en-US" sz="800">
                <a:ea typeface="ヒラギノ角ゴ Pro W3"/>
                <a:cs typeface="ヒラギノ角ゴ Pro W3"/>
              </a:rPr>
              <a:t>India		</a:t>
            </a:r>
          </a:p>
          <a:p>
            <a:pPr eaLnBrk="1" hangingPunct="1">
              <a:spcBef>
                <a:spcPct val="0"/>
              </a:spcBef>
              <a:buFontTx/>
              <a:buNone/>
            </a:pPr>
            <a:r>
              <a:rPr lang="en-US" altLang="en-US" sz="800">
                <a:ea typeface="ヒラギノ角ゴ Pro W3"/>
                <a:cs typeface="ヒラギノ角ゴ Pro W3"/>
              </a:rPr>
              <a:t>Indonesia	</a:t>
            </a:r>
          </a:p>
          <a:p>
            <a:pPr eaLnBrk="1" hangingPunct="1">
              <a:spcBef>
                <a:spcPct val="0"/>
              </a:spcBef>
              <a:buFontTx/>
              <a:buNone/>
            </a:pPr>
            <a:r>
              <a:rPr lang="en-US" altLang="en-US" sz="800">
                <a:ea typeface="ヒラギノ角ゴ Pro W3"/>
                <a:cs typeface="ヒラギノ角ゴ Pro W3"/>
              </a:rPr>
              <a:t>Iran</a:t>
            </a:r>
          </a:p>
          <a:p>
            <a:pPr eaLnBrk="1" hangingPunct="1">
              <a:spcBef>
                <a:spcPct val="0"/>
              </a:spcBef>
              <a:buFontTx/>
              <a:buNone/>
            </a:pPr>
            <a:r>
              <a:rPr lang="en-US" altLang="en-US" sz="800">
                <a:ea typeface="ヒラギノ角ゴ Pro W3"/>
                <a:cs typeface="ヒラギノ角ゴ Pro W3"/>
              </a:rPr>
              <a:t>Ireland 	</a:t>
            </a:r>
          </a:p>
          <a:p>
            <a:pPr eaLnBrk="1" hangingPunct="1">
              <a:spcBef>
                <a:spcPct val="0"/>
              </a:spcBef>
              <a:buFontTx/>
              <a:buNone/>
            </a:pPr>
            <a:r>
              <a:rPr lang="en-US" altLang="en-US" sz="800">
                <a:ea typeface="ヒラギノ角ゴ Pro W3"/>
                <a:cs typeface="ヒラギノ角ゴ Pro W3"/>
              </a:rPr>
              <a:t>Israel		</a:t>
            </a:r>
          </a:p>
          <a:p>
            <a:pPr eaLnBrk="1" hangingPunct="1">
              <a:spcBef>
                <a:spcPct val="0"/>
              </a:spcBef>
              <a:buFontTx/>
              <a:buNone/>
            </a:pPr>
            <a:r>
              <a:rPr lang="en-US" altLang="en-US" sz="800">
                <a:ea typeface="ヒラギノ角ゴ Pro W3"/>
                <a:cs typeface="ヒラギノ角ゴ Pro W3"/>
              </a:rPr>
              <a:t>Italy		</a:t>
            </a:r>
          </a:p>
          <a:p>
            <a:pPr eaLnBrk="1" hangingPunct="1">
              <a:spcBef>
                <a:spcPct val="0"/>
              </a:spcBef>
              <a:buFontTx/>
              <a:buNone/>
            </a:pPr>
            <a:r>
              <a:rPr lang="en-US" altLang="en-US" sz="800">
                <a:ea typeface="ヒラギノ角ゴ Pro W3"/>
                <a:cs typeface="ヒラギノ角ゴ Pro W3"/>
              </a:rPr>
              <a:t>Japan		</a:t>
            </a:r>
          </a:p>
          <a:p>
            <a:pPr eaLnBrk="1" hangingPunct="1">
              <a:spcBef>
                <a:spcPct val="0"/>
              </a:spcBef>
              <a:buFontTx/>
              <a:buNone/>
            </a:pPr>
            <a:r>
              <a:rPr lang="en-US" altLang="en-US" sz="800">
                <a:ea typeface="ヒラギノ角ゴ Pro W3"/>
                <a:cs typeface="ヒラギノ角ゴ Pro W3"/>
              </a:rPr>
              <a:t>Kazakhstan	</a:t>
            </a:r>
          </a:p>
          <a:p>
            <a:pPr eaLnBrk="1" hangingPunct="1">
              <a:spcBef>
                <a:spcPct val="0"/>
              </a:spcBef>
              <a:buFontTx/>
              <a:buNone/>
            </a:pPr>
            <a:r>
              <a:rPr lang="en-US" altLang="en-US" sz="800">
                <a:ea typeface="ヒラギノ角ゴ Pro W3"/>
                <a:cs typeface="ヒラギノ角ゴ Pro W3"/>
              </a:rPr>
              <a:t>Kenya</a:t>
            </a:r>
          </a:p>
          <a:p>
            <a:pPr eaLnBrk="1" hangingPunct="1">
              <a:spcBef>
                <a:spcPct val="0"/>
              </a:spcBef>
              <a:buFontTx/>
              <a:buNone/>
            </a:pPr>
            <a:r>
              <a:rPr lang="en-US" altLang="en-US" sz="800">
                <a:ea typeface="ヒラギノ角ゴ Pro W3"/>
                <a:cs typeface="ヒラギノ角ゴ Pro W3"/>
              </a:rPr>
              <a:t>Kyrgyzstan</a:t>
            </a:r>
          </a:p>
          <a:p>
            <a:pPr eaLnBrk="1" hangingPunct="1">
              <a:spcBef>
                <a:spcPct val="0"/>
              </a:spcBef>
              <a:buFontTx/>
              <a:buNone/>
            </a:pPr>
            <a:r>
              <a:rPr lang="en-US" altLang="en-US" sz="800">
                <a:ea typeface="ヒラギノ角ゴ Pro W3"/>
                <a:cs typeface="ヒラギノ角ゴ Pro W3"/>
              </a:rPr>
              <a:t>Lao People’s Dem Rep.</a:t>
            </a:r>
          </a:p>
          <a:p>
            <a:pPr eaLnBrk="1" hangingPunct="1">
              <a:spcBef>
                <a:spcPct val="0"/>
              </a:spcBef>
              <a:buFontTx/>
              <a:buNone/>
            </a:pPr>
            <a:r>
              <a:rPr lang="en-US" altLang="en-US" sz="800">
                <a:ea typeface="ヒラギノ角ゴ Pro W3"/>
                <a:cs typeface="ヒラギノ角ゴ Pro W3"/>
              </a:rPr>
              <a:t>Latvia 	</a:t>
            </a:r>
          </a:p>
          <a:p>
            <a:pPr eaLnBrk="1" hangingPunct="1">
              <a:spcBef>
                <a:spcPct val="0"/>
              </a:spcBef>
              <a:buFontTx/>
              <a:buNone/>
            </a:pPr>
            <a:r>
              <a:rPr lang="en-US" altLang="en-US" sz="800">
                <a:ea typeface="ヒラギノ角ゴ Pro W3"/>
                <a:cs typeface="ヒラギノ角ゴ Pro W3"/>
              </a:rPr>
              <a:t>Lesotho </a:t>
            </a:r>
          </a:p>
          <a:p>
            <a:pPr eaLnBrk="1" hangingPunct="1">
              <a:spcBef>
                <a:spcPct val="0"/>
              </a:spcBef>
              <a:buFontTx/>
              <a:buNone/>
            </a:pPr>
            <a:r>
              <a:rPr lang="en-US" altLang="en-US" sz="800">
                <a:ea typeface="ヒラギノ角ゴ Pro W3"/>
                <a:cs typeface="ヒラギノ角ゴ Pro W3"/>
              </a:rPr>
              <a:t>Liberia	</a:t>
            </a:r>
          </a:p>
          <a:p>
            <a:pPr eaLnBrk="1" hangingPunct="1">
              <a:spcBef>
                <a:spcPct val="0"/>
              </a:spcBef>
              <a:buFontTx/>
              <a:buNone/>
            </a:pPr>
            <a:r>
              <a:rPr lang="en-US" altLang="en-US" sz="800">
                <a:ea typeface="ヒラギノ角ゴ Pro W3"/>
                <a:cs typeface="ヒラギノ角ゴ Pro W3"/>
              </a:rPr>
              <a:t>Libyan Arab Jamahiriya</a:t>
            </a:r>
          </a:p>
          <a:p>
            <a:pPr eaLnBrk="1" hangingPunct="1">
              <a:spcBef>
                <a:spcPct val="0"/>
              </a:spcBef>
              <a:buFontTx/>
              <a:buNone/>
            </a:pPr>
            <a:r>
              <a:rPr lang="en-US" altLang="en-US" sz="800">
                <a:ea typeface="ヒラギノ角ゴ Pro W3"/>
                <a:cs typeface="ヒラギノ角ゴ Pro W3"/>
              </a:rPr>
              <a:t>Liechtenstein </a:t>
            </a:r>
          </a:p>
          <a:p>
            <a:pPr eaLnBrk="1" hangingPunct="1">
              <a:spcBef>
                <a:spcPct val="0"/>
              </a:spcBef>
              <a:buFontTx/>
              <a:buNone/>
            </a:pPr>
            <a:r>
              <a:rPr lang="en-US" altLang="en-US" sz="800">
                <a:ea typeface="ヒラギノ角ゴ Pro W3"/>
                <a:cs typeface="ヒラギノ角ゴ Pro W3"/>
              </a:rPr>
              <a:t>Lithuania	</a:t>
            </a:r>
          </a:p>
          <a:p>
            <a:pPr eaLnBrk="1" hangingPunct="1">
              <a:spcBef>
                <a:spcPct val="0"/>
              </a:spcBef>
              <a:buFontTx/>
              <a:buNone/>
            </a:pPr>
            <a:r>
              <a:rPr lang="en-US" altLang="en-US" sz="800">
                <a:ea typeface="ヒラギノ角ゴ Pro W3"/>
                <a:cs typeface="ヒラギノ角ゴ Pro W3"/>
              </a:rPr>
              <a:t>Luxembourg	</a:t>
            </a:r>
          </a:p>
          <a:p>
            <a:pPr eaLnBrk="1" hangingPunct="1">
              <a:spcBef>
                <a:spcPct val="0"/>
              </a:spcBef>
              <a:buFontTx/>
              <a:buNone/>
            </a:pPr>
            <a:r>
              <a:rPr lang="en-US" altLang="en-US" sz="800">
                <a:ea typeface="ヒラギノ角ゴ Pro W3"/>
                <a:cs typeface="ヒラギノ角ゴ Pro W3"/>
              </a:rPr>
              <a:t>Madagascar</a:t>
            </a:r>
            <a:endParaRPr lang="de-DE" altLang="en-US" sz="800">
              <a:ea typeface="ヒラギノ角ゴ Pro W3"/>
              <a:cs typeface="ヒラギノ角ゴ Pro W3"/>
            </a:endParaRPr>
          </a:p>
        </p:txBody>
      </p:sp>
      <p:sp>
        <p:nvSpPr>
          <p:cNvPr id="41991" name="Text Box 9"/>
          <p:cNvSpPr txBox="1">
            <a:spLocks noChangeArrowheads="1"/>
          </p:cNvSpPr>
          <p:nvPr/>
        </p:nvSpPr>
        <p:spPr bwMode="auto">
          <a:xfrm>
            <a:off x="3995738" y="3135313"/>
            <a:ext cx="26225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endParaRPr lang="en-US" altLang="en-US" sz="800">
              <a:ea typeface="ヒラギノ角ゴ Pro W3"/>
              <a:cs typeface="ヒラギノ角ゴ Pro W3"/>
            </a:endParaRPr>
          </a:p>
          <a:p>
            <a:pPr eaLnBrk="1" hangingPunct="1">
              <a:spcBef>
                <a:spcPct val="50000"/>
              </a:spcBef>
              <a:buFontTx/>
              <a:buNone/>
            </a:pPr>
            <a:r>
              <a:rPr lang="en-US" altLang="en-US" sz="800">
                <a:ea typeface="ヒラギノ角ゴ Pro W3"/>
                <a:cs typeface="ヒラギノ角ゴ Pro W3"/>
              </a:rPr>
              <a:t>	</a:t>
            </a:r>
          </a:p>
          <a:p>
            <a:pPr eaLnBrk="1" hangingPunct="1">
              <a:spcBef>
                <a:spcPct val="0"/>
              </a:spcBef>
              <a:buFontTx/>
              <a:buNone/>
            </a:pPr>
            <a:r>
              <a:rPr lang="en-US" altLang="en-US" sz="800">
                <a:ea typeface="ヒラギノ角ゴ Pro W3"/>
                <a:cs typeface="ヒラギノ角ゴ Pro W3"/>
              </a:rPr>
              <a:t>Malawi	</a:t>
            </a:r>
          </a:p>
          <a:p>
            <a:pPr eaLnBrk="1" hangingPunct="1">
              <a:spcBef>
                <a:spcPct val="0"/>
              </a:spcBef>
              <a:buFontTx/>
              <a:buNone/>
            </a:pPr>
            <a:r>
              <a:rPr lang="en-US" altLang="en-US" sz="800">
                <a:ea typeface="ヒラギノ角ゴ Pro W3"/>
                <a:cs typeface="ヒラギノ角ゴ Pro W3"/>
              </a:rPr>
              <a:t>Malaysia</a:t>
            </a:r>
          </a:p>
          <a:p>
            <a:pPr eaLnBrk="1" hangingPunct="1">
              <a:spcBef>
                <a:spcPct val="0"/>
              </a:spcBef>
              <a:buFontTx/>
              <a:buNone/>
            </a:pPr>
            <a:r>
              <a:rPr lang="en-US" altLang="en-US" sz="800">
                <a:ea typeface="ヒラギノ角ゴ Pro W3"/>
                <a:cs typeface="ヒラギノ角ゴ Pro W3"/>
              </a:rPr>
              <a:t>Mali		</a:t>
            </a:r>
          </a:p>
          <a:p>
            <a:pPr eaLnBrk="1" hangingPunct="1">
              <a:spcBef>
                <a:spcPct val="0"/>
              </a:spcBef>
              <a:buFontTx/>
              <a:buNone/>
            </a:pPr>
            <a:r>
              <a:rPr lang="en-US" altLang="en-US" sz="800">
                <a:ea typeface="ヒラギノ角ゴ Pro W3"/>
                <a:cs typeface="ヒラギノ角ゴ Pro W3"/>
              </a:rPr>
              <a:t>Malta</a:t>
            </a:r>
          </a:p>
          <a:p>
            <a:pPr eaLnBrk="1" hangingPunct="1">
              <a:spcBef>
                <a:spcPct val="0"/>
              </a:spcBef>
              <a:buFontTx/>
              <a:buNone/>
            </a:pPr>
            <a:r>
              <a:rPr lang="en-US" altLang="en-US" sz="800">
                <a:ea typeface="ヒラギノ角ゴ Pro W3"/>
                <a:cs typeface="ヒラギノ角ゴ Pro W3"/>
              </a:rPr>
              <a:t>Mauritania		</a:t>
            </a:r>
          </a:p>
          <a:p>
            <a:pPr eaLnBrk="1" hangingPunct="1">
              <a:spcBef>
                <a:spcPct val="0"/>
              </a:spcBef>
              <a:buFontTx/>
              <a:buNone/>
            </a:pPr>
            <a:r>
              <a:rPr lang="en-US" altLang="en-US" sz="800">
                <a:ea typeface="ヒラギノ角ゴ Pro W3"/>
                <a:cs typeface="ヒラギノ角ゴ Pro W3"/>
              </a:rPr>
              <a:t>Mexico		</a:t>
            </a:r>
          </a:p>
          <a:p>
            <a:pPr eaLnBrk="1" hangingPunct="1">
              <a:spcBef>
                <a:spcPct val="0"/>
              </a:spcBef>
              <a:buFontTx/>
              <a:buNone/>
            </a:pPr>
            <a:r>
              <a:rPr lang="en-US" altLang="en-US" sz="800">
                <a:ea typeface="ヒラギノ角ゴ Pro W3"/>
                <a:cs typeface="ヒラギノ角ゴ Pro W3"/>
              </a:rPr>
              <a:t>Monaco		</a:t>
            </a:r>
          </a:p>
          <a:p>
            <a:pPr eaLnBrk="1" hangingPunct="1">
              <a:spcBef>
                <a:spcPct val="0"/>
              </a:spcBef>
              <a:buFontTx/>
              <a:buNone/>
            </a:pPr>
            <a:r>
              <a:rPr lang="en-US" altLang="en-US" sz="800">
                <a:ea typeface="ヒラギノ角ゴ Pro W3"/>
                <a:cs typeface="ヒラギノ角ゴ Pro W3"/>
              </a:rPr>
              <a:t>Mongolia		</a:t>
            </a:r>
          </a:p>
          <a:p>
            <a:pPr eaLnBrk="1" hangingPunct="1">
              <a:spcBef>
                <a:spcPct val="0"/>
              </a:spcBef>
              <a:buFontTx/>
              <a:buNone/>
            </a:pPr>
            <a:r>
              <a:rPr lang="en-US" altLang="en-US" sz="800">
                <a:ea typeface="ヒラギノ角ゴ Pro W3"/>
                <a:cs typeface="ヒラギノ角ゴ Pro W3"/>
              </a:rPr>
              <a:t>Montenegro</a:t>
            </a:r>
          </a:p>
          <a:p>
            <a:pPr eaLnBrk="1" hangingPunct="1">
              <a:spcBef>
                <a:spcPct val="0"/>
              </a:spcBef>
              <a:buFontTx/>
              <a:buNone/>
            </a:pPr>
            <a:r>
              <a:rPr lang="en-US" altLang="en-US" sz="800">
                <a:ea typeface="ヒラギノ角ゴ Pro W3"/>
                <a:cs typeface="ヒラギノ角ゴ Pro W3"/>
              </a:rPr>
              <a:t>Morocco		</a:t>
            </a:r>
          </a:p>
          <a:p>
            <a:pPr eaLnBrk="1" hangingPunct="1">
              <a:spcBef>
                <a:spcPct val="0"/>
              </a:spcBef>
              <a:buFontTx/>
              <a:buNone/>
            </a:pPr>
            <a:r>
              <a:rPr lang="en-US" altLang="en-US" sz="800">
                <a:ea typeface="ヒラギノ角ゴ Pro W3"/>
                <a:cs typeface="ヒラギノ角ゴ Pro W3"/>
              </a:rPr>
              <a:t>Mozambique		</a:t>
            </a:r>
          </a:p>
          <a:p>
            <a:pPr eaLnBrk="1" hangingPunct="1">
              <a:spcBef>
                <a:spcPct val="0"/>
              </a:spcBef>
              <a:buFontTx/>
              <a:buNone/>
            </a:pPr>
            <a:r>
              <a:rPr lang="en-US" altLang="en-US" sz="800">
                <a:ea typeface="ヒラギノ角ゴ Pro W3"/>
                <a:cs typeface="ヒラギノ角ゴ Pro W3"/>
              </a:rPr>
              <a:t>Namibia </a:t>
            </a:r>
          </a:p>
          <a:p>
            <a:pPr eaLnBrk="1" hangingPunct="1">
              <a:spcBef>
                <a:spcPct val="0"/>
              </a:spcBef>
              <a:buFontTx/>
              <a:buNone/>
            </a:pPr>
            <a:r>
              <a:rPr lang="en-US" altLang="en-US" sz="800">
                <a:ea typeface="ヒラギノ角ゴ Pro W3"/>
                <a:cs typeface="ヒラギノ角ゴ Pro W3"/>
              </a:rPr>
              <a:t>Netherlands		</a:t>
            </a:r>
          </a:p>
          <a:p>
            <a:pPr eaLnBrk="1" hangingPunct="1">
              <a:spcBef>
                <a:spcPct val="0"/>
              </a:spcBef>
              <a:buFontTx/>
              <a:buNone/>
            </a:pPr>
            <a:r>
              <a:rPr lang="en-US" altLang="en-US" sz="800">
                <a:ea typeface="ヒラギノ角ゴ Pro W3"/>
                <a:cs typeface="ヒラギノ角ゴ Pro W3"/>
              </a:rPr>
              <a:t>New Zealand</a:t>
            </a:r>
          </a:p>
          <a:p>
            <a:pPr eaLnBrk="1" hangingPunct="1">
              <a:spcBef>
                <a:spcPct val="0"/>
              </a:spcBef>
              <a:buFontTx/>
              <a:buNone/>
            </a:pPr>
            <a:r>
              <a:rPr lang="en-US" altLang="en-US" sz="800">
                <a:ea typeface="ヒラギノ角ゴ Pro W3"/>
                <a:cs typeface="ヒラギノ角ゴ Pro W3"/>
              </a:rPr>
              <a:t>Nicaragua</a:t>
            </a:r>
          </a:p>
          <a:p>
            <a:pPr eaLnBrk="1" hangingPunct="1">
              <a:spcBef>
                <a:spcPct val="0"/>
              </a:spcBef>
              <a:buFontTx/>
              <a:buNone/>
            </a:pPr>
            <a:r>
              <a:rPr lang="en-US" altLang="en-US" sz="800">
                <a:ea typeface="ヒラギノ角ゴ Pro W3"/>
                <a:cs typeface="ヒラギノ角ゴ Pro W3"/>
              </a:rPr>
              <a:t>Niger</a:t>
            </a:r>
          </a:p>
          <a:p>
            <a:pPr eaLnBrk="1" hangingPunct="1">
              <a:spcBef>
                <a:spcPct val="0"/>
              </a:spcBef>
              <a:buFontTx/>
              <a:buNone/>
            </a:pPr>
            <a:r>
              <a:rPr lang="en-US" altLang="en-US" sz="800">
                <a:ea typeface="ヒラギノ角ゴ Pro W3"/>
                <a:cs typeface="ヒラギノ角ゴ Pro W3"/>
              </a:rPr>
              <a:t>Nigeria</a:t>
            </a:r>
          </a:p>
          <a:p>
            <a:pPr eaLnBrk="1" hangingPunct="1">
              <a:spcBef>
                <a:spcPct val="0"/>
              </a:spcBef>
              <a:buFontTx/>
              <a:buNone/>
            </a:pPr>
            <a:r>
              <a:rPr lang="en-US" altLang="en-US" sz="800">
                <a:ea typeface="ヒラギノ角ゴ Pro W3"/>
                <a:cs typeface="ヒラギノ角ゴ Pro W3"/>
              </a:rPr>
              <a:t>Norway</a:t>
            </a:r>
          </a:p>
          <a:p>
            <a:pPr eaLnBrk="1" hangingPunct="1">
              <a:spcBef>
                <a:spcPct val="0"/>
              </a:spcBef>
              <a:buFontTx/>
              <a:buNone/>
            </a:pPr>
            <a:r>
              <a:rPr lang="en-US" altLang="en-US" sz="800">
                <a:ea typeface="ヒラギノ角ゴ Pro W3"/>
                <a:cs typeface="ヒラギノ角ゴ Pro W3"/>
              </a:rPr>
              <a:t>Oman</a:t>
            </a:r>
          </a:p>
          <a:p>
            <a:pPr eaLnBrk="1" hangingPunct="1">
              <a:spcBef>
                <a:spcPct val="0"/>
              </a:spcBef>
              <a:buFontTx/>
              <a:buNone/>
            </a:pPr>
            <a:r>
              <a:rPr lang="en-US" altLang="en-US" sz="800">
                <a:ea typeface="ヒラギノ角ゴ Pro W3"/>
                <a:cs typeface="ヒラギノ角ゴ Pro W3"/>
              </a:rPr>
              <a:t>Panama</a:t>
            </a:r>
          </a:p>
          <a:p>
            <a:pPr eaLnBrk="1" hangingPunct="1">
              <a:spcBef>
                <a:spcPct val="0"/>
              </a:spcBef>
              <a:buFontTx/>
              <a:buNone/>
            </a:pPr>
            <a:r>
              <a:rPr lang="en-US" altLang="en-US" sz="800">
                <a:ea typeface="ヒラギノ角ゴ Pro W3"/>
                <a:cs typeface="ヒラギノ角ゴ Pro W3"/>
              </a:rPr>
              <a:t>Papua New Guinea</a:t>
            </a:r>
          </a:p>
          <a:p>
            <a:pPr eaLnBrk="1" hangingPunct="1">
              <a:spcBef>
                <a:spcPct val="0"/>
              </a:spcBef>
              <a:buFontTx/>
              <a:buNone/>
            </a:pPr>
            <a:r>
              <a:rPr lang="en-GB" altLang="en-US" sz="800">
                <a:ea typeface="ヒラギノ角ゴ Pro W3"/>
                <a:cs typeface="ヒラギノ角ゴ Pro W3"/>
              </a:rPr>
              <a:t>Peru</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Philippines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r>
              <a:rPr lang="en-US" altLang="en-US" sz="800">
                <a:ea typeface="ヒラギノ角ゴ Pro W3"/>
                <a:cs typeface="ヒラギノ角ゴ Pro W3"/>
              </a:rPr>
              <a:t>		</a:t>
            </a:r>
          </a:p>
          <a:p>
            <a:pPr eaLnBrk="1" hangingPunct="1">
              <a:spcBef>
                <a:spcPct val="50000"/>
              </a:spcBef>
              <a:buFontTx/>
              <a:buNone/>
            </a:pPr>
            <a:endParaRPr lang="en-US" altLang="en-US" sz="800">
              <a:ea typeface="ヒラギノ角ゴ Pro W3"/>
              <a:cs typeface="ヒラギノ角ゴ Pro W3"/>
            </a:endParaRPr>
          </a:p>
        </p:txBody>
      </p:sp>
      <p:sp>
        <p:nvSpPr>
          <p:cNvPr id="41992" name="Text Box 10"/>
          <p:cNvSpPr txBox="1">
            <a:spLocks noChangeArrowheads="1"/>
          </p:cNvSpPr>
          <p:nvPr/>
        </p:nvSpPr>
        <p:spPr bwMode="auto">
          <a:xfrm>
            <a:off x="4932363" y="3276600"/>
            <a:ext cx="23193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742950" indent="-285750"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800">
                <a:ea typeface="ヒラギノ角ゴ Pro W3"/>
                <a:cs typeface="ヒラギノ角ゴ Pro W3"/>
              </a:rPr>
              <a:t>Poland</a:t>
            </a:r>
          </a:p>
          <a:p>
            <a:pPr eaLnBrk="1" hangingPunct="1">
              <a:spcBef>
                <a:spcPct val="0"/>
              </a:spcBef>
              <a:buFontTx/>
              <a:buNone/>
            </a:pPr>
            <a:r>
              <a:rPr lang="en-US" altLang="en-US" sz="800">
                <a:ea typeface="ヒラギノ角ゴ Pro W3"/>
                <a:cs typeface="ヒラギノ角ゴ Pro W3"/>
              </a:rPr>
              <a:t>Portugal</a:t>
            </a:r>
          </a:p>
          <a:p>
            <a:pPr eaLnBrk="1" hangingPunct="1">
              <a:spcBef>
                <a:spcPct val="0"/>
              </a:spcBef>
              <a:buFontTx/>
              <a:buNone/>
            </a:pPr>
            <a:r>
              <a:rPr lang="en-US" altLang="en-US" sz="800">
                <a:ea typeface="ヒラギノ角ゴ Pro W3"/>
                <a:cs typeface="ヒラギノ角ゴ Pro W3"/>
              </a:rPr>
              <a:t>Qatar</a:t>
            </a:r>
          </a:p>
          <a:p>
            <a:pPr eaLnBrk="1" hangingPunct="1">
              <a:spcBef>
                <a:spcPct val="0"/>
              </a:spcBef>
              <a:buFontTx/>
              <a:buNone/>
            </a:pPr>
            <a:r>
              <a:rPr lang="en-US" altLang="en-US" sz="800">
                <a:ea typeface="ヒラギノ角ゴ Pro W3"/>
                <a:cs typeface="ヒラギノ角ゴ Pro W3"/>
              </a:rPr>
              <a:t>Republic of Korea </a:t>
            </a:r>
          </a:p>
          <a:p>
            <a:pPr eaLnBrk="1" hangingPunct="1">
              <a:spcBef>
                <a:spcPct val="0"/>
              </a:spcBef>
              <a:buFontTx/>
              <a:buNone/>
            </a:pPr>
            <a:r>
              <a:rPr lang="en-US" altLang="en-US" sz="800">
                <a:ea typeface="ヒラギノ角ゴ Pro W3"/>
                <a:cs typeface="ヒラギノ角ゴ Pro W3"/>
              </a:rPr>
              <a:t>Republic of Moldova	</a:t>
            </a:r>
          </a:p>
          <a:p>
            <a:pPr eaLnBrk="1" hangingPunct="1">
              <a:spcBef>
                <a:spcPct val="0"/>
              </a:spcBef>
              <a:buFontTx/>
              <a:buNone/>
            </a:pPr>
            <a:r>
              <a:rPr lang="en-US" altLang="en-US" sz="800">
                <a:ea typeface="ヒラギノ角ゴ Pro W3"/>
                <a:cs typeface="ヒラギノ角ゴ Pro W3"/>
              </a:rPr>
              <a:t>Romania		</a:t>
            </a:r>
          </a:p>
          <a:p>
            <a:pPr eaLnBrk="1" hangingPunct="1">
              <a:spcBef>
                <a:spcPct val="0"/>
              </a:spcBef>
              <a:buFontTx/>
              <a:buNone/>
            </a:pPr>
            <a:r>
              <a:rPr lang="en-US" altLang="en-US" sz="800">
                <a:ea typeface="ヒラギノ角ゴ Pro W3"/>
                <a:cs typeface="ヒラギノ角ゴ Pro W3"/>
              </a:rPr>
              <a:t>Rwanda</a:t>
            </a:r>
          </a:p>
          <a:p>
            <a:pPr eaLnBrk="1" hangingPunct="1">
              <a:spcBef>
                <a:spcPct val="0"/>
              </a:spcBef>
              <a:buFontTx/>
              <a:buNone/>
            </a:pPr>
            <a:r>
              <a:rPr lang="en-US" altLang="en-US" sz="800">
                <a:ea typeface="ヒラギノ角ゴ Pro W3"/>
                <a:cs typeface="ヒラギノ角ゴ Pro W3"/>
              </a:rPr>
              <a:t>Russian Federation	</a:t>
            </a:r>
          </a:p>
          <a:p>
            <a:pPr eaLnBrk="1" hangingPunct="1">
              <a:spcBef>
                <a:spcPct val="0"/>
              </a:spcBef>
              <a:buFontTx/>
              <a:buNone/>
            </a:pPr>
            <a:r>
              <a:rPr lang="en-US" altLang="en-US" sz="800">
                <a:ea typeface="ヒラギノ角ゴ Pro W3"/>
                <a:cs typeface="ヒラギノ角ゴ Pro W3"/>
              </a:rPr>
              <a:t>Saint Lucia		</a:t>
            </a:r>
          </a:p>
          <a:p>
            <a:pPr eaLnBrk="1" hangingPunct="1">
              <a:spcBef>
                <a:spcPct val="0"/>
              </a:spcBef>
              <a:buFontTx/>
              <a:buNone/>
            </a:pPr>
            <a:r>
              <a:rPr lang="en-US" altLang="en-US" sz="800">
                <a:ea typeface="ヒラギノ角ゴ Pro W3"/>
                <a:cs typeface="ヒラギノ角ゴ Pro W3"/>
              </a:rPr>
              <a:t>Saint Vincent and</a:t>
            </a:r>
            <a:br>
              <a:rPr lang="en-US" altLang="en-US" sz="800">
                <a:ea typeface="ヒラギノ角ゴ Pro W3"/>
                <a:cs typeface="ヒラギノ角ゴ Pro W3"/>
              </a:rPr>
            </a:br>
            <a:r>
              <a:rPr lang="en-US" altLang="en-US" sz="800">
                <a:ea typeface="ヒラギノ角ゴ Pro W3"/>
                <a:cs typeface="ヒラギノ角ゴ Pro W3"/>
              </a:rPr>
              <a:t>      the Grenadines </a:t>
            </a:r>
          </a:p>
          <a:p>
            <a:pPr eaLnBrk="1" hangingPunct="1">
              <a:spcBef>
                <a:spcPct val="0"/>
              </a:spcBef>
              <a:buFontTx/>
              <a:buNone/>
            </a:pPr>
            <a:r>
              <a:rPr lang="en-US" altLang="en-US" sz="800">
                <a:ea typeface="ヒラギノ角ゴ Pro W3"/>
                <a:cs typeface="ヒラギノ角ゴ Pro W3"/>
              </a:rPr>
              <a:t>San Marino</a:t>
            </a:r>
          </a:p>
          <a:p>
            <a:pPr eaLnBrk="1" hangingPunct="1">
              <a:spcBef>
                <a:spcPct val="0"/>
              </a:spcBef>
              <a:buFontTx/>
              <a:buNone/>
            </a:pPr>
            <a:r>
              <a:rPr lang="en-GB" altLang="en-US" sz="800">
                <a:ea typeface="ヒラギノ角ゴ Pro W3"/>
                <a:cs typeface="ヒラギノ角ゴ Pro W3"/>
              </a:rPr>
              <a:t>Sao Tomé e Principe</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Saudi Arabia </a:t>
            </a:r>
          </a:p>
          <a:p>
            <a:pPr eaLnBrk="1" hangingPunct="1">
              <a:spcBef>
                <a:spcPct val="0"/>
              </a:spcBef>
              <a:buFontTx/>
              <a:buNone/>
            </a:pPr>
            <a:r>
              <a:rPr lang="en-US" altLang="en-US" sz="800">
                <a:ea typeface="ヒラギノ角ゴ Pro W3"/>
                <a:cs typeface="ヒラギノ角ゴ Pro W3"/>
              </a:rPr>
              <a:t>Senegal		</a:t>
            </a:r>
          </a:p>
          <a:p>
            <a:pPr eaLnBrk="1" hangingPunct="1">
              <a:spcBef>
                <a:spcPct val="0"/>
              </a:spcBef>
              <a:buFontTx/>
              <a:buNone/>
            </a:pPr>
            <a:r>
              <a:rPr lang="en-US" altLang="en-US" sz="800">
                <a:ea typeface="ヒラギノ角ゴ Pro W3"/>
                <a:cs typeface="ヒラギノ角ゴ Pro W3"/>
              </a:rPr>
              <a:t>Serbia</a:t>
            </a:r>
          </a:p>
          <a:p>
            <a:pPr eaLnBrk="1" hangingPunct="1">
              <a:spcBef>
                <a:spcPct val="0"/>
              </a:spcBef>
              <a:buFontTx/>
              <a:buNone/>
            </a:pPr>
            <a:r>
              <a:rPr lang="en-US" altLang="en-US" sz="800">
                <a:ea typeface="ヒラギノ角ゴ Pro W3"/>
                <a:cs typeface="ヒラギノ角ゴ Pro W3"/>
              </a:rPr>
              <a:t>Seychelles</a:t>
            </a:r>
          </a:p>
          <a:p>
            <a:pPr eaLnBrk="1" hangingPunct="1">
              <a:spcBef>
                <a:spcPct val="0"/>
              </a:spcBef>
              <a:buFontTx/>
              <a:buNone/>
            </a:pPr>
            <a:r>
              <a:rPr lang="en-US" altLang="en-US" sz="800">
                <a:ea typeface="ヒラギノ角ゴ Pro W3"/>
                <a:cs typeface="ヒラギノ角ゴ Pro W3"/>
              </a:rPr>
              <a:t>Sierra Leone		</a:t>
            </a:r>
          </a:p>
          <a:p>
            <a:pPr eaLnBrk="1" hangingPunct="1">
              <a:spcBef>
                <a:spcPct val="0"/>
              </a:spcBef>
              <a:buFontTx/>
              <a:buNone/>
            </a:pPr>
            <a:r>
              <a:rPr lang="en-US" altLang="en-US" sz="800">
                <a:ea typeface="ヒラギノ角ゴ Pro W3"/>
                <a:cs typeface="ヒラギノ角ゴ Pro W3"/>
              </a:rPr>
              <a:t>Singapore		</a:t>
            </a:r>
          </a:p>
          <a:p>
            <a:pPr eaLnBrk="1" hangingPunct="1">
              <a:spcBef>
                <a:spcPct val="0"/>
              </a:spcBef>
              <a:buFontTx/>
              <a:buNone/>
            </a:pPr>
            <a:r>
              <a:rPr lang="en-US" altLang="en-US" sz="800">
                <a:ea typeface="ヒラギノ角ゴ Pro W3"/>
                <a:cs typeface="ヒラギノ角ゴ Pro W3"/>
              </a:rPr>
              <a:t>Slovakia		</a:t>
            </a:r>
          </a:p>
          <a:p>
            <a:pPr eaLnBrk="1" hangingPunct="1">
              <a:spcBef>
                <a:spcPct val="0"/>
              </a:spcBef>
              <a:buFontTx/>
              <a:buNone/>
            </a:pPr>
            <a:r>
              <a:rPr lang="en-US" altLang="en-US" sz="800">
                <a:ea typeface="ヒラギノ角ゴ Pro W3"/>
                <a:cs typeface="ヒラギノ角ゴ Pro W3"/>
              </a:rPr>
              <a:t>Slovenia		</a:t>
            </a:r>
          </a:p>
          <a:p>
            <a:pPr eaLnBrk="1" hangingPunct="1">
              <a:spcBef>
                <a:spcPct val="0"/>
              </a:spcBef>
              <a:buFontTx/>
              <a:buNone/>
            </a:pPr>
            <a:r>
              <a:rPr lang="en-US" altLang="en-US" sz="800">
                <a:ea typeface="ヒラギノ角ゴ Pro W3"/>
                <a:cs typeface="ヒラギノ角ゴ Pro W3"/>
              </a:rPr>
              <a:t>South Africa		</a:t>
            </a:r>
          </a:p>
          <a:p>
            <a:pPr eaLnBrk="1" hangingPunct="1">
              <a:spcBef>
                <a:spcPct val="0"/>
              </a:spcBef>
              <a:buFontTx/>
              <a:buNone/>
            </a:pPr>
            <a:r>
              <a:rPr lang="en-US" altLang="en-US" sz="800">
                <a:ea typeface="ヒラギノ角ゴ Pro W3"/>
                <a:cs typeface="ヒラギノ角ゴ Pro W3"/>
              </a:rPr>
              <a:t>Spain		</a:t>
            </a:r>
          </a:p>
          <a:p>
            <a:pPr eaLnBrk="1" hangingPunct="1">
              <a:spcBef>
                <a:spcPct val="0"/>
              </a:spcBef>
              <a:buFontTx/>
              <a:buNone/>
            </a:pPr>
            <a:r>
              <a:rPr lang="en-US" altLang="en-US" sz="800">
                <a:ea typeface="ヒラギノ角ゴ Pro W3"/>
                <a:cs typeface="ヒラギノ角ゴ Pro W3"/>
              </a:rPr>
              <a:t>Sri Lanka		</a:t>
            </a:r>
          </a:p>
          <a:p>
            <a:pPr eaLnBrk="1" hangingPunct="1">
              <a:spcBef>
                <a:spcPct val="0"/>
              </a:spcBef>
              <a:buFontTx/>
              <a:buNone/>
            </a:pPr>
            <a:r>
              <a:rPr lang="en-US" altLang="en-US" sz="800">
                <a:ea typeface="ヒラギノ角ゴ Pro W3"/>
                <a:cs typeface="ヒラギノ角ゴ Pro W3"/>
              </a:rPr>
              <a:t>Sudan		</a:t>
            </a:r>
          </a:p>
          <a:p>
            <a:pPr eaLnBrk="1" hangingPunct="1">
              <a:spcBef>
                <a:spcPct val="0"/>
              </a:spcBef>
              <a:buFontTx/>
              <a:buNone/>
            </a:pPr>
            <a:r>
              <a:rPr lang="en-US" altLang="en-US" sz="800">
                <a:ea typeface="ヒラギノ角ゴ Pro W3"/>
                <a:cs typeface="ヒラギノ角ゴ Pro W3"/>
              </a:rPr>
              <a:t>Swaziland</a:t>
            </a:r>
          </a:p>
        </p:txBody>
      </p:sp>
      <p:sp>
        <p:nvSpPr>
          <p:cNvPr id="41993" name="Text Box 11"/>
          <p:cNvSpPr txBox="1">
            <a:spLocks noChangeArrowheads="1"/>
          </p:cNvSpPr>
          <p:nvPr/>
        </p:nvSpPr>
        <p:spPr bwMode="auto">
          <a:xfrm>
            <a:off x="6372225" y="3459163"/>
            <a:ext cx="22796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1pPr>
            <a:lvl2pPr marL="6350" indent="-4763" defTabSz="762000" eaLnBrk="0" hangingPunct="0">
              <a:spcBef>
                <a:spcPct val="20000"/>
              </a:spcBef>
              <a:buBlip>
                <a:blip r:embed="rId7"/>
              </a:buBlip>
              <a:tabLst>
                <a:tab pos="288925" algn="l"/>
              </a:tabLst>
              <a:defRPr sz="2400">
                <a:solidFill>
                  <a:schemeClr val="tx1"/>
                </a:solidFill>
                <a:latin typeface="Arial" pitchFamily="34" charset="0"/>
                <a:cs typeface="Arial" pitchFamily="34" charset="0"/>
              </a:defRPr>
            </a:lvl2pPr>
            <a:lvl3pPr marL="1143000" indent="-228600" defTabSz="762000" eaLnBrk="0" hangingPunct="0">
              <a:spcBef>
                <a:spcPct val="20000"/>
              </a:spcBef>
              <a:buFont typeface="Wingdings" pitchFamily="2" charset="2"/>
              <a:buBlip>
                <a:blip r:embed="rId8"/>
              </a:buBlip>
              <a:tabLst>
                <a:tab pos="288925" algn="l"/>
              </a:tabLst>
              <a:defRPr sz="2400">
                <a:solidFill>
                  <a:schemeClr val="tx1"/>
                </a:solidFill>
                <a:latin typeface="Arial" pitchFamily="34" charset="0"/>
                <a:cs typeface="Arial" pitchFamily="34" charset="0"/>
              </a:defRPr>
            </a:lvl3pPr>
            <a:lvl4pPr marL="1600200" indent="-228600" defTabSz="762000" eaLnBrk="0" hangingPunct="0">
              <a:spcBef>
                <a:spcPct val="20000"/>
              </a:spcBef>
              <a:buBlip>
                <a:blip r:embed="rId9"/>
              </a:buBlip>
              <a:tabLst>
                <a:tab pos="288925" algn="l"/>
              </a:tabLst>
              <a:defRPr sz="2400">
                <a:solidFill>
                  <a:schemeClr val="tx1"/>
                </a:solidFill>
                <a:latin typeface="Arial" pitchFamily="34" charset="0"/>
                <a:cs typeface="Arial" pitchFamily="34" charset="0"/>
              </a:defRPr>
            </a:lvl4pPr>
            <a:lvl5pPr marL="2057400" indent="-228600" defTabSz="762000" eaLnBrk="0" hangingPunct="0">
              <a:spcBef>
                <a:spcPct val="20000"/>
              </a:spcBef>
              <a:buBlip>
                <a:blip r:embed="rId6"/>
              </a:buBlip>
              <a:tabLst>
                <a:tab pos="288925" algn="l"/>
              </a:tabLst>
              <a:defRPr sz="2400">
                <a:solidFill>
                  <a:schemeClr val="tx1"/>
                </a:solidFill>
                <a:latin typeface="Arial" pitchFamily="34" charset="0"/>
                <a:cs typeface="Arial" pitchFamily="34" charset="0"/>
              </a:defRPr>
            </a:lvl5pPr>
            <a:lvl6pPr marL="25146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6pPr>
            <a:lvl7pPr marL="29718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7pPr>
            <a:lvl8pPr marL="34290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8pPr>
            <a:lvl9pPr marL="3886200" indent="-228600" defTabSz="762000" eaLnBrk="0" fontAlgn="base" hangingPunct="0">
              <a:spcBef>
                <a:spcPct val="20000"/>
              </a:spcBef>
              <a:spcAft>
                <a:spcPct val="0"/>
              </a:spcAft>
              <a:buBlip>
                <a:blip r:embed="rId6"/>
              </a:buBlip>
              <a:tabLst>
                <a:tab pos="288925" algn="l"/>
              </a:tabLst>
              <a:defRPr sz="2400">
                <a:solidFill>
                  <a:schemeClr val="tx1"/>
                </a:solidFill>
                <a:latin typeface="Arial" pitchFamily="34" charset="0"/>
                <a:cs typeface="Arial" pitchFamily="34" charset="0"/>
              </a:defRPr>
            </a:lvl9pPr>
          </a:lstStyle>
          <a:p>
            <a:pPr eaLnBrk="1" hangingPunct="1">
              <a:spcBef>
                <a:spcPct val="0"/>
              </a:spcBef>
              <a:buFontTx/>
              <a:buNone/>
            </a:pPr>
            <a:r>
              <a:rPr lang="de-DE" altLang="en-US" sz="800">
                <a:ea typeface="ヒラギノ角ゴ Pro W3"/>
                <a:cs typeface="ヒラギノ角ゴ Pro W3"/>
              </a:rPr>
              <a:t>St. Kitts and Nevis</a:t>
            </a:r>
          </a:p>
          <a:p>
            <a:pPr eaLnBrk="1" hangingPunct="1">
              <a:spcBef>
                <a:spcPct val="0"/>
              </a:spcBef>
              <a:buFontTx/>
              <a:buNone/>
            </a:pPr>
            <a:r>
              <a:rPr lang="en-US" altLang="en-US" sz="800">
                <a:ea typeface="ヒラギノ角ゴ Pro W3"/>
                <a:cs typeface="ヒラギノ角ゴ Pro W3"/>
              </a:rPr>
              <a:t>Sweden</a:t>
            </a:r>
          </a:p>
          <a:p>
            <a:pPr eaLnBrk="1" hangingPunct="1">
              <a:spcBef>
                <a:spcPct val="0"/>
              </a:spcBef>
              <a:buFontTx/>
              <a:buNone/>
            </a:pPr>
            <a:r>
              <a:rPr lang="en-US" altLang="en-US" sz="800">
                <a:ea typeface="ヒラギノ角ゴ Pro W3"/>
                <a:cs typeface="ヒラギノ角ゴ Pro W3"/>
              </a:rPr>
              <a:t>Switzerland</a:t>
            </a:r>
          </a:p>
          <a:p>
            <a:pPr eaLnBrk="1" hangingPunct="1">
              <a:spcBef>
                <a:spcPct val="0"/>
              </a:spcBef>
              <a:buFontTx/>
              <a:buNone/>
            </a:pPr>
            <a:r>
              <a:rPr lang="en-US" altLang="en-US" sz="800">
                <a:ea typeface="ヒラギノ角ゴ Pro W3"/>
                <a:cs typeface="ヒラギノ角ゴ Pro W3"/>
              </a:rPr>
              <a:t>Syrian Arab Republic</a:t>
            </a:r>
          </a:p>
          <a:p>
            <a:pPr eaLnBrk="1" hangingPunct="1">
              <a:spcBef>
                <a:spcPct val="0"/>
              </a:spcBef>
              <a:buFontTx/>
              <a:buNone/>
            </a:pPr>
            <a:r>
              <a:rPr lang="en-US" altLang="en-US" sz="800">
                <a:ea typeface="ヒラギノ角ゴ Pro W3"/>
                <a:cs typeface="ヒラギノ角ゴ Pro W3"/>
              </a:rPr>
              <a:t>Tajikistan </a:t>
            </a:r>
          </a:p>
          <a:p>
            <a:pPr eaLnBrk="1" hangingPunct="1">
              <a:spcBef>
                <a:spcPct val="0"/>
              </a:spcBef>
              <a:buFontTx/>
              <a:buNone/>
            </a:pPr>
            <a:r>
              <a:rPr lang="en-GB" altLang="en-US" sz="800">
                <a:ea typeface="ヒラギノ角ゴ Pro W3"/>
                <a:cs typeface="ヒラギノ角ゴ Pro W3"/>
              </a:rPr>
              <a:t>Thailand</a:t>
            </a:r>
            <a:endParaRPr lang="en-US" altLang="en-US" sz="800">
              <a:ea typeface="ヒラギノ角ゴ Pro W3"/>
              <a:cs typeface="ヒラギノ角ゴ Pro W3"/>
            </a:endParaRPr>
          </a:p>
          <a:p>
            <a:pPr eaLnBrk="1" hangingPunct="1">
              <a:spcBef>
                <a:spcPct val="0"/>
              </a:spcBef>
              <a:buFontTx/>
              <a:buNone/>
            </a:pPr>
            <a:r>
              <a:rPr lang="en-US" altLang="en-US" sz="800">
                <a:ea typeface="ヒラギノ角ゴ Pro W3"/>
                <a:cs typeface="ヒラギノ角ゴ Pro W3"/>
              </a:rPr>
              <a:t>The former Yugoslav 	</a:t>
            </a:r>
          </a:p>
          <a:p>
            <a:pPr eaLnBrk="1" hangingPunct="1">
              <a:spcBef>
                <a:spcPct val="0"/>
              </a:spcBef>
              <a:buFontTx/>
              <a:buNone/>
            </a:pPr>
            <a:r>
              <a:rPr lang="en-US" altLang="en-US" sz="800">
                <a:ea typeface="ヒラギノ角ゴ Pro W3"/>
                <a:cs typeface="ヒラギノ角ゴ Pro W3"/>
              </a:rPr>
              <a:t>     Republic of Macedonia </a:t>
            </a:r>
          </a:p>
          <a:p>
            <a:pPr eaLnBrk="1" hangingPunct="1">
              <a:spcBef>
                <a:spcPct val="0"/>
              </a:spcBef>
              <a:buFontTx/>
              <a:buNone/>
            </a:pPr>
            <a:r>
              <a:rPr lang="en-US" altLang="en-US" sz="800">
                <a:ea typeface="ヒラギノ角ゴ Pro W3"/>
                <a:cs typeface="ヒラギノ角ゴ Pro W3"/>
              </a:rPr>
              <a:t>Togo		</a:t>
            </a:r>
          </a:p>
          <a:p>
            <a:pPr eaLnBrk="1" hangingPunct="1">
              <a:spcBef>
                <a:spcPct val="0"/>
              </a:spcBef>
              <a:buFontTx/>
              <a:buNone/>
            </a:pPr>
            <a:r>
              <a:rPr lang="en-US" altLang="en-US" sz="800">
                <a:ea typeface="ヒラギノ角ゴ Pro W3"/>
                <a:cs typeface="ヒラギノ角ゴ Pro W3"/>
              </a:rPr>
              <a:t>Trinidad and Tobago </a:t>
            </a:r>
          </a:p>
          <a:p>
            <a:pPr eaLnBrk="1" hangingPunct="1">
              <a:spcBef>
                <a:spcPct val="0"/>
              </a:spcBef>
              <a:buFontTx/>
              <a:buNone/>
            </a:pPr>
            <a:r>
              <a:rPr lang="en-US" altLang="en-US" sz="800">
                <a:ea typeface="ヒラギノ角ゴ Pro W3"/>
                <a:cs typeface="ヒラギノ角ゴ Pro W3"/>
              </a:rPr>
              <a:t>Tunisia</a:t>
            </a:r>
          </a:p>
          <a:p>
            <a:pPr eaLnBrk="1" hangingPunct="1">
              <a:spcBef>
                <a:spcPct val="0"/>
              </a:spcBef>
              <a:buFontTx/>
              <a:buNone/>
            </a:pPr>
            <a:r>
              <a:rPr lang="en-US" altLang="en-US" sz="800">
                <a:ea typeface="ヒラギノ角ゴ Pro W3"/>
                <a:cs typeface="ヒラギノ角ゴ Pro W3"/>
              </a:rPr>
              <a:t>Turkey		</a:t>
            </a:r>
          </a:p>
          <a:p>
            <a:pPr eaLnBrk="1" hangingPunct="1">
              <a:spcBef>
                <a:spcPct val="0"/>
              </a:spcBef>
              <a:buFontTx/>
              <a:buNone/>
            </a:pPr>
            <a:r>
              <a:rPr lang="en-US" altLang="en-US" sz="800">
                <a:ea typeface="ヒラギノ角ゴ Pro W3"/>
                <a:cs typeface="ヒラギノ角ゴ Pro W3"/>
              </a:rPr>
              <a:t>Turkmenistan		</a:t>
            </a:r>
          </a:p>
          <a:p>
            <a:pPr eaLnBrk="1" hangingPunct="1">
              <a:spcBef>
                <a:spcPct val="0"/>
              </a:spcBef>
              <a:buFontTx/>
              <a:buNone/>
            </a:pPr>
            <a:r>
              <a:rPr lang="en-US" altLang="en-US" sz="800">
                <a:ea typeface="ヒラギノ角ゴ Pro W3"/>
                <a:cs typeface="ヒラギノ角ゴ Pro W3"/>
              </a:rPr>
              <a:t>Uganda		</a:t>
            </a:r>
          </a:p>
          <a:p>
            <a:pPr eaLnBrk="1" hangingPunct="1">
              <a:spcBef>
                <a:spcPct val="0"/>
              </a:spcBef>
              <a:buFontTx/>
              <a:buNone/>
            </a:pPr>
            <a:r>
              <a:rPr lang="en-US" altLang="en-US" sz="800">
                <a:ea typeface="ヒラギノ角ゴ Pro W3"/>
                <a:cs typeface="ヒラギノ角ゴ Pro W3"/>
              </a:rPr>
              <a:t>Ukraine		</a:t>
            </a:r>
          </a:p>
          <a:p>
            <a:pPr eaLnBrk="1" hangingPunct="1">
              <a:spcBef>
                <a:spcPct val="0"/>
              </a:spcBef>
              <a:buFontTx/>
              <a:buNone/>
            </a:pPr>
            <a:r>
              <a:rPr lang="en-US" altLang="en-US" sz="800">
                <a:ea typeface="ヒラギノ角ゴ Pro W3"/>
                <a:cs typeface="ヒラギノ角ゴ Pro W3"/>
              </a:rPr>
              <a:t>United Arab Emirates</a:t>
            </a:r>
          </a:p>
          <a:p>
            <a:pPr eaLnBrk="1" hangingPunct="1">
              <a:spcBef>
                <a:spcPct val="0"/>
              </a:spcBef>
              <a:buFontTx/>
              <a:buNone/>
            </a:pPr>
            <a:r>
              <a:rPr lang="en-US" altLang="en-US" sz="800">
                <a:ea typeface="ヒラギノ角ゴ Pro W3"/>
                <a:cs typeface="ヒラギノ角ゴ Pro W3"/>
              </a:rPr>
              <a:t>United Kingdom		</a:t>
            </a:r>
          </a:p>
          <a:p>
            <a:pPr lvl="1" eaLnBrk="1" hangingPunct="1">
              <a:spcBef>
                <a:spcPct val="0"/>
              </a:spcBef>
              <a:buFontTx/>
              <a:buNone/>
            </a:pPr>
            <a:r>
              <a:rPr lang="en-US" altLang="en-US" sz="800">
                <a:ea typeface="ヒラギノ角ゴ Pro W3"/>
                <a:cs typeface="ヒラギノ角ゴ Pro W3"/>
              </a:rPr>
              <a:t>United Republic of Tanzania	</a:t>
            </a:r>
          </a:p>
          <a:p>
            <a:pPr lvl="1" eaLnBrk="1" hangingPunct="1">
              <a:spcBef>
                <a:spcPct val="0"/>
              </a:spcBef>
              <a:buFontTx/>
              <a:buNone/>
            </a:pPr>
            <a:r>
              <a:rPr lang="en-US" altLang="en-US" sz="800">
                <a:ea typeface="ヒラギノ角ゴ Pro W3"/>
                <a:cs typeface="ヒラギノ角ゴ Pro W3"/>
              </a:rPr>
              <a:t>United States of America	</a:t>
            </a:r>
          </a:p>
          <a:p>
            <a:pPr eaLnBrk="1" hangingPunct="1">
              <a:spcBef>
                <a:spcPct val="0"/>
              </a:spcBef>
              <a:buFontTx/>
              <a:buNone/>
            </a:pPr>
            <a:r>
              <a:rPr lang="en-US" altLang="en-US" sz="800">
                <a:ea typeface="ヒラギノ角ゴ Pro W3"/>
                <a:cs typeface="ヒラギノ角ゴ Pro W3"/>
              </a:rPr>
              <a:t>Uzbekistan		</a:t>
            </a:r>
          </a:p>
          <a:p>
            <a:pPr eaLnBrk="1" hangingPunct="1">
              <a:spcBef>
                <a:spcPct val="0"/>
              </a:spcBef>
              <a:buFontTx/>
              <a:buNone/>
            </a:pPr>
            <a:r>
              <a:rPr lang="en-US" altLang="en-US" sz="800">
                <a:ea typeface="ヒラギノ角ゴ Pro W3"/>
                <a:cs typeface="ヒラギノ角ゴ Pro W3"/>
              </a:rPr>
              <a:t>Viet Nam		</a:t>
            </a:r>
          </a:p>
          <a:p>
            <a:pPr eaLnBrk="1" hangingPunct="1">
              <a:spcBef>
                <a:spcPct val="0"/>
              </a:spcBef>
              <a:buFontTx/>
              <a:buNone/>
            </a:pPr>
            <a:r>
              <a:rPr lang="en-US" altLang="en-US" sz="800">
                <a:ea typeface="ヒラギノ角ゴ Pro W3"/>
                <a:cs typeface="ヒラギノ角ゴ Pro W3"/>
              </a:rPr>
              <a:t>Zambia</a:t>
            </a:r>
          </a:p>
          <a:p>
            <a:pPr eaLnBrk="1" hangingPunct="1">
              <a:spcBef>
                <a:spcPct val="0"/>
              </a:spcBef>
              <a:buFontTx/>
              <a:buNone/>
            </a:pPr>
            <a:r>
              <a:rPr lang="en-US" altLang="en-US" sz="800">
                <a:ea typeface="ヒラギノ角ゴ Pro W3"/>
                <a:cs typeface="ヒラギノ角ゴ Pro W3"/>
              </a:rPr>
              <a:t>Zimbabwe</a:t>
            </a:r>
            <a:endParaRPr lang="de-DE" altLang="en-US" sz="800">
              <a:ea typeface="ヒラギノ角ゴ Pro W3"/>
              <a:cs typeface="ヒラギノ角ゴ Pro W3"/>
            </a:endParaRPr>
          </a:p>
        </p:txBody>
      </p:sp>
      <p:sp>
        <p:nvSpPr>
          <p:cNvPr id="41994" name="Rectangle 12"/>
          <p:cNvSpPr>
            <a:spLocks noChangeArrowheads="1"/>
          </p:cNvSpPr>
          <p:nvPr/>
        </p:nvSpPr>
        <p:spPr bwMode="auto">
          <a:xfrm>
            <a:off x="439738" y="188913"/>
            <a:ext cx="8020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3600">
                <a:solidFill>
                  <a:srgbClr val="0070C0"/>
                </a:solidFill>
                <a:ea typeface="ヒラギノ角ゴ Pro W3"/>
                <a:cs typeface="ヒラギノ角ゴ Pro W3"/>
              </a:rPr>
              <a:t>148 PCT States</a:t>
            </a:r>
          </a:p>
        </p:txBody>
      </p:sp>
      <p:sp>
        <p:nvSpPr>
          <p:cNvPr id="41995" name="Slide Number Placeholder 1"/>
          <p:cNvSpPr>
            <a:spLocks noGrp="1"/>
          </p:cNvSpPr>
          <p:nvPr>
            <p:ph type="sldNum" sz="quarter" idx="10"/>
          </p:nvPr>
        </p:nvSpPr>
        <p:spPr>
          <a:noFill/>
        </p:spPr>
        <p:txBody>
          <a:bodyPr/>
          <a:lstStyle>
            <a:lvl1pPr eaLnBrk="0" hangingPunct="0">
              <a:spcBef>
                <a:spcPct val="20000"/>
              </a:spcBef>
              <a:buBlip>
                <a:blip r:embed="rId6"/>
              </a:buBlip>
              <a:defRPr sz="2400">
                <a:solidFill>
                  <a:schemeClr val="tx1"/>
                </a:solidFill>
                <a:latin typeface="Arial" pitchFamily="34" charset="0"/>
                <a:cs typeface="Arial" pitchFamily="34" charset="0"/>
              </a:defRPr>
            </a:lvl1pPr>
            <a:lvl2pPr marL="742950" indent="-285750" eaLnBrk="0" hangingPunct="0">
              <a:spcBef>
                <a:spcPct val="20000"/>
              </a:spcBef>
              <a:buBlip>
                <a:blip r:embed="rId7"/>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8"/>
              </a:buBlip>
              <a:defRPr sz="2400">
                <a:solidFill>
                  <a:schemeClr val="tx1"/>
                </a:solidFill>
                <a:latin typeface="Arial" pitchFamily="34" charset="0"/>
                <a:cs typeface="Arial" pitchFamily="34" charset="0"/>
              </a:defRPr>
            </a:lvl3pPr>
            <a:lvl4pPr marL="1600200" indent="-228600" eaLnBrk="0" hangingPunct="0">
              <a:spcBef>
                <a:spcPct val="20000"/>
              </a:spcBef>
              <a:buBlip>
                <a:blip r:embed="rId9"/>
              </a:buBlip>
              <a:defRPr sz="2400">
                <a:solidFill>
                  <a:schemeClr val="tx1"/>
                </a:solidFill>
                <a:latin typeface="Arial" pitchFamily="34" charset="0"/>
                <a:cs typeface="Arial" pitchFamily="34" charset="0"/>
              </a:defRPr>
            </a:lvl4pPr>
            <a:lvl5pPr marL="2057400" indent="-228600" eaLnBrk="0" hangingPunct="0">
              <a:spcBef>
                <a:spcPct val="20000"/>
              </a:spcBef>
              <a:buBlip>
                <a:blip r:embed="rId6"/>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6"/>
              </a:buBlip>
              <a:defRPr sz="2400">
                <a:solidFill>
                  <a:schemeClr val="tx1"/>
                </a:solidFill>
                <a:latin typeface="Arial" pitchFamily="34" charset="0"/>
                <a:cs typeface="Arial" pitchFamily="34" charset="0"/>
              </a:defRPr>
            </a:lvl9pPr>
          </a:lstStyle>
          <a:p>
            <a:pPr eaLnBrk="1" hangingPunct="1">
              <a:spcBef>
                <a:spcPct val="0"/>
              </a:spcBef>
              <a:buFontTx/>
              <a:buNone/>
            </a:pPr>
            <a:fld id="{3D7836FA-5FA4-4F13-89B5-B58774E1E25B}" type="slidenum">
              <a:rPr lang="en-US" altLang="en-US" sz="1400" smtClean="0"/>
              <a:pPr eaLnBrk="1" hangingPunct="1">
                <a:spcBef>
                  <a:spcPct val="0"/>
                </a:spcBef>
                <a:buFontTx/>
                <a:buNone/>
              </a:pPr>
              <a:t>60</a:t>
            </a:fld>
            <a:endParaRPr lang="en-US" altLang="en-US" sz="1400" smtClean="0"/>
          </a:p>
        </p:txBody>
      </p:sp>
    </p:spTree>
    <p:extLst>
      <p:ext uri="{BB962C8B-B14F-4D97-AF65-F5344CB8AC3E}">
        <p14:creationId xmlns:p14="http://schemas.microsoft.com/office/powerpoint/2010/main" val="1552532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533400" y="0"/>
            <a:ext cx="7772400" cy="641350"/>
          </a:xfrm>
        </p:spPr>
        <p:txBody>
          <a:bodyPr>
            <a:spAutoFit/>
          </a:bodyPr>
          <a:lstStyle/>
          <a:p>
            <a:pPr eaLnBrk="1" hangingPunct="1"/>
            <a:r>
              <a:rPr lang="en-GB" altLang="en-US" smtClean="0">
                <a:solidFill>
                  <a:srgbClr val="0070C0"/>
                </a:solidFill>
              </a:rPr>
              <a:t>Countries not yet in PCT</a:t>
            </a:r>
          </a:p>
        </p:txBody>
      </p:sp>
      <p:sp>
        <p:nvSpPr>
          <p:cNvPr id="43011" name="Rectangle 3"/>
          <p:cNvSpPr>
            <a:spLocks noChangeArrowheads="1"/>
          </p:cNvSpPr>
          <p:nvPr/>
        </p:nvSpPr>
        <p:spPr bwMode="auto">
          <a:xfrm>
            <a:off x="250825" y="692150"/>
            <a:ext cx="32400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65100"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GB" altLang="en-US" sz="2000">
                <a:ea typeface="ヒラギノ角ゴ Pro W3"/>
                <a:cs typeface="ヒラギノ角ゴ Pro W3"/>
              </a:rPr>
              <a:t>Afghanistan</a:t>
            </a:r>
          </a:p>
          <a:p>
            <a:pPr eaLnBrk="1" hangingPunct="1">
              <a:spcBef>
                <a:spcPct val="0"/>
              </a:spcBef>
              <a:buFontTx/>
              <a:buNone/>
            </a:pPr>
            <a:r>
              <a:rPr lang="en-GB" altLang="en-US" sz="2000">
                <a:ea typeface="ヒラギノ角ゴ Pro W3"/>
                <a:cs typeface="ヒラギノ角ゴ Pro W3"/>
              </a:rPr>
              <a:t>Andorra</a:t>
            </a:r>
          </a:p>
          <a:p>
            <a:pPr eaLnBrk="1" hangingPunct="1">
              <a:spcBef>
                <a:spcPct val="0"/>
              </a:spcBef>
              <a:buFontTx/>
              <a:buNone/>
            </a:pPr>
            <a:r>
              <a:rPr lang="en-GB" altLang="en-US" sz="2000">
                <a:ea typeface="ヒラギノ角ゴ Pro W3"/>
                <a:cs typeface="ヒラギノ角ゴ Pro W3"/>
              </a:rPr>
              <a:t>Argentina</a:t>
            </a:r>
          </a:p>
          <a:p>
            <a:pPr eaLnBrk="1" hangingPunct="1">
              <a:spcBef>
                <a:spcPct val="0"/>
              </a:spcBef>
              <a:buFontTx/>
              <a:buNone/>
            </a:pPr>
            <a:r>
              <a:rPr lang="en-GB" altLang="en-US" sz="2000">
                <a:ea typeface="ヒラギノ角ゴ Pro W3"/>
                <a:cs typeface="ヒラギノ角ゴ Pro W3"/>
              </a:rPr>
              <a:t>Bahamas</a:t>
            </a:r>
          </a:p>
          <a:p>
            <a:pPr eaLnBrk="1" hangingPunct="1">
              <a:spcBef>
                <a:spcPct val="0"/>
              </a:spcBef>
              <a:buFontTx/>
              <a:buNone/>
            </a:pPr>
            <a:r>
              <a:rPr lang="en-GB" altLang="en-US" sz="2000">
                <a:ea typeface="ヒラギノ角ゴ Pro W3"/>
                <a:cs typeface="ヒラギノ角ゴ Pro W3"/>
              </a:rPr>
              <a:t>Bangladesh</a:t>
            </a:r>
          </a:p>
          <a:p>
            <a:pPr eaLnBrk="1" hangingPunct="1">
              <a:spcBef>
                <a:spcPct val="0"/>
              </a:spcBef>
              <a:buFontTx/>
              <a:buNone/>
            </a:pPr>
            <a:r>
              <a:rPr lang="en-GB" altLang="en-US" sz="2000">
                <a:ea typeface="ヒラギノ角ゴ Pro W3"/>
                <a:cs typeface="ヒラギノ角ゴ Pro W3"/>
              </a:rPr>
              <a:t>Bhutan</a:t>
            </a:r>
          </a:p>
          <a:p>
            <a:pPr eaLnBrk="1" hangingPunct="1">
              <a:spcBef>
                <a:spcPct val="0"/>
              </a:spcBef>
              <a:buFontTx/>
              <a:buNone/>
            </a:pPr>
            <a:r>
              <a:rPr lang="en-GB" altLang="en-US" sz="2000">
                <a:ea typeface="ヒラギノ角ゴ Pro W3"/>
                <a:cs typeface="ヒラギノ角ゴ Pro W3"/>
              </a:rPr>
              <a:t>Bolivia</a:t>
            </a:r>
          </a:p>
          <a:p>
            <a:pPr eaLnBrk="1" hangingPunct="1">
              <a:spcBef>
                <a:spcPct val="0"/>
              </a:spcBef>
              <a:buFontTx/>
              <a:buNone/>
            </a:pPr>
            <a:r>
              <a:rPr lang="en-GB" altLang="en-US" sz="2000">
                <a:ea typeface="ヒラギノ角ゴ Pro W3"/>
                <a:cs typeface="ヒラギノ角ゴ Pro W3"/>
              </a:rPr>
              <a:t>Burundi</a:t>
            </a:r>
          </a:p>
          <a:p>
            <a:pPr eaLnBrk="1" hangingPunct="1">
              <a:spcBef>
                <a:spcPct val="0"/>
              </a:spcBef>
              <a:buFontTx/>
              <a:buNone/>
            </a:pPr>
            <a:r>
              <a:rPr lang="en-GB" altLang="en-US" sz="2000">
                <a:ea typeface="ヒラギノ角ゴ Pro W3"/>
                <a:cs typeface="ヒラギノ角ゴ Pro W3"/>
              </a:rPr>
              <a:t>Cambodia</a:t>
            </a:r>
          </a:p>
          <a:p>
            <a:pPr eaLnBrk="1" hangingPunct="1">
              <a:spcBef>
                <a:spcPct val="0"/>
              </a:spcBef>
              <a:buFontTx/>
              <a:buNone/>
            </a:pPr>
            <a:r>
              <a:rPr lang="en-GB" altLang="en-US" sz="2000">
                <a:ea typeface="ヒラギノ角ゴ Pro W3"/>
                <a:cs typeface="ヒラギノ角ゴ Pro W3"/>
              </a:rPr>
              <a:t>Cape Verde</a:t>
            </a:r>
          </a:p>
          <a:p>
            <a:pPr eaLnBrk="1" hangingPunct="1">
              <a:spcBef>
                <a:spcPct val="0"/>
              </a:spcBef>
              <a:buFontTx/>
              <a:buNone/>
            </a:pPr>
            <a:r>
              <a:rPr lang="en-GB" altLang="en-US" sz="2000">
                <a:ea typeface="ヒラギノ角ゴ Pro W3"/>
                <a:cs typeface="ヒラギノ角ゴ Pro W3"/>
              </a:rPr>
              <a:t>Democratic Republic of Congo</a:t>
            </a:r>
          </a:p>
          <a:p>
            <a:pPr eaLnBrk="1" hangingPunct="1">
              <a:spcBef>
                <a:spcPct val="0"/>
              </a:spcBef>
              <a:buFontTx/>
              <a:buNone/>
            </a:pPr>
            <a:r>
              <a:rPr lang="en-GB" altLang="en-US" sz="2000">
                <a:ea typeface="ヒラギノ角ゴ Pro W3"/>
                <a:cs typeface="ヒラギノ角ゴ Pro W3"/>
              </a:rPr>
              <a:t>Djibouti</a:t>
            </a:r>
          </a:p>
          <a:p>
            <a:pPr eaLnBrk="1" hangingPunct="1">
              <a:spcBef>
                <a:spcPct val="0"/>
              </a:spcBef>
              <a:buFontTx/>
              <a:buNone/>
            </a:pPr>
            <a:r>
              <a:rPr lang="en-GB" altLang="en-US" sz="2000">
                <a:ea typeface="ヒラギノ角ゴ Pro W3"/>
                <a:cs typeface="ヒラギノ角ゴ Pro W3"/>
              </a:rPr>
              <a:t>Eritrea</a:t>
            </a:r>
          </a:p>
          <a:p>
            <a:pPr eaLnBrk="1" hangingPunct="1">
              <a:spcBef>
                <a:spcPct val="0"/>
              </a:spcBef>
              <a:buFontTx/>
              <a:buNone/>
            </a:pPr>
            <a:r>
              <a:rPr lang="en-GB" altLang="en-US" sz="2000">
                <a:ea typeface="ヒラギノ角ゴ Pro W3"/>
                <a:cs typeface="ヒラギノ角ゴ Pro W3"/>
              </a:rPr>
              <a:t>Ethiopia</a:t>
            </a:r>
          </a:p>
          <a:p>
            <a:pPr eaLnBrk="1" hangingPunct="1">
              <a:spcBef>
                <a:spcPct val="0"/>
              </a:spcBef>
              <a:buFontTx/>
              <a:buNone/>
            </a:pPr>
            <a:r>
              <a:rPr lang="en-GB" altLang="en-US" sz="2000">
                <a:ea typeface="ヒラギノ角ゴ Pro W3"/>
                <a:cs typeface="ヒラギノ角ゴ Pro W3"/>
              </a:rPr>
              <a:t>Fiji</a:t>
            </a:r>
          </a:p>
          <a:p>
            <a:pPr eaLnBrk="1" hangingPunct="1">
              <a:spcBef>
                <a:spcPct val="0"/>
              </a:spcBef>
              <a:buFontTx/>
              <a:buNone/>
            </a:pPr>
            <a:r>
              <a:rPr lang="en-GB" altLang="en-US" sz="2000">
                <a:ea typeface="ヒラギノ角ゴ Pro W3"/>
                <a:cs typeface="ヒラギノ角ゴ Pro W3"/>
              </a:rPr>
              <a:t>Guyana</a:t>
            </a:r>
          </a:p>
          <a:p>
            <a:pPr eaLnBrk="1" hangingPunct="1">
              <a:spcBef>
                <a:spcPct val="0"/>
              </a:spcBef>
              <a:buFontTx/>
              <a:buNone/>
            </a:pPr>
            <a:r>
              <a:rPr lang="en-GB" altLang="en-US" sz="2000">
                <a:ea typeface="ヒラギノ角ゴ Pro W3"/>
                <a:cs typeface="ヒラギノ角ゴ Pro W3"/>
              </a:rPr>
              <a:t>Haiti</a:t>
            </a:r>
          </a:p>
        </p:txBody>
      </p:sp>
      <p:sp>
        <p:nvSpPr>
          <p:cNvPr id="43012" name="Text Box 4"/>
          <p:cNvSpPr txBox="1">
            <a:spLocks noChangeArrowheads="1"/>
          </p:cNvSpPr>
          <p:nvPr/>
        </p:nvSpPr>
        <p:spPr bwMode="auto">
          <a:xfrm>
            <a:off x="3635375" y="692150"/>
            <a:ext cx="25209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Iraq</a:t>
            </a:r>
          </a:p>
          <a:p>
            <a:pPr eaLnBrk="1" hangingPunct="1">
              <a:spcBef>
                <a:spcPct val="0"/>
              </a:spcBef>
              <a:buFontTx/>
              <a:buNone/>
            </a:pPr>
            <a:r>
              <a:rPr lang="en-US" altLang="en-US" sz="2000"/>
              <a:t>Jamaica</a:t>
            </a:r>
          </a:p>
          <a:p>
            <a:pPr eaLnBrk="1" hangingPunct="1">
              <a:spcBef>
                <a:spcPct val="0"/>
              </a:spcBef>
              <a:buFontTx/>
              <a:buNone/>
            </a:pPr>
            <a:r>
              <a:rPr lang="en-US" altLang="en-US" sz="2000"/>
              <a:t>Jordan</a:t>
            </a:r>
          </a:p>
          <a:p>
            <a:pPr eaLnBrk="1" hangingPunct="1">
              <a:spcBef>
                <a:spcPct val="0"/>
              </a:spcBef>
              <a:buFontTx/>
              <a:buNone/>
            </a:pPr>
            <a:r>
              <a:rPr lang="en-US" altLang="en-US" sz="2000"/>
              <a:t>Kiribati</a:t>
            </a:r>
          </a:p>
          <a:p>
            <a:pPr eaLnBrk="1" hangingPunct="1">
              <a:spcBef>
                <a:spcPct val="0"/>
              </a:spcBef>
              <a:buFontTx/>
              <a:buNone/>
            </a:pPr>
            <a:r>
              <a:rPr lang="en-US" altLang="en-US" sz="2000"/>
              <a:t>Kuwait</a:t>
            </a:r>
          </a:p>
          <a:p>
            <a:pPr eaLnBrk="1" hangingPunct="1">
              <a:spcBef>
                <a:spcPct val="0"/>
              </a:spcBef>
              <a:buFontTx/>
              <a:buNone/>
            </a:pPr>
            <a:r>
              <a:rPr lang="en-US" altLang="en-US" sz="2000"/>
              <a:t>Lebanon</a:t>
            </a:r>
          </a:p>
          <a:p>
            <a:pPr eaLnBrk="1" hangingPunct="1">
              <a:spcBef>
                <a:spcPct val="0"/>
              </a:spcBef>
              <a:buFontTx/>
              <a:buNone/>
            </a:pPr>
            <a:r>
              <a:rPr lang="en-US" altLang="en-US" sz="2000"/>
              <a:t>Maldives</a:t>
            </a:r>
          </a:p>
          <a:p>
            <a:pPr eaLnBrk="1" hangingPunct="1">
              <a:spcBef>
                <a:spcPct val="0"/>
              </a:spcBef>
              <a:buFontTx/>
              <a:buNone/>
            </a:pPr>
            <a:r>
              <a:rPr lang="en-US" altLang="en-US" sz="2000"/>
              <a:t>Marshall Islands</a:t>
            </a:r>
          </a:p>
          <a:p>
            <a:pPr eaLnBrk="1" hangingPunct="1">
              <a:spcBef>
                <a:spcPct val="0"/>
              </a:spcBef>
              <a:buFontTx/>
              <a:buNone/>
            </a:pPr>
            <a:r>
              <a:rPr lang="en-US" altLang="en-US" sz="2000"/>
              <a:t>Mauritius</a:t>
            </a:r>
          </a:p>
          <a:p>
            <a:pPr eaLnBrk="1" hangingPunct="1">
              <a:spcBef>
                <a:spcPct val="0"/>
              </a:spcBef>
              <a:buFontTx/>
              <a:buNone/>
            </a:pPr>
            <a:r>
              <a:rPr lang="en-US" altLang="en-US" sz="2000"/>
              <a:t>Micronesia</a:t>
            </a:r>
          </a:p>
          <a:p>
            <a:pPr eaLnBrk="1" hangingPunct="1">
              <a:spcBef>
                <a:spcPct val="0"/>
              </a:spcBef>
              <a:buFontTx/>
              <a:buNone/>
            </a:pPr>
            <a:r>
              <a:rPr lang="en-US" altLang="en-US" sz="2000"/>
              <a:t>Myanmar</a:t>
            </a:r>
          </a:p>
          <a:p>
            <a:pPr eaLnBrk="1" hangingPunct="1">
              <a:spcBef>
                <a:spcPct val="0"/>
              </a:spcBef>
              <a:buFontTx/>
              <a:buNone/>
            </a:pPr>
            <a:r>
              <a:rPr lang="en-US" altLang="en-US" sz="2000"/>
              <a:t>Nauru</a:t>
            </a:r>
          </a:p>
          <a:p>
            <a:pPr eaLnBrk="1" hangingPunct="1">
              <a:spcBef>
                <a:spcPct val="0"/>
              </a:spcBef>
              <a:buFontTx/>
              <a:buNone/>
            </a:pPr>
            <a:r>
              <a:rPr lang="en-US" altLang="en-US" sz="2000"/>
              <a:t>Nepal</a:t>
            </a:r>
          </a:p>
          <a:p>
            <a:pPr eaLnBrk="1" hangingPunct="1">
              <a:spcBef>
                <a:spcPct val="0"/>
              </a:spcBef>
              <a:buFontTx/>
              <a:buNone/>
            </a:pPr>
            <a:r>
              <a:rPr lang="en-US" altLang="en-US" sz="2000"/>
              <a:t>Pakistan</a:t>
            </a:r>
          </a:p>
          <a:p>
            <a:pPr eaLnBrk="1" hangingPunct="1">
              <a:spcBef>
                <a:spcPct val="0"/>
              </a:spcBef>
              <a:buFontTx/>
              <a:buNone/>
            </a:pPr>
            <a:r>
              <a:rPr lang="en-US" altLang="en-US" sz="2000"/>
              <a:t>Palau</a:t>
            </a:r>
          </a:p>
          <a:p>
            <a:pPr eaLnBrk="1" hangingPunct="1">
              <a:spcBef>
                <a:spcPct val="0"/>
              </a:spcBef>
              <a:buFontTx/>
              <a:buNone/>
            </a:pPr>
            <a:r>
              <a:rPr lang="en-US" altLang="en-US" sz="2000"/>
              <a:t>Paraguay</a:t>
            </a:r>
          </a:p>
          <a:p>
            <a:pPr eaLnBrk="1" hangingPunct="1">
              <a:spcBef>
                <a:spcPct val="0"/>
              </a:spcBef>
              <a:buFontTx/>
              <a:buNone/>
            </a:pPr>
            <a:r>
              <a:rPr lang="en-US" altLang="en-US" sz="2000"/>
              <a:t>Samoa</a:t>
            </a:r>
          </a:p>
          <a:p>
            <a:pPr eaLnBrk="1" hangingPunct="1">
              <a:spcBef>
                <a:spcPct val="0"/>
              </a:spcBef>
              <a:buFontTx/>
              <a:buNone/>
            </a:pPr>
            <a:r>
              <a:rPr lang="en-US" altLang="en-US" sz="2000"/>
              <a:t>Solomon Islands</a:t>
            </a:r>
          </a:p>
        </p:txBody>
      </p:sp>
      <p:sp>
        <p:nvSpPr>
          <p:cNvPr id="43013" name="Text Box 5"/>
          <p:cNvSpPr txBox="1">
            <a:spLocks noChangeArrowheads="1"/>
          </p:cNvSpPr>
          <p:nvPr/>
        </p:nvSpPr>
        <p:spPr bwMode="auto">
          <a:xfrm>
            <a:off x="6300788" y="692150"/>
            <a:ext cx="24479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2000"/>
              <a:t>Somalia</a:t>
            </a:r>
          </a:p>
          <a:p>
            <a:pPr eaLnBrk="1" hangingPunct="1">
              <a:spcBef>
                <a:spcPct val="0"/>
              </a:spcBef>
              <a:buFontTx/>
              <a:buNone/>
            </a:pPr>
            <a:r>
              <a:rPr lang="en-US" altLang="en-US" sz="2000"/>
              <a:t>South Sudan</a:t>
            </a:r>
          </a:p>
          <a:p>
            <a:pPr eaLnBrk="1" hangingPunct="1">
              <a:spcBef>
                <a:spcPct val="0"/>
              </a:spcBef>
              <a:buFontTx/>
              <a:buNone/>
            </a:pPr>
            <a:r>
              <a:rPr lang="en-US" altLang="en-US" sz="2000"/>
              <a:t>Suriname</a:t>
            </a:r>
          </a:p>
          <a:p>
            <a:pPr eaLnBrk="1" hangingPunct="1">
              <a:spcBef>
                <a:spcPct val="0"/>
              </a:spcBef>
              <a:buFontTx/>
              <a:buNone/>
            </a:pPr>
            <a:r>
              <a:rPr lang="en-US" altLang="en-US" sz="2000"/>
              <a:t>Timor-Leste</a:t>
            </a:r>
          </a:p>
          <a:p>
            <a:pPr eaLnBrk="1" hangingPunct="1">
              <a:spcBef>
                <a:spcPct val="0"/>
              </a:spcBef>
              <a:buFontTx/>
              <a:buNone/>
            </a:pPr>
            <a:r>
              <a:rPr lang="en-US" altLang="en-US" sz="2000"/>
              <a:t>Tonga</a:t>
            </a:r>
          </a:p>
          <a:p>
            <a:pPr eaLnBrk="1" hangingPunct="1">
              <a:spcBef>
                <a:spcPct val="0"/>
              </a:spcBef>
              <a:buFontTx/>
              <a:buNone/>
            </a:pPr>
            <a:r>
              <a:rPr lang="en-US" altLang="en-US" sz="2000"/>
              <a:t>Tuvalu</a:t>
            </a:r>
          </a:p>
          <a:p>
            <a:pPr eaLnBrk="1" hangingPunct="1">
              <a:spcBef>
                <a:spcPct val="0"/>
              </a:spcBef>
              <a:buFontTx/>
              <a:buNone/>
            </a:pPr>
            <a:r>
              <a:rPr lang="en-US" altLang="en-US" sz="2000"/>
              <a:t>Uruguay</a:t>
            </a:r>
          </a:p>
          <a:p>
            <a:pPr eaLnBrk="1" hangingPunct="1">
              <a:spcBef>
                <a:spcPct val="0"/>
              </a:spcBef>
              <a:buFontTx/>
              <a:buNone/>
            </a:pPr>
            <a:r>
              <a:rPr lang="en-US" altLang="en-US" sz="2000"/>
              <a:t>Vanuatu</a:t>
            </a:r>
          </a:p>
          <a:p>
            <a:pPr eaLnBrk="1" hangingPunct="1">
              <a:spcBef>
                <a:spcPct val="0"/>
              </a:spcBef>
              <a:buFontTx/>
              <a:buNone/>
            </a:pPr>
            <a:r>
              <a:rPr lang="en-US" altLang="en-US" sz="2000"/>
              <a:t>Venezuela</a:t>
            </a:r>
          </a:p>
          <a:p>
            <a:pPr eaLnBrk="1" hangingPunct="1">
              <a:spcBef>
                <a:spcPct val="0"/>
              </a:spcBef>
              <a:buFontTx/>
              <a:buNone/>
            </a:pPr>
            <a:r>
              <a:rPr lang="en-US" altLang="en-US" sz="2000"/>
              <a:t>Yemen</a:t>
            </a:r>
          </a:p>
          <a:p>
            <a:pPr eaLnBrk="1" hangingPunct="1">
              <a:spcBef>
                <a:spcPct val="50000"/>
              </a:spcBef>
              <a:buFontTx/>
              <a:buNone/>
            </a:pPr>
            <a:endParaRPr lang="en-US" altLang="en-US" sz="2000"/>
          </a:p>
          <a:p>
            <a:pPr eaLnBrk="1" hangingPunct="1">
              <a:spcBef>
                <a:spcPct val="50000"/>
              </a:spcBef>
              <a:buFontTx/>
              <a:buNone/>
            </a:pPr>
            <a:r>
              <a:rPr lang="en-US" altLang="en-US" sz="2000"/>
              <a:t>(45)</a:t>
            </a:r>
          </a:p>
        </p:txBody>
      </p:sp>
      <p:sp>
        <p:nvSpPr>
          <p:cNvPr id="4301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D3B2157-BEDD-4A5B-8502-B8B82DF3ADEA}" type="slidenum">
              <a:rPr lang="en-US" altLang="en-US" sz="1400" smtClean="0"/>
              <a:pPr eaLnBrk="1" hangingPunct="1">
                <a:spcBef>
                  <a:spcPct val="0"/>
                </a:spcBef>
                <a:buFontTx/>
                <a:buNone/>
              </a:pPr>
              <a:t>61</a:t>
            </a:fld>
            <a:endParaRPr lang="en-US" altLang="en-US" sz="1400" smtClean="0"/>
          </a:p>
        </p:txBody>
      </p:sp>
    </p:spTree>
    <p:extLst>
      <p:ext uri="{BB962C8B-B14F-4D97-AF65-F5344CB8AC3E}">
        <p14:creationId xmlns:p14="http://schemas.microsoft.com/office/powerpoint/2010/main" val="164225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F1944D92-A15A-440F-B0FB-AA4E8CCCD19A}" type="slidenum">
              <a:rPr lang="en-US" altLang="en-US" sz="1400" smtClean="0"/>
              <a:pPr eaLnBrk="1" hangingPunct="1">
                <a:spcBef>
                  <a:spcPct val="0"/>
                </a:spcBef>
                <a:buFontTx/>
                <a:buNone/>
              </a:pPr>
              <a:t>62</a:t>
            </a:fld>
            <a:endParaRPr lang="en-US" altLang="en-US" sz="1400" smtClean="0"/>
          </a:p>
        </p:txBody>
      </p:sp>
      <p:pic>
        <p:nvPicPr>
          <p:cNvPr id="4403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3900" y="-6350"/>
            <a:ext cx="48387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413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23850" y="0"/>
            <a:ext cx="8229600" cy="908050"/>
          </a:xfrm>
        </p:spPr>
        <p:txBody>
          <a:bodyPr/>
          <a:lstStyle/>
          <a:p>
            <a:pPr algn="ctr"/>
            <a:r>
              <a:rPr lang="en-US" altLang="en-US" smtClean="0">
                <a:solidFill>
                  <a:srgbClr val="0070C0"/>
                </a:solidFill>
              </a:rPr>
              <a:t>PCT Applications</a:t>
            </a:r>
          </a:p>
        </p:txBody>
      </p:sp>
      <p:graphicFrame>
        <p:nvGraphicFramePr>
          <p:cNvPr id="45059" name="Object 3"/>
          <p:cNvGraphicFramePr>
            <a:graphicFrameLocks noGrp="1" noChangeAspect="1"/>
          </p:cNvGraphicFramePr>
          <p:nvPr>
            <p:ph idx="1"/>
          </p:nvPr>
        </p:nvGraphicFramePr>
        <p:xfrm>
          <a:off x="107950" y="0"/>
          <a:ext cx="8686800" cy="6146800"/>
        </p:xfrm>
        <a:graphic>
          <a:graphicData uri="http://schemas.openxmlformats.org/presentationml/2006/ole">
            <mc:AlternateContent xmlns:mc="http://schemas.openxmlformats.org/markup-compatibility/2006">
              <mc:Choice xmlns:v="urn:schemas-microsoft-com:vml" Requires="v">
                <p:oleObj spid="_x0000_s4114" name="Chart" r:id="rId3" imgW="6143743" imgH="4352916" progId="MSGraph.Chart.8">
                  <p:embed followColorScheme="full"/>
                </p:oleObj>
              </mc:Choice>
              <mc:Fallback>
                <p:oleObj name="Chart" r:id="rId3" imgW="6143743" imgH="4352916" progId="MSGraph.Chart.8">
                  <p:embed followColorScheme="full"/>
                  <p:pic>
                    <p:nvPicPr>
                      <p:cNvPr id="0" name=""/>
                      <p:cNvPicPr>
                        <a:picLocks noGrp="1" noChangeAspect="1" noChangeArrowheads="1"/>
                      </p:cNvPicPr>
                      <p:nvPr/>
                    </p:nvPicPr>
                    <p:blipFill>
                      <a:blip r:embed="rId4"/>
                      <a:srcRect/>
                      <a:stretch>
                        <a:fillRect/>
                      </a:stretch>
                    </p:blipFill>
                    <p:spPr bwMode="auto">
                      <a:xfrm>
                        <a:off x="107950" y="0"/>
                        <a:ext cx="86868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Text Box 4"/>
          <p:cNvSpPr txBox="1">
            <a:spLocks noChangeArrowheads="1"/>
          </p:cNvSpPr>
          <p:nvPr/>
        </p:nvSpPr>
        <p:spPr bwMode="auto">
          <a:xfrm>
            <a:off x="2268538" y="2319338"/>
            <a:ext cx="33829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800" b="1">
                <a:ea typeface="ヒラギノ角ゴ Pro W3"/>
                <a:cs typeface="ヒラギノ角ゴ Pro W3"/>
              </a:rPr>
              <a:t>+4.5% for 2014</a:t>
            </a:r>
            <a:endParaRPr lang="en-US" altLang="en-US" sz="1800" b="1" i="1">
              <a:ea typeface="ヒラギノ角ゴ Pro W3"/>
              <a:cs typeface="ヒラギノ角ゴ Pro W3"/>
            </a:endParaRPr>
          </a:p>
        </p:txBody>
      </p:sp>
      <p:sp>
        <p:nvSpPr>
          <p:cNvPr id="45061"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11F5CB1E-2D41-4FC8-B1CF-9D09EBEB0F3C}" type="slidenum">
              <a:rPr lang="en-US" altLang="en-US" sz="1400" smtClean="0"/>
              <a:pPr eaLnBrk="1" hangingPunct="1">
                <a:spcBef>
                  <a:spcPct val="0"/>
                </a:spcBef>
                <a:buFontTx/>
                <a:buNone/>
              </a:pPr>
              <a:t>63</a:t>
            </a:fld>
            <a:endParaRPr lang="en-US" altLang="en-US" sz="1400" smtClean="0"/>
          </a:p>
        </p:txBody>
      </p:sp>
    </p:spTree>
    <p:extLst>
      <p:ext uri="{BB962C8B-B14F-4D97-AF65-F5344CB8AC3E}">
        <p14:creationId xmlns:p14="http://schemas.microsoft.com/office/powerpoint/2010/main" val="12445052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179388" y="1052513"/>
          <a:ext cx="8964612" cy="5114925"/>
        </p:xfrm>
        <a:graphic>
          <a:graphicData uri="http://schemas.openxmlformats.org/presentationml/2006/ole">
            <mc:AlternateContent xmlns:mc="http://schemas.openxmlformats.org/markup-compatibility/2006">
              <mc:Choice xmlns:v="urn:schemas-microsoft-com:vml" Requires="v">
                <p:oleObj spid="_x0000_s5138" name="Chart" r:id="rId3" imgW="6096000" imgH="4076789" progId="MSGraph.Chart.8">
                  <p:embed followColorScheme="full"/>
                </p:oleObj>
              </mc:Choice>
              <mc:Fallback>
                <p:oleObj name="Chart" r:id="rId3" imgW="6096000" imgH="4076789" progId="MSGraph.Chart.8">
                  <p:embed followColorScheme="full"/>
                  <p:pic>
                    <p:nvPicPr>
                      <p:cNvPr id="0" name=""/>
                      <p:cNvPicPr>
                        <a:picLocks noChangeAspect="1" noChangeArrowheads="1"/>
                      </p:cNvPicPr>
                      <p:nvPr/>
                    </p:nvPicPr>
                    <p:blipFill>
                      <a:blip r:embed="rId4"/>
                      <a:srcRect/>
                      <a:stretch>
                        <a:fillRect/>
                      </a:stretch>
                    </p:blipFill>
                    <p:spPr bwMode="auto">
                      <a:xfrm>
                        <a:off x="179388" y="1052513"/>
                        <a:ext cx="8964612" cy="51149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3" name="Rectangle 3"/>
          <p:cNvSpPr>
            <a:spLocks noChangeArrowheads="1"/>
          </p:cNvSpPr>
          <p:nvPr/>
        </p:nvSpPr>
        <p:spPr bwMode="auto">
          <a:xfrm>
            <a:off x="179388" y="-171450"/>
            <a:ext cx="87852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lnSpc>
                <a:spcPct val="90000"/>
              </a:lnSpc>
              <a:spcBef>
                <a:spcPct val="0"/>
              </a:spcBef>
              <a:buFontTx/>
              <a:buNone/>
            </a:pPr>
            <a:r>
              <a:rPr lang="en-US" altLang="en-US" sz="3600">
                <a:solidFill>
                  <a:srgbClr val="0070C0"/>
                </a:solidFill>
              </a:rPr>
              <a:t>International applications received in 2014 by country of origin </a:t>
            </a:r>
          </a:p>
        </p:txBody>
      </p:sp>
      <p:sp>
        <p:nvSpPr>
          <p:cNvPr id="46084" name="Oval 5"/>
          <p:cNvSpPr>
            <a:spLocks noChangeArrowheads="1"/>
          </p:cNvSpPr>
          <p:nvPr/>
        </p:nvSpPr>
        <p:spPr bwMode="auto">
          <a:xfrm>
            <a:off x="7740650" y="5013325"/>
            <a:ext cx="503238" cy="11525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46085" name="Oval 6"/>
          <p:cNvSpPr>
            <a:spLocks noChangeArrowheads="1"/>
          </p:cNvSpPr>
          <p:nvPr/>
        </p:nvSpPr>
        <p:spPr bwMode="auto">
          <a:xfrm>
            <a:off x="7524750" y="4868863"/>
            <a:ext cx="431800" cy="158432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Char char="•"/>
            </a:pPr>
            <a:endParaRPr lang="en-US" altLang="en-US" sz="1800"/>
          </a:p>
        </p:txBody>
      </p:sp>
      <p:sp>
        <p:nvSpPr>
          <p:cNvPr id="46086" name="Text Box 8"/>
          <p:cNvSpPr txBox="1">
            <a:spLocks noChangeArrowheads="1"/>
          </p:cNvSpPr>
          <p:nvPr/>
        </p:nvSpPr>
        <p:spPr bwMode="auto">
          <a:xfrm>
            <a:off x="4859338" y="1628775"/>
            <a:ext cx="3529012" cy="119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1800"/>
              <a:t>CN: +18.7%</a:t>
            </a:r>
          </a:p>
          <a:p>
            <a:pPr eaLnBrk="1" hangingPunct="1">
              <a:spcBef>
                <a:spcPct val="50000"/>
              </a:spcBef>
              <a:buFontTx/>
              <a:buNone/>
            </a:pPr>
            <a:r>
              <a:rPr lang="en-US" altLang="en-US" sz="1800"/>
              <a:t>GB: +9%</a:t>
            </a:r>
          </a:p>
          <a:p>
            <a:pPr eaLnBrk="1" hangingPunct="1">
              <a:spcBef>
                <a:spcPct val="50000"/>
              </a:spcBef>
              <a:buFontTx/>
              <a:buNone/>
            </a:pPr>
            <a:r>
              <a:rPr lang="en-US" altLang="en-US" sz="1800"/>
              <a:t>US: +7.8%</a:t>
            </a:r>
          </a:p>
        </p:txBody>
      </p:sp>
      <p:sp>
        <p:nvSpPr>
          <p:cNvPr id="7" name="Rectangle 3"/>
          <p:cNvSpPr txBox="1">
            <a:spLocks noChangeArrowheads="1"/>
          </p:cNvSpPr>
          <p:nvPr/>
        </p:nvSpPr>
        <p:spPr bwMode="auto">
          <a:xfrm>
            <a:off x="179388" y="5978525"/>
            <a:ext cx="73453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Blip>
                <a:blip r:embed="rId9"/>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9"/>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9"/>
              </a:buBlip>
              <a:defRPr sz="2400">
                <a:solidFill>
                  <a:schemeClr val="tx1"/>
                </a:solidFill>
                <a:latin typeface="+mn-lt"/>
                <a:ea typeface="+mn-ea"/>
                <a:cs typeface="+mn-cs"/>
              </a:defRPr>
            </a:lvl5pPr>
            <a:lvl6pPr marL="2514600" indent="-228600" algn="l" rtl="0" fontAlgn="base">
              <a:spcBef>
                <a:spcPct val="20000"/>
              </a:spcBef>
              <a:spcAft>
                <a:spcPct val="0"/>
              </a:spcAft>
              <a:buBlip>
                <a:blip r:embed="rId9"/>
              </a:buBlip>
              <a:defRPr sz="2400">
                <a:solidFill>
                  <a:schemeClr val="tx1"/>
                </a:solidFill>
                <a:latin typeface="+mn-lt"/>
                <a:ea typeface="+mn-ea"/>
                <a:cs typeface="+mn-cs"/>
              </a:defRPr>
            </a:lvl6pPr>
            <a:lvl7pPr marL="2971800" indent="-228600" algn="l" rtl="0" fontAlgn="base">
              <a:spcBef>
                <a:spcPct val="20000"/>
              </a:spcBef>
              <a:spcAft>
                <a:spcPct val="0"/>
              </a:spcAft>
              <a:buBlip>
                <a:blip r:embed="rId9"/>
              </a:buBlip>
              <a:defRPr sz="2400">
                <a:solidFill>
                  <a:schemeClr val="tx1"/>
                </a:solidFill>
                <a:latin typeface="+mn-lt"/>
                <a:ea typeface="+mn-ea"/>
                <a:cs typeface="+mn-cs"/>
              </a:defRPr>
            </a:lvl7pPr>
            <a:lvl8pPr marL="3429000" indent="-228600" algn="l" rtl="0" fontAlgn="base">
              <a:spcBef>
                <a:spcPct val="20000"/>
              </a:spcBef>
              <a:spcAft>
                <a:spcPct val="0"/>
              </a:spcAft>
              <a:buBlip>
                <a:blip r:embed="rId9"/>
              </a:buBlip>
              <a:defRPr sz="2400">
                <a:solidFill>
                  <a:schemeClr val="tx1"/>
                </a:solidFill>
                <a:latin typeface="+mn-lt"/>
                <a:ea typeface="+mn-ea"/>
                <a:cs typeface="+mn-cs"/>
              </a:defRPr>
            </a:lvl8pPr>
            <a:lvl9pPr marL="3886200" indent="-228600" algn="l" rtl="0" fontAlgn="base">
              <a:spcBef>
                <a:spcPct val="20000"/>
              </a:spcBef>
              <a:spcAft>
                <a:spcPct val="0"/>
              </a:spcAft>
              <a:buBlip>
                <a:blip r:embed="rId9"/>
              </a:buBlip>
              <a:defRPr sz="2400">
                <a:solidFill>
                  <a:schemeClr val="tx1"/>
                </a:solidFill>
                <a:latin typeface="+mn-lt"/>
                <a:ea typeface="+mn-ea"/>
                <a:cs typeface="+mn-cs"/>
              </a:defRPr>
            </a:lvl9pPr>
          </a:lstStyle>
          <a:p>
            <a:pPr marL="165100" indent="-165100">
              <a:lnSpc>
                <a:spcPct val="80000"/>
              </a:lnSpc>
              <a:buFontTx/>
              <a:buChar char="•"/>
              <a:defRPr/>
            </a:pPr>
            <a:r>
              <a:rPr lang="en-US" altLang="en-US" sz="1600" kern="0" dirty="0" smtClean="0"/>
              <a:t>These 15 Offices received almost 92% of all applications filed in 2014</a:t>
            </a:r>
          </a:p>
          <a:p>
            <a:pPr marL="165100" indent="-165100">
              <a:lnSpc>
                <a:spcPct val="80000"/>
              </a:lnSpc>
              <a:buFontTx/>
              <a:buChar char="•"/>
              <a:defRPr/>
            </a:pPr>
            <a:endParaRPr lang="en-US" altLang="en-US" sz="800" kern="0" dirty="0" smtClean="0"/>
          </a:p>
          <a:p>
            <a:pPr marL="165100" indent="-165100">
              <a:lnSpc>
                <a:spcPct val="80000"/>
              </a:lnSpc>
              <a:buFontTx/>
              <a:buChar char="•"/>
              <a:defRPr/>
            </a:pPr>
            <a:r>
              <a:rPr lang="en-US" altLang="en-US" sz="1600" kern="0" dirty="0" smtClean="0"/>
              <a:t>PCT fees=78% of WIPO’s revenue in 2014</a:t>
            </a:r>
          </a:p>
        </p:txBody>
      </p:sp>
      <p:sp>
        <p:nvSpPr>
          <p:cNvPr id="46088" name="Slide Number Placeholder 1"/>
          <p:cNvSpPr>
            <a:spLocks noGrp="1"/>
          </p:cNvSpPr>
          <p:nvPr>
            <p:ph type="sldNum" sz="quarter" idx="10"/>
          </p:nvPr>
        </p:nvSpPr>
        <p:spPr>
          <a:noFill/>
        </p:spPr>
        <p:txBody>
          <a:bodyPr/>
          <a:lstStyle>
            <a:lvl1pPr eaLnBrk="0" hangingPunct="0">
              <a:spcBef>
                <a:spcPct val="20000"/>
              </a:spcBef>
              <a:buBlip>
                <a:blip r:embed="rId5"/>
              </a:buBlip>
              <a:defRPr sz="2400">
                <a:solidFill>
                  <a:schemeClr val="tx1"/>
                </a:solidFill>
                <a:latin typeface="Arial" pitchFamily="34" charset="0"/>
                <a:cs typeface="Arial" pitchFamily="34" charset="0"/>
              </a:defRPr>
            </a:lvl1pPr>
            <a:lvl2pPr marL="742950" indent="-285750" eaLnBrk="0" hangingPunct="0">
              <a:spcBef>
                <a:spcPct val="20000"/>
              </a:spcBef>
              <a:buBlip>
                <a:blip r:embed="rId6"/>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7"/>
              </a:buBlip>
              <a:defRPr sz="2400">
                <a:solidFill>
                  <a:schemeClr val="tx1"/>
                </a:solidFill>
                <a:latin typeface="Arial" pitchFamily="34" charset="0"/>
                <a:cs typeface="Arial" pitchFamily="34" charset="0"/>
              </a:defRPr>
            </a:lvl3pPr>
            <a:lvl4pPr marL="1600200" indent="-228600" eaLnBrk="0" hangingPunct="0">
              <a:spcBef>
                <a:spcPct val="20000"/>
              </a:spcBef>
              <a:buBlip>
                <a:blip r:embed="rId8"/>
              </a:buBlip>
              <a:defRPr sz="2400">
                <a:solidFill>
                  <a:schemeClr val="tx1"/>
                </a:solidFill>
                <a:latin typeface="Arial" pitchFamily="34" charset="0"/>
                <a:cs typeface="Arial" pitchFamily="34" charset="0"/>
              </a:defRPr>
            </a:lvl4pPr>
            <a:lvl5pPr marL="2057400" indent="-228600" eaLnBrk="0" hangingPunct="0">
              <a:spcBef>
                <a:spcPct val="20000"/>
              </a:spcBef>
              <a:buBlip>
                <a:blip r:embed="rId5"/>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5"/>
              </a:buBlip>
              <a:defRPr sz="2400">
                <a:solidFill>
                  <a:schemeClr val="tx1"/>
                </a:solidFill>
                <a:latin typeface="Arial" pitchFamily="34" charset="0"/>
                <a:cs typeface="Arial" pitchFamily="34" charset="0"/>
              </a:defRPr>
            </a:lvl9pPr>
          </a:lstStyle>
          <a:p>
            <a:pPr eaLnBrk="1" hangingPunct="1">
              <a:spcBef>
                <a:spcPct val="0"/>
              </a:spcBef>
              <a:buFontTx/>
              <a:buNone/>
            </a:pPr>
            <a:fld id="{5E197A9D-5741-424B-A9F4-4524AAA0CDD2}" type="slidenum">
              <a:rPr lang="en-US" altLang="en-US" sz="1400" smtClean="0"/>
              <a:pPr eaLnBrk="1" hangingPunct="1">
                <a:spcBef>
                  <a:spcPct val="0"/>
                </a:spcBef>
                <a:buFontTx/>
                <a:buNone/>
              </a:pPr>
              <a:t>64</a:t>
            </a:fld>
            <a:endParaRPr lang="en-US" altLang="en-US" sz="1400" smtClean="0"/>
          </a:p>
        </p:txBody>
      </p:sp>
    </p:spTree>
    <p:extLst>
      <p:ext uri="{BB962C8B-B14F-4D97-AF65-F5344CB8AC3E}">
        <p14:creationId xmlns:p14="http://schemas.microsoft.com/office/powerpoint/2010/main" val="4111685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50825" y="150813"/>
            <a:ext cx="8569325" cy="646112"/>
          </a:xfrm>
        </p:spPr>
        <p:txBody>
          <a:bodyPr>
            <a:spAutoFit/>
          </a:bodyPr>
          <a:lstStyle/>
          <a:p>
            <a:pPr algn="ctr" defTabSz="912813" eaLnBrk="1" hangingPunct="1"/>
            <a:r>
              <a:rPr lang="en-US" altLang="en-US" b="1" smtClean="0">
                <a:solidFill>
                  <a:srgbClr val="0070C0"/>
                </a:solidFill>
                <a:latin typeface="Calibri" pitchFamily="34" charset="0"/>
              </a:rPr>
              <a:t>Trend in PCT national phase entries </a:t>
            </a:r>
          </a:p>
        </p:txBody>
      </p:sp>
      <p:sp>
        <p:nvSpPr>
          <p:cNvPr id="47107" name="Oval 7"/>
          <p:cNvSpPr>
            <a:spLocks noChangeArrowheads="1"/>
          </p:cNvSpPr>
          <p:nvPr/>
        </p:nvSpPr>
        <p:spPr bwMode="auto">
          <a:xfrm>
            <a:off x="7812088" y="2708275"/>
            <a:ext cx="647700" cy="13684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endParaRPr lang="en-US" altLang="en-US" sz="2000">
              <a:latin typeface="Book Antiqua" pitchFamily="18" charset="0"/>
            </a:endParaRPr>
          </a:p>
        </p:txBody>
      </p:sp>
      <p:pic>
        <p:nvPicPr>
          <p:cNvPr id="4710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225" y="1989138"/>
            <a:ext cx="86963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5FA55628-9950-4F3D-9A47-F43F0754D286}" type="slidenum">
              <a:rPr lang="en-US" altLang="en-US" sz="1400" smtClean="0"/>
              <a:pPr eaLnBrk="1" hangingPunct="1">
                <a:spcBef>
                  <a:spcPct val="0"/>
                </a:spcBef>
                <a:buFontTx/>
                <a:buNone/>
              </a:pPr>
              <a:t>65</a:t>
            </a:fld>
            <a:endParaRPr lang="en-US" altLang="en-US" sz="1400" smtClean="0"/>
          </a:p>
        </p:txBody>
      </p:sp>
    </p:spTree>
    <p:extLst>
      <p:ext uri="{BB962C8B-B14F-4D97-AF65-F5344CB8AC3E}">
        <p14:creationId xmlns:p14="http://schemas.microsoft.com/office/powerpoint/2010/main" val="200249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95288" y="393700"/>
            <a:ext cx="8245475" cy="646113"/>
          </a:xfrm>
        </p:spPr>
        <p:txBody>
          <a:bodyPr>
            <a:spAutoFit/>
          </a:bodyPr>
          <a:lstStyle/>
          <a:p>
            <a:pPr algn="ctr" defTabSz="912813" eaLnBrk="1" hangingPunct="1"/>
            <a:r>
              <a:rPr lang="en-US" altLang="en-US" b="1" smtClean="0">
                <a:solidFill>
                  <a:srgbClr val="0070C0"/>
                </a:solidFill>
                <a:latin typeface="Calibri" pitchFamily="34" charset="0"/>
              </a:rPr>
              <a:t>PCT national phase entries by office – 1-10</a:t>
            </a:r>
          </a:p>
        </p:txBody>
      </p:sp>
      <p:pic>
        <p:nvPicPr>
          <p:cNvPr id="4813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713" y="1125538"/>
            <a:ext cx="6484937"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3862AA07-D6E0-4956-A5FA-E2ED34D011E0}" type="slidenum">
              <a:rPr lang="en-US" altLang="en-US" sz="1400" smtClean="0"/>
              <a:pPr eaLnBrk="1" hangingPunct="1">
                <a:spcBef>
                  <a:spcPct val="0"/>
                </a:spcBef>
                <a:buFontTx/>
                <a:buNone/>
              </a:pPr>
              <a:t>66</a:t>
            </a:fld>
            <a:endParaRPr lang="en-US" altLang="en-US" sz="1400" smtClean="0"/>
          </a:p>
        </p:txBody>
      </p:sp>
    </p:spTree>
    <p:extLst>
      <p:ext uri="{BB962C8B-B14F-4D97-AF65-F5344CB8AC3E}">
        <p14:creationId xmlns:p14="http://schemas.microsoft.com/office/powerpoint/2010/main" val="875105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79388" y="195263"/>
            <a:ext cx="8856662" cy="646112"/>
          </a:xfrm>
        </p:spPr>
        <p:txBody>
          <a:bodyPr>
            <a:spAutoFit/>
          </a:bodyPr>
          <a:lstStyle/>
          <a:p>
            <a:pPr defTabSz="912813" eaLnBrk="1" hangingPunct="1"/>
            <a:r>
              <a:rPr lang="en-US" altLang="en-US" b="1" smtClean="0">
                <a:solidFill>
                  <a:srgbClr val="0070C0"/>
                </a:solidFill>
                <a:latin typeface="Calibri" pitchFamily="34" charset="0"/>
              </a:rPr>
              <a:t>PCT national phase entries by office – 11-20</a:t>
            </a:r>
          </a:p>
        </p:txBody>
      </p:sp>
      <p:pic>
        <p:nvPicPr>
          <p:cNvPr id="4915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6705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423D612F-C383-4A13-9F33-308A81D878B4}" type="slidenum">
              <a:rPr lang="en-US" altLang="en-US" sz="1400" smtClean="0"/>
              <a:pPr eaLnBrk="1" hangingPunct="1">
                <a:spcBef>
                  <a:spcPct val="0"/>
                </a:spcBef>
                <a:buFontTx/>
                <a:buNone/>
              </a:pPr>
              <a:t>67</a:t>
            </a:fld>
            <a:endParaRPr lang="en-US" altLang="en-US" sz="1400" smtClean="0"/>
          </a:p>
        </p:txBody>
      </p:sp>
    </p:spTree>
    <p:extLst>
      <p:ext uri="{BB962C8B-B14F-4D97-AF65-F5344CB8AC3E}">
        <p14:creationId xmlns:p14="http://schemas.microsoft.com/office/powerpoint/2010/main" val="1499250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3400" y="0"/>
            <a:ext cx="7772400" cy="641350"/>
          </a:xfrm>
        </p:spPr>
        <p:txBody>
          <a:bodyPr>
            <a:spAutoFit/>
          </a:bodyPr>
          <a:lstStyle/>
          <a:p>
            <a:pPr algn="ctr"/>
            <a:r>
              <a:rPr lang="en-GB" altLang="en-US" smtClean="0">
                <a:solidFill>
                  <a:srgbClr val="0070C0"/>
                </a:solidFill>
              </a:rPr>
              <a:t>Top PCT Applicants 2014</a:t>
            </a:r>
          </a:p>
        </p:txBody>
      </p:sp>
      <p:sp>
        <p:nvSpPr>
          <p:cNvPr id="50179" name="Rectangle 3"/>
          <p:cNvSpPr>
            <a:spLocks noChangeArrowheads="1"/>
          </p:cNvSpPr>
          <p:nvPr/>
        </p:nvSpPr>
        <p:spPr bwMode="auto">
          <a:xfrm>
            <a:off x="2195513" y="669925"/>
            <a:ext cx="6624637"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2000">
                <a:ea typeface="ヒラギノ角ゴ Pro W3"/>
                <a:cs typeface="ヒラギノ角ゴ Pro W3"/>
              </a:rPr>
              <a:t>Huawei Technologies—CN (3,442)</a:t>
            </a:r>
          </a:p>
          <a:p>
            <a:pPr eaLnBrk="1" hangingPunct="1">
              <a:spcBef>
                <a:spcPct val="0"/>
              </a:spcBef>
              <a:buFontTx/>
              <a:buAutoNum type="arabicPeriod"/>
            </a:pPr>
            <a:r>
              <a:rPr lang="en-GB" altLang="en-US" sz="2000">
                <a:ea typeface="ヒラギノ角ゴ Pro W3"/>
                <a:cs typeface="ヒラギノ角ゴ Pro W3"/>
              </a:rPr>
              <a:t>Qualcomm—US (2,409)</a:t>
            </a:r>
          </a:p>
          <a:p>
            <a:pPr eaLnBrk="1" hangingPunct="1">
              <a:spcBef>
                <a:spcPct val="0"/>
              </a:spcBef>
              <a:buFontTx/>
              <a:buAutoNum type="arabicPeriod"/>
            </a:pPr>
            <a:r>
              <a:rPr lang="en-GB" altLang="en-US" sz="2000">
                <a:ea typeface="ヒラギノ角ゴ Pro W3"/>
                <a:cs typeface="ヒラギノ角ゴ Pro W3"/>
              </a:rPr>
              <a:t>ZTE—CN (2,179)</a:t>
            </a:r>
          </a:p>
          <a:p>
            <a:pPr eaLnBrk="1" hangingPunct="1">
              <a:spcBef>
                <a:spcPct val="0"/>
              </a:spcBef>
              <a:buFontTx/>
              <a:buAutoNum type="arabicPeriod"/>
            </a:pPr>
            <a:r>
              <a:rPr lang="en-GB" altLang="en-US" sz="2000">
                <a:ea typeface="ヒラギノ角ゴ Pro W3"/>
                <a:cs typeface="ヒラギノ角ゴ Pro W3"/>
              </a:rPr>
              <a:t>Panasonic—JP (2,881)</a:t>
            </a:r>
          </a:p>
          <a:p>
            <a:pPr eaLnBrk="1" hangingPunct="1">
              <a:spcBef>
                <a:spcPct val="0"/>
              </a:spcBef>
              <a:buFontTx/>
              <a:buAutoNum type="arabicPeriod"/>
            </a:pPr>
            <a:r>
              <a:rPr lang="en-GB" altLang="en-US" sz="2000">
                <a:ea typeface="ヒラギノ角ゴ Pro W3"/>
                <a:cs typeface="ヒラギノ角ゴ Pro W3"/>
              </a:rPr>
              <a:t>Mitsubishi Electric—JP (1,593)</a:t>
            </a:r>
          </a:p>
          <a:p>
            <a:pPr eaLnBrk="1" hangingPunct="1">
              <a:spcBef>
                <a:spcPct val="0"/>
              </a:spcBef>
              <a:buFontTx/>
              <a:buAutoNum type="arabicPeriod"/>
            </a:pPr>
            <a:r>
              <a:rPr lang="en-GB" altLang="en-US" sz="2000">
                <a:ea typeface="ヒラギノ角ゴ Pro W3"/>
                <a:cs typeface="ヒラギノ角ゴ Pro W3"/>
              </a:rPr>
              <a:t>Intel—US (1,852)</a:t>
            </a:r>
            <a:endParaRPr lang="en-GB" altLang="en-US" sz="2000"/>
          </a:p>
          <a:p>
            <a:pPr eaLnBrk="1" hangingPunct="1">
              <a:spcBef>
                <a:spcPct val="0"/>
              </a:spcBef>
              <a:buFontTx/>
              <a:buAutoNum type="arabicPeriod"/>
            </a:pPr>
            <a:r>
              <a:rPr lang="en-GB" altLang="en-US" sz="2000"/>
              <a:t>Ericsson—SE (1,467)</a:t>
            </a:r>
          </a:p>
          <a:p>
            <a:pPr eaLnBrk="1" hangingPunct="1">
              <a:spcBef>
                <a:spcPct val="0"/>
              </a:spcBef>
              <a:buFontTx/>
              <a:buAutoNum type="arabicPeriod"/>
            </a:pPr>
            <a:r>
              <a:rPr lang="en-GB" altLang="en-US" sz="2000"/>
              <a:t>Microsoft—US (1,460)</a:t>
            </a:r>
            <a:endParaRPr lang="en-GB" altLang="en-US" sz="2000">
              <a:ea typeface="ヒラギノ角ゴ Pro W3"/>
              <a:cs typeface="ヒラギノ角ゴ Pro W3"/>
            </a:endParaRPr>
          </a:p>
          <a:p>
            <a:pPr eaLnBrk="1" hangingPunct="1">
              <a:spcBef>
                <a:spcPct val="0"/>
              </a:spcBef>
              <a:buFontTx/>
              <a:buAutoNum type="arabicPeriod"/>
            </a:pPr>
            <a:r>
              <a:rPr lang="en-GB" altLang="en-US" sz="2000">
                <a:ea typeface="ヒラギノ角ゴ Pro W3"/>
                <a:cs typeface="ヒラギノ角ゴ Pro W3"/>
              </a:rPr>
              <a:t>Siemens—DE (1,399) </a:t>
            </a:r>
          </a:p>
          <a:p>
            <a:pPr eaLnBrk="1" hangingPunct="1">
              <a:spcBef>
                <a:spcPct val="0"/>
              </a:spcBef>
              <a:buFontTx/>
              <a:buAutoNum type="arabicPeriod"/>
            </a:pPr>
            <a:r>
              <a:rPr lang="en-GB" altLang="en-US" sz="2000"/>
              <a:t>Philips</a:t>
            </a:r>
            <a:r>
              <a:rPr lang="en-GB" altLang="en-US" sz="2000">
                <a:ea typeface="ヒラギノ角ゴ Pro W3"/>
                <a:cs typeface="ヒラギノ角ゴ Pro W3"/>
              </a:rPr>
              <a:t>—</a:t>
            </a:r>
            <a:r>
              <a:rPr lang="en-GB" altLang="en-US" sz="2000"/>
              <a:t>NL (1,391)</a:t>
            </a:r>
          </a:p>
          <a:p>
            <a:pPr eaLnBrk="1" hangingPunct="1">
              <a:spcBef>
                <a:spcPct val="0"/>
              </a:spcBef>
              <a:buFontTx/>
              <a:buAutoNum type="arabicPeriod"/>
            </a:pPr>
            <a:r>
              <a:rPr lang="en-GB" altLang="en-US" sz="2000">
                <a:ea typeface="ヒラギノ角ゴ Pro W3"/>
                <a:cs typeface="ヒラギノ角ゴ Pro W3"/>
              </a:rPr>
              <a:t>Samsung—KR (1,381)</a:t>
            </a:r>
          </a:p>
          <a:p>
            <a:pPr eaLnBrk="1" hangingPunct="1">
              <a:spcBef>
                <a:spcPct val="0"/>
              </a:spcBef>
              <a:buFontTx/>
              <a:buAutoNum type="arabicPeriod"/>
            </a:pPr>
            <a:r>
              <a:rPr lang="en-GB" altLang="en-US" sz="2000">
                <a:ea typeface="ヒラギノ角ゴ Pro W3"/>
                <a:cs typeface="ヒラギノ角ゴ Pro W3"/>
              </a:rPr>
              <a:t>Toyota—JP(1,378)</a:t>
            </a:r>
          </a:p>
          <a:p>
            <a:pPr eaLnBrk="1" hangingPunct="1">
              <a:spcBef>
                <a:spcPct val="0"/>
              </a:spcBef>
              <a:buFontTx/>
              <a:buAutoNum type="arabicPeriod"/>
            </a:pPr>
            <a:r>
              <a:rPr lang="en-GB" altLang="en-US" sz="2000">
                <a:ea typeface="ヒラギノ角ゴ Pro W3"/>
                <a:cs typeface="ヒラギノ角ゴ Pro W3"/>
              </a:rPr>
              <a:t>Bosch—DE (1,371)</a:t>
            </a:r>
          </a:p>
          <a:p>
            <a:pPr eaLnBrk="1" hangingPunct="1">
              <a:spcBef>
                <a:spcPct val="0"/>
              </a:spcBef>
              <a:buFontTx/>
              <a:buAutoNum type="arabicPeriod"/>
            </a:pPr>
            <a:r>
              <a:rPr lang="en-GB" altLang="en-US" sz="2000">
                <a:ea typeface="ヒラギノ角ゴ Pro W3"/>
                <a:cs typeface="ヒラギノ角ゴ Pro W3"/>
              </a:rPr>
              <a:t>Sharp—JP (1,227)</a:t>
            </a:r>
          </a:p>
          <a:p>
            <a:pPr eaLnBrk="1" hangingPunct="1">
              <a:spcBef>
                <a:spcPct val="0"/>
              </a:spcBef>
              <a:buFontTx/>
              <a:buAutoNum type="arabicPeriod"/>
            </a:pPr>
            <a:r>
              <a:rPr lang="en-GB" altLang="en-US" sz="2000">
                <a:ea typeface="ヒラギノ角ゴ Pro W3"/>
                <a:cs typeface="ヒラギノ角ゴ Pro W3"/>
              </a:rPr>
              <a:t>NEC—JP (1,215)</a:t>
            </a:r>
          </a:p>
          <a:p>
            <a:pPr eaLnBrk="1" hangingPunct="1">
              <a:spcBef>
                <a:spcPct val="0"/>
              </a:spcBef>
              <a:buFontTx/>
              <a:buAutoNum type="arabicPeriod"/>
            </a:pPr>
            <a:r>
              <a:rPr lang="en-GB" altLang="en-US" sz="2000">
                <a:ea typeface="ヒラギノ角ゴ Pro W3"/>
                <a:cs typeface="ヒラギノ角ゴ Pro W3"/>
              </a:rPr>
              <a:t>LG Electronics—KR (1,138)</a:t>
            </a:r>
          </a:p>
          <a:p>
            <a:pPr eaLnBrk="1" hangingPunct="1">
              <a:spcBef>
                <a:spcPct val="0"/>
              </a:spcBef>
              <a:buFontTx/>
              <a:buAutoNum type="arabicPeriod"/>
            </a:pPr>
            <a:r>
              <a:rPr lang="en-GB" altLang="en-US" sz="2000">
                <a:ea typeface="ヒラギノ角ゴ Pro W3"/>
                <a:cs typeface="ヒラギノ角ゴ Pro W3"/>
              </a:rPr>
              <a:t>Tencent—CN (1,086)</a:t>
            </a:r>
          </a:p>
          <a:p>
            <a:pPr eaLnBrk="1" hangingPunct="1">
              <a:spcBef>
                <a:spcPct val="0"/>
              </a:spcBef>
              <a:buFontTx/>
              <a:buAutoNum type="arabicPeriod"/>
            </a:pPr>
            <a:r>
              <a:rPr lang="en-GB" altLang="en-US" sz="2000">
                <a:ea typeface="ヒラギノ角ゴ Pro W3"/>
                <a:cs typeface="ヒラギノ角ゴ Pro W3"/>
              </a:rPr>
              <a:t>Fujifilm—JP (1,072)</a:t>
            </a:r>
          </a:p>
          <a:p>
            <a:pPr eaLnBrk="1" hangingPunct="1">
              <a:spcBef>
                <a:spcPct val="0"/>
              </a:spcBef>
              <a:buFontTx/>
              <a:buAutoNum type="arabicPeriod"/>
            </a:pPr>
            <a:r>
              <a:rPr lang="en-GB" altLang="en-US" sz="2000">
                <a:ea typeface="ヒラギノ角ゴ Pro W3"/>
                <a:cs typeface="ヒラギノ角ゴ Pro W3"/>
              </a:rPr>
              <a:t>United Technologies—US (1,013)</a:t>
            </a:r>
          </a:p>
          <a:p>
            <a:pPr eaLnBrk="1" hangingPunct="1">
              <a:spcBef>
                <a:spcPct val="0"/>
              </a:spcBef>
              <a:buFontTx/>
              <a:buAutoNum type="arabicPeriod"/>
            </a:pPr>
            <a:r>
              <a:rPr lang="en-GB" altLang="en-US" sz="2000">
                <a:ea typeface="ヒラギノ角ゴ Pro W3"/>
                <a:cs typeface="ヒラギノ角ゴ Pro W3"/>
              </a:rPr>
              <a:t>Hitachi—JP (996)</a:t>
            </a:r>
          </a:p>
        </p:txBody>
      </p:sp>
      <p:sp>
        <p:nvSpPr>
          <p:cNvPr id="50180" name="Text Box 4"/>
          <p:cNvSpPr txBox="1">
            <a:spLocks noChangeArrowheads="1"/>
          </p:cNvSpPr>
          <p:nvPr/>
        </p:nvSpPr>
        <p:spPr bwMode="auto">
          <a:xfrm>
            <a:off x="179388" y="5516563"/>
            <a:ext cx="1911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800"/>
              <a:t>() of published</a:t>
            </a:r>
          </a:p>
          <a:p>
            <a:pPr eaLnBrk="1" hangingPunct="1">
              <a:spcBef>
                <a:spcPct val="0"/>
              </a:spcBef>
              <a:buFontTx/>
              <a:buNone/>
            </a:pPr>
            <a:r>
              <a:rPr lang="en-US" altLang="en-US" sz="1800"/>
              <a:t>PCT applications</a:t>
            </a:r>
          </a:p>
        </p:txBody>
      </p:sp>
      <p:sp>
        <p:nvSpPr>
          <p:cNvPr id="50181"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156FB2B-D755-4712-A955-51E1AB3E58A8}" type="slidenum">
              <a:rPr lang="en-US" altLang="en-US" sz="1400" smtClean="0"/>
              <a:pPr eaLnBrk="1" hangingPunct="1">
                <a:spcBef>
                  <a:spcPct val="0"/>
                </a:spcBef>
                <a:buFontTx/>
                <a:buNone/>
              </a:pPr>
              <a:t>68</a:t>
            </a:fld>
            <a:endParaRPr lang="en-US" altLang="en-US" sz="1400" smtClean="0"/>
          </a:p>
        </p:txBody>
      </p:sp>
    </p:spTree>
    <p:extLst>
      <p:ext uri="{BB962C8B-B14F-4D97-AF65-F5344CB8AC3E}">
        <p14:creationId xmlns:p14="http://schemas.microsoft.com/office/powerpoint/2010/main" val="13767261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23850" y="0"/>
            <a:ext cx="8229600" cy="908050"/>
          </a:xfrm>
        </p:spPr>
        <p:txBody>
          <a:bodyPr/>
          <a:lstStyle/>
          <a:p>
            <a:pPr algn="ctr"/>
            <a:r>
              <a:rPr lang="en-US" altLang="en-US" smtClean="0">
                <a:solidFill>
                  <a:srgbClr val="0070C0"/>
                </a:solidFill>
              </a:rPr>
              <a:t>Greek PCT Applications</a:t>
            </a:r>
          </a:p>
        </p:txBody>
      </p:sp>
      <p:sp>
        <p:nvSpPr>
          <p:cNvPr id="6" name="Rectangle 3"/>
          <p:cNvSpPr txBox="1">
            <a:spLocks noChangeArrowheads="1"/>
          </p:cNvSpPr>
          <p:nvPr/>
        </p:nvSpPr>
        <p:spPr bwMode="auto">
          <a:xfrm>
            <a:off x="468313" y="1196975"/>
            <a:ext cx="822960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a:solidFill>
                  <a:schemeClr val="tx1"/>
                </a:solidFill>
                <a:latin typeface="+mn-lt"/>
                <a:cs typeface="+mn-cs"/>
              </a:defRPr>
            </a:lvl2pPr>
            <a:lvl3pPr marL="1143000" indent="-228600" algn="l" rtl="0" eaLnBrk="0" fontAlgn="base" hangingPunct="0">
              <a:spcBef>
                <a:spcPct val="20000"/>
              </a:spcBef>
              <a:spcAft>
                <a:spcPct val="0"/>
              </a:spcAft>
              <a:buFont typeface="Wingdings" pitchFamily="2" charset="2"/>
              <a:buBlip>
                <a:blip r:embed="rId4"/>
              </a:buBlip>
              <a:defRPr sz="2400">
                <a:solidFill>
                  <a:schemeClr val="tx1"/>
                </a:solidFill>
                <a:latin typeface="+mn-lt"/>
                <a:cs typeface="+mn-cs"/>
              </a:defRPr>
            </a:lvl3pPr>
            <a:lvl4pPr marL="1600200" indent="-228600" algn="l" rtl="0" eaLnBrk="0" fontAlgn="base" hangingPunct="0">
              <a:spcBef>
                <a:spcPct val="20000"/>
              </a:spcBef>
              <a:spcAft>
                <a:spcPct val="0"/>
              </a:spcAft>
              <a:buBlip>
                <a:blip r:embed="rId5"/>
              </a:buBlip>
              <a:defRPr sz="2400">
                <a:solidFill>
                  <a:schemeClr val="tx1"/>
                </a:solidFill>
                <a:latin typeface="+mn-lt"/>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cs typeface="+mn-cs"/>
              </a:defRPr>
            </a:lvl5pPr>
            <a:lvl6pPr marL="2514600" indent="-228600" algn="l" rtl="0" fontAlgn="base">
              <a:spcBef>
                <a:spcPct val="20000"/>
              </a:spcBef>
              <a:spcAft>
                <a:spcPct val="0"/>
              </a:spcAft>
              <a:buBlip>
                <a:blip r:embed="rId2"/>
              </a:buBlip>
              <a:defRPr sz="2400">
                <a:solidFill>
                  <a:schemeClr val="tx1"/>
                </a:solidFill>
                <a:latin typeface="+mn-lt"/>
                <a:cs typeface="+mn-cs"/>
              </a:defRPr>
            </a:lvl6pPr>
            <a:lvl7pPr marL="2971800" indent="-228600" algn="l" rtl="0" fontAlgn="base">
              <a:spcBef>
                <a:spcPct val="20000"/>
              </a:spcBef>
              <a:spcAft>
                <a:spcPct val="0"/>
              </a:spcAft>
              <a:buBlip>
                <a:blip r:embed="rId2"/>
              </a:buBlip>
              <a:defRPr sz="2400">
                <a:solidFill>
                  <a:schemeClr val="tx1"/>
                </a:solidFill>
                <a:latin typeface="+mn-lt"/>
                <a:cs typeface="+mn-cs"/>
              </a:defRPr>
            </a:lvl7pPr>
            <a:lvl8pPr marL="3429000" indent="-228600" algn="l" rtl="0" fontAlgn="base">
              <a:spcBef>
                <a:spcPct val="20000"/>
              </a:spcBef>
              <a:spcAft>
                <a:spcPct val="0"/>
              </a:spcAft>
              <a:buBlip>
                <a:blip r:embed="rId2"/>
              </a:buBlip>
              <a:defRPr sz="2400">
                <a:solidFill>
                  <a:schemeClr val="tx1"/>
                </a:solidFill>
                <a:latin typeface="+mn-lt"/>
                <a:cs typeface="+mn-cs"/>
              </a:defRPr>
            </a:lvl8pPr>
            <a:lvl9pPr marL="3886200" indent="-228600" algn="l" rtl="0" fontAlgn="base">
              <a:spcBef>
                <a:spcPct val="20000"/>
              </a:spcBef>
              <a:spcAft>
                <a:spcPct val="0"/>
              </a:spcAft>
              <a:buBlip>
                <a:blip r:embed="rId2"/>
              </a:buBlip>
              <a:defRPr sz="2400">
                <a:solidFill>
                  <a:schemeClr val="tx1"/>
                </a:solidFill>
                <a:latin typeface="+mn-lt"/>
                <a:cs typeface="+mn-cs"/>
              </a:defRPr>
            </a:lvl9pPr>
          </a:lstStyle>
          <a:p>
            <a:pPr eaLnBrk="1" hangingPunct="1">
              <a:spcBef>
                <a:spcPts val="600"/>
              </a:spcBef>
              <a:spcAft>
                <a:spcPts val="600"/>
              </a:spcAft>
              <a:defRPr/>
            </a:pPr>
            <a:r>
              <a:rPr lang="en-US" altLang="en-US" sz="2000" u="sng" kern="0" dirty="0" smtClean="0"/>
              <a:t>Greece</a:t>
            </a:r>
            <a:r>
              <a:rPr lang="en-US" altLang="en-US" sz="2000" kern="0" dirty="0" smtClean="0"/>
              <a:t>:  Joined PCT in 1990</a:t>
            </a:r>
          </a:p>
          <a:p>
            <a:pPr lvl="1" eaLnBrk="1" hangingPunct="1">
              <a:spcBef>
                <a:spcPts val="600"/>
              </a:spcBef>
              <a:spcAft>
                <a:spcPts val="600"/>
              </a:spcAft>
              <a:defRPr/>
            </a:pPr>
            <a:r>
              <a:rPr lang="en-US" altLang="en-US" sz="2000" kern="0" dirty="0" smtClean="0"/>
              <a:t>international application received in 2014 (RO/GR): 68</a:t>
            </a:r>
          </a:p>
          <a:p>
            <a:pPr lvl="1" eaLnBrk="1" hangingPunct="1">
              <a:spcBef>
                <a:spcPts val="600"/>
              </a:spcBef>
              <a:spcAft>
                <a:spcPts val="600"/>
              </a:spcAft>
              <a:defRPr/>
            </a:pPr>
            <a:r>
              <a:rPr lang="en-US" altLang="en-US" sz="2000" kern="0" dirty="0" smtClean="0"/>
              <a:t>international application filed by Greek applicants in 2014:  166</a:t>
            </a:r>
          </a:p>
          <a:p>
            <a:pPr lvl="1" eaLnBrk="1" hangingPunct="1">
              <a:spcBef>
                <a:spcPts val="600"/>
              </a:spcBef>
              <a:spcAft>
                <a:spcPts val="600"/>
              </a:spcAft>
              <a:defRPr/>
            </a:pPr>
            <a:r>
              <a:rPr lang="en-US" altLang="en-US" sz="2000" kern="0" dirty="0" smtClean="0"/>
              <a:t>top Greek applicants (2014):</a:t>
            </a:r>
          </a:p>
          <a:p>
            <a:pPr lvl="1" eaLnBrk="1" hangingPunct="1">
              <a:spcBef>
                <a:spcPts val="600"/>
              </a:spcBef>
              <a:spcAft>
                <a:spcPts val="600"/>
              </a:spcAft>
              <a:defRPr/>
            </a:pPr>
            <a:endParaRPr lang="en-US" altLang="en-US" sz="2000" kern="0" dirty="0" smtClean="0"/>
          </a:p>
          <a:p>
            <a:pPr lvl="2" eaLnBrk="1" hangingPunct="1">
              <a:spcBef>
                <a:spcPts val="600"/>
              </a:spcBef>
              <a:spcAft>
                <a:spcPts val="600"/>
              </a:spcAft>
              <a:defRPr/>
            </a:pPr>
            <a:endParaRPr lang="fr-CH" altLang="en-US" sz="2000" kern="0" dirty="0" smtClean="0"/>
          </a:p>
        </p:txBody>
      </p:sp>
      <p:graphicFrame>
        <p:nvGraphicFramePr>
          <p:cNvPr id="3" name="Table 2"/>
          <p:cNvGraphicFramePr>
            <a:graphicFrameLocks noGrp="1"/>
          </p:cNvGraphicFramePr>
          <p:nvPr/>
        </p:nvGraphicFramePr>
        <p:xfrm>
          <a:off x="1331913" y="3500438"/>
          <a:ext cx="5461000" cy="1781175"/>
        </p:xfrm>
        <a:graphic>
          <a:graphicData uri="http://schemas.openxmlformats.org/drawingml/2006/table">
            <a:tbl>
              <a:tblPr>
                <a:tableStyleId>{5C22544A-7EE6-4342-B048-85BDC9FD1C3A}</a:tableStyleId>
              </a:tblPr>
              <a:tblGrid>
                <a:gridCol w="4176464"/>
                <a:gridCol w="792088"/>
                <a:gridCol w="492448"/>
              </a:tblGrid>
              <a:tr h="161925">
                <a:tc>
                  <a:txBody>
                    <a:bodyPr/>
                    <a:lstStyle/>
                    <a:p>
                      <a:pPr algn="l" fontAlgn="b"/>
                      <a:r>
                        <a:rPr lang="en-US" sz="1000" b="1" u="none" strike="noStrike" dirty="0">
                          <a:effectLst/>
                        </a:rPr>
                        <a:t>Applicant</a:t>
                      </a:r>
                      <a:endParaRPr lang="en-US" sz="1000" b="1" i="0" u="none" strike="noStrike" dirty="0">
                        <a:solidFill>
                          <a:srgbClr val="000000"/>
                        </a:solidFill>
                        <a:effectLst/>
                        <a:latin typeface="Arial"/>
                      </a:endParaRPr>
                    </a:p>
                  </a:txBody>
                  <a:tcPr marL="9525" marR="9525" marT="9525" marB="0" anchor="b"/>
                </a:tc>
                <a:tc>
                  <a:txBody>
                    <a:bodyPr/>
                    <a:lstStyle/>
                    <a:p>
                      <a:pPr algn="ctr" fontAlgn="b"/>
                      <a:r>
                        <a:rPr lang="en-US" sz="1000" b="1" u="none" strike="noStrike" dirty="0">
                          <a:effectLst/>
                        </a:rPr>
                        <a:t>Publication</a:t>
                      </a:r>
                      <a:endParaRPr lang="en-US" sz="1000" b="1" i="0" u="none" strike="noStrike" dirty="0">
                        <a:solidFill>
                          <a:srgbClr val="000000"/>
                        </a:solidFill>
                        <a:effectLst/>
                        <a:latin typeface="Arial"/>
                      </a:endParaRPr>
                    </a:p>
                  </a:txBody>
                  <a:tcPr marL="9525" marR="9525" marT="9525" marB="0" anchor="b"/>
                </a:tc>
                <a:tc>
                  <a:txBody>
                    <a:bodyPr/>
                    <a:lstStyle/>
                    <a:p>
                      <a:pPr algn="ctr" fontAlgn="b"/>
                      <a:r>
                        <a:rPr lang="en-US" sz="1000" b="1" u="none" strike="noStrike" dirty="0">
                          <a:effectLst/>
                        </a:rPr>
                        <a:t>Rank</a:t>
                      </a:r>
                      <a:endParaRPr lang="en-US" sz="1000" b="1" i="0" u="none" strike="noStrike" dirty="0">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PHARMATHEN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11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1926</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BIC-VIOLEX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8</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2491</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ICR IOANNOU ABEE</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2</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8263</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INTRACOM S.A. TELECOM SOLUTIONS</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2</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8263</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ATLANTIC - P. PECHLIVANIDES, IKE</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BIOMEDICAL RESEARCH FOUNDATION OF THE ACADEMY OF ATHENS</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BOUTSINIS I - BAFALOUKAS I. G.P. - VIOMETALOUMIN</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a:effectLst/>
                        </a:rPr>
                        <a:t>CHEMICAL &amp; BIOPHARMACEUTICAL LABORATORIES OF PATRAS S.A.</a:t>
                      </a:r>
                      <a:endParaRPr lang="en-US" sz="9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CHIPITA INDUSTRIAL AND COMMERCIAL COMPANY S.A.</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a:effectLst/>
                        </a:rPr>
                        <a:t>1</a:t>
                      </a:r>
                      <a:endParaRPr lang="en-US" sz="1000" b="0" i="0" u="none" strike="noStrike">
                        <a:solidFill>
                          <a:srgbClr val="000000"/>
                        </a:solidFill>
                        <a:effectLst/>
                        <a:latin typeface="Arial"/>
                      </a:endParaRPr>
                    </a:p>
                  </a:txBody>
                  <a:tcPr marL="9525" marR="9525" marT="9525" marB="0" anchor="b"/>
                </a:tc>
                <a:tc>
                  <a:txBody>
                    <a:bodyPr/>
                    <a:lstStyle/>
                    <a:p>
                      <a:pPr algn="ctr" fontAlgn="b"/>
                      <a:r>
                        <a:rPr lang="en-US" sz="1000" u="none" strike="noStrike">
                          <a:effectLst/>
                        </a:rPr>
                        <a:t>13744</a:t>
                      </a:r>
                      <a:endParaRPr lang="en-US" sz="1000" b="0" i="0" u="none" strike="noStrike">
                        <a:solidFill>
                          <a:srgbClr val="000000"/>
                        </a:solidFill>
                        <a:effectLst/>
                        <a:latin typeface="Arial"/>
                      </a:endParaRPr>
                    </a:p>
                  </a:txBody>
                  <a:tcPr marL="9525" marR="9525" marT="9525" marB="0" anchor="b"/>
                </a:tc>
              </a:tr>
              <a:tr h="161925">
                <a:tc>
                  <a:txBody>
                    <a:bodyPr/>
                    <a:lstStyle/>
                    <a:p>
                      <a:pPr algn="l" fontAlgn="b"/>
                      <a:r>
                        <a:rPr lang="en-US" sz="900" u="none" strike="noStrike" dirty="0">
                          <a:effectLst/>
                        </a:rPr>
                        <a:t>DIGITAL VERIFICATION SERVICES LTD</a:t>
                      </a:r>
                      <a:endParaRPr lang="en-US" sz="9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Arial"/>
                      </a:endParaRPr>
                    </a:p>
                  </a:txBody>
                  <a:tcPr marL="9525" marR="9525" marT="9525" marB="0" anchor="b"/>
                </a:tc>
                <a:tc>
                  <a:txBody>
                    <a:bodyPr/>
                    <a:lstStyle/>
                    <a:p>
                      <a:pPr algn="ctr" fontAlgn="b"/>
                      <a:r>
                        <a:rPr lang="en-US" sz="1000" u="none" strike="noStrike" dirty="0">
                          <a:effectLst/>
                        </a:rPr>
                        <a:t>13744</a:t>
                      </a:r>
                      <a:endParaRPr lang="en-US" sz="1000" b="0" i="0" u="none" strike="noStrike" dirty="0">
                        <a:solidFill>
                          <a:srgbClr val="000000"/>
                        </a:solidFill>
                        <a:effectLst/>
                        <a:latin typeface="Arial"/>
                      </a:endParaRPr>
                    </a:p>
                  </a:txBody>
                  <a:tcPr marL="9525" marR="9525" marT="9525" marB="0" anchor="b"/>
                </a:tc>
              </a:tr>
            </a:tbl>
          </a:graphicData>
        </a:graphic>
      </p:graphicFrame>
      <p:sp>
        <p:nvSpPr>
          <p:cNvPr id="5125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BC3F6B7B-E8D5-41C2-8B49-A2804736182E}" type="slidenum">
              <a:rPr lang="en-US" altLang="en-US" sz="1400" smtClean="0"/>
              <a:pPr eaLnBrk="1" hangingPunct="1">
                <a:spcBef>
                  <a:spcPct val="0"/>
                </a:spcBef>
                <a:buFontTx/>
                <a:buNone/>
              </a:pPr>
              <a:t>69</a:t>
            </a:fld>
            <a:endParaRPr lang="en-US" altLang="en-US" sz="1400" smtClean="0"/>
          </a:p>
        </p:txBody>
      </p:sp>
    </p:spTree>
    <p:extLst>
      <p:ext uri="{BB962C8B-B14F-4D97-AF65-F5344CB8AC3E}">
        <p14:creationId xmlns:p14="http://schemas.microsoft.com/office/powerpoint/2010/main" val="23360215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9488836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2746"/>
            <a:ext cx="9144000" cy="1440160"/>
          </a:xfrm>
        </p:spPr>
        <p:txBody>
          <a:bodyPr/>
          <a:lstStyle/>
          <a:p>
            <a:r>
              <a:rPr lang="fr-FR" sz="3000" dirty="0" smtClean="0">
                <a:latin typeface="+mn-lt"/>
              </a:rPr>
              <a:t>WIPO: Provider </a:t>
            </a:r>
            <a:r>
              <a:rPr lang="fr-FR" sz="3000" dirty="0">
                <a:latin typeface="+mn-lt"/>
              </a:rPr>
              <a:t>of Premier Global IP Services</a:t>
            </a:r>
            <a:endParaRPr lang="en-US" sz="3000" dirty="0">
              <a:latin typeface="+mn-lt"/>
            </a:endParaRPr>
          </a:p>
        </p:txBody>
      </p:sp>
    </p:spTree>
    <p:extLst>
      <p:ext uri="{BB962C8B-B14F-4D97-AF65-F5344CB8AC3E}">
        <p14:creationId xmlns:p14="http://schemas.microsoft.com/office/powerpoint/2010/main" val="39389835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4"/>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8A9082FE-7E1C-4045-B950-8892E3B16974}" type="slidenum">
              <a:rPr lang="en-US" altLang="en-US" sz="1400" smtClean="0"/>
              <a:pPr eaLnBrk="1" hangingPunct="1">
                <a:spcBef>
                  <a:spcPct val="0"/>
                </a:spcBef>
                <a:buFontTx/>
                <a:buNone/>
              </a:pPr>
              <a:t>70</a:t>
            </a:fld>
            <a:endParaRPr lang="en-US" altLang="en-US" sz="1400" smtClean="0"/>
          </a:p>
        </p:txBody>
      </p:sp>
      <p:sp>
        <p:nvSpPr>
          <p:cNvPr id="52227" name="Rectangle 2"/>
          <p:cNvSpPr>
            <a:spLocks noGrp="1" noChangeArrowheads="1"/>
          </p:cNvSpPr>
          <p:nvPr>
            <p:ph type="title"/>
          </p:nvPr>
        </p:nvSpPr>
        <p:spPr>
          <a:xfrm>
            <a:off x="827088" y="0"/>
            <a:ext cx="7416800" cy="836613"/>
          </a:xfrm>
        </p:spPr>
        <p:txBody>
          <a:bodyPr/>
          <a:lstStyle/>
          <a:p>
            <a:pPr eaLnBrk="1" hangingPunct="1"/>
            <a:r>
              <a:rPr lang="en-US" altLang="en-US" smtClean="0">
                <a:solidFill>
                  <a:srgbClr val="0070C0"/>
                </a:solidFill>
              </a:rPr>
              <a:t>The PCT “Market Share”</a:t>
            </a:r>
          </a:p>
        </p:txBody>
      </p:sp>
      <p:sp>
        <p:nvSpPr>
          <p:cNvPr id="52228" name="Rectangle 1"/>
          <p:cNvSpPr>
            <a:spLocks noChangeArrowheads="1"/>
          </p:cNvSpPr>
          <p:nvPr/>
        </p:nvSpPr>
        <p:spPr bwMode="auto">
          <a:xfrm>
            <a:off x="4419600" y="3198813"/>
            <a:ext cx="30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a:t>*</a:t>
            </a:r>
          </a:p>
        </p:txBody>
      </p:sp>
      <p:pic>
        <p:nvPicPr>
          <p:cNvPr id="522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 y="946150"/>
            <a:ext cx="72517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6458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50825" y="0"/>
            <a:ext cx="8497888" cy="641350"/>
          </a:xfrm>
        </p:spPr>
        <p:txBody>
          <a:bodyPr>
            <a:spAutoFit/>
          </a:bodyPr>
          <a:lstStyle/>
          <a:p>
            <a:pPr algn="ctr"/>
            <a:r>
              <a:rPr lang="en-GB" altLang="en-US" smtClean="0">
                <a:solidFill>
                  <a:srgbClr val="0070C0"/>
                </a:solidFill>
              </a:rPr>
              <a:t>Top University PCT Applicants 2014</a:t>
            </a:r>
          </a:p>
        </p:txBody>
      </p:sp>
      <p:sp>
        <p:nvSpPr>
          <p:cNvPr id="53251" name="Rectangle 3"/>
          <p:cNvSpPr>
            <a:spLocks noChangeArrowheads="1"/>
          </p:cNvSpPr>
          <p:nvPr/>
        </p:nvSpPr>
        <p:spPr bwMode="auto">
          <a:xfrm>
            <a:off x="1835150" y="669925"/>
            <a:ext cx="835342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Blip>
                <a:blip r:embed="rId2"/>
              </a:buBlip>
              <a:defRPr sz="2400">
                <a:solidFill>
                  <a:schemeClr val="tx1"/>
                </a:solidFill>
                <a:latin typeface="Arial" pitchFamily="34" charset="0"/>
                <a:cs typeface="Arial" pitchFamily="34" charset="0"/>
              </a:defRPr>
            </a:lvl1pPr>
            <a:lvl2pPr marL="838200" indent="-381000" eaLnBrk="0" hangingPunct="0">
              <a:spcBef>
                <a:spcPct val="20000"/>
              </a:spcBef>
              <a:buBlip>
                <a:blip r:embed="rId3"/>
              </a:buBlip>
              <a:defRPr sz="2400">
                <a:solidFill>
                  <a:schemeClr val="tx1"/>
                </a:solidFill>
                <a:latin typeface="Arial" pitchFamily="34" charset="0"/>
                <a:cs typeface="Arial" pitchFamily="34" charset="0"/>
              </a:defRPr>
            </a:lvl2pPr>
            <a:lvl3pPr marL="1257300" indent="-3429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828800" indent="-457200" eaLnBrk="0" hangingPunct="0">
              <a:spcBef>
                <a:spcPct val="20000"/>
              </a:spcBef>
              <a:buBlip>
                <a:blip r:embed="rId5"/>
              </a:buBlip>
              <a:defRPr sz="2400">
                <a:solidFill>
                  <a:schemeClr val="tx1"/>
                </a:solidFill>
                <a:latin typeface="Arial" pitchFamily="34" charset="0"/>
                <a:cs typeface="Arial" pitchFamily="34" charset="0"/>
              </a:defRPr>
            </a:lvl4pPr>
            <a:lvl5pPr marL="2286000" indent="-457200" eaLnBrk="0" hangingPunct="0">
              <a:spcBef>
                <a:spcPct val="20000"/>
              </a:spcBef>
              <a:buBlip>
                <a:blip r:embed="rId2"/>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AutoNum type="arabicPeriod"/>
            </a:pPr>
            <a:r>
              <a:rPr lang="en-GB" altLang="en-US" sz="2000">
                <a:ea typeface="ヒラギノ角ゴ Pro W3"/>
                <a:cs typeface="ヒラギノ角ゴ Pro W3"/>
              </a:rPr>
              <a:t>University of California (US)</a:t>
            </a:r>
          </a:p>
          <a:p>
            <a:pPr eaLnBrk="1" hangingPunct="1">
              <a:spcBef>
                <a:spcPct val="0"/>
              </a:spcBef>
              <a:buFontTx/>
              <a:buAutoNum type="arabicPeriod"/>
            </a:pPr>
            <a:r>
              <a:rPr lang="en-GB" altLang="en-US" sz="2000">
                <a:ea typeface="ヒラギノ角ゴ Pro W3"/>
                <a:cs typeface="ヒラギノ角ゴ Pro W3"/>
              </a:rPr>
              <a:t>MIT </a:t>
            </a:r>
            <a:r>
              <a:rPr lang="en-GB" altLang="en-US" sz="2000"/>
              <a:t>(US)</a:t>
            </a:r>
            <a:endParaRPr lang="en-GB" altLang="en-US" sz="2000">
              <a:ea typeface="ヒラギノ角ゴ Pro W3"/>
              <a:cs typeface="ヒラギノ角ゴ Pro W3"/>
            </a:endParaRPr>
          </a:p>
          <a:p>
            <a:pPr eaLnBrk="1" hangingPunct="1">
              <a:spcBef>
                <a:spcPct val="0"/>
              </a:spcBef>
              <a:buFontTx/>
              <a:buAutoNum type="arabicPeriod"/>
            </a:pPr>
            <a:r>
              <a:rPr lang="en-GB" altLang="en-US" sz="2000">
                <a:ea typeface="ヒラギノ角ゴ Pro W3"/>
                <a:cs typeface="ヒラギノ角ゴ Pro W3"/>
              </a:rPr>
              <a:t>University of Texas </a:t>
            </a:r>
            <a:r>
              <a:rPr lang="en-GB" altLang="en-US" sz="2000"/>
              <a:t>(US)</a:t>
            </a:r>
          </a:p>
          <a:p>
            <a:pPr eaLnBrk="1" hangingPunct="1">
              <a:spcBef>
                <a:spcPct val="0"/>
              </a:spcBef>
              <a:buFontTx/>
              <a:buAutoNum type="arabicPeriod"/>
            </a:pPr>
            <a:r>
              <a:rPr lang="en-GB" altLang="en-US" sz="2000"/>
              <a:t>Harvard University (US)</a:t>
            </a:r>
          </a:p>
          <a:p>
            <a:pPr eaLnBrk="1" hangingPunct="1">
              <a:spcBef>
                <a:spcPct val="0"/>
              </a:spcBef>
              <a:buFontTx/>
              <a:buAutoNum type="arabicPeriod"/>
            </a:pPr>
            <a:r>
              <a:rPr lang="en-GB" altLang="en-US" sz="2000"/>
              <a:t>Johns Hopkins (US)</a:t>
            </a:r>
          </a:p>
          <a:p>
            <a:pPr eaLnBrk="1" hangingPunct="1">
              <a:spcBef>
                <a:spcPct val="0"/>
              </a:spcBef>
              <a:buFontTx/>
              <a:buAutoNum type="arabicPeriod"/>
            </a:pPr>
            <a:r>
              <a:rPr lang="en-GB" altLang="en-US" sz="2000"/>
              <a:t>Leland Stanford University (US)</a:t>
            </a:r>
          </a:p>
          <a:p>
            <a:pPr eaLnBrk="1" hangingPunct="1">
              <a:spcBef>
                <a:spcPct val="0"/>
              </a:spcBef>
              <a:buFontTx/>
              <a:buAutoNum type="arabicPeriod"/>
            </a:pPr>
            <a:r>
              <a:rPr lang="en-GB" altLang="en-US" sz="2000"/>
              <a:t>Columbia University (US)</a:t>
            </a:r>
          </a:p>
          <a:p>
            <a:pPr eaLnBrk="1" hangingPunct="1">
              <a:spcBef>
                <a:spcPct val="0"/>
              </a:spcBef>
              <a:buFontTx/>
              <a:buAutoNum type="arabicPeriod"/>
            </a:pPr>
            <a:r>
              <a:rPr lang="en-GB" altLang="en-US" sz="2000"/>
              <a:t>Cal Tech (US)</a:t>
            </a:r>
          </a:p>
          <a:p>
            <a:pPr eaLnBrk="1" hangingPunct="1">
              <a:spcBef>
                <a:spcPct val="0"/>
              </a:spcBef>
              <a:buFontTx/>
              <a:buAutoNum type="arabicPeriod"/>
            </a:pPr>
            <a:r>
              <a:rPr lang="en-GB" altLang="en-US" sz="2000">
                <a:ea typeface="ヒラギノ角ゴ Pro W3"/>
                <a:cs typeface="ヒラギノ角ゴ Pro W3"/>
              </a:rPr>
              <a:t>University of Pennsylvania (US)</a:t>
            </a:r>
          </a:p>
          <a:p>
            <a:pPr eaLnBrk="1" hangingPunct="1">
              <a:spcBef>
                <a:spcPct val="0"/>
              </a:spcBef>
              <a:buFontTx/>
              <a:buAutoNum type="arabicPeriod"/>
            </a:pPr>
            <a:r>
              <a:rPr lang="en-GB" altLang="en-US" sz="2000"/>
              <a:t>Seoul National University (KR)</a:t>
            </a:r>
          </a:p>
          <a:p>
            <a:pPr eaLnBrk="1" hangingPunct="1">
              <a:spcBef>
                <a:spcPct val="0"/>
              </a:spcBef>
              <a:buFontTx/>
              <a:buAutoNum type="arabicPeriod"/>
            </a:pPr>
            <a:r>
              <a:rPr lang="en-US" altLang="en-US" sz="2000"/>
              <a:t>Cornell University (US)</a:t>
            </a:r>
          </a:p>
          <a:p>
            <a:pPr eaLnBrk="1" hangingPunct="1">
              <a:spcBef>
                <a:spcPct val="0"/>
              </a:spcBef>
              <a:buFontTx/>
              <a:buAutoNum type="arabicPeriod"/>
            </a:pPr>
            <a:r>
              <a:rPr lang="en-US" altLang="en-US" sz="2000"/>
              <a:t>Nanyang Technological University (SG)</a:t>
            </a:r>
          </a:p>
          <a:p>
            <a:pPr eaLnBrk="1" hangingPunct="1">
              <a:spcBef>
                <a:spcPct val="0"/>
              </a:spcBef>
              <a:buFontTx/>
              <a:buAutoNum type="arabicPeriod"/>
            </a:pPr>
            <a:r>
              <a:rPr lang="en-US" altLang="en-US" sz="2000"/>
              <a:t>University of Florida (US)</a:t>
            </a:r>
          </a:p>
          <a:p>
            <a:pPr eaLnBrk="1" hangingPunct="1">
              <a:spcBef>
                <a:spcPct val="0"/>
              </a:spcBef>
              <a:buFontTx/>
              <a:buAutoNum type="arabicPeriod"/>
            </a:pPr>
            <a:r>
              <a:rPr lang="en-US" altLang="en-US" sz="2000">
                <a:ea typeface="ヒラギノ角ゴ Pro W3"/>
                <a:cs typeface="ヒラギノ角ゴ Pro W3"/>
              </a:rPr>
              <a:t>Kyoto University (JP)</a:t>
            </a:r>
          </a:p>
          <a:p>
            <a:pPr eaLnBrk="1" hangingPunct="1">
              <a:spcBef>
                <a:spcPct val="0"/>
              </a:spcBef>
              <a:buFontTx/>
              <a:buAutoNum type="arabicPeriod"/>
            </a:pPr>
            <a:r>
              <a:rPr lang="en-US" altLang="en-US" sz="2000">
                <a:ea typeface="ヒラギノ角ゴ Pro W3"/>
                <a:cs typeface="ヒラギノ角ゴ Pro W3"/>
              </a:rPr>
              <a:t>Danemarks Tekniske Universitet (DK)</a:t>
            </a:r>
          </a:p>
          <a:p>
            <a:pPr eaLnBrk="1" hangingPunct="1">
              <a:spcBef>
                <a:spcPct val="0"/>
              </a:spcBef>
              <a:buFontTx/>
              <a:buAutoNum type="arabicPeriod"/>
            </a:pPr>
            <a:r>
              <a:rPr lang="en-US" altLang="en-US" sz="2000">
                <a:ea typeface="ヒラギノ角ゴ Pro W3"/>
                <a:cs typeface="ヒラギノ角ゴ Pro W3"/>
              </a:rPr>
              <a:t>University of Tokyo (JP)</a:t>
            </a:r>
          </a:p>
          <a:p>
            <a:pPr eaLnBrk="1" hangingPunct="1">
              <a:spcBef>
                <a:spcPct val="0"/>
              </a:spcBef>
              <a:buFontTx/>
              <a:buAutoNum type="arabicPeriod"/>
            </a:pPr>
            <a:r>
              <a:rPr lang="en-US" altLang="en-US" sz="2000">
                <a:ea typeface="ヒラギノ角ゴ Pro W3"/>
                <a:cs typeface="ヒラギノ角ゴ Pro W3"/>
              </a:rPr>
              <a:t>University of Michigan </a:t>
            </a:r>
            <a:r>
              <a:rPr lang="en-US" altLang="en-US" sz="2000"/>
              <a:t>(US)</a:t>
            </a:r>
            <a:endParaRPr lang="en-US" altLang="en-US" sz="2000">
              <a:ea typeface="ヒラギノ角ゴ Pro W3"/>
              <a:cs typeface="ヒラギノ角ゴ Pro W3"/>
            </a:endParaRPr>
          </a:p>
          <a:p>
            <a:pPr eaLnBrk="1" hangingPunct="1">
              <a:spcBef>
                <a:spcPct val="0"/>
              </a:spcBef>
              <a:buFontTx/>
              <a:buAutoNum type="arabicPeriod"/>
            </a:pPr>
            <a:r>
              <a:rPr lang="en-US" altLang="en-US" sz="2000">
                <a:ea typeface="ヒラギノ角ゴ Pro W3"/>
                <a:cs typeface="ヒラギノ角ゴ Pro W3"/>
              </a:rPr>
              <a:t>Korea University (KR)</a:t>
            </a:r>
          </a:p>
          <a:p>
            <a:pPr eaLnBrk="1" hangingPunct="1">
              <a:spcBef>
                <a:spcPct val="0"/>
              </a:spcBef>
              <a:buFontTx/>
              <a:buAutoNum type="arabicPeriod"/>
            </a:pPr>
            <a:r>
              <a:rPr lang="en-US" altLang="en-US" sz="2000">
                <a:ea typeface="ヒラギノ角ゴ Pro W3"/>
                <a:cs typeface="ヒラギノ角ゴ Pro W3"/>
              </a:rPr>
              <a:t>Peking University (CN)</a:t>
            </a:r>
          </a:p>
          <a:p>
            <a:pPr eaLnBrk="1" hangingPunct="1">
              <a:spcBef>
                <a:spcPct val="0"/>
              </a:spcBef>
              <a:buFontTx/>
              <a:buAutoNum type="arabicPeriod"/>
            </a:pPr>
            <a:r>
              <a:rPr lang="en-US" altLang="en-US" sz="2000"/>
              <a:t>University of Washington (US)</a:t>
            </a:r>
            <a:endParaRPr lang="en-US" altLang="en-US" sz="2000">
              <a:ea typeface="ヒラギノ角ゴ Pro W3"/>
              <a:cs typeface="ヒラギノ角ゴ Pro W3"/>
            </a:endParaRPr>
          </a:p>
        </p:txBody>
      </p:sp>
      <p:sp>
        <p:nvSpPr>
          <p:cNvPr id="53252"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0BDDAB6E-970E-47F1-9B2C-8A07EB54676E}" type="slidenum">
              <a:rPr lang="en-US" altLang="en-US" sz="1400" smtClean="0"/>
              <a:pPr eaLnBrk="1" hangingPunct="1">
                <a:spcBef>
                  <a:spcPct val="0"/>
                </a:spcBef>
                <a:buFontTx/>
                <a:buNone/>
              </a:pPr>
              <a:t>71</a:t>
            </a:fld>
            <a:endParaRPr lang="en-US" altLang="en-US" sz="1400" smtClean="0"/>
          </a:p>
        </p:txBody>
      </p:sp>
    </p:spTree>
    <p:extLst>
      <p:ext uri="{BB962C8B-B14F-4D97-AF65-F5344CB8AC3E}">
        <p14:creationId xmlns:p14="http://schemas.microsoft.com/office/powerpoint/2010/main" val="4628076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Share of University PCT Filings for the Top 10 Origins in 2008 and 2013</a:t>
            </a:r>
          </a:p>
        </p:txBody>
      </p:sp>
      <p:pic>
        <p:nvPicPr>
          <p:cNvPr id="542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950" y="2246313"/>
            <a:ext cx="7988300" cy="3168650"/>
          </a:xfrm>
          <a:noFill/>
        </p:spPr>
      </p:pic>
      <p:sp>
        <p:nvSpPr>
          <p:cNvPr id="5427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82A1EADD-2F04-4287-9B51-35C42F2DF67D}" type="slidenum">
              <a:rPr lang="en-US" altLang="en-US" sz="1400" smtClean="0"/>
              <a:pPr eaLnBrk="1" hangingPunct="1">
                <a:spcBef>
                  <a:spcPct val="0"/>
                </a:spcBef>
                <a:buFontTx/>
                <a:buNone/>
              </a:pPr>
              <a:t>72</a:t>
            </a:fld>
            <a:endParaRPr lang="en-US" altLang="en-US" sz="1400" smtClean="0"/>
          </a:p>
        </p:txBody>
      </p:sp>
      <p:sp>
        <p:nvSpPr>
          <p:cNvPr id="54277" name="Rectangle 1"/>
          <p:cNvSpPr>
            <a:spLocks noChangeArrowheads="1"/>
          </p:cNvSpPr>
          <p:nvPr/>
        </p:nvSpPr>
        <p:spPr bwMode="auto">
          <a:xfrm>
            <a:off x="323850" y="5732463"/>
            <a:ext cx="1944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38300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Share of  PRO PCT Filings for the </a:t>
            </a:r>
            <a:br>
              <a:rPr lang="en-US" altLang="en-US" smtClean="0"/>
            </a:br>
            <a:r>
              <a:rPr lang="en-US" altLang="en-US" smtClean="0"/>
              <a:t>Top 10 Origins in 2008 and 2013</a:t>
            </a:r>
            <a:endParaRPr lang="en-US" altLang="en-US" sz="2800" b="1" smtClean="0"/>
          </a:p>
        </p:txBody>
      </p:sp>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950" y="1916113"/>
            <a:ext cx="7988300" cy="3829050"/>
          </a:xfrm>
          <a:noFill/>
        </p:spPr>
      </p:pic>
      <p:sp>
        <p:nvSpPr>
          <p:cNvPr id="55300"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EA61FB34-12D4-4F40-9182-03CA098D0769}" type="slidenum">
              <a:rPr lang="en-US" altLang="en-US" sz="1400" smtClean="0"/>
              <a:pPr eaLnBrk="1" hangingPunct="1">
                <a:spcBef>
                  <a:spcPct val="0"/>
                </a:spcBef>
                <a:buFontTx/>
                <a:buNone/>
              </a:pPr>
              <a:t>73</a:t>
            </a:fld>
            <a:endParaRPr lang="en-US" altLang="en-US" sz="1400" smtClean="0"/>
          </a:p>
        </p:txBody>
      </p:sp>
    </p:spTree>
    <p:extLst>
      <p:ext uri="{BB962C8B-B14F-4D97-AF65-F5344CB8AC3E}">
        <p14:creationId xmlns:p14="http://schemas.microsoft.com/office/powerpoint/2010/main" val="147120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Share of University PCT Filings by Income Group in 2008 and 2013</a:t>
            </a:r>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950" y="2163763"/>
            <a:ext cx="7988300" cy="3333750"/>
          </a:xfrm>
          <a:noFill/>
        </p:spPr>
      </p:pic>
      <p:sp>
        <p:nvSpPr>
          <p:cNvPr id="56324"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315DA07E-5170-402F-8192-C991C18F09B5}" type="slidenum">
              <a:rPr lang="en-US" altLang="en-US" sz="1400" smtClean="0"/>
              <a:pPr eaLnBrk="1" hangingPunct="1">
                <a:spcBef>
                  <a:spcPct val="0"/>
                </a:spcBef>
                <a:buFontTx/>
                <a:buNone/>
              </a:pPr>
              <a:t>74</a:t>
            </a:fld>
            <a:endParaRPr lang="en-US" altLang="en-US" sz="1400" smtClean="0"/>
          </a:p>
        </p:txBody>
      </p:sp>
      <p:sp>
        <p:nvSpPr>
          <p:cNvPr id="56325" name="Rectangle 4"/>
          <p:cNvSpPr>
            <a:spLocks noChangeArrowheads="1"/>
          </p:cNvSpPr>
          <p:nvPr/>
        </p:nvSpPr>
        <p:spPr bwMode="auto">
          <a:xfrm>
            <a:off x="323850" y="5732463"/>
            <a:ext cx="1944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2019536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Share of  PRO PCT Filings by </a:t>
            </a:r>
            <a:br>
              <a:rPr lang="en-US" altLang="en-US" smtClean="0"/>
            </a:br>
            <a:r>
              <a:rPr lang="en-US" altLang="en-US" smtClean="0"/>
              <a:t>Income Group in 2008 and 2013</a:t>
            </a:r>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676400"/>
            <a:ext cx="8915400" cy="4191000"/>
          </a:xfrm>
          <a:noFill/>
        </p:spPr>
      </p:pic>
      <p:sp>
        <p:nvSpPr>
          <p:cNvPr id="57348"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ECED7D4C-CF5D-42C4-82A3-71A3F6784E43}" type="slidenum">
              <a:rPr lang="en-US" altLang="en-US" sz="1400" smtClean="0"/>
              <a:pPr eaLnBrk="1" hangingPunct="1">
                <a:spcBef>
                  <a:spcPct val="0"/>
                </a:spcBef>
                <a:buFontTx/>
                <a:buNone/>
              </a:pPr>
              <a:t>75</a:t>
            </a:fld>
            <a:endParaRPr lang="en-US" altLang="en-US" sz="1400" smtClean="0"/>
          </a:p>
        </p:txBody>
      </p:sp>
      <p:sp>
        <p:nvSpPr>
          <p:cNvPr id="57349" name="Rectangle 4"/>
          <p:cNvSpPr>
            <a:spLocks noChangeArrowheads="1"/>
          </p:cNvSpPr>
          <p:nvPr/>
        </p:nvSpPr>
        <p:spPr bwMode="auto">
          <a:xfrm>
            <a:off x="468313" y="6092825"/>
            <a:ext cx="1943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3608498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smtClean="0"/>
          </a:p>
        </p:txBody>
      </p:sp>
      <p:pic>
        <p:nvPicPr>
          <p:cNvPr id="583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76200"/>
            <a:ext cx="8458200" cy="5811838"/>
          </a:xfrm>
          <a:noFill/>
        </p:spPr>
      </p:pic>
      <p:sp>
        <p:nvSpPr>
          <p:cNvPr id="58372"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A9D76F15-F1CF-4DEC-A26D-0B2A92A6FCC0}" type="slidenum">
              <a:rPr lang="en-US" altLang="en-US" sz="1400" smtClean="0"/>
              <a:pPr eaLnBrk="1" hangingPunct="1">
                <a:spcBef>
                  <a:spcPct val="0"/>
                </a:spcBef>
                <a:buFontTx/>
                <a:buNone/>
              </a:pPr>
              <a:t>76</a:t>
            </a:fld>
            <a:endParaRPr lang="en-US" altLang="en-US" sz="1400" smtClean="0"/>
          </a:p>
        </p:txBody>
      </p:sp>
      <p:sp>
        <p:nvSpPr>
          <p:cNvPr id="58373" name="Rectangle 4"/>
          <p:cNvSpPr>
            <a:spLocks noChangeArrowheads="1"/>
          </p:cNvSpPr>
          <p:nvPr/>
        </p:nvSpPr>
        <p:spPr bwMode="auto">
          <a:xfrm>
            <a:off x="323850" y="6092825"/>
            <a:ext cx="1944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460121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Top 5 PCT University Applicants </a:t>
            </a:r>
            <a:br>
              <a:rPr lang="en-US" altLang="en-US" smtClean="0"/>
            </a:br>
            <a:r>
              <a:rPr lang="en-US" altLang="en-US" smtClean="0"/>
              <a:t>by Region</a:t>
            </a:r>
          </a:p>
        </p:txBody>
      </p:sp>
      <p:pic>
        <p:nvPicPr>
          <p:cNvPr id="593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8950" y="1524000"/>
            <a:ext cx="7988300" cy="4252913"/>
          </a:xfrm>
          <a:noFill/>
        </p:spPr>
      </p:pic>
      <p:sp>
        <p:nvSpPr>
          <p:cNvPr id="59396"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3B806E2A-EBB1-422E-8F77-5CA64A95FF94}" type="slidenum">
              <a:rPr lang="en-US" altLang="en-US" sz="1400" smtClean="0"/>
              <a:pPr eaLnBrk="1" hangingPunct="1">
                <a:spcBef>
                  <a:spcPct val="0"/>
                </a:spcBef>
                <a:buFontTx/>
                <a:buNone/>
              </a:pPr>
              <a:t>77</a:t>
            </a:fld>
            <a:endParaRPr lang="en-US" altLang="en-US" sz="1400" smtClean="0"/>
          </a:p>
        </p:txBody>
      </p:sp>
      <p:sp>
        <p:nvSpPr>
          <p:cNvPr id="59397" name="Rectangle 4"/>
          <p:cNvSpPr>
            <a:spLocks noChangeArrowheads="1"/>
          </p:cNvSpPr>
          <p:nvPr/>
        </p:nvSpPr>
        <p:spPr bwMode="auto">
          <a:xfrm>
            <a:off x="827088" y="6165850"/>
            <a:ext cx="19446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139615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86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19"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1AAA396C-4FBB-42D7-9D1E-B91631086F83}" type="slidenum">
              <a:rPr lang="en-US" altLang="en-US" sz="1400" smtClean="0"/>
              <a:pPr eaLnBrk="1" hangingPunct="1">
                <a:spcBef>
                  <a:spcPct val="0"/>
                </a:spcBef>
                <a:buFontTx/>
                <a:buNone/>
              </a:pPr>
              <a:t>78</a:t>
            </a:fld>
            <a:endParaRPr lang="en-US" altLang="en-US" sz="1400" smtClean="0"/>
          </a:p>
        </p:txBody>
      </p:sp>
      <p:sp>
        <p:nvSpPr>
          <p:cNvPr id="60420" name="Rectangle 3"/>
          <p:cNvSpPr>
            <a:spLocks noChangeArrowheads="1"/>
          </p:cNvSpPr>
          <p:nvPr/>
        </p:nvSpPr>
        <p:spPr bwMode="auto">
          <a:xfrm>
            <a:off x="468313" y="6165850"/>
            <a:ext cx="19431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50000"/>
              </a:spcBef>
              <a:buFontTx/>
              <a:buNone/>
            </a:pPr>
            <a:r>
              <a:rPr lang="en-US" altLang="en-US" sz="800"/>
              <a:t>Source:  WIPO Statistics Database</a:t>
            </a:r>
          </a:p>
        </p:txBody>
      </p:sp>
    </p:spTree>
    <p:extLst>
      <p:ext uri="{BB962C8B-B14F-4D97-AF65-F5344CB8AC3E}">
        <p14:creationId xmlns:p14="http://schemas.microsoft.com/office/powerpoint/2010/main" val="78707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6106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05BE160D-2181-4094-A900-5298DA376943}" type="slidenum">
              <a:rPr lang="en-US" altLang="en-US" sz="1400" smtClean="0"/>
              <a:pPr eaLnBrk="1" hangingPunct="1">
                <a:spcBef>
                  <a:spcPct val="0"/>
                </a:spcBef>
                <a:buFontTx/>
                <a:buNone/>
              </a:pPr>
              <a:t>79</a:t>
            </a:fld>
            <a:endParaRPr lang="en-US" altLang="en-US" sz="1400" smtClean="0"/>
          </a:p>
        </p:txBody>
      </p:sp>
    </p:spTree>
    <p:extLst>
      <p:ext uri="{BB962C8B-B14F-4D97-AF65-F5344CB8AC3E}">
        <p14:creationId xmlns:p14="http://schemas.microsoft.com/office/powerpoint/2010/main" val="378649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49" y="-15799"/>
            <a:ext cx="8928992" cy="1143000"/>
          </a:xfrm>
        </p:spPr>
        <p:txBody>
          <a:bodyPr/>
          <a:lstStyle/>
          <a:p>
            <a:r>
              <a:rPr lang="fr-CH" sz="3000" dirty="0" err="1" smtClean="0">
                <a:latin typeface="+mn-lt"/>
              </a:rPr>
              <a:t>WIPO’s</a:t>
            </a:r>
            <a:r>
              <a:rPr lang="fr-CH" sz="3000" dirty="0" smtClean="0">
                <a:latin typeface="+mn-lt"/>
              </a:rPr>
              <a:t> Budget: 756,3 Million CHF for 2016 - 2017</a:t>
            </a:r>
            <a:endParaRPr lang="en-US" sz="3000" dirty="0">
              <a:latin typeface="+mn-lt"/>
            </a:endParaRPr>
          </a:p>
        </p:txBody>
      </p:sp>
      <p:sp>
        <p:nvSpPr>
          <p:cNvPr id="3" name="Content Placeholder 2"/>
          <p:cNvSpPr>
            <a:spLocks noGrp="1"/>
          </p:cNvSpPr>
          <p:nvPr>
            <p:ph idx="1"/>
          </p:nvPr>
        </p:nvSpPr>
        <p:spPr>
          <a:xfrm>
            <a:off x="467544" y="1988840"/>
            <a:ext cx="8229600" cy="4352925"/>
          </a:xfrm>
        </p:spPr>
        <p:txBody>
          <a:bodyPr/>
          <a:lstStyle/>
          <a:p>
            <a:pPr marL="0" indent="0">
              <a:buNone/>
            </a:pPr>
            <a:endParaRPr lang="fr-CH" dirty="0"/>
          </a:p>
          <a:p>
            <a:pPr marL="0" indent="0">
              <a:buNone/>
            </a:pPr>
            <a:endParaRPr lang="en-US" dirty="0"/>
          </a:p>
        </p:txBody>
      </p:sp>
      <p:graphicFrame>
        <p:nvGraphicFramePr>
          <p:cNvPr id="6" name="Chart 5"/>
          <p:cNvGraphicFramePr/>
          <p:nvPr>
            <p:extLst>
              <p:ext uri="{D42A27DB-BD31-4B8C-83A1-F6EECF244321}">
                <p14:modId xmlns:p14="http://schemas.microsoft.com/office/powerpoint/2010/main" val="4044724782"/>
              </p:ext>
            </p:extLst>
          </p:nvPr>
        </p:nvGraphicFramePr>
        <p:xfrm>
          <a:off x="485800" y="900832"/>
          <a:ext cx="8172400" cy="59571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25943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802DC60F-5B17-4A1B-B9FB-1A3EE35C387A}" type="slidenum">
              <a:rPr lang="en-US" altLang="en-US" sz="1400" smtClean="0"/>
              <a:pPr eaLnBrk="1" hangingPunct="1">
                <a:spcBef>
                  <a:spcPct val="0"/>
                </a:spcBef>
                <a:buFontTx/>
                <a:buNone/>
              </a:pPr>
              <a:t>80</a:t>
            </a:fld>
            <a:endParaRPr lang="en-US" altLang="en-US" sz="1400" smtClean="0"/>
          </a:p>
        </p:txBody>
      </p:sp>
      <p:sp>
        <p:nvSpPr>
          <p:cNvPr id="62467" name="Text Box 2"/>
          <p:cNvSpPr txBox="1">
            <a:spLocks noChangeArrowheads="1"/>
          </p:cNvSpPr>
          <p:nvPr/>
        </p:nvSpPr>
        <p:spPr bwMode="auto">
          <a:xfrm>
            <a:off x="220663" y="1257300"/>
            <a:ext cx="8672512" cy="4094163"/>
          </a:xfrm>
          <a:prstGeom prst="rect">
            <a:avLst/>
          </a:prstGeom>
          <a:noFill/>
          <a:ln>
            <a:noFill/>
          </a:ln>
          <a:effectLst/>
          <a:extLst>
            <a:ext uri="{909E8E84-426E-40dd-AFC4-6F175D3DCCD1}">
              <a14:hiddenFill xmlns:a14="http://schemas.microsoft.com/office/drawing/2010/main">
                <a:solidFill>
                  <a:srgbClr val="99CCFF">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eaLnBrk="0" hangingPunct="0">
              <a:spcBef>
                <a:spcPct val="20000"/>
              </a:spcBef>
              <a:buBlip>
                <a:blip r:embed="rId2"/>
              </a:buBlip>
              <a:defRPr sz="2400">
                <a:solidFill>
                  <a:schemeClr val="tx1"/>
                </a:solidFill>
                <a:latin typeface="Arial" pitchFamily="34" charset="0"/>
                <a:cs typeface="Arial" pitchFamily="34" charset="0"/>
              </a:defRPr>
            </a:lvl1pPr>
            <a:lvl2pPr marL="5651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pPr>
            <a:r>
              <a:rPr lang="en-GB" altLang="en-US" sz="2000"/>
              <a:t>Postpones</a:t>
            </a:r>
            <a:r>
              <a:rPr lang="en-US" altLang="en-US" sz="2000">
                <a:ea typeface="ヒラギノ角ゴ Pro W3"/>
                <a:cs typeface="ヒラギノ角ゴ Pro W3"/>
              </a:rPr>
              <a:t> major costs of internationalizing a patent application</a:t>
            </a:r>
          </a:p>
          <a:p>
            <a:pPr eaLnBrk="1" hangingPunct="1">
              <a:spcBef>
                <a:spcPct val="0"/>
              </a:spcBef>
            </a:pPr>
            <a:endParaRPr lang="fr-CH" altLang="en-US" sz="2000"/>
          </a:p>
          <a:p>
            <a:pPr eaLnBrk="1" hangingPunct="1">
              <a:spcBef>
                <a:spcPct val="0"/>
              </a:spcBef>
            </a:pPr>
            <a:r>
              <a:rPr lang="en-US" altLang="en-US" sz="2000">
                <a:ea typeface="ヒラギノ角ゴ Pro W3"/>
                <a:cs typeface="ヒラギノ角ゴ Pro W3"/>
              </a:rPr>
              <a:t>Provides a strong basis for patenting decisions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US" altLang="en-US" sz="2000">
                <a:ea typeface="ヒラギノ角ゴ Pro W3"/>
                <a:cs typeface="ヒラギノ角ゴ Pro W3"/>
              </a:rPr>
              <a:t>Harmonizes formal requirements</a:t>
            </a:r>
          </a:p>
          <a:p>
            <a:pPr eaLnBrk="1" hangingPunct="1">
              <a:spcBef>
                <a:spcPct val="0"/>
              </a:spcBef>
            </a:pPr>
            <a:endParaRPr lang="fr-CH"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Helps applicants to correct errors</a:t>
            </a:r>
          </a:p>
          <a:p>
            <a:pPr eaLnBrk="1" hangingPunct="1">
              <a:spcBef>
                <a:spcPct val="0"/>
              </a:spcBef>
            </a:pPr>
            <a:endParaRPr lang="en-GB" altLang="en-US" sz="2000">
              <a:ea typeface="ヒラギノ角ゴ Pro W3"/>
              <a:cs typeface="ヒラギノ角ゴ Pro W3"/>
            </a:endParaRPr>
          </a:p>
          <a:p>
            <a:pPr eaLnBrk="1" hangingPunct="1">
              <a:spcBef>
                <a:spcPct val="0"/>
              </a:spcBef>
            </a:pPr>
            <a:r>
              <a:rPr lang="en-GB" altLang="en-US" sz="2000">
                <a:ea typeface="ヒラギノ角ゴ Pro W3"/>
                <a:cs typeface="ヒラギノ角ゴ Pro W3"/>
              </a:rPr>
              <a:t>Evolves to meet user needs</a:t>
            </a: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a:p>
            <a:pPr eaLnBrk="1" hangingPunct="1">
              <a:spcBef>
                <a:spcPct val="0"/>
              </a:spcBef>
            </a:pPr>
            <a:endParaRPr lang="en-GB" altLang="en-US" sz="2000">
              <a:ea typeface="ヒラギノ角ゴ Pro W3"/>
              <a:cs typeface="ヒラギノ角ゴ Pro W3"/>
            </a:endParaRPr>
          </a:p>
        </p:txBody>
      </p:sp>
      <p:sp>
        <p:nvSpPr>
          <p:cNvPr id="62468"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spTree>
    <p:extLst>
      <p:ext uri="{BB962C8B-B14F-4D97-AF65-F5344CB8AC3E}">
        <p14:creationId xmlns:p14="http://schemas.microsoft.com/office/powerpoint/2010/main" val="239743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6510282F-AB0E-4029-AEC9-D51221A7261A}" type="slidenum">
              <a:rPr lang="en-US" altLang="en-US" sz="1400" smtClean="0"/>
              <a:pPr eaLnBrk="1" hangingPunct="1">
                <a:spcBef>
                  <a:spcPct val="0"/>
                </a:spcBef>
                <a:buFontTx/>
                <a:buNone/>
              </a:pPr>
              <a:t>81</a:t>
            </a:fld>
            <a:endParaRPr lang="en-US" altLang="en-US" sz="1400" smtClean="0"/>
          </a:p>
        </p:txBody>
      </p:sp>
      <p:sp>
        <p:nvSpPr>
          <p:cNvPr id="63491" name="Rectangle 4"/>
          <p:cNvSpPr>
            <a:spLocks noChangeArrowheads="1"/>
          </p:cNvSpPr>
          <p:nvPr/>
        </p:nvSpPr>
        <p:spPr bwMode="auto">
          <a:xfrm>
            <a:off x="2365375" y="266700"/>
            <a:ext cx="4562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a:spcBef>
                <a:spcPct val="0"/>
              </a:spcBef>
              <a:buFontTx/>
              <a:buNone/>
            </a:pPr>
            <a:r>
              <a:rPr lang="en-US" altLang="en-US" sz="3600">
                <a:solidFill>
                  <a:srgbClr val="0070C0"/>
                </a:solidFill>
                <a:ea typeface="ヒラギノ角ゴ Pro W3"/>
                <a:cs typeface="ヒラギノ角ゴ Pro W3"/>
              </a:rPr>
              <a:t>PCT Key Advantages</a:t>
            </a:r>
          </a:p>
        </p:txBody>
      </p:sp>
      <p:pic>
        <p:nvPicPr>
          <p:cNvPr id="63492" name="Picture 2" descr="http://www.wipo.int/export/sites/www/wipo_magazine/images/2016_01_art_5_2.jp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1638300" y="3759200"/>
            <a:ext cx="23574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descr="http://www.wipo.int/export/sites/www/wipo_magazine/images/2016_01_art_5_1.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787900" y="3573463"/>
            <a:ext cx="29210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1"/>
          <p:cNvSpPr txBox="1">
            <a:spLocks noChangeArrowheads="1"/>
          </p:cNvSpPr>
          <p:nvPr/>
        </p:nvSpPr>
        <p:spPr bwMode="auto">
          <a:xfrm>
            <a:off x="779463" y="5661025"/>
            <a:ext cx="61483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algn="just" eaLnBrk="1" hangingPunct="1"/>
            <a:r>
              <a:rPr lang="en-US" altLang="en-US" sz="900"/>
              <a:t>Launched in October 2015, Nokero’s patented N233 lamp (above) can produce 700 lumen-hours per watt. The industry standard is 300 lumen-hours per watt. Intellectual property plays a critical role in Nokero’s business strategy enabling it to protect its inventions and its brand as well as the interests of investors and distributors.</a:t>
            </a:r>
          </a:p>
        </p:txBody>
      </p:sp>
      <p:sp>
        <p:nvSpPr>
          <p:cNvPr id="63495" name="TextBox 2"/>
          <p:cNvSpPr txBox="1">
            <a:spLocks noChangeArrowheads="1"/>
          </p:cNvSpPr>
          <p:nvPr/>
        </p:nvSpPr>
        <p:spPr bwMode="auto">
          <a:xfrm>
            <a:off x="630238" y="1196975"/>
            <a:ext cx="7686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eaLnBrk="1" hangingPunct="1"/>
            <a:r>
              <a:rPr lang="en-US" altLang="en-US" sz="1200" b="1"/>
              <a:t>Nokero</a:t>
            </a:r>
            <a:r>
              <a:rPr lang="en-US" altLang="en-US" sz="1200"/>
              <a:t> stands for "No Kerosene".  Its solar-powered lights replace kerosene lamps and candles. It is the only solar company to win the United States Patent and Trademark Office's Patents for Humanity Award. It has so far distributed over 1.4 million lights in 120 countries. The idea for the light came from a US patent agent.</a:t>
            </a:r>
          </a:p>
          <a:p>
            <a:pPr lvl="1" eaLnBrk="1" hangingPunct="1"/>
            <a:r>
              <a:rPr lang="en-US" altLang="en-US" sz="1200"/>
              <a:t>“When it comes to patenting, because we operate in so many different markets, we use WIPO’s Patent Cooperation Treaty (PCT). Every start-up has limited funds and the PCT is a great mechanism for delaying patent filing costs, allowing time to test the market and overcome any unforeseen technical problems. Without the PCT, protecting an invention in international markets would be a high-risk strategy with huge upfront costs.</a:t>
            </a:r>
          </a:p>
          <a:p>
            <a:pPr lvl="1" eaLnBrk="1" hangingPunct="1"/>
            <a:r>
              <a:rPr lang="en-US" altLang="en-US" sz="1200"/>
              <a:t>“In 2013, we even won the </a:t>
            </a:r>
            <a:r>
              <a:rPr lang="en-US" altLang="en-US" sz="1200" i="1"/>
              <a:t>Patents for Humanity</a:t>
            </a:r>
            <a:r>
              <a:rPr lang="en-US" altLang="en-US" sz="1200"/>
              <a:t> award from the United States Patent and Trademark Office (USPTO). We hold around 20 patents and have successfully sued a number of infringing companies. Our patent and trademark rights enable us to protect our inventions and our brand as well as the interests of our investors and the efforts of our distributors.”*</a:t>
            </a:r>
          </a:p>
          <a:p>
            <a:pPr eaLnBrk="1" hangingPunct="1"/>
            <a:endParaRPr lang="en-US" altLang="en-US"/>
          </a:p>
        </p:txBody>
      </p:sp>
      <p:sp>
        <p:nvSpPr>
          <p:cNvPr id="63496" name="TextBox 3"/>
          <p:cNvSpPr txBox="1">
            <a:spLocks noChangeArrowheads="1"/>
          </p:cNvSpPr>
          <p:nvPr/>
        </p:nvSpPr>
        <p:spPr bwMode="auto">
          <a:xfrm>
            <a:off x="900113" y="5354638"/>
            <a:ext cx="14652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eaLnBrk="1" hangingPunct="1"/>
            <a:r>
              <a:rPr lang="en-US" altLang="en-US" sz="800"/>
              <a:t>photo: Nokero Intl. Ltd.</a:t>
            </a:r>
          </a:p>
        </p:txBody>
      </p:sp>
      <p:sp>
        <p:nvSpPr>
          <p:cNvPr id="63497" name="TextBox 4"/>
          <p:cNvSpPr txBox="1">
            <a:spLocks noChangeArrowheads="1"/>
          </p:cNvSpPr>
          <p:nvPr/>
        </p:nvSpPr>
        <p:spPr bwMode="auto">
          <a:xfrm>
            <a:off x="779463" y="6340475"/>
            <a:ext cx="2284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cs typeface="Arial" pitchFamily="34" charset="0"/>
              </a:defRPr>
            </a:lvl9pPr>
          </a:lstStyle>
          <a:p>
            <a:pPr eaLnBrk="1" hangingPunct="1"/>
            <a:r>
              <a:rPr lang="en-US" altLang="en-US" sz="900"/>
              <a:t>Source: WIPO Magazine, February 2016</a:t>
            </a:r>
          </a:p>
        </p:txBody>
      </p:sp>
    </p:spTree>
    <p:extLst>
      <p:ext uri="{BB962C8B-B14F-4D97-AF65-F5344CB8AC3E}">
        <p14:creationId xmlns:p14="http://schemas.microsoft.com/office/powerpoint/2010/main" val="389307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spcBef>
                <a:spcPct val="0"/>
              </a:spcBef>
              <a:buFontTx/>
              <a:buNone/>
            </a:pPr>
            <a:fld id="{1E601F3B-6A71-410C-90C0-A60850F4F382}" type="slidenum">
              <a:rPr lang="en-US" altLang="en-US" sz="1400" smtClean="0"/>
              <a:pPr eaLnBrk="1" hangingPunct="1">
                <a:spcBef>
                  <a:spcPct val="0"/>
                </a:spcBef>
                <a:buFontTx/>
                <a:buNone/>
              </a:pPr>
              <a:t>82</a:t>
            </a:fld>
            <a:endParaRPr lang="en-US" altLang="en-US" sz="1400" smtClean="0"/>
          </a:p>
        </p:txBody>
      </p:sp>
      <p:pic>
        <p:nvPicPr>
          <p:cNvPr id="2" name="Qualcomm_short.mpg">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592"/>
            <a:ext cx="9144000" cy="923330"/>
          </a:xfrm>
          <a:prstGeom prst="rect">
            <a:avLst/>
          </a:prstGeom>
          <a:noFill/>
        </p:spPr>
        <p:txBody>
          <a:bodyPr wrap="square" rtlCol="0">
            <a:spAutoFit/>
          </a:bodyPr>
          <a:lstStyle/>
          <a:p>
            <a:pPr algn="ctr"/>
            <a:r>
              <a:rPr lang="en-US" sz="5400" dirty="0" smtClean="0">
                <a:solidFill>
                  <a:schemeClr val="bg1"/>
                </a:solidFill>
                <a:hlinkClick r:id="rId9"/>
              </a:rPr>
              <a:t>VIDEO QUALCOMM</a:t>
            </a:r>
            <a:endParaRPr lang="en-GB" sz="5400" dirty="0">
              <a:solidFill>
                <a:schemeClr val="bg1"/>
              </a:solidFill>
            </a:endParaRPr>
          </a:p>
        </p:txBody>
      </p:sp>
    </p:spTree>
    <p:extLst>
      <p:ext uri="{BB962C8B-B14F-4D97-AF65-F5344CB8AC3E}">
        <p14:creationId xmlns:p14="http://schemas.microsoft.com/office/powerpoint/2010/main" val="169076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333375"/>
            <a:ext cx="7737475" cy="581025"/>
          </a:xfrm>
        </p:spPr>
        <p:txBody>
          <a:bodyPr/>
          <a:lstStyle/>
          <a:p>
            <a:pPr algn="ctr"/>
            <a:r>
              <a:rPr lang="en-US" altLang="en-US" smtClean="0">
                <a:solidFill>
                  <a:srgbClr val="0070C0"/>
                </a:solidFill>
              </a:rPr>
              <a:t>PCT Training Options</a:t>
            </a:r>
          </a:p>
        </p:txBody>
      </p:sp>
      <p:sp>
        <p:nvSpPr>
          <p:cNvPr id="65539" name="Rectangle 3"/>
          <p:cNvSpPr>
            <a:spLocks noGrp="1" noChangeArrowheads="1"/>
          </p:cNvSpPr>
          <p:nvPr>
            <p:ph type="body" idx="1"/>
          </p:nvPr>
        </p:nvSpPr>
        <p:spPr>
          <a:xfrm>
            <a:off x="323850" y="1268413"/>
            <a:ext cx="8640763" cy="4465637"/>
          </a:xfrm>
        </p:spPr>
        <p:txBody>
          <a:bodyPr/>
          <a:lstStyle/>
          <a:p>
            <a:pPr>
              <a:spcBef>
                <a:spcPts val="600"/>
              </a:spcBef>
              <a:spcAft>
                <a:spcPts val="600"/>
              </a:spcAft>
            </a:pPr>
            <a:r>
              <a:rPr lang="en-US" altLang="en-US" sz="2000" smtClean="0"/>
              <a:t>29 video segments on WIPO’s Youtube channel and WIPO’s PCT page about individual PCT topics</a:t>
            </a:r>
          </a:p>
          <a:p>
            <a:pPr>
              <a:spcBef>
                <a:spcPts val="600"/>
              </a:spcBef>
              <a:spcAft>
                <a:spcPts val="600"/>
              </a:spcAft>
            </a:pPr>
            <a:r>
              <a:rPr lang="en-US" altLang="en-US" sz="2000" smtClean="0"/>
              <a:t>PCT Distance learning course content available in the 10 PCT publication languages</a:t>
            </a:r>
          </a:p>
          <a:p>
            <a:pPr>
              <a:spcBef>
                <a:spcPts val="600"/>
              </a:spcBef>
              <a:spcAft>
                <a:spcPts val="600"/>
              </a:spcAft>
            </a:pPr>
            <a:r>
              <a:rPr lang="en-US" altLang="en-US" sz="2000" smtClean="0"/>
              <a:t>PCT Webinars </a:t>
            </a:r>
          </a:p>
          <a:p>
            <a:pPr marL="868363" lvl="1" indent="-411163">
              <a:spcBef>
                <a:spcPts val="600"/>
              </a:spcBef>
              <a:spcAft>
                <a:spcPts val="600"/>
              </a:spcAft>
            </a:pPr>
            <a:r>
              <a:rPr lang="en-US" altLang="en-US" sz="2000" smtClean="0"/>
              <a:t>free updates on developments in PCT procedures and PCT strategies</a:t>
            </a:r>
          </a:p>
          <a:p>
            <a:pPr marL="868363" lvl="1" indent="-411163">
              <a:spcBef>
                <a:spcPts val="600"/>
              </a:spcBef>
              <a:spcAft>
                <a:spcPts val="600"/>
              </a:spcAft>
            </a:pPr>
            <a:r>
              <a:rPr lang="en-US" altLang="en-US" sz="2000" smtClean="0"/>
              <a:t>also for companies or law firms</a:t>
            </a:r>
          </a:p>
          <a:p>
            <a:pPr>
              <a:spcBef>
                <a:spcPts val="600"/>
              </a:spcBef>
              <a:spcAft>
                <a:spcPts val="600"/>
              </a:spcAft>
            </a:pPr>
            <a:r>
              <a:rPr lang="en-US" altLang="en-US" sz="2000" smtClean="0"/>
              <a:t>In-person PCT Seminars and training sessions </a:t>
            </a:r>
          </a:p>
          <a:p>
            <a:pPr marL="868363" lvl="1" indent="-411163">
              <a:lnSpc>
                <a:spcPct val="95000"/>
              </a:lnSpc>
              <a:spcBef>
                <a:spcPct val="25000"/>
              </a:spcBef>
              <a:spcAft>
                <a:spcPct val="25000"/>
              </a:spcAft>
            </a:pPr>
            <a:endParaRPr lang="en-US" altLang="en-US" smtClean="0"/>
          </a:p>
        </p:txBody>
      </p:sp>
      <p:sp>
        <p:nvSpPr>
          <p:cNvPr id="65540"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Blip>
                <a:blip r:embed="rId4"/>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5"/>
              </a:buBlip>
              <a:defRPr sz="2400">
                <a:solidFill>
                  <a:schemeClr val="tx1"/>
                </a:solidFill>
                <a:latin typeface="Arial" pitchFamily="34" charset="0"/>
                <a:cs typeface="Arial" pitchFamily="34" charset="0"/>
              </a:defRPr>
            </a:lvl3pPr>
            <a:lvl4pPr marL="1600200" indent="-228600" eaLnBrk="0" hangingPunct="0">
              <a:spcBef>
                <a:spcPct val="20000"/>
              </a:spcBef>
              <a:buBlip>
                <a:blip r:embed="rId6"/>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None/>
            </a:pPr>
            <a:fld id="{07863AE0-EC8D-4CDC-A21A-8E1DD788D147}" type="slidenum">
              <a:rPr lang="en-US" altLang="en-US" sz="1400" smtClean="0"/>
              <a:pPr eaLnBrk="1" hangingPunct="1">
                <a:spcBef>
                  <a:spcPct val="0"/>
                </a:spcBef>
                <a:buFontTx/>
                <a:buNone/>
              </a:pPr>
              <a:t>83</a:t>
            </a:fld>
            <a:endParaRPr lang="en-US" altLang="en-US" sz="1400" smtClean="0"/>
          </a:p>
        </p:txBody>
      </p:sp>
    </p:spTree>
    <p:extLst>
      <p:ext uri="{BB962C8B-B14F-4D97-AF65-F5344CB8AC3E}">
        <p14:creationId xmlns:p14="http://schemas.microsoft.com/office/powerpoint/2010/main" val="157475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39750" y="1484313"/>
            <a:ext cx="8353425"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9525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ts val="600"/>
              </a:spcBef>
              <a:spcAft>
                <a:spcPts val="600"/>
              </a:spcAft>
              <a:buClr>
                <a:schemeClr val="tx1"/>
              </a:buClr>
              <a:buFontTx/>
              <a:buNone/>
            </a:pPr>
            <a:r>
              <a:rPr lang="en-US" altLang="en-US" sz="2000">
                <a:ea typeface="ヒラギノ角ゴ Pro W3"/>
                <a:cs typeface="ヒラギノ角ゴ Pro W3"/>
              </a:rPr>
              <a:t>For further information about the PCT, see</a:t>
            </a:r>
          </a:p>
          <a:p>
            <a:pPr eaLnBrk="1" hangingPunct="1">
              <a:spcBef>
                <a:spcPts val="600"/>
              </a:spcBef>
              <a:spcAft>
                <a:spcPts val="600"/>
              </a:spcAft>
              <a:buFontTx/>
              <a:buNone/>
            </a:pPr>
            <a:r>
              <a:rPr lang="en-US" altLang="en-US" sz="2000" b="1">
                <a:solidFill>
                  <a:srgbClr val="004072"/>
                </a:solidFill>
                <a:ea typeface="ヒラギノ角ゴ Pro W3"/>
                <a:cs typeface="ヒラギノ角ゴ Pro W3"/>
              </a:rPr>
              <a:t>            </a:t>
            </a:r>
            <a:r>
              <a:rPr lang="en-US" altLang="en-US" sz="2000">
                <a:solidFill>
                  <a:srgbClr val="004072"/>
                </a:solidFill>
                <a:ea typeface="ヒラギノ角ゴ Pro W3"/>
                <a:cs typeface="ヒラギノ角ゴ Pro W3"/>
              </a:rPr>
              <a:t>http://www.wipo.int/pct/en/</a:t>
            </a:r>
            <a:endParaRPr lang="en-US" altLang="en-US" sz="2000" b="1">
              <a:solidFill>
                <a:srgbClr val="004072"/>
              </a:solidFill>
              <a:ea typeface="ヒラギノ角ゴ Pro W3"/>
              <a:cs typeface="ヒラギノ角ゴ Pro W3"/>
            </a:endParaRPr>
          </a:p>
          <a:p>
            <a:pPr eaLnBrk="1" hangingPunct="1">
              <a:spcBef>
                <a:spcPts val="600"/>
              </a:spcBef>
              <a:spcAft>
                <a:spcPts val="600"/>
              </a:spcAft>
              <a:buFontTx/>
              <a:buNone/>
            </a:pPr>
            <a:r>
              <a:rPr lang="en-US" altLang="en-US" sz="2000">
                <a:ea typeface="ヒラギノ角ゴ Pro W3"/>
                <a:cs typeface="ヒラギノ角ゴ Pro W3"/>
              </a:rPr>
              <a:t>For general questions about the PCT, contact the PCT Information Service at:</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Telephone: (+41-22) 338 83 38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Facsimile: (+41-22) 338 83 39 </a:t>
            </a:r>
          </a:p>
          <a:p>
            <a:pPr lvl="3" eaLnBrk="1" hangingPunct="1">
              <a:spcBef>
                <a:spcPts val="600"/>
              </a:spcBef>
              <a:spcAft>
                <a:spcPts val="600"/>
              </a:spcAft>
              <a:buFont typeface="Symbol" pitchFamily="18" charset="2"/>
              <a:buNone/>
            </a:pPr>
            <a:r>
              <a:rPr lang="en-US" altLang="en-US" sz="2000">
                <a:solidFill>
                  <a:srgbClr val="004072"/>
                </a:solidFill>
                <a:ea typeface="ヒラギノ角ゴ Pro W3"/>
                <a:cs typeface="ヒラギノ角ゴ Pro W3"/>
              </a:rPr>
              <a:t>E-mail: pct.infoline@wipo.int </a:t>
            </a:r>
          </a:p>
          <a:p>
            <a:pPr lvl="3" eaLnBrk="1" hangingPunct="1">
              <a:spcBef>
                <a:spcPts val="500"/>
              </a:spcBef>
              <a:spcAft>
                <a:spcPts val="500"/>
              </a:spcAft>
              <a:buFont typeface="Symbol" pitchFamily="18" charset="2"/>
              <a:buNone/>
            </a:pPr>
            <a:endParaRPr lang="en-US" altLang="en-US" sz="2200">
              <a:solidFill>
                <a:srgbClr val="004072"/>
              </a:solidFill>
              <a:ea typeface="ヒラギノ角ゴ Pro W3"/>
              <a:cs typeface="ヒラギノ角ゴ Pro W3"/>
            </a:endParaRPr>
          </a:p>
          <a:p>
            <a:pPr eaLnBrk="1" hangingPunct="1">
              <a:spcBef>
                <a:spcPts val="500"/>
              </a:spcBef>
              <a:spcAft>
                <a:spcPts val="500"/>
              </a:spcAft>
              <a:buFont typeface="Symbol" pitchFamily="18" charset="2"/>
              <a:buNone/>
            </a:pPr>
            <a:r>
              <a:rPr lang="en-US" altLang="en-US" sz="2200">
                <a:solidFill>
                  <a:srgbClr val="004072"/>
                </a:solidFill>
                <a:ea typeface="ヒラギノ角ゴ Pro W3"/>
                <a:cs typeface="ヒラギノ角ゴ Pro W3"/>
              </a:rPr>
              <a:t> </a:t>
            </a:r>
          </a:p>
          <a:p>
            <a:pPr eaLnBrk="1" hangingPunct="1">
              <a:spcBef>
                <a:spcPts val="500"/>
              </a:spcBef>
              <a:spcAft>
                <a:spcPts val="500"/>
              </a:spcAft>
              <a:buFontTx/>
              <a:buNone/>
            </a:pPr>
            <a:r>
              <a:rPr lang="en-GB" altLang="en-US">
                <a:solidFill>
                  <a:srgbClr val="CCCC00"/>
                </a:solidFill>
                <a:ea typeface="ヒラギノ角ゴ Pro W3"/>
                <a:cs typeface="ヒラギノ角ゴ Pro W3"/>
              </a:rPr>
              <a:t> </a:t>
            </a:r>
          </a:p>
        </p:txBody>
      </p:sp>
      <p:sp>
        <p:nvSpPr>
          <p:cNvPr id="66563" name="Rectangle 3"/>
          <p:cNvSpPr>
            <a:spLocks noChangeArrowheads="1"/>
          </p:cNvSpPr>
          <p:nvPr/>
        </p:nvSpPr>
        <p:spPr bwMode="auto">
          <a:xfrm>
            <a:off x="1066800" y="476250"/>
            <a:ext cx="6480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ctr" eaLnBrk="1" hangingPunct="1">
              <a:spcBef>
                <a:spcPct val="0"/>
              </a:spcBef>
              <a:buFontTx/>
              <a:buNone/>
            </a:pPr>
            <a:r>
              <a:rPr lang="en-US" altLang="ja-JP" sz="3600">
                <a:solidFill>
                  <a:srgbClr val="0070C0"/>
                </a:solidFill>
                <a:ea typeface="MS PGothic" pitchFamily="34" charset="-128"/>
              </a:rPr>
              <a:t>PCT Resources/Information</a:t>
            </a:r>
            <a:endParaRPr lang="en-US" altLang="en-US" sz="3600">
              <a:solidFill>
                <a:srgbClr val="0070C0"/>
              </a:solidFill>
              <a:ea typeface="ヒラギノ角ゴ Pro W3"/>
              <a:cs typeface="ヒラギノ角ゴ Pro W3"/>
            </a:endParaRPr>
          </a:p>
        </p:txBody>
      </p:sp>
      <p:sp>
        <p:nvSpPr>
          <p:cNvPr id="66564" name="Slide Number Placeholder 1"/>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pitchFamily="34" charset="0"/>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4"/>
              </a:buBlip>
              <a:defRPr sz="2400">
                <a:solidFill>
                  <a:schemeClr val="tx1"/>
                </a:solidFill>
                <a:latin typeface="Arial" pitchFamily="34" charset="0"/>
                <a:cs typeface="Arial" pitchFamily="34" charset="0"/>
              </a:defRPr>
            </a:lvl3pPr>
            <a:lvl4pPr marL="1600200" indent="-228600" eaLnBrk="0" hangingPunct="0">
              <a:spcBef>
                <a:spcPct val="20000"/>
              </a:spcBef>
              <a:buBlip>
                <a:blip r:embed="rId5"/>
              </a:buBlip>
              <a:defRPr sz="2400">
                <a:solidFill>
                  <a:schemeClr val="tx1"/>
                </a:solidFill>
                <a:latin typeface="Arial" pitchFamily="34" charset="0"/>
                <a:cs typeface="Arial" pitchFamily="34" charset="0"/>
              </a:defRPr>
            </a:lvl4pPr>
            <a:lvl5pPr marL="2057400" indent="-228600" eaLnBrk="0" hangingPunct="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0"/>
              </a:spcBef>
              <a:buFontTx/>
              <a:buNone/>
            </a:pPr>
            <a:fld id="{2126971C-00E3-45F3-97E2-5C697EC4B636}" type="slidenum">
              <a:rPr lang="en-US" altLang="en-US" sz="1400" smtClean="0"/>
              <a:pPr eaLnBrk="1" hangingPunct="1">
                <a:spcBef>
                  <a:spcPct val="0"/>
                </a:spcBef>
                <a:buFontTx/>
                <a:buNone/>
              </a:pPr>
              <a:t>84</a:t>
            </a:fld>
            <a:endParaRPr lang="en-US" altLang="en-US" sz="1400" smtClean="0"/>
          </a:p>
        </p:txBody>
      </p:sp>
    </p:spTree>
    <p:extLst>
      <p:ext uri="{BB962C8B-B14F-4D97-AF65-F5344CB8AC3E}">
        <p14:creationId xmlns:p14="http://schemas.microsoft.com/office/powerpoint/2010/main" val="17499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subTitle" idx="1"/>
          </p:nvPr>
        </p:nvSpPr>
        <p:spPr>
          <a:xfrm>
            <a:off x="1187450" y="2636838"/>
            <a:ext cx="6264275" cy="2592387"/>
          </a:xfrm>
          <a:noFill/>
        </p:spPr>
        <p:txBody>
          <a:bodyPr/>
          <a:lstStyle/>
          <a:p>
            <a:pPr algn="ctr" eaLnBrk="1" hangingPunct="1">
              <a:lnSpc>
                <a:spcPct val="80000"/>
              </a:lnSpc>
            </a:pPr>
            <a:r>
              <a:rPr lang="en-US" altLang="en-US" sz="3600" smtClean="0">
                <a:solidFill>
                  <a:srgbClr val="0070C0"/>
                </a:solidFill>
                <a:ea typeface="ヒラギノ角ゴ Pro W3"/>
                <a:cs typeface="ヒラギノ角ゴ Pro W3"/>
              </a:rPr>
              <a:t>Thank You</a:t>
            </a:r>
            <a:r>
              <a:rPr lang="fr-CH" altLang="en-US" sz="3600" smtClean="0">
                <a:solidFill>
                  <a:srgbClr val="0070C0"/>
                </a:solidFill>
                <a:ea typeface="ヒラギノ角ゴ Pro W3"/>
                <a:cs typeface="ヒラギノ角ゴ Pro W3"/>
              </a:rPr>
              <a:t>!</a:t>
            </a: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endParaRPr lang="fr-CH" altLang="en-US" sz="1700" smtClean="0">
              <a:solidFill>
                <a:srgbClr val="00408C"/>
              </a:solidFill>
              <a:ea typeface="ヒラギノ角ゴ Pro W3"/>
              <a:cs typeface="ヒラギノ角ゴ Pro W3"/>
            </a:endParaRPr>
          </a:p>
          <a:p>
            <a:pPr algn="ctr" eaLnBrk="1" hangingPunct="1">
              <a:lnSpc>
                <a:spcPct val="80000"/>
              </a:lnSpc>
            </a:pPr>
            <a:r>
              <a:rPr lang="en-US" altLang="ja-JP" sz="1400" smtClean="0">
                <a:ea typeface="MS PGothic" pitchFamily="34" charset="-128"/>
              </a:rPr>
              <a:t>Claus Matthes</a:t>
            </a:r>
          </a:p>
          <a:p>
            <a:pPr algn="ctr" eaLnBrk="1" hangingPunct="1">
              <a:lnSpc>
                <a:spcPct val="80000"/>
              </a:lnSpc>
            </a:pPr>
            <a:r>
              <a:rPr lang="en-US" altLang="ja-JP" sz="1400" smtClean="0">
                <a:ea typeface="MS PGothic" pitchFamily="34" charset="-128"/>
              </a:rPr>
              <a:t>Director, Patent Cooperation Treaty (PCT) Business Development Division</a:t>
            </a:r>
          </a:p>
          <a:p>
            <a:pPr algn="ctr" eaLnBrk="1" hangingPunct="1">
              <a:lnSpc>
                <a:spcPct val="80000"/>
              </a:lnSpc>
            </a:pPr>
            <a:r>
              <a:rPr lang="en-US" altLang="ja-JP" sz="1400" smtClean="0">
                <a:ea typeface="MS PGothic" pitchFamily="34" charset="-128"/>
              </a:rPr>
              <a:t>World Intellectual Property Organization (WIPO)</a:t>
            </a:r>
          </a:p>
          <a:p>
            <a:pPr algn="ctr" eaLnBrk="1" hangingPunct="1">
              <a:lnSpc>
                <a:spcPct val="80000"/>
              </a:lnSpc>
            </a:pPr>
            <a:r>
              <a:rPr lang="en-US" altLang="ja-JP" sz="1400" smtClean="0">
                <a:ea typeface="MS PGothic" pitchFamily="34" charset="-128"/>
              </a:rPr>
              <a:t>34 chemin des Colombettes, 1211 Geneva 20, Switzerland</a:t>
            </a:r>
            <a:br>
              <a:rPr lang="en-US" altLang="ja-JP" sz="1400" smtClean="0">
                <a:ea typeface="MS PGothic" pitchFamily="34" charset="-128"/>
              </a:rPr>
            </a:br>
            <a:r>
              <a:rPr lang="en-US" altLang="ja-JP" sz="1400" smtClean="0">
                <a:ea typeface="MS PGothic" pitchFamily="34" charset="-128"/>
              </a:rPr>
              <a:t>T + 41 22 338 98 09;  </a:t>
            </a:r>
            <a:r>
              <a:rPr lang="en-US" altLang="ja-JP" sz="1400" smtClean="0">
                <a:ea typeface="MS PGothic" pitchFamily="34" charset="-128"/>
                <a:hlinkClick r:id="rId2"/>
              </a:rPr>
              <a:t>claus.matthes@wipo.int</a:t>
            </a:r>
            <a:r>
              <a:rPr lang="en-US" altLang="ja-JP" sz="1400" smtClean="0">
                <a:ea typeface="MS PGothic" pitchFamily="34" charset="-128"/>
              </a:rPr>
              <a:t>;  </a:t>
            </a:r>
            <a:r>
              <a:rPr lang="en-US" altLang="ja-JP" sz="1400" smtClean="0">
                <a:ea typeface="MS PGothic" pitchFamily="34" charset="-128"/>
                <a:hlinkClick r:id="rId3" tooltip="http://www.wipo.int/"/>
              </a:rPr>
              <a:t>www.wipo.int</a:t>
            </a:r>
            <a:r>
              <a:rPr lang="en-US" altLang="ja-JP" sz="1400" smtClean="0">
                <a:ea typeface="MS PGothic" pitchFamily="34" charset="-128"/>
              </a:rPr>
              <a:t> </a:t>
            </a:r>
            <a:endParaRPr lang="fr-CH" altLang="en-US" sz="1400" smtClean="0">
              <a:solidFill>
                <a:srgbClr val="00408C"/>
              </a:solidFill>
              <a:ea typeface="ヒラギノ角ゴ Pro W3"/>
              <a:cs typeface="ヒラギノ角ゴ Pro W3"/>
            </a:endParaRPr>
          </a:p>
          <a:p>
            <a:pPr algn="ctr" eaLnBrk="1" hangingPunct="1">
              <a:lnSpc>
                <a:spcPct val="80000"/>
              </a:lnSpc>
            </a:pPr>
            <a:endParaRPr lang="en-US" altLang="en-US" sz="1400" smtClean="0">
              <a:solidFill>
                <a:srgbClr val="00408C"/>
              </a:solidFill>
              <a:ea typeface="ヒラギノ角ゴ Pro W3"/>
              <a:cs typeface="ヒラギノ角ゴ Pro W3"/>
            </a:endParaRPr>
          </a:p>
          <a:p>
            <a:pPr algn="ctr" eaLnBrk="1" hangingPunct="1">
              <a:lnSpc>
                <a:spcPct val="80000"/>
              </a:lnSpc>
            </a:pPr>
            <a:endParaRPr lang="en-US" altLang="en-US" sz="1700" smtClean="0">
              <a:solidFill>
                <a:srgbClr val="00408C"/>
              </a:solidFill>
              <a:ea typeface="ヒラギノ角ゴ Pro W3"/>
              <a:cs typeface="ヒラギノ角ゴ Pro W3"/>
            </a:endParaRPr>
          </a:p>
        </p:txBody>
      </p:sp>
      <p:sp>
        <p:nvSpPr>
          <p:cNvPr id="67587" name="Rectangle 3"/>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buBlip>
                <a:blip r:embed="rId4"/>
              </a:buBlip>
              <a:defRPr sz="2400">
                <a:solidFill>
                  <a:schemeClr val="tx1"/>
                </a:solidFill>
                <a:latin typeface="Arial" pitchFamily="34" charset="0"/>
                <a:cs typeface="Arial" pitchFamily="34" charset="0"/>
              </a:defRPr>
            </a:lvl1pPr>
            <a:lvl2pPr marL="742950" indent="-285750" eaLnBrk="0" hangingPunct="0">
              <a:spcBef>
                <a:spcPct val="20000"/>
              </a:spcBef>
              <a:buBlip>
                <a:blip r:embed="rId5"/>
              </a:buBlip>
              <a:defRPr sz="2400">
                <a:solidFill>
                  <a:schemeClr val="tx1"/>
                </a:solidFill>
                <a:latin typeface="Arial" pitchFamily="34" charset="0"/>
                <a:cs typeface="Arial" pitchFamily="34" charset="0"/>
              </a:defRPr>
            </a:lvl2pPr>
            <a:lvl3pPr marL="1143000" indent="-228600" eaLnBrk="0" hangingPunct="0">
              <a:spcBef>
                <a:spcPct val="20000"/>
              </a:spcBef>
              <a:buFont typeface="Wingdings" pitchFamily="2" charset="2"/>
              <a:buBlip>
                <a:blip r:embed="rId6"/>
              </a:buBlip>
              <a:defRPr sz="2400">
                <a:solidFill>
                  <a:schemeClr val="tx1"/>
                </a:solidFill>
                <a:latin typeface="Arial" pitchFamily="34" charset="0"/>
                <a:cs typeface="Arial" pitchFamily="34" charset="0"/>
              </a:defRPr>
            </a:lvl3pPr>
            <a:lvl4pPr marL="1600200" indent="-228600" eaLnBrk="0" hangingPunct="0">
              <a:spcBef>
                <a:spcPct val="20000"/>
              </a:spcBef>
              <a:buBlip>
                <a:blip r:embed="rId7"/>
              </a:buBlip>
              <a:defRPr sz="2400">
                <a:solidFill>
                  <a:schemeClr val="tx1"/>
                </a:solidFill>
                <a:latin typeface="Arial" pitchFamily="34" charset="0"/>
                <a:cs typeface="Arial" pitchFamily="34" charset="0"/>
              </a:defRPr>
            </a:lvl4pPr>
            <a:lvl5pPr marL="2057400" indent="-228600" eaLnBrk="0" hangingPunct="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eaLnBrk="1" hangingPunct="1">
              <a:buFontTx/>
              <a:buNone/>
            </a:pPr>
            <a:endParaRPr lang="en-US" altLang="en-US" sz="1800">
              <a:solidFill>
                <a:srgbClr val="00408C"/>
              </a:solidFill>
              <a:ea typeface="ヒラギノ角ゴ Pro W3"/>
              <a:cs typeface="ヒラギノ角ゴ Pro W3"/>
            </a:endParaRPr>
          </a:p>
        </p:txBody>
      </p:sp>
    </p:spTree>
    <p:extLst>
      <p:ext uri="{BB962C8B-B14F-4D97-AF65-F5344CB8AC3E}">
        <p14:creationId xmlns:p14="http://schemas.microsoft.com/office/powerpoint/2010/main" val="209008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295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115615" y="3475484"/>
            <a:ext cx="7332463" cy="2401788"/>
          </a:xfrm>
          <a:noFill/>
        </p:spPr>
        <p:txBody>
          <a:bodyPr/>
          <a:lstStyle/>
          <a:p>
            <a:r>
              <a:rPr lang="el-GR" sz="2800" dirty="0"/>
              <a:t>Η σημασία των Πληροφοριών διπλωμάτων ευρεσιτεχνίας για τα δημόσια ερευνητικά ινστιτούτα και πανεπιστήμια</a:t>
            </a:r>
          </a:p>
          <a:p>
            <a:r>
              <a:rPr lang="el-GR" sz="2800" dirty="0"/>
              <a:t>Και πως μπορούν να χρησιμοποιηθούν για την προώθηση συνεργασιών και καινοτομίας</a:t>
            </a:r>
            <a:endParaRPr lang="en-US" sz="2200" b="1" noProof="0" dirty="0">
              <a:solidFill>
                <a:srgbClr val="00408C"/>
              </a:solidFill>
            </a:endParaRPr>
          </a:p>
        </p:txBody>
      </p:sp>
      <p:sp>
        <p:nvSpPr>
          <p:cNvPr id="3075" name="Text Box 5"/>
          <p:cNvSpPr txBox="1">
            <a:spLocks noChangeArrowheads="1"/>
          </p:cNvSpPr>
          <p:nvPr/>
        </p:nvSpPr>
        <p:spPr bwMode="auto">
          <a:xfrm>
            <a:off x="6588224" y="5909890"/>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l-GR" sz="1300" dirty="0" smtClean="0">
                <a:solidFill>
                  <a:srgbClr val="3399FF"/>
                </a:solidFill>
                <a:latin typeface="Arial Black" pitchFamily="34" charset="0"/>
                <a:ea typeface="ヒラギノ角ゴ Pro W3" pitchFamily="1" charset="-128"/>
              </a:rPr>
              <a:t>Θεσσαλονίκη, </a:t>
            </a:r>
          </a:p>
          <a:p>
            <a:pPr>
              <a:lnSpc>
                <a:spcPct val="40000"/>
              </a:lnSpc>
            </a:pPr>
            <a:r>
              <a:rPr lang="el-GR" sz="1300" dirty="0" smtClean="0">
                <a:solidFill>
                  <a:srgbClr val="3399FF"/>
                </a:solidFill>
                <a:latin typeface="Arial Black" pitchFamily="34" charset="0"/>
                <a:ea typeface="ヒラギノ角ゴ Pro W3" pitchFamily="1" charset="-128"/>
              </a:rPr>
              <a:t>10 Μαρτίου 2016</a:t>
            </a:r>
            <a:endParaRPr lang="es-ES" sz="1300" dirty="0">
              <a:solidFill>
                <a:srgbClr val="3399FF"/>
              </a:solidFill>
              <a:latin typeface="Arial Black" pitchFamily="34" charset="0"/>
              <a:ea typeface="ヒラギノ角ゴ Pro W3" pitchFamily="1" charset="-128"/>
            </a:endParaRPr>
          </a:p>
        </p:txBody>
      </p:sp>
      <p:sp>
        <p:nvSpPr>
          <p:cNvPr id="3076" name="Rectangle 6"/>
          <p:cNvSpPr>
            <a:spLocks noChangeArrowheads="1"/>
          </p:cNvSpPr>
          <p:nvPr/>
        </p:nvSpPr>
        <p:spPr bwMode="auto">
          <a:xfrm>
            <a:off x="849313" y="3284984"/>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fr-CH"/>
          </a:p>
        </p:txBody>
      </p:sp>
      <p:sp>
        <p:nvSpPr>
          <p:cNvPr id="3077" name="Rectangle 7"/>
          <p:cNvSpPr>
            <a:spLocks noChangeArrowheads="1"/>
          </p:cNvSpPr>
          <p:nvPr/>
        </p:nvSpPr>
        <p:spPr bwMode="auto">
          <a:xfrm>
            <a:off x="1115616" y="5781676"/>
            <a:ext cx="7167562" cy="93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l-GR" sz="2200" dirty="0" smtClean="0">
                <a:solidFill>
                  <a:srgbClr val="00408C"/>
                </a:solidFill>
                <a:ea typeface="ヒラギノ角ゴ Pro W3" pitchFamily="1" charset="-128"/>
              </a:rPr>
              <a:t>Αντώνιος Φαρασόπουλος, Διευθυντής</a:t>
            </a:r>
          </a:p>
        </p:txBody>
      </p:sp>
    </p:spTree>
    <p:extLst>
      <p:ext uri="{BB962C8B-B14F-4D97-AF65-F5344CB8AC3E}">
        <p14:creationId xmlns:p14="http://schemas.microsoft.com/office/powerpoint/2010/main" val="18579169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79512" y="116632"/>
            <a:ext cx="8856984" cy="1143000"/>
          </a:xfrm>
        </p:spPr>
        <p:txBody>
          <a:bodyPr/>
          <a:lstStyle/>
          <a:p>
            <a:r>
              <a:rPr lang="el-GR" sz="3200" dirty="0"/>
              <a:t>Ο κύκλος καινοτομίας και λήψη αποφάσεων σχετιζόμενη με καινοτομία/διαχείριση </a:t>
            </a:r>
            <a:r>
              <a:rPr lang="el-GR" sz="3200" dirty="0" smtClean="0"/>
              <a:t>ΒΙ</a:t>
            </a:r>
            <a:endParaRPr lang="en-US" altLang="en-US" sz="3000" noProof="0" dirty="0" smtClean="0"/>
          </a:p>
        </p:txBody>
      </p:sp>
      <p:graphicFrame>
        <p:nvGraphicFramePr>
          <p:cNvPr id="2" name="Diagram 1"/>
          <p:cNvGraphicFramePr/>
          <p:nvPr>
            <p:extLst>
              <p:ext uri="{D42A27DB-BD31-4B8C-83A1-F6EECF244321}">
                <p14:modId xmlns:p14="http://schemas.microsoft.com/office/powerpoint/2010/main" val="1268545423"/>
              </p:ext>
            </p:extLst>
          </p:nvPr>
        </p:nvGraphicFramePr>
        <p:xfrm>
          <a:off x="107504" y="1241376"/>
          <a:ext cx="8712968"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pPr>
              <a:defRPr/>
            </a:pPr>
            <a:fld id="{47EF30E1-F1FA-44B3-91C5-EBB133D93B60}" type="slidenum">
              <a:rPr lang="en-US" smtClean="0"/>
              <a:pPr>
                <a:defRPr/>
              </a:pPr>
              <a:t>88</a:t>
            </a:fld>
            <a:endParaRPr lang="en-US"/>
          </a:p>
        </p:txBody>
      </p:sp>
    </p:spTree>
    <p:extLst>
      <p:ext uri="{BB962C8B-B14F-4D97-AF65-F5344CB8AC3E}">
        <p14:creationId xmlns:p14="http://schemas.microsoft.com/office/powerpoint/2010/main" val="1875527748"/>
      </p:ext>
    </p:extLst>
  </p:cSld>
  <p:clrMapOvr>
    <a:masterClrMapping/>
  </p:clrMapOvr>
  <p:transition xmlns:p14="http://schemas.microsoft.com/office/powerpoint/2010/mai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40" y="116632"/>
            <a:ext cx="8856984" cy="864096"/>
          </a:xfrm>
        </p:spPr>
        <p:txBody>
          <a:bodyPr/>
          <a:lstStyle/>
          <a:p>
            <a:r>
              <a:rPr lang="el-GR" sz="2800" dirty="0"/>
              <a:t>Οι ιδιαιτερότητες των </a:t>
            </a:r>
            <a:r>
              <a:rPr lang="el-GR" sz="2800" dirty="0" smtClean="0"/>
              <a:t>πανεπιστημίων και των δημόσιων κέντρων </a:t>
            </a:r>
            <a:r>
              <a:rPr lang="el-GR" sz="2800" dirty="0"/>
              <a:t>έρευνας </a:t>
            </a:r>
            <a:endParaRPr lang="en-US" sz="2500" noProof="0" dirty="0"/>
          </a:p>
        </p:txBody>
      </p:sp>
      <p:sp>
        <p:nvSpPr>
          <p:cNvPr id="3" name="Content Placeholder 2"/>
          <p:cNvSpPr>
            <a:spLocks noGrp="1"/>
          </p:cNvSpPr>
          <p:nvPr>
            <p:ph idx="1"/>
          </p:nvPr>
        </p:nvSpPr>
        <p:spPr>
          <a:xfrm>
            <a:off x="12229" y="620688"/>
            <a:ext cx="8856984" cy="4352925"/>
          </a:xfrm>
        </p:spPr>
        <p:txBody>
          <a:bodyPr/>
          <a:lstStyle/>
          <a:p>
            <a:pPr marL="0" indent="0">
              <a:buNone/>
            </a:pPr>
            <a:endParaRPr lang="en-US" noProof="0" dirty="0" smtClean="0"/>
          </a:p>
          <a:p>
            <a:r>
              <a:rPr lang="el-GR" dirty="0"/>
              <a:t>Με τα ερευνητικά </a:t>
            </a:r>
            <a:r>
              <a:rPr lang="el-GR" dirty="0" smtClean="0"/>
              <a:t>τους αποτελέσματα συμβάλλουν </a:t>
            </a:r>
            <a:r>
              <a:rPr lang="el-GR" dirty="0"/>
              <a:t>στην </a:t>
            </a:r>
            <a:r>
              <a:rPr lang="el-GR" dirty="0" smtClean="0"/>
              <a:t>εξέλιξη </a:t>
            </a:r>
            <a:r>
              <a:rPr lang="el-GR" dirty="0"/>
              <a:t>των επιστημών</a:t>
            </a:r>
            <a:r>
              <a:rPr lang="el-GR" dirty="0" smtClean="0"/>
              <a:t>, την προώθηση του </a:t>
            </a:r>
            <a:r>
              <a:rPr lang="el-GR" dirty="0"/>
              <a:t>δημοσίου συμφέροντος και της </a:t>
            </a:r>
            <a:r>
              <a:rPr lang="el-GR" dirty="0" smtClean="0"/>
              <a:t>κοινωνίας</a:t>
            </a:r>
            <a:endParaRPr lang="en-US" noProof="0" dirty="0" smtClean="0"/>
          </a:p>
          <a:p>
            <a:r>
              <a:rPr lang="el-GR" dirty="0"/>
              <a:t>Δεν έχουν εμπορικό χαρακτήρα </a:t>
            </a:r>
            <a:r>
              <a:rPr lang="el-GR" dirty="0" smtClean="0"/>
              <a:t>(αμερικανικά «επιχειρηματικά </a:t>
            </a:r>
            <a:r>
              <a:rPr lang="el-GR" dirty="0"/>
              <a:t>πανεπιστήμια</a:t>
            </a:r>
            <a:r>
              <a:rPr lang="el-GR" dirty="0" smtClean="0"/>
              <a:t>»)</a:t>
            </a:r>
          </a:p>
          <a:p>
            <a:r>
              <a:rPr lang="el-GR" dirty="0"/>
              <a:t>Οι δραστηριότητές τους σχετίζονται με την πολιτική καινοτομίας της χώρας και </a:t>
            </a:r>
            <a:r>
              <a:rPr lang="el-GR" dirty="0" smtClean="0"/>
              <a:t>τη στρατηγική ΒΙ των ίδιων</a:t>
            </a:r>
          </a:p>
          <a:p>
            <a:r>
              <a:rPr lang="el-GR" dirty="0"/>
              <a:t>Περισσότερο </a:t>
            </a:r>
            <a:r>
              <a:rPr lang="el-GR" dirty="0" smtClean="0"/>
              <a:t>εστιασμένα </a:t>
            </a:r>
            <a:r>
              <a:rPr lang="el-GR" dirty="0"/>
              <a:t>στη βελτιστοποίηση του δυναμικού καινοτομίας, με αυξανόμενο </a:t>
            </a:r>
            <a:r>
              <a:rPr lang="el-GR" dirty="0" smtClean="0"/>
              <a:t>αριθμό</a:t>
            </a:r>
          </a:p>
          <a:p>
            <a:pPr marL="0" indent="0">
              <a:buNone/>
            </a:pPr>
            <a:r>
              <a:rPr lang="el-GR" dirty="0" smtClean="0"/>
              <a:t> </a:t>
            </a:r>
            <a:r>
              <a:rPr lang="el-GR" dirty="0"/>
              <a:t>Γραφείων Μεταφοράς </a:t>
            </a:r>
            <a:r>
              <a:rPr lang="el-GR" dirty="0" smtClean="0"/>
              <a:t>Τεχνολογίας</a:t>
            </a:r>
          </a:p>
          <a:p>
            <a:pPr marL="0" indent="0">
              <a:buNone/>
            </a:pPr>
            <a:r>
              <a:rPr lang="el-GR" dirty="0" smtClean="0"/>
              <a:t> </a:t>
            </a:r>
            <a:r>
              <a:rPr lang="el-GR" dirty="0"/>
              <a:t>(ΓΜΤ), Γραφείων </a:t>
            </a:r>
            <a:r>
              <a:rPr lang="el-GR" dirty="0" smtClean="0"/>
              <a:t>Μεταφοράς/</a:t>
            </a:r>
          </a:p>
          <a:p>
            <a:pPr marL="0" indent="0">
              <a:buNone/>
            </a:pPr>
            <a:r>
              <a:rPr lang="el-GR" dirty="0" smtClean="0"/>
              <a:t> </a:t>
            </a:r>
            <a:r>
              <a:rPr lang="el-GR" dirty="0"/>
              <a:t>Διαχείρισης Γνώσης</a:t>
            </a:r>
            <a:endParaRPr lang="en-US" noProof="0" dirty="0" smtClean="0"/>
          </a:p>
          <a:p>
            <a:pPr marL="0" indent="0">
              <a:buNone/>
            </a:pPr>
            <a:endParaRPr lang="en-US" noProof="0" dirty="0" smtClean="0"/>
          </a:p>
          <a:p>
            <a:pPr marL="0" indent="0">
              <a:buNone/>
            </a:pPr>
            <a:endParaRPr lang="en-US" noProof="0" dirty="0"/>
          </a:p>
        </p:txBody>
      </p:sp>
      <p:sp>
        <p:nvSpPr>
          <p:cNvPr id="4" name="Slide Number Placeholder 3"/>
          <p:cNvSpPr>
            <a:spLocks noGrp="1"/>
          </p:cNvSpPr>
          <p:nvPr>
            <p:ph type="sldNum" sz="quarter" idx="10"/>
          </p:nvPr>
        </p:nvSpPr>
        <p:spPr/>
        <p:txBody>
          <a:bodyPr/>
          <a:lstStyle/>
          <a:p>
            <a:pPr>
              <a:defRPr/>
            </a:pPr>
            <a:fld id="{C533EFBB-7C01-4D83-9D3C-01A99889B146}" type="slidenum">
              <a:rPr lang="en-US" smtClean="0"/>
              <a:pPr>
                <a:defRPr/>
              </a:pPr>
              <a:t>89</a:t>
            </a:fld>
            <a:endParaRPr lang="en-US"/>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509120"/>
            <a:ext cx="3600400" cy="2137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6381328"/>
            <a:ext cx="8987262" cy="379924"/>
          </a:xfrm>
          <a:prstGeom prst="rect">
            <a:avLst/>
          </a:prstGeom>
          <a:noFill/>
          <a:ln>
            <a:noFill/>
          </a:ln>
        </p:spPr>
        <p:txBody>
          <a:bodyPr wrap="square" rtlCol="0">
            <a:noAutofit/>
          </a:bodyPr>
          <a:lstStyle/>
          <a:p>
            <a:r>
              <a:rPr lang="el-GR" sz="1400" dirty="0"/>
              <a:t>Δραστηριότητα ερευνητικών ινστιτούτων και πανεπιστημίων </a:t>
            </a:r>
            <a:r>
              <a:rPr lang="el-GR" sz="1400" dirty="0" smtClean="0"/>
              <a:t>στον τομέα </a:t>
            </a:r>
            <a:r>
              <a:rPr lang="el-GR" sz="1400" dirty="0"/>
              <a:t>της αφαλάτωσης. Πηγή</a:t>
            </a:r>
            <a:r>
              <a:rPr lang="es-ES_tradnl" sz="1400" dirty="0" smtClean="0"/>
              <a:t>: WIPO </a:t>
            </a:r>
            <a:r>
              <a:rPr lang="el-GR" sz="1400" dirty="0" smtClean="0"/>
              <a:t>Ανάλυση της καινοτόμου δραστηριότητας σχετικά με την αφαλάτωση</a:t>
            </a:r>
            <a:endParaRPr lang="es-ES_tradnl" sz="1400" dirty="0"/>
          </a:p>
        </p:txBody>
      </p:sp>
    </p:spTree>
    <p:extLst>
      <p:ext uri="{BB962C8B-B14F-4D97-AF65-F5344CB8AC3E}">
        <p14:creationId xmlns:p14="http://schemas.microsoft.com/office/powerpoint/2010/main" val="129887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98912966"/>
              </p:ext>
            </p:extLst>
          </p:nvPr>
        </p:nvGraphicFramePr>
        <p:xfrm>
          <a:off x="107504" y="0"/>
          <a:ext cx="9036496"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776916" y="2535464"/>
            <a:ext cx="2520280" cy="1015663"/>
          </a:xfrm>
          <a:prstGeom prst="rect">
            <a:avLst/>
          </a:prstGeom>
          <a:solidFill>
            <a:srgbClr val="00B0F0"/>
          </a:solidFill>
        </p:spPr>
        <p:txBody>
          <a:bodyPr wrap="square" rtlCol="0">
            <a:spAutoFit/>
          </a:bodyPr>
          <a:lstStyle/>
          <a:p>
            <a:pPr algn="ctr"/>
            <a:r>
              <a:rPr lang="en-US" sz="3000" dirty="0" smtClean="0">
                <a:solidFill>
                  <a:schemeClr val="bg1"/>
                </a:solidFill>
              </a:rPr>
              <a:t>Global IP Infrastructure</a:t>
            </a:r>
            <a:endParaRPr lang="en-GB" sz="3000" dirty="0">
              <a:solidFill>
                <a:schemeClr val="bg1"/>
              </a:solidFill>
            </a:endParaRPr>
          </a:p>
        </p:txBody>
      </p:sp>
    </p:spTree>
    <p:extLst>
      <p:ext uri="{BB962C8B-B14F-4D97-AF65-F5344CB8AC3E}">
        <p14:creationId xmlns:p14="http://schemas.microsoft.com/office/powerpoint/2010/main" val="193876243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116632"/>
            <a:ext cx="8856984" cy="1143000"/>
          </a:xfrm>
        </p:spPr>
        <p:txBody>
          <a:bodyPr/>
          <a:lstStyle/>
          <a:p>
            <a:r>
              <a:rPr lang="el-GR" sz="3200" dirty="0"/>
              <a:t>Τάσεις σε επιστημονικές δημοσιεύσεις και </a:t>
            </a:r>
            <a:r>
              <a:rPr lang="el-GR" sz="3200" dirty="0" smtClean="0"/>
              <a:t>καταθέσεις </a:t>
            </a:r>
            <a:r>
              <a:rPr lang="el-GR" sz="3200" dirty="0"/>
              <a:t>διπλωμάτων </a:t>
            </a:r>
            <a:r>
              <a:rPr lang="el-GR" sz="3200" dirty="0" smtClean="0"/>
              <a:t>ευρεσιτεχνίας</a:t>
            </a:r>
            <a:endParaRPr lang="en-US" sz="3200" noProof="0" dirty="0"/>
          </a:p>
        </p:txBody>
      </p:sp>
      <p:sp>
        <p:nvSpPr>
          <p:cNvPr id="5" name="Text Placeholder 4"/>
          <p:cNvSpPr>
            <a:spLocks noGrp="1"/>
          </p:cNvSpPr>
          <p:nvPr>
            <p:ph type="body" idx="1"/>
          </p:nvPr>
        </p:nvSpPr>
        <p:spPr>
          <a:xfrm>
            <a:off x="4572000" y="1340768"/>
            <a:ext cx="4040188" cy="639762"/>
          </a:xfrm>
        </p:spPr>
        <p:txBody>
          <a:bodyPr/>
          <a:lstStyle/>
          <a:p>
            <a:r>
              <a:rPr lang="el-GR" dirty="0"/>
              <a:t>Κατάσταση παγκοσμίως</a:t>
            </a:r>
            <a:endParaRPr lang="en-US" noProof="0" dirty="0"/>
          </a:p>
        </p:txBody>
      </p:sp>
      <p:sp>
        <p:nvSpPr>
          <p:cNvPr id="7" name="Text Placeholder 6"/>
          <p:cNvSpPr>
            <a:spLocks noGrp="1"/>
          </p:cNvSpPr>
          <p:nvPr>
            <p:ph type="body" sz="quarter" idx="3"/>
          </p:nvPr>
        </p:nvSpPr>
        <p:spPr>
          <a:xfrm>
            <a:off x="107504" y="1340768"/>
            <a:ext cx="4041775" cy="639762"/>
          </a:xfrm>
        </p:spPr>
        <p:txBody>
          <a:bodyPr/>
          <a:lstStyle/>
          <a:p>
            <a:r>
              <a:rPr lang="el-GR" dirty="0"/>
              <a:t>Ελλάδα</a:t>
            </a:r>
            <a:endParaRPr lang="en-US" noProof="0"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3491459081"/>
              </p:ext>
            </p:extLst>
          </p:nvPr>
        </p:nvGraphicFramePr>
        <p:xfrm>
          <a:off x="4644008" y="2132856"/>
          <a:ext cx="4279093" cy="324036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539552" y="5480774"/>
            <a:ext cx="8280920" cy="338554"/>
          </a:xfrm>
          <a:prstGeom prst="rect">
            <a:avLst/>
          </a:prstGeom>
        </p:spPr>
        <p:txBody>
          <a:bodyPr wrap="square">
            <a:spAutoFit/>
          </a:bodyPr>
          <a:lstStyle/>
          <a:p>
            <a:r>
              <a:rPr lang="el-GR" sz="1600" i="1" dirty="0" smtClean="0">
                <a:solidFill>
                  <a:schemeClr val="bg1">
                    <a:lumMod val="50000"/>
                  </a:schemeClr>
                </a:solidFill>
              </a:rPr>
              <a:t>Πηγή</a:t>
            </a:r>
            <a:r>
              <a:rPr lang="es-ES_tradnl" sz="1600" i="1" dirty="0" smtClean="0">
                <a:solidFill>
                  <a:schemeClr val="bg1">
                    <a:lumMod val="50000"/>
                  </a:schemeClr>
                </a:solidFill>
              </a:rPr>
              <a:t>: WIPO </a:t>
            </a:r>
            <a:r>
              <a:rPr lang="el-GR" sz="1600" i="1" dirty="0" smtClean="0">
                <a:solidFill>
                  <a:schemeClr val="bg1">
                    <a:lumMod val="50000"/>
                  </a:schemeClr>
                </a:solidFill>
              </a:rPr>
              <a:t>στατιστική βάση δεδομένων και Αμερικανικό Ίδρυμα Επιστήμης</a:t>
            </a:r>
            <a:r>
              <a:rPr lang="es-ES_tradnl" sz="1600" i="1" dirty="0" smtClean="0">
                <a:solidFill>
                  <a:schemeClr val="bg1">
                    <a:lumMod val="50000"/>
                  </a:schemeClr>
                </a:solidFill>
              </a:rPr>
              <a:t>, </a:t>
            </a:r>
            <a:r>
              <a:rPr lang="el-GR" sz="1600" i="1" dirty="0" smtClean="0">
                <a:solidFill>
                  <a:schemeClr val="bg1">
                    <a:lumMod val="50000"/>
                  </a:schemeClr>
                </a:solidFill>
              </a:rPr>
              <a:t>Ιούλιος</a:t>
            </a:r>
            <a:r>
              <a:rPr lang="es-ES_tradnl" sz="1600" i="1" dirty="0" smtClean="0">
                <a:solidFill>
                  <a:schemeClr val="bg1">
                    <a:lumMod val="50000"/>
                  </a:schemeClr>
                </a:solidFill>
              </a:rPr>
              <a:t> 2015</a:t>
            </a:r>
            <a:endParaRPr lang="es-ES_tradnl" sz="1600" i="1" dirty="0">
              <a:solidFill>
                <a:schemeClr val="bg1">
                  <a:lumMod val="50000"/>
                </a:schemeClr>
              </a:solidFill>
            </a:endParaRPr>
          </a:p>
        </p:txBody>
      </p:sp>
      <p:sp>
        <p:nvSpPr>
          <p:cNvPr id="2" name="Slide Number Placeholder 1"/>
          <p:cNvSpPr>
            <a:spLocks noGrp="1"/>
          </p:cNvSpPr>
          <p:nvPr>
            <p:ph type="sldNum" sz="quarter" idx="10"/>
          </p:nvPr>
        </p:nvSpPr>
        <p:spPr/>
        <p:txBody>
          <a:bodyPr/>
          <a:lstStyle/>
          <a:p>
            <a:pPr>
              <a:defRPr/>
            </a:pPr>
            <a:fld id="{0E6DC200-8EF6-4E67-A1A3-961CE65706D5}" type="slidenum">
              <a:rPr lang="en-US" smtClean="0"/>
              <a:pPr>
                <a:defRPr/>
              </a:pPr>
              <a:t>90</a:t>
            </a:fld>
            <a:endParaRPr lang="en-US"/>
          </a:p>
        </p:txBody>
      </p:sp>
      <p:graphicFrame>
        <p:nvGraphicFramePr>
          <p:cNvPr id="8" name="Chart 7"/>
          <p:cNvGraphicFramePr>
            <a:graphicFrameLocks/>
          </p:cNvGraphicFramePr>
          <p:nvPr>
            <p:extLst>
              <p:ext uri="{D42A27DB-BD31-4B8C-83A1-F6EECF244321}">
                <p14:modId xmlns:p14="http://schemas.microsoft.com/office/powerpoint/2010/main" val="169408400"/>
              </p:ext>
            </p:extLst>
          </p:nvPr>
        </p:nvGraphicFramePr>
        <p:xfrm>
          <a:off x="38100" y="2132856"/>
          <a:ext cx="4497896" cy="324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7534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idx="4294967295"/>
          </p:nvPr>
        </p:nvSpPr>
        <p:spPr>
          <a:xfrm>
            <a:off x="107504" y="404664"/>
            <a:ext cx="8856984" cy="432048"/>
          </a:xfrm>
        </p:spPr>
        <p:txBody>
          <a:bodyPr/>
          <a:lstStyle/>
          <a:p>
            <a:r>
              <a:rPr lang="el-GR" sz="2800" dirty="0"/>
              <a:t>Η αυξανόμενη σημασία των </a:t>
            </a:r>
            <a:r>
              <a:rPr lang="el-GR" sz="2800" dirty="0" smtClean="0"/>
              <a:t>πληροφοριών που περιλαμβάνονται στα διπλώματα </a:t>
            </a:r>
            <a:r>
              <a:rPr lang="el-GR" sz="2800" dirty="0"/>
              <a:t>ευρεσιτεχνίας</a:t>
            </a:r>
            <a:endParaRPr lang="en-US" altLang="en-US" sz="2800" noProof="0" dirty="0" smtClean="0"/>
          </a:p>
        </p:txBody>
      </p:sp>
      <p:sp>
        <p:nvSpPr>
          <p:cNvPr id="46083" name="Espace réservé du texte 3"/>
          <p:cNvSpPr>
            <a:spLocks noGrp="1"/>
          </p:cNvSpPr>
          <p:nvPr>
            <p:ph type="body" sz="half" idx="4294967295"/>
          </p:nvPr>
        </p:nvSpPr>
        <p:spPr>
          <a:xfrm>
            <a:off x="251520" y="4149081"/>
            <a:ext cx="8820471" cy="2376264"/>
          </a:xfrm>
        </p:spPr>
        <p:txBody>
          <a:bodyPr/>
          <a:lstStyle/>
          <a:p>
            <a:r>
              <a:rPr lang="el-GR" sz="2000" dirty="0"/>
              <a:t>Αύξηση </a:t>
            </a:r>
            <a:r>
              <a:rPr lang="el-GR" sz="2000" dirty="0" smtClean="0"/>
              <a:t>του αριθμού αιτήσεων </a:t>
            </a:r>
            <a:r>
              <a:rPr lang="el-GR" sz="2000" dirty="0"/>
              <a:t>διπλωμάτων ευρεσιτεχνίας, καθώς και του όγκου πληροφοριών που περιλαμβάνονται </a:t>
            </a:r>
            <a:r>
              <a:rPr lang="el-GR" sz="2000" dirty="0" smtClean="0"/>
              <a:t>στα σχετικά έγγραφα </a:t>
            </a:r>
            <a:r>
              <a:rPr lang="el-GR" sz="2000" dirty="0"/>
              <a:t>(</a:t>
            </a:r>
            <a:r>
              <a:rPr lang="el-GR" sz="2000" dirty="0" smtClean="0"/>
              <a:t>τεχνικές, νομικές και επιχειρηματικές πληροφορίες)</a:t>
            </a:r>
          </a:p>
          <a:p>
            <a:r>
              <a:rPr lang="el-GR" sz="2000" dirty="0" smtClean="0"/>
              <a:t>Περιλαμβάνονται </a:t>
            </a:r>
            <a:r>
              <a:rPr lang="el-GR" sz="2000" dirty="0"/>
              <a:t>σε βάσεις δεδομένων (δωρεάν και εμπορικές</a:t>
            </a:r>
            <a:r>
              <a:rPr lang="el-GR" sz="2000" dirty="0" smtClean="0"/>
              <a:t>)</a:t>
            </a:r>
          </a:p>
          <a:p>
            <a:r>
              <a:rPr lang="el-GR" sz="2000" dirty="0"/>
              <a:t>Π</a:t>
            </a:r>
            <a:r>
              <a:rPr lang="el-GR" sz="2000" dirty="0" smtClean="0"/>
              <a:t>ρόκληση </a:t>
            </a:r>
            <a:r>
              <a:rPr lang="el-GR" sz="2000" dirty="0"/>
              <a:t>πρόσβασης </a:t>
            </a:r>
            <a:r>
              <a:rPr lang="el-GR" sz="2000" dirty="0" smtClean="0"/>
              <a:t>στα δεδομένα και τις σχετικές πληροφορίες</a:t>
            </a:r>
          </a:p>
          <a:p>
            <a:r>
              <a:rPr lang="en-US" altLang="en-US" sz="2200" noProof="0" dirty="0" smtClean="0"/>
              <a:t>PATENTSCOPE: </a:t>
            </a:r>
            <a:r>
              <a:rPr lang="el-GR" sz="2000" dirty="0" smtClean="0"/>
              <a:t>51 </a:t>
            </a:r>
            <a:r>
              <a:rPr lang="el-GR" sz="2000" dirty="0"/>
              <a:t>εκατομμύρια έγγραφα διπλωμάτων ευρεσιτεχνίας</a:t>
            </a:r>
            <a:endParaRPr lang="en-US" altLang="en-US" sz="2200" noProof="0" dirty="0" smtClean="0"/>
          </a:p>
          <a:p>
            <a:pPr eaLnBrk="1" hangingPunct="1"/>
            <a:endParaRPr lang="en-US" altLang="en-US" sz="2200" noProof="0" dirty="0" smtClean="0"/>
          </a:p>
          <a:p>
            <a:pPr marL="0" indent="0" eaLnBrk="1" hangingPunct="1">
              <a:buNone/>
            </a:pPr>
            <a:endParaRPr lang="en-US" altLang="en-US" sz="2200" noProof="0" dirty="0" smtClean="0"/>
          </a:p>
        </p:txBody>
      </p:sp>
      <p:sp>
        <p:nvSpPr>
          <p:cNvPr id="46084" name="Rectangle 5"/>
          <p:cNvSpPr>
            <a:spLocks noChangeArrowheads="1"/>
          </p:cNvSpPr>
          <p:nvPr/>
        </p:nvSpPr>
        <p:spPr bwMode="auto">
          <a:xfrm>
            <a:off x="1547664" y="3717032"/>
            <a:ext cx="5508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s-ES_tradnl" altLang="en-US" sz="1600" i="1" dirty="0" err="1" smtClean="0"/>
              <a:t>Source</a:t>
            </a:r>
            <a:r>
              <a:rPr lang="es-ES_tradnl" altLang="en-US" sz="1600" i="1" dirty="0" smtClean="0"/>
              <a:t>: WIPO </a:t>
            </a:r>
            <a:r>
              <a:rPr lang="es-ES_tradnl" altLang="en-US" sz="1600" i="1" dirty="0" err="1" smtClean="0"/>
              <a:t>Statistical</a:t>
            </a:r>
            <a:r>
              <a:rPr lang="es-ES_tradnl" altLang="en-US" sz="1600" i="1" dirty="0" smtClean="0"/>
              <a:t> </a:t>
            </a:r>
            <a:r>
              <a:rPr lang="es-ES_tradnl" altLang="en-US" sz="1600" i="1" dirty="0" err="1" smtClean="0"/>
              <a:t>Database</a:t>
            </a:r>
            <a:r>
              <a:rPr lang="es-ES_tradnl" altLang="en-US" sz="1600" i="1" dirty="0" smtClean="0"/>
              <a:t> – </a:t>
            </a:r>
            <a:r>
              <a:rPr lang="es-ES_tradnl" altLang="en-US" sz="1600" i="1" dirty="0" err="1" smtClean="0"/>
              <a:t>October</a:t>
            </a:r>
            <a:r>
              <a:rPr lang="es-ES_tradnl" altLang="en-US" sz="1600" i="1" dirty="0" smtClean="0"/>
              <a:t> 2015</a:t>
            </a:r>
            <a:endParaRPr lang="es-ES_tradnl" altLang="en-US" sz="1600" i="1" dirty="0"/>
          </a:p>
        </p:txBody>
      </p:sp>
      <p:sp>
        <p:nvSpPr>
          <p:cNvPr id="46086" name="Slide Number Placeholder 5"/>
          <p:cNvSpPr>
            <a:spLocks noGrp="1"/>
          </p:cNvSpPr>
          <p:nvPr>
            <p:ph type="sldNum" sz="quarter" idx="4294967295"/>
          </p:nvPr>
        </p:nvSpPr>
        <p:spPr>
          <a:xfrm>
            <a:off x="7010400" y="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726FABE7-E407-4602-9D1B-92A7E595A180}" type="slidenum">
              <a:rPr lang="en-US" altLang="en-US" sz="1400" smtClean="0"/>
              <a:pPr eaLnBrk="1" hangingPunct="1"/>
              <a:t>91</a:t>
            </a:fld>
            <a:endParaRPr lang="en-US" altLang="en-US" sz="140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049" y="1261492"/>
            <a:ext cx="5325952"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491888"/>
      </p:ext>
    </p:extLst>
  </p:cSld>
  <p:clrMapOvr>
    <a:masterClrMapping/>
  </p:clrMapOvr>
  <p:transition xmlns:p14="http://schemas.microsoft.com/office/powerpoint/2010/mai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88913"/>
            <a:ext cx="8820150" cy="935831"/>
          </a:xfrm>
        </p:spPr>
        <p:txBody>
          <a:bodyPr/>
          <a:lstStyle/>
          <a:p>
            <a:r>
              <a:rPr lang="el-GR" sz="2000" dirty="0" smtClean="0"/>
              <a:t>Πρωτογενείς </a:t>
            </a:r>
            <a:r>
              <a:rPr lang="el-GR" sz="2000" dirty="0"/>
              <a:t>και </a:t>
            </a:r>
            <a:r>
              <a:rPr lang="el-GR" sz="2000" dirty="0" smtClean="0"/>
              <a:t>δευτερογενείς πηγές πληροφοριών περί </a:t>
            </a:r>
            <a:r>
              <a:rPr lang="el-GR" sz="2000" dirty="0"/>
              <a:t>διπλωμάτων ευρεσιτεχνίας</a:t>
            </a:r>
            <a:endParaRPr lang="en-US" altLang="es-ES" sz="2000" noProof="0" dirty="0" smtClean="0"/>
          </a:p>
        </p:txBody>
      </p:sp>
      <p:sp>
        <p:nvSpPr>
          <p:cNvPr id="31747" name="Rectangle 3"/>
          <p:cNvSpPr>
            <a:spLocks noGrp="1" noChangeArrowheads="1"/>
          </p:cNvSpPr>
          <p:nvPr>
            <p:ph type="body" idx="1"/>
          </p:nvPr>
        </p:nvSpPr>
        <p:spPr>
          <a:xfrm>
            <a:off x="170656" y="1268760"/>
            <a:ext cx="8713787" cy="5445125"/>
          </a:xfrm>
        </p:spPr>
        <p:txBody>
          <a:bodyPr/>
          <a:lstStyle/>
          <a:p>
            <a:r>
              <a:rPr lang="el-GR" sz="2000" dirty="0" smtClean="0"/>
              <a:t>Πρωτογενείς </a:t>
            </a:r>
            <a:r>
              <a:rPr lang="el-GR" sz="2000" dirty="0"/>
              <a:t>πηγές πληροφοριών διπλωμάτων ευρεσιτεχνίας</a:t>
            </a:r>
            <a:r>
              <a:rPr lang="en-US" altLang="es-ES" sz="2000" noProof="0" dirty="0" smtClean="0"/>
              <a:t>:</a:t>
            </a:r>
          </a:p>
          <a:p>
            <a:pPr lvl="1"/>
            <a:r>
              <a:rPr lang="el-GR" sz="2000" dirty="0"/>
              <a:t>Εθνικές Επίσημες </a:t>
            </a:r>
            <a:r>
              <a:rPr lang="el-GR" sz="2000" dirty="0" smtClean="0"/>
              <a:t>Δημοσιεύσεις (</a:t>
            </a:r>
            <a:r>
              <a:rPr lang="el-GR" sz="2000" dirty="0"/>
              <a:t>αιτήσεις διπλωμάτων ευρεσιτεχνίας/ απονεμημένα διπλώματα ευρεσιτεχνίας), Εθνικά Μητρώα Διπλωμάτων </a:t>
            </a:r>
            <a:r>
              <a:rPr lang="el-GR" sz="2000" dirty="0" smtClean="0"/>
              <a:t>Ευρεσιτεχνίας</a:t>
            </a:r>
          </a:p>
          <a:p>
            <a:pPr lvl="1"/>
            <a:r>
              <a:rPr lang="el-GR" sz="2000" dirty="0"/>
              <a:t>Μητρώα διπλωμάτων ευρεσιτεχνίας σε κάποιες δικαιοδοσίες είναι </a:t>
            </a:r>
            <a:r>
              <a:rPr lang="el-GR" sz="2000" dirty="0" err="1"/>
              <a:t>προσβάσιμα</a:t>
            </a:r>
            <a:r>
              <a:rPr lang="el-GR" sz="2000" dirty="0"/>
              <a:t>/επιτρέπουν αναζήτηση </a:t>
            </a:r>
            <a:r>
              <a:rPr lang="en-US" sz="2000" dirty="0"/>
              <a:t>online</a:t>
            </a:r>
            <a:endParaRPr lang="en-US" altLang="es-ES" sz="2000" b="1" noProof="0" dirty="0" smtClean="0"/>
          </a:p>
          <a:p>
            <a:r>
              <a:rPr lang="el-GR" sz="2000" dirty="0" smtClean="0"/>
              <a:t>Δευτερογενείς </a:t>
            </a:r>
            <a:r>
              <a:rPr lang="el-GR" sz="2000" dirty="0"/>
              <a:t>πηγές </a:t>
            </a:r>
            <a:r>
              <a:rPr lang="en-US" altLang="es-ES" sz="2000" noProof="0" dirty="0" smtClean="0">
                <a:sym typeface="Wingdings" pitchFamily="2" charset="2"/>
              </a:rPr>
              <a:t> </a:t>
            </a:r>
            <a:r>
              <a:rPr lang="el-GR" sz="2000" dirty="0"/>
              <a:t>Βάσεις δεδομένων διπλωμάτων ευρεσιτεχνίας</a:t>
            </a:r>
            <a:endParaRPr lang="en-US" altLang="es-ES" sz="2000" u="sng" noProof="0" dirty="0" smtClean="0"/>
          </a:p>
          <a:p>
            <a:pPr lvl="1"/>
            <a:r>
              <a:rPr lang="el-GR" sz="1600" dirty="0" smtClean="0"/>
              <a:t>Κάποιες δωρεάν, άλλες </a:t>
            </a:r>
            <a:r>
              <a:rPr lang="el-GR" sz="1600" dirty="0"/>
              <a:t>έναντι </a:t>
            </a:r>
            <a:r>
              <a:rPr lang="el-GR" sz="1600" dirty="0" smtClean="0"/>
              <a:t>τελών</a:t>
            </a:r>
          </a:p>
          <a:p>
            <a:pPr marL="457200" lvl="1" indent="0">
              <a:buNone/>
            </a:pPr>
            <a:endParaRPr lang="en-US" altLang="es-ES" sz="1000" noProof="0" dirty="0" smtClean="0"/>
          </a:p>
          <a:p>
            <a:pPr lvl="2">
              <a:lnSpc>
                <a:spcPct val="80000"/>
              </a:lnSpc>
            </a:pPr>
            <a:r>
              <a:rPr lang="el-GR" sz="2000" dirty="0"/>
              <a:t>Δωρεάν</a:t>
            </a:r>
            <a:r>
              <a:rPr lang="en-US" altLang="es-ES" sz="2000" noProof="0" dirty="0" smtClean="0"/>
              <a:t>: WIPO                     ,  EPO                   ,</a:t>
            </a:r>
          </a:p>
          <a:p>
            <a:pPr lvl="2" eaLnBrk="1" hangingPunct="1">
              <a:lnSpc>
                <a:spcPct val="80000"/>
              </a:lnSpc>
              <a:buFontTx/>
              <a:buNone/>
            </a:pPr>
            <a:r>
              <a:rPr lang="en-US" altLang="es-ES" sz="2000" noProof="0" dirty="0" smtClean="0"/>
              <a:t>Google Patents (US patents) </a:t>
            </a:r>
          </a:p>
          <a:p>
            <a:pPr lvl="2" eaLnBrk="1" hangingPunct="1">
              <a:lnSpc>
                <a:spcPct val="80000"/>
              </a:lnSpc>
              <a:buFontTx/>
              <a:buNone/>
            </a:pPr>
            <a:r>
              <a:rPr lang="en-US" altLang="es-ES" sz="2000" noProof="0" dirty="0" smtClean="0"/>
              <a:t>SIPO Patent Search </a:t>
            </a:r>
          </a:p>
          <a:p>
            <a:pPr lvl="2">
              <a:lnSpc>
                <a:spcPct val="80000"/>
              </a:lnSpc>
            </a:pPr>
            <a:r>
              <a:rPr lang="el-GR" sz="2000" dirty="0"/>
              <a:t>Με τέλη</a:t>
            </a:r>
            <a:r>
              <a:rPr lang="en-US" altLang="es-ES" sz="2000" noProof="0" dirty="0" smtClean="0"/>
              <a:t>: </a:t>
            </a:r>
          </a:p>
          <a:p>
            <a:pPr lvl="2" eaLnBrk="1" hangingPunct="1">
              <a:lnSpc>
                <a:spcPct val="80000"/>
              </a:lnSpc>
              <a:buFontTx/>
              <a:buNone/>
            </a:pPr>
            <a:r>
              <a:rPr lang="en-US" altLang="es-ES" sz="2000" noProof="0" dirty="0" smtClean="0"/>
              <a:t>TR 			, LexisNexis		  , </a:t>
            </a:r>
          </a:p>
          <a:p>
            <a:pPr lvl="2" eaLnBrk="1" hangingPunct="1">
              <a:lnSpc>
                <a:spcPct val="80000"/>
              </a:lnSpc>
              <a:buFontTx/>
              <a:buNone/>
            </a:pPr>
            <a:r>
              <a:rPr lang="en-US" altLang="es-ES" sz="2000" noProof="0" dirty="0" smtClean="0"/>
              <a:t>Orbit </a:t>
            </a:r>
          </a:p>
          <a:p>
            <a:pPr lvl="2" eaLnBrk="1" hangingPunct="1">
              <a:lnSpc>
                <a:spcPct val="80000"/>
              </a:lnSpc>
              <a:buFontTx/>
              <a:buNone/>
            </a:pPr>
            <a:r>
              <a:rPr lang="en-US" altLang="es-ES" sz="2000" noProof="0" dirty="0" smtClean="0"/>
              <a:t> </a:t>
            </a:r>
          </a:p>
          <a:p>
            <a:pPr lvl="1"/>
            <a:endParaRPr lang="en-US" altLang="es-ES" sz="2000" noProof="0" dirty="0"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705" y="4077072"/>
            <a:ext cx="15065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4687888"/>
            <a:ext cx="9017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268" y="3992140"/>
            <a:ext cx="14573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4364410"/>
            <a:ext cx="10429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221" y="5297486"/>
            <a:ext cx="23844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5332" y="5665787"/>
            <a:ext cx="1408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6088" y="5219697"/>
            <a:ext cx="16192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92</a:t>
            </a:fld>
            <a:endParaRPr lang="en-US"/>
          </a:p>
        </p:txBody>
      </p:sp>
    </p:spTree>
    <p:extLst>
      <p:ext uri="{BB962C8B-B14F-4D97-AF65-F5344CB8AC3E}">
        <p14:creationId xmlns:p14="http://schemas.microsoft.com/office/powerpoint/2010/main" val="389976697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634082"/>
          </a:xfrm>
        </p:spPr>
        <p:txBody>
          <a:bodyPr/>
          <a:lstStyle/>
          <a:p>
            <a:r>
              <a:rPr lang="en-US" sz="3200" dirty="0" smtClean="0"/>
              <a:t>PATENTSCOPE: </a:t>
            </a:r>
            <a:r>
              <a:rPr lang="el-GR" sz="3200" dirty="0" smtClean="0"/>
              <a:t>Αναζήτηση βάσει διαφόρων κριτηρίων</a:t>
            </a:r>
            <a:endParaRPr lang="fr-FR" sz="32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016732"/>
            <a:ext cx="883652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bwMode="auto">
          <a:xfrm>
            <a:off x="6671617" y="4797152"/>
            <a:ext cx="1584176" cy="792088"/>
          </a:xfrm>
          <a:prstGeom prst="wedgeEllipseCallou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6" name="TextBox 5"/>
          <p:cNvSpPr txBox="1"/>
          <p:nvPr/>
        </p:nvSpPr>
        <p:spPr>
          <a:xfrm>
            <a:off x="6804248" y="4941168"/>
            <a:ext cx="1728192" cy="864096"/>
          </a:xfrm>
          <a:prstGeom prst="rect">
            <a:avLst/>
          </a:prstGeom>
          <a:noFill/>
          <a:ln>
            <a:noFill/>
          </a:ln>
        </p:spPr>
        <p:txBody>
          <a:bodyPr wrap="square" rtlCol="0">
            <a:noAutofit/>
          </a:bodyPr>
          <a:lstStyle/>
          <a:p>
            <a:r>
              <a:rPr lang="el-GR" sz="1500" dirty="0" smtClean="0"/>
              <a:t>Ένδειξη αριθμού αποτελεσμάτων</a:t>
            </a:r>
            <a:endParaRPr lang="fr-FR" sz="1500" dirty="0"/>
          </a:p>
        </p:txBody>
      </p:sp>
      <p:sp>
        <p:nvSpPr>
          <p:cNvPr id="7" name="Rounded Rectangle 6"/>
          <p:cNvSpPr/>
          <p:nvPr/>
        </p:nvSpPr>
        <p:spPr bwMode="auto">
          <a:xfrm>
            <a:off x="1187624" y="3212976"/>
            <a:ext cx="4896544" cy="360040"/>
          </a:xfrm>
          <a:prstGeom prst="roundRect">
            <a:avLst/>
          </a:prstGeom>
          <a:noFill/>
          <a:ln w="28575" cap="flat" cmpd="sng" algn="ctr">
            <a:solidFill>
              <a:schemeClr val="accent5">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93</a:t>
            </a:fld>
            <a:endParaRPr lang="en-US"/>
          </a:p>
        </p:txBody>
      </p:sp>
    </p:spTree>
    <p:extLst>
      <p:ext uri="{BB962C8B-B14F-4D97-AF65-F5344CB8AC3E}">
        <p14:creationId xmlns:p14="http://schemas.microsoft.com/office/powerpoint/2010/main" val="555472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706090"/>
          </a:xfrm>
        </p:spPr>
        <p:txBody>
          <a:bodyPr/>
          <a:lstStyle/>
          <a:p>
            <a:r>
              <a:rPr lang="el-GR" sz="3200" dirty="0" smtClean="0"/>
              <a:t>Λίστα με τα αποτελέσματα αναζήτησης</a:t>
            </a:r>
            <a:endParaRPr lang="fr-FR" sz="32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6264696" cy="590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4211960" y="2204864"/>
            <a:ext cx="1368152" cy="432048"/>
          </a:xfrm>
          <a:prstGeom prst="roundRect">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6" name="Cloud Callout 5"/>
          <p:cNvSpPr/>
          <p:nvPr/>
        </p:nvSpPr>
        <p:spPr bwMode="auto">
          <a:xfrm>
            <a:off x="5724128" y="887620"/>
            <a:ext cx="3096344" cy="1512168"/>
          </a:xfrm>
          <a:prstGeom prst="cloudCallou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6156176" y="1139648"/>
            <a:ext cx="2592288" cy="1008112"/>
          </a:xfrm>
          <a:prstGeom prst="rect">
            <a:avLst/>
          </a:prstGeom>
          <a:noFill/>
          <a:ln>
            <a:noFill/>
          </a:ln>
        </p:spPr>
        <p:txBody>
          <a:bodyPr wrap="square" rtlCol="0">
            <a:noAutofit/>
          </a:bodyPr>
          <a:lstStyle/>
          <a:p>
            <a:r>
              <a:rPr lang="el-GR" sz="1600" dirty="0" smtClean="0"/>
              <a:t>Εξαγωγή έως 10.000 αποτελεσμάτων. Μόνη προϋπόθεση: λογαριασμός </a:t>
            </a:r>
            <a:r>
              <a:rPr lang="en-US" sz="1600" dirty="0" smtClean="0"/>
              <a:t>WIPO</a:t>
            </a:r>
            <a:r>
              <a:rPr lang="el-GR" sz="1600" dirty="0" smtClean="0"/>
              <a:t> </a:t>
            </a:r>
            <a:endParaRPr lang="fr-FR" sz="1600" dirty="0"/>
          </a:p>
        </p:txBody>
      </p:sp>
      <p:sp>
        <p:nvSpPr>
          <p:cNvPr id="9" name="Rounded Rectangle 8"/>
          <p:cNvSpPr/>
          <p:nvPr/>
        </p:nvSpPr>
        <p:spPr bwMode="auto">
          <a:xfrm>
            <a:off x="3419872" y="1427680"/>
            <a:ext cx="1368152" cy="432048"/>
          </a:xfrm>
          <a:prstGeom prst="roundRect">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94</a:t>
            </a:fld>
            <a:endParaRPr lang="en-US"/>
          </a:p>
        </p:txBody>
      </p:sp>
    </p:spTree>
    <p:extLst>
      <p:ext uri="{BB962C8B-B14F-4D97-AF65-F5344CB8AC3E}">
        <p14:creationId xmlns:p14="http://schemas.microsoft.com/office/powerpoint/2010/main" val="41210071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4536504" cy="6623802"/>
          </a:xfrm>
          <a:prstGeom prst="rect">
            <a:avLst/>
          </a:prstGeom>
          <a:noFill/>
          <a:ln w="19050">
            <a:solidFill>
              <a:schemeClr val="bg1">
                <a:lumMod val="85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716016" y="116632"/>
            <a:ext cx="4320480" cy="6624736"/>
          </a:xfrm>
          <a:prstGeom prst="rect">
            <a:avLst/>
          </a:prstGeom>
          <a:noFill/>
          <a:ln>
            <a:noFill/>
          </a:ln>
        </p:spPr>
        <p:txBody>
          <a:bodyPr wrap="square" rtlCol="0">
            <a:noAutofit/>
          </a:bodyPr>
          <a:lstStyle/>
          <a:p>
            <a:r>
              <a:rPr lang="el-GR" sz="2000" dirty="0">
                <a:latin typeface="+mn-lt"/>
                <a:cs typeface="+mn-cs"/>
              </a:rPr>
              <a:t>Η αίτηση διπλώματος ευρεσιτεχνίας: πλούσια πηγή πληροφοριών (τεχνικών, νομικών και </a:t>
            </a:r>
            <a:r>
              <a:rPr lang="el-GR" sz="2000" dirty="0" smtClean="0">
                <a:latin typeface="+mn-lt"/>
                <a:cs typeface="+mn-cs"/>
              </a:rPr>
              <a:t>εμπορικών)</a:t>
            </a:r>
          </a:p>
          <a:p>
            <a:pPr marL="342900" indent="-342900">
              <a:buFont typeface="Wingdings" panose="05000000000000000000" pitchFamily="2" charset="2"/>
              <a:buChar char="q"/>
            </a:pPr>
            <a:r>
              <a:rPr lang="el-GR" sz="2000" dirty="0" smtClean="0">
                <a:latin typeface="+mn-lt"/>
                <a:cs typeface="+mn-cs"/>
              </a:rPr>
              <a:t>Λεπτομερής περιγραφή εφεύρεσης με παραπομπές σε στάθμη της τεχνικής και λύση σε τεχνικό πρόβλημα</a:t>
            </a:r>
          </a:p>
          <a:p>
            <a:pPr marL="342900" indent="-342900">
              <a:buFont typeface="Wingdings" panose="05000000000000000000" pitchFamily="2" charset="2"/>
              <a:buChar char="q"/>
            </a:pPr>
            <a:r>
              <a:rPr lang="el-GR" sz="2000" dirty="0" smtClean="0">
                <a:latin typeface="+mn-lt"/>
                <a:cs typeface="+mn-cs"/>
              </a:rPr>
              <a:t>Πληροφορίες σχετικά με την έναρξη της προστασίας, τους καταθέτες και τους εφευρέτες, όπως και τη γεωγραφική κατανομή της προστασίας</a:t>
            </a:r>
            <a:endParaRPr lang="el-GR" sz="2000" dirty="0">
              <a:latin typeface="+mn-lt"/>
              <a:cs typeface="+mn-cs"/>
            </a:endParaRPr>
          </a:p>
          <a:p>
            <a:pPr marL="342900" indent="-342900">
              <a:buFontTx/>
              <a:buChar char="-"/>
            </a:pPr>
            <a:r>
              <a:rPr lang="el-GR" sz="2000" dirty="0">
                <a:latin typeface="+mn-lt"/>
                <a:cs typeface="+mn-cs"/>
              </a:rPr>
              <a:t>Βιβλιογραφικά δεδομένα (1η σελίδα με τίτλο, περίληψη, αντιπροσωπευτική εικόνα)</a:t>
            </a:r>
          </a:p>
          <a:p>
            <a:pPr marL="342900" indent="-342900">
              <a:buFontTx/>
              <a:buChar char="-"/>
            </a:pPr>
            <a:r>
              <a:rPr lang="el-GR" sz="2000" dirty="0">
                <a:latin typeface="+mn-lt"/>
                <a:cs typeface="+mn-cs"/>
              </a:rPr>
              <a:t>Πλήρες έγγραφο (περιγραφή, αξιώσεις, εικόνες/σχέδια)</a:t>
            </a:r>
            <a:endParaRPr lang="fr-FR" sz="2000" dirty="0">
              <a:latin typeface="+mn-lt"/>
              <a:cs typeface="+mn-cs"/>
            </a:endParaRPr>
          </a:p>
        </p:txBody>
      </p:sp>
      <p:sp>
        <p:nvSpPr>
          <p:cNvPr id="6" name="Rounded Rectangle 5"/>
          <p:cNvSpPr/>
          <p:nvPr/>
        </p:nvSpPr>
        <p:spPr bwMode="auto">
          <a:xfrm>
            <a:off x="251520" y="1916832"/>
            <a:ext cx="2232248" cy="36004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8" name="Rounded Rectangle 7"/>
          <p:cNvSpPr/>
          <p:nvPr/>
        </p:nvSpPr>
        <p:spPr bwMode="auto">
          <a:xfrm>
            <a:off x="251520" y="2429669"/>
            <a:ext cx="2232248" cy="36004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p:txBody>
      </p:sp>
      <p:sp>
        <p:nvSpPr>
          <p:cNvPr id="2" name="Slide Number Placeholder 1"/>
          <p:cNvSpPr>
            <a:spLocks noGrp="1"/>
          </p:cNvSpPr>
          <p:nvPr>
            <p:ph type="sldNum" sz="quarter" idx="10"/>
          </p:nvPr>
        </p:nvSpPr>
        <p:spPr/>
        <p:txBody>
          <a:bodyPr/>
          <a:lstStyle/>
          <a:p>
            <a:pPr>
              <a:defRPr/>
            </a:pPr>
            <a:fld id="{DA79EEDA-9492-4994-BB18-1005CD6866B1}" type="slidenum">
              <a:rPr lang="en-US" smtClean="0"/>
              <a:pPr>
                <a:defRPr/>
              </a:pPr>
              <a:t>95</a:t>
            </a:fld>
            <a:endParaRPr lang="en-US"/>
          </a:p>
        </p:txBody>
      </p:sp>
    </p:spTree>
    <p:extLst>
      <p:ext uri="{BB962C8B-B14F-4D97-AF65-F5344CB8AC3E}">
        <p14:creationId xmlns:p14="http://schemas.microsoft.com/office/powerpoint/2010/main" val="21027942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568952" cy="850106"/>
          </a:xfrm>
        </p:spPr>
        <p:txBody>
          <a:bodyPr/>
          <a:lstStyle/>
          <a:p>
            <a:r>
              <a:rPr lang="el-GR" sz="3200" dirty="0" smtClean="0"/>
              <a:t>Εξαγωγή αποτελεσμάτων σε πίνακα </a:t>
            </a:r>
            <a:r>
              <a:rPr lang="en-US" sz="3200" dirty="0" smtClean="0"/>
              <a:t>Excel </a:t>
            </a:r>
            <a:r>
              <a:rPr lang="el-GR" sz="3200" dirty="0" smtClean="0"/>
              <a:t>προς ανάλυση</a:t>
            </a:r>
            <a:endParaRPr lang="fr-FR" sz="32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5976664" cy="572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96</a:t>
            </a:fld>
            <a:endParaRPr lang="en-US"/>
          </a:p>
        </p:txBody>
      </p:sp>
    </p:spTree>
    <p:extLst>
      <p:ext uri="{BB962C8B-B14F-4D97-AF65-F5344CB8AC3E}">
        <p14:creationId xmlns:p14="http://schemas.microsoft.com/office/powerpoint/2010/main" val="21145610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954360"/>
          </a:xfrm>
        </p:spPr>
        <p:txBody>
          <a:bodyPr/>
          <a:lstStyle/>
          <a:p>
            <a:r>
              <a:rPr lang="el-GR" dirty="0" smtClean="0"/>
              <a:t>Ανάλυση αποτελεσμάτων στο </a:t>
            </a:r>
            <a:r>
              <a:rPr lang="en-US" dirty="0" smtClean="0"/>
              <a:t>Patentscope</a:t>
            </a:r>
            <a:endParaRPr lang="fr-FR"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24743"/>
            <a:ext cx="6624736" cy="564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97</a:t>
            </a:fld>
            <a:endParaRPr lang="en-US"/>
          </a:p>
        </p:txBody>
      </p:sp>
    </p:spTree>
    <p:extLst>
      <p:ext uri="{BB962C8B-B14F-4D97-AF65-F5344CB8AC3E}">
        <p14:creationId xmlns:p14="http://schemas.microsoft.com/office/powerpoint/2010/main" val="1101932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Ανάλυση αποτελεσμάτων στο </a:t>
            </a:r>
            <a:r>
              <a:rPr lang="en-US" dirty="0" smtClean="0"/>
              <a:t>Patentscope</a:t>
            </a:r>
            <a:r>
              <a:rPr lang="el-GR" dirty="0" smtClean="0"/>
              <a:t> (2)</a:t>
            </a:r>
            <a:endParaRPr lang="fr-FR"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46585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98</a:t>
            </a:fld>
            <a:endParaRPr lang="en-US"/>
          </a:p>
        </p:txBody>
      </p:sp>
    </p:spTree>
    <p:extLst>
      <p:ext uri="{BB962C8B-B14F-4D97-AF65-F5344CB8AC3E}">
        <p14:creationId xmlns:p14="http://schemas.microsoft.com/office/powerpoint/2010/main" val="1499298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53325"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AutoShape 2"/>
          <p:cNvSpPr>
            <a:spLocks noChangeArrowheads="1"/>
          </p:cNvSpPr>
          <p:nvPr/>
        </p:nvSpPr>
        <p:spPr bwMode="auto">
          <a:xfrm>
            <a:off x="539750" y="2925763"/>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539750" y="3789363"/>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790421"/>
            <a:ext cx="8953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988" y="116632"/>
            <a:ext cx="8964488" cy="864443"/>
          </a:xfrm>
          <a:prstGeom prst="rect">
            <a:avLst/>
          </a:prstGeom>
          <a:noFill/>
          <a:ln>
            <a:noFill/>
          </a:ln>
        </p:spPr>
        <p:txBody>
          <a:bodyPr wrap="square" rtlCol="0">
            <a:noAutofit/>
          </a:bodyPr>
          <a:lstStyle/>
          <a:p>
            <a:r>
              <a:rPr lang="el-GR" sz="2300" dirty="0">
                <a:solidFill>
                  <a:srgbClr val="00408C"/>
                </a:solidFill>
                <a:latin typeface="+mj-lt"/>
                <a:ea typeface="+mj-ea"/>
                <a:cs typeface="+mj-cs"/>
              </a:rPr>
              <a:t>Εργαλείο </a:t>
            </a:r>
            <a:r>
              <a:rPr lang="en-US" sz="2300" dirty="0">
                <a:solidFill>
                  <a:srgbClr val="00408C"/>
                </a:solidFill>
                <a:latin typeface="+mj-lt"/>
                <a:ea typeface="+mj-ea"/>
                <a:cs typeface="+mj-cs"/>
              </a:rPr>
              <a:t>CLIR</a:t>
            </a:r>
            <a:r>
              <a:rPr lang="en-US" sz="2300" dirty="0" smtClean="0">
                <a:solidFill>
                  <a:srgbClr val="00408C"/>
                </a:solidFill>
                <a:latin typeface="+mj-lt"/>
                <a:ea typeface="+mj-ea"/>
                <a:cs typeface="+mj-cs"/>
              </a:rPr>
              <a:t>: </a:t>
            </a:r>
            <a:r>
              <a:rPr lang="el-GR" sz="2300" dirty="0" smtClean="0">
                <a:solidFill>
                  <a:srgbClr val="00408C"/>
                </a:solidFill>
                <a:latin typeface="+mj-lt"/>
                <a:ea typeface="+mj-ea"/>
                <a:cs typeface="+mj-cs"/>
              </a:rPr>
              <a:t>επέκταση όρων αναζήτησης σε συνώνυμα, επιλογή τεχνολογικών τομέων και ταυτόχρονη αναζήτηση σε 14 γλώσσες</a:t>
            </a:r>
            <a:r>
              <a:rPr lang="en-US" sz="2300" dirty="0" smtClean="0">
                <a:solidFill>
                  <a:srgbClr val="00408C"/>
                </a:solidFill>
                <a:latin typeface="+mj-lt"/>
                <a:ea typeface="+mj-ea"/>
                <a:cs typeface="+mj-cs"/>
              </a:rPr>
              <a:t> </a:t>
            </a:r>
            <a:endParaRPr lang="fr-FR" sz="2300" dirty="0">
              <a:solidFill>
                <a:srgbClr val="00408C"/>
              </a:solidFill>
              <a:latin typeface="+mj-lt"/>
              <a:ea typeface="+mj-ea"/>
              <a:cs typeface="+mj-cs"/>
            </a:endParaRPr>
          </a:p>
        </p:txBody>
      </p:sp>
      <p:sp>
        <p:nvSpPr>
          <p:cNvPr id="3" name="Slide Number Placeholder 2"/>
          <p:cNvSpPr>
            <a:spLocks noGrp="1"/>
          </p:cNvSpPr>
          <p:nvPr>
            <p:ph type="sldNum" sz="quarter" idx="10"/>
          </p:nvPr>
        </p:nvSpPr>
        <p:spPr/>
        <p:txBody>
          <a:bodyPr/>
          <a:lstStyle/>
          <a:p>
            <a:pPr>
              <a:defRPr/>
            </a:pPr>
            <a:fld id="{DA79EEDA-9492-4994-BB18-1005CD6866B1}" type="slidenum">
              <a:rPr lang="en-US" smtClean="0"/>
              <a:pPr>
                <a:defRPr/>
              </a:pPr>
              <a:t>99</a:t>
            </a:fld>
            <a:endParaRPr lang="en-US"/>
          </a:p>
        </p:txBody>
      </p:sp>
    </p:spTree>
    <p:extLst>
      <p:ext uri="{BB962C8B-B14F-4D97-AF65-F5344CB8AC3E}">
        <p14:creationId xmlns:p14="http://schemas.microsoft.com/office/powerpoint/2010/main" val="13777273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4998</TotalTime>
  <Words>5700</Words>
  <Application>Microsoft Macintosh PowerPoint</Application>
  <PresentationFormat>Presentación en pantalla (4:3)</PresentationFormat>
  <Paragraphs>1228</Paragraphs>
  <Slides>120</Slides>
  <Notes>12</Notes>
  <HiddenSlides>0</HiddenSlides>
  <MMClips>1</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120</vt:i4>
      </vt:variant>
    </vt:vector>
  </HeadingPairs>
  <TitlesOfParts>
    <vt:vector size="124" baseType="lpstr">
      <vt:lpstr>template_english (other pages)</vt:lpstr>
      <vt:lpstr>Excel.Chart.8</vt:lpstr>
      <vt:lpstr>Bitmap Image</vt:lpstr>
      <vt:lpstr>Chart</vt:lpstr>
      <vt:lpstr>Opening Session</vt:lpstr>
      <vt:lpstr>Presentación de PowerPoint</vt:lpstr>
      <vt:lpstr>Presentación de PowerPoint</vt:lpstr>
      <vt:lpstr>Presentación de PowerPoint</vt:lpstr>
      <vt:lpstr>WIPO</vt:lpstr>
      <vt:lpstr>WIPO is Service and Development oriented</vt:lpstr>
      <vt:lpstr>WIPO: Provider of Premier Global IP Services</vt:lpstr>
      <vt:lpstr>WIPO’s Budget: 756,3 Million CHF for 2016 - 2017</vt:lpstr>
      <vt:lpstr>Presentación de PowerPoint</vt:lpstr>
      <vt:lpstr>Major Economic Studies on IP</vt:lpstr>
      <vt:lpstr>Presentación de PowerPoint</vt:lpstr>
      <vt:lpstr>Country Profile </vt:lpstr>
      <vt:lpstr>Greece in WIPO Systems </vt:lpstr>
      <vt:lpstr>International Applications via WIPO Administered Treaties</vt:lpstr>
      <vt:lpstr>Knowledge Transfer Outcomes of Greek Higher Education Institutes (1996-2011)</vt:lpstr>
      <vt:lpstr>Presentación de PowerPoint</vt:lpstr>
      <vt:lpstr>The GII</vt:lpstr>
      <vt:lpstr>Greece in the GII</vt:lpstr>
      <vt:lpstr>Presentación de PowerPoint</vt:lpstr>
      <vt:lpstr>Thank you for your attention  E-mail:  Victor.Vazquez-Lopez@wipo.int   </vt:lpstr>
      <vt:lpstr>Presentación de PowerPoint</vt:lpstr>
      <vt:lpstr>Presentación de PowerPoint</vt:lpstr>
      <vt:lpstr>What is Intellectual Property?</vt:lpstr>
      <vt:lpstr>What are Intellectual Property Rights?</vt:lpstr>
      <vt:lpstr>Why Promote and Protect  Intellectual Property?</vt:lpstr>
      <vt:lpstr>Why Promote and Protect  Intellectual Property?</vt:lpstr>
      <vt:lpstr>Why Promote and Protect  Intellectual Property?</vt:lpstr>
      <vt:lpstr>What is a Patent?</vt:lpstr>
      <vt:lpstr>Why are Patents Necessary?</vt:lpstr>
      <vt:lpstr>So:  Are Many Patent Applications Filed?</vt:lpstr>
      <vt:lpstr>Presentación de PowerPoint</vt:lpstr>
      <vt:lpstr>    Why Should All of This Matter to Universities and PROs?    </vt:lpstr>
      <vt:lpstr>    Why Should All of This Matter to Universities and PROs?    </vt:lpstr>
      <vt:lpstr>    Why Should All of This Matter to Universities and PROs?    </vt:lpstr>
      <vt:lpstr>    Why Should All of This Matter to Universities?    </vt:lpstr>
      <vt:lpstr>    Why Should All of This Matter to Universities?    </vt:lpstr>
      <vt:lpstr>    Why Should All of This Matter to Universities?    </vt:lpstr>
      <vt:lpstr>    Why Should All of This Matter to Universities?    </vt:lpstr>
      <vt:lpstr>    Why Should All of This Matter to Universities?    </vt:lpstr>
      <vt:lpstr>    Why Should All of This Matter to Universities?    </vt:lpstr>
      <vt:lpstr>    Why Should All of This Matter to Universities?    </vt:lpstr>
      <vt:lpstr>    Why Should All of This Matter to Universities?    </vt:lpstr>
      <vt:lpstr>    How To File a Patent Application?    </vt:lpstr>
      <vt:lpstr>    Traditional system    </vt:lpstr>
      <vt:lpstr>What is the PCT?</vt:lpstr>
      <vt:lpstr>General Remarks on the PCT</vt:lpstr>
      <vt:lpstr>The PCT ─ 1970</vt:lpstr>
      <vt:lpstr>PCT Basics </vt:lpstr>
      <vt:lpstr>PCT Basics</vt:lpstr>
      <vt:lpstr>Presentación de PowerPoint</vt:lpstr>
      <vt:lpstr>Presentación de PowerPoint</vt:lpstr>
      <vt:lpstr>International Searching Authorities</vt:lpstr>
      <vt:lpstr>Prior Art for International Search</vt:lpstr>
      <vt:lpstr>Presentación de PowerPoint</vt:lpstr>
      <vt:lpstr>Presentación de PowerPoint</vt:lpstr>
      <vt:lpstr>Presentación de PowerPoint</vt:lpstr>
      <vt:lpstr>The PCT</vt:lpstr>
      <vt:lpstr>The PCT in 1978</vt:lpstr>
      <vt:lpstr>PCT Coverage Today </vt:lpstr>
      <vt:lpstr>Presentación de PowerPoint</vt:lpstr>
      <vt:lpstr>Countries not yet in PCT</vt:lpstr>
      <vt:lpstr>Presentación de PowerPoint</vt:lpstr>
      <vt:lpstr>PCT Applications</vt:lpstr>
      <vt:lpstr>Presentación de PowerPoint</vt:lpstr>
      <vt:lpstr>Trend in PCT national phase entries </vt:lpstr>
      <vt:lpstr>PCT national phase entries by office – 1-10</vt:lpstr>
      <vt:lpstr>PCT national phase entries by office – 11-20</vt:lpstr>
      <vt:lpstr>Top PCT Applicants 2014</vt:lpstr>
      <vt:lpstr>Greek PCT Applications</vt:lpstr>
      <vt:lpstr>The PCT “Market Share”</vt:lpstr>
      <vt:lpstr>Top University PCT Applicants 2014</vt:lpstr>
      <vt:lpstr>Share of University PCT Filings for the Top 10 Origins in 2008 and 2013</vt:lpstr>
      <vt:lpstr>Share of  PRO PCT Filings for the  Top 10 Origins in 2008 and 2013</vt:lpstr>
      <vt:lpstr>Share of University PCT Filings by Income Group in 2008 and 2013</vt:lpstr>
      <vt:lpstr>Share of  PRO PCT Filings by  Income Group in 2008 and 2013</vt:lpstr>
      <vt:lpstr>Presentación de PowerPoint</vt:lpstr>
      <vt:lpstr>Top 5 PCT University Applicants  by Region</vt:lpstr>
      <vt:lpstr>Presentación de PowerPoint</vt:lpstr>
      <vt:lpstr>Presentación de PowerPoint</vt:lpstr>
      <vt:lpstr>Presentación de PowerPoint</vt:lpstr>
      <vt:lpstr>Presentación de PowerPoint</vt:lpstr>
      <vt:lpstr>Presentación de PowerPoint</vt:lpstr>
      <vt:lpstr>PCT Training Options</vt:lpstr>
      <vt:lpstr>Presentación de PowerPoint</vt:lpstr>
      <vt:lpstr>Presentación de PowerPoint</vt:lpstr>
      <vt:lpstr>Presentación de PowerPoint</vt:lpstr>
      <vt:lpstr>Presentación de PowerPoint</vt:lpstr>
      <vt:lpstr>Ο κύκλος καινοτομίας και λήψη αποφάσεων σχετιζόμενη με καινοτομία/διαχείριση ΒΙ</vt:lpstr>
      <vt:lpstr>Οι ιδιαιτερότητες των πανεπιστημίων και των δημόσιων κέντρων έρευνας </vt:lpstr>
      <vt:lpstr>Τάσεις σε επιστημονικές δημοσιεύσεις και καταθέσεις διπλωμάτων ευρεσιτεχνίας</vt:lpstr>
      <vt:lpstr>Η αυξανόμενη σημασία των πληροφοριών που περιλαμβάνονται στα διπλώματα ευρεσιτεχνίας</vt:lpstr>
      <vt:lpstr>Πρωτογενείς και δευτερογενείς πηγές πληροφοριών περί διπλωμάτων ευρεσιτεχνίας</vt:lpstr>
      <vt:lpstr>PATENTSCOPE: Αναζήτηση βάσει διαφόρων κριτηρίων</vt:lpstr>
      <vt:lpstr>Λίστα με τα αποτελέσματα αναζήτησης</vt:lpstr>
      <vt:lpstr>Presentación de PowerPoint</vt:lpstr>
      <vt:lpstr>Εξαγωγή αποτελεσμάτων σε πίνακα Excel προς ανάλυση</vt:lpstr>
      <vt:lpstr>Ανάλυση αποτελεσμάτων στο Patentscope</vt:lpstr>
      <vt:lpstr>Ανάλυση αποτελεσμάτων στο Patentscope (2)</vt:lpstr>
      <vt:lpstr>Presentación de PowerPoint</vt:lpstr>
      <vt:lpstr>Presentación de PowerPoint</vt:lpstr>
      <vt:lpstr>Presentación de PowerPoint</vt:lpstr>
      <vt:lpstr>Presentación de PowerPoint</vt:lpstr>
      <vt:lpstr>Πώς και πότε είναι χρήσιμες οι πληροφορίες που περιέχονται στα διπλωμάτα ευρεσιτεχνίας και γιατί</vt:lpstr>
      <vt:lpstr>Η προστιθέμενη αξία της ανάλυσης των δεδομένων από τα διπλώματα ευρεσιτεχνίας</vt:lpstr>
      <vt:lpstr>ΤΙ ΕΙΔΟΥΣ ΠΛΗΡΟΦΟΡΙΕΣ ΚΑΙ ΠΩΣ ΜΠΟΡΟΥΝ ΝΑ ΧΡΗΣΙΜΟΠΟΙΗΘΟΥΝ ΓΙΑ ΤΗΝ ΠΡΟΑΓΩΓΗ ΤΗΣ ΚΑΙΝΟΤΟΜΙΑΣ ΚΑΙ ΤΩΝ ΣΥΝΕΡΓΑΣΙΩΝ; </vt:lpstr>
      <vt:lpstr>Γενικές τάσεις έναντι τάσεων σε υποτομείς</vt:lpstr>
      <vt:lpstr>Περιοχές αυξημένου ενδιαφέροντος και υψηλού ρυθμού αύξησης</vt:lpstr>
      <vt:lpstr>Ανάλυση παραπομπών και γενιές διπλωμάτων ευρεσιτεχνίας: καινοτομία βελτίωσης</vt:lpstr>
      <vt:lpstr>Γεωγραφική κατανομή της προστασίας με διπλώματα ευρεσιτεχνίας – συνδυασμός τύπων ανάλυσης </vt:lpstr>
      <vt:lpstr>α. Πληροφορίες που μπορούν να προάγουν την καινοτομία</vt:lpstr>
      <vt:lpstr>Βασικότεροι καταθέτες διπλωμάτων ευρεσιτεχνίας (ΔΕ), κατανομή της δραστηριότητας μεταξύ δημόσιου &amp; ιδιωτικού τομέα</vt:lpstr>
      <vt:lpstr>Δίκτυα συνεκχώρησης διπλωμάτων ευρεσιτεχνίας (συνεργασία μεταξύ καταθετών ΔΕ)</vt:lpstr>
      <vt:lpstr>Δίκτυα συνεργασιών μεταξύ καταθετών και εφευρετών</vt:lpstr>
      <vt:lpstr>β. Πληροφορίες που μπορούν να προάγουν τις συμπράξεις</vt:lpstr>
      <vt:lpstr>Αναλύσεις δεδομένων καινοτόμου δραστηριότητας (Patent Landscape Reports)</vt:lpstr>
      <vt:lpstr>...Προσεχώς...</vt:lpstr>
      <vt:lpstr>WIPO Οδηγός προετοιμασίας αναλύσεων καινοτόμου δραστηριότας</vt:lpstr>
      <vt:lpstr>Εγχειρίδιο για εργαλεία ανοικτής πηγής για την ανάλυση δεδομένων καινοτόμου δραστηριότητας </vt:lpstr>
      <vt:lpstr>Συμπεράσματα</vt:lpstr>
      <vt:lpstr>Presentación de PowerPoint</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VICTOR VAZQUEZ LOPEZ</cp:lastModifiedBy>
  <cp:revision>348</cp:revision>
  <cp:lastPrinted>2015-07-06T12:48:40Z</cp:lastPrinted>
  <dcterms:created xsi:type="dcterms:W3CDTF">2015-03-02T08:03:31Z</dcterms:created>
  <dcterms:modified xsi:type="dcterms:W3CDTF">2016-03-09T19:50:54Z</dcterms:modified>
</cp:coreProperties>
</file>