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8.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167"/>
  </p:notesMasterIdLst>
  <p:handoutMasterIdLst>
    <p:handoutMasterId r:id="rId168"/>
  </p:handoutMasterIdLst>
  <p:sldIdLst>
    <p:sldId id="452" r:id="rId4"/>
    <p:sldId id="258" r:id="rId5"/>
    <p:sldId id="259" r:id="rId6"/>
    <p:sldId id="260" r:id="rId7"/>
    <p:sldId id="262" r:id="rId8"/>
    <p:sldId id="263" r:id="rId9"/>
    <p:sldId id="264" r:id="rId10"/>
    <p:sldId id="268" r:id="rId11"/>
    <p:sldId id="267" r:id="rId12"/>
    <p:sldId id="269" r:id="rId13"/>
    <p:sldId id="278" r:id="rId14"/>
    <p:sldId id="279" r:id="rId15"/>
    <p:sldId id="276" r:id="rId16"/>
    <p:sldId id="277" r:id="rId17"/>
    <p:sldId id="313" r:id="rId18"/>
    <p:sldId id="287" r:id="rId19"/>
    <p:sldId id="285" r:id="rId20"/>
    <p:sldId id="288" r:id="rId21"/>
    <p:sldId id="302" r:id="rId22"/>
    <p:sldId id="311" r:id="rId23"/>
    <p:sldId id="312" r:id="rId24"/>
    <p:sldId id="306" r:id="rId25"/>
    <p:sldId id="307" r:id="rId26"/>
    <p:sldId id="308" r:id="rId27"/>
    <p:sldId id="309" r:id="rId28"/>
    <p:sldId id="310"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2" r:id="rId58"/>
    <p:sldId id="348" r:id="rId59"/>
    <p:sldId id="344" r:id="rId60"/>
    <p:sldId id="345" r:id="rId61"/>
    <p:sldId id="346" r:id="rId62"/>
    <p:sldId id="347"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392" r:id="rId107"/>
    <p:sldId id="393" r:id="rId108"/>
    <p:sldId id="394" r:id="rId109"/>
    <p:sldId id="395" r:id="rId110"/>
    <p:sldId id="396" r:id="rId111"/>
    <p:sldId id="397" r:id="rId112"/>
    <p:sldId id="398" r:id="rId113"/>
    <p:sldId id="399" r:id="rId114"/>
    <p:sldId id="400" r:id="rId115"/>
    <p:sldId id="401" r:id="rId116"/>
    <p:sldId id="402" r:id="rId117"/>
    <p:sldId id="403" r:id="rId118"/>
    <p:sldId id="404" r:id="rId119"/>
    <p:sldId id="405" r:id="rId120"/>
    <p:sldId id="406" r:id="rId121"/>
    <p:sldId id="407" r:id="rId122"/>
    <p:sldId id="408" r:id="rId123"/>
    <p:sldId id="409" r:id="rId124"/>
    <p:sldId id="410" r:id="rId125"/>
    <p:sldId id="411" r:id="rId126"/>
    <p:sldId id="412" r:id="rId127"/>
    <p:sldId id="413" r:id="rId128"/>
    <p:sldId id="414" r:id="rId129"/>
    <p:sldId id="415" r:id="rId130"/>
    <p:sldId id="416" r:id="rId131"/>
    <p:sldId id="417" r:id="rId132"/>
    <p:sldId id="418" r:id="rId133"/>
    <p:sldId id="419" r:id="rId134"/>
    <p:sldId id="420" r:id="rId135"/>
    <p:sldId id="421" r:id="rId136"/>
    <p:sldId id="422" r:id="rId137"/>
    <p:sldId id="423" r:id="rId138"/>
    <p:sldId id="424" r:id="rId139"/>
    <p:sldId id="425" r:id="rId140"/>
    <p:sldId id="426" r:id="rId141"/>
    <p:sldId id="427" r:id="rId142"/>
    <p:sldId id="428" r:id="rId143"/>
    <p:sldId id="429" r:id="rId144"/>
    <p:sldId id="430" r:id="rId145"/>
    <p:sldId id="431" r:id="rId146"/>
    <p:sldId id="432" r:id="rId147"/>
    <p:sldId id="433" r:id="rId148"/>
    <p:sldId id="434" r:id="rId149"/>
    <p:sldId id="435" r:id="rId150"/>
    <p:sldId id="436" r:id="rId151"/>
    <p:sldId id="437" r:id="rId152"/>
    <p:sldId id="438" r:id="rId153"/>
    <p:sldId id="439" r:id="rId154"/>
    <p:sldId id="440" r:id="rId155"/>
    <p:sldId id="441" r:id="rId156"/>
    <p:sldId id="442" r:id="rId157"/>
    <p:sldId id="443" r:id="rId158"/>
    <p:sldId id="444" r:id="rId159"/>
    <p:sldId id="445" r:id="rId160"/>
    <p:sldId id="446" r:id="rId161"/>
    <p:sldId id="447" r:id="rId162"/>
    <p:sldId id="448" r:id="rId163"/>
    <p:sldId id="449" r:id="rId164"/>
    <p:sldId id="450" r:id="rId165"/>
    <p:sldId id="451" r:id="rId16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45E"/>
    <a:srgbClr val="3149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0" d="100"/>
          <a:sy n="70" d="100"/>
        </p:scale>
        <p:origin x="-2034" y="-5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762"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u="sng" dirty="0" smtClean="0">
                <a:solidFill>
                  <a:srgbClr val="000080"/>
                </a:solidFill>
              </a:rPr>
              <a:t>BUDGET</a:t>
            </a:r>
            <a:r>
              <a:rPr lang="fr-FR" u="sng" baseline="0" dirty="0" smtClean="0">
                <a:solidFill>
                  <a:srgbClr val="000080"/>
                </a:solidFill>
              </a:rPr>
              <a:t> 2014 – 2015 : CHF 713.3 MILLION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layout/>
      <c:overlay val="0"/>
    </c:legend>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EU</c:v>
                </c:pt>
              </c:strCache>
            </c:strRef>
          </c:tx>
          <c:marker>
            <c:symbol val="none"/>
          </c:marker>
          <c:cat>
            <c:numRef>
              <c:f>Sheet1!$B$1:$K$1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Sheet1!$B$2:$K$2</c:f>
              <c:numCache>
                <c:formatCode>General</c:formatCode>
                <c:ptCount val="10"/>
                <c:pt idx="0">
                  <c:v>354</c:v>
                </c:pt>
                <c:pt idx="1">
                  <c:v>1853</c:v>
                </c:pt>
                <c:pt idx="2">
                  <c:v>2445</c:v>
                </c:pt>
                <c:pt idx="3">
                  <c:v>3384</c:v>
                </c:pt>
                <c:pt idx="4">
                  <c:v>3600</c:v>
                </c:pt>
                <c:pt idx="5">
                  <c:v>3710</c:v>
                </c:pt>
                <c:pt idx="6">
                  <c:v>4707</c:v>
                </c:pt>
                <c:pt idx="7">
                  <c:v>5859</c:v>
                </c:pt>
                <c:pt idx="8">
                  <c:v>6333</c:v>
                </c:pt>
                <c:pt idx="9">
                  <c:v>7444</c:v>
                </c:pt>
              </c:numCache>
            </c:numRef>
          </c:val>
          <c:smooth val="0"/>
        </c:ser>
        <c:ser>
          <c:idx val="1"/>
          <c:order val="1"/>
          <c:tx>
            <c:strRef>
              <c:f>Sheet1!$A$3</c:f>
              <c:strCache>
                <c:ptCount val="1"/>
                <c:pt idx="0">
                  <c:v>BX</c:v>
                </c:pt>
              </c:strCache>
            </c:strRef>
          </c:tx>
          <c:marker>
            <c:symbol val="none"/>
          </c:marker>
          <c:cat>
            <c:numRef>
              <c:f>Sheet1!$B$1:$K$1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Sheet1!$B$3:$K$3</c:f>
              <c:numCache>
                <c:formatCode>General</c:formatCode>
                <c:ptCount val="10"/>
                <c:pt idx="0">
                  <c:v>2482</c:v>
                </c:pt>
                <c:pt idx="1">
                  <c:v>2426</c:v>
                </c:pt>
                <c:pt idx="2">
                  <c:v>2639</c:v>
                </c:pt>
                <c:pt idx="3">
                  <c:v>2508</c:v>
                </c:pt>
                <c:pt idx="4">
                  <c:v>2668</c:v>
                </c:pt>
                <c:pt idx="5">
                  <c:v>1968</c:v>
                </c:pt>
                <c:pt idx="6">
                  <c:v>1922</c:v>
                </c:pt>
                <c:pt idx="7">
                  <c:v>1920</c:v>
                </c:pt>
                <c:pt idx="8">
                  <c:v>1755</c:v>
                </c:pt>
                <c:pt idx="9">
                  <c:v>1916</c:v>
                </c:pt>
              </c:numCache>
            </c:numRef>
          </c:val>
          <c:smooth val="0"/>
        </c:ser>
        <c:dLbls>
          <c:showLegendKey val="0"/>
          <c:showVal val="0"/>
          <c:showCatName val="0"/>
          <c:showSerName val="0"/>
          <c:showPercent val="0"/>
          <c:showBubbleSize val="0"/>
        </c:dLbls>
        <c:marker val="1"/>
        <c:smooth val="0"/>
        <c:axId val="99065856"/>
        <c:axId val="99067392"/>
      </c:lineChart>
      <c:catAx>
        <c:axId val="99065856"/>
        <c:scaling>
          <c:orientation val="minMax"/>
        </c:scaling>
        <c:delete val="0"/>
        <c:axPos val="b"/>
        <c:numFmt formatCode="General" sourceLinked="1"/>
        <c:majorTickMark val="none"/>
        <c:minorTickMark val="none"/>
        <c:tickLblPos val="nextTo"/>
        <c:crossAx val="99067392"/>
        <c:crosses val="autoZero"/>
        <c:auto val="1"/>
        <c:lblAlgn val="ctr"/>
        <c:lblOffset val="100"/>
        <c:noMultiLvlLbl val="0"/>
      </c:catAx>
      <c:valAx>
        <c:axId val="99067392"/>
        <c:scaling>
          <c:orientation val="minMax"/>
        </c:scaling>
        <c:delete val="0"/>
        <c:axPos val="l"/>
        <c:majorGridlines/>
        <c:numFmt formatCode="General" sourceLinked="1"/>
        <c:majorTickMark val="none"/>
        <c:minorTickMark val="none"/>
        <c:tickLblPos val="nextTo"/>
        <c:crossAx val="9906585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Sheet1!$A$6</c:f>
              <c:strCache>
                <c:ptCount val="1"/>
                <c:pt idx="0">
                  <c:v>EU</c:v>
                </c:pt>
              </c:strCache>
            </c:strRef>
          </c:tx>
          <c:marker>
            <c:symbol val="none"/>
          </c:marker>
          <c:cat>
            <c:numRef>
              <c:f>Sheet1!$B$5:$K$5</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Sheet1!$B$6:$K$6</c:f>
              <c:numCache>
                <c:formatCode>General</c:formatCode>
                <c:ptCount val="10"/>
                <c:pt idx="0">
                  <c:v>90</c:v>
                </c:pt>
                <c:pt idx="1">
                  <c:v>6308</c:v>
                </c:pt>
                <c:pt idx="2">
                  <c:v>10639</c:v>
                </c:pt>
                <c:pt idx="3">
                  <c:v>12744</c:v>
                </c:pt>
                <c:pt idx="4">
                  <c:v>14501</c:v>
                </c:pt>
                <c:pt idx="5">
                  <c:v>12565</c:v>
                </c:pt>
                <c:pt idx="6">
                  <c:v>14604</c:v>
                </c:pt>
                <c:pt idx="7">
                  <c:v>16344</c:v>
                </c:pt>
                <c:pt idx="8">
                  <c:v>16889</c:v>
                </c:pt>
                <c:pt idx="9">
                  <c:v>17598</c:v>
                </c:pt>
              </c:numCache>
            </c:numRef>
          </c:val>
          <c:smooth val="0"/>
        </c:ser>
        <c:ser>
          <c:idx val="1"/>
          <c:order val="1"/>
          <c:tx>
            <c:strRef>
              <c:f>Sheet1!$A$7</c:f>
              <c:strCache>
                <c:ptCount val="1"/>
                <c:pt idx="0">
                  <c:v>BX</c:v>
                </c:pt>
              </c:strCache>
            </c:strRef>
          </c:tx>
          <c:marker>
            <c:symbol val="none"/>
          </c:marker>
          <c:cat>
            <c:numRef>
              <c:f>Sheet1!$B$5:$K$5</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Sheet1!$B$7:$K$7</c:f>
              <c:numCache>
                <c:formatCode>General</c:formatCode>
                <c:ptCount val="10"/>
                <c:pt idx="0">
                  <c:v>6918</c:v>
                </c:pt>
                <c:pt idx="1">
                  <c:v>7921</c:v>
                </c:pt>
                <c:pt idx="2">
                  <c:v>6797</c:v>
                </c:pt>
                <c:pt idx="3">
                  <c:v>5978</c:v>
                </c:pt>
                <c:pt idx="4">
                  <c:v>5459</c:v>
                </c:pt>
                <c:pt idx="5">
                  <c:v>4102</c:v>
                </c:pt>
                <c:pt idx="6">
                  <c:v>3624</c:v>
                </c:pt>
                <c:pt idx="7">
                  <c:v>3384</c:v>
                </c:pt>
                <c:pt idx="8">
                  <c:v>3061</c:v>
                </c:pt>
                <c:pt idx="9">
                  <c:v>2898</c:v>
                </c:pt>
              </c:numCache>
            </c:numRef>
          </c:val>
          <c:smooth val="0"/>
        </c:ser>
        <c:dLbls>
          <c:showLegendKey val="0"/>
          <c:showVal val="0"/>
          <c:showCatName val="0"/>
          <c:showSerName val="0"/>
          <c:showPercent val="0"/>
          <c:showBubbleSize val="0"/>
        </c:dLbls>
        <c:marker val="1"/>
        <c:smooth val="0"/>
        <c:axId val="99132544"/>
        <c:axId val="99134080"/>
      </c:lineChart>
      <c:catAx>
        <c:axId val="99132544"/>
        <c:scaling>
          <c:orientation val="minMax"/>
        </c:scaling>
        <c:delete val="0"/>
        <c:axPos val="b"/>
        <c:numFmt formatCode="General" sourceLinked="1"/>
        <c:majorTickMark val="none"/>
        <c:minorTickMark val="none"/>
        <c:tickLblPos val="nextTo"/>
        <c:crossAx val="99134080"/>
        <c:crosses val="autoZero"/>
        <c:auto val="1"/>
        <c:lblAlgn val="ctr"/>
        <c:lblOffset val="100"/>
        <c:noMultiLvlLbl val="0"/>
      </c:catAx>
      <c:valAx>
        <c:axId val="99134080"/>
        <c:scaling>
          <c:orientation val="minMax"/>
        </c:scaling>
        <c:delete val="0"/>
        <c:axPos val="l"/>
        <c:majorGridlines/>
        <c:numFmt formatCode="General" sourceLinked="1"/>
        <c:majorTickMark val="none"/>
        <c:minorTickMark val="none"/>
        <c:tickLblPos val="nextTo"/>
        <c:crossAx val="9913254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007" custLinFactNeighborY="-420">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F10463CA-8407-4B11-A328-031D8C6ECD58}" type="presOf" srcId="{2654C183-A9E8-144F-933F-8ECEF9B2FF6B}" destId="{F14D61A5-1BFA-414D-A268-521457E34E28}" srcOrd="0" destOrd="0" presId="urn:microsoft.com/office/officeart/2005/8/layout/orgChart1"/>
    <dgm:cxn modelId="{6A27B4F4-B768-48D9-A0E5-D3083022DFAF}" type="presOf" srcId="{C6942F9A-6811-6C41-8176-CE4CEDAC3A2C}" destId="{18C08C58-084A-FA49-833E-E7D536437EC3}" srcOrd="0" destOrd="0" presId="urn:microsoft.com/office/officeart/2005/8/layout/orgChart1"/>
    <dgm:cxn modelId="{05E392B9-F644-EF42-A2CE-8EE88705BF9B}" srcId="{85C5A49F-2D2C-8843-9FF6-475155287C85}" destId="{E950CF4E-C48D-6244-9D3F-19F7D94DC6FB}" srcOrd="0" destOrd="0" parTransId="{C6942F9A-6811-6C41-8176-CE4CEDAC3A2C}" sibTransId="{0FBD96E2-9D73-0740-8807-26EEA8587359}"/>
    <dgm:cxn modelId="{6B777C77-8887-E647-8810-F6AE2AD0B6C5}" srcId="{85C5A49F-2D2C-8843-9FF6-475155287C85}" destId="{854EA6FD-7D83-EC4B-AABD-EEE76F65E4FC}" srcOrd="1" destOrd="0" parTransId="{6AD678E6-CD42-084D-8C0D-BD5D59194186}" sibTransId="{1587AD5C-CC1F-1244-8A2E-45DF74329D86}"/>
    <dgm:cxn modelId="{DD750384-08CC-F944-B124-A38934E5DE42}" srcId="{1A946AAB-19CE-9244-B72D-D85C63228176}" destId="{4A0EDC3F-1652-A349-A19C-AC3E99081FE9}" srcOrd="3" destOrd="0" parTransId="{EDFFE4BD-4399-5F43-BAEF-6C13E6C4EAB3}" sibTransId="{97BF6BE9-3BB4-FC42-8154-AA83AF6883D9}"/>
    <dgm:cxn modelId="{34053A16-9172-4040-AC3B-732F47288C4C}" type="presOf" srcId="{0CCD135D-C789-6647-AE7A-00A01BFD4453}" destId="{55B32BD7-8DBB-BE42-A47B-E7E21549641F}" srcOrd="1" destOrd="0" presId="urn:microsoft.com/office/officeart/2005/8/layout/orgChart1"/>
    <dgm:cxn modelId="{DD2FAE29-CF37-4378-956E-24E3F1391812}" type="presOf" srcId="{FDE9DB4B-95D1-F841-A864-3259C5BBEA88}" destId="{49FA7BD1-8EBA-5945-A0F8-7B1454E62884}" srcOrd="0" destOrd="0" presId="urn:microsoft.com/office/officeart/2005/8/layout/orgChart1"/>
    <dgm:cxn modelId="{024F204F-F210-46D9-8877-B2C47B2933DE}" type="presOf" srcId="{A8DCDE96-3E43-4C42-A568-328ABF7F2C9A}" destId="{844AC8FD-4730-9D4E-9BC8-C9FB1B5A8815}" srcOrd="1" destOrd="0" presId="urn:microsoft.com/office/officeart/2005/8/layout/orgChart1"/>
    <dgm:cxn modelId="{4ADB7A1D-A326-4438-B9DB-9ADC802F62B3}" type="presOf" srcId="{4A0EDC3F-1652-A349-A19C-AC3E99081FE9}" destId="{B7D33220-39E7-A947-9622-753DD34A4BF7}"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14270CC9-279E-43DE-8650-8C2BAFE32774}" type="presOf" srcId="{E950CF4E-C48D-6244-9D3F-19F7D94DC6FB}" destId="{ED7A5531-AF94-E44C-8E0A-26470DCDC91B}" srcOrd="0" destOrd="0" presId="urn:microsoft.com/office/officeart/2005/8/layout/orgChart1"/>
    <dgm:cxn modelId="{7F860383-1760-5547-9659-9F0A0D1A4BAD}" srcId="{1A946AAB-19CE-9244-B72D-D85C63228176}" destId="{0CCD135D-C789-6647-AE7A-00A01BFD4453}" srcOrd="1" destOrd="0" parTransId="{706E9768-581E-AE41-AFE1-F2E87757697D}" sibTransId="{24925D38-AF13-6F48-B615-5A5F50E75A8A}"/>
    <dgm:cxn modelId="{40B3EB8F-77BD-5E4D-9926-4EF643064DA1}" srcId="{FDE9DB4B-95D1-F841-A864-3259C5BBEA88}" destId="{1A946AAB-19CE-9244-B72D-D85C63228176}" srcOrd="1" destOrd="0" parTransId="{4B493D7C-DB38-3E4E-9F0E-410851A13209}" sibTransId="{EA8322A3-EF56-F14F-A2E5-3E4FAAE3D480}"/>
    <dgm:cxn modelId="{666D0ECE-B65D-410C-9162-87A01A1D55D3}" type="presOf" srcId="{2654C183-A9E8-144F-933F-8ECEF9B2FF6B}" destId="{813C080D-26DB-8A4F-BF88-3DFFDF6371BB}" srcOrd="1" destOrd="0" presId="urn:microsoft.com/office/officeart/2005/8/layout/orgChart1"/>
    <dgm:cxn modelId="{364E8665-F674-4547-A1A6-97AD1C5C5094}" type="presOf" srcId="{A3A71531-3A40-D54D-83C5-4DE1BE1BB5CE}" destId="{BEA25F7B-7951-B943-B66E-14842166C104}" srcOrd="0" destOrd="0" presId="urn:microsoft.com/office/officeart/2005/8/layout/orgChart1"/>
    <dgm:cxn modelId="{0CB4E0E5-D26A-48F6-B8FC-00F8B8C3608A}" type="presOf" srcId="{0CCD135D-C789-6647-AE7A-00A01BFD4453}" destId="{B397DB5A-D622-FA42-9B72-AAB832518D98}" srcOrd="0" destOrd="0" presId="urn:microsoft.com/office/officeart/2005/8/layout/orgChart1"/>
    <dgm:cxn modelId="{E5E13B66-4180-497B-9936-254D9C80B563}" type="presOf" srcId="{85C5A49F-2D2C-8843-9FF6-475155287C85}" destId="{BC8557B7-4DB4-1F48-B6D0-C23BEA6CCE13}" srcOrd="1" destOrd="0" presId="urn:microsoft.com/office/officeart/2005/8/layout/orgChart1"/>
    <dgm:cxn modelId="{C4C154EC-CD12-4B8D-8FED-11C20E697766}" type="presOf" srcId="{EDFFE4BD-4399-5F43-BAEF-6C13E6C4EAB3}" destId="{5C1FDE86-B911-9643-ADBD-2E7E7BBCE2B1}" srcOrd="0"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A922661A-74B7-404E-8264-3B2E1BE1EBBC}" type="presOf" srcId="{854EA6FD-7D83-EC4B-AABD-EEE76F65E4FC}" destId="{1F52590A-7AA3-294A-A3C5-51B4CA938D40}" srcOrd="1" destOrd="0" presId="urn:microsoft.com/office/officeart/2005/8/layout/orgChart1"/>
    <dgm:cxn modelId="{C4D060C3-6C1E-4C74-8C0E-EBB07A12631C}" type="presOf" srcId="{4A0EDC3F-1652-A349-A19C-AC3E99081FE9}" destId="{46656EFD-F6F2-A744-AF59-DD15BF358091}" srcOrd="1" destOrd="0" presId="urn:microsoft.com/office/officeart/2005/8/layout/orgChart1"/>
    <dgm:cxn modelId="{462A68DD-D2E5-DA46-BF5C-2D8315F39526}" srcId="{FDE9DB4B-95D1-F841-A864-3259C5BBEA88}" destId="{85C5A49F-2D2C-8843-9FF6-475155287C85}" srcOrd="0" destOrd="0" parTransId="{AC5D0ABF-5075-A44B-AD7E-7953190DFB3D}" sibTransId="{A7C17F11-AC1D-F346-8D4E-5EBC01710A1E}"/>
    <dgm:cxn modelId="{C6C984F0-8C2A-4A2B-86B7-82EA72855ECD}" type="presOf" srcId="{85C5A49F-2D2C-8843-9FF6-475155287C85}" destId="{3905E72E-47EF-724B-94EA-5D3D8A4021D7}" srcOrd="0" destOrd="0" presId="urn:microsoft.com/office/officeart/2005/8/layout/orgChart1"/>
    <dgm:cxn modelId="{0ADB1707-C218-4428-8044-93DA94390F02}" type="presOf" srcId="{706E9768-581E-AE41-AFE1-F2E87757697D}" destId="{E667886E-19D2-4140-86D1-08601A6615CE}" srcOrd="0" destOrd="0" presId="urn:microsoft.com/office/officeart/2005/8/layout/orgChart1"/>
    <dgm:cxn modelId="{6F2230FA-2460-4DB8-AA2B-AC64F14BA27F}" type="presOf" srcId="{4A764F21-788D-7746-AF09-B65BFB0C4BCD}" destId="{1F946644-B88E-AC4C-BEF1-98CBFD2C2356}" srcOrd="0" destOrd="0" presId="urn:microsoft.com/office/officeart/2005/8/layout/orgChart1"/>
    <dgm:cxn modelId="{EEB5976A-9D0A-435F-9218-B7E9AFE570B2}" type="presOf" srcId="{6AD678E6-CD42-084D-8C0D-BD5D59194186}" destId="{BD34024D-D4DC-F442-947A-448076AEE9BA}" srcOrd="0" destOrd="0" presId="urn:microsoft.com/office/officeart/2005/8/layout/orgChart1"/>
    <dgm:cxn modelId="{49AD0F3F-5046-4E8A-960E-3C9861ABACE2}" type="presOf" srcId="{854EA6FD-7D83-EC4B-AABD-EEE76F65E4FC}" destId="{5B06698F-F7DD-1246-A624-B4AF71DC8062}" srcOrd="0" destOrd="0" presId="urn:microsoft.com/office/officeart/2005/8/layout/orgChart1"/>
    <dgm:cxn modelId="{26142A5B-4095-428F-BDD9-18BAB548B8DF}" type="presOf" srcId="{E950CF4E-C48D-6244-9D3F-19F7D94DC6FB}" destId="{F7AA63C9-F51D-E547-96B2-80F8C6279E53}" srcOrd="1" destOrd="0" presId="urn:microsoft.com/office/officeart/2005/8/layout/orgChart1"/>
    <dgm:cxn modelId="{0F372812-5A4E-4A79-8B12-D1EB9B36B886}" type="presOf" srcId="{A8DCDE96-3E43-4C42-A568-328ABF7F2C9A}" destId="{F7B4798A-0EEE-A344-BCB4-1F41B880506C}" srcOrd="0" destOrd="0" presId="urn:microsoft.com/office/officeart/2005/8/layout/orgChart1"/>
    <dgm:cxn modelId="{35DB3B92-8139-4412-99EB-7B8A7E4F1F7B}" type="presOf" srcId="{1A946AAB-19CE-9244-B72D-D85C63228176}" destId="{E6088557-431F-0E4E-B04D-D48C3021C8E8}" srcOrd="1" destOrd="0" presId="urn:microsoft.com/office/officeart/2005/8/layout/orgChart1"/>
    <dgm:cxn modelId="{DD1473CB-0BD7-47FA-AD25-2A3EA5B22943}" type="presOf" srcId="{1A946AAB-19CE-9244-B72D-D85C63228176}" destId="{C56CE6B7-4298-9C49-BC7A-FEDBCCF81350}" srcOrd="0" destOrd="0" presId="urn:microsoft.com/office/officeart/2005/8/layout/orgChart1"/>
    <dgm:cxn modelId="{561F95D9-590D-476A-B485-F637634A4FA1}" type="presParOf" srcId="{49FA7BD1-8EBA-5945-A0F8-7B1454E62884}" destId="{B1C56B93-8496-1041-B9E8-E27E4F4BEE8B}" srcOrd="0" destOrd="0" presId="urn:microsoft.com/office/officeart/2005/8/layout/orgChart1"/>
    <dgm:cxn modelId="{B9C45BF6-F24C-4C58-940D-F38154968DB1}" type="presParOf" srcId="{B1C56B93-8496-1041-B9E8-E27E4F4BEE8B}" destId="{CB8A7F05-7A3D-3949-A33E-EF1863DD392B}" srcOrd="0" destOrd="0" presId="urn:microsoft.com/office/officeart/2005/8/layout/orgChart1"/>
    <dgm:cxn modelId="{35707F93-96C3-4293-9909-1DE0A3FC5F7D}" type="presParOf" srcId="{CB8A7F05-7A3D-3949-A33E-EF1863DD392B}" destId="{3905E72E-47EF-724B-94EA-5D3D8A4021D7}" srcOrd="0" destOrd="0" presId="urn:microsoft.com/office/officeart/2005/8/layout/orgChart1"/>
    <dgm:cxn modelId="{D65283F3-FC00-4768-9FBF-3B34971BF207}" type="presParOf" srcId="{CB8A7F05-7A3D-3949-A33E-EF1863DD392B}" destId="{BC8557B7-4DB4-1F48-B6D0-C23BEA6CCE13}" srcOrd="1" destOrd="0" presId="urn:microsoft.com/office/officeart/2005/8/layout/orgChart1"/>
    <dgm:cxn modelId="{0CF21D87-FAA7-4E81-A90B-9EA78630A714}" type="presParOf" srcId="{B1C56B93-8496-1041-B9E8-E27E4F4BEE8B}" destId="{3882FF4C-F045-C345-B2B0-B98FE6CED658}" srcOrd="1" destOrd="0" presId="urn:microsoft.com/office/officeart/2005/8/layout/orgChart1"/>
    <dgm:cxn modelId="{676B787A-B50D-4847-9AD9-529B4661794C}" type="presParOf" srcId="{3882FF4C-F045-C345-B2B0-B98FE6CED658}" destId="{18C08C58-084A-FA49-833E-E7D536437EC3}" srcOrd="0" destOrd="0" presId="urn:microsoft.com/office/officeart/2005/8/layout/orgChart1"/>
    <dgm:cxn modelId="{D87065AB-FB98-49C2-9C4D-35BC20F3A56F}" type="presParOf" srcId="{3882FF4C-F045-C345-B2B0-B98FE6CED658}" destId="{23F7620A-26DE-9E4F-A409-8F0BC08025A8}" srcOrd="1" destOrd="0" presId="urn:microsoft.com/office/officeart/2005/8/layout/orgChart1"/>
    <dgm:cxn modelId="{D4D75182-C22A-40D1-8A56-4F8902351BF9}" type="presParOf" srcId="{23F7620A-26DE-9E4F-A409-8F0BC08025A8}" destId="{640754F8-D0C8-224C-9710-8737345D6413}" srcOrd="0" destOrd="0" presId="urn:microsoft.com/office/officeart/2005/8/layout/orgChart1"/>
    <dgm:cxn modelId="{D05539B3-8F4E-4F3E-A711-6955B837878A}" type="presParOf" srcId="{640754F8-D0C8-224C-9710-8737345D6413}" destId="{ED7A5531-AF94-E44C-8E0A-26470DCDC91B}" srcOrd="0" destOrd="0" presId="urn:microsoft.com/office/officeart/2005/8/layout/orgChart1"/>
    <dgm:cxn modelId="{4F619C6E-A7B3-46B9-9C74-58143A4DB27B}" type="presParOf" srcId="{640754F8-D0C8-224C-9710-8737345D6413}" destId="{F7AA63C9-F51D-E547-96B2-80F8C6279E53}" srcOrd="1" destOrd="0" presId="urn:microsoft.com/office/officeart/2005/8/layout/orgChart1"/>
    <dgm:cxn modelId="{ADCC0DA9-2EC8-4753-8AC3-950D9A285DE7}" type="presParOf" srcId="{23F7620A-26DE-9E4F-A409-8F0BC08025A8}" destId="{9B842271-02E7-634D-A2FE-0C86EA799C2E}" srcOrd="1" destOrd="0" presId="urn:microsoft.com/office/officeart/2005/8/layout/orgChart1"/>
    <dgm:cxn modelId="{09F86E86-9C2A-4B9F-A03E-990DE8945E1E}" type="presParOf" srcId="{23F7620A-26DE-9E4F-A409-8F0BC08025A8}" destId="{84F80EAB-3EB4-BE42-84CD-72949C4A6661}" srcOrd="2" destOrd="0" presId="urn:microsoft.com/office/officeart/2005/8/layout/orgChart1"/>
    <dgm:cxn modelId="{B7CB89E9-3C4A-4DE3-8876-F64ED250BB90}" type="presParOf" srcId="{3882FF4C-F045-C345-B2B0-B98FE6CED658}" destId="{BD34024D-D4DC-F442-947A-448076AEE9BA}" srcOrd="2" destOrd="0" presId="urn:microsoft.com/office/officeart/2005/8/layout/orgChart1"/>
    <dgm:cxn modelId="{DAFBD774-A0F5-45ED-A324-84084FD1374C}" type="presParOf" srcId="{3882FF4C-F045-C345-B2B0-B98FE6CED658}" destId="{7C716B5E-12EC-1A48-9D77-2799141EE459}" srcOrd="3" destOrd="0" presId="urn:microsoft.com/office/officeart/2005/8/layout/orgChart1"/>
    <dgm:cxn modelId="{0BE88977-1820-40EE-869F-3BF9F63AF008}" type="presParOf" srcId="{7C716B5E-12EC-1A48-9D77-2799141EE459}" destId="{5F6B2E7D-2188-FF45-92ED-74908C6B8B0F}" srcOrd="0" destOrd="0" presId="urn:microsoft.com/office/officeart/2005/8/layout/orgChart1"/>
    <dgm:cxn modelId="{B4BBB477-93C7-4188-97AF-421F13A3C47C}" type="presParOf" srcId="{5F6B2E7D-2188-FF45-92ED-74908C6B8B0F}" destId="{5B06698F-F7DD-1246-A624-B4AF71DC8062}" srcOrd="0" destOrd="0" presId="urn:microsoft.com/office/officeart/2005/8/layout/orgChart1"/>
    <dgm:cxn modelId="{44B3ED69-9CE6-451D-A3E8-2FEF7F860357}" type="presParOf" srcId="{5F6B2E7D-2188-FF45-92ED-74908C6B8B0F}" destId="{1F52590A-7AA3-294A-A3C5-51B4CA938D40}" srcOrd="1" destOrd="0" presId="urn:microsoft.com/office/officeart/2005/8/layout/orgChart1"/>
    <dgm:cxn modelId="{09A6AB56-91B2-44D7-9078-7C448BC686E3}" type="presParOf" srcId="{7C716B5E-12EC-1A48-9D77-2799141EE459}" destId="{0B6B6896-522D-3442-9C79-F40E5A5C8888}" srcOrd="1" destOrd="0" presId="urn:microsoft.com/office/officeart/2005/8/layout/orgChart1"/>
    <dgm:cxn modelId="{E7F4756D-2EF5-4A03-ACF4-6BB6EB56FF0B}" type="presParOf" srcId="{7C716B5E-12EC-1A48-9D77-2799141EE459}" destId="{981F7659-BFA3-8A46-A501-40F8DE5F18C6}" srcOrd="2" destOrd="0" presId="urn:microsoft.com/office/officeart/2005/8/layout/orgChart1"/>
    <dgm:cxn modelId="{1A1F067A-2CFC-47FA-BA51-A44AA4E4FBA3}" type="presParOf" srcId="{B1C56B93-8496-1041-B9E8-E27E4F4BEE8B}" destId="{A4184F85-BF6C-A94F-99DB-C2DEC4ABAFE8}" srcOrd="2" destOrd="0" presId="urn:microsoft.com/office/officeart/2005/8/layout/orgChart1"/>
    <dgm:cxn modelId="{DFD9707F-70D0-4A31-B6FF-60038CC23A03}" type="presParOf" srcId="{49FA7BD1-8EBA-5945-A0F8-7B1454E62884}" destId="{01EB8061-89A8-3547-B39D-B2BD50F0DF10}" srcOrd="1" destOrd="0" presId="urn:microsoft.com/office/officeart/2005/8/layout/orgChart1"/>
    <dgm:cxn modelId="{A926FB85-5D1B-429A-9116-D474F586A2F5}" type="presParOf" srcId="{01EB8061-89A8-3547-B39D-B2BD50F0DF10}" destId="{D7F38EA3-922B-454A-AF8F-D71C72B411AD}" srcOrd="0" destOrd="0" presId="urn:microsoft.com/office/officeart/2005/8/layout/orgChart1"/>
    <dgm:cxn modelId="{98B08D0E-56F6-4A10-A99C-1844FF025B6A}" type="presParOf" srcId="{D7F38EA3-922B-454A-AF8F-D71C72B411AD}" destId="{C56CE6B7-4298-9C49-BC7A-FEDBCCF81350}" srcOrd="0" destOrd="0" presId="urn:microsoft.com/office/officeart/2005/8/layout/orgChart1"/>
    <dgm:cxn modelId="{2DC9A326-8E45-4A90-B96F-3473DBE8DDF3}" type="presParOf" srcId="{D7F38EA3-922B-454A-AF8F-D71C72B411AD}" destId="{E6088557-431F-0E4E-B04D-D48C3021C8E8}" srcOrd="1" destOrd="0" presId="urn:microsoft.com/office/officeart/2005/8/layout/orgChart1"/>
    <dgm:cxn modelId="{DDF23F37-63DA-45B7-B07D-1CAB1D1A29BF}" type="presParOf" srcId="{01EB8061-89A8-3547-B39D-B2BD50F0DF10}" destId="{E7C3BBBA-7F78-6A4A-8423-1C6AFC7661B4}" srcOrd="1" destOrd="0" presId="urn:microsoft.com/office/officeart/2005/8/layout/orgChart1"/>
    <dgm:cxn modelId="{912F0228-4B70-41ED-B659-5B6ACF59A30A}" type="presParOf" srcId="{01EB8061-89A8-3547-B39D-B2BD50F0DF10}" destId="{A4062862-5455-484E-AC06-663E7C4602A5}" srcOrd="2" destOrd="0" presId="urn:microsoft.com/office/officeart/2005/8/layout/orgChart1"/>
    <dgm:cxn modelId="{5014E6F1-D630-42C9-BE4B-92F95DC0AC99}" type="presParOf" srcId="{A4062862-5455-484E-AC06-663E7C4602A5}" destId="{1F946644-B88E-AC4C-BEF1-98CBFD2C2356}" srcOrd="0" destOrd="0" presId="urn:microsoft.com/office/officeart/2005/8/layout/orgChart1"/>
    <dgm:cxn modelId="{1956D0C4-8A12-4FDD-B373-CE0E597E4E42}" type="presParOf" srcId="{A4062862-5455-484E-AC06-663E7C4602A5}" destId="{38D34FFB-28BF-1941-8B1F-26DCA21F3FA5}" srcOrd="1" destOrd="0" presId="urn:microsoft.com/office/officeart/2005/8/layout/orgChart1"/>
    <dgm:cxn modelId="{4A0DFD79-78AA-45CA-A8E3-747352B020BC}" type="presParOf" srcId="{38D34FFB-28BF-1941-8B1F-26DCA21F3FA5}" destId="{1C8DDEA1-6316-7446-918C-D631DFFF3B70}" srcOrd="0" destOrd="0" presId="urn:microsoft.com/office/officeart/2005/8/layout/orgChart1"/>
    <dgm:cxn modelId="{1AC92847-0CB1-4ACA-AAB9-CB9F940052C1}" type="presParOf" srcId="{1C8DDEA1-6316-7446-918C-D631DFFF3B70}" destId="{F7B4798A-0EEE-A344-BCB4-1F41B880506C}" srcOrd="0" destOrd="0" presId="urn:microsoft.com/office/officeart/2005/8/layout/orgChart1"/>
    <dgm:cxn modelId="{78C47203-1D3D-4884-BB52-A53065AA73AA}" type="presParOf" srcId="{1C8DDEA1-6316-7446-918C-D631DFFF3B70}" destId="{844AC8FD-4730-9D4E-9BC8-C9FB1B5A8815}" srcOrd="1" destOrd="0" presId="urn:microsoft.com/office/officeart/2005/8/layout/orgChart1"/>
    <dgm:cxn modelId="{EBEC445E-A9B8-4F54-9400-2EDA7F13A415}" type="presParOf" srcId="{38D34FFB-28BF-1941-8B1F-26DCA21F3FA5}" destId="{FC6075CD-BE93-9540-AA11-D090F0837AC6}" srcOrd="1" destOrd="0" presId="urn:microsoft.com/office/officeart/2005/8/layout/orgChart1"/>
    <dgm:cxn modelId="{AC22EA9E-90CD-4CC3-980A-892D9EE4BAB9}" type="presParOf" srcId="{38D34FFB-28BF-1941-8B1F-26DCA21F3FA5}" destId="{BEDEBE75-0CCB-3C47-9EF4-B2B4B7981566}" srcOrd="2" destOrd="0" presId="urn:microsoft.com/office/officeart/2005/8/layout/orgChart1"/>
    <dgm:cxn modelId="{2CCA8C79-C7F4-44DD-AF71-F064A3E0F2A2}" type="presParOf" srcId="{A4062862-5455-484E-AC06-663E7C4602A5}" destId="{E667886E-19D2-4140-86D1-08601A6615CE}" srcOrd="2" destOrd="0" presId="urn:microsoft.com/office/officeart/2005/8/layout/orgChart1"/>
    <dgm:cxn modelId="{3093A229-E11F-4FB7-BB9D-3A96CA62B5AC}" type="presParOf" srcId="{A4062862-5455-484E-AC06-663E7C4602A5}" destId="{51A24CBB-DF53-8545-B647-A3496A1BFFF0}" srcOrd="3" destOrd="0" presId="urn:microsoft.com/office/officeart/2005/8/layout/orgChart1"/>
    <dgm:cxn modelId="{EAEE2D45-D22D-42B3-A6EA-984FD045052C}" type="presParOf" srcId="{51A24CBB-DF53-8545-B647-A3496A1BFFF0}" destId="{B6CE35A3-3D07-E246-96A8-052F496377B8}" srcOrd="0" destOrd="0" presId="urn:microsoft.com/office/officeart/2005/8/layout/orgChart1"/>
    <dgm:cxn modelId="{36922BE5-9F1B-486D-A67D-509EEA14DDCC}" type="presParOf" srcId="{B6CE35A3-3D07-E246-96A8-052F496377B8}" destId="{B397DB5A-D622-FA42-9B72-AAB832518D98}" srcOrd="0" destOrd="0" presId="urn:microsoft.com/office/officeart/2005/8/layout/orgChart1"/>
    <dgm:cxn modelId="{D9466F92-6CB2-400F-B475-65205E565A87}" type="presParOf" srcId="{B6CE35A3-3D07-E246-96A8-052F496377B8}" destId="{55B32BD7-8DBB-BE42-A47B-E7E21549641F}" srcOrd="1" destOrd="0" presId="urn:microsoft.com/office/officeart/2005/8/layout/orgChart1"/>
    <dgm:cxn modelId="{9C8635EF-3B1C-4575-A989-2AED1DFF3995}" type="presParOf" srcId="{51A24CBB-DF53-8545-B647-A3496A1BFFF0}" destId="{74577AAF-8288-634D-AEA5-A6652C50D0A3}" srcOrd="1" destOrd="0" presId="urn:microsoft.com/office/officeart/2005/8/layout/orgChart1"/>
    <dgm:cxn modelId="{8D846EE9-7E84-448C-AA28-8779FBAD0EA3}" type="presParOf" srcId="{51A24CBB-DF53-8545-B647-A3496A1BFFF0}" destId="{43D95661-01C7-FB49-9BEE-0EE96BA51257}" srcOrd="2" destOrd="0" presId="urn:microsoft.com/office/officeart/2005/8/layout/orgChart1"/>
    <dgm:cxn modelId="{7D2D77CA-EBCC-432F-8BB5-A27BE8E6C9FC}" type="presParOf" srcId="{A4062862-5455-484E-AC06-663E7C4602A5}" destId="{BEA25F7B-7951-B943-B66E-14842166C104}" srcOrd="4" destOrd="0" presId="urn:microsoft.com/office/officeart/2005/8/layout/orgChart1"/>
    <dgm:cxn modelId="{A5A4C0A2-3B0C-4FDB-A641-067DFB2B7A47}" type="presParOf" srcId="{A4062862-5455-484E-AC06-663E7C4602A5}" destId="{C0163AFE-EE82-5949-ADF4-D8D391DB2EEF}" srcOrd="5" destOrd="0" presId="urn:microsoft.com/office/officeart/2005/8/layout/orgChart1"/>
    <dgm:cxn modelId="{E4B1B677-6006-4B6C-AE8A-9972B58BE47E}" type="presParOf" srcId="{C0163AFE-EE82-5949-ADF4-D8D391DB2EEF}" destId="{4A0C6718-8CF6-604B-95AC-98EEFDE25066}" srcOrd="0" destOrd="0" presId="urn:microsoft.com/office/officeart/2005/8/layout/orgChart1"/>
    <dgm:cxn modelId="{40F9528E-4E17-4E8C-BBE7-F1263868ED03}" type="presParOf" srcId="{4A0C6718-8CF6-604B-95AC-98EEFDE25066}" destId="{F14D61A5-1BFA-414D-A268-521457E34E28}" srcOrd="0" destOrd="0" presId="urn:microsoft.com/office/officeart/2005/8/layout/orgChart1"/>
    <dgm:cxn modelId="{ACAC792B-C702-4254-837F-DC64F1191217}" type="presParOf" srcId="{4A0C6718-8CF6-604B-95AC-98EEFDE25066}" destId="{813C080D-26DB-8A4F-BF88-3DFFDF6371BB}" srcOrd="1" destOrd="0" presId="urn:microsoft.com/office/officeart/2005/8/layout/orgChart1"/>
    <dgm:cxn modelId="{02A8D506-F4DB-4B63-97BC-3F132CA7993E}" type="presParOf" srcId="{C0163AFE-EE82-5949-ADF4-D8D391DB2EEF}" destId="{3D96FDC4-CC8A-8748-86A6-34E6624F49D6}" srcOrd="1" destOrd="0" presId="urn:microsoft.com/office/officeart/2005/8/layout/orgChart1"/>
    <dgm:cxn modelId="{DE7CCC44-7AFD-442F-80F7-8399F816F30A}" type="presParOf" srcId="{C0163AFE-EE82-5949-ADF4-D8D391DB2EEF}" destId="{1E9D9762-6A49-154F-8B09-0A4988FFE580}" srcOrd="2" destOrd="0" presId="urn:microsoft.com/office/officeart/2005/8/layout/orgChart1"/>
    <dgm:cxn modelId="{9C29FB0C-0230-402F-A06C-FA898B62D313}" type="presParOf" srcId="{A4062862-5455-484E-AC06-663E7C4602A5}" destId="{5C1FDE86-B911-9643-ADBD-2E7E7BBCE2B1}" srcOrd="6" destOrd="0" presId="urn:microsoft.com/office/officeart/2005/8/layout/orgChart1"/>
    <dgm:cxn modelId="{FEEEB635-3AB4-4168-8F7A-EA5948C81F52}" type="presParOf" srcId="{A4062862-5455-484E-AC06-663E7C4602A5}" destId="{9A1BD5BB-E060-124E-A336-6FF1F8389F8E}" srcOrd="7" destOrd="0" presId="urn:microsoft.com/office/officeart/2005/8/layout/orgChart1"/>
    <dgm:cxn modelId="{10757BF8-5AB3-4B47-A1B2-56E85C1D32A4}" type="presParOf" srcId="{9A1BD5BB-E060-124E-A336-6FF1F8389F8E}" destId="{33F8A3BE-E37F-3F4F-B8C2-5F45BCFB8EF2}" srcOrd="0" destOrd="0" presId="urn:microsoft.com/office/officeart/2005/8/layout/orgChart1"/>
    <dgm:cxn modelId="{770A0AD3-261E-4850-A8BA-E1166F26ECF8}" type="presParOf" srcId="{33F8A3BE-E37F-3F4F-B8C2-5F45BCFB8EF2}" destId="{B7D33220-39E7-A947-9622-753DD34A4BF7}" srcOrd="0" destOrd="0" presId="urn:microsoft.com/office/officeart/2005/8/layout/orgChart1"/>
    <dgm:cxn modelId="{77D8F1DA-79BD-45AE-ABB9-EEA7B5BC9CEA}" type="presParOf" srcId="{33F8A3BE-E37F-3F4F-B8C2-5F45BCFB8EF2}" destId="{46656EFD-F6F2-A744-AF59-DD15BF358091}" srcOrd="1" destOrd="0" presId="urn:microsoft.com/office/officeart/2005/8/layout/orgChart1"/>
    <dgm:cxn modelId="{C5CD2983-8598-473E-8C67-19E9632776CD}" type="presParOf" srcId="{9A1BD5BB-E060-124E-A336-6FF1F8389F8E}" destId="{BC9A15EB-D93F-AB4D-89B7-83750745CEF3}" srcOrd="1" destOrd="0" presId="urn:microsoft.com/office/officeart/2005/8/layout/orgChart1"/>
    <dgm:cxn modelId="{2E61A35C-6010-4C57-AD8E-93EE89B81C07}"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noProof="0" dirty="0" smtClean="0">
              <a:solidFill>
                <a:srgbClr val="0070C0"/>
              </a:solidFill>
            </a:rPr>
            <a:t>Office of Origin</a:t>
          </a:r>
          <a:endParaRPr lang="en-US" sz="1800" noProof="0" dirty="0">
            <a:solidFill>
              <a:srgbClr val="0070C0"/>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2000" noProof="0" dirty="0" smtClean="0">
              <a:solidFill>
                <a:srgbClr val="0070C0"/>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noProof="0" dirty="0" smtClean="0">
              <a:solidFill>
                <a:srgbClr val="0070C0"/>
              </a:solidFill>
            </a:rPr>
            <a:t>Applicant</a:t>
          </a:r>
          <a:endParaRPr lang="en-US" sz="1800" noProof="0" dirty="0">
            <a:solidFill>
              <a:srgbClr val="0070C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571CADE3-7C13-4E62-9D5C-6B5AB17A5D6B}" type="presOf" srcId="{953BCBF3-AD09-436A-8BA4-630D00358217}" destId="{3C2D2E74-34A2-43FD-ADEE-8E5A1A8D6F78}" srcOrd="0" destOrd="0" presId="urn:microsoft.com/office/officeart/2005/8/layout/orgChart1"/>
    <dgm:cxn modelId="{727152F9-2DDE-46AE-AC92-A3B71E17A52A}" type="presOf" srcId="{FB81DD96-1BD8-4C7F-95A6-F3F55DF4915F}" destId="{3B75CA8A-AF57-4AD7-B10D-949E17A39939}" srcOrd="0" destOrd="0" presId="urn:microsoft.com/office/officeart/2005/8/layout/orgChart1"/>
    <dgm:cxn modelId="{E2AABECC-0895-48B3-A7C7-7BC4D083AB91}" srcId="{B6740E19-F12A-476A-AC6F-69466794333E}" destId="{61D3D763-E882-4FCC-A5A3-C649D002EABB}" srcOrd="2" destOrd="0" parTransId="{AF120042-0BE5-40C1-BDFF-43D0846E1E54}" sibTransId="{CE794817-8124-4428-B04E-2A991748D4D2}"/>
    <dgm:cxn modelId="{4AB32A59-8090-4413-895E-9202BB5A35FD}" type="presOf" srcId="{2DB9F4D3-519F-4A80-8B7E-70E8BF8E3A75}" destId="{2CE0D22C-8A3F-4D16-A3B6-158F4A28EED5}" srcOrd="0" destOrd="0" presId="urn:microsoft.com/office/officeart/2005/8/layout/orgChart1"/>
    <dgm:cxn modelId="{2FFD8EAB-A142-4B35-89CC-DC4E2C5D72C7}" type="presOf" srcId="{AF120042-0BE5-40C1-BDFF-43D0846E1E54}" destId="{B05360C5-2375-4816-A673-2DF9B9B5D7D1}" srcOrd="0"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DCDF6ED9-50AD-4CAC-90C4-2EFAD8FAFB9E}" srcId="{4839BC24-9174-4F92-9149-4998BC6BDF31}" destId="{953BCBF3-AD09-436A-8BA4-630D00358217}" srcOrd="1" destOrd="0" parTransId="{7202D7F6-EA28-4E36-88E3-D011B90770AD}" sibTransId="{4A524ED5-212C-4B93-9293-B4818994920A}"/>
    <dgm:cxn modelId="{E166964B-C6BF-4D98-9E25-DAAE5C002A69}" type="presOf" srcId="{E1990B73-96C9-4D5F-AD9D-7F750CF995CD}" destId="{64B3DFA0-515F-42B8-AD0C-93C9F047BC7F}" srcOrd="1" destOrd="0" presId="urn:microsoft.com/office/officeart/2005/8/layout/orgChart1"/>
    <dgm:cxn modelId="{E83D66A9-5276-4676-A94E-E10D36B5F7BC}" type="presOf" srcId="{4839BC24-9174-4F92-9149-4998BC6BDF31}" destId="{033785F4-5D52-4056-92FF-73D93264982A}" srcOrd="0" destOrd="0" presId="urn:microsoft.com/office/officeart/2005/8/layout/orgChart1"/>
    <dgm:cxn modelId="{D855BDD7-49B1-4E58-9865-0CEF83B61C33}" type="presOf" srcId="{B6740E19-F12A-476A-AC6F-69466794333E}" destId="{C5D4029E-4A28-431E-8763-ED4723E0DA6D}" srcOrd="0" destOrd="0" presId="urn:microsoft.com/office/officeart/2005/8/layout/orgChart1"/>
    <dgm:cxn modelId="{17492F2C-7E8D-4E82-8027-19DF69FBA6A5}" type="presOf" srcId="{A30AC05D-B8D5-4A9C-A2E2-5BB7FEC22EB9}" destId="{061AD1BE-56DE-4125-8C05-7E9B2EC2999B}" srcOrd="1" destOrd="0" presId="urn:microsoft.com/office/officeart/2005/8/layout/orgChart1"/>
    <dgm:cxn modelId="{77B04FAF-1F88-4850-BFE5-AE7E265F9128}" type="presOf" srcId="{61D3D763-E882-4FCC-A5A3-C649D002EABB}" destId="{01ADD7F9-B49F-46BB-B91C-902FF50D3731}" srcOrd="1"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13F3787B-13A0-4C0B-8AA8-E22AB5F969FF}" type="presOf" srcId="{B6740E19-F12A-476A-AC6F-69466794333E}" destId="{03210126-3FE3-422F-9943-DCF04AC4AF31}" srcOrd="1" destOrd="0" presId="urn:microsoft.com/office/officeart/2005/8/layout/orgChart1"/>
    <dgm:cxn modelId="{3888CF69-56C0-4C02-A577-2985A3431B46}" type="presOf" srcId="{23831BAE-DCC2-41A4-8791-270C17FCB007}" destId="{9B98CFB5-55F7-45EA-94F1-14BCB57ABB14}" srcOrd="1" destOrd="0" presId="urn:microsoft.com/office/officeart/2005/8/layout/orgChart1"/>
    <dgm:cxn modelId="{D637E1AE-B1F3-4D3B-83AD-63C0860FFE3A}" type="presOf" srcId="{23831BAE-DCC2-41A4-8791-270C17FCB007}" destId="{7EEBEAA8-FBC6-4773-AE7E-AE90595FFC3D}" srcOrd="0" destOrd="0" presId="urn:microsoft.com/office/officeart/2005/8/layout/orgChart1"/>
    <dgm:cxn modelId="{421B8B30-EFB0-4397-969E-AA64078889FE}" type="presOf" srcId="{E1990B73-96C9-4D5F-AD9D-7F750CF995CD}" destId="{8C6FCED2-91A0-4DEF-93FC-E21A96383287}"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2F3C5FA7-C6E7-4CBB-BEE9-937369E49F7A}" srcId="{4839BC24-9174-4F92-9149-4998BC6BDF31}" destId="{B6740E19-F12A-476A-AC6F-69466794333E}" srcOrd="2" destOrd="0" parTransId="{72B86010-C187-46B2-8D18-C4F81025B5B8}" sibTransId="{862E9A3B-BD08-4A2D-9529-B36CB15BBDF9}"/>
    <dgm:cxn modelId="{4573953D-76A9-4D78-8F9A-A8502BC20BFE}" type="presOf" srcId="{61D3D763-E882-4FCC-A5A3-C649D002EABB}" destId="{6A5085D8-3F18-449A-959F-FA32CF0F5B1A}" srcOrd="0" destOrd="0" presId="urn:microsoft.com/office/officeart/2005/8/layout/orgChart1"/>
    <dgm:cxn modelId="{7E2D6882-64BC-44C7-950E-868C9FC75997}" type="presOf" srcId="{953BCBF3-AD09-436A-8BA4-630D00358217}" destId="{AABD5CE9-03CB-464B-9277-33B74BB89B58}" srcOrd="1" destOrd="0" presId="urn:microsoft.com/office/officeart/2005/8/layout/orgChart1"/>
    <dgm:cxn modelId="{F04C8C2C-CADD-4363-916E-2474FF75D10F}" type="presOf" srcId="{A30AC05D-B8D5-4A9C-A2E2-5BB7FEC22EB9}" destId="{5C8D78A4-12BE-496E-A652-80D56445F8F6}" srcOrd="0" destOrd="0" presId="urn:microsoft.com/office/officeart/2005/8/layout/orgChart1"/>
    <dgm:cxn modelId="{0B02C6B5-AA7A-4A20-977F-E136AAF47D47}" type="presParOf" srcId="{033785F4-5D52-4056-92FF-73D93264982A}" destId="{381379E3-B571-4A6B-859D-6FC673F3FE98}" srcOrd="0" destOrd="0" presId="urn:microsoft.com/office/officeart/2005/8/layout/orgChart1"/>
    <dgm:cxn modelId="{7C59A82C-B8FF-4303-B720-63834D58D700}" type="presParOf" srcId="{381379E3-B571-4A6B-859D-6FC673F3FE98}" destId="{5038B227-B0DB-4D3A-AA9F-70B7E888089E}" srcOrd="0" destOrd="0" presId="urn:microsoft.com/office/officeart/2005/8/layout/orgChart1"/>
    <dgm:cxn modelId="{6CDC6C26-3D70-4386-9B49-A968DF4EB33B}" type="presParOf" srcId="{5038B227-B0DB-4D3A-AA9F-70B7E888089E}" destId="{8C6FCED2-91A0-4DEF-93FC-E21A96383287}" srcOrd="0" destOrd="0" presId="urn:microsoft.com/office/officeart/2005/8/layout/orgChart1"/>
    <dgm:cxn modelId="{23E89808-9E57-412A-94DF-9E4FB181F592}" type="presParOf" srcId="{5038B227-B0DB-4D3A-AA9F-70B7E888089E}" destId="{64B3DFA0-515F-42B8-AD0C-93C9F047BC7F}" srcOrd="1" destOrd="0" presId="urn:microsoft.com/office/officeart/2005/8/layout/orgChart1"/>
    <dgm:cxn modelId="{E9E746B2-8A52-4CDB-98BA-59BC6762F787}" type="presParOf" srcId="{381379E3-B571-4A6B-859D-6FC673F3FE98}" destId="{962C6D20-7714-4FFF-AE2E-8C5A2A2FFDC2}" srcOrd="1" destOrd="0" presId="urn:microsoft.com/office/officeart/2005/8/layout/orgChart1"/>
    <dgm:cxn modelId="{8F6F91AA-0095-4CEE-9060-4A4C8A13647F}" type="presParOf" srcId="{381379E3-B571-4A6B-859D-6FC673F3FE98}" destId="{919ABBC9-FA9B-4070-9B5E-4DE4BC3D42ED}" srcOrd="2" destOrd="0" presId="urn:microsoft.com/office/officeart/2005/8/layout/orgChart1"/>
    <dgm:cxn modelId="{A36C812C-E6D5-494F-ADD6-EE98743D5BD1}" type="presParOf" srcId="{033785F4-5D52-4056-92FF-73D93264982A}" destId="{E0B74C87-91FB-460B-A94C-E4E398E73F51}" srcOrd="1" destOrd="0" presId="urn:microsoft.com/office/officeart/2005/8/layout/orgChart1"/>
    <dgm:cxn modelId="{67B5F45B-0218-450D-ABC5-03341920E5B4}" type="presParOf" srcId="{E0B74C87-91FB-460B-A94C-E4E398E73F51}" destId="{22C77047-E04A-4460-AC23-737560891B17}" srcOrd="0" destOrd="0" presId="urn:microsoft.com/office/officeart/2005/8/layout/orgChart1"/>
    <dgm:cxn modelId="{732A6381-C4C2-42C8-9556-4A57B4186067}" type="presParOf" srcId="{22C77047-E04A-4460-AC23-737560891B17}" destId="{3C2D2E74-34A2-43FD-ADEE-8E5A1A8D6F78}" srcOrd="0" destOrd="0" presId="urn:microsoft.com/office/officeart/2005/8/layout/orgChart1"/>
    <dgm:cxn modelId="{8A69B10E-BF6A-4946-AEA8-427388BADDEB}" type="presParOf" srcId="{22C77047-E04A-4460-AC23-737560891B17}" destId="{AABD5CE9-03CB-464B-9277-33B74BB89B58}" srcOrd="1" destOrd="0" presId="urn:microsoft.com/office/officeart/2005/8/layout/orgChart1"/>
    <dgm:cxn modelId="{09F16273-7E2F-4611-B0EC-8550B16E74E8}" type="presParOf" srcId="{E0B74C87-91FB-460B-A94C-E4E398E73F51}" destId="{1963B278-1363-489C-BE47-4F97B919969B}" srcOrd="1" destOrd="0" presId="urn:microsoft.com/office/officeart/2005/8/layout/orgChart1"/>
    <dgm:cxn modelId="{94CD5569-0FD8-405A-9C09-6C08A46DED5C}" type="presParOf" srcId="{E0B74C87-91FB-460B-A94C-E4E398E73F51}" destId="{5690A289-F3B5-47B8-B39B-61B9B081A261}" srcOrd="2" destOrd="0" presId="urn:microsoft.com/office/officeart/2005/8/layout/orgChart1"/>
    <dgm:cxn modelId="{31398431-7198-41AC-9B1B-F28A1E3C6BEC}" type="presParOf" srcId="{033785F4-5D52-4056-92FF-73D93264982A}" destId="{EF6D53E4-B332-47F7-B7D3-884ED4A4A524}" srcOrd="2" destOrd="0" presId="urn:microsoft.com/office/officeart/2005/8/layout/orgChart1"/>
    <dgm:cxn modelId="{25FE19F4-77F8-4CDE-A536-CAC40BC1DE11}" type="presParOf" srcId="{EF6D53E4-B332-47F7-B7D3-884ED4A4A524}" destId="{FCF056A1-031D-42DB-9AF7-7B2A6332DEF6}" srcOrd="0" destOrd="0" presId="urn:microsoft.com/office/officeart/2005/8/layout/orgChart1"/>
    <dgm:cxn modelId="{6404D22E-9841-477E-BF0F-63F1A85D9591}" type="presParOf" srcId="{FCF056A1-031D-42DB-9AF7-7B2A6332DEF6}" destId="{C5D4029E-4A28-431E-8763-ED4723E0DA6D}" srcOrd="0" destOrd="0" presId="urn:microsoft.com/office/officeart/2005/8/layout/orgChart1"/>
    <dgm:cxn modelId="{34275D2C-EA3B-47D2-8815-BF05BB7135FD}" type="presParOf" srcId="{FCF056A1-031D-42DB-9AF7-7B2A6332DEF6}" destId="{03210126-3FE3-422F-9943-DCF04AC4AF31}" srcOrd="1" destOrd="0" presId="urn:microsoft.com/office/officeart/2005/8/layout/orgChart1"/>
    <dgm:cxn modelId="{55C047CD-A40B-45E0-9A40-76C50186DD9B}" type="presParOf" srcId="{EF6D53E4-B332-47F7-B7D3-884ED4A4A524}" destId="{1B3BBE5F-DDE3-4036-A5C8-55D6E2CE5443}" srcOrd="1" destOrd="0" presId="urn:microsoft.com/office/officeart/2005/8/layout/orgChart1"/>
    <dgm:cxn modelId="{D3D6D279-ED5F-407B-B884-2866F94A07C1}" type="presParOf" srcId="{1B3BBE5F-DDE3-4036-A5C8-55D6E2CE5443}" destId="{3B75CA8A-AF57-4AD7-B10D-949E17A39939}" srcOrd="0" destOrd="0" presId="urn:microsoft.com/office/officeart/2005/8/layout/orgChart1"/>
    <dgm:cxn modelId="{A0AB6CC1-2D59-415E-BC6C-88D2D456E4CC}" type="presParOf" srcId="{1B3BBE5F-DDE3-4036-A5C8-55D6E2CE5443}" destId="{E9101B3F-59DD-4B8B-9865-69E2C7B09654}" srcOrd="1" destOrd="0" presId="urn:microsoft.com/office/officeart/2005/8/layout/orgChart1"/>
    <dgm:cxn modelId="{2DDC4BE6-10F8-4119-9D99-6C4B8097246D}" type="presParOf" srcId="{E9101B3F-59DD-4B8B-9865-69E2C7B09654}" destId="{78D10B7C-CD95-40EB-8D65-1AB7B7F86DDB}" srcOrd="0" destOrd="0" presId="urn:microsoft.com/office/officeart/2005/8/layout/orgChart1"/>
    <dgm:cxn modelId="{82DBBD1B-1B88-4468-865F-18AC49487496}" type="presParOf" srcId="{78D10B7C-CD95-40EB-8D65-1AB7B7F86DDB}" destId="{5C8D78A4-12BE-496E-A652-80D56445F8F6}" srcOrd="0" destOrd="0" presId="urn:microsoft.com/office/officeart/2005/8/layout/orgChart1"/>
    <dgm:cxn modelId="{9E6C8F99-FD74-46E3-B812-92AE705756C6}" type="presParOf" srcId="{78D10B7C-CD95-40EB-8D65-1AB7B7F86DDB}" destId="{061AD1BE-56DE-4125-8C05-7E9B2EC2999B}" srcOrd="1" destOrd="0" presId="urn:microsoft.com/office/officeart/2005/8/layout/orgChart1"/>
    <dgm:cxn modelId="{D2DCC7D7-744D-4599-AAE7-699F8632E009}" type="presParOf" srcId="{E9101B3F-59DD-4B8B-9865-69E2C7B09654}" destId="{99A53519-420B-48A3-9C36-001541C37378}" srcOrd="1" destOrd="0" presId="urn:microsoft.com/office/officeart/2005/8/layout/orgChart1"/>
    <dgm:cxn modelId="{0035C380-C663-44A9-B5D6-CC102CEBB2F0}" type="presParOf" srcId="{E9101B3F-59DD-4B8B-9865-69E2C7B09654}" destId="{9A5BF194-4426-4682-9203-4B88321133C2}" srcOrd="2" destOrd="0" presId="urn:microsoft.com/office/officeart/2005/8/layout/orgChart1"/>
    <dgm:cxn modelId="{1207DDC2-4100-43FB-8D75-8899A00ACF0F}" type="presParOf" srcId="{1B3BBE5F-DDE3-4036-A5C8-55D6E2CE5443}" destId="{2CE0D22C-8A3F-4D16-A3B6-158F4A28EED5}" srcOrd="2" destOrd="0" presId="urn:microsoft.com/office/officeart/2005/8/layout/orgChart1"/>
    <dgm:cxn modelId="{ED316118-75F2-4D84-94D6-363BD82B6C5F}" type="presParOf" srcId="{1B3BBE5F-DDE3-4036-A5C8-55D6E2CE5443}" destId="{7DBD0AE4-15FA-4F43-A92B-AECCF5FFE7A8}" srcOrd="3" destOrd="0" presId="urn:microsoft.com/office/officeart/2005/8/layout/orgChart1"/>
    <dgm:cxn modelId="{1240FD1D-735B-4B86-98B3-33A12F136BE0}" type="presParOf" srcId="{7DBD0AE4-15FA-4F43-A92B-AECCF5FFE7A8}" destId="{89A5BA34-3EC3-4B54-90ED-54B0739AB066}" srcOrd="0" destOrd="0" presId="urn:microsoft.com/office/officeart/2005/8/layout/orgChart1"/>
    <dgm:cxn modelId="{9083B695-1839-4B0B-AA5F-77DBA083C9CB}" type="presParOf" srcId="{89A5BA34-3EC3-4B54-90ED-54B0739AB066}" destId="{7EEBEAA8-FBC6-4773-AE7E-AE90595FFC3D}" srcOrd="0" destOrd="0" presId="urn:microsoft.com/office/officeart/2005/8/layout/orgChart1"/>
    <dgm:cxn modelId="{DECCE6FD-D02A-432B-B7BE-C0E3C8CA2EA5}" type="presParOf" srcId="{89A5BA34-3EC3-4B54-90ED-54B0739AB066}" destId="{9B98CFB5-55F7-45EA-94F1-14BCB57ABB14}" srcOrd="1" destOrd="0" presId="urn:microsoft.com/office/officeart/2005/8/layout/orgChart1"/>
    <dgm:cxn modelId="{A2D9AA16-407D-4465-AE4C-C3A52E5F383B}" type="presParOf" srcId="{7DBD0AE4-15FA-4F43-A92B-AECCF5FFE7A8}" destId="{88B8DC40-77B7-42FE-B5BD-58EB0F4762D7}" srcOrd="1" destOrd="0" presId="urn:microsoft.com/office/officeart/2005/8/layout/orgChart1"/>
    <dgm:cxn modelId="{878CE172-079E-4AFF-A5D7-CAA3F8BD1C35}" type="presParOf" srcId="{7DBD0AE4-15FA-4F43-A92B-AECCF5FFE7A8}" destId="{02E895AD-E2C6-49D8-B49F-5E49417877BD}" srcOrd="2" destOrd="0" presId="urn:microsoft.com/office/officeart/2005/8/layout/orgChart1"/>
    <dgm:cxn modelId="{22E0C01E-4E7F-4E33-95B8-64DCF695CBF0}" type="presParOf" srcId="{1B3BBE5F-DDE3-4036-A5C8-55D6E2CE5443}" destId="{B05360C5-2375-4816-A673-2DF9B9B5D7D1}" srcOrd="4" destOrd="0" presId="urn:microsoft.com/office/officeart/2005/8/layout/orgChart1"/>
    <dgm:cxn modelId="{1C32AC0B-67C5-41E7-B6F6-6A9FD6EC2B0E}" type="presParOf" srcId="{1B3BBE5F-DDE3-4036-A5C8-55D6E2CE5443}" destId="{884E0B54-3315-4539-BB67-D450D0B2B952}" srcOrd="5" destOrd="0" presId="urn:microsoft.com/office/officeart/2005/8/layout/orgChart1"/>
    <dgm:cxn modelId="{4AE7B3E4-CCE4-4E0D-BEE4-1483D9C53012}" type="presParOf" srcId="{884E0B54-3315-4539-BB67-D450D0B2B952}" destId="{A0A3FDDE-1A04-48ED-9C3A-43CB79EBED6D}" srcOrd="0" destOrd="0" presId="urn:microsoft.com/office/officeart/2005/8/layout/orgChart1"/>
    <dgm:cxn modelId="{FAE97388-6A66-4353-B0B5-2442AEA0203C}" type="presParOf" srcId="{A0A3FDDE-1A04-48ED-9C3A-43CB79EBED6D}" destId="{6A5085D8-3F18-449A-959F-FA32CF0F5B1A}" srcOrd="0" destOrd="0" presId="urn:microsoft.com/office/officeart/2005/8/layout/orgChart1"/>
    <dgm:cxn modelId="{7749556C-D554-4FB1-BB62-913BC8C91BF6}" type="presParOf" srcId="{A0A3FDDE-1A04-48ED-9C3A-43CB79EBED6D}" destId="{01ADD7F9-B49F-46BB-B91C-902FF50D3731}" srcOrd="1" destOrd="0" presId="urn:microsoft.com/office/officeart/2005/8/layout/orgChart1"/>
    <dgm:cxn modelId="{A8C90072-FC25-4B65-BC65-F4419DA2D01D}" type="presParOf" srcId="{884E0B54-3315-4539-BB67-D450D0B2B952}" destId="{C3A8E753-E398-46CB-8054-AD0711C38F10}" srcOrd="1" destOrd="0" presId="urn:microsoft.com/office/officeart/2005/8/layout/orgChart1"/>
    <dgm:cxn modelId="{694942CC-148C-4FFF-8A39-C713E778E5F1}" type="presParOf" srcId="{884E0B54-3315-4539-BB67-D450D0B2B952}" destId="{93056761-C221-4236-902E-C5EEDDB690A7}" srcOrd="2" destOrd="0" presId="urn:microsoft.com/office/officeart/2005/8/layout/orgChart1"/>
    <dgm:cxn modelId="{64B81727-167E-42FB-A488-1E0019F7E2A3}"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DE86-B911-9643-ADBD-2E7E7BBCE2B1}">
      <dsp:nvSpPr>
        <dsp:cNvPr id="0" name=""/>
        <dsp:cNvSpPr/>
      </dsp:nvSpPr>
      <dsp:spPr>
        <a:xfrm>
          <a:off x="6613661" y="1115383"/>
          <a:ext cx="208784" cy="2202186"/>
        </a:xfrm>
        <a:custGeom>
          <a:avLst/>
          <a:gdLst/>
          <a:ahLst/>
          <a:cxnLst/>
          <a:rect l="0" t="0" r="0" b="0"/>
          <a:pathLst>
            <a:path>
              <a:moveTo>
                <a:pt x="0" y="0"/>
              </a:moveTo>
              <a:lnTo>
                <a:pt x="0" y="2202186"/>
              </a:lnTo>
              <a:lnTo>
                <a:pt x="208784"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A25F7B-7951-B943-B66E-14842166C104}">
      <dsp:nvSpPr>
        <dsp:cNvPr id="0" name=""/>
        <dsp:cNvSpPr/>
      </dsp:nvSpPr>
      <dsp:spPr>
        <a:xfrm>
          <a:off x="6416029" y="1115383"/>
          <a:ext cx="197632" cy="2202186"/>
        </a:xfrm>
        <a:custGeom>
          <a:avLst/>
          <a:gdLst/>
          <a:ahLst/>
          <a:cxnLst/>
          <a:rect l="0" t="0" r="0" b="0"/>
          <a:pathLst>
            <a:path>
              <a:moveTo>
                <a:pt x="197632" y="0"/>
              </a:moveTo>
              <a:lnTo>
                <a:pt x="197632" y="2202186"/>
              </a:lnTo>
              <a:lnTo>
                <a:pt x="0"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7886E-19D2-4140-86D1-08601A6615CE}">
      <dsp:nvSpPr>
        <dsp:cNvPr id="0" name=""/>
        <dsp:cNvSpPr/>
      </dsp:nvSpPr>
      <dsp:spPr>
        <a:xfrm>
          <a:off x="6613661" y="1115383"/>
          <a:ext cx="214035" cy="865816"/>
        </a:xfrm>
        <a:custGeom>
          <a:avLst/>
          <a:gdLst/>
          <a:ahLst/>
          <a:cxnLst/>
          <a:rect l="0" t="0" r="0" b="0"/>
          <a:pathLst>
            <a:path>
              <a:moveTo>
                <a:pt x="0" y="0"/>
              </a:moveTo>
              <a:lnTo>
                <a:pt x="0" y="865816"/>
              </a:lnTo>
              <a:lnTo>
                <a:pt x="214035" y="86581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46644-B88E-AC4C-BEF1-98CBFD2C2356}">
      <dsp:nvSpPr>
        <dsp:cNvPr id="0" name=""/>
        <dsp:cNvSpPr/>
      </dsp:nvSpPr>
      <dsp:spPr>
        <a:xfrm>
          <a:off x="6419191" y="1115383"/>
          <a:ext cx="194470" cy="862852"/>
        </a:xfrm>
        <a:custGeom>
          <a:avLst/>
          <a:gdLst/>
          <a:ahLst/>
          <a:cxnLst/>
          <a:rect l="0" t="0" r="0" b="0"/>
          <a:pathLst>
            <a:path>
              <a:moveTo>
                <a:pt x="194470" y="0"/>
              </a:moveTo>
              <a:lnTo>
                <a:pt x="194470" y="862852"/>
              </a:lnTo>
              <a:lnTo>
                <a:pt x="0" y="8628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4024D-D4DC-F442-947A-448076AEE9BA}">
      <dsp:nvSpPr>
        <dsp:cNvPr id="0" name=""/>
        <dsp:cNvSpPr/>
      </dsp:nvSpPr>
      <dsp:spPr>
        <a:xfrm>
          <a:off x="2079048" y="1115383"/>
          <a:ext cx="1133495" cy="395264"/>
        </a:xfrm>
        <a:custGeom>
          <a:avLst/>
          <a:gdLst/>
          <a:ahLst/>
          <a:cxnLst/>
          <a:rect l="0" t="0" r="0" b="0"/>
          <a:pathLst>
            <a:path>
              <a:moveTo>
                <a:pt x="0" y="0"/>
              </a:moveTo>
              <a:lnTo>
                <a:pt x="0" y="197632"/>
              </a:lnTo>
              <a:lnTo>
                <a:pt x="1133495" y="197632"/>
              </a:lnTo>
              <a:lnTo>
                <a:pt x="1133495" y="3952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08C58-084A-FA49-833E-E7D536437EC3}">
      <dsp:nvSpPr>
        <dsp:cNvPr id="0" name=""/>
        <dsp:cNvSpPr/>
      </dsp:nvSpPr>
      <dsp:spPr>
        <a:xfrm>
          <a:off x="959265" y="1115383"/>
          <a:ext cx="1119783" cy="391311"/>
        </a:xfrm>
        <a:custGeom>
          <a:avLst/>
          <a:gdLst/>
          <a:ahLst/>
          <a:cxnLst/>
          <a:rect l="0" t="0" r="0" b="0"/>
          <a:pathLst>
            <a:path>
              <a:moveTo>
                <a:pt x="1119783" y="0"/>
              </a:moveTo>
              <a:lnTo>
                <a:pt x="1119783" y="193679"/>
              </a:lnTo>
              <a:lnTo>
                <a:pt x="0" y="193679"/>
              </a:lnTo>
              <a:lnTo>
                <a:pt x="0" y="39131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5E72E-47EF-724B-94EA-5D3D8A4021D7}">
      <dsp:nvSpPr>
        <dsp:cNvPr id="0" name=""/>
        <dsp:cNvSpPr/>
      </dsp:nvSpPr>
      <dsp:spPr>
        <a:xfrm>
          <a:off x="623591" y="174277"/>
          <a:ext cx="2910914"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OUTPUT SUB INDEX</a:t>
          </a:r>
          <a:r>
            <a:rPr lang="fr-FR" sz="1500" b="1" kern="1200" dirty="0" smtClean="0">
              <a:latin typeface="Times New Roman"/>
              <a:cs typeface="Times New Roman"/>
            </a:rPr>
            <a:t> </a:t>
          </a:r>
          <a:endParaRPr lang="fr-FR" sz="1500" b="1" kern="1200" dirty="0">
            <a:latin typeface="Times New Roman"/>
            <a:cs typeface="Times New Roman"/>
          </a:endParaRPr>
        </a:p>
      </dsp:txBody>
      <dsp:txXfrm>
        <a:off x="623591" y="174277"/>
        <a:ext cx="2910914" cy="941105"/>
      </dsp:txXfrm>
    </dsp:sp>
    <dsp:sp modelId="{ED7A5531-AF94-E44C-8E0A-26470DCDC91B}">
      <dsp:nvSpPr>
        <dsp:cNvPr id="0" name=""/>
        <dsp:cNvSpPr/>
      </dsp:nvSpPr>
      <dsp:spPr>
        <a:xfrm>
          <a:off x="23401" y="1506694"/>
          <a:ext cx="1871726" cy="95760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SCIENTIFIC OUTPUT</a:t>
          </a:r>
          <a:endParaRPr lang="fr-FR" sz="1500" kern="1200" dirty="0">
            <a:latin typeface="+mn-lt"/>
            <a:cs typeface="Times New Roman"/>
          </a:endParaRPr>
        </a:p>
      </dsp:txBody>
      <dsp:txXfrm>
        <a:off x="23401" y="1506694"/>
        <a:ext cx="1871726" cy="957602"/>
      </dsp:txXfrm>
    </dsp:sp>
    <dsp:sp modelId="{5B06698F-F7DD-1246-A624-B4AF71DC8062}">
      <dsp:nvSpPr>
        <dsp:cNvPr id="0" name=""/>
        <dsp:cNvSpPr/>
      </dsp:nvSpPr>
      <dsp:spPr>
        <a:xfrm>
          <a:off x="2271438" y="1510647"/>
          <a:ext cx="188221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CREATIVE OUTPUT</a:t>
          </a:r>
          <a:endParaRPr lang="fr-FR" sz="1500" kern="1200" dirty="0">
            <a:latin typeface="+mn-lt"/>
            <a:cs typeface="Times New Roman"/>
          </a:endParaRPr>
        </a:p>
      </dsp:txBody>
      <dsp:txXfrm>
        <a:off x="2271438" y="1510647"/>
        <a:ext cx="1882210" cy="941105"/>
      </dsp:txXfrm>
    </dsp:sp>
    <dsp:sp modelId="{C56CE6B7-4298-9C49-BC7A-FEDBCCF81350}">
      <dsp:nvSpPr>
        <dsp:cNvPr id="0" name=""/>
        <dsp:cNvSpPr/>
      </dsp:nvSpPr>
      <dsp:spPr>
        <a:xfrm>
          <a:off x="5041526" y="174277"/>
          <a:ext cx="3144270"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INPUT SUB INDEX </a:t>
          </a:r>
          <a:endParaRPr lang="fr-FR" sz="1500" b="1" kern="1200" dirty="0">
            <a:latin typeface="+mn-lt"/>
            <a:cs typeface="Times New Roman"/>
          </a:endParaRPr>
        </a:p>
      </dsp:txBody>
      <dsp:txXfrm>
        <a:off x="5041526" y="174277"/>
        <a:ext cx="3144270" cy="941105"/>
      </dsp:txXfrm>
    </dsp:sp>
    <dsp:sp modelId="{F7B4798A-0EEE-A344-BCB4-1F41B880506C}">
      <dsp:nvSpPr>
        <dsp:cNvPr id="0" name=""/>
        <dsp:cNvSpPr/>
      </dsp:nvSpPr>
      <dsp:spPr>
        <a:xfrm>
          <a:off x="4567171" y="1507682"/>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HUMAN CAPITAL AND RESEARCH</a:t>
          </a:r>
          <a:r>
            <a:rPr lang="fr-FR" sz="1500" kern="1200" dirty="0" smtClean="0">
              <a:latin typeface="Times New Roman"/>
              <a:cs typeface="Times New Roman"/>
            </a:rPr>
            <a:t> </a:t>
          </a:r>
          <a:endParaRPr lang="fr-FR" sz="1500" kern="1200" dirty="0">
            <a:latin typeface="Times New Roman"/>
            <a:cs typeface="Times New Roman"/>
          </a:endParaRPr>
        </a:p>
      </dsp:txBody>
      <dsp:txXfrm>
        <a:off x="4567171" y="1507682"/>
        <a:ext cx="1852020" cy="941105"/>
      </dsp:txXfrm>
    </dsp:sp>
    <dsp:sp modelId="{B397DB5A-D622-FA42-9B72-AAB832518D98}">
      <dsp:nvSpPr>
        <dsp:cNvPr id="0" name=""/>
        <dsp:cNvSpPr/>
      </dsp:nvSpPr>
      <dsp:spPr>
        <a:xfrm>
          <a:off x="6827696" y="1510647"/>
          <a:ext cx="1849403"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INFRASTRUCTURE</a:t>
          </a:r>
        </a:p>
      </dsp:txBody>
      <dsp:txXfrm>
        <a:off x="6827696" y="1510647"/>
        <a:ext cx="1849403" cy="941105"/>
      </dsp:txXfrm>
    </dsp:sp>
    <dsp:sp modelId="{F14D61A5-1BFA-414D-A268-521457E34E28}">
      <dsp:nvSpPr>
        <dsp:cNvPr id="0" name=""/>
        <dsp:cNvSpPr/>
      </dsp:nvSpPr>
      <dsp:spPr>
        <a:xfrm>
          <a:off x="4564009" y="2847016"/>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MARKET SOPHISTICATION </a:t>
          </a:r>
        </a:p>
      </dsp:txBody>
      <dsp:txXfrm>
        <a:off x="4564009" y="2847016"/>
        <a:ext cx="1852020" cy="941105"/>
      </dsp:txXfrm>
    </dsp:sp>
    <dsp:sp modelId="{B7D33220-39E7-A947-9622-753DD34A4BF7}">
      <dsp:nvSpPr>
        <dsp:cNvPr id="0" name=""/>
        <dsp:cNvSpPr/>
      </dsp:nvSpPr>
      <dsp:spPr>
        <a:xfrm>
          <a:off x="6822445" y="2847016"/>
          <a:ext cx="1859906"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BUSINESS SOPHISTICATION</a:t>
          </a:r>
        </a:p>
      </dsp:txBody>
      <dsp:txXfrm>
        <a:off x="6822445" y="2847016"/>
        <a:ext cx="1859906" cy="941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360C5-2375-4816-A673-2DF9B9B5D7D1}">
      <dsp:nvSpPr>
        <dsp:cNvPr id="0" name=""/>
        <dsp:cNvSpPr/>
      </dsp:nvSpPr>
      <dsp:spPr>
        <a:xfrm>
          <a:off x="3527161" y="959395"/>
          <a:ext cx="2137766" cy="2123579"/>
        </a:xfrm>
        <a:custGeom>
          <a:avLst/>
          <a:gdLst/>
          <a:ahLst/>
          <a:cxnLst/>
          <a:rect l="0" t="0" r="0" b="0"/>
          <a:pathLst>
            <a:path>
              <a:moveTo>
                <a:pt x="0" y="0"/>
              </a:moveTo>
              <a:lnTo>
                <a:pt x="0" y="1937140"/>
              </a:lnTo>
              <a:lnTo>
                <a:pt x="2137766" y="1937140"/>
              </a:lnTo>
              <a:lnTo>
                <a:pt x="2137766"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2CE0D22C-8A3F-4D16-A3B6-158F4A28EED5}">
      <dsp:nvSpPr>
        <dsp:cNvPr id="0" name=""/>
        <dsp:cNvSpPr/>
      </dsp:nvSpPr>
      <dsp:spPr>
        <a:xfrm>
          <a:off x="3470716" y="959395"/>
          <a:ext cx="91440" cy="2123579"/>
        </a:xfrm>
        <a:custGeom>
          <a:avLst/>
          <a:gdLst/>
          <a:ahLst/>
          <a:cxnLst/>
          <a:rect l="0" t="0" r="0" b="0"/>
          <a:pathLst>
            <a:path>
              <a:moveTo>
                <a:pt x="56444" y="0"/>
              </a:moveTo>
              <a:lnTo>
                <a:pt x="56444" y="1937140"/>
              </a:lnTo>
              <a:lnTo>
                <a:pt x="45720" y="1937140"/>
              </a:lnTo>
              <a:lnTo>
                <a:pt x="4572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3B75CA8A-AF57-4AD7-B10D-949E17A39939}">
      <dsp:nvSpPr>
        <dsp:cNvPr id="0" name=""/>
        <dsp:cNvSpPr/>
      </dsp:nvSpPr>
      <dsp:spPr>
        <a:xfrm>
          <a:off x="1367945" y="959395"/>
          <a:ext cx="2159215" cy="2123579"/>
        </a:xfrm>
        <a:custGeom>
          <a:avLst/>
          <a:gdLst/>
          <a:ahLst/>
          <a:cxnLst/>
          <a:rect l="0" t="0" r="0" b="0"/>
          <a:pathLst>
            <a:path>
              <a:moveTo>
                <a:pt x="2159215" y="0"/>
              </a:moveTo>
              <a:lnTo>
                <a:pt x="2159215" y="1937140"/>
              </a:lnTo>
              <a:lnTo>
                <a:pt x="0" y="1937140"/>
              </a:lnTo>
              <a:lnTo>
                <a:pt x="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8C6FCED2-91A0-4DEF-93FC-E21A96383287}">
      <dsp:nvSpPr>
        <dsp:cNvPr id="0" name=""/>
        <dsp:cNvSpPr/>
      </dsp:nvSpPr>
      <dsp:spPr>
        <a:xfrm>
          <a:off x="2631062" y="1505991"/>
          <a:ext cx="1775612" cy="887806"/>
        </a:xfrm>
        <a:prstGeom prst="rect">
          <a:avLst/>
        </a:prstGeom>
        <a:solidFill>
          <a:schemeClr val="bg1"/>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kern="1200" noProof="0" dirty="0" smtClean="0">
              <a:solidFill>
                <a:srgbClr val="0070C0"/>
              </a:solidFill>
            </a:rPr>
            <a:t>WIPO</a:t>
          </a:r>
          <a:endParaRPr lang="en-US" sz="2000" kern="1200" noProof="0" dirty="0">
            <a:solidFill>
              <a:srgbClr val="0070C0"/>
            </a:solidFill>
          </a:endParaRPr>
        </a:p>
      </dsp:txBody>
      <dsp:txXfrm>
        <a:off x="2631062" y="1505991"/>
        <a:ext cx="1775612" cy="887806"/>
      </dsp:txXfrm>
    </dsp:sp>
    <dsp:sp modelId="{3C2D2E74-34A2-43FD-ADEE-8E5A1A8D6F78}">
      <dsp:nvSpPr>
        <dsp:cNvPr id="0" name=""/>
        <dsp:cNvSpPr/>
      </dsp:nvSpPr>
      <dsp:spPr>
        <a:xfrm>
          <a:off x="466981" y="863672"/>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Applicant</a:t>
          </a:r>
          <a:endParaRPr lang="en-US" sz="1800" kern="1200" noProof="0" dirty="0">
            <a:solidFill>
              <a:srgbClr val="0070C0"/>
            </a:solidFill>
          </a:endParaRPr>
        </a:p>
      </dsp:txBody>
      <dsp:txXfrm>
        <a:off x="466981" y="863672"/>
        <a:ext cx="1775612" cy="887806"/>
      </dsp:txXfrm>
    </dsp:sp>
    <dsp:sp modelId="{C5D4029E-4A28-431E-8763-ED4723E0DA6D}">
      <dsp:nvSpPr>
        <dsp:cNvPr id="0" name=""/>
        <dsp:cNvSpPr/>
      </dsp:nvSpPr>
      <dsp:spPr>
        <a:xfrm>
          <a:off x="2639354" y="71589"/>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Office of Origin</a:t>
          </a:r>
          <a:endParaRPr lang="en-US" sz="1800" kern="1200" noProof="0" dirty="0">
            <a:solidFill>
              <a:srgbClr val="0070C0"/>
            </a:solidFill>
          </a:endParaRPr>
        </a:p>
      </dsp:txBody>
      <dsp:txXfrm>
        <a:off x="2639354" y="71589"/>
        <a:ext cx="1775612" cy="887806"/>
      </dsp:txXfrm>
    </dsp:sp>
    <dsp:sp modelId="{5C8D78A4-12BE-496E-A652-80D56445F8F6}">
      <dsp:nvSpPr>
        <dsp:cNvPr id="0" name=""/>
        <dsp:cNvSpPr/>
      </dsp:nvSpPr>
      <dsp:spPr>
        <a:xfrm>
          <a:off x="480138"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80138" y="3082974"/>
        <a:ext cx="1775612" cy="887806"/>
      </dsp:txXfrm>
    </dsp:sp>
    <dsp:sp modelId="{7EEBEAA8-FBC6-4773-AE7E-AE90595FFC3D}">
      <dsp:nvSpPr>
        <dsp:cNvPr id="0" name=""/>
        <dsp:cNvSpPr/>
      </dsp:nvSpPr>
      <dsp:spPr>
        <a:xfrm>
          <a:off x="2628630"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2628630" y="3082974"/>
        <a:ext cx="1775612" cy="887806"/>
      </dsp:txXfrm>
    </dsp:sp>
    <dsp:sp modelId="{6A5085D8-3F18-449A-959F-FA32CF0F5B1A}">
      <dsp:nvSpPr>
        <dsp:cNvPr id="0" name=""/>
        <dsp:cNvSpPr/>
      </dsp:nvSpPr>
      <dsp:spPr>
        <a:xfrm>
          <a:off x="4777121"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777121" y="3082974"/>
        <a:ext cx="1775612" cy="8878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9E837BC-AAEC-4922-B909-BFEE19A5361C}" type="datetimeFigureOut">
              <a:rPr lang="en-US" smtClean="0"/>
              <a:t>10/13/2014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0FF7F7E-6A5A-4567-AA4E-3A590CF4367A}" type="slidenum">
              <a:rPr lang="en-US" smtClean="0"/>
              <a:t>‹#›</a:t>
            </a:fld>
            <a:endParaRPr lang="en-US"/>
          </a:p>
        </p:txBody>
      </p:sp>
    </p:spTree>
    <p:extLst>
      <p:ext uri="{BB962C8B-B14F-4D97-AF65-F5344CB8AC3E}">
        <p14:creationId xmlns:p14="http://schemas.microsoft.com/office/powerpoint/2010/main" val="1484877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45196AF-1E86-4F04-9CFC-6EBAD745C262}" type="datetimeFigureOut">
              <a:rPr lang="en-US" smtClean="0"/>
              <a:t>10/13/2014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A0F1635-DE29-4063-A960-418AA42CC68D}" type="slidenum">
              <a:rPr lang="en-US" smtClean="0"/>
              <a:t>‹#›</a:t>
            </a:fld>
            <a:endParaRPr lang="en-US"/>
          </a:p>
        </p:txBody>
      </p:sp>
    </p:spTree>
    <p:extLst>
      <p:ext uri="{BB962C8B-B14F-4D97-AF65-F5344CB8AC3E}">
        <p14:creationId xmlns:p14="http://schemas.microsoft.com/office/powerpoint/2010/main" val="361781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50000"/>
              </a:spcBef>
            </a:pPr>
            <a:fld id="{61A73CB2-5ABB-4F69-9FC7-16864AF50431}" type="slidenum">
              <a:rPr lang="en-US" altLang="en-US">
                <a:ea typeface="ヒラギノ角ゴ Pro W3"/>
                <a:cs typeface="ヒラギノ角ゴ Pro W3"/>
              </a:rPr>
              <a:pPr algn="r" eaLnBrk="1" hangingPunct="1">
                <a:spcBef>
                  <a:spcPct val="50000"/>
                </a:spcBef>
              </a:pPr>
              <a:t>42</a:t>
            </a:fld>
            <a:endParaRPr lang="en-US" altLang="en-US">
              <a:ea typeface="ヒラギノ角ゴ Pro W3"/>
              <a:cs typeface="ヒラギノ角ゴ Pro W3"/>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145</a:t>
            </a:fld>
            <a:endParaRPr lang="fr-FR" altLang="en-US"/>
          </a:p>
        </p:txBody>
      </p:sp>
    </p:spTree>
    <p:extLst>
      <p:ext uri="{BB962C8B-B14F-4D97-AF65-F5344CB8AC3E}">
        <p14:creationId xmlns:p14="http://schemas.microsoft.com/office/powerpoint/2010/main" val="15392154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146</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0668E1F-4342-4560-8CB9-4E32DD0046D6}" type="slidenum">
              <a:rPr lang="fr-FR" altLang="en-US"/>
              <a:pPr/>
              <a:t>147</a:t>
            </a:fld>
            <a:endParaRPr lang="fr-FR" altLang="en-US"/>
          </a:p>
        </p:txBody>
      </p:sp>
      <p:sp>
        <p:nvSpPr>
          <p:cNvPr id="12083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noProof="0" dirty="0" smtClean="0"/>
              <a:t>Those are software</a:t>
            </a:r>
            <a:r>
              <a:rPr lang="en-US" altLang="en-US" baseline="0" noProof="0" dirty="0" smtClean="0"/>
              <a:t> systems developed and maintained by WIPO for IP offices of its member states.</a:t>
            </a:r>
          </a:p>
          <a:p>
            <a:endParaRPr lang="en-US" altLang="en-US" baseline="0" noProof="0" dirty="0" smtClean="0"/>
          </a:p>
          <a:p>
            <a:r>
              <a:rPr lang="en-US" altLang="en-US" baseline="0" noProof="0" dirty="0" smtClean="0"/>
              <a:t>The first one IPAS, which is an acronym for IP Office Administration System)  is used by 60 small IP offices and enable them to electronically process patent, trademark and design applications.</a:t>
            </a:r>
          </a:p>
          <a:p>
            <a:endParaRPr lang="en-US" altLang="en-US" baseline="0" noProof="0" dirty="0" smtClean="0"/>
          </a:p>
          <a:p>
            <a:r>
              <a:rPr lang="en-US" altLang="en-US" baseline="0" noProof="0" dirty="0" smtClean="0"/>
              <a:t>The second one is named DAS, which stands for Digital Access System, is used by 11 IP offices and allows them and their applicants to securely exchange certified digital copies of priority documents among themselves.  </a:t>
            </a:r>
            <a:endParaRPr lang="en-US" altLang="en-US" noProof="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148</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5219EE3-D93E-4639-891F-7523A08DB641}" type="slidenum">
              <a:rPr lang="fr-FR" altLang="en-US"/>
              <a:pPr/>
              <a:t>149</a:t>
            </a:fld>
            <a:endParaRPr lang="fr-FR" altLang="en-US"/>
          </a:p>
        </p:txBody>
      </p:sp>
      <p:sp>
        <p:nvSpPr>
          <p:cNvPr id="12288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47"/>
              </a:spcBef>
              <a:buSzPct val="148000"/>
            </a:pPr>
            <a:endParaRPr lang="en-US" altLang="en-US" noProof="0"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AB5AC2-0FBE-4AA7-A15C-8BB754B38C30}" type="slidenum">
              <a:rPr lang="fr-FR" altLang="en-US"/>
              <a:pPr/>
              <a:t>150</a:t>
            </a:fld>
            <a:endParaRPr lang="fr-FR" altLang="en-US"/>
          </a:p>
        </p:txBody>
      </p:sp>
      <p:sp>
        <p:nvSpPr>
          <p:cNvPr id="12492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CB18541-9605-46FE-B039-8E3B0AD1A382}" type="slidenum">
              <a:rPr lang="fr-FR" altLang="en-US"/>
              <a:pPr/>
              <a:t>151</a:t>
            </a:fld>
            <a:endParaRPr lang="fr-FR" altLang="en-US"/>
          </a:p>
        </p:txBody>
      </p:sp>
      <p:sp>
        <p:nvSpPr>
          <p:cNvPr id="12595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152</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50613D-CC19-4458-B30C-923941D13890}" type="slidenum">
              <a:rPr lang="fr-FR" altLang="en-US"/>
              <a:pPr/>
              <a:t>153</a:t>
            </a:fld>
            <a:endParaRPr lang="fr-FR" altLang="en-US"/>
          </a:p>
        </p:txBody>
      </p:sp>
      <p:sp>
        <p:nvSpPr>
          <p:cNvPr id="12800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C4DA35-E9B6-4886-B237-FBAAB5E0D852}" type="slidenum">
              <a:rPr lang="fr-FR" altLang="en-US"/>
              <a:pPr/>
              <a:t>154</a:t>
            </a:fld>
            <a:endParaRPr lang="fr-FR" altLang="en-US"/>
          </a:p>
        </p:txBody>
      </p:sp>
      <p:sp>
        <p:nvSpPr>
          <p:cNvPr id="12902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ln/>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021E0CA-ED9E-467B-BE4C-AC585E98B29E}" type="slidenum">
              <a:rPr lang="fr-FR" altLang="en-US"/>
              <a:pPr/>
              <a:t>155</a:t>
            </a:fld>
            <a:endParaRPr lang="fr-FR" altLang="en-US"/>
          </a:p>
        </p:txBody>
      </p:sp>
      <p:sp>
        <p:nvSpPr>
          <p:cNvPr id="13004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04F0DE2-1265-447C-9A2E-B122EC1BAA29}" type="slidenum">
              <a:rPr lang="fr-FR" altLang="en-US"/>
              <a:pPr/>
              <a:t>156</a:t>
            </a:fld>
            <a:endParaRPr lang="fr-FR" altLang="en-US"/>
          </a:p>
        </p:txBody>
      </p:sp>
      <p:sp>
        <p:nvSpPr>
          <p:cNvPr id="13209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825E11-6738-4B76-8200-BE0D660C88C6}" type="slidenum">
              <a:rPr lang="fr-FR" altLang="en-US"/>
              <a:pPr/>
              <a:t>157</a:t>
            </a:fld>
            <a:endParaRPr lang="fr-FR" altLang="en-US"/>
          </a:p>
        </p:txBody>
      </p:sp>
      <p:sp>
        <p:nvSpPr>
          <p:cNvPr id="13312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43B721-BA28-4BB7-8A44-EDD38908A262}" type="slidenum">
              <a:rPr lang="fr-FR" altLang="en-US"/>
              <a:pPr/>
              <a:t>158</a:t>
            </a:fld>
            <a:endParaRPr lang="fr-FR" altLang="en-US"/>
          </a:p>
        </p:txBody>
      </p:sp>
      <p:sp>
        <p:nvSpPr>
          <p:cNvPr id="13414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15E4ABC-4528-4ED0-866C-D7A5B2CB6804}" type="slidenum">
              <a:rPr lang="fr-FR" altLang="en-US"/>
              <a:pPr/>
              <a:t>159</a:t>
            </a:fld>
            <a:endParaRPr lang="fr-FR" altLang="en-US"/>
          </a:p>
        </p:txBody>
      </p:sp>
      <p:sp>
        <p:nvSpPr>
          <p:cNvPr id="13516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5927A2-89E1-4A75-AD0D-768374468D65}" type="slidenum">
              <a:rPr lang="fr-FR" altLang="en-US"/>
              <a:pPr/>
              <a:t>160</a:t>
            </a:fld>
            <a:endParaRPr lang="fr-FR" altLang="en-US"/>
          </a:p>
        </p:txBody>
      </p:sp>
      <p:sp>
        <p:nvSpPr>
          <p:cNvPr id="13619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D2ECAA0-2755-4185-A34B-9E0D4EB5EF7F}" type="slidenum">
              <a:rPr lang="fr-FR" altLang="en-US"/>
              <a:pPr/>
              <a:t>161</a:t>
            </a:fld>
            <a:endParaRPr lang="fr-FR" altLang="en-US"/>
          </a:p>
        </p:txBody>
      </p:sp>
      <p:sp>
        <p:nvSpPr>
          <p:cNvPr id="13721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a:p>
            <a:endParaRPr lang="en-US" alt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BDA0BFD-7887-454D-9B4F-0D5FA5530FC4}" type="slidenum">
              <a:rPr lang="fr-FR" altLang="en-US"/>
              <a:pPr/>
              <a:t>162</a:t>
            </a:fld>
            <a:endParaRPr lang="fr-FR" altLang="en-US"/>
          </a:p>
        </p:txBody>
      </p:sp>
      <p:sp>
        <p:nvSpPr>
          <p:cNvPr id="13926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0A3F77-2D4F-4F65-ADF0-0B5469C864B8}" type="slidenum">
              <a:rPr lang="fr-FR" altLang="en-US"/>
              <a:pPr/>
              <a:t>163</a:t>
            </a:fld>
            <a:endParaRPr lang="fr-FR" altLang="en-US"/>
          </a:p>
        </p:txBody>
      </p:sp>
      <p:sp>
        <p:nvSpPr>
          <p:cNvPr id="14028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a:ln/>
        </p:spPr>
      </p:sp>
      <p:sp>
        <p:nvSpPr>
          <p:cNvPr id="4198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  </a:t>
            </a:r>
          </a:p>
          <a:p>
            <a:pPr eaLnBrk="1" hangingPunct="1"/>
            <a:endParaRPr lang="en-US" altLang="en-US" smtClean="0"/>
          </a:p>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a:ln/>
        </p:spPr>
      </p:sp>
      <p:sp>
        <p:nvSpPr>
          <p:cNvPr id="4301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3B32DC95-5250-4A42-8649-417263A329BE}" type="slidenum">
              <a:rPr lang="en-US" altLang="en-US" smtClean="0"/>
              <a:pPr eaLnBrk="1" hangingPunct="1">
                <a:spcBef>
                  <a:spcPct val="0"/>
                </a:spcBef>
              </a:pPr>
              <a:t>55</a:t>
            </a:fld>
            <a:endParaRPr lang="en-US" altLang="en-US" smtClean="0"/>
          </a:p>
        </p:txBody>
      </p:sp>
      <p:sp>
        <p:nvSpPr>
          <p:cNvPr id="44035" name="Rectangle 2"/>
          <p:cNvSpPr>
            <a:spLocks noGrp="1" noRot="1" noChangeAspect="1" noChangeArrowheads="1" noTextEdit="1"/>
          </p:cNvSpPr>
          <p:nvPr>
            <p:ph type="sldImg"/>
          </p:nvPr>
        </p:nvSpPr>
        <p:spPr>
          <a:xfrm>
            <a:off x="917575" y="744538"/>
            <a:ext cx="4962525" cy="3722687"/>
          </a:xfrm>
          <a:ln/>
        </p:spPr>
      </p:sp>
      <p:sp>
        <p:nvSpPr>
          <p:cNvPr id="440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a:ln/>
        </p:spPr>
      </p:sp>
      <p:sp>
        <p:nvSpPr>
          <p:cNvPr id="4505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nchor="b"/>
          <a:lstStyle>
            <a:lvl1pPr defTabSz="920750"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defTabSz="920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A397EFAF-5C70-4D6F-AB5C-18DA739454AE}" type="slidenum">
              <a:rPr lang="en-US" altLang="en-US" sz="1300" b="0"/>
              <a:pPr algn="r" eaLnBrk="1" hangingPunct="1">
                <a:spcBef>
                  <a:spcPct val="0"/>
                </a:spcBef>
              </a:pPr>
              <a:t>61</a:t>
            </a:fld>
            <a:endParaRPr lang="en-US" altLang="en-US" sz="1300" b="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lstStyle/>
          <a:p>
            <a:endParaRPr lang="fr-CH" altLang="en-US"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MS PGothic" pitchFamily="34" charset="-128"/>
              </a:defRPr>
            </a:lvl1pPr>
            <a:lvl2pPr marL="742950" indent="-285750" eaLnBrk="0" hangingPunct="0">
              <a:defRPr sz="2800" b="1">
                <a:solidFill>
                  <a:schemeClr val="tx1"/>
                </a:solidFill>
                <a:latin typeface="Arial" pitchFamily="34" charset="0"/>
                <a:ea typeface="MS PGothic" pitchFamily="34" charset="-128"/>
              </a:defRPr>
            </a:lvl2pPr>
            <a:lvl3pPr marL="1143000" indent="-228600" eaLnBrk="0" hangingPunct="0">
              <a:defRPr sz="2800" b="1">
                <a:solidFill>
                  <a:schemeClr val="tx1"/>
                </a:solidFill>
                <a:latin typeface="Arial" pitchFamily="34" charset="0"/>
                <a:ea typeface="MS PGothic" pitchFamily="34" charset="-128"/>
              </a:defRPr>
            </a:lvl3pPr>
            <a:lvl4pPr marL="1600200" indent="-228600" eaLnBrk="0" hangingPunct="0">
              <a:defRPr sz="2800" b="1">
                <a:solidFill>
                  <a:schemeClr val="tx1"/>
                </a:solidFill>
                <a:latin typeface="Arial" pitchFamily="34" charset="0"/>
                <a:ea typeface="MS PGothic" pitchFamily="34" charset="-128"/>
              </a:defRPr>
            </a:lvl4pPr>
            <a:lvl5pPr marL="2057400" indent="-228600" eaLnBrk="0" hangingPunct="0">
              <a:defRPr sz="2800" b="1">
                <a:solidFill>
                  <a:schemeClr val="tx1"/>
                </a:solidFill>
                <a:latin typeface="Arial" pitchFamily="34" charset="0"/>
                <a:ea typeface="MS PGothic"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MS PGothic"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MS PGothic"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MS PGothic"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MS PGothic" pitchFamily="34" charset="-128"/>
              </a:defRPr>
            </a:lvl9pPr>
          </a:lstStyle>
          <a:p>
            <a:pPr eaLnBrk="1" hangingPunct="1"/>
            <a:fld id="{3487900E-236F-4CD0-AC7D-6D06109748EC}" type="slidenum">
              <a:rPr lang="en-US" altLang="en-US" sz="1200" b="0" smtClean="0"/>
              <a:pPr eaLnBrk="1" hangingPunct="1"/>
              <a:t>62</a:t>
            </a:fld>
            <a:endParaRPr lang="en-US" altLang="en-US" sz="1200" b="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MS PGothic" pitchFamily="34" charset="-128"/>
              </a:defRPr>
            </a:lvl1pPr>
            <a:lvl2pPr marL="742950" indent="-285750" eaLnBrk="0" hangingPunct="0">
              <a:defRPr sz="2800" b="1">
                <a:solidFill>
                  <a:schemeClr val="tx1"/>
                </a:solidFill>
                <a:latin typeface="Arial" pitchFamily="34" charset="0"/>
                <a:ea typeface="MS PGothic" pitchFamily="34" charset="-128"/>
              </a:defRPr>
            </a:lvl2pPr>
            <a:lvl3pPr marL="1143000" indent="-228600" eaLnBrk="0" hangingPunct="0">
              <a:defRPr sz="2800" b="1">
                <a:solidFill>
                  <a:schemeClr val="tx1"/>
                </a:solidFill>
                <a:latin typeface="Arial" pitchFamily="34" charset="0"/>
                <a:ea typeface="MS PGothic" pitchFamily="34" charset="-128"/>
              </a:defRPr>
            </a:lvl3pPr>
            <a:lvl4pPr marL="1600200" indent="-228600" eaLnBrk="0" hangingPunct="0">
              <a:defRPr sz="2800" b="1">
                <a:solidFill>
                  <a:schemeClr val="tx1"/>
                </a:solidFill>
                <a:latin typeface="Arial" pitchFamily="34" charset="0"/>
                <a:ea typeface="MS PGothic" pitchFamily="34" charset="-128"/>
              </a:defRPr>
            </a:lvl4pPr>
            <a:lvl5pPr marL="2057400" indent="-228600" eaLnBrk="0" hangingPunct="0">
              <a:defRPr sz="2800" b="1">
                <a:solidFill>
                  <a:schemeClr val="tx1"/>
                </a:solidFill>
                <a:latin typeface="Arial" pitchFamily="34" charset="0"/>
                <a:ea typeface="MS PGothic"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MS PGothic"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MS PGothic"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MS PGothic"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MS PGothic" pitchFamily="34" charset="-128"/>
              </a:defRPr>
            </a:lvl9pPr>
          </a:lstStyle>
          <a:p>
            <a:pPr eaLnBrk="1" hangingPunct="1"/>
            <a:fld id="{3904869B-2C0C-47A0-9868-AD579F03E2EE}" type="slidenum">
              <a:rPr lang="en-US" altLang="en-US" sz="1200" b="0" smtClean="0"/>
              <a:pPr eaLnBrk="1" hangingPunct="1"/>
              <a:t>63</a:t>
            </a:fld>
            <a:endParaRPr lang="en-US" altLang="en-US" sz="1200" b="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cs typeface="Arial"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94E4C421-283B-4EA9-B2B9-FF8F0C699D5A}" type="slidenum">
              <a:rPr lang="en-US" altLang="en-US" smtClean="0">
                <a:solidFill>
                  <a:srgbClr val="000000"/>
                </a:solidFill>
              </a:rPr>
              <a:pPr eaLnBrk="1" hangingPunct="1">
                <a:spcBef>
                  <a:spcPct val="0"/>
                </a:spcBef>
              </a:pPr>
              <a:t>64</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cs typeface="Arial"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64D97095-C692-4751-8941-D389FC13AE24}" type="slidenum">
              <a:rPr lang="en-US" altLang="en-US" smtClean="0">
                <a:solidFill>
                  <a:srgbClr val="000000"/>
                </a:solidFill>
              </a:rPr>
              <a:pPr eaLnBrk="1" hangingPunct="1">
                <a:spcBef>
                  <a:spcPct val="0"/>
                </a:spcBef>
              </a:pPr>
              <a:t>65</a:t>
            </a:fld>
            <a:endParaRPr lang="en-US" alt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B7874E43-A5F4-44BB-8952-631C0EA26647}" type="slidenum">
              <a:rPr lang="en-US" altLang="en-US" smtClean="0"/>
              <a:pPr eaLnBrk="1" hangingPunct="1">
                <a:spcBef>
                  <a:spcPct val="0"/>
                </a:spcBef>
              </a:pPr>
              <a:t>67</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6ADC4962-3A6F-4854-A896-52196D0EF753}" type="slidenum">
              <a:rPr lang="en-US" altLang="en-US" smtClean="0"/>
              <a:pPr eaLnBrk="1" hangingPunct="1">
                <a:spcBef>
                  <a:spcPct val="0"/>
                </a:spcBef>
              </a:pPr>
              <a:t>69</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altLang="en-US" smtClean="0">
                <a:latin typeface="Arial" pitchFamily="34" charset="0"/>
                <a:cs typeface="Arial" pitchFamily="34" charset="0"/>
              </a:rPr>
              <a:t>T</a:t>
            </a:r>
            <a:r>
              <a:rPr lang="nb-NO" altLang="en-US" smtClean="0">
                <a:latin typeface="Arial" pitchFamily="34" charset="0"/>
                <a:cs typeface="Arial" pitchFamily="34" charset="0"/>
              </a:rPr>
              <a:t>he Madrid system is a system for international registration of trademarks.  </a:t>
            </a:r>
            <a:r>
              <a:rPr lang="en-US" altLang="ja-JP" smtClean="0">
                <a:latin typeface="Arial" pitchFamily="34" charset="0"/>
                <a:cs typeface="Arial" pitchFamily="34" charset="0"/>
              </a:rPr>
              <a:t>A centralized filing mechanism.  A one-stop shop for trademark holders to obtain as well as maintain and manage trademark protection in export markets </a:t>
            </a:r>
            <a:r>
              <a:rPr lang="nb-NO" altLang="en-US" smtClean="0">
                <a:latin typeface="Arial" pitchFamily="34" charset="0"/>
                <a:cs typeface="Arial" pitchFamily="34" charset="0"/>
              </a:rPr>
              <a:t>by means of a single international application filed with WIPO.</a:t>
            </a:r>
            <a:r>
              <a:rPr lang="en-US" altLang="en-US" smtClean="0">
                <a:latin typeface="Arial" pitchFamily="34" charset="0"/>
                <a:cs typeface="Arial" pitchFamily="34" charset="0"/>
              </a:rPr>
              <a:t> A registration system for 92 Contracting Parties. One application – one language – one set of fees. One registration covering multiple territories.</a:t>
            </a:r>
          </a:p>
          <a:p>
            <a:endParaRPr lang="fr-CH" altLang="ja-JP" smtClean="0">
              <a:latin typeface="Arial" pitchFamily="34" charset="0"/>
              <a:cs typeface="Arial" pitchFamily="34" charset="0"/>
            </a:endParaRPr>
          </a:p>
          <a:p>
            <a:r>
              <a:rPr lang="fr-CH" altLang="ja-JP" smtClean="0">
                <a:latin typeface="Arial" pitchFamily="34" charset="0"/>
                <a:cs typeface="Arial" pitchFamily="34" charset="0"/>
              </a:rPr>
              <a:t>An option to the national and regional route - </a:t>
            </a:r>
            <a:r>
              <a:rPr lang="fr-CH" altLang="en-US" smtClean="0">
                <a:latin typeface="Arial" pitchFamily="34" charset="0"/>
                <a:cs typeface="Arial" pitchFamily="34" charset="0"/>
              </a:rPr>
              <a:t>A simple, flexible, time and cost-effective and user-friendly option. </a:t>
            </a:r>
          </a:p>
          <a:p>
            <a:r>
              <a:rPr lang="en-US" altLang="en-US" smtClean="0">
                <a:latin typeface="Arial" pitchFamily="34" charset="0"/>
                <a:cs typeface="Arial" pitchFamily="34" charset="0"/>
              </a:rPr>
              <a:t>The Protocol does not contain any rules concerning procedures for obtaining rights in each of its Contracting Parties. </a:t>
            </a:r>
            <a:r>
              <a:rPr lang="nb-NO" altLang="en-US" smtClean="0">
                <a:latin typeface="Arial" pitchFamily="34" charset="0"/>
                <a:cs typeface="Arial" pitchFamily="34" charset="0"/>
              </a:rPr>
              <a:t>A purely procedural treaty</a:t>
            </a:r>
            <a:r>
              <a:rPr lang="en-US" altLang="en-US" smtClean="0">
                <a:latin typeface="Arial" pitchFamily="34" charset="0"/>
                <a:cs typeface="Arial" pitchFamily="34" charset="0"/>
              </a:rPr>
              <a:t>. </a:t>
            </a:r>
            <a:r>
              <a:rPr lang="nb-NO" altLang="en-US" smtClean="0">
                <a:latin typeface="Arial" pitchFamily="34" charset="0"/>
                <a:cs typeface="Arial" pitchFamily="34" charset="0"/>
              </a:rPr>
              <a:t>The domestic legislations of the designated Contracting Parties set the conditions for protecting a trademark and determine the rights which result from protection.</a:t>
            </a:r>
          </a:p>
          <a:p>
            <a:pPr>
              <a:lnSpc>
                <a:spcPct val="150000"/>
              </a:lnSpc>
            </a:pPr>
            <a:endParaRPr lang="en-US" altLang="en-US" smtClean="0">
              <a:latin typeface="Arial" pitchFamily="34" charset="0"/>
              <a:cs typeface="Arial" pitchFamily="34" charset="0"/>
            </a:endParaRPr>
          </a:p>
          <a:p>
            <a:pPr lvl="1">
              <a:spcBef>
                <a:spcPts val="1800"/>
              </a:spcBef>
            </a:pPr>
            <a:endParaRPr lang="en-US" altLang="en-US" smtClean="0">
              <a:latin typeface="Arial" pitchFamily="34" charset="0"/>
              <a:ea typeface="Arial" pitchFamily="34" charset="0"/>
              <a:cs typeface="Arial" pitchFamily="34" charset="0"/>
            </a:endParaRPr>
          </a:p>
          <a:p>
            <a:pPr eaLnBrk="1" hangingPunct="1"/>
            <a:endParaRPr lang="nb-NO" altLang="en-US" smtClean="0">
              <a:latin typeface="Arial" pitchFamily="34" charset="0"/>
              <a:cs typeface="Arial" pitchFamily="34" charset="0"/>
            </a:endParaRPr>
          </a:p>
          <a:p>
            <a:pPr eaLnBrk="1" hangingPunct="1"/>
            <a:endParaRPr lang="nb-NO" alt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A9C00A9D-C14F-45F2-BAB2-E07B4DA480B3}" type="slidenum">
              <a:rPr lang="en-US" altLang="en-US" smtClean="0"/>
              <a:pPr eaLnBrk="1" hangingPunct="1">
                <a:spcBef>
                  <a:spcPct val="0"/>
                </a:spcBef>
              </a:pPr>
              <a:t>70</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D7E75D29-2BC2-4798-B9CD-3634033592C1}" type="slidenum">
              <a:rPr lang="en-US" altLang="en-US" smtClean="0"/>
              <a:pPr eaLnBrk="1" hangingPunct="1">
                <a:spcBef>
                  <a:spcPct val="0"/>
                </a:spcBef>
              </a:pPr>
              <a:t>71</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fr-CH" altLang="en-US" smtClean="0">
                <a:latin typeface="Arial" pitchFamily="34" charset="0"/>
                <a:cs typeface="Arial" pitchFamily="34" charset="0"/>
              </a:rPr>
              <a:t>Significant geographical expansion of the Madrid system </a:t>
            </a:r>
          </a:p>
          <a:p>
            <a:pPr eaLnBrk="1" hangingPunct="1">
              <a:lnSpc>
                <a:spcPct val="90000"/>
              </a:lnSpc>
            </a:pPr>
            <a:endParaRPr lang="en-US" altLang="en-US" smtClean="0">
              <a:latin typeface="Arial" pitchFamily="34" charset="0"/>
              <a:cs typeface="Arial" pitchFamily="34" charset="0"/>
            </a:endParaRPr>
          </a:p>
          <a:p>
            <a:pPr eaLnBrk="1" hangingPunct="1">
              <a:lnSpc>
                <a:spcPct val="90000"/>
              </a:lnSpc>
            </a:pPr>
            <a:r>
              <a:rPr lang="fr-CH" altLang="en-US" smtClean="0">
                <a:latin typeface="Arial" pitchFamily="34" charset="0"/>
                <a:cs typeface="Arial" pitchFamily="34" charset="0"/>
              </a:rPr>
              <a:t>In the last 2 years we have been a remarkable geographical expansion of the Madrid system, with 7 accessions.</a:t>
            </a:r>
          </a:p>
          <a:p>
            <a:pPr eaLnBrk="1" hangingPunct="1">
              <a:lnSpc>
                <a:spcPct val="90000"/>
              </a:lnSpc>
            </a:pPr>
            <a:endParaRPr lang="fr-CH" altLang="en-US" smtClean="0">
              <a:latin typeface="Arial" pitchFamily="34" charset="0"/>
              <a:cs typeface="Arial" pitchFamily="34" charset="0"/>
            </a:endParaRPr>
          </a:p>
          <a:p>
            <a:pPr eaLnBrk="1" hangingPunct="1">
              <a:lnSpc>
                <a:spcPct val="90000"/>
              </a:lnSpc>
            </a:pPr>
            <a:r>
              <a:rPr lang="fr-CH" altLang="en-US" smtClean="0">
                <a:latin typeface="Arial" pitchFamily="34" charset="0"/>
                <a:cs typeface="Arial" pitchFamily="34" charset="0"/>
              </a:rPr>
              <a:t>What about future accessions? We know that there are a number of countries in the world, working towards a future accession to the Protocol. We know that there is important work being done in Latin America. Dominican Republic and Costa Rica.</a:t>
            </a:r>
          </a:p>
          <a:p>
            <a:pPr eaLnBrk="1" hangingPunct="1">
              <a:lnSpc>
                <a:spcPct val="90000"/>
              </a:lnSpc>
            </a:pPr>
            <a:r>
              <a:rPr lang="fr-CH" altLang="en-US" smtClean="0">
                <a:latin typeface="Arial" pitchFamily="34" charset="0"/>
                <a:cs typeface="Arial" pitchFamily="34" charset="0"/>
              </a:rPr>
              <a:t>ASEAN countries have an agreement that they will all be members by 2015, some of them will be members well before that, for example Malaysia and Cambodia.</a:t>
            </a:r>
          </a:p>
          <a:p>
            <a:pPr eaLnBrk="1" hangingPunct="1">
              <a:lnSpc>
                <a:spcPct val="90000"/>
              </a:lnSpc>
            </a:pPr>
            <a:r>
              <a:rPr lang="fr-CH" altLang="en-US" smtClean="0">
                <a:latin typeface="Arial" pitchFamily="34" charset="0"/>
                <a:cs typeface="Arial" pitchFamily="34" charset="0"/>
              </a:rPr>
              <a:t>Malta, being the only country in the EU not being an individual member of the Protocol is also preparing for the Protocol.</a:t>
            </a:r>
          </a:p>
          <a:p>
            <a:pPr eaLnBrk="1" hangingPunct="1">
              <a:lnSpc>
                <a:spcPct val="90000"/>
              </a:lnSpc>
            </a:pPr>
            <a:r>
              <a:rPr lang="fr-CH" altLang="en-US" smtClean="0">
                <a:latin typeface="Arial" pitchFamily="34" charset="0"/>
                <a:cs typeface="Arial" pitchFamily="34" charset="0"/>
              </a:rPr>
              <a:t>Barbados, Jamaica and Trinidad and Tobago are also preparing for accession to the Protocol.</a:t>
            </a:r>
          </a:p>
          <a:p>
            <a:pPr eaLnBrk="1" hangingPunct="1">
              <a:lnSpc>
                <a:spcPct val="90000"/>
              </a:lnSpc>
            </a:pPr>
            <a:r>
              <a:rPr lang="fr-CH" altLang="en-US" smtClean="0">
                <a:latin typeface="Arial" pitchFamily="34" charset="0"/>
                <a:cs typeface="Arial" pitchFamily="34" charset="0"/>
              </a:rPr>
              <a:t>Brazil – political oppositions from interest groups as well as internal processes needs to be cleared (backlogs).</a:t>
            </a:r>
          </a:p>
          <a:p>
            <a:pPr eaLnBrk="1" hangingPunct="1">
              <a:lnSpc>
                <a:spcPct val="90000"/>
              </a:lnSpc>
            </a:pPr>
            <a:r>
              <a:rPr lang="fr-CH" altLang="en-US" smtClean="0">
                <a:latin typeface="Arial" pitchFamily="34" charset="0"/>
                <a:cs typeface="Arial" pitchFamily="34" charset="0"/>
              </a:rPr>
              <a:t>Africa: South Africa, Nigeria, The Gambia, OAPI?</a:t>
            </a:r>
          </a:p>
          <a:p>
            <a:pPr eaLnBrk="1" hangingPunct="1">
              <a:lnSpc>
                <a:spcPct val="90000"/>
              </a:lnSpc>
            </a:pPr>
            <a:endParaRPr lang="en-US" altLang="en-US"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In order to use the Madrid system, you need a connection with a Contracting Party (CP), such as establishment, domicile or nationality, </a:t>
            </a:r>
            <a:r>
              <a:rPr lang="en-US" altLang="en-US" b="1" smtClean="0">
                <a:latin typeface="Arial" pitchFamily="34" charset="0"/>
                <a:cs typeface="Arial" pitchFamily="34" charset="0"/>
              </a:rPr>
              <a:t>and</a:t>
            </a:r>
            <a:r>
              <a:rPr lang="en-US" altLang="en-US" smtClean="0">
                <a:latin typeface="Arial" pitchFamily="34" charset="0"/>
                <a:cs typeface="Arial" pitchFamily="34" charset="0"/>
              </a:rPr>
              <a:t> a mark applied for or registered (basic mark) with that CP (Office of origin)</a:t>
            </a:r>
          </a:p>
          <a:p>
            <a:endParaRPr lang="en-US" altLang="en-US" smtClean="0">
              <a:latin typeface="Arial" pitchFamily="34" charset="0"/>
              <a:cs typeface="Arial" pitchFamily="34" charset="0"/>
            </a:endParaRPr>
          </a:p>
          <a:p>
            <a:r>
              <a:rPr lang="en-US" altLang="en-US" smtClean="0">
                <a:latin typeface="Arial" pitchFamily="34" charset="0"/>
                <a:cs typeface="Arial" pitchFamily="34" charset="0"/>
              </a:rPr>
              <a:t>A CP will need to refuse protection within 12/18 months, otherwise the mark will be deemed protected</a:t>
            </a:r>
          </a:p>
          <a:p>
            <a:endParaRPr lang="en-US" altLang="en-US" smtClean="0">
              <a:latin typeface="Arial" pitchFamily="34" charset="0"/>
              <a:cs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8E0F315C-A602-47A1-8F2D-CEA5C7E92C09}" type="slidenum">
              <a:rPr lang="en-US" altLang="en-US" smtClean="0"/>
              <a:pPr eaLnBrk="1" hangingPunct="1">
                <a:spcBef>
                  <a:spcPct val="0"/>
                </a:spcBef>
              </a:pPr>
              <a:t>72</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E25FD13-2F3F-45AE-A918-80F391F01DFE}" type="slidenum">
              <a:rPr lang="en-US" altLang="en-US" smtClean="0"/>
              <a:pPr eaLnBrk="1" hangingPunct="1">
                <a:spcBef>
                  <a:spcPct val="0"/>
                </a:spcBef>
              </a:pPr>
              <a:t>73</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smtClean="0">
              <a:latin typeface="Arial" pitchFamily="34" charset="0"/>
              <a:cs typeface="Arial"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87C69781-3C73-4AB0-A8D8-8AD2D0F9296F}" type="slidenum">
              <a:rPr lang="en-US" altLang="en-US" smtClean="0"/>
              <a:pPr eaLnBrk="1" hangingPunct="1">
                <a:spcBef>
                  <a:spcPct val="0"/>
                </a:spcBef>
              </a:pPr>
              <a:t>74</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08C171D6-621E-4174-B8AE-FF2F86F08B08}" type="slidenum">
              <a:rPr lang="en-US" altLang="en-US" smtClean="0"/>
              <a:pPr eaLnBrk="1" hangingPunct="1">
                <a:spcBef>
                  <a:spcPct val="0"/>
                </a:spcBef>
              </a:pPr>
              <a:t>75</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D73CADC3-497F-4DFD-9C73-A677D566C32D}" type="slidenum">
              <a:rPr lang="en-US" altLang="en-US" smtClean="0"/>
              <a:pPr eaLnBrk="1" hangingPunct="1">
                <a:spcBef>
                  <a:spcPct val="0"/>
                </a:spcBef>
              </a:pPr>
              <a:t>76</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smtClean="0">
              <a:latin typeface="Arial" pitchFamily="34" charset="0"/>
              <a:cs typeface="Arial"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88D62BDC-A636-4317-84C1-F65E98EF5400}" type="slidenum">
              <a:rPr lang="en-US" altLang="en-US" smtClean="0"/>
              <a:pPr eaLnBrk="1" hangingPunct="1">
                <a:spcBef>
                  <a:spcPct val="0"/>
                </a:spcBef>
              </a:pPr>
              <a:t>77</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en-US" smtClean="0">
                <a:latin typeface="Arial" pitchFamily="34" charset="0"/>
                <a:cs typeface="Arial" pitchFamily="34" charset="0"/>
              </a:rPr>
              <a:t>The Offices receiving the most international applications.</a:t>
            </a:r>
          </a:p>
          <a:p>
            <a:endParaRPr lang="nb-NO" altLang="en-US" smtClean="0">
              <a:latin typeface="Arial" pitchFamily="34" charset="0"/>
              <a:cs typeface="Arial" pitchFamily="34" charset="0"/>
            </a:endParaRPr>
          </a:p>
          <a:p>
            <a:r>
              <a:rPr lang="nb-NO" altLang="en-US" smtClean="0">
                <a:latin typeface="Arial" pitchFamily="34" charset="0"/>
                <a:cs typeface="Arial" pitchFamily="34" charset="0"/>
              </a:rPr>
              <a:t>Luxembourg has been a member of the Madrid system since 1924 when it joined the Madrid Agreement and it joined the Protocol  on April 1, 1998. Luxembourg is togehterwith Belgium and the Kingdom of the Netherlands deemed to be a single country – where all international applications from and designations of the Benelux is covered by the Benelux Office.  It has made the declaraion of individual fee (211 for 3 classes + 21 for each additional class).</a:t>
            </a:r>
          </a:p>
          <a:p>
            <a:endParaRPr lang="nb-NO" altLang="en-US" smtClean="0">
              <a:latin typeface="Arial" pitchFamily="34" charset="0"/>
              <a:cs typeface="Arial" pitchFamily="34" charset="0"/>
            </a:endParaRPr>
          </a:p>
          <a:p>
            <a:r>
              <a:rPr lang="nb-NO" altLang="en-US" smtClean="0">
                <a:latin typeface="Arial" pitchFamily="34" charset="0"/>
                <a:cs typeface="Arial" pitchFamily="34" charset="0"/>
              </a:rPr>
              <a:t>Benelux is number 8 concerning international applications. It is heavily used even though users can also file directly with the EU. </a:t>
            </a:r>
          </a:p>
          <a:p>
            <a:r>
              <a:rPr lang="nb-NO" altLang="en-US" smtClean="0">
                <a:latin typeface="Arial" pitchFamily="34" charset="0"/>
                <a:cs typeface="Arial" pitchFamily="34" charset="0"/>
              </a:rPr>
              <a:t>Number of IA:</a:t>
            </a:r>
          </a:p>
          <a:p>
            <a:r>
              <a:rPr lang="nb-NO" altLang="en-US" smtClean="0">
                <a:latin typeface="Arial" pitchFamily="34" charset="0"/>
                <a:cs typeface="Arial" pitchFamily="34" charset="0"/>
              </a:rPr>
              <a:t>EU:		7,444</a:t>
            </a:r>
          </a:p>
          <a:p>
            <a:r>
              <a:rPr lang="nb-NO" altLang="en-US" smtClean="0">
                <a:latin typeface="Arial" pitchFamily="34" charset="0"/>
                <a:cs typeface="Arial" pitchFamily="34" charset="0"/>
              </a:rPr>
              <a:t>USA:		6084</a:t>
            </a:r>
          </a:p>
          <a:p>
            <a:r>
              <a:rPr lang="nb-NO" altLang="en-US" smtClean="0">
                <a:latin typeface="Arial" pitchFamily="34" charset="0"/>
                <a:cs typeface="Arial" pitchFamily="34" charset="0"/>
              </a:rPr>
              <a:t>Germany:		4514</a:t>
            </a:r>
          </a:p>
          <a:p>
            <a:r>
              <a:rPr lang="nb-NO" altLang="en-US" smtClean="0">
                <a:latin typeface="Arial" pitchFamily="34" charset="0"/>
                <a:cs typeface="Arial" pitchFamily="34" charset="0"/>
              </a:rPr>
              <a:t>France:		3755</a:t>
            </a:r>
          </a:p>
          <a:p>
            <a:r>
              <a:rPr lang="nb-NO" altLang="en-US" smtClean="0">
                <a:latin typeface="Arial" pitchFamily="34" charset="0"/>
                <a:cs typeface="Arial" pitchFamily="34" charset="0"/>
              </a:rPr>
              <a:t>Switzerland:		2976</a:t>
            </a:r>
          </a:p>
          <a:p>
            <a:r>
              <a:rPr lang="nb-NO" altLang="en-US" smtClean="0">
                <a:latin typeface="Arial" pitchFamily="34" charset="0"/>
                <a:cs typeface="Arial" pitchFamily="34" charset="0"/>
              </a:rPr>
              <a:t>China:		2273</a:t>
            </a:r>
          </a:p>
          <a:p>
            <a:r>
              <a:rPr lang="nb-NO" altLang="en-US" smtClean="0">
                <a:latin typeface="Arial" pitchFamily="34" charset="0"/>
                <a:cs typeface="Arial" pitchFamily="34" charset="0"/>
              </a:rPr>
              <a:t>Italy:		2254</a:t>
            </a:r>
          </a:p>
          <a:p>
            <a:r>
              <a:rPr lang="nb-NO" altLang="en-US" smtClean="0">
                <a:latin typeface="Arial" pitchFamily="34" charset="0"/>
                <a:cs typeface="Arial" pitchFamily="34" charset="0"/>
              </a:rPr>
              <a:t>Benelux:		1916</a:t>
            </a:r>
          </a:p>
          <a:p>
            <a:r>
              <a:rPr lang="nb-NO" altLang="en-US" smtClean="0">
                <a:latin typeface="Arial" pitchFamily="34" charset="0"/>
                <a:cs typeface="Arial" pitchFamily="34" charset="0"/>
              </a:rPr>
              <a:t>Japan:		1845</a:t>
            </a:r>
          </a:p>
          <a:p>
            <a:r>
              <a:rPr lang="nb-NO" altLang="en-US" smtClean="0">
                <a:latin typeface="Arial" pitchFamily="34" charset="0"/>
                <a:cs typeface="Arial" pitchFamily="34" charset="0"/>
              </a:rPr>
              <a:t>UK:		1562</a:t>
            </a:r>
          </a:p>
          <a:p>
            <a:endParaRPr lang="nb-NO" altLang="en-US" smtClean="0">
              <a:latin typeface="Arial" pitchFamily="34" charset="0"/>
              <a:cs typeface="Arial"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B76CD2E5-42A0-48DC-ACB6-82112A4D7BD9}" type="slidenum">
              <a:rPr lang="en-US" altLang="en-US" smtClean="0"/>
              <a:pPr eaLnBrk="1" hangingPunct="1">
                <a:spcBef>
                  <a:spcPct val="0"/>
                </a:spcBef>
              </a:pPr>
              <a:t>78</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en-US" smtClean="0">
                <a:latin typeface="Arial" pitchFamily="34" charset="0"/>
                <a:cs typeface="Arial" pitchFamily="34" charset="0"/>
              </a:rPr>
              <a:t>Looking at the list of the top filers in the Madrid system, it is still quite heavily dominated by European companies.</a:t>
            </a:r>
          </a:p>
          <a:p>
            <a:r>
              <a:rPr lang="nb-NO" altLang="en-US" smtClean="0">
                <a:latin typeface="Arial" pitchFamily="34" charset="0"/>
                <a:cs typeface="Arial" pitchFamily="34" charset="0"/>
              </a:rPr>
              <a:t>Many german companies on this list.</a:t>
            </a:r>
            <a:endParaRPr lang="en-US" altLang="en-US" smtClean="0">
              <a:latin typeface="Arial" pitchFamily="34" charset="0"/>
              <a:cs typeface="Arial"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C068247E-ED45-4D15-8E48-DC10095ABE9B}" type="slidenum">
              <a:rPr lang="en-US" altLang="en-US" smtClean="0"/>
              <a:pPr eaLnBrk="1" hangingPunct="1">
                <a:spcBef>
                  <a:spcPct val="0"/>
                </a:spcBef>
              </a:pPr>
              <a:t>79</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Number of designations in international registrations and subsequent designations in 2013.</a:t>
            </a:r>
          </a:p>
          <a:p>
            <a:endParaRPr lang="en-US" altLang="en-US" smtClean="0">
              <a:latin typeface="Arial" pitchFamily="34" charset="0"/>
              <a:cs typeface="Arial" pitchFamily="34" charset="0"/>
            </a:endParaRPr>
          </a:p>
          <a:p>
            <a:r>
              <a:rPr lang="en-US" altLang="en-US" smtClean="0">
                <a:latin typeface="Arial" pitchFamily="34" charset="0"/>
                <a:cs typeface="Arial" pitchFamily="34" charset="0"/>
              </a:rPr>
              <a:t>China: 		20,275</a:t>
            </a:r>
          </a:p>
          <a:p>
            <a:r>
              <a:rPr lang="en-US" altLang="en-US" smtClean="0">
                <a:latin typeface="Arial" pitchFamily="34" charset="0"/>
                <a:cs typeface="Arial" pitchFamily="34" charset="0"/>
              </a:rPr>
              <a:t>Russian Federation: 	18,239</a:t>
            </a:r>
          </a:p>
          <a:p>
            <a:r>
              <a:rPr lang="en-US" altLang="en-US" smtClean="0">
                <a:latin typeface="Arial" pitchFamily="34" charset="0"/>
                <a:cs typeface="Arial" pitchFamily="34" charset="0"/>
              </a:rPr>
              <a:t>European Union: 	17,598</a:t>
            </a:r>
          </a:p>
          <a:p>
            <a:r>
              <a:rPr lang="en-US" altLang="en-US" smtClean="0">
                <a:latin typeface="Arial" pitchFamily="34" charset="0"/>
                <a:cs typeface="Arial" pitchFamily="34" charset="0"/>
              </a:rPr>
              <a:t>United States of America:	17,322</a:t>
            </a:r>
          </a:p>
          <a:p>
            <a:r>
              <a:rPr lang="en-US" altLang="en-US" smtClean="0">
                <a:latin typeface="Arial" pitchFamily="34" charset="0"/>
                <a:cs typeface="Arial" pitchFamily="34" charset="0"/>
              </a:rPr>
              <a:t>Switzerland: 		13,215</a:t>
            </a:r>
          </a:p>
          <a:p>
            <a:r>
              <a:rPr lang="en-US" altLang="en-US" smtClean="0">
                <a:latin typeface="Arial" pitchFamily="34" charset="0"/>
                <a:cs typeface="Arial" pitchFamily="34" charset="0"/>
              </a:rPr>
              <a:t>Japan: 		13,179</a:t>
            </a:r>
          </a:p>
          <a:p>
            <a:r>
              <a:rPr lang="en-US" altLang="en-US" smtClean="0">
                <a:latin typeface="Arial" pitchFamily="34" charset="0"/>
                <a:cs typeface="Arial" pitchFamily="34" charset="0"/>
              </a:rPr>
              <a:t>Australia: 		11,675</a:t>
            </a:r>
          </a:p>
          <a:p>
            <a:r>
              <a:rPr lang="en-US" altLang="en-US" smtClean="0">
                <a:latin typeface="Arial" pitchFamily="34" charset="0"/>
                <a:cs typeface="Arial" pitchFamily="34" charset="0"/>
              </a:rPr>
              <a:t>Republic of Korea: 	10,967</a:t>
            </a:r>
          </a:p>
          <a:p>
            <a:r>
              <a:rPr lang="en-US" altLang="en-US" smtClean="0">
                <a:latin typeface="Arial" pitchFamily="34" charset="0"/>
                <a:cs typeface="Arial" pitchFamily="34" charset="0"/>
              </a:rPr>
              <a:t>Turkey: 		9,838</a:t>
            </a:r>
          </a:p>
          <a:p>
            <a:r>
              <a:rPr lang="en-US" altLang="en-US" smtClean="0">
                <a:latin typeface="Arial" pitchFamily="34" charset="0"/>
                <a:cs typeface="Arial" pitchFamily="34" charset="0"/>
              </a:rPr>
              <a:t>Ukraine: 		9,589</a:t>
            </a:r>
          </a:p>
          <a:p>
            <a:endParaRPr lang="en-US" altLang="en-US" smtClean="0">
              <a:latin typeface="Arial" pitchFamily="34" charset="0"/>
              <a:cs typeface="Arial" pitchFamily="34" charset="0"/>
            </a:endParaRPr>
          </a:p>
          <a:p>
            <a:r>
              <a:rPr lang="en-US" altLang="en-US" smtClean="0">
                <a:latin typeface="Arial" pitchFamily="34" charset="0"/>
                <a:cs typeface="Arial" pitchFamily="34" charset="0"/>
              </a:rPr>
              <a:t>We see here that Benelux is not on the list, in fact no EU member is on this list, which means that most foreigners wanting to have protection in Europe and Benelux, will designate EU as such, covering protection in all the 28 members, including Benelux.</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7123C70-9CE0-41D6-A35F-8529049737E9}" type="slidenum">
              <a:rPr lang="en-US" altLang="en-US" smtClean="0"/>
              <a:pPr eaLnBrk="1" hangingPunct="1">
                <a:spcBef>
                  <a:spcPct val="0"/>
                </a:spcBef>
              </a:pPr>
              <a:t>80</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4EB7D2FC-E7CE-422C-A161-016881E8F2A0}" type="slidenum">
              <a:rPr lang="en-US" altLang="en-US">
                <a:ea typeface="ヒラギノ角ゴ Pro W3" charset="-128"/>
              </a:rPr>
              <a:pPr algn="r">
                <a:spcBef>
                  <a:spcPct val="0"/>
                </a:spcBef>
              </a:pPr>
              <a:t>81</a:t>
            </a:fld>
            <a:endParaRPr lang="en-US" altLang="en-US">
              <a:ea typeface="ヒラギノ角ゴ Pro W3" charset="-128"/>
            </a:endParaRPr>
          </a:p>
        </p:txBody>
      </p:sp>
      <p:sp>
        <p:nvSpPr>
          <p:cNvPr id="72707" name="Rectangle 2"/>
          <p:cNvSpPr>
            <a:spLocks noGrp="1" noRot="1" noChangeAspect="1" noChangeArrowheads="1" noTextEdit="1"/>
          </p:cNvSpPr>
          <p:nvPr>
            <p:ph type="sldImg"/>
          </p:nvPr>
        </p:nvSpPr>
        <p:spPr>
          <a:xfrm>
            <a:off x="919163" y="744538"/>
            <a:ext cx="4960937" cy="3721100"/>
          </a:xfrm>
          <a:ln/>
        </p:spPr>
      </p:sp>
      <p:sp>
        <p:nvSpPr>
          <p:cNvPr id="72708" name="Rectangle 3"/>
          <p:cNvSpPr>
            <a:spLocks noGrp="1" noChangeArrowheads="1"/>
          </p:cNvSpPr>
          <p:nvPr>
            <p:ph type="body" idx="1"/>
          </p:nvPr>
        </p:nvSpPr>
        <p:spPr>
          <a:xfrm>
            <a:off x="906463" y="4713288"/>
            <a:ext cx="4984750" cy="4468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MS PGothic" pitchFamily="34" charset="-128"/>
              </a:defRPr>
            </a:lvl1pPr>
            <a:lvl2pPr marL="742950" indent="-285750" eaLnBrk="0" hangingPunct="0">
              <a:defRPr sz="2800" b="1">
                <a:solidFill>
                  <a:schemeClr val="tx1"/>
                </a:solidFill>
                <a:latin typeface="Arial" pitchFamily="34" charset="0"/>
                <a:ea typeface="MS PGothic" pitchFamily="34" charset="-128"/>
              </a:defRPr>
            </a:lvl2pPr>
            <a:lvl3pPr marL="1143000" indent="-228600" eaLnBrk="0" hangingPunct="0">
              <a:defRPr sz="2800" b="1">
                <a:solidFill>
                  <a:schemeClr val="tx1"/>
                </a:solidFill>
                <a:latin typeface="Arial" pitchFamily="34" charset="0"/>
                <a:ea typeface="MS PGothic" pitchFamily="34" charset="-128"/>
              </a:defRPr>
            </a:lvl3pPr>
            <a:lvl4pPr marL="1600200" indent="-228600" eaLnBrk="0" hangingPunct="0">
              <a:defRPr sz="2800" b="1">
                <a:solidFill>
                  <a:schemeClr val="tx1"/>
                </a:solidFill>
                <a:latin typeface="Arial" pitchFamily="34" charset="0"/>
                <a:ea typeface="MS PGothic" pitchFamily="34" charset="-128"/>
              </a:defRPr>
            </a:lvl4pPr>
            <a:lvl5pPr marL="2057400" indent="-228600" eaLnBrk="0" hangingPunct="0">
              <a:defRPr sz="2800" b="1">
                <a:solidFill>
                  <a:schemeClr val="tx1"/>
                </a:solidFill>
                <a:latin typeface="Arial" pitchFamily="34" charset="0"/>
                <a:ea typeface="MS PGothic"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MS PGothic"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MS PGothic"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MS PGothic"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MS PGothic" pitchFamily="34" charset="-128"/>
              </a:defRPr>
            </a:lvl9pPr>
          </a:lstStyle>
          <a:p>
            <a:pPr eaLnBrk="1" hangingPunct="1"/>
            <a:fld id="{2084DF4F-AD31-470E-8F74-5C1340D30925}" type="slidenum">
              <a:rPr lang="en-US" altLang="en-US" sz="1200" b="0" smtClean="0"/>
              <a:pPr eaLnBrk="1" hangingPunct="1"/>
              <a:t>82</a:t>
            </a:fld>
            <a:endParaRPr lang="en-US" altLang="en-US" sz="1200" b="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MS PGothic" pitchFamily="34" charset="-128"/>
              </a:defRPr>
            </a:lvl1pPr>
            <a:lvl2pPr marL="742950" indent="-285750" eaLnBrk="0" hangingPunct="0">
              <a:defRPr sz="2800" b="1">
                <a:solidFill>
                  <a:schemeClr val="tx1"/>
                </a:solidFill>
                <a:latin typeface="Arial" pitchFamily="34" charset="0"/>
                <a:ea typeface="MS PGothic" pitchFamily="34" charset="-128"/>
              </a:defRPr>
            </a:lvl2pPr>
            <a:lvl3pPr marL="1143000" indent="-228600" eaLnBrk="0" hangingPunct="0">
              <a:defRPr sz="2800" b="1">
                <a:solidFill>
                  <a:schemeClr val="tx1"/>
                </a:solidFill>
                <a:latin typeface="Arial" pitchFamily="34" charset="0"/>
                <a:ea typeface="MS PGothic" pitchFamily="34" charset="-128"/>
              </a:defRPr>
            </a:lvl3pPr>
            <a:lvl4pPr marL="1600200" indent="-228600" eaLnBrk="0" hangingPunct="0">
              <a:defRPr sz="2800" b="1">
                <a:solidFill>
                  <a:schemeClr val="tx1"/>
                </a:solidFill>
                <a:latin typeface="Arial" pitchFamily="34" charset="0"/>
                <a:ea typeface="MS PGothic" pitchFamily="34" charset="-128"/>
              </a:defRPr>
            </a:lvl4pPr>
            <a:lvl5pPr marL="2057400" indent="-228600" eaLnBrk="0" hangingPunct="0">
              <a:defRPr sz="2800" b="1">
                <a:solidFill>
                  <a:schemeClr val="tx1"/>
                </a:solidFill>
                <a:latin typeface="Arial" pitchFamily="34" charset="0"/>
                <a:ea typeface="MS PGothic"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MS PGothic"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MS PGothic"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MS PGothic"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MS PGothic" pitchFamily="34" charset="-128"/>
              </a:defRPr>
            </a:lvl9pPr>
          </a:lstStyle>
          <a:p>
            <a:pPr eaLnBrk="1" hangingPunct="1"/>
            <a:fld id="{F1F8F9ED-67AA-4307-917E-DB8BE11C043F}" type="slidenum">
              <a:rPr lang="en-US" altLang="en-US" sz="1200" b="0" smtClean="0"/>
              <a:pPr eaLnBrk="1" hangingPunct="1"/>
              <a:t>83</a:t>
            </a:fld>
            <a:endParaRPr lang="en-US" altLang="en-US" sz="1200" b="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solidFill>
                  <a:prstClr val="black"/>
                </a:solidFill>
              </a:rPr>
              <a:pPr eaLnBrk="1" hangingPunct="1"/>
              <a:t>8</a:t>
            </a:fld>
            <a:endParaRPr lang="en-US" sz="1200" dirty="0">
              <a:solidFill>
                <a:prstClr val="black"/>
              </a:solidFill>
            </a:endParaRPr>
          </a:p>
        </p:txBody>
      </p:sp>
      <p:sp>
        <p:nvSpPr>
          <p:cNvPr id="44035" name="Rectangle 2"/>
          <p:cNvSpPr>
            <a:spLocks noGrp="1" noRot="1" noChangeAspect="1" noChangeArrowheads="1" noTextEdit="1"/>
          </p:cNvSpPr>
          <p:nvPr>
            <p:ph type="sldImg"/>
          </p:nvPr>
        </p:nvSpPr>
        <p:spPr>
          <a:xfrm>
            <a:off x="915988" y="744538"/>
            <a:ext cx="4965700" cy="3724275"/>
          </a:xfrm>
          <a:ln/>
        </p:spPr>
      </p:sp>
      <p:sp>
        <p:nvSpPr>
          <p:cNvPr id="44036"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6568059D-591F-4AAC-82E8-0120AAFB84D7}" type="slidenum">
              <a:rPr lang="en-US" altLang="en-US" b="0"/>
              <a:pPr algn="r" eaLnBrk="1" hangingPunct="1">
                <a:spcBef>
                  <a:spcPct val="0"/>
                </a:spcBef>
              </a:pPr>
              <a:t>85</a:t>
            </a:fld>
            <a:endParaRPr lang="en-US" altLang="en-US" b="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MS PGothic" pitchFamily="34" charset="-128"/>
              </a:defRPr>
            </a:lvl1pPr>
            <a:lvl2pPr marL="742950" indent="-285750" eaLnBrk="0" hangingPunct="0">
              <a:defRPr sz="2800" b="1">
                <a:solidFill>
                  <a:schemeClr val="tx1"/>
                </a:solidFill>
                <a:latin typeface="Arial" pitchFamily="34" charset="0"/>
                <a:ea typeface="MS PGothic" pitchFamily="34" charset="-128"/>
              </a:defRPr>
            </a:lvl2pPr>
            <a:lvl3pPr marL="1143000" indent="-228600" eaLnBrk="0" hangingPunct="0">
              <a:defRPr sz="2800" b="1">
                <a:solidFill>
                  <a:schemeClr val="tx1"/>
                </a:solidFill>
                <a:latin typeface="Arial" pitchFamily="34" charset="0"/>
                <a:ea typeface="MS PGothic" pitchFamily="34" charset="-128"/>
              </a:defRPr>
            </a:lvl3pPr>
            <a:lvl4pPr marL="1600200" indent="-228600" eaLnBrk="0" hangingPunct="0">
              <a:defRPr sz="2800" b="1">
                <a:solidFill>
                  <a:schemeClr val="tx1"/>
                </a:solidFill>
                <a:latin typeface="Arial" pitchFamily="34" charset="0"/>
                <a:ea typeface="MS PGothic" pitchFamily="34" charset="-128"/>
              </a:defRPr>
            </a:lvl4pPr>
            <a:lvl5pPr marL="2057400" indent="-228600" eaLnBrk="0" hangingPunct="0">
              <a:defRPr sz="2800" b="1">
                <a:solidFill>
                  <a:schemeClr val="tx1"/>
                </a:solidFill>
                <a:latin typeface="Arial" pitchFamily="34" charset="0"/>
                <a:ea typeface="MS PGothic"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MS PGothic"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MS PGothic"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MS PGothic"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MS PGothic" pitchFamily="34" charset="-128"/>
              </a:defRPr>
            </a:lvl9pPr>
          </a:lstStyle>
          <a:p>
            <a:pPr eaLnBrk="1" hangingPunct="1"/>
            <a:fld id="{B1BEB9C0-237E-4D5C-AA4D-4D340461973A}" type="slidenum">
              <a:rPr lang="en-US" altLang="en-US" sz="1200" b="0" smtClean="0"/>
              <a:pPr eaLnBrk="1" hangingPunct="1"/>
              <a:t>87</a:t>
            </a:fld>
            <a:endParaRPr lang="en-US" altLang="en-US" sz="1200" b="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819C854E-DC37-41AB-93D4-A3B97DA9D2D7}" type="slidenum">
              <a:rPr lang="en-US" altLang="en-US" b="0"/>
              <a:pPr algn="r" eaLnBrk="1" hangingPunct="1">
                <a:spcBef>
                  <a:spcPct val="0"/>
                </a:spcBef>
              </a:pPr>
              <a:t>88</a:t>
            </a:fld>
            <a:endParaRPr lang="en-US" altLang="en-US" b="0"/>
          </a:p>
        </p:txBody>
      </p:sp>
      <p:sp>
        <p:nvSpPr>
          <p:cNvPr id="79875"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F3CCEFBE-9C6A-44A4-95EF-5B6F64B6BA6F}" type="slidenum">
              <a:rPr lang="en-US" altLang="en-US">
                <a:ea typeface="ヒラギノ角ゴ Pro W3" charset="-128"/>
              </a:rPr>
              <a:pPr algn="r">
                <a:spcBef>
                  <a:spcPct val="0"/>
                </a:spcBef>
              </a:pPr>
              <a:t>88</a:t>
            </a:fld>
            <a:endParaRPr lang="en-US" altLang="en-US">
              <a:ea typeface="ヒラギノ角ゴ Pro W3" charset="-128"/>
            </a:endParaRPr>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AU" altLang="en-US"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C6854BB3-331E-4D2D-B43A-3BFC5AC97AC8}" type="slidenum">
              <a:rPr lang="en-US" altLang="en-US" smtClean="0"/>
              <a:pPr eaLnBrk="1" hangingPunct="1">
                <a:spcBef>
                  <a:spcPct val="0"/>
                </a:spcBef>
              </a:pPr>
              <a:t>89</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19163" y="744538"/>
            <a:ext cx="4964112" cy="3722687"/>
          </a:xfrm>
          <a:ln/>
        </p:spPr>
      </p:sp>
      <p:sp>
        <p:nvSpPr>
          <p:cNvPr id="8294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5D003A1F-0BE3-41DA-908A-C1FAED92857E}" type="slidenum">
              <a:rPr lang="en-US" altLang="en-US" smtClean="0"/>
              <a:pPr eaLnBrk="1" hangingPunct="1">
                <a:spcBef>
                  <a:spcPct val="0"/>
                </a:spcBef>
              </a:pPr>
              <a:t>92</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A66BAB24-AD25-4F63-8B13-DF8372579C69}" type="slidenum">
              <a:rPr lang="en-US" altLang="en-US" b="0"/>
              <a:pPr algn="r" eaLnBrk="1" hangingPunct="1">
                <a:spcBef>
                  <a:spcPct val="0"/>
                </a:spcBef>
              </a:pPr>
              <a:t>93</a:t>
            </a:fld>
            <a:endParaRPr lang="en-US" altLang="en-US" b="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nb-NO" altLang="en-US" sz="1000" smtClean="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AB606B19-B566-44B4-9058-F229D8F293E6}" type="slidenum">
              <a:rPr lang="en-US" altLang="en-US" smtClean="0"/>
              <a:pPr eaLnBrk="1" hangingPunct="1">
                <a:spcBef>
                  <a:spcPct val="0"/>
                </a:spcBef>
              </a:pPr>
              <a:t>94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9</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915988" y="744538"/>
            <a:ext cx="4965700" cy="3724275"/>
          </a:xfrm>
          <a:ln/>
        </p:spPr>
      </p:sp>
      <p:sp>
        <p:nvSpPr>
          <p:cNvPr id="43012"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97B2D8A7-930F-488B-97C7-47285AFE9FBD}" type="slidenum">
              <a:rPr lang="en-US" altLang="en-US" b="0"/>
              <a:pPr algn="r" eaLnBrk="1" hangingPunct="1">
                <a:spcBef>
                  <a:spcPct val="0"/>
                </a:spcBef>
              </a:pPr>
              <a:t>95</a:t>
            </a:fld>
            <a:endParaRPr lang="en-US" altLang="en-US" b="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solidFill>
                <a:schemeClr val="hlink"/>
              </a:solidFill>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The Hague system will change in the future, expanding the geographical scope of where protection may be sought</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112236DB-90D7-4901-BD5B-A34B2B276649}" type="slidenum">
              <a:rPr lang="en-US" altLang="en-US" smtClean="0"/>
              <a:pPr eaLnBrk="1" hangingPunct="1">
                <a:spcBef>
                  <a:spcPct val="0"/>
                </a:spcBef>
              </a:pPr>
              <a:t>96</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C2ED70EF-8700-45E1-8EC5-A7F55F4A2782}" type="slidenum">
              <a:rPr lang="en-US" altLang="en-US"/>
              <a:pPr algn="r" eaLnBrk="1" hangingPunct="1">
                <a:spcBef>
                  <a:spcPct val="0"/>
                </a:spcBef>
              </a:pPr>
              <a:t>99</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CD6503B6-063F-4ECB-A92F-05515275EAAE}" type="slidenum">
              <a:rPr lang="en-US" altLang="en-US">
                <a:ea typeface="ヒラギノ角ゴ Pro W3" charset="-128"/>
              </a:rPr>
              <a:pPr algn="r">
                <a:spcBef>
                  <a:spcPct val="0"/>
                </a:spcBef>
              </a:pPr>
              <a:t>100</a:t>
            </a:fld>
            <a:endParaRPr lang="en-US" altLang="en-US">
              <a:ea typeface="ヒラギノ角ゴ Pro W3" charset="-128"/>
            </a:endParaRPr>
          </a:p>
        </p:txBody>
      </p:sp>
      <p:sp>
        <p:nvSpPr>
          <p:cNvPr id="92163" name="Rectangle 2"/>
          <p:cNvSpPr>
            <a:spLocks noGrp="1" noRot="1" noChangeAspect="1" noChangeArrowheads="1" noTextEdit="1"/>
          </p:cNvSpPr>
          <p:nvPr>
            <p:ph type="sldImg"/>
          </p:nvPr>
        </p:nvSpPr>
        <p:spPr>
          <a:xfrm>
            <a:off x="919163" y="744538"/>
            <a:ext cx="4960937" cy="3721100"/>
          </a:xfrm>
          <a:ln/>
        </p:spPr>
      </p:sp>
      <p:sp>
        <p:nvSpPr>
          <p:cNvPr id="92164"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fr-CH" altLang="en-US" smtClean="0">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957BE085-7457-413D-9F9E-D4755657C264}" type="slidenum">
              <a:rPr lang="en-US" altLang="en-US" smtClean="0"/>
              <a:pPr eaLnBrk="1" hangingPunct="1">
                <a:spcBef>
                  <a:spcPct val="0"/>
                </a:spcBef>
              </a:pPr>
              <a:t>102</a:t>
            </a:fld>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smtClean="0">
              <a:latin typeface="Arial" pitchFamily="34" charset="0"/>
              <a:ea typeface="Arial" pitchFamily="34" charset="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19163" y="744538"/>
            <a:ext cx="4964112" cy="3722687"/>
          </a:xfrm>
          <a:ln/>
        </p:spPr>
      </p:sp>
      <p:sp>
        <p:nvSpPr>
          <p:cNvPr id="96259" name="Rectangle 3"/>
          <p:cNvSpPr>
            <a:spLocks noGrp="1" noChangeArrowheads="1"/>
          </p:cNvSpPr>
          <p:nvPr>
            <p:ph type="body" idx="1"/>
          </p:nvPr>
        </p:nvSpPr>
        <p:spPr>
          <a:xfrm>
            <a:off x="906463" y="4713288"/>
            <a:ext cx="4984750" cy="4468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ea typeface="MS PGothic" pitchFamily="34" charset="-128"/>
              </a:defRPr>
            </a:lvl1pPr>
            <a:lvl2pPr marL="742950" indent="-285750" eaLnBrk="0" hangingPunct="0">
              <a:defRPr sz="2800" b="1">
                <a:solidFill>
                  <a:schemeClr val="tx1"/>
                </a:solidFill>
                <a:latin typeface="Arial" pitchFamily="34" charset="0"/>
                <a:ea typeface="MS PGothic" pitchFamily="34" charset="-128"/>
              </a:defRPr>
            </a:lvl2pPr>
            <a:lvl3pPr marL="1143000" indent="-228600" eaLnBrk="0" hangingPunct="0">
              <a:defRPr sz="2800" b="1">
                <a:solidFill>
                  <a:schemeClr val="tx1"/>
                </a:solidFill>
                <a:latin typeface="Arial" pitchFamily="34" charset="0"/>
                <a:ea typeface="MS PGothic" pitchFamily="34" charset="-128"/>
              </a:defRPr>
            </a:lvl3pPr>
            <a:lvl4pPr marL="1600200" indent="-228600" eaLnBrk="0" hangingPunct="0">
              <a:defRPr sz="2800" b="1">
                <a:solidFill>
                  <a:schemeClr val="tx1"/>
                </a:solidFill>
                <a:latin typeface="Arial" pitchFamily="34" charset="0"/>
                <a:ea typeface="MS PGothic" pitchFamily="34" charset="-128"/>
              </a:defRPr>
            </a:lvl4pPr>
            <a:lvl5pPr marL="2057400" indent="-228600" eaLnBrk="0" hangingPunct="0">
              <a:defRPr sz="2800" b="1">
                <a:solidFill>
                  <a:schemeClr val="tx1"/>
                </a:solidFill>
                <a:latin typeface="Arial" pitchFamily="34" charset="0"/>
                <a:ea typeface="MS PGothic"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MS PGothic"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MS PGothic"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MS PGothic"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MS PGothic" pitchFamily="34" charset="-128"/>
              </a:defRPr>
            </a:lvl9pPr>
          </a:lstStyle>
          <a:p>
            <a:pPr eaLnBrk="1" hangingPunct="1"/>
            <a:fld id="{BA04BB8A-AAFE-4396-A5F5-19792703FB0E}" type="slidenum">
              <a:rPr lang="en-US" altLang="en-US" sz="1200" b="0" smtClean="0"/>
              <a:pPr eaLnBrk="1" hangingPunct="1"/>
              <a:t>105</a:t>
            </a:fld>
            <a:endParaRPr lang="en-US" altLang="en-US" sz="1200" b="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14DB0548-0C60-4967-B7E1-3CB996BE5AC2}" type="slidenum">
              <a:rPr lang="en-US" altLang="en-US" smtClean="0"/>
              <a:pPr eaLnBrk="1" hangingPunct="1">
                <a:spcBef>
                  <a:spcPct val="0"/>
                </a:spcBef>
              </a:pPr>
              <a:t>106</a:t>
            </a:fld>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919163" y="741363"/>
            <a:ext cx="4965700" cy="3724275"/>
          </a:xfrm>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fr-CH" altLang="en-US" sz="1000" smtClean="0">
              <a:latin typeface="Arial" pitchFamily="34" charset="0"/>
              <a:cs typeface="Arial" pitchFamily="34" charset="0"/>
            </a:endParaRPr>
          </a:p>
          <a:p>
            <a:endParaRPr lang="en-US" altLang="en-US" sz="1000" smtClean="0">
              <a:latin typeface="Arial" pitchFamily="34" charset="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108</a:t>
            </a:fld>
            <a:endParaRPr lang="fr-FR" altLang="en-US"/>
          </a:p>
        </p:txBody>
      </p:sp>
      <p:sp>
        <p:nvSpPr>
          <p:cNvPr id="7270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C68C44-CDB6-4FA6-959B-BCEC4866B926}" type="slidenum">
              <a:rPr lang="fr-FR" altLang="en-US"/>
              <a:pPr/>
              <a:t>109</a:t>
            </a:fld>
            <a:endParaRPr lang="fr-FR" altLang="en-US"/>
          </a:p>
        </p:txBody>
      </p:sp>
      <p:sp>
        <p:nvSpPr>
          <p:cNvPr id="7372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5A3A742-942B-4BE7-A843-3B14F0F40EDE}" type="slidenum">
              <a:rPr lang="fr-FR" altLang="en-US"/>
              <a:pPr/>
              <a:t>110</a:t>
            </a:fld>
            <a:endParaRPr lang="fr-FR" altLang="en-US"/>
          </a:p>
        </p:txBody>
      </p:sp>
      <p:sp>
        <p:nvSpPr>
          <p:cNvPr id="7475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111</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112</a:t>
            </a:fld>
            <a:endParaRPr lang="fr-FR" altLang="en-US"/>
          </a:p>
        </p:txBody>
      </p:sp>
      <p:sp>
        <p:nvSpPr>
          <p:cNvPr id="7680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3C307A-3B10-40BE-B75D-61A9C2B91AE1}" type="slidenum">
              <a:rPr lang="fr-FR" altLang="en-US"/>
              <a:pPr/>
              <a:t>113</a:t>
            </a:fld>
            <a:endParaRPr lang="fr-FR" altLang="en-US"/>
          </a:p>
        </p:txBody>
      </p:sp>
      <p:sp>
        <p:nvSpPr>
          <p:cNvPr id="7987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BDD612F-D51D-4346-BF1C-A88F3D9E2CCC}" type="slidenum">
              <a:rPr lang="fr-FR" altLang="en-US"/>
              <a:pPr/>
              <a:t>114</a:t>
            </a:fld>
            <a:endParaRPr lang="fr-FR" altLang="en-US"/>
          </a:p>
        </p:txBody>
      </p:sp>
      <p:sp>
        <p:nvSpPr>
          <p:cNvPr id="8089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4764C6-F1A6-49B2-8E67-4B2165C43CB9}" type="slidenum">
              <a:rPr lang="fr-FR" altLang="en-US"/>
              <a:pPr/>
              <a:t>115</a:t>
            </a:fld>
            <a:endParaRPr lang="fr-FR" altLang="en-US"/>
          </a:p>
        </p:txBody>
      </p:sp>
      <p:sp>
        <p:nvSpPr>
          <p:cNvPr id="8192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86951A7-DFA9-4CD9-BC8C-A1A8DF7B4EE3}" type="slidenum">
              <a:rPr lang="fr-FR" altLang="en-US"/>
              <a:pPr/>
              <a:t>116</a:t>
            </a:fld>
            <a:endParaRPr lang="fr-FR" altLang="en-US"/>
          </a:p>
        </p:txBody>
      </p:sp>
      <p:sp>
        <p:nvSpPr>
          <p:cNvPr id="8294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F655CBD-66B3-4309-BB25-91E55CD959A7}" type="slidenum">
              <a:rPr lang="fr-FR" altLang="en-US"/>
              <a:pPr/>
              <a:t>117</a:t>
            </a:fld>
            <a:endParaRPr lang="fr-FR" altLang="en-US"/>
          </a:p>
        </p:txBody>
      </p:sp>
      <p:sp>
        <p:nvSpPr>
          <p:cNvPr id="8396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099A7A-F024-407B-8E96-3F86100ECF4E}" type="slidenum">
              <a:rPr lang="fr-FR" altLang="en-US"/>
              <a:pPr/>
              <a:t>118</a:t>
            </a:fld>
            <a:endParaRPr lang="fr-FR" altLang="en-US"/>
          </a:p>
        </p:txBody>
      </p:sp>
      <p:sp>
        <p:nvSpPr>
          <p:cNvPr id="8499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996F8D2-3BCB-4ABE-95B9-FD9ED17396E8}" type="slidenum">
              <a:rPr lang="fr-FR" altLang="en-US"/>
              <a:pPr/>
              <a:t>119</a:t>
            </a:fld>
            <a:endParaRPr lang="fr-FR" altLang="en-US"/>
          </a:p>
        </p:txBody>
      </p:sp>
      <p:sp>
        <p:nvSpPr>
          <p:cNvPr id="8601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120</a:t>
            </a:fld>
            <a:endParaRPr lang="fr-FR" altLang="en-US"/>
          </a:p>
        </p:txBody>
      </p:sp>
      <p:sp>
        <p:nvSpPr>
          <p:cNvPr id="8704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121</a:t>
            </a:fld>
            <a:endParaRPr lang="fr-FR" altLang="en-US"/>
          </a:p>
        </p:txBody>
      </p:sp>
    </p:spTree>
    <p:extLst>
      <p:ext uri="{BB962C8B-B14F-4D97-AF65-F5344CB8AC3E}">
        <p14:creationId xmlns:p14="http://schemas.microsoft.com/office/powerpoint/2010/main" val="27965331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8D9681F-5CB1-4444-B049-E2573BF769DA}" type="slidenum">
              <a:rPr lang="fr-FR" altLang="en-US"/>
              <a:pPr/>
              <a:t>122</a:t>
            </a:fld>
            <a:endParaRPr lang="fr-FR" altLang="en-US"/>
          </a:p>
        </p:txBody>
      </p:sp>
      <p:sp>
        <p:nvSpPr>
          <p:cNvPr id="89089" name="Rectangle 1"/>
          <p:cNvSpPr txBox="1">
            <a:spLocks noGrp="1" noRot="1" noChangeAspect="1" noChangeArrowheads="1"/>
          </p:cNvSpPr>
          <p:nvPr>
            <p:ph type="sldImg"/>
          </p:nvPr>
        </p:nvSpPr>
        <p:spPr bwMode="auto">
          <a:xfrm>
            <a:off x="0" y="0"/>
            <a:ext cx="1428" cy="1474"/>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0" y="0"/>
            <a:ext cx="1428" cy="14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fr-FR" altLang="en-US" sz="1800" dirty="0">
              <a:latin typeface="Arial" charset="0"/>
              <a:ea typeface="Microsoft YaHei" charset="-122"/>
            </a:endParaRPr>
          </a:p>
        </p:txBody>
      </p:sp>
      <p:sp>
        <p:nvSpPr>
          <p:cNvPr id="89091" name="Text Box 3"/>
          <p:cNvSpPr txBox="1">
            <a:spLocks noChangeArrowheads="1"/>
          </p:cNvSpPr>
          <p:nvPr/>
        </p:nvSpPr>
        <p:spPr bwMode="auto">
          <a:xfrm>
            <a:off x="0" y="0"/>
            <a:ext cx="1428" cy="1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467" tIns="41234" rIns="82467" bIns="41234"/>
          <a:lstStyle/>
          <a:p>
            <a:pPr>
              <a:spcBef>
                <a:spcPts val="1100"/>
              </a:spcBef>
            </a:pPr>
            <a:fld id="{F1A7BA50-7571-42F2-B6F2-CEE7C4D6EBB0}" type="slidenum">
              <a:rPr lang="fr-FR" altLang="en-US" sz="2200">
                <a:solidFill>
                  <a:srgbClr val="000000"/>
                </a:solidFill>
              </a:rPr>
              <a:pPr>
                <a:spcBef>
                  <a:spcPts val="1100"/>
                </a:spcBef>
              </a:pPr>
              <a:t>122</a:t>
            </a:fld>
            <a:endParaRPr lang="fr-FR" altLang="en-US" sz="2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9AFBB3C-FA73-4E36-90B3-DDFD7CBCD11C}" type="slidenum">
              <a:rPr lang="fr-FR" altLang="en-US"/>
              <a:pPr/>
              <a:t>123</a:t>
            </a:fld>
            <a:endParaRPr lang="fr-FR" altLang="en-US"/>
          </a:p>
        </p:txBody>
      </p:sp>
      <p:sp>
        <p:nvSpPr>
          <p:cNvPr id="9011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31DD87-6394-4918-A63E-F62C52DE9BC2}" type="slidenum">
              <a:rPr lang="fr-FR" altLang="en-US"/>
              <a:pPr/>
              <a:t>124</a:t>
            </a:fld>
            <a:endParaRPr lang="fr-FR" altLang="en-US"/>
          </a:p>
        </p:txBody>
      </p:sp>
      <p:sp>
        <p:nvSpPr>
          <p:cNvPr id="9113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baseline="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24</a:t>
            </a:fld>
            <a:endParaRPr lang="en-US" dirty="0"/>
          </a:p>
        </p:txBody>
      </p:sp>
    </p:spTree>
    <p:extLst>
      <p:ext uri="{BB962C8B-B14F-4D97-AF65-F5344CB8AC3E}">
        <p14:creationId xmlns:p14="http://schemas.microsoft.com/office/powerpoint/2010/main" val="31565833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078941-97FB-43D1-B9AB-F5C8623E0DF2}" type="slidenum">
              <a:rPr lang="fr-FR" altLang="en-US"/>
              <a:pPr/>
              <a:t>125</a:t>
            </a:fld>
            <a:endParaRPr lang="fr-FR" altLang="en-US"/>
          </a:p>
        </p:txBody>
      </p:sp>
      <p:sp>
        <p:nvSpPr>
          <p:cNvPr id="9216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100578-B5A2-4F3D-AC6E-C8193B165EE7}" type="slidenum">
              <a:rPr lang="fr-FR" altLang="en-US"/>
              <a:pPr/>
              <a:t>126</a:t>
            </a:fld>
            <a:endParaRPr lang="fr-FR" altLang="en-US"/>
          </a:p>
        </p:txBody>
      </p:sp>
      <p:sp>
        <p:nvSpPr>
          <p:cNvPr id="9318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6821ABF-2723-4A0D-925E-4FD7F82882F3}" type="slidenum">
              <a:rPr lang="fr-FR" altLang="en-US"/>
              <a:pPr/>
              <a:t>127</a:t>
            </a:fld>
            <a:endParaRPr lang="fr-FR" altLang="en-US"/>
          </a:p>
        </p:txBody>
      </p:sp>
      <p:sp>
        <p:nvSpPr>
          <p:cNvPr id="9830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128</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129</a:t>
            </a:fld>
            <a:endParaRPr lang="fr-FR" altLang="en-US"/>
          </a:p>
        </p:txBody>
      </p:sp>
      <p:sp>
        <p:nvSpPr>
          <p:cNvPr id="10035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130</a:t>
            </a:fld>
            <a:endParaRPr lang="fr-FR" altLang="en-US"/>
          </a:p>
        </p:txBody>
      </p:sp>
    </p:spTree>
    <p:extLst>
      <p:ext uri="{BB962C8B-B14F-4D97-AF65-F5344CB8AC3E}">
        <p14:creationId xmlns:p14="http://schemas.microsoft.com/office/powerpoint/2010/main" val="3122653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smtClean="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131</a:t>
            </a:fld>
            <a:endParaRPr lang="fr-FR" altLang="en-US"/>
          </a:p>
        </p:txBody>
      </p:sp>
    </p:spTree>
    <p:extLst>
      <p:ext uri="{BB962C8B-B14F-4D97-AF65-F5344CB8AC3E}">
        <p14:creationId xmlns:p14="http://schemas.microsoft.com/office/powerpoint/2010/main" val="3105488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0F5003A-E130-4D13-8A42-C2FE2374F02E}" type="slidenum">
              <a:rPr lang="fr-FR" altLang="en-US"/>
              <a:pPr/>
              <a:t>132</a:t>
            </a:fld>
            <a:endParaRPr lang="fr-FR" altLang="en-US"/>
          </a:p>
        </p:txBody>
      </p:sp>
      <p:sp>
        <p:nvSpPr>
          <p:cNvPr id="10342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46EA31-64D9-4135-ADA3-1C1C15829F49}" type="slidenum">
              <a:rPr lang="fr-FR" altLang="en-US"/>
              <a:pPr/>
              <a:t>133</a:t>
            </a:fld>
            <a:endParaRPr lang="fr-FR" altLang="en-US"/>
          </a:p>
        </p:txBody>
      </p:sp>
      <p:sp>
        <p:nvSpPr>
          <p:cNvPr id="10547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977B45A-0EBF-4BE0-B804-F015031FC941}" type="slidenum">
              <a:rPr lang="fr-FR" altLang="en-US"/>
              <a:pPr/>
              <a:t>134</a:t>
            </a:fld>
            <a:endParaRPr lang="fr-FR" altLang="en-US"/>
          </a:p>
        </p:txBody>
      </p:sp>
      <p:sp>
        <p:nvSpPr>
          <p:cNvPr id="10649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smtClean="0"/>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0270F695-61F8-4A4E-B494-786BC75D279B}" type="slidenum">
              <a:rPr lang="en-US" altLang="en-US" smtClean="0"/>
              <a:pPr eaLnBrk="1" hangingPunct="1">
                <a:spcBef>
                  <a:spcPct val="0"/>
                </a:spcBef>
              </a:pPr>
              <a:t>28</a:t>
            </a:fld>
            <a:endParaRPr lang="en-US" alt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135</a:t>
            </a:fld>
            <a:endParaRPr lang="fr-FR" altLang="en-US"/>
          </a:p>
        </p:txBody>
      </p:sp>
    </p:spTree>
    <p:extLst>
      <p:ext uri="{BB962C8B-B14F-4D97-AF65-F5344CB8AC3E}">
        <p14:creationId xmlns:p14="http://schemas.microsoft.com/office/powerpoint/2010/main" val="16407526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136</a:t>
            </a:fld>
            <a:endParaRPr lang="fr-FR" altLang="en-US"/>
          </a:p>
        </p:txBody>
      </p:sp>
    </p:spTree>
    <p:extLst>
      <p:ext uri="{BB962C8B-B14F-4D97-AF65-F5344CB8AC3E}">
        <p14:creationId xmlns:p14="http://schemas.microsoft.com/office/powerpoint/2010/main" val="10471069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AEC0C97-BABB-433A-834A-D002F593F36C}" type="slidenum">
              <a:rPr lang="fr-FR" altLang="en-US"/>
              <a:pPr/>
              <a:t>137</a:t>
            </a:fld>
            <a:endParaRPr lang="fr-FR" altLang="en-US"/>
          </a:p>
        </p:txBody>
      </p:sp>
      <p:sp>
        <p:nvSpPr>
          <p:cNvPr id="10854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E3927C-7FC1-4575-84BD-167B779FA7C6}" type="slidenum">
              <a:rPr lang="fr-FR" altLang="en-US"/>
              <a:pPr/>
              <a:t>138</a:t>
            </a:fld>
            <a:endParaRPr lang="fr-FR" altLang="en-US"/>
          </a:p>
        </p:txBody>
      </p:sp>
      <p:sp>
        <p:nvSpPr>
          <p:cNvPr id="10956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a:p>
            <a:endParaRPr lang="en-US" alt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139</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A76648-010D-4392-8803-ED3C2EAA0F24}" type="slidenum">
              <a:rPr lang="fr-FR" altLang="en-US"/>
              <a:pPr/>
              <a:t>140</a:t>
            </a:fld>
            <a:endParaRPr lang="fr-FR" altLang="en-US"/>
          </a:p>
        </p:txBody>
      </p:sp>
      <p:sp>
        <p:nvSpPr>
          <p:cNvPr id="11366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D51FA7A-EDC6-484D-85DE-61A0F52C7647}" type="slidenum">
              <a:rPr lang="fr-FR" altLang="en-US"/>
              <a:pPr/>
              <a:t>141</a:t>
            </a:fld>
            <a:endParaRPr lang="fr-FR" altLang="en-US"/>
          </a:p>
        </p:txBody>
      </p:sp>
      <p:sp>
        <p:nvSpPr>
          <p:cNvPr id="11468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922AA1-D568-4041-91EA-A42FEA66EDF7}" type="slidenum">
              <a:rPr lang="fr-FR" altLang="en-US"/>
              <a:pPr/>
              <a:t>142</a:t>
            </a:fld>
            <a:endParaRPr lang="fr-FR" altLang="en-US"/>
          </a:p>
        </p:txBody>
      </p:sp>
      <p:sp>
        <p:nvSpPr>
          <p:cNvPr id="11571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4E46124-B788-40B2-8952-A325BF45F795}" type="slidenum">
              <a:rPr lang="fr-FR" altLang="en-US"/>
              <a:pPr/>
              <a:t>143</a:t>
            </a:fld>
            <a:endParaRPr lang="fr-FR" altLang="en-US"/>
          </a:p>
        </p:txBody>
      </p:sp>
      <p:sp>
        <p:nvSpPr>
          <p:cNvPr id="11878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144</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3966933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5054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34279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91335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82738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529377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811213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BA7EF4-6CF2-4AF7-9E63-B87D02AEFF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574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0FB5AF66-9751-4A9F-B59B-C395C488EE20}" type="slidenum">
              <a:rPr lang="en-US"/>
              <a:pPr>
                <a:defRPr/>
              </a:pPr>
              <a:t>‹#›</a:t>
            </a:fld>
            <a:endParaRPr lang="en-US" dirty="0"/>
          </a:p>
        </p:txBody>
      </p:sp>
    </p:spTree>
    <p:extLst>
      <p:ext uri="{BB962C8B-B14F-4D97-AF65-F5344CB8AC3E}">
        <p14:creationId xmlns:p14="http://schemas.microsoft.com/office/powerpoint/2010/main" val="20116616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A1D23385-B7EB-4214-A695-514C735D2FF9}" type="slidenum">
              <a:rPr lang="en-US"/>
              <a:pPr>
                <a:defRPr/>
              </a:pPr>
              <a:t>‹#›</a:t>
            </a:fld>
            <a:endParaRPr lang="en-US" dirty="0"/>
          </a:p>
        </p:txBody>
      </p:sp>
    </p:spTree>
    <p:extLst>
      <p:ext uri="{BB962C8B-B14F-4D97-AF65-F5344CB8AC3E}">
        <p14:creationId xmlns:p14="http://schemas.microsoft.com/office/powerpoint/2010/main" val="250807244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802365193"/>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69756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91820792"/>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25500946"/>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41507"/>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1826353"/>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0961788"/>
      </p:ext>
    </p:extLst>
  </p:cSld>
  <p:clrMapOvr>
    <a:masterClrMapping/>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2817375"/>
      </p:ext>
    </p:extLst>
  </p:cSld>
  <p:clrMapOvr>
    <a:masterClrMapping/>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5652344"/>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82639937"/>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295951"/>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3551997"/>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545497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421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001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972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772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0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812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98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27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4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4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481917"/>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77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78013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828622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981283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34323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48433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pPr fontAlgn="base">
              <a:spcAft>
                <a:spcPct val="0"/>
              </a:spcAft>
            </a:pPr>
            <a:fld id="{E2EF27FD-0019-AC47-B185-1B8B6BB8DE5C}" type="slidenum">
              <a:rPr lang="en-US">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672144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8" r:id="rId16"/>
    <p:sldLayoutId id="2147483703" r:id="rId17"/>
    <p:sldLayoutId id="2147483704" r:id="rId18"/>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1"/>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1"/>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1"/>
        </a:buBlip>
        <a:defRPr sz="2400">
          <a:solidFill>
            <a:schemeClr val="tx1"/>
          </a:solidFill>
          <a:latin typeface="+mn-lt"/>
          <a:cs typeface="+mn-cs"/>
        </a:defRPr>
      </a:lvl6pPr>
      <a:lvl7pPr marL="2971800" indent="-228600" algn="l" rtl="0" fontAlgn="base">
        <a:spcBef>
          <a:spcPct val="20000"/>
        </a:spcBef>
        <a:spcAft>
          <a:spcPct val="0"/>
        </a:spcAft>
        <a:buBlip>
          <a:blip r:embed="rId21"/>
        </a:buBlip>
        <a:defRPr sz="2400">
          <a:solidFill>
            <a:schemeClr val="tx1"/>
          </a:solidFill>
          <a:latin typeface="+mn-lt"/>
          <a:cs typeface="+mn-cs"/>
        </a:defRPr>
      </a:lvl7pPr>
      <a:lvl8pPr marL="3429000" indent="-228600" algn="l" rtl="0" fontAlgn="base">
        <a:spcBef>
          <a:spcPct val="20000"/>
        </a:spcBef>
        <a:spcAft>
          <a:spcPct val="0"/>
        </a:spcAft>
        <a:buBlip>
          <a:blip r:embed="rId21"/>
        </a:buBlip>
        <a:defRPr sz="2400">
          <a:solidFill>
            <a:schemeClr val="tx1"/>
          </a:solidFill>
          <a:latin typeface="+mn-lt"/>
          <a:cs typeface="+mn-cs"/>
        </a:defRPr>
      </a:lvl8pPr>
      <a:lvl9pPr marL="3886200" indent="-228600" algn="l" rtl="0" fontAlgn="base">
        <a:spcBef>
          <a:spcPct val="20000"/>
        </a:spcBef>
        <a:spcAft>
          <a:spcPct val="0"/>
        </a:spcAft>
        <a:buBlip>
          <a:blip r:embed="rId21"/>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pPr>
            <a:fld id="{E2EF27FD-0019-AC47-B185-1B8B6BB8DE5C}" type="slidenum">
              <a:rPr lang="en-US">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76407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slow">
    <p:wipe/>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4"/>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4"/>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23A17-01D9-498E-B227-A014000466D8}" type="datetimeFigureOut">
              <a:rPr lang="en-US" smtClean="0">
                <a:solidFill>
                  <a:prstClr val="black">
                    <a:tint val="75000"/>
                  </a:prstClr>
                </a:solidFill>
              </a:rPr>
              <a:pPr/>
              <a:t>10/13/2014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77D6D-2CEC-4688-8C35-B803109363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5243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wipo.int/hague/en/"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08.jpeg"/><Relationship Id="rId7"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hyperlink" Target="http://www.wipo.int/pressroom/en/articles/2014/article_0007.htm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1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1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image" Target="../media/image108.jpe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111.xml"/><Relationship Id="rId16"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186.jpeg"/><Relationship Id="rId13" Type="http://schemas.openxmlformats.org/officeDocument/2006/relationships/image" Target="../media/image191.png"/><Relationship Id="rId18" Type="http://schemas.openxmlformats.org/officeDocument/2006/relationships/image" Target="../media/image196.jpeg"/><Relationship Id="rId26" Type="http://schemas.openxmlformats.org/officeDocument/2006/relationships/image" Target="../media/image204.png"/><Relationship Id="rId3" Type="http://schemas.openxmlformats.org/officeDocument/2006/relationships/image" Target="../media/image181.jpeg"/><Relationship Id="rId21" Type="http://schemas.openxmlformats.org/officeDocument/2006/relationships/image" Target="../media/image199.png"/><Relationship Id="rId34" Type="http://schemas.openxmlformats.org/officeDocument/2006/relationships/image" Target="../media/image212.jpeg"/><Relationship Id="rId7" Type="http://schemas.openxmlformats.org/officeDocument/2006/relationships/image" Target="../media/image185.jpeg"/><Relationship Id="rId12" Type="http://schemas.openxmlformats.org/officeDocument/2006/relationships/image" Target="../media/image190.jpeg"/><Relationship Id="rId17" Type="http://schemas.openxmlformats.org/officeDocument/2006/relationships/image" Target="../media/image195.jpeg"/><Relationship Id="rId25" Type="http://schemas.openxmlformats.org/officeDocument/2006/relationships/image" Target="../media/image203.jpeg"/><Relationship Id="rId33" Type="http://schemas.openxmlformats.org/officeDocument/2006/relationships/image" Target="../media/image211.jpeg"/><Relationship Id="rId38" Type="http://schemas.openxmlformats.org/officeDocument/2006/relationships/image" Target="../media/image216.emf"/><Relationship Id="rId2" Type="http://schemas.openxmlformats.org/officeDocument/2006/relationships/notesSlide" Target="../notesSlides/notesSlide113.xml"/><Relationship Id="rId16" Type="http://schemas.openxmlformats.org/officeDocument/2006/relationships/image" Target="../media/image194.jpeg"/><Relationship Id="rId20" Type="http://schemas.openxmlformats.org/officeDocument/2006/relationships/image" Target="../media/image198.jpeg"/><Relationship Id="rId29"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184.jpeg"/><Relationship Id="rId11" Type="http://schemas.openxmlformats.org/officeDocument/2006/relationships/image" Target="../media/image189.jpeg"/><Relationship Id="rId24" Type="http://schemas.openxmlformats.org/officeDocument/2006/relationships/image" Target="../media/image202.jpeg"/><Relationship Id="rId32" Type="http://schemas.openxmlformats.org/officeDocument/2006/relationships/image" Target="../media/image210.emf"/><Relationship Id="rId37" Type="http://schemas.openxmlformats.org/officeDocument/2006/relationships/image" Target="../media/image215.jpeg"/><Relationship Id="rId5" Type="http://schemas.openxmlformats.org/officeDocument/2006/relationships/image" Target="../media/image183.jpeg"/><Relationship Id="rId15" Type="http://schemas.openxmlformats.org/officeDocument/2006/relationships/image" Target="../media/image193.jpeg"/><Relationship Id="rId23" Type="http://schemas.openxmlformats.org/officeDocument/2006/relationships/image" Target="../media/image201.png"/><Relationship Id="rId28" Type="http://schemas.openxmlformats.org/officeDocument/2006/relationships/image" Target="../media/image206.jpeg"/><Relationship Id="rId36" Type="http://schemas.openxmlformats.org/officeDocument/2006/relationships/image" Target="../media/image214.jpeg"/><Relationship Id="rId10" Type="http://schemas.openxmlformats.org/officeDocument/2006/relationships/image" Target="../media/image188.jpeg"/><Relationship Id="rId19" Type="http://schemas.openxmlformats.org/officeDocument/2006/relationships/image" Target="../media/image197.png"/><Relationship Id="rId31" Type="http://schemas.openxmlformats.org/officeDocument/2006/relationships/image" Target="../media/image209.emf"/><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jpeg"/><Relationship Id="rId27" Type="http://schemas.openxmlformats.org/officeDocument/2006/relationships/image" Target="../media/image205.jpeg"/><Relationship Id="rId30" Type="http://schemas.openxmlformats.org/officeDocument/2006/relationships/image" Target="../media/image208.emf"/><Relationship Id="rId35" Type="http://schemas.openxmlformats.org/officeDocument/2006/relationships/image" Target="../media/image213.emf"/></Relationships>
</file>

<file path=ppt/slides/_rels/slide1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hyperlink" Target="http://www.wipo.int/gree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220.emf"/></Relationships>
</file>

<file path=ppt/slides/_rels/slide1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1.bin"/><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image" Target="../media/image2.jpe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0.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50.png"/><Relationship Id="rId4" Type="http://schemas.openxmlformats.org/officeDocument/2006/relationships/oleObject" Target="../embeddings/oleObject2.bin"/><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3.bin"/><Relationship Id="rId7" Type="http://schemas.openxmlformats.org/officeDocument/2006/relationships/image" Target="../media/image38.png"/><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image" Target="../media/image37.png"/><Relationship Id="rId5" Type="http://schemas.openxmlformats.org/officeDocument/2006/relationships/image" Target="../media/image2.jpeg"/><Relationship Id="rId4" Type="http://schemas.openxmlformats.org/officeDocument/2006/relationships/image" Target="../media/image51.emf"/></Relationships>
</file>

<file path=ppt/slides/_rels/slide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4.bin"/><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7.png"/><Relationship Id="rId5" Type="http://schemas.openxmlformats.org/officeDocument/2006/relationships/image" Target="../media/image2.jpeg"/><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4.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55.wmf"/><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6.wmf"/><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wipo.int/" TargetMode="External"/><Relationship Id="rId7" Type="http://schemas.openxmlformats.org/officeDocument/2006/relationships/image" Target="../media/image39.png"/><Relationship Id="rId2" Type="http://schemas.openxmlformats.org/officeDocument/2006/relationships/hyperlink" Target="mailto:claus.matthes@wipo.int" TargetMode="Externa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57.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6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57.jpe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20.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ebaccess.wipo.int/epayment/" TargetMode="External"/><Relationship Id="rId7" Type="http://schemas.openxmlformats.org/officeDocument/2006/relationships/hyperlink" Target="http://www.wipo.int/madrid/en/fees/calculator.js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wipo.int/about-wipo/en/finance/madrid.html" TargetMode="External"/><Relationship Id="rId5" Type="http://schemas.openxmlformats.org/officeDocument/2006/relationships/hyperlink" Target="https://webaccess.wipo.int/trademarks_ren/erenewal_en.jsp" TargetMode="External"/><Relationship Id="rId4" Type="http://schemas.openxmlformats.org/officeDocument/2006/relationships/hyperlink" Target="https://www3.wipo.int/osd/" TargetMode="Externa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hyperlink" Target="http://www.wipo.int/madrid/en/highlights/"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hyperlink" Target="http://www.wipo.int/madrid/en/"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wipo.int/branddb/e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mailto:intreg.mail@wipo.in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mailto:madrid.team2@wipo.i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9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758131"/>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948264" y="4509120"/>
            <a:ext cx="2016224"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Luxembourg</a:t>
            </a:r>
            <a:endParaRPr lang="en-US" sz="1600" dirty="0" smtClean="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Oct. </a:t>
            </a:r>
            <a:r>
              <a:rPr lang="en-US" sz="1600" dirty="0" smtClean="0">
                <a:solidFill>
                  <a:srgbClr val="00408C"/>
                </a:solidFill>
                <a:latin typeface="+mj-lt"/>
                <a:ea typeface="ヒラギノ角ゴ Pro W3" charset="0"/>
                <a:cs typeface="ヒラギノ角ゴ Pro W3" charset="0"/>
              </a:rPr>
              <a:t>27</a:t>
            </a:r>
            <a:r>
              <a:rPr lang="en-US" sz="1600" dirty="0" smtClean="0">
                <a:solidFill>
                  <a:srgbClr val="00408C"/>
                </a:solidFill>
                <a:latin typeface="+mj-lt"/>
                <a:ea typeface="ヒラギノ角ゴ Pro W3" charset="0"/>
                <a:cs typeface="ヒラギノ角ゴ Pro W3" charset="0"/>
              </a:rPr>
              <a:t>, </a:t>
            </a:r>
            <a:r>
              <a:rPr lang="en-US" sz="1600" dirty="0" smtClean="0">
                <a:solidFill>
                  <a:srgbClr val="00408C"/>
                </a:solidFill>
                <a:latin typeface="+mj-lt"/>
                <a:ea typeface="ヒラギノ角ゴ Pro W3" charset="0"/>
                <a:cs typeface="ヒラギノ角ゴ Pro W3" charset="0"/>
              </a:rPr>
              <a:t>2014, </a:t>
            </a:r>
          </a:p>
          <a:p>
            <a:pPr>
              <a:lnSpc>
                <a:spcPct val="40000"/>
              </a:lnSpc>
            </a:pPr>
            <a:endParaRPr lang="fr-CH" sz="1600" dirty="0" smtClean="0">
              <a:solidFill>
                <a:srgbClr val="00408C"/>
              </a:solidFill>
              <a:latin typeface="+mj-lt"/>
              <a:ea typeface="ヒラギノ角ゴ Pro W3" charset="0"/>
              <a:cs typeface="ヒラギノ角ゴ Pro W3" charset="0"/>
            </a:endParaRPr>
          </a:p>
          <a:p>
            <a:pPr>
              <a:lnSpc>
                <a:spcPct val="40000"/>
              </a:lnSpc>
            </a:pPr>
            <a:endParaRPr lang="en-US" sz="16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pic>
        <p:nvPicPr>
          <p:cNvPr id="5122" name="Picture 2" descr="Matt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66" y="3902765"/>
            <a:ext cx="14382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llg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981" y="3876893"/>
            <a:ext cx="14382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ze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813" y="3891886"/>
            <a:ext cx="14382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oen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645" y="3876892"/>
            <a:ext cx="1438275"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94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676456" cy="864096"/>
          </a:xfrm>
        </p:spPr>
        <p:txBody>
          <a:bodyPr/>
          <a:lstStyle/>
          <a:p>
            <a:r>
              <a:rPr lang="en-US" dirty="0" smtClean="0"/>
              <a:t>	       </a:t>
            </a:r>
            <a:r>
              <a:rPr lang="en-US" sz="3200" b="1" dirty="0" smtClean="0">
                <a:solidFill>
                  <a:srgbClr val="002060"/>
                </a:solidFill>
              </a:rPr>
              <a:t>STANDING COMMITTEES </a:t>
            </a:r>
            <a:endParaRPr lang="en-US" sz="3200" b="1" dirty="0">
              <a:solidFill>
                <a:srgbClr val="002060"/>
              </a:solidFill>
            </a:endParaRPr>
          </a:p>
        </p:txBody>
      </p:sp>
      <p:sp>
        <p:nvSpPr>
          <p:cNvPr id="3" name="Espace réservé du contenu 2"/>
          <p:cNvSpPr>
            <a:spLocks noGrp="1"/>
          </p:cNvSpPr>
          <p:nvPr>
            <p:ph idx="1"/>
          </p:nvPr>
        </p:nvSpPr>
        <p:spPr>
          <a:xfrm>
            <a:off x="323528" y="1340768"/>
            <a:ext cx="8820472" cy="5073427"/>
          </a:xfrm>
        </p:spPr>
        <p:txBody>
          <a:bodyPr/>
          <a:lstStyle/>
          <a:p>
            <a:pPr>
              <a:lnSpc>
                <a:spcPct val="110000"/>
              </a:lnSpc>
            </a:pPr>
            <a:r>
              <a:rPr lang="en-US" sz="1800" dirty="0" smtClean="0"/>
              <a:t>PATENTS (SCP)</a:t>
            </a:r>
            <a:endParaRPr lang="en-US" sz="1800" dirty="0" smtClean="0">
              <a:cs typeface="Arial Unicode MS" charset="0"/>
            </a:endParaRPr>
          </a:p>
          <a:p>
            <a:pPr marL="0" indent="0">
              <a:buNone/>
            </a:pPr>
            <a:endParaRPr lang="en-US" sz="1800" dirty="0" smtClean="0"/>
          </a:p>
          <a:p>
            <a:r>
              <a:rPr lang="en-US" sz="1800" dirty="0" smtClean="0"/>
              <a:t>COPYRIGHT &amp; RELATED RIGHTS  (SCCR</a:t>
            </a:r>
            <a:r>
              <a:rPr lang="en-US" sz="1800" dirty="0"/>
              <a:t>)</a:t>
            </a:r>
            <a:endParaRPr lang="en-US" sz="1800" dirty="0" smtClean="0">
              <a:effectLst>
                <a:outerShdw blurRad="38100" dist="38100" dir="2700000" algn="tl">
                  <a:srgbClr val="DDDDDD"/>
                </a:outerShdw>
              </a:effectLst>
              <a:cs typeface="Arial Unicode MS" charset="0"/>
            </a:endParaRPr>
          </a:p>
          <a:p>
            <a:endParaRPr lang="en-US" sz="1800" dirty="0" smtClean="0"/>
          </a:p>
          <a:p>
            <a:r>
              <a:rPr lang="en-US" sz="1800" dirty="0" smtClean="0"/>
              <a:t>TRADEMARKS, DESIGNS &amp; GEOGRAPHICAL INDICATIONS (SCT)</a:t>
            </a:r>
            <a:r>
              <a:rPr lang="en-US" sz="1800" dirty="0" smtClean="0">
                <a:cs typeface="Arial Unicode MS" charset="0"/>
              </a:rPr>
              <a:t> </a:t>
            </a:r>
          </a:p>
          <a:p>
            <a:pPr marL="0" indent="0">
              <a:buNone/>
            </a:pPr>
            <a:endParaRPr lang="en-US" sz="2000" dirty="0" smtClean="0">
              <a:cs typeface="Arial Unicode MS" charset="0"/>
            </a:endParaRPr>
          </a:p>
          <a:p>
            <a:r>
              <a:rPr lang="en-US" sz="1800" b="1" u="sng" dirty="0" smtClean="0">
                <a:solidFill>
                  <a:srgbClr val="262673"/>
                </a:solidFill>
              </a:rPr>
              <a:t>AIM : </a:t>
            </a:r>
            <a:endParaRPr lang="en-US" sz="1600" b="1" u="sng" dirty="0" smtClean="0">
              <a:solidFill>
                <a:srgbClr val="262673"/>
              </a:solidFill>
            </a:endParaRPr>
          </a:p>
          <a:p>
            <a:pPr lvl="3">
              <a:buFont typeface="Wingdings" panose="05000000000000000000" pitchFamily="2" charset="2"/>
              <a:buChar char="Ø"/>
            </a:pPr>
            <a:r>
              <a:rPr lang="en-US" sz="1600" dirty="0" smtClean="0">
                <a:cs typeface="Arial Unicode MS" charset="0"/>
              </a:rPr>
              <a:t>Build consensus on topical issues</a:t>
            </a:r>
          </a:p>
          <a:p>
            <a:pPr marL="1371600" lvl="3" indent="0">
              <a:buNone/>
            </a:pPr>
            <a:endParaRPr lang="en-US" sz="1600" dirty="0" smtClean="0">
              <a:cs typeface="Arial Unicode MS" charset="0"/>
            </a:endParaRPr>
          </a:p>
          <a:p>
            <a:pPr lvl="3">
              <a:buFont typeface="Wingdings" panose="05000000000000000000" pitchFamily="2" charset="2"/>
              <a:buChar char="Ø"/>
            </a:pPr>
            <a:r>
              <a:rPr lang="en-US" sz="1600" dirty="0" smtClean="0">
                <a:cs typeface="Arial Unicode MS" charset="0"/>
              </a:rPr>
              <a:t>Take into account interests of all stakeholders for a   balanced, reliable, efficient, user-friendly, cost-effective system.</a:t>
            </a:r>
          </a:p>
          <a:p>
            <a:pPr lvl="3">
              <a:buFont typeface="Arial"/>
              <a:buChar char="•"/>
            </a:pPr>
            <a:endParaRPr lang="en-US" sz="1800" dirty="0" smtClean="0"/>
          </a:p>
          <a:p>
            <a:pPr marL="0" lvl="3" indent="0">
              <a:buNone/>
            </a:pPr>
            <a:endParaRPr lang="en-US" sz="1800" dirty="0">
              <a:cs typeface="Arial Unicode MS" charset="0"/>
            </a:endParaRPr>
          </a:p>
          <a:p>
            <a:pPr marL="0" lvl="3" indent="0">
              <a:buNone/>
            </a:pPr>
            <a:r>
              <a:rPr lang="en-US" sz="1800" dirty="0" smtClean="0">
                <a:cs typeface="Arial Unicode MS" charset="0"/>
              </a:rPr>
              <a:t>N.B.  Enforcement issues are discussed within the </a:t>
            </a:r>
            <a:r>
              <a:rPr lang="en-US" sz="1800" u="sng" dirty="0" smtClean="0">
                <a:cs typeface="Arial Unicode MS" charset="0"/>
              </a:rPr>
              <a:t>Advisory</a:t>
            </a:r>
            <a:r>
              <a:rPr lang="en-US" sz="1800" dirty="0" smtClean="0">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80520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10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4834880"/>
                <a:gridCol w="3394720"/>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2,734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3 to 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4.68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Less than 1,000 CHF </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79.2% &lt; 2,000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43025" name="Rectangle 30"/>
          <p:cNvSpPr>
            <a:spLocks noChangeArrowheads="1"/>
          </p:cNvSpPr>
          <p:nvPr/>
        </p:nvSpPr>
        <p:spPr bwMode="auto">
          <a:xfrm>
            <a:off x="684213" y="333375"/>
            <a:ext cx="5964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3600" dirty="0">
                <a:solidFill>
                  <a:srgbClr val="70899B"/>
                </a:solidFill>
                <a:latin typeface="Verdana" pitchFamily="34" charset="0"/>
                <a:ea typeface="ヒラギノ角ゴ Pro W3" charset="-128"/>
              </a:rPr>
              <a:t>General profile 2013</a:t>
            </a:r>
          </a:p>
        </p:txBody>
      </p:sp>
    </p:spTree>
    <p:extLst>
      <p:ext uri="{BB962C8B-B14F-4D97-AF65-F5344CB8AC3E}">
        <p14:creationId xmlns:p14="http://schemas.microsoft.com/office/powerpoint/2010/main" val="3848770562"/>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850900"/>
          </a:xfrm>
        </p:spPr>
        <p:txBody>
          <a:bodyPr/>
          <a:lstStyle/>
          <a:p>
            <a:r>
              <a:rPr lang="fr-CH" altLang="en-US" dirty="0">
                <a:solidFill>
                  <a:srgbClr val="70899B"/>
                </a:solidFill>
                <a:ea typeface="MS PGothic" pitchFamily="34" charset="-128"/>
              </a:rPr>
              <a:t>Top </a:t>
            </a:r>
            <a:r>
              <a:rPr lang="fr-CH" altLang="en-US" dirty="0" err="1">
                <a:solidFill>
                  <a:srgbClr val="70899B"/>
                </a:solidFill>
                <a:ea typeface="MS PGothic" pitchFamily="34" charset="-128"/>
              </a:rPr>
              <a:t>Filing</a:t>
            </a:r>
            <a:r>
              <a:rPr lang="fr-CH" altLang="en-US" dirty="0">
                <a:solidFill>
                  <a:srgbClr val="70899B"/>
                </a:solidFill>
                <a:ea typeface="MS PGothic" pitchFamily="34" charset="-128"/>
              </a:rPr>
              <a:t> </a:t>
            </a:r>
            <a:r>
              <a:rPr lang="fr-CH" altLang="en-US" dirty="0" err="1">
                <a:solidFill>
                  <a:srgbClr val="70899B"/>
                </a:solidFill>
                <a:ea typeface="MS PGothic" pitchFamily="34" charset="-128"/>
              </a:rPr>
              <a:t>Contracting</a:t>
            </a:r>
            <a:r>
              <a:rPr lang="fr-CH" altLang="en-US" dirty="0">
                <a:solidFill>
                  <a:srgbClr val="70899B"/>
                </a:solidFill>
                <a:ea typeface="MS PGothic" pitchFamily="34" charset="-128"/>
              </a:rPr>
              <a:t> Parties</a:t>
            </a:r>
            <a:r>
              <a:rPr lang="fr-CH" altLang="en-US" b="1" u="sng" dirty="0" smtClean="0"/>
              <a:t/>
            </a:r>
            <a:br>
              <a:rPr lang="fr-CH" altLang="en-US" b="1" u="sng" dirty="0" smtClean="0"/>
            </a:br>
            <a:endParaRPr lang="en-US" altLang="en-US" u="sng" dirty="0" smtClean="0"/>
          </a:p>
        </p:txBody>
      </p:sp>
      <p:sp>
        <p:nvSpPr>
          <p:cNvPr id="44035" name="Rectangle 3"/>
          <p:cNvSpPr>
            <a:spLocks noGrp="1" noChangeArrowheads="1"/>
          </p:cNvSpPr>
          <p:nvPr>
            <p:ph type="body" idx="1"/>
          </p:nvPr>
        </p:nvSpPr>
        <p:spPr>
          <a:xfrm>
            <a:off x="457200" y="1268413"/>
            <a:ext cx="8229600" cy="4321175"/>
          </a:xfrm>
        </p:spPr>
        <p:txBody>
          <a:bodyPr/>
          <a:lstStyle/>
          <a:p>
            <a:pPr>
              <a:lnSpc>
                <a:spcPct val="80000"/>
              </a:lnSpc>
              <a:buFontTx/>
              <a:buNone/>
            </a:pPr>
            <a:r>
              <a:rPr lang="fr-CH" altLang="en-US" dirty="0" err="1" smtClean="0"/>
              <a:t>Contracting</a:t>
            </a:r>
            <a:r>
              <a:rPr lang="fr-CH" altLang="en-US" dirty="0" smtClean="0"/>
              <a:t> Party of </a:t>
            </a:r>
            <a:r>
              <a:rPr lang="fr-CH" altLang="en-US" dirty="0" err="1" smtClean="0"/>
              <a:t>entitlement</a:t>
            </a:r>
            <a:endParaRPr lang="fr-CH" altLang="en-US" dirty="0" smtClean="0"/>
          </a:p>
          <a:p>
            <a:pPr>
              <a:lnSpc>
                <a:spcPct val="80000"/>
              </a:lnSpc>
              <a:buFontTx/>
              <a:buNone/>
            </a:pPr>
            <a:endParaRPr lang="fr-CH" altLang="en-US" dirty="0" smtClean="0"/>
          </a:p>
          <a:p>
            <a:pPr>
              <a:lnSpc>
                <a:spcPct val="80000"/>
              </a:lnSpc>
            </a:pPr>
            <a:r>
              <a:rPr lang="fr-CH" altLang="en-US" dirty="0" smtClean="0"/>
              <a:t>1.	</a:t>
            </a:r>
            <a:r>
              <a:rPr lang="fr-CH" altLang="en-US" dirty="0" err="1" smtClean="0"/>
              <a:t>European</a:t>
            </a:r>
            <a:r>
              <a:rPr lang="fr-CH" altLang="en-US" dirty="0" smtClean="0"/>
              <a:t> Union	(5168 designs, 41.5%)</a:t>
            </a:r>
          </a:p>
          <a:p>
            <a:pPr>
              <a:lnSpc>
                <a:spcPct val="80000"/>
              </a:lnSpc>
            </a:pPr>
            <a:r>
              <a:rPr lang="fr-CH" altLang="en-US" dirty="0" smtClean="0"/>
              <a:t>2.	</a:t>
            </a:r>
            <a:r>
              <a:rPr lang="fr-CH" altLang="en-US" dirty="0" err="1" smtClean="0"/>
              <a:t>Switzerland</a:t>
            </a:r>
            <a:r>
              <a:rPr lang="fr-CH" altLang="en-US" dirty="0" smtClean="0"/>
              <a:t> 		(2855 designs, 22.9%)</a:t>
            </a:r>
          </a:p>
          <a:p>
            <a:pPr>
              <a:lnSpc>
                <a:spcPct val="80000"/>
              </a:lnSpc>
            </a:pPr>
            <a:r>
              <a:rPr lang="fr-CH" altLang="en-US" dirty="0" smtClean="0"/>
              <a:t>3.	Germany 		(1630 designs, 13.1%)</a:t>
            </a:r>
          </a:p>
          <a:p>
            <a:pPr>
              <a:lnSpc>
                <a:spcPct val="80000"/>
              </a:lnSpc>
            </a:pPr>
            <a:r>
              <a:rPr lang="fr-CH" altLang="en-US" dirty="0" smtClean="0"/>
              <a:t>4.	France 		(1265 designs, 10.2%)</a:t>
            </a:r>
          </a:p>
          <a:p>
            <a:pPr>
              <a:lnSpc>
                <a:spcPct val="80000"/>
              </a:lnSpc>
            </a:pPr>
            <a:r>
              <a:rPr lang="fr-CH" altLang="en-US" dirty="0" smtClean="0"/>
              <a:t>5.	</a:t>
            </a:r>
            <a:r>
              <a:rPr lang="fr-CH" altLang="en-US" dirty="0" err="1" smtClean="0"/>
              <a:t>Turkey</a:t>
            </a:r>
            <a:r>
              <a:rPr lang="fr-CH" altLang="en-US" dirty="0" smtClean="0"/>
              <a:t> 		(278 designs, 2.2%)</a:t>
            </a:r>
          </a:p>
          <a:p>
            <a:pPr>
              <a:lnSpc>
                <a:spcPct val="80000"/>
              </a:lnSpc>
            </a:pPr>
            <a:r>
              <a:rPr lang="fr-CH" altLang="en-US" dirty="0" smtClean="0"/>
              <a:t>6.	 </a:t>
            </a:r>
            <a:r>
              <a:rPr lang="fr-CH" altLang="en-US" dirty="0" err="1" smtClean="0"/>
              <a:t>Norway</a:t>
            </a:r>
            <a:r>
              <a:rPr lang="fr-CH" altLang="en-US" dirty="0" smtClean="0"/>
              <a:t> 		(186 designs, 1.5%)</a:t>
            </a:r>
            <a:r>
              <a:rPr lang="fr-CH" altLang="en-US" b="1" dirty="0" smtClean="0"/>
              <a:t>	</a:t>
            </a:r>
            <a:endParaRPr lang="fr-CH" altLang="en-US" dirty="0" smtClean="0"/>
          </a:p>
          <a:p>
            <a:pPr>
              <a:lnSpc>
                <a:spcPct val="80000"/>
              </a:lnSpc>
            </a:pPr>
            <a:r>
              <a:rPr lang="fr-CH" altLang="en-US" dirty="0" smtClean="0"/>
              <a:t>7.	 Spain 		(101 designs, 0.8%)</a:t>
            </a:r>
          </a:p>
          <a:p>
            <a:pPr>
              <a:lnSpc>
                <a:spcPct val="80000"/>
              </a:lnSpc>
            </a:pPr>
            <a:r>
              <a:rPr lang="fr-CH" altLang="en-US" dirty="0" smtClean="0"/>
              <a:t>8.	 </a:t>
            </a:r>
            <a:r>
              <a:rPr lang="fr-CH" altLang="en-US" dirty="0" err="1" smtClean="0"/>
              <a:t>Poland</a:t>
            </a:r>
            <a:r>
              <a:rPr lang="fr-CH" altLang="en-US" dirty="0" smtClean="0"/>
              <a:t>		(86 designs, 0.7%)</a:t>
            </a:r>
          </a:p>
          <a:p>
            <a:pPr>
              <a:lnSpc>
                <a:spcPct val="80000"/>
              </a:lnSpc>
            </a:pPr>
            <a:r>
              <a:rPr lang="fr-CH" altLang="en-US" dirty="0" smtClean="0"/>
              <a:t>9.	 </a:t>
            </a:r>
            <a:r>
              <a:rPr lang="fr-CH" altLang="en-US" dirty="0" err="1" smtClean="0"/>
              <a:t>Croatia</a:t>
            </a:r>
            <a:r>
              <a:rPr lang="fr-CH" altLang="en-US" dirty="0" smtClean="0"/>
              <a:t> 		(76 designs, 0.6%)</a:t>
            </a:r>
          </a:p>
          <a:p>
            <a:pPr>
              <a:lnSpc>
                <a:spcPct val="80000"/>
              </a:lnSpc>
            </a:pPr>
            <a:r>
              <a:rPr lang="fr-CH" altLang="en-US" dirty="0" smtClean="0"/>
              <a:t>10.	 Liechtenstein 	(73 designs, 0.6%)</a:t>
            </a:r>
          </a:p>
          <a:p>
            <a:pPr>
              <a:lnSpc>
                <a:spcPct val="80000"/>
              </a:lnSpc>
              <a:buFontTx/>
              <a:buNone/>
            </a:pPr>
            <a:endParaRPr lang="fr-CH" altLang="en-US" dirty="0"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2088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78092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14096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50100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6104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9309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65313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01317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373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33392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23850" y="1125538"/>
            <a:ext cx="7993063" cy="5255790"/>
          </a:xfrm>
        </p:spPr>
        <p:txBody>
          <a:bodyPr/>
          <a:lstStyle/>
          <a:p>
            <a:pPr>
              <a:buFontTx/>
              <a:buNone/>
            </a:pPr>
            <a:r>
              <a:rPr lang="fr-CH" altLang="en-US" dirty="0" err="1" smtClean="0"/>
              <a:t>Number</a:t>
            </a:r>
            <a:r>
              <a:rPr lang="fr-CH" altLang="en-US" dirty="0" smtClean="0"/>
              <a:t> of designs </a:t>
            </a:r>
            <a:r>
              <a:rPr lang="fr-CH" altLang="en-US" dirty="0" err="1" smtClean="0"/>
              <a:t>recorded</a:t>
            </a:r>
            <a:r>
              <a:rPr lang="fr-CH" altLang="en-US" dirty="0" smtClean="0"/>
              <a:t>:</a:t>
            </a:r>
          </a:p>
          <a:p>
            <a:pPr>
              <a:buFontTx/>
              <a:buNone/>
            </a:pPr>
            <a:endParaRPr lang="fr-CH" altLang="en-US" dirty="0" smtClean="0"/>
          </a:p>
          <a:p>
            <a:r>
              <a:rPr lang="fr-CH" altLang="en-US" dirty="0" smtClean="0"/>
              <a:t>1. </a:t>
            </a:r>
            <a:r>
              <a:rPr lang="fr-CH" altLang="en-US" dirty="0" err="1" smtClean="0"/>
              <a:t>European</a:t>
            </a:r>
            <a:r>
              <a:rPr lang="fr-CH" altLang="en-US" dirty="0" smtClean="0"/>
              <a:t> Union    	(8961 designs, 74.9%)</a:t>
            </a:r>
          </a:p>
          <a:p>
            <a:r>
              <a:rPr lang="fr-CH" altLang="en-US" dirty="0" smtClean="0"/>
              <a:t>2. </a:t>
            </a:r>
            <a:r>
              <a:rPr lang="fr-CH" altLang="en-US" dirty="0" err="1" smtClean="0"/>
              <a:t>Switzerland</a:t>
            </a:r>
            <a:r>
              <a:rPr lang="fr-CH" altLang="en-US" dirty="0" smtClean="0"/>
              <a:t>		(8802 designs, 73.5%)</a:t>
            </a:r>
          </a:p>
          <a:p>
            <a:r>
              <a:rPr lang="fr-CH" altLang="en-US" dirty="0" smtClean="0"/>
              <a:t>3. </a:t>
            </a:r>
            <a:r>
              <a:rPr lang="fr-CH" altLang="en-US" dirty="0" err="1" smtClean="0"/>
              <a:t>Turkey</a:t>
            </a:r>
            <a:r>
              <a:rPr lang="fr-CH" altLang="en-US" dirty="0" smtClean="0"/>
              <a:t>			(5110 designs, 42.7%)</a:t>
            </a:r>
          </a:p>
          <a:p>
            <a:r>
              <a:rPr lang="fr-CH" altLang="en-US" dirty="0" smtClean="0"/>
              <a:t>4. Ukraine 			(2853 designs, 23.8%)</a:t>
            </a:r>
          </a:p>
          <a:p>
            <a:r>
              <a:rPr lang="fr-CH" altLang="en-US" dirty="0" smtClean="0"/>
              <a:t>5. Singapore 		(2531 designs, 21.1%)</a:t>
            </a:r>
          </a:p>
          <a:p>
            <a:r>
              <a:rPr lang="fr-CH" altLang="en-US" dirty="0" smtClean="0"/>
              <a:t>6. </a:t>
            </a:r>
            <a:r>
              <a:rPr lang="fr-CH" altLang="en-US" dirty="0" err="1" smtClean="0"/>
              <a:t>Norway</a:t>
            </a:r>
            <a:r>
              <a:rPr lang="fr-CH" altLang="en-US" dirty="0" smtClean="0"/>
              <a:t>			(2389 designs, 20%)</a:t>
            </a:r>
          </a:p>
          <a:p>
            <a:r>
              <a:rPr lang="fr-CH" altLang="en-US" dirty="0" smtClean="0"/>
              <a:t>7. </a:t>
            </a:r>
            <a:r>
              <a:rPr lang="fr-CH" altLang="en-US" dirty="0" err="1" smtClean="0"/>
              <a:t>Croatia</a:t>
            </a:r>
            <a:r>
              <a:rPr lang="fr-CH" altLang="en-US" dirty="0" smtClean="0"/>
              <a:t>			(2376 designs, 19.8%)</a:t>
            </a:r>
          </a:p>
          <a:p>
            <a:r>
              <a:rPr lang="fr-CH" altLang="en-US" dirty="0" smtClean="0"/>
              <a:t>8. </a:t>
            </a:r>
            <a:r>
              <a:rPr lang="fr-CH" altLang="en-US" dirty="0" err="1" smtClean="0"/>
              <a:t>Morocco</a:t>
            </a:r>
            <a:r>
              <a:rPr lang="fr-CH" altLang="en-US" dirty="0" smtClean="0"/>
              <a:t> 		(1853 designs, 15.5%)</a:t>
            </a:r>
          </a:p>
          <a:p>
            <a:r>
              <a:rPr lang="fr-CH" altLang="en-US" dirty="0" smtClean="0"/>
              <a:t>9. Liechtenstein		(1499 designs, 12.5%)</a:t>
            </a:r>
          </a:p>
          <a:p>
            <a:r>
              <a:rPr lang="fr-CH" altLang="en-US" dirty="0" smtClean="0"/>
              <a:t>10. </a:t>
            </a:r>
            <a:r>
              <a:rPr lang="fr-CH" altLang="en-US" dirty="0" err="1" smtClean="0"/>
              <a:t>Serbia</a:t>
            </a:r>
            <a:r>
              <a:rPr lang="fr-CH" altLang="en-US" dirty="0" smtClean="0"/>
              <a:t>			(1494 designs, 12.5%)</a:t>
            </a:r>
          </a:p>
        </p:txBody>
      </p:sp>
      <p:sp>
        <p:nvSpPr>
          <p:cNvPr id="45059" name="Rectangle 3"/>
          <p:cNvSpPr>
            <a:spLocks noGrp="1" noChangeArrowheads="1"/>
          </p:cNvSpPr>
          <p:nvPr>
            <p:ph type="title"/>
          </p:nvPr>
        </p:nvSpPr>
        <p:spPr>
          <a:xfrm>
            <a:off x="250825" y="274638"/>
            <a:ext cx="8435975" cy="850900"/>
          </a:xfrm>
        </p:spPr>
        <p:txBody>
          <a:bodyPr/>
          <a:lstStyle/>
          <a:p>
            <a:r>
              <a:rPr lang="fr-CH" altLang="en-US" dirty="0">
                <a:solidFill>
                  <a:srgbClr val="70899B"/>
                </a:solidFill>
                <a:ea typeface="MS PGothic" pitchFamily="34" charset="-128"/>
              </a:rPr>
              <a:t>Most </a:t>
            </a:r>
            <a:r>
              <a:rPr lang="fr-CH" altLang="en-US" dirty="0" err="1">
                <a:solidFill>
                  <a:srgbClr val="70899B"/>
                </a:solidFill>
                <a:ea typeface="MS PGothic" pitchFamily="34" charset="-128"/>
              </a:rPr>
              <a:t>Designated</a:t>
            </a:r>
            <a:r>
              <a:rPr lang="fr-CH" altLang="en-US" dirty="0">
                <a:solidFill>
                  <a:srgbClr val="70899B"/>
                </a:solidFill>
                <a:ea typeface="MS PGothic" pitchFamily="34" charset="-128"/>
              </a:rPr>
              <a:t> </a:t>
            </a:r>
            <a:r>
              <a:rPr lang="fr-CH" altLang="en-US" dirty="0" err="1">
                <a:solidFill>
                  <a:srgbClr val="70899B"/>
                </a:solidFill>
                <a:ea typeface="MS PGothic" pitchFamily="34" charset="-128"/>
              </a:rPr>
              <a:t>Contracting</a:t>
            </a:r>
            <a:r>
              <a:rPr lang="fr-CH" altLang="en-US" dirty="0">
                <a:solidFill>
                  <a:srgbClr val="70899B"/>
                </a:solidFill>
                <a:ea typeface="MS PGothic" pitchFamily="34" charset="-128"/>
              </a:rPr>
              <a:t> Parties</a:t>
            </a:r>
            <a:endParaRPr lang="en-US" altLang="en-US" dirty="0">
              <a:solidFill>
                <a:srgbClr val="70899B"/>
              </a:solidFill>
              <a:ea typeface="MS PGothic" pitchFamily="34" charset="-128"/>
            </a:endParaRP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22" y="213285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22" y="256490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22" y="299695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42900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3305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20" y="436510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20" y="479715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20" y="522920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66124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09329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70811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50825" y="274638"/>
            <a:ext cx="8435975" cy="1143000"/>
          </a:xfrm>
        </p:spPr>
        <p:txBody>
          <a:bodyPr/>
          <a:lstStyle/>
          <a:p>
            <a:r>
              <a:rPr lang="en-US" altLang="en-US" dirty="0">
                <a:solidFill>
                  <a:srgbClr val="70899B"/>
                </a:solidFill>
                <a:ea typeface="MS PGothic" pitchFamily="34" charset="-128"/>
              </a:rPr>
              <a:t>The Registration Procedure</a:t>
            </a:r>
            <a:r>
              <a:rPr lang="en-US" altLang="en-US" sz="3000" dirty="0" smtClean="0"/>
              <a:t> </a:t>
            </a:r>
          </a:p>
        </p:txBody>
      </p:sp>
      <p:sp>
        <p:nvSpPr>
          <p:cNvPr id="46083" name="Rectangle 3"/>
          <p:cNvSpPr>
            <a:spLocks noGrp="1" noChangeArrowheads="1"/>
          </p:cNvSpPr>
          <p:nvPr>
            <p:ph type="body" idx="1"/>
          </p:nvPr>
        </p:nvSpPr>
        <p:spPr>
          <a:xfrm>
            <a:off x="250825" y="1557338"/>
            <a:ext cx="8686800" cy="4967287"/>
          </a:xfrm>
        </p:spPr>
        <p:txBody>
          <a:bodyPr/>
          <a:lstStyle/>
          <a:p>
            <a:pPr>
              <a:lnSpc>
                <a:spcPct val="150000"/>
              </a:lnSpc>
            </a:pPr>
            <a:r>
              <a:rPr lang="en-US" altLang="en-US" dirty="0" smtClean="0"/>
              <a:t>Only formal examination in the International Bureau</a:t>
            </a:r>
          </a:p>
          <a:p>
            <a:pPr lvl="1">
              <a:lnSpc>
                <a:spcPct val="150000"/>
              </a:lnSpc>
            </a:pPr>
            <a:r>
              <a:rPr lang="en-US" altLang="en-US" dirty="0" smtClean="0">
                <a:ea typeface="Arial" pitchFamily="34" charset="0"/>
              </a:rPr>
              <a:t>Recording in the International Register</a:t>
            </a:r>
          </a:p>
          <a:p>
            <a:pPr lvl="1">
              <a:lnSpc>
                <a:spcPct val="150000"/>
              </a:lnSpc>
            </a:pPr>
            <a:r>
              <a:rPr lang="en-US" altLang="en-US" dirty="0" smtClean="0">
                <a:ea typeface="Arial" pitchFamily="34" charset="0"/>
              </a:rPr>
              <a:t>Publication in the </a:t>
            </a:r>
            <a:r>
              <a:rPr lang="en-US" altLang="en-US" i="1" dirty="0" smtClean="0">
                <a:ea typeface="Arial" pitchFamily="34" charset="0"/>
              </a:rPr>
              <a:t>International Designs Bulletin</a:t>
            </a:r>
          </a:p>
          <a:p>
            <a:pPr lvl="1">
              <a:lnSpc>
                <a:spcPct val="150000"/>
              </a:lnSpc>
            </a:pPr>
            <a:r>
              <a:rPr lang="en-US" altLang="en-US" dirty="0" smtClean="0">
                <a:ea typeface="Arial" pitchFamily="34" charset="0"/>
              </a:rPr>
              <a:t>Notification to designated CPs through the publication </a:t>
            </a:r>
          </a:p>
          <a:p>
            <a:pPr>
              <a:lnSpc>
                <a:spcPct val="150000"/>
              </a:lnSpc>
            </a:pPr>
            <a:r>
              <a:rPr lang="en-US" altLang="en-US" dirty="0" smtClean="0"/>
              <a:t>Substantive examination by the designated Contracting Parties only</a:t>
            </a:r>
          </a:p>
          <a:p>
            <a:pPr>
              <a:lnSpc>
                <a:spcPct val="150000"/>
              </a:lnSpc>
            </a:pPr>
            <a:r>
              <a:rPr lang="en-US" altLang="en-US" dirty="0" smtClean="0"/>
              <a:t>Refusal must be received by the International Bureau within a set time limit after publication: 6 or 12 months</a:t>
            </a:r>
          </a:p>
          <a:p>
            <a:pPr>
              <a:lnSpc>
                <a:spcPct val="80000"/>
              </a:lnSpc>
            </a:pPr>
            <a:endParaRPr lang="en-US" altLang="en-US" dirty="0" smtClean="0"/>
          </a:p>
          <a:p>
            <a:pPr>
              <a:lnSpc>
                <a:spcPct val="80000"/>
              </a:lnSpc>
            </a:pPr>
            <a:endParaRPr lang="en-US" altLang="en-US" dirty="0" smtClean="0"/>
          </a:p>
          <a:p>
            <a:pPr>
              <a:lnSpc>
                <a:spcPct val="80000"/>
              </a:lnSpc>
              <a:buFontTx/>
              <a:buNone/>
            </a:pPr>
            <a:r>
              <a:rPr lang="en-US" altLang="en-US" sz="1600" dirty="0" smtClean="0"/>
              <a:t/>
            </a:r>
            <a:br>
              <a:rPr lang="en-US" altLang="en-US" sz="1600" dirty="0" smtClean="0"/>
            </a:br>
            <a:endParaRPr lang="en-US" altLang="en-US" sz="1600" dirty="0"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42088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06896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707055"/>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29309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4522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26901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395288" y="1341438"/>
            <a:ext cx="8229600" cy="4823866"/>
          </a:xfrm>
        </p:spPr>
        <p:txBody>
          <a:bodyPr/>
          <a:lstStyle/>
          <a:p>
            <a:pPr>
              <a:lnSpc>
                <a:spcPct val="200000"/>
              </a:lnSpc>
            </a:pPr>
            <a:r>
              <a:rPr lang="it-IT" altLang="en-US" dirty="0" smtClean="0">
                <a:solidFill>
                  <a:srgbClr val="70899B"/>
                </a:solidFill>
                <a:hlinkClick r:id="rId3"/>
              </a:rPr>
              <a:t>http://www.wipo.int/hague/en/</a:t>
            </a:r>
            <a:endParaRPr lang="it-IT" altLang="en-US" dirty="0" smtClean="0">
              <a:solidFill>
                <a:srgbClr val="70899B"/>
              </a:solidFill>
            </a:endParaRPr>
          </a:p>
          <a:p>
            <a:pPr lvl="1">
              <a:lnSpc>
                <a:spcPct val="200000"/>
              </a:lnSpc>
            </a:pPr>
            <a:r>
              <a:rPr lang="it-IT" altLang="en-US" dirty="0" smtClean="0">
                <a:ea typeface="Arial" pitchFamily="34" charset="0"/>
              </a:rPr>
              <a:t>E-Filing Portfolio Manager</a:t>
            </a:r>
          </a:p>
          <a:p>
            <a:pPr lvl="1">
              <a:lnSpc>
                <a:spcPct val="200000"/>
              </a:lnSpc>
            </a:pPr>
            <a:r>
              <a:rPr lang="it-IT" altLang="en-US" dirty="0" smtClean="0">
                <a:ea typeface="Arial" pitchFamily="34" charset="0"/>
              </a:rPr>
              <a:t>E-Renewal</a:t>
            </a:r>
          </a:p>
          <a:p>
            <a:pPr lvl="1">
              <a:lnSpc>
                <a:spcPct val="200000"/>
              </a:lnSpc>
            </a:pPr>
            <a:r>
              <a:rPr lang="it-IT" altLang="en-US" dirty="0" smtClean="0">
                <a:ea typeface="Arial" pitchFamily="34" charset="0"/>
              </a:rPr>
              <a:t>E-Payment</a:t>
            </a:r>
          </a:p>
          <a:p>
            <a:pPr lvl="1">
              <a:lnSpc>
                <a:spcPct val="200000"/>
              </a:lnSpc>
            </a:pPr>
            <a:r>
              <a:rPr lang="en-US" altLang="en-US" dirty="0" smtClean="0">
                <a:ea typeface="Arial" pitchFamily="34" charset="0"/>
              </a:rPr>
              <a:t>Hague Express Database</a:t>
            </a:r>
          </a:p>
          <a:p>
            <a:pPr lvl="1">
              <a:lnSpc>
                <a:spcPct val="200000"/>
              </a:lnSpc>
            </a:pPr>
            <a:r>
              <a:rPr lang="en-US" altLang="en-US" dirty="0" smtClean="0">
                <a:ea typeface="Arial" pitchFamily="34" charset="0"/>
              </a:rPr>
              <a:t>Fee calculator</a:t>
            </a:r>
            <a:endParaRPr lang="fr-CH" altLang="en-US" dirty="0" smtClean="0">
              <a:ea typeface="Arial" pitchFamily="34" charset="0"/>
            </a:endParaRPr>
          </a:p>
          <a:p>
            <a:endParaRPr lang="fr-CH" altLang="en-US" dirty="0" smtClean="0"/>
          </a:p>
          <a:p>
            <a:endParaRPr lang="fr-CH" altLang="en-US" sz="2000" dirty="0" smtClean="0"/>
          </a:p>
        </p:txBody>
      </p:sp>
      <p:sp>
        <p:nvSpPr>
          <p:cNvPr id="47107" name="Rectangle 3"/>
          <p:cNvSpPr>
            <a:spLocks noGrp="1" noChangeArrowheads="1"/>
          </p:cNvSpPr>
          <p:nvPr>
            <p:ph type="title"/>
          </p:nvPr>
        </p:nvSpPr>
        <p:spPr/>
        <p:txBody>
          <a:bodyPr/>
          <a:lstStyle/>
          <a:p>
            <a:r>
              <a:rPr lang="en-US" altLang="en-US" dirty="0">
                <a:solidFill>
                  <a:srgbClr val="70899B"/>
                </a:solidFill>
                <a:ea typeface="MS PGothic" pitchFamily="34" charset="-128"/>
              </a:rPr>
              <a:t>Online services / tools</a:t>
            </a:r>
          </a:p>
        </p:txBody>
      </p:sp>
      <p:pic>
        <p:nvPicPr>
          <p:cNvPr id="4"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70080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279" y="256490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906" y="335699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32" y="414908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32" y="494116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32" y="573325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88596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11188" y="115888"/>
            <a:ext cx="8229600" cy="1143000"/>
          </a:xfrm>
        </p:spPr>
        <p:txBody>
          <a:bodyPr/>
          <a:lstStyle/>
          <a:p>
            <a:r>
              <a:rPr lang="en-US" altLang="en-US" dirty="0">
                <a:solidFill>
                  <a:srgbClr val="70899B"/>
                </a:solidFill>
                <a:ea typeface="MS PGothic" pitchFamily="34" charset="-128"/>
              </a:rPr>
              <a:t>E-filing/Forms (http://www.wipo.int/hague/en/forms/)</a:t>
            </a:r>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1355725"/>
            <a:ext cx="6345237" cy="507365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324069"/>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fr-CH" altLang="en-US" dirty="0" err="1">
                <a:solidFill>
                  <a:srgbClr val="70899B"/>
                </a:solidFill>
                <a:ea typeface="MS PGothic" pitchFamily="34" charset="-128"/>
              </a:rPr>
              <a:t>Advantages</a:t>
            </a:r>
            <a:endParaRPr lang="en-US" altLang="en-US" dirty="0">
              <a:solidFill>
                <a:srgbClr val="70899B"/>
              </a:solidFill>
              <a:ea typeface="MS PGothic" pitchFamily="34" charset="-128"/>
            </a:endParaRPr>
          </a:p>
        </p:txBody>
      </p:sp>
      <p:sp>
        <p:nvSpPr>
          <p:cNvPr id="49155" name="Rectangle 3"/>
          <p:cNvSpPr>
            <a:spLocks noGrp="1" noChangeArrowheads="1"/>
          </p:cNvSpPr>
          <p:nvPr>
            <p:ph type="body" idx="1"/>
          </p:nvPr>
        </p:nvSpPr>
        <p:spPr>
          <a:xfrm>
            <a:off x="457200" y="1340768"/>
            <a:ext cx="8229600" cy="4784725"/>
          </a:xfrm>
        </p:spPr>
        <p:txBody>
          <a:bodyPr/>
          <a:lstStyle/>
          <a:p>
            <a:pPr>
              <a:buFontTx/>
              <a:buNone/>
            </a:pPr>
            <a:endParaRPr lang="en-US" altLang="en-US" dirty="0" smtClean="0"/>
          </a:p>
          <a:p>
            <a:r>
              <a:rPr lang="en-US" altLang="en-US" dirty="0" smtClean="0"/>
              <a:t>The Hague System is cost-effective and efficient, thereby creating opportunities that would not otherwise exist for any enterprise with a limited legal budget</a:t>
            </a:r>
          </a:p>
          <a:p>
            <a:r>
              <a:rPr lang="en-US" altLang="en-US" dirty="0" smtClean="0"/>
              <a:t>It is flexible affording right holders great flexibility in targeting national, regional or global markets for particular goods</a:t>
            </a:r>
          </a:p>
          <a:p>
            <a:r>
              <a:rPr lang="en-US" altLang="en-US" dirty="0" smtClean="0"/>
              <a:t>The centralized acquisition and maintenance of industrial design rights by filing a single international application for a single international registration with effect in one or more designated Contracting Parties</a:t>
            </a:r>
          </a:p>
          <a:p>
            <a:endParaRPr lang="en-US" altLang="en-US" dirty="0"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306896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46" y="422108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646404"/>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fontAlgn="base">
              <a:spcBef>
                <a:spcPct val="0"/>
              </a:spcBef>
              <a:spcAft>
                <a:spcPct val="0"/>
              </a:spcAft>
              <a:buNone/>
            </a:pPr>
            <a:r>
              <a:rPr lang="en-US" altLang="en-US" sz="2000" b="0" dirty="0">
                <a:solidFill>
                  <a:srgbClr val="00408C"/>
                </a:solidFill>
                <a:ea typeface="ヒラギノ角ゴ Pro W3" charset="-128"/>
              </a:rPr>
              <a:t/>
            </a:r>
            <a:br>
              <a:rPr lang="en-US" altLang="en-US" sz="2000" b="0" dirty="0">
                <a:solidFill>
                  <a:srgbClr val="00408C"/>
                </a:solidFill>
                <a:ea typeface="ヒラギノ角ゴ Pro W3" charset="-128"/>
              </a:rPr>
            </a:br>
            <a:r>
              <a:rPr lang="en-US" altLang="en-US" sz="2000" b="0" dirty="0">
                <a:solidFill>
                  <a:srgbClr val="00408C"/>
                </a:solidFill>
                <a:ea typeface="ヒラギノ角ゴ Pro W3" charset="-128"/>
              </a:rPr>
              <a:t/>
            </a:r>
            <a:br>
              <a:rPr lang="en-US" altLang="en-US" sz="2000" b="0" dirty="0">
                <a:solidFill>
                  <a:srgbClr val="00408C"/>
                </a:solidFill>
                <a:ea typeface="ヒラギノ角ゴ Pro W3" charset="-128"/>
              </a:rPr>
            </a:br>
            <a:r>
              <a:rPr lang="en-US" altLang="en-US" sz="3600" dirty="0">
                <a:solidFill>
                  <a:srgbClr val="70899B"/>
                </a:solidFill>
                <a:ea typeface="ヒラギノ角ゴ Pro W3" charset="-128"/>
              </a:rPr>
              <a:t>Thank you </a:t>
            </a:r>
          </a:p>
          <a:p>
            <a:pPr algn="ctr" fontAlgn="base">
              <a:spcBef>
                <a:spcPct val="0"/>
              </a:spcBef>
              <a:spcAft>
                <a:spcPct val="0"/>
              </a:spcAft>
              <a:buNone/>
            </a:pPr>
            <a:r>
              <a:rPr lang="en-US" altLang="en-US" sz="3600" dirty="0">
                <a:solidFill>
                  <a:srgbClr val="70899B"/>
                </a:solidFill>
                <a:ea typeface="ヒラギノ角ゴ Pro W3" charset="-128"/>
              </a:rPr>
              <a:t>for your attention</a:t>
            </a:r>
          </a:p>
          <a:p>
            <a:pPr algn="ctr">
              <a:spcBef>
                <a:spcPct val="0"/>
              </a:spcBef>
              <a:buFontTx/>
              <a:buNone/>
            </a:pPr>
            <a:endParaRPr lang="en-US" altLang="en-US" sz="3600" b="0" dirty="0">
              <a:solidFill>
                <a:schemeClr val="hlink"/>
              </a:solidFill>
              <a:ea typeface="ヒラギノ角ゴ Pro W3" charset="-128"/>
            </a:endParaRPr>
          </a:p>
        </p:txBody>
      </p:sp>
      <p:sp>
        <p:nvSpPr>
          <p:cNvPr id="50180" name="Text Box 4"/>
          <p:cNvSpPr txBox="1">
            <a:spLocks noChangeArrowheads="1"/>
          </p:cNvSpPr>
          <p:nvPr/>
        </p:nvSpPr>
        <p:spPr bwMode="auto">
          <a:xfrm>
            <a:off x="684213" y="6092825"/>
            <a:ext cx="37306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s-ES_tradnl" altLang="en-US" sz="2200">
                <a:solidFill>
                  <a:srgbClr val="70899B"/>
                </a:solidFill>
                <a:ea typeface="ヒラギノ角ゴ Pro W3" charset="-128"/>
              </a:rPr>
              <a:t>debbie.roenning@wipo.int</a:t>
            </a:r>
            <a:endParaRPr lang="en-US" altLang="en-US" sz="2200">
              <a:solidFill>
                <a:srgbClr val="70899B"/>
              </a:solidFill>
              <a:ea typeface="ヒラギノ角ゴ Pro W3" charset="-128"/>
            </a:endParaRPr>
          </a:p>
        </p:txBody>
      </p:sp>
    </p:spTree>
    <p:extLst>
      <p:ext uri="{BB962C8B-B14F-4D97-AF65-F5344CB8AC3E}">
        <p14:creationId xmlns:p14="http://schemas.microsoft.com/office/powerpoint/2010/main" val="2991024582"/>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79388" y="274638"/>
            <a:ext cx="885666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dirty="0">
                <a:solidFill>
                  <a:srgbClr val="00408C"/>
                </a:solidFill>
              </a:rPr>
              <a:t>Global Databases for IP Platforms and</a:t>
            </a:r>
            <a:br>
              <a:rPr lang="en-US" altLang="en-US" dirty="0">
                <a:solidFill>
                  <a:srgbClr val="00408C"/>
                </a:solidFill>
              </a:rPr>
            </a:br>
            <a:r>
              <a:rPr lang="en-US" altLang="en-US" dirty="0">
                <a:solidFill>
                  <a:srgbClr val="00408C"/>
                </a:solidFill>
              </a:rPr>
              <a:t>Tools for the Connected Knowledge Economy </a:t>
            </a:r>
          </a:p>
        </p:txBody>
      </p:sp>
      <p:sp>
        <p:nvSpPr>
          <p:cNvPr id="4098"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a:lnSpc>
                <a:spcPct val="100000"/>
              </a:lnSpc>
              <a:spcBef>
                <a:spcPts val="488"/>
              </a:spcBef>
              <a:buSzPct val="222000"/>
              <a:buFont typeface="Times New Roman" pitchFamily="16" charset="0"/>
              <a:buBlip>
                <a:blip r:embed="rId3"/>
              </a:buBlip>
            </a:pPr>
            <a:r>
              <a:rPr lang="en-US" altLang="en-US" sz="1200" u="sng" dirty="0"/>
              <a:t>Speaker</a:t>
            </a:r>
            <a:r>
              <a:rPr lang="en-US" altLang="en-US" sz="1200" dirty="0"/>
              <a:t>: Christophe </a:t>
            </a:r>
            <a:r>
              <a:rPr lang="en-US" altLang="en-US" sz="1200" dirty="0" err="1"/>
              <a:t>Mazenc</a:t>
            </a:r>
            <a:r>
              <a:rPr lang="en-US" altLang="en-US" sz="1200"/>
              <a:t>, Head, Global Databases Service, Global Infrastructure Sector</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847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457200" y="274638"/>
            <a:ext cx="836295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Strategic Goals of Global Databases and Tools </a:t>
            </a:r>
          </a:p>
        </p:txBody>
      </p:sp>
      <p:sp>
        <p:nvSpPr>
          <p:cNvPr id="5122" name="Text Box 2"/>
          <p:cNvSpPr txBox="1">
            <a:spLocks noChangeArrowheads="1"/>
          </p:cNvSpPr>
          <p:nvPr/>
        </p:nvSpPr>
        <p:spPr bwMode="auto">
          <a:xfrm>
            <a:off x="252413" y="17732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a:t>2 related goals:</a:t>
            </a:r>
          </a:p>
          <a:p>
            <a:pPr hangingPunct="1">
              <a:lnSpc>
                <a:spcPct val="100000"/>
              </a:lnSpc>
              <a:spcBef>
                <a:spcPts val="488"/>
              </a:spcBef>
              <a:buClrTx/>
              <a:buSzTx/>
              <a:buFontTx/>
              <a:buNone/>
            </a:pPr>
            <a:endParaRPr lang="en-US" altLang="en-US" sz="2400"/>
          </a:p>
          <a:p>
            <a:pPr lvl="1" hangingPunct="1">
              <a:lnSpc>
                <a:spcPct val="100000"/>
              </a:lnSpc>
              <a:spcBef>
                <a:spcPts val="488"/>
              </a:spcBef>
              <a:buSzPct val="75000"/>
              <a:buFont typeface="Wingdings" charset="0"/>
              <a:buChar char="Ø"/>
            </a:pPr>
            <a:r>
              <a:rPr lang="en-US" altLang="en-US" sz="2000"/>
              <a:t>“Coordination and Development of Global IP Infrastructure”</a:t>
            </a:r>
          </a:p>
          <a:p>
            <a:pPr hangingPunct="1">
              <a:lnSpc>
                <a:spcPct val="100000"/>
              </a:lnSpc>
              <a:spcAft>
                <a:spcPts val="1425"/>
              </a:spcAft>
              <a:buClrTx/>
              <a:buSzTx/>
              <a:buFontTx/>
              <a:buNone/>
            </a:pPr>
            <a:endParaRPr lang="en-US" altLang="en-US" sz="2000"/>
          </a:p>
          <a:p>
            <a:pPr lvl="1" hangingPunct="1">
              <a:lnSpc>
                <a:spcPct val="100000"/>
              </a:lnSpc>
              <a:spcBef>
                <a:spcPts val="488"/>
              </a:spcBef>
              <a:buSzPct val="75000"/>
              <a:buFont typeface="Wingdings" charset="0"/>
              <a:buChar char="Ø"/>
            </a:pPr>
            <a:r>
              <a:rPr lang="en-US" altLang="en-US" sz="2000"/>
              <a:t>“World Reference Source for IP Information and Analysis”</a:t>
            </a:r>
          </a:p>
          <a:p>
            <a:pPr hangingPunct="1">
              <a:lnSpc>
                <a:spcPct val="100000"/>
              </a:lnSpc>
              <a:spcBef>
                <a:spcPts val="488"/>
              </a:spcBef>
              <a:buClrTx/>
              <a:buSzTx/>
              <a:buFontTx/>
              <a:buNone/>
            </a:pPr>
            <a:endParaRPr lang="en-US" altLang="en-US" sz="2400"/>
          </a:p>
        </p:txBody>
      </p:sp>
    </p:spTree>
    <p:extLst>
      <p:ext uri="{BB962C8B-B14F-4D97-AF65-F5344CB8AC3E}">
        <p14:creationId xmlns:p14="http://schemas.microsoft.com/office/powerpoint/2010/main" val="388955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defRPr/>
            </a:pPr>
            <a:r>
              <a:rPr lang="en-US" sz="2400" b="1" dirty="0" smtClean="0">
                <a:solidFill>
                  <a:srgbClr val="002060"/>
                </a:solidFill>
                <a:latin typeface="+mn-lt"/>
                <a:ea typeface="+mj-ea"/>
                <a:cs typeface="Times New Roman"/>
              </a:rPr>
              <a:t>MARRAKESH TREATY TO FACILITATE ACCESS TO PUBLISHED WORKS FOR PERSONS WHO ARE BLIND, </a:t>
            </a:r>
            <a:br>
              <a:rPr lang="en-US" sz="2400" b="1" dirty="0" smtClean="0">
                <a:solidFill>
                  <a:srgbClr val="002060"/>
                </a:solidFill>
                <a:latin typeface="+mn-lt"/>
                <a:ea typeface="+mj-ea"/>
                <a:cs typeface="Times New Roman"/>
              </a:rPr>
            </a:br>
            <a:r>
              <a:rPr lang="en-US" sz="2400" b="1" dirty="0" smtClean="0">
                <a:solidFill>
                  <a:srgbClr val="002060"/>
                </a:solidFill>
                <a:latin typeface="+mn-lt"/>
                <a:ea typeface="+mj-ea"/>
                <a:cs typeface="Times New Roman"/>
              </a:rPr>
              <a:t>VISUALLY IMPAIRED OR OTHERWISE PRINT DISABLED </a:t>
            </a:r>
            <a:endParaRPr lang="en-US" sz="2400" b="1" dirty="0">
              <a:solidFill>
                <a:srgbClr val="002060"/>
              </a:solidFill>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979939520"/>
      </p:ext>
    </p:extLst>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179388" y="274638"/>
            <a:ext cx="8785225"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800">
                <a:solidFill>
                  <a:srgbClr val="00408C"/>
                </a:solidFill>
              </a:rPr>
              <a:t>Benefits to Stakeholders </a:t>
            </a:r>
          </a:p>
        </p:txBody>
      </p:sp>
      <p:sp>
        <p:nvSpPr>
          <p:cNvPr id="6146" name="Text Box 2"/>
          <p:cNvSpPr txBox="1">
            <a:spLocks noChangeArrowheads="1"/>
          </p:cNvSpPr>
          <p:nvPr/>
        </p:nvSpPr>
        <p:spPr bwMode="auto">
          <a:xfrm>
            <a:off x="323850" y="1773238"/>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For Business/Research: </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Providing search facilities for IP collections (patents, trademarks, industrial designs)</a:t>
            </a:r>
          </a:p>
          <a:p>
            <a:pPr lvl="1">
              <a:lnSpc>
                <a:spcPct val="100000"/>
              </a:lnSpc>
              <a:spcBef>
                <a:spcPts val="488"/>
              </a:spcBef>
              <a:buSzPct val="75000"/>
              <a:buFont typeface="Wingdings" charset="0"/>
              <a:buChar char="Ø"/>
            </a:pPr>
            <a:r>
              <a:rPr lang="en-US" altLang="en-US" sz="2000" dirty="0"/>
              <a:t>Simplifying application procedures to multiple IP authorities</a:t>
            </a:r>
          </a:p>
          <a:p>
            <a:pPr lvl="1">
              <a:lnSpc>
                <a:spcPct val="100000"/>
              </a:lnSpc>
              <a:spcBef>
                <a:spcPts val="488"/>
              </a:spcBef>
              <a:buSzPct val="75000"/>
              <a:buFont typeface="Wingdings" charset="0"/>
              <a:buChar char="Ø"/>
            </a:pPr>
            <a:r>
              <a:rPr lang="en-US" altLang="en-US" sz="2000" dirty="0"/>
              <a:t>Providing IP related matchmaking services</a:t>
            </a:r>
          </a:p>
          <a:p>
            <a:pPr>
              <a:lnSpc>
                <a:spcPct val="100000"/>
              </a:lnSpc>
              <a:spcBef>
                <a:spcPts val="488"/>
              </a:spcBef>
              <a:buClrTx/>
              <a:buSzTx/>
              <a:buFontTx/>
              <a:buNone/>
            </a:pPr>
            <a:endParaRPr lang="en-US" altLang="en-US" sz="2000" dirty="0"/>
          </a:p>
          <a:p>
            <a:pPr>
              <a:lnSpc>
                <a:spcPct val="100000"/>
              </a:lnSpc>
              <a:spcBef>
                <a:spcPts val="488"/>
              </a:spcBef>
              <a:buSzPct val="133000"/>
              <a:buFont typeface="StarSymbol" charset="0"/>
              <a:buBlip>
                <a:blip r:embed="rId3"/>
              </a:buBlip>
            </a:pPr>
            <a:r>
              <a:rPr lang="en-US" altLang="en-US" sz="2000" dirty="0"/>
              <a:t>For IP offices: </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Assisting automation, IP information dissemination to the public, and exchange of IP documents with other offices</a:t>
            </a:r>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3709200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Database</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p>
          <a:p>
            <a:pPr>
              <a:lnSpc>
                <a:spcPct val="100000"/>
              </a:lnSpc>
              <a:spcBef>
                <a:spcPts val="488"/>
              </a:spcBef>
              <a:buSzPct val="95000"/>
              <a:buFont typeface="Times New Roman" pitchFamily="16" charset="0"/>
              <a:buBlip>
                <a:blip r:embed="rId3"/>
              </a:buBlip>
            </a:pPr>
            <a:r>
              <a:rPr lang="en-US" altLang="en-US" sz="2800" dirty="0" smtClean="0"/>
              <a:t>WIPO </a:t>
            </a:r>
            <a:r>
              <a:rPr lang="en-US" altLang="en-US" sz="2800" dirty="0"/>
              <a:t>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1700808"/>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9201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PATENTSCOPE</a:t>
            </a:r>
          </a:p>
        </p:txBody>
      </p:sp>
      <p:sp>
        <p:nvSpPr>
          <p:cNvPr id="8194" name="Text Box 2"/>
          <p:cNvSpPr txBox="1">
            <a:spLocks noChangeArrowheads="1"/>
          </p:cNvSpPr>
          <p:nvPr/>
        </p:nvSpPr>
        <p:spPr bwMode="auto">
          <a:xfrm>
            <a:off x="539750" y="1628775"/>
            <a:ext cx="836295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smtClean="0"/>
              <a:t>2.5 </a:t>
            </a:r>
            <a:r>
              <a:rPr lang="en-US" altLang="en-US" sz="2800" dirty="0"/>
              <a:t>million published PCT applications (first publish every week, high quality full text)</a:t>
            </a:r>
          </a:p>
          <a:p>
            <a:pPr>
              <a:lnSpc>
                <a:spcPct val="100000"/>
              </a:lnSpc>
              <a:spcBef>
                <a:spcPts val="488"/>
              </a:spcBef>
              <a:buSzPct val="95000"/>
              <a:buFont typeface="Times New Roman" pitchFamily="16" charset="0"/>
              <a:buBlip>
                <a:blip r:embed="rId3"/>
              </a:buBlip>
            </a:pPr>
            <a:r>
              <a:rPr lang="en-US" altLang="en-US" sz="2800" dirty="0" smtClean="0"/>
              <a:t>37 </a:t>
            </a:r>
            <a:r>
              <a:rPr lang="en-US" altLang="en-US" sz="2800" dirty="0"/>
              <a:t>million patent applications from 38 countries or regions</a:t>
            </a:r>
          </a:p>
          <a:p>
            <a:pPr>
              <a:lnSpc>
                <a:spcPct val="100000"/>
              </a:lnSpc>
              <a:spcBef>
                <a:spcPts val="488"/>
              </a:spcBef>
              <a:buSzPct val="95000"/>
              <a:buFont typeface="Times New Roman" pitchFamily="16" charset="0"/>
              <a:buBlip>
                <a:blip r:embed="rId3"/>
              </a:buBlip>
            </a:pPr>
            <a:r>
              <a:rPr lang="en-US" altLang="en-US" sz="2800" dirty="0"/>
              <a:t>Full text data from 18 countries or regions</a:t>
            </a:r>
          </a:p>
          <a:p>
            <a:pPr>
              <a:lnSpc>
                <a:spcPct val="100000"/>
              </a:lnSpc>
              <a:spcBef>
                <a:spcPts val="488"/>
              </a:spcBef>
              <a:buSzPct val="95000"/>
              <a:buFont typeface="Times New Roman" pitchFamily="16" charset="0"/>
              <a:buBlip>
                <a:blip r:embed="rId3"/>
              </a:buBlip>
            </a:pPr>
            <a:r>
              <a:rPr lang="en-US" altLang="en-US" sz="2800" dirty="0"/>
              <a:t>15,000 </a:t>
            </a:r>
            <a:r>
              <a:rPr lang="en-US" altLang="en-US" sz="2800" dirty="0" err="1"/>
              <a:t>pageviews</a:t>
            </a:r>
            <a:r>
              <a:rPr lang="en-US" altLang="en-US" sz="2800" dirty="0"/>
              <a:t> per hour</a:t>
            </a:r>
          </a:p>
          <a:p>
            <a:pPr>
              <a:lnSpc>
                <a:spcPct val="100000"/>
              </a:lnSpc>
              <a:spcBef>
                <a:spcPts val="488"/>
              </a:spcBef>
              <a:buSzPct val="95000"/>
              <a:buFont typeface="Times New Roman" pitchFamily="16" charset="0"/>
              <a:buBlip>
                <a:blip r:embed="rId3"/>
              </a:buBlip>
            </a:pPr>
            <a:r>
              <a:rPr lang="en-US" altLang="en-US" sz="2800" dirty="0"/>
              <a:t>Analyze results by graphs and charts</a:t>
            </a:r>
          </a:p>
          <a:p>
            <a:pPr>
              <a:lnSpc>
                <a:spcPct val="100000"/>
              </a:lnSpc>
              <a:spcBef>
                <a:spcPts val="488"/>
              </a:spcBef>
              <a:buSzPct val="95000"/>
              <a:buFont typeface="Times New Roman" pitchFamily="16" charset="0"/>
              <a:buBlip>
                <a:blip r:embed="rId3"/>
              </a:buBlip>
            </a:pPr>
            <a:r>
              <a:rPr lang="en-US" altLang="en-US" sz="2800" dirty="0"/>
              <a:t>Search and read in your language</a:t>
            </a: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1650899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AutoShape 2"/>
          <p:cNvSpPr>
            <a:spLocks noChangeArrowheads="1"/>
          </p:cNvSpPr>
          <p:nvPr/>
        </p:nvSpPr>
        <p:spPr bwMode="auto">
          <a:xfrm>
            <a:off x="334963" y="1943100"/>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1914525"/>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518387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790421"/>
            <a:ext cx="8953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191650"/>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0160000">
            <a:off x="609600" y="15573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Rectangle 4"/>
          <p:cNvSpPr>
            <a:spLocks noChangeArrowheads="1"/>
          </p:cNvSpPr>
          <p:nvPr/>
        </p:nvSpPr>
        <p:spPr bwMode="auto">
          <a:xfrm>
            <a:off x="236538" y="1398588"/>
            <a:ext cx="1481137"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a:t>Electric car  - only 16,000 hits</a:t>
            </a:r>
          </a:p>
          <a:p>
            <a:pPr hangingPunct="1">
              <a:lnSpc>
                <a:spcPct val="100000"/>
              </a:lnSpc>
              <a:spcBef>
                <a:spcPts val="900"/>
              </a:spcBef>
            </a:pPr>
            <a:endParaRPr lang="fr-FR" altLang="en-US" sz="1200"/>
          </a:p>
          <a:p>
            <a:pPr hangingPunct="1">
              <a:lnSpc>
                <a:spcPct val="100000"/>
              </a:lnSpc>
              <a:spcBef>
                <a:spcPts val="900"/>
              </a:spcBef>
            </a:pPr>
            <a:endParaRPr lang="fr-FR" altLang="en-US" sz="1200"/>
          </a:p>
        </p:txBody>
      </p:sp>
      <p:sp>
        <p:nvSpPr>
          <p:cNvPr id="13317" name="AutoShape 5"/>
          <p:cNvSpPr>
            <a:spLocks/>
          </p:cNvSpPr>
          <p:nvPr/>
        </p:nvSpPr>
        <p:spPr bwMode="auto">
          <a:xfrm>
            <a:off x="1403350" y="1773238"/>
            <a:ext cx="611188" cy="30956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79388" y="3059113"/>
            <a:ext cx="1547812"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a:t>Search Query </a:t>
            </a:r>
          </a:p>
          <a:p>
            <a:pPr hangingPunct="1">
              <a:lnSpc>
                <a:spcPct val="100000"/>
              </a:lnSpc>
              <a:spcBef>
                <a:spcPts val="900"/>
              </a:spcBef>
            </a:pPr>
            <a:r>
              <a:rPr lang="fr-FR" altLang="en-US" sz="1400"/>
              <a:t>(synonyms &amp; technologically related terms)</a:t>
            </a:r>
          </a:p>
        </p:txBody>
      </p:sp>
      <p:sp>
        <p:nvSpPr>
          <p:cNvPr id="13319"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442467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AutoShape 3"/>
          <p:cNvSpPr>
            <a:spLocks noChangeArrowheads="1"/>
          </p:cNvSpPr>
          <p:nvPr/>
        </p:nvSpPr>
        <p:spPr bwMode="auto">
          <a:xfrm>
            <a:off x="2627313" y="1160463"/>
            <a:ext cx="287337" cy="360362"/>
          </a:xfrm>
          <a:prstGeom prst="downArrow">
            <a:avLst>
              <a:gd name="adj1" fmla="val 50000"/>
              <a:gd name="adj2" fmla="val 31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0" name="AutoShape 4"/>
          <p:cNvSpPr>
            <a:spLocks noChangeArrowheads="1"/>
          </p:cNvSpPr>
          <p:nvPr/>
        </p:nvSpPr>
        <p:spPr bwMode="auto">
          <a:xfrm>
            <a:off x="684213" y="3951288"/>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242232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71438"/>
            <a:ext cx="7135813"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ChangeArrowheads="1"/>
          </p:cNvSpPr>
          <p:nvPr/>
        </p:nvSpPr>
        <p:spPr bwMode="auto">
          <a:xfrm>
            <a:off x="2130514" y="2611904"/>
            <a:ext cx="4103687" cy="264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9600" dirty="0">
                <a:solidFill>
                  <a:srgbClr val="FF0000"/>
                </a:solidFill>
              </a:rPr>
              <a:t>???</a:t>
            </a:r>
          </a:p>
        </p:txBody>
      </p:sp>
    </p:spTree>
    <p:extLst>
      <p:ext uri="{BB962C8B-B14F-4D97-AF65-F5344CB8AC3E}">
        <p14:creationId xmlns:p14="http://schemas.microsoft.com/office/powerpoint/2010/main" val="422101900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2" fill="hold">
                                          <p:stCondLst>
                                            <p:cond delay="0"/>
                                          </p:stCondLst>
                                        </p:cTn>
                                        <p:tgtEl>
                                          <p:spTgt spid="15363"/>
                                        </p:tgtEl>
                                        <p:attrNameLst>
                                          <p:attrName>style.visibility</p:attrName>
                                        </p:attrNameLst>
                                      </p:cBhvr>
                                      <p:to>
                                        <p:strVal val="visible"/>
                                      </p:to>
                                    </p:set>
                                    <p:anim calcmode="lin" valueType="num">
                                      <p:cBhvr additive="repl">
                                        <p:cTn id="7" dur="1000" fill="hold"/>
                                        <p:tgtEl>
                                          <p:spTgt spid="15363"/>
                                        </p:tgtEl>
                                        <p:attrNameLst>
                                          <p:attrName>ppt_w</p:attrName>
                                        </p:attrNameLst>
                                      </p:cBhvr>
                                      <p:tavLst>
                                        <p:tav tm="100000">
                                          <p:val>
                                            <p:strVal val="0"/>
                                          </p:val>
                                        </p:tav>
                                        <p:tav>
                                          <p:val>
                                            <p:strVal val="#ppt_w"/>
                                          </p:val>
                                        </p:tav>
                                      </p:tavLst>
                                    </p:anim>
                                    <p:anim calcmode="lin" valueType="num">
                                      <p:cBhvr additive="repl">
                                        <p:cTn id="8" dur="1000" fill="hold"/>
                                        <p:tgtEl>
                                          <p:spTgt spid="15363"/>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5888"/>
            <a:ext cx="7180262" cy="662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6948488"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AutoShape 4"/>
          <p:cNvSpPr>
            <a:spLocks noChangeArrowheads="1"/>
          </p:cNvSpPr>
          <p:nvPr/>
        </p:nvSpPr>
        <p:spPr bwMode="auto">
          <a:xfrm>
            <a:off x="5148263"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381743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431"/>
            <a:ext cx="8208912" cy="685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911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524056"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sz="3200" b="1" dirty="0" smtClean="0">
                <a:solidFill>
                  <a:srgbClr val="002060"/>
                </a:solidFill>
                <a:latin typeface="Arial" charset="0"/>
                <a:cs typeface="Times New Roman" charset="0"/>
              </a:rPr>
              <a:t>MARRAKESH TREATY</a:t>
            </a:r>
            <a:r>
              <a:rPr lang="en-US" sz="3000" dirty="0" smtClean="0">
                <a:latin typeface="Arial" charset="0"/>
                <a:cs typeface="Times New Roman" charset="0"/>
              </a:rPr>
              <a:t/>
            </a:r>
            <a:br>
              <a:rPr lang="en-US" sz="3000"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07950" y="2047529"/>
            <a:ext cx="8883650" cy="4124671"/>
          </a:xfrm>
        </p:spPr>
        <p:txBody>
          <a:bodyPr/>
          <a:lstStyle/>
          <a:p>
            <a:pPr algn="just"/>
            <a:r>
              <a:rPr lang="en-US" sz="1800" dirty="0" smtClean="0">
                <a:latin typeface="Arial" charset="0"/>
                <a:cs typeface="Times New Roman" charset="0"/>
              </a:rPr>
              <a:t>The Diplomatic Conference took place in Marrakesh from June 18 to 28, 2013 (600 negotiators from WIPO’s 186 member states)</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There are more than 285 million blind and VIP- 90 % living in developing countries.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Only 5 % of the books published are available in braille or other accessible formats. </a:t>
            </a:r>
          </a:p>
          <a:p>
            <a:pPr algn="just">
              <a:buFontTx/>
              <a:buNone/>
            </a:pPr>
            <a:endParaRPr lang="en-US" sz="1800" dirty="0" smtClean="0">
              <a:latin typeface="Arial" charset="0"/>
              <a:cs typeface="Times New Roman" charset="0"/>
            </a:endParaRPr>
          </a:p>
          <a:p>
            <a:r>
              <a:rPr lang="en-US" sz="1800" dirty="0" smtClean="0">
                <a:latin typeface="Arial" charset="0"/>
                <a:cs typeface="Arial" charset="0"/>
              </a:rPr>
              <a:t>Requires contracting parties to adopt </a:t>
            </a:r>
            <a:r>
              <a:rPr lang="en-US" sz="1800" i="1" dirty="0" smtClean="0">
                <a:latin typeface="Arial" charset="0"/>
                <a:cs typeface="Arial" charset="0"/>
              </a:rPr>
              <a:t>limitations </a:t>
            </a:r>
            <a:r>
              <a:rPr lang="en-US" sz="1800" dirty="0" smtClean="0">
                <a:latin typeface="Arial" charset="0"/>
                <a:cs typeface="Arial" charset="0"/>
              </a:rPr>
              <a:t>for the benefit the people who are blind, visually impaired, and print disabled. </a:t>
            </a:r>
          </a:p>
          <a:p>
            <a:pPr>
              <a:buFontTx/>
              <a:buNone/>
            </a:pPr>
            <a:endParaRPr lang="en-US" sz="1800" dirty="0" smtClean="0">
              <a:latin typeface="Arial" charset="0"/>
              <a:cs typeface="Arial" charset="0"/>
            </a:endParaRPr>
          </a:p>
          <a:p>
            <a:r>
              <a:rPr lang="en-US" sz="1800" dirty="0" smtClean="0">
                <a:latin typeface="Arial" charset="0"/>
                <a:cs typeface="Arial" charset="0"/>
              </a:rPr>
              <a:t>It also provides for the </a:t>
            </a:r>
            <a:r>
              <a:rPr lang="en-US" sz="1800" i="1" dirty="0" smtClean="0">
                <a:latin typeface="Arial" charset="0"/>
                <a:cs typeface="Arial" charset="0"/>
              </a:rPr>
              <a:t>exchange</a:t>
            </a:r>
            <a:r>
              <a:rPr lang="en-US" sz="1800" dirty="0" smtClean="0">
                <a:latin typeface="Arial" charset="0"/>
                <a:cs typeface="Arial" charset="0"/>
              </a:rPr>
              <a:t> of accessible format works across borders.  </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1066801"/>
          </a:xfrm>
          <a:prstGeom prst="rect">
            <a:avLst/>
          </a:prstGeom>
          <a:ln>
            <a:noFill/>
          </a:ln>
          <a:effectLst>
            <a:softEdge rad="112500"/>
          </a:effectLst>
        </p:spPr>
      </p:pic>
    </p:spTree>
    <p:extLst>
      <p:ext uri="{BB962C8B-B14F-4D97-AF65-F5344CB8AC3E}">
        <p14:creationId xmlns:p14="http://schemas.microsoft.com/office/powerpoint/2010/main" val="2864705344"/>
      </p:ext>
    </p:extLst>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600" dirty="0" smtClean="0">
                <a:solidFill>
                  <a:srgbClr val="00408C"/>
                </a:solidFill>
              </a:rPr>
              <a:t>PATENTSCOPE</a:t>
            </a:r>
            <a:r>
              <a:rPr lang="en-US" altLang="en-US" sz="3600" dirty="0">
                <a:solidFill>
                  <a:srgbClr val="00408C"/>
                </a:solidFill>
              </a:rPr>
              <a:t> </a:t>
            </a:r>
            <a:r>
              <a:rPr lang="en-US" altLang="en-US" sz="3600" dirty="0" smtClean="0">
                <a:solidFill>
                  <a:srgbClr val="00408C"/>
                </a:solidFill>
              </a:rPr>
              <a:t>what’s new?</a:t>
            </a:r>
            <a:endParaRPr lang="en-US" altLang="en-US" sz="3600" dirty="0">
              <a:solidFill>
                <a:srgbClr val="00408C"/>
              </a:solidFill>
            </a:endParaRPr>
          </a:p>
        </p:txBody>
      </p:sp>
      <p:sp>
        <p:nvSpPr>
          <p:cNvPr id="18435" name="Text Box 3"/>
          <p:cNvSpPr txBox="1">
            <a:spLocks noChangeArrowheads="1"/>
          </p:cNvSpPr>
          <p:nvPr/>
        </p:nvSpPr>
        <p:spPr bwMode="auto">
          <a:xfrm>
            <a:off x="323850" y="4725144"/>
            <a:ext cx="8280400" cy="1973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endParaRPr lang="en-US" altLang="en-US" sz="2000" dirty="0"/>
          </a:p>
          <a:p>
            <a:pPr>
              <a:lnSpc>
                <a:spcPct val="100000"/>
              </a:lnSpc>
              <a:spcBef>
                <a:spcPts val="488"/>
              </a:spcBef>
              <a:buSzPct val="133000"/>
              <a:buFont typeface="Times New Roman" pitchFamily="16" charset="0"/>
              <a:buBlip>
                <a:blip r:embed="rId3"/>
              </a:buBlip>
            </a:pPr>
            <a:r>
              <a:rPr lang="en-US" altLang="en-US" sz="2000" dirty="0"/>
              <a:t>Expected for Q4 </a:t>
            </a:r>
            <a:r>
              <a:rPr lang="en-US" altLang="en-US" sz="2000" dirty="0" smtClean="0"/>
              <a:t>2014</a:t>
            </a:r>
            <a:endParaRPr lang="en-US" altLang="en-US" sz="2000" dirty="0"/>
          </a:p>
          <a:p>
            <a:pPr lvl="1">
              <a:lnSpc>
                <a:spcPct val="100000"/>
              </a:lnSpc>
              <a:spcBef>
                <a:spcPts val="488"/>
              </a:spcBef>
              <a:buSzPct val="75000"/>
              <a:buFont typeface="Wingdings" charset="0"/>
              <a:buChar char="Ø"/>
            </a:pPr>
            <a:r>
              <a:rPr lang="en-US" altLang="en-US" sz="2000" dirty="0"/>
              <a:t>Inclusion in PATENTSCOPE of the complete full text of the national patent applications and grants from DPMA (more than 5'000'000 full text records)</a:t>
            </a:r>
          </a:p>
          <a:p>
            <a:pPr>
              <a:lnSpc>
                <a:spcPct val="100000"/>
              </a:lnSpc>
              <a:spcBef>
                <a:spcPts val="488"/>
              </a:spcBef>
              <a:buClrTx/>
              <a:buSzTx/>
              <a:buFontTx/>
              <a:buNone/>
            </a:pPr>
            <a:endParaRPr lang="en-US" altLang="en-US" sz="2400" dirty="0"/>
          </a:p>
        </p:txBody>
      </p:sp>
      <p:grpSp>
        <p:nvGrpSpPr>
          <p:cNvPr id="2" name="Group 1"/>
          <p:cNvGrpSpPr/>
          <p:nvPr/>
        </p:nvGrpSpPr>
        <p:grpSpPr>
          <a:xfrm>
            <a:off x="323850" y="1078183"/>
            <a:ext cx="8569325" cy="3913702"/>
            <a:chOff x="323850" y="1078183"/>
            <a:chExt cx="8569325" cy="3913702"/>
          </a:xfrm>
        </p:grpSpPr>
        <p:sp>
          <p:nvSpPr>
            <p:cNvPr id="18434" name="Text Box 2"/>
            <p:cNvSpPr txBox="1">
              <a:spLocks noChangeArrowheads="1"/>
            </p:cNvSpPr>
            <p:nvPr/>
          </p:nvSpPr>
          <p:spPr bwMode="auto">
            <a:xfrm>
              <a:off x="323850" y="1078183"/>
              <a:ext cx="8569325" cy="175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Blip>
                  <a:blip r:embed="rId3"/>
                </a:buBlip>
              </a:pPr>
              <a:r>
                <a:rPr lang="en-US" altLang="en-US" sz="2000" dirty="0" smtClean="0"/>
                <a:t>Possibility to export the 10’000 first bibliographic data records of any search </a:t>
              </a:r>
              <a:r>
                <a:rPr lang="en-US" altLang="en-US" sz="2000" dirty="0"/>
                <a:t>query in Excel format to </a:t>
              </a:r>
              <a:r>
                <a:rPr lang="en-US" altLang="en-US" sz="2000" dirty="0" smtClean="0"/>
                <a:t>build Patent Landscape reports</a:t>
              </a:r>
              <a:endParaRPr lang="en-US" altLang="en-US" sz="2000" dirty="0"/>
            </a:p>
            <a:p>
              <a:pPr lvl="1">
                <a:lnSpc>
                  <a:spcPct val="100000"/>
                </a:lnSpc>
                <a:spcBef>
                  <a:spcPts val="488"/>
                </a:spcBef>
                <a:buSzPct val="75000"/>
                <a:buFont typeface="Wingdings" charset="0"/>
                <a:buNone/>
              </a:pPr>
              <a:endParaRPr lang="en-US" altLang="en-US" sz="2000" dirty="0" smtClean="0"/>
            </a:p>
            <a:p>
              <a:pPr lvl="1">
                <a:lnSpc>
                  <a:spcPct val="100000"/>
                </a:lnSpc>
                <a:spcBef>
                  <a:spcPts val="488"/>
                </a:spcBef>
                <a:buSzPct val="75000"/>
                <a:buFont typeface="Wingdings" charset="0"/>
                <a:buNone/>
              </a:pPr>
              <a:endParaRPr lang="en-US" altLang="en-US" sz="2000" dirty="0"/>
            </a:p>
            <a:p>
              <a:pPr lvl="1">
                <a:lnSpc>
                  <a:spcPct val="100000"/>
                </a:lnSpc>
                <a:spcBef>
                  <a:spcPts val="488"/>
                </a:spcBef>
                <a:buSzPct val="75000"/>
                <a:buFont typeface="Wingdings" charset="0"/>
                <a:buNone/>
              </a:pPr>
              <a:endParaRPr lang="en-US" altLang="en-US" sz="2000" dirty="0" smtClean="0"/>
            </a:p>
            <a:p>
              <a:pPr lvl="1">
                <a:lnSpc>
                  <a:spcPct val="100000"/>
                </a:lnSpc>
                <a:spcBef>
                  <a:spcPts val="488"/>
                </a:spcBef>
                <a:buSzPct val="75000"/>
                <a:buFont typeface="Wingdings" charset="0"/>
                <a:buNone/>
              </a:pPr>
              <a:endParaRPr lang="en-US" altLang="en-US" sz="2000" dirty="0"/>
            </a:p>
            <a:p>
              <a:pPr lvl="1">
                <a:lnSpc>
                  <a:spcPct val="100000"/>
                </a:lnSpc>
                <a:spcBef>
                  <a:spcPts val="488"/>
                </a:spcBef>
                <a:buSzPct val="75000"/>
                <a:buFont typeface="Wingdings" charset="0"/>
                <a:buNone/>
              </a:pP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SzPct val="133000"/>
                <a:buFont typeface="StarSymbol" charset="0"/>
                <a:buNone/>
              </a:pPr>
              <a:endParaRPr lang="en-US" altLang="en-US" sz="2000" dirty="0"/>
            </a:p>
            <a:p>
              <a:pPr>
                <a:lnSpc>
                  <a:spcPct val="100000"/>
                </a:lnSpc>
                <a:spcBef>
                  <a:spcPts val="488"/>
                </a:spcBef>
                <a:buClrTx/>
                <a:buSzTx/>
                <a:buFontTx/>
                <a:buNone/>
              </a:pPr>
              <a:endParaRPr lang="en-US" altLang="en-US" sz="2400"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048" y="1955276"/>
              <a:ext cx="8115202" cy="126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3252511"/>
              <a:ext cx="864096" cy="164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3252511"/>
              <a:ext cx="3790943" cy="173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3252511"/>
              <a:ext cx="775866" cy="51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3747715"/>
              <a:ext cx="775866" cy="114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89689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anim calcmode="lin" valueType="num">
                                      <p:cBhvr>
                                        <p:cTn id="8" dur="500" fill="hold"/>
                                        <p:tgtEl>
                                          <p:spTgt spid="18435"/>
                                        </p:tgtEl>
                                        <p:attrNameLst>
                                          <p:attrName>ppt_x</p:attrName>
                                        </p:attrNameLst>
                                      </p:cBhvr>
                                      <p:tavLst>
                                        <p:tav tm="0">
                                          <p:val>
                                            <p:strVal val="#ppt_x"/>
                                          </p:val>
                                        </p:tav>
                                        <p:tav tm="100000">
                                          <p:val>
                                            <p:strVal val="#ppt_x"/>
                                          </p:val>
                                        </p:tav>
                                      </p:tavLst>
                                    </p:anim>
                                    <p:anim calcmode="lin" valueType="num">
                                      <p:cBhvr>
                                        <p:cTn id="9" dur="5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600" dirty="0">
                <a:solidFill>
                  <a:srgbClr val="00408C"/>
                </a:solidFill>
              </a:rPr>
              <a:t>Searching German Full text in PATENTSCOPE</a:t>
            </a:r>
          </a:p>
        </p:txBody>
      </p:sp>
      <p:sp>
        <p:nvSpPr>
          <p:cNvPr id="6" name="Text Box 2"/>
          <p:cNvSpPr txBox="1">
            <a:spLocks noChangeArrowheads="1"/>
          </p:cNvSpPr>
          <p:nvPr/>
        </p:nvSpPr>
        <p:spPr bwMode="auto">
          <a:xfrm>
            <a:off x="323850" y="1628801"/>
            <a:ext cx="8569325"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Separate searchable fields for titles, abstracts, descriptions and claims</a:t>
            </a:r>
            <a:br>
              <a:rPr lang="en-US" altLang="en-US" sz="2000" dirty="0"/>
            </a:b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
        <p:nvSpPr>
          <p:cNvPr id="7" name="Text Box 2"/>
          <p:cNvSpPr txBox="1">
            <a:spLocks noChangeArrowheads="1"/>
          </p:cNvSpPr>
          <p:nvPr/>
        </p:nvSpPr>
        <p:spPr bwMode="auto">
          <a:xfrm>
            <a:off x="323848" y="2276873"/>
            <a:ext cx="8569325" cy="217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smtClean="0"/>
              <a:t>Stemming</a:t>
            </a:r>
            <a:r>
              <a:rPr lang="en-US" altLang="en-US" sz="2000" dirty="0"/>
              <a:t>: very important for German as it is </a:t>
            </a:r>
            <a:r>
              <a:rPr lang="en-US" altLang="en-US" sz="2000" dirty="0" smtClean="0"/>
              <a:t>inflected </a:t>
            </a:r>
            <a:r>
              <a:rPr lang="en-US" altLang="en-US" sz="2000" dirty="0"/>
              <a:t>language with </a:t>
            </a:r>
            <a:r>
              <a:rPr lang="en-US" altLang="en-US" sz="2000" dirty="0" smtClean="0"/>
              <a:t>different </a:t>
            </a:r>
            <a:r>
              <a:rPr lang="en-US" altLang="en-US" sz="2000" dirty="0"/>
              <a:t>variations for ends of words</a:t>
            </a:r>
            <a:br>
              <a:rPr lang="en-US" altLang="en-US" sz="2000" dirty="0"/>
            </a:br>
            <a:endParaRPr lang="en-US" altLang="en-US" sz="2000" dirty="0"/>
          </a:p>
          <a:p>
            <a:pPr>
              <a:lnSpc>
                <a:spcPct val="100000"/>
              </a:lnSpc>
              <a:spcBef>
                <a:spcPts val="488"/>
              </a:spcBef>
              <a:buSzPct val="133000"/>
            </a:pPr>
            <a:r>
              <a:rPr lang="en-US" altLang="en-US" sz="2000" dirty="0"/>
              <a:t>When Searching for </a:t>
            </a:r>
            <a:r>
              <a:rPr lang="en-US" altLang="en-US" sz="2000" dirty="0" smtClean="0"/>
              <a:t>“Robot” </a:t>
            </a:r>
            <a:r>
              <a:rPr lang="en-US" altLang="en-US" sz="2000" dirty="0"/>
              <a:t>, documents containing the following words will </a:t>
            </a:r>
            <a:r>
              <a:rPr lang="en-US" altLang="en-US" sz="2000" dirty="0" smtClean="0"/>
              <a:t>also be </a:t>
            </a:r>
            <a:r>
              <a:rPr lang="en-US" altLang="en-US" sz="2000" dirty="0"/>
              <a:t>returned</a:t>
            </a:r>
            <a:r>
              <a:rPr lang="en-US" altLang="en-US" sz="2000" dirty="0" smtClean="0"/>
              <a:t>:</a:t>
            </a:r>
          </a:p>
          <a:p>
            <a:pPr>
              <a:lnSpc>
                <a:spcPct val="100000"/>
              </a:lnSpc>
              <a:spcBef>
                <a:spcPts val="488"/>
              </a:spcBef>
              <a:buSzPct val="133000"/>
            </a:pPr>
            <a:r>
              <a:rPr lang="fr-CH" altLang="en-US" sz="2000" dirty="0" err="1" smtClean="0"/>
              <a:t>Roboter</a:t>
            </a:r>
            <a:r>
              <a:rPr lang="fr-CH" altLang="en-US" sz="2000" dirty="0" smtClean="0"/>
              <a:t>, </a:t>
            </a:r>
            <a:r>
              <a:rPr lang="fr-CH" altLang="en-US" sz="2000" dirty="0" err="1" smtClean="0"/>
              <a:t>Roboters</a:t>
            </a:r>
            <a:r>
              <a:rPr lang="fr-CH" altLang="en-US" sz="2000" dirty="0" smtClean="0"/>
              <a:t>, </a:t>
            </a:r>
            <a:r>
              <a:rPr lang="fr-CH" altLang="en-US" sz="2000" dirty="0" err="1" smtClean="0"/>
              <a:t>Robotern</a:t>
            </a:r>
            <a:endParaRPr lang="fr-CH" altLang="en-US" sz="2000" dirty="0" smtClean="0"/>
          </a:p>
          <a:p>
            <a:pPr>
              <a:lnSpc>
                <a:spcPct val="100000"/>
              </a:lnSpc>
              <a:spcBef>
                <a:spcPts val="488"/>
              </a:spcBef>
              <a:buSzPct val="133000"/>
            </a:pPr>
            <a:r>
              <a:rPr lang="en-US" sz="2000" dirty="0" smtClean="0"/>
              <a:t> </a:t>
            </a: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
        <p:nvSpPr>
          <p:cNvPr id="8" name="Text Box 2"/>
          <p:cNvSpPr txBox="1">
            <a:spLocks noChangeArrowheads="1"/>
          </p:cNvSpPr>
          <p:nvPr/>
        </p:nvSpPr>
        <p:spPr bwMode="auto">
          <a:xfrm>
            <a:off x="341871" y="4489689"/>
            <a:ext cx="8569325" cy="79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r>
              <a:rPr lang="fr-CH" altLang="en-US" sz="2000" b="1" dirty="0" err="1" smtClean="0"/>
              <a:t>medizinisch</a:t>
            </a:r>
            <a:r>
              <a:rPr lang="fr-CH" altLang="en-US" sz="2000" dirty="0" smtClean="0"/>
              <a:t> =&gt; </a:t>
            </a:r>
            <a:r>
              <a:rPr lang="fr-CH" altLang="en-US" sz="2000" dirty="0" err="1" smtClean="0"/>
              <a:t>medizinisches</a:t>
            </a:r>
            <a:r>
              <a:rPr lang="fr-CH" altLang="en-US" sz="2000" dirty="0" smtClean="0"/>
              <a:t>, </a:t>
            </a:r>
            <a:r>
              <a:rPr lang="fr-CH" altLang="en-US" sz="2000" dirty="0" err="1" smtClean="0"/>
              <a:t>medizinischen</a:t>
            </a:r>
            <a:r>
              <a:rPr lang="fr-CH" altLang="en-US" sz="2000" dirty="0" smtClean="0"/>
              <a:t>, </a:t>
            </a:r>
            <a:r>
              <a:rPr lang="fr-CH" altLang="en-US" sz="2000" dirty="0" err="1" smtClean="0"/>
              <a:t>medizinischer</a:t>
            </a:r>
            <a:r>
              <a:rPr lang="fr-CH" altLang="en-US" sz="2000" dirty="0" smtClean="0"/>
              <a:t>, </a:t>
            </a:r>
            <a:r>
              <a:rPr lang="fr-CH" altLang="en-US" sz="2000" dirty="0" err="1" smtClean="0"/>
              <a:t>medizinische</a:t>
            </a:r>
            <a:r>
              <a:rPr lang="fr-CH" altLang="en-US" sz="2000" dirty="0" smtClean="0"/>
              <a:t>, </a:t>
            </a:r>
            <a:r>
              <a:rPr lang="fr-CH" altLang="en-US" sz="2000" dirty="0" err="1" smtClean="0"/>
              <a:t>medizinischem</a:t>
            </a:r>
            <a:r>
              <a:rPr lang="fr-CH" altLang="en-US" sz="2000" dirty="0" smtClean="0"/>
              <a:t>,</a:t>
            </a:r>
          </a:p>
          <a:p>
            <a:pPr>
              <a:lnSpc>
                <a:spcPct val="100000"/>
              </a:lnSpc>
              <a:spcBef>
                <a:spcPts val="488"/>
              </a:spcBef>
              <a:buSzPct val="133000"/>
            </a:pPr>
            <a:r>
              <a:rPr lang="en-US" sz="2000" dirty="0" smtClean="0"/>
              <a:t> </a:t>
            </a: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
        <p:nvSpPr>
          <p:cNvPr id="9" name="Text Box 2"/>
          <p:cNvSpPr txBox="1">
            <a:spLocks noChangeArrowheads="1"/>
          </p:cNvSpPr>
          <p:nvPr/>
        </p:nvSpPr>
        <p:spPr bwMode="auto">
          <a:xfrm>
            <a:off x="323850" y="5445224"/>
            <a:ext cx="8569325"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r>
              <a:rPr lang="fr-CH" altLang="en-US" sz="2000" b="1" dirty="0" err="1" smtClean="0"/>
              <a:t>Gerät</a:t>
            </a:r>
            <a:r>
              <a:rPr lang="fr-CH" altLang="en-US" sz="2000" dirty="0"/>
              <a:t> </a:t>
            </a:r>
            <a:r>
              <a:rPr lang="fr-CH" altLang="en-US" sz="2000" dirty="0" smtClean="0"/>
              <a:t>=&gt; </a:t>
            </a:r>
            <a:r>
              <a:rPr lang="en-US" sz="2000" dirty="0" err="1" smtClean="0"/>
              <a:t>Gerätes</a:t>
            </a:r>
            <a:r>
              <a:rPr lang="en-US" sz="2000" dirty="0" smtClean="0"/>
              <a:t>, </a:t>
            </a:r>
            <a:r>
              <a:rPr lang="en-US" sz="2000" dirty="0" err="1" smtClean="0"/>
              <a:t>Geräten</a:t>
            </a:r>
            <a:r>
              <a:rPr lang="en-US" sz="2000" dirty="0" smtClean="0"/>
              <a:t>, </a:t>
            </a:r>
            <a:r>
              <a:rPr lang="en-US" sz="2000" dirty="0" err="1" smtClean="0"/>
              <a:t>Geräte</a:t>
            </a:r>
            <a:r>
              <a:rPr lang="en-US" sz="2000" dirty="0" smtClean="0"/>
              <a:t>, </a:t>
            </a:r>
            <a:r>
              <a:rPr lang="en-US" sz="2000" dirty="0" err="1" smtClean="0"/>
              <a:t>Geräts</a:t>
            </a:r>
            <a:r>
              <a:rPr lang="en-US" sz="2000" dirty="0" smtClean="0"/>
              <a:t>, </a:t>
            </a:r>
            <a:r>
              <a:rPr lang="fr-CH" altLang="en-US" sz="2000" dirty="0" err="1" smtClean="0"/>
              <a:t>Geraet</a:t>
            </a:r>
            <a:r>
              <a:rPr lang="fr-CH" altLang="en-US" sz="2000" dirty="0" smtClean="0"/>
              <a:t>, </a:t>
            </a:r>
            <a:r>
              <a:rPr lang="en-US" sz="2000" dirty="0" err="1" smtClean="0"/>
              <a:t>Geraetes</a:t>
            </a:r>
            <a:r>
              <a:rPr lang="en-US" sz="2000" dirty="0" smtClean="0"/>
              <a:t>, </a:t>
            </a:r>
            <a:r>
              <a:rPr lang="en-US" sz="2000" dirty="0" err="1" smtClean="0"/>
              <a:t>Geraeten</a:t>
            </a:r>
            <a:r>
              <a:rPr lang="en-US" sz="2000" dirty="0" smtClean="0"/>
              <a:t>, </a:t>
            </a:r>
            <a:r>
              <a:rPr lang="en-US" sz="2000" dirty="0" err="1" smtClean="0"/>
              <a:t>Geraete</a:t>
            </a:r>
            <a:r>
              <a:rPr lang="en-US" sz="2000" dirty="0" smtClean="0"/>
              <a:t>, </a:t>
            </a:r>
            <a:r>
              <a:rPr lang="en-US" sz="2000" dirty="0" err="1" smtClean="0"/>
              <a:t>Geraets</a:t>
            </a:r>
            <a:r>
              <a:rPr lang="en-US" sz="2000" dirty="0" smtClean="0"/>
              <a:t> </a:t>
            </a:r>
            <a:endParaRPr lang="en-US" altLang="en-US" sz="2000" dirty="0" smtClean="0"/>
          </a:p>
          <a:p>
            <a:pPr>
              <a:lnSpc>
                <a:spcPct val="100000"/>
              </a:lnSpc>
              <a:spcBef>
                <a:spcPts val="488"/>
              </a:spcBef>
              <a:buSzPct val="133000"/>
            </a:pPr>
            <a:r>
              <a:rPr lang="en-US" sz="2000" dirty="0" smtClean="0"/>
              <a:t> </a:t>
            </a: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4975075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57200" y="274638"/>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German decompounder</a:t>
            </a:r>
          </a:p>
        </p:txBody>
      </p:sp>
      <p:grpSp>
        <p:nvGrpSpPr>
          <p:cNvPr id="3" name="Group 2"/>
          <p:cNvGrpSpPr/>
          <p:nvPr/>
        </p:nvGrpSpPr>
        <p:grpSpPr>
          <a:xfrm>
            <a:off x="360363" y="1479550"/>
            <a:ext cx="8567737" cy="3992563"/>
            <a:chOff x="360363" y="1479550"/>
            <a:chExt cx="8567737" cy="3992563"/>
          </a:xfrm>
        </p:grpSpPr>
        <p:sp>
          <p:nvSpPr>
            <p:cNvPr id="20482" name="Text Box 2"/>
            <p:cNvSpPr txBox="1">
              <a:spLocks noChangeArrowheads="1"/>
            </p:cNvSpPr>
            <p:nvPr/>
          </p:nvSpPr>
          <p:spPr bwMode="auto">
            <a:xfrm>
              <a:off x="360363" y="1944688"/>
              <a:ext cx="590391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Example: WO2014/00729 </a:t>
              </a:r>
              <a:br>
                <a:rPr lang="en-US" altLang="en-US" sz="2400" dirty="0"/>
              </a:br>
              <a:r>
                <a:rPr lang="en-US" altLang="en-US" sz="2400" b="1" i="1" dirty="0" err="1"/>
                <a:t>Gasballongetragener</a:t>
              </a:r>
              <a:r>
                <a:rPr lang="en-US" altLang="en-US" sz="2400" b="1" i="1" dirty="0"/>
                <a:t> </a:t>
              </a:r>
              <a:r>
                <a:rPr lang="en-US" altLang="en-US" sz="2400" b="1" i="1" dirty="0" err="1"/>
                <a:t>Flugroboter</a:t>
              </a:r>
              <a:r>
                <a:rPr lang="en-US" altLang="en-US" sz="2400" b="1" i="1" dirty="0"/>
                <a:t> </a:t>
              </a:r>
              <a:r>
                <a:rPr lang="en-US" altLang="en-US" sz="2400" dirty="0"/>
                <a:t/>
              </a:r>
              <a:br>
                <a:rPr lang="en-US" altLang="en-US" sz="2400" dirty="0"/>
              </a:b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1479550"/>
              <a:ext cx="2552700" cy="399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484" name="Text Box 4"/>
          <p:cNvSpPr txBox="1">
            <a:spLocks noChangeArrowheads="1"/>
          </p:cNvSpPr>
          <p:nvPr/>
        </p:nvSpPr>
        <p:spPr bwMode="auto">
          <a:xfrm>
            <a:off x="392113" y="1012825"/>
            <a:ext cx="83994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Special care has been taken to index efficiently compound words in German language</a:t>
            </a:r>
            <a:br>
              <a:rPr lang="en-US" altLang="en-US" sz="2400" dirty="0"/>
            </a:br>
            <a:endParaRPr lang="en-US" altLang="en-US" sz="2400" dirty="0"/>
          </a:p>
          <a:p>
            <a:pPr hangingPunct="1">
              <a:lnSpc>
                <a:spcPct val="100000"/>
              </a:lnSpc>
              <a:spcBef>
                <a:spcPts val="488"/>
              </a:spcBef>
              <a:buSzPct val="111000"/>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
        <p:nvSpPr>
          <p:cNvPr id="20485" name="Text Box 5"/>
          <p:cNvSpPr txBox="1">
            <a:spLocks noChangeArrowheads="1"/>
          </p:cNvSpPr>
          <p:nvPr/>
        </p:nvSpPr>
        <p:spPr bwMode="auto">
          <a:xfrm>
            <a:off x="431800" y="2952750"/>
            <a:ext cx="6335713"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With </a:t>
            </a:r>
            <a:r>
              <a:rPr lang="en-US" altLang="en-US" sz="2400" dirty="0" err="1"/>
              <a:t>decompounding</a:t>
            </a:r>
            <a:r>
              <a:rPr lang="en-US" altLang="en-US" sz="2400" dirty="0"/>
              <a:t>, any of the following queries will match the WO2014/00729 document:</a:t>
            </a:r>
            <a:br>
              <a:rPr lang="en-US" altLang="en-US" sz="2400" dirty="0"/>
            </a:br>
            <a:r>
              <a:rPr lang="en-US" altLang="en-US" sz="600" dirty="0"/>
              <a:t> </a:t>
            </a:r>
          </a:p>
          <a:p>
            <a:pPr lvl="1" hangingPunct="1">
              <a:lnSpc>
                <a:spcPct val="100000"/>
              </a:lnSpc>
              <a:spcAft>
                <a:spcPts val="1138"/>
              </a:spcAft>
              <a:buSzPct val="111000"/>
              <a:buFont typeface="Times New Roman" pitchFamily="16" charset="0"/>
              <a:buBlip>
                <a:blip r:embed="rId3"/>
              </a:buBlip>
            </a:pPr>
            <a:r>
              <a:rPr lang="en-US" altLang="en-US" sz="2400" dirty="0"/>
              <a:t> “</a:t>
            </a:r>
            <a:r>
              <a:rPr lang="en-US" altLang="en-US" sz="2400" dirty="0" err="1"/>
              <a:t>gasballon</a:t>
            </a:r>
            <a:r>
              <a:rPr lang="en-US" altLang="en-US" sz="2400" dirty="0"/>
              <a:t>” AND “</a:t>
            </a:r>
            <a:r>
              <a:rPr lang="en-US" altLang="en-US" sz="2400" dirty="0" err="1"/>
              <a:t>roboter</a:t>
            </a:r>
            <a:r>
              <a:rPr lang="en-US" altLang="en-US" sz="2400" dirty="0"/>
              <a:t>”</a:t>
            </a:r>
          </a:p>
          <a:p>
            <a:pPr lvl="1" hangingPunct="1">
              <a:lnSpc>
                <a:spcPct val="100000"/>
              </a:lnSpc>
              <a:spcAft>
                <a:spcPts val="1138"/>
              </a:spcAft>
              <a:buSzPct val="111000"/>
              <a:buFont typeface="Times New Roman" pitchFamily="16" charset="0"/>
              <a:buBlip>
                <a:blip r:embed="rId3"/>
              </a:buBlip>
            </a:pPr>
            <a:r>
              <a:rPr lang="en-US" altLang="en-US" sz="2400" dirty="0"/>
              <a:t> “</a:t>
            </a:r>
            <a:r>
              <a:rPr lang="en-US" altLang="en-US" sz="2400" dirty="0" err="1"/>
              <a:t>gasballon</a:t>
            </a:r>
            <a:r>
              <a:rPr lang="en-US" altLang="en-US" sz="2400" dirty="0"/>
              <a:t>” AND “</a:t>
            </a:r>
            <a:r>
              <a:rPr lang="en-US" altLang="en-US" sz="2400" dirty="0" err="1"/>
              <a:t>flugroboter</a:t>
            </a:r>
            <a:r>
              <a:rPr lang="en-US" altLang="en-US" sz="2400" dirty="0"/>
              <a:t>”</a:t>
            </a:r>
          </a:p>
          <a:p>
            <a:pPr lvl="1" hangingPunct="1">
              <a:lnSpc>
                <a:spcPct val="100000"/>
              </a:lnSpc>
              <a:spcAft>
                <a:spcPts val="1138"/>
              </a:spcAft>
              <a:buSzPct val="111000"/>
              <a:buFont typeface="Times New Roman" pitchFamily="16" charset="0"/>
              <a:buBlip>
                <a:blip r:embed="rId3"/>
              </a:buBlip>
            </a:pPr>
            <a:r>
              <a:rPr lang="en-US" altLang="en-US" sz="2400" dirty="0"/>
              <a:t>“</a:t>
            </a:r>
            <a:r>
              <a:rPr lang="en-US" altLang="en-US" sz="2400" i="1" dirty="0" err="1"/>
              <a:t>gasballongetragener</a:t>
            </a:r>
            <a:r>
              <a:rPr lang="en-US" altLang="en-US" sz="2400" i="1" dirty="0"/>
              <a:t> “ AND “</a:t>
            </a:r>
            <a:r>
              <a:rPr lang="en-US" altLang="en-US" sz="2400" i="1" dirty="0" err="1"/>
              <a:t>roboter</a:t>
            </a:r>
            <a:r>
              <a:rPr lang="en-US" altLang="en-US" sz="2400" i="1" dirty="0"/>
              <a:t>”</a:t>
            </a:r>
          </a:p>
          <a:p>
            <a:pPr lvl="1" hangingPunct="1">
              <a:lnSpc>
                <a:spcPct val="100000"/>
              </a:lnSpc>
              <a:spcAft>
                <a:spcPts val="1138"/>
              </a:spcAft>
              <a:buSzPct val="111000"/>
              <a:buFont typeface="Times New Roman" pitchFamily="16" charset="0"/>
              <a:buBlip>
                <a:blip r:embed="rId3"/>
              </a:buBlip>
            </a:pPr>
            <a:r>
              <a:rPr lang="en-US" altLang="en-US" sz="2400" i="1" dirty="0"/>
              <a:t>“</a:t>
            </a:r>
            <a:r>
              <a:rPr lang="en-US" altLang="en-US" sz="2400" i="1" dirty="0" err="1"/>
              <a:t>getragener</a:t>
            </a:r>
            <a:r>
              <a:rPr lang="en-US" altLang="en-US" sz="2400" i="1" dirty="0"/>
              <a:t>” AND “</a:t>
            </a:r>
            <a:r>
              <a:rPr lang="en-US" altLang="en-US" sz="2400" i="1" dirty="0" err="1"/>
              <a:t>roboter</a:t>
            </a:r>
            <a:r>
              <a:rPr lang="en-US" altLang="en-US" sz="2400" i="1" dirty="0"/>
              <a:t>”</a:t>
            </a:r>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738914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ppt_x"/>
                                          </p:val>
                                        </p:tav>
                                        <p:tav tm="100000">
                                          <p:val>
                                            <p:strVal val="#ppt_x"/>
                                          </p:val>
                                        </p:tav>
                                      </p:tavLst>
                                    </p:anim>
                                    <p:anim calcmode="lin" valueType="num">
                                      <p:cBhvr additive="base">
                                        <p:cTn id="1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pPr>
            <a:r>
              <a:rPr lang="en-US" altLang="en-US" sz="3600">
                <a:solidFill>
                  <a:srgbClr val="00408C"/>
                </a:solidFill>
              </a:rPr>
              <a:t>German decompounder</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0"/>
            <a:ext cx="9072562" cy="676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367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TAPTA</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412875"/>
            <a:ext cx="8351837"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7517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1598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540" y="3789040"/>
            <a:ext cx="4991100" cy="27336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152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4250"/>
                                  </p:stCondLst>
                                  <p:childTnLst>
                                    <p:set>
                                      <p:cBhvr>
                                        <p:cTn id="9" dur="1" fill="hold">
                                          <p:stCondLst>
                                            <p:cond delay="0"/>
                                          </p:stCondLst>
                                        </p:cTn>
                                        <p:tgtEl>
                                          <p:spTgt spid="245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Monthly webinar</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742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Database</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188171"/>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15080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GLOBAL BRAND DATABASE </a:t>
            </a:r>
          </a:p>
        </p:txBody>
      </p:sp>
      <p:sp>
        <p:nvSpPr>
          <p:cNvPr id="31746" name="Text Box 2"/>
          <p:cNvSpPr txBox="1">
            <a:spLocks noChangeArrowheads="1"/>
          </p:cNvSpPr>
          <p:nvPr/>
        </p:nvSpPr>
        <p:spPr bwMode="auto">
          <a:xfrm>
            <a:off x="453113" y="980728"/>
            <a:ext cx="822960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3"/>
              </a:buBlip>
            </a:pPr>
            <a:r>
              <a:rPr lang="en-US" altLang="en-US" sz="2400" dirty="0" smtClean="0"/>
              <a:t>14 million </a:t>
            </a:r>
            <a:r>
              <a:rPr lang="en-US" altLang="en-US" sz="2400" dirty="0"/>
              <a:t>records relating to internationally-protected trademarks, etc.</a:t>
            </a:r>
          </a:p>
          <a:p>
            <a:pPr algn="just" hangingPunct="1">
              <a:lnSpc>
                <a:spcPct val="100000"/>
              </a:lnSpc>
              <a:spcBef>
                <a:spcPts val="488"/>
              </a:spcBef>
              <a:buClrTx/>
              <a:buSzTx/>
              <a:buFontTx/>
              <a:buNone/>
            </a:pPr>
            <a:endParaRPr lang="en-US" altLang="en-US" sz="2400" dirty="0"/>
          </a:p>
          <a:p>
            <a:pPr algn="just" hangingPunct="1">
              <a:lnSpc>
                <a:spcPct val="100000"/>
              </a:lnSpc>
              <a:spcBef>
                <a:spcPts val="488"/>
              </a:spcBef>
              <a:buSzPct val="111000"/>
              <a:buFont typeface="Times New Roman" pitchFamily="16" charset="0"/>
              <a:buBlip>
                <a:blip r:embed="rId3"/>
              </a:buBlip>
            </a:pPr>
            <a:r>
              <a:rPr lang="en-US" altLang="en-US" sz="2400" dirty="0"/>
              <a:t>Free of charge simultaneous brand-related searches across multiple collections, including:</a:t>
            </a:r>
          </a:p>
          <a:p>
            <a:pPr algn="just" hangingPunct="1">
              <a:lnSpc>
                <a:spcPct val="100000"/>
              </a:lnSpc>
              <a:spcBef>
                <a:spcPts val="488"/>
              </a:spcBef>
              <a:buClrTx/>
              <a:buSzTx/>
              <a:buFontTx/>
              <a:buNone/>
            </a:pPr>
            <a:endParaRPr lang="en-US" altLang="en-US" sz="2400" dirty="0"/>
          </a:p>
          <a:p>
            <a:pPr lvl="1" hangingPunct="1">
              <a:lnSpc>
                <a:spcPct val="100000"/>
              </a:lnSpc>
              <a:spcBef>
                <a:spcPts val="488"/>
              </a:spcBef>
              <a:buSzPct val="75000"/>
              <a:buFont typeface="Wingdings" charset="0"/>
              <a:buChar char="Ø"/>
            </a:pPr>
            <a:r>
              <a:rPr lang="en-US" altLang="en-US" sz="2400" dirty="0"/>
              <a:t>Trademarks registered under Madrid System</a:t>
            </a:r>
          </a:p>
          <a:p>
            <a:pPr lvl="1" hangingPunct="1">
              <a:lnSpc>
                <a:spcPct val="100000"/>
              </a:lnSpc>
              <a:spcBef>
                <a:spcPts val="488"/>
              </a:spcBef>
              <a:buSzPct val="75000"/>
              <a:buFont typeface="Wingdings" charset="0"/>
              <a:buChar char="Ø"/>
            </a:pPr>
            <a:r>
              <a:rPr lang="en-US" altLang="en-US" sz="2400" dirty="0"/>
              <a:t>Appellations of Origin registered under Lisbon System</a:t>
            </a:r>
          </a:p>
          <a:p>
            <a:pPr lvl="1" hangingPunct="1">
              <a:lnSpc>
                <a:spcPct val="100000"/>
              </a:lnSpc>
              <a:spcBef>
                <a:spcPts val="488"/>
              </a:spcBef>
              <a:buSzPct val="75000"/>
              <a:buFont typeface="Wingdings" charset="0"/>
              <a:buChar char="Ø"/>
            </a:pPr>
            <a:r>
              <a:rPr lang="en-US" altLang="en-US" sz="2400" dirty="0"/>
              <a:t>Emblems protected under the Paris Convention 6ter </a:t>
            </a:r>
          </a:p>
          <a:p>
            <a:pPr lvl="1" hangingPunct="1">
              <a:lnSpc>
                <a:spcPct val="100000"/>
              </a:lnSpc>
              <a:spcBef>
                <a:spcPts val="488"/>
              </a:spcBef>
              <a:buSzPct val="75000"/>
              <a:buFont typeface="Wingdings" charset="0"/>
              <a:buChar char="Ø"/>
            </a:pPr>
            <a:r>
              <a:rPr lang="en-US" altLang="en-US" sz="2400" dirty="0" smtClean="0"/>
              <a:t>UAE, </a:t>
            </a:r>
            <a:r>
              <a:rPr lang="en-US" altLang="en-US" sz="2400" dirty="0"/>
              <a:t>Australia, Canada, </a:t>
            </a:r>
            <a:r>
              <a:rPr lang="en-US" altLang="en-US" sz="2400" dirty="0" smtClean="0"/>
              <a:t>Switzerland, Denmark, Algeria, Estonia, Egypt, Israel, Cambodia, Morocco, New Zealand, Oman, Philippines, Singapore and US     </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4141173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dirty="0" smtClean="0">
                <a:latin typeface="Arial" charset="0"/>
                <a:cs typeface="Times New Roman" charset="0"/>
              </a:rPr>
              <a:t>  </a:t>
            </a:r>
            <a:br>
              <a:rPr lang="en-US" sz="2600" dirty="0" smtClean="0">
                <a:latin typeface="Arial" charset="0"/>
                <a:cs typeface="Times New Roman" charset="0"/>
              </a:rPr>
            </a:br>
            <a:r>
              <a:rPr lang="en-US" sz="3200" b="1" dirty="0" smtClean="0">
                <a:solidFill>
                  <a:srgbClr val="002060"/>
                </a:solidFill>
                <a:cs typeface="Times New Roman"/>
              </a:rPr>
              <a:t>BEIJING TREATY ON AUDIOVISUAL PERFORMANCES 	JUNE, 26 2012  </a:t>
            </a:r>
            <a:endParaRPr lang="en-US" sz="3200" b="1" dirty="0">
              <a:solidFill>
                <a:srgbClr val="002060"/>
              </a:solidFill>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4036943920"/>
      </p:ext>
    </p:extLst>
  </p:cSld>
  <p:clrMapOvr>
    <a:masterClrMapping/>
  </p:clrMapOvr>
  <p:transition spd="slow">
    <p:wip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mtClean="0"/>
              <a:t>Global Brand Database</a:t>
            </a:r>
          </a:p>
        </p:txBody>
      </p:sp>
      <p:sp>
        <p:nvSpPr>
          <p:cNvPr id="17411" name="Content Placeholder 2"/>
          <p:cNvSpPr>
            <a:spLocks noGrp="1"/>
          </p:cNvSpPr>
          <p:nvPr>
            <p:ph idx="1"/>
          </p:nvPr>
        </p:nvSpPr>
        <p:spPr/>
        <p:txBody>
          <a:bodyPr/>
          <a:lstStyle/>
          <a:p>
            <a:pPr marL="0" indent="0" eaLnBrk="1" hangingPunct="1">
              <a:buFontTx/>
              <a:buNone/>
            </a:pPr>
            <a:r>
              <a:rPr lang="en-US" altLang="en-US" dirty="0" smtClean="0"/>
              <a:t>Video demo:</a:t>
            </a:r>
          </a:p>
          <a:p>
            <a:pPr marL="0" indent="0" eaLnBrk="1" hangingPunct="1">
              <a:buFontTx/>
              <a:buNone/>
            </a:pPr>
            <a:r>
              <a:rPr lang="en-US" altLang="en-US" dirty="0" smtClean="0">
                <a:hlinkClick r:id="rId3"/>
              </a:rPr>
              <a:t>http://www.wipo.int/pressroom/en/articles/2014/article_0007.html</a:t>
            </a:r>
            <a:endParaRPr lang="en-US" altLang="en-US" dirty="0" smtClean="0"/>
          </a:p>
          <a:p>
            <a:pPr marL="0" indent="0" eaLnBrk="1" hangingPunct="1">
              <a:buFontTx/>
              <a:buNone/>
            </a:pPr>
            <a:endParaRPr lang="en-US" altLang="en-US" dirty="0" smtClean="0"/>
          </a:p>
        </p:txBody>
      </p:sp>
    </p:spTree>
    <p:extLst>
      <p:ext uri="{BB962C8B-B14F-4D97-AF65-F5344CB8AC3E}">
        <p14:creationId xmlns:p14="http://schemas.microsoft.com/office/powerpoint/2010/main" val="3841949733"/>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mtClean="0"/>
              <a:t>Global Brand Database – Features</a:t>
            </a:r>
          </a:p>
        </p:txBody>
      </p:sp>
      <p:sp>
        <p:nvSpPr>
          <p:cNvPr id="16387" name="Content Placeholder 2"/>
          <p:cNvSpPr>
            <a:spLocks noGrp="1"/>
          </p:cNvSpPr>
          <p:nvPr>
            <p:ph idx="1"/>
          </p:nvPr>
        </p:nvSpPr>
        <p:spPr>
          <a:xfrm>
            <a:off x="385763" y="1196752"/>
            <a:ext cx="8229600" cy="5113337"/>
          </a:xfrm>
        </p:spPr>
        <p:txBody>
          <a:bodyPr/>
          <a:lstStyle/>
          <a:p>
            <a:pPr eaLnBrk="1" hangingPunct="1"/>
            <a:r>
              <a:rPr lang="en-US" altLang="en-US" sz="2100" dirty="0" smtClean="0"/>
              <a:t>Single intuitive interface to search 19 data collections</a:t>
            </a:r>
          </a:p>
          <a:p>
            <a:pPr eaLnBrk="1" hangingPunct="1"/>
            <a:r>
              <a:rPr lang="en-US" altLang="en-US" sz="2100" dirty="0" smtClean="0"/>
              <a:t>Image Search by example</a:t>
            </a:r>
          </a:p>
          <a:p>
            <a:pPr eaLnBrk="1" hangingPunct="1"/>
            <a:r>
              <a:rPr lang="en-US" altLang="en-US" sz="2100" dirty="0" smtClean="0"/>
              <a:t>Interactive &amp; dynamic search with immediate feedback</a:t>
            </a:r>
          </a:p>
          <a:p>
            <a:pPr eaLnBrk="1" hangingPunct="1"/>
            <a:r>
              <a:rPr lang="en-US" altLang="en-US" sz="2100" dirty="0" smtClean="0"/>
              <a:t>Fuzzy, phonetic and word-stem matches</a:t>
            </a:r>
          </a:p>
          <a:p>
            <a:pPr eaLnBrk="1" hangingPunct="1"/>
            <a:r>
              <a:rPr lang="en-US" altLang="en-US" sz="2100" dirty="0" smtClean="0"/>
              <a:t>Automatic term suggestion</a:t>
            </a:r>
          </a:p>
          <a:p>
            <a:pPr eaLnBrk="1" hangingPunct="1"/>
            <a:r>
              <a:rPr lang="en-US" altLang="en-US" sz="2100" dirty="0" smtClean="0"/>
              <a:t>Easy search of US or Vienna image class </a:t>
            </a:r>
          </a:p>
          <a:p>
            <a:pPr eaLnBrk="1" hangingPunct="1"/>
            <a:r>
              <a:rPr lang="en-US" altLang="en-US" sz="2100" dirty="0" smtClean="0"/>
              <a:t>Full Boolean, proximity and range options</a:t>
            </a:r>
          </a:p>
          <a:p>
            <a:pPr eaLnBrk="1" hangingPunct="1"/>
            <a:r>
              <a:rPr lang="en-US" altLang="en-US" sz="2100" dirty="0" smtClean="0"/>
              <a:t>Unlimited, customizable results browsing</a:t>
            </a:r>
          </a:p>
          <a:p>
            <a:pPr eaLnBrk="1" hangingPunct="1"/>
            <a:r>
              <a:rPr lang="en-US" altLang="en-US" sz="2100" dirty="0" smtClean="0"/>
              <a:t>Saved searches and record sets</a:t>
            </a:r>
          </a:p>
          <a:p>
            <a:pPr eaLnBrk="1" hangingPunct="1"/>
            <a:r>
              <a:rPr lang="en-US" altLang="en-US" sz="2100" dirty="0" smtClean="0"/>
              <a:t>Instant, graphical data analysis</a:t>
            </a:r>
          </a:p>
          <a:p>
            <a:pPr eaLnBrk="1" hangingPunct="1"/>
            <a:endParaRPr lang="en-US" altLang="en-US" dirty="0" smtClean="0"/>
          </a:p>
          <a:p>
            <a:pPr eaLnBrk="1" hangingPunct="1"/>
            <a:endParaRPr lang="en-US" altLang="en-US" dirty="0" smtClean="0"/>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0844" y="5392050"/>
            <a:ext cx="27368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843588"/>
            <a:ext cx="2664867" cy="9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578350"/>
            <a:ext cx="21605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438" y="5207000"/>
            <a:ext cx="666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441000"/>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58" y="548680"/>
            <a:ext cx="8900284" cy="611325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268663"/>
            <a:ext cx="2667000" cy="28575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3316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56" y="332656"/>
            <a:ext cx="9045968" cy="628569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954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20688"/>
            <a:ext cx="8759536" cy="532859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653136"/>
            <a:ext cx="8163020" cy="14084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31" y="4683425"/>
            <a:ext cx="8132731" cy="134788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537" y="4717584"/>
            <a:ext cx="8102441" cy="128730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7181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9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80" y="476672"/>
            <a:ext cx="8792399" cy="604867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7714065"/>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4268"/>
            <a:ext cx="7488534" cy="649900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628800"/>
            <a:ext cx="2667000" cy="23336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088201"/>
            <a:ext cx="1866900" cy="25050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2117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8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4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 y="404664"/>
            <a:ext cx="8926207" cy="61926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936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6631"/>
            <a:ext cx="7812360" cy="656631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16631"/>
            <a:ext cx="2667372" cy="26483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476672"/>
            <a:ext cx="2676899" cy="26768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1093080"/>
            <a:ext cx="2667372" cy="3343742"/>
          </a:xfrm>
          <a:prstGeom prst="rect">
            <a:avLst/>
          </a:prstGeom>
        </p:spPr>
      </p:pic>
    </p:spTree>
    <p:extLst>
      <p:ext uri="{BB962C8B-B14F-4D97-AF65-F5344CB8AC3E}">
        <p14:creationId xmlns:p14="http://schemas.microsoft.com/office/powerpoint/2010/main" val="849551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Database</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70892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837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dirty="0" smtClean="0">
                <a:latin typeface="Times New Roman" charset="0"/>
                <a:cs typeface="Times New Roman" charset="0"/>
              </a:rPr>
              <a:t> </a:t>
            </a:r>
            <a:r>
              <a:rPr lang="en-US" sz="3200" b="1" dirty="0" smtClean="0">
                <a:solidFill>
                  <a:srgbClr val="002060"/>
                </a:solidFill>
                <a:latin typeface="Arial" charset="0"/>
                <a:cs typeface="Times New Roman" charset="0"/>
              </a:rPr>
              <a:t>BEIJING TREATY  </a:t>
            </a:r>
            <a:r>
              <a:rPr lang="en-US" dirty="0" smtClean="0">
                <a:latin typeface="Arial" charset="0"/>
                <a:cs typeface="Times New Roman" charset="0"/>
              </a:rPr>
              <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060848"/>
            <a:ext cx="8753475" cy="4065315"/>
          </a:xfrm>
        </p:spPr>
        <p:txBody>
          <a:bodyPr/>
          <a:lstStyle/>
          <a:p>
            <a:pPr algn="just"/>
            <a:r>
              <a:rPr lang="en-US" sz="1800" dirty="0" smtClean="0">
                <a:latin typeface="Arial" charset="0"/>
                <a:cs typeface="Times New Roman" charset="0"/>
              </a:rPr>
              <a:t>The treaty on audiovisual performances was adopted on June 2012. The treaty will enter into force with 30 ratifications.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This treaty will strengthen the position of performers, giving them moral and economic rights for the international use of their performances. </a:t>
            </a:r>
          </a:p>
          <a:p>
            <a:pPr algn="just"/>
            <a:endParaRPr lang="en-US" sz="1800" dirty="0" smtClean="0">
              <a:latin typeface="Arial" charset="0"/>
              <a:cs typeface="Times New Roman" charset="0"/>
            </a:endParaRPr>
          </a:p>
          <a:p>
            <a:pPr algn="just">
              <a:lnSpc>
                <a:spcPct val="110000"/>
              </a:lnSpc>
            </a:pPr>
            <a:r>
              <a:rPr lang="en-US" sz="1800" dirty="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1800" dirty="0" smtClean="0">
              <a:latin typeface="Arial" charset="0"/>
              <a:cs typeface="Times New Roman" charset="0"/>
            </a:endParaRPr>
          </a:p>
          <a:p>
            <a:pPr algn="just">
              <a:lnSpc>
                <a:spcPct val="110000"/>
              </a:lnSpc>
            </a:pPr>
            <a:r>
              <a:rPr lang="en-US" sz="1700" i="1" dirty="0" smtClean="0">
                <a:latin typeface="Arial" charset="0"/>
                <a:cs typeface="Times New Roman" charset="0"/>
              </a:rPr>
              <a:t>« The conclusion of the Beijing Treaty is an important milestone toward closing the gap in the international rights system for audiovisual performers » </a:t>
            </a:r>
            <a:r>
              <a:rPr lang="en-US" sz="1800" dirty="0" smtClean="0">
                <a:latin typeface="Arial" charset="0"/>
                <a:cs typeface="Times New Roman" charset="0"/>
              </a:rPr>
              <a:t>WIPO Director General, Francis Gurry</a:t>
            </a:r>
            <a:endParaRPr lang="en-US" sz="1800" dirty="0" smtClean="0">
              <a:latin typeface="Arial" charset="0"/>
              <a:cs typeface="Arial" charset="0"/>
            </a:endParaRPr>
          </a:p>
          <a:p>
            <a:pPr algn="just"/>
            <a:endParaRPr lang="en-US" sz="16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1263008864"/>
      </p:ext>
    </p:extLst>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9550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457200" y="274638"/>
            <a:ext cx="8229600" cy="1143000"/>
          </a:xfrm>
          <a:ln/>
        </p:spPr>
        <p:txBody>
          <a:bodyPr/>
          <a:lstStyle/>
          <a:p>
            <a:endParaRPr lang="en-US"/>
          </a:p>
        </p:txBody>
      </p:sp>
      <p:sp>
        <p:nvSpPr>
          <p:cNvPr id="4608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2888" cy="6850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24388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8746527"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78798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664"/>
            <a:ext cx="8892580" cy="578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085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Database</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2" y="3196283"/>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350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kern="0" dirty="0" smtClean="0">
                <a:solidFill>
                  <a:srgbClr val="00408C"/>
                </a:solidFill>
              </a:rPr>
              <a:t>WIPO Pearl</a:t>
            </a:r>
            <a:endParaRPr lang="en-US" altLang="en-US" sz="3600" kern="0" dirty="0">
              <a:solidFill>
                <a:srgbClr val="00408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99874"/>
            <a:ext cx="2448272" cy="323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251520" y="1340902"/>
            <a:ext cx="641905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4"/>
              </a:buBlip>
            </a:pPr>
            <a:r>
              <a:rPr lang="en-US" altLang="en-US" sz="2800" dirty="0" smtClean="0"/>
              <a:t>WIPO’s online terminology database</a:t>
            </a:r>
          </a:p>
          <a:p>
            <a:pPr>
              <a:lnSpc>
                <a:spcPct val="100000"/>
              </a:lnSpc>
              <a:spcBef>
                <a:spcPts val="488"/>
              </a:spcBef>
              <a:buSzPct val="95000"/>
              <a:buFont typeface="Times New Roman" pitchFamily="16" charset="0"/>
              <a:buBlip>
                <a:blip r:embed="rId4"/>
              </a:buBlip>
            </a:pPr>
            <a:r>
              <a:rPr lang="en-US" altLang="en-US" sz="2800" dirty="0" smtClean="0"/>
              <a:t>15’000 concepts, 90’000 terms</a:t>
            </a:r>
            <a:endParaRPr lang="en-US" altLang="en-US" sz="2800" dirty="0"/>
          </a:p>
          <a:p>
            <a:pPr>
              <a:lnSpc>
                <a:spcPct val="100000"/>
              </a:lnSpc>
              <a:spcBef>
                <a:spcPts val="488"/>
              </a:spcBef>
              <a:buSzPct val="95000"/>
              <a:buFont typeface="Times New Roman" pitchFamily="16" charset="0"/>
              <a:buBlip>
                <a:blip r:embed="rId4"/>
              </a:buBlip>
            </a:pPr>
            <a:r>
              <a:rPr lang="en-US" altLang="en-US" sz="2800" dirty="0" smtClean="0"/>
              <a:t>10 languages</a:t>
            </a:r>
            <a:endParaRPr lang="en-US" altLang="en-US" sz="2800" dirty="0"/>
          </a:p>
          <a:p>
            <a:pPr>
              <a:lnSpc>
                <a:spcPct val="100000"/>
              </a:lnSpc>
              <a:spcBef>
                <a:spcPts val="488"/>
              </a:spcBef>
              <a:buSzPct val="95000"/>
              <a:buFont typeface="Times New Roman" pitchFamily="16" charset="0"/>
              <a:buBlip>
                <a:blip r:embed="rId4"/>
              </a:buBlip>
            </a:pPr>
            <a:r>
              <a:rPr lang="en-US" altLang="en-US" sz="2800" dirty="0" smtClean="0"/>
              <a:t>Contents validated by WIPO language experts and terminologists</a:t>
            </a:r>
          </a:p>
          <a:p>
            <a:pPr>
              <a:lnSpc>
                <a:spcPct val="100000"/>
              </a:lnSpc>
              <a:spcBef>
                <a:spcPts val="488"/>
              </a:spcBef>
              <a:buSzPct val="95000"/>
              <a:buFont typeface="Times New Roman" pitchFamily="16" charset="0"/>
              <a:buBlip>
                <a:blip r:embed="rId4"/>
              </a:buBlip>
            </a:pPr>
            <a:endParaRPr lang="en-US" altLang="en-US" sz="2800" dirty="0"/>
          </a:p>
          <a:p>
            <a:pPr>
              <a:lnSpc>
                <a:spcPct val="100000"/>
              </a:lnSpc>
              <a:spcBef>
                <a:spcPts val="488"/>
              </a:spcBef>
              <a:buSzPct val="95000"/>
              <a:buBlip>
                <a:blip r:embed="rId4"/>
              </a:buBlip>
            </a:pPr>
            <a:r>
              <a:rPr lang="en-US" altLang="en-US" sz="2800" dirty="0"/>
              <a:t>http://www.wipo.int/wipopearl/search/home.html</a:t>
            </a:r>
            <a:endParaRPr lang="en-US" altLang="en-US" sz="2800" dirty="0" smtClean="0"/>
          </a:p>
        </p:txBody>
      </p:sp>
    </p:spTree>
    <p:extLst>
      <p:ext uri="{BB962C8B-B14F-4D97-AF65-F5344CB8AC3E}">
        <p14:creationId xmlns:p14="http://schemas.microsoft.com/office/powerpoint/2010/main" val="3833938870"/>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Database</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2" y="3683646"/>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4037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IPAS AND DAS </a:t>
            </a:r>
          </a:p>
        </p:txBody>
      </p:sp>
      <p:sp>
        <p:nvSpPr>
          <p:cNvPr id="52226" name="Text Box 2"/>
          <p:cNvSpPr txBox="1">
            <a:spLocks noChangeArrowheads="1"/>
          </p:cNvSpPr>
          <p:nvPr/>
        </p:nvSpPr>
        <p:spPr bwMode="auto">
          <a:xfrm>
            <a:off x="457200" y="1773238"/>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IPAS (IP </a:t>
            </a:r>
            <a:r>
              <a:rPr lang="en-US" altLang="en-US" sz="2400" dirty="0" smtClean="0"/>
              <a:t>office </a:t>
            </a:r>
            <a:r>
              <a:rPr lang="en-US" altLang="en-US" sz="2400" dirty="0"/>
              <a:t>Administration System) used by 60 IPOs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45000"/>
              <a:buFont typeface="Wingdings" charset="0"/>
              <a:buChar char="Ø"/>
            </a:pPr>
            <a:r>
              <a:rPr lang="en-US" altLang="en-US" sz="2400" dirty="0"/>
              <a:t>A WIPO software enabling small IPOs to electronically process patent, trademark, design applications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111000"/>
              <a:buFont typeface="Wingdings" charset="0"/>
              <a:buBlip>
                <a:blip r:embed="rId3"/>
              </a:buBlip>
            </a:pPr>
            <a:r>
              <a:rPr lang="en-US" altLang="en-US" sz="2400" dirty="0"/>
              <a:t>DAS (Digital Access System) used by 11 IPOs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45000"/>
              <a:buFont typeface="Wingdings" charset="0"/>
              <a:buChar char="Ø"/>
            </a:pPr>
            <a:r>
              <a:rPr lang="en-US" altLang="en-US" sz="2400" dirty="0"/>
              <a:t> A System that allows IPOs and applicants to securely exchange or submit a digital copy of priority documents to multiple IPOs  </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486034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Database</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1" y="416207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24979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CASE </a:t>
            </a:r>
          </a:p>
        </p:txBody>
      </p:sp>
      <p:sp>
        <p:nvSpPr>
          <p:cNvPr id="54274" name="Text Box 2"/>
          <p:cNvSpPr txBox="1">
            <a:spLocks noChangeArrowheads="1"/>
          </p:cNvSpPr>
          <p:nvPr/>
        </p:nvSpPr>
        <p:spPr bwMode="auto">
          <a:xfrm>
            <a:off x="611560" y="1280592"/>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48000"/>
              <a:buFont typeface="Times New Roman" pitchFamily="16" charset="0"/>
              <a:buBlip>
                <a:blip r:embed="rId3"/>
              </a:buBlip>
            </a:pPr>
            <a:r>
              <a:rPr lang="en-US" altLang="en-US" sz="2400" dirty="0"/>
              <a:t>“Centralized Access to Search and Examination Reports”</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Started with an initiative of IP Australia and the Vancouver Group (AU, CA, UK) </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Online patent work-sharing platform for patent examiners worldwide—secure sharing search and examination documentation</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IPOs can enhance quality and efficiency of patent examination</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CASE will be linked to Open Portal Dossier of IP5 to become the Global Portal Dossier</a:t>
            </a:r>
          </a:p>
          <a:p>
            <a:pPr>
              <a:lnSpc>
                <a:spcPct val="100000"/>
              </a:lnSpc>
              <a:spcBef>
                <a:spcPts val="488"/>
              </a:spcBef>
              <a:buClrTx/>
              <a:buSzTx/>
              <a:buFontTx/>
              <a:buNone/>
            </a:pPr>
            <a:endParaRPr lang="en-US" altLang="en-US" sz="2000" dirty="0"/>
          </a:p>
        </p:txBody>
      </p:sp>
    </p:spTree>
    <p:extLst>
      <p:ext uri="{BB962C8B-B14F-4D97-AF65-F5344CB8AC3E}">
        <p14:creationId xmlns:p14="http://schemas.microsoft.com/office/powerpoint/2010/main" val="717321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29600" cy="1368152"/>
          </a:xfrm>
        </p:spPr>
        <p:txBody>
          <a:bodyPr>
            <a:noAutofit/>
          </a:bodyPr>
          <a:lstStyle/>
          <a:p>
            <a:r>
              <a:rPr lang="en-US" sz="3200" b="1" dirty="0" smtClean="0">
                <a:solidFill>
                  <a:srgbClr val="000090"/>
                </a:solidFill>
                <a:cs typeface="Times New Roman"/>
              </a:rPr>
              <a:t>Current developments</a:t>
            </a:r>
            <a:endParaRPr lang="en-US" sz="3200" b="1" dirty="0">
              <a:solidFill>
                <a:srgbClr val="000090"/>
              </a:solidFill>
              <a:cs typeface="Times New Roman"/>
            </a:endParaRPr>
          </a:p>
        </p:txBody>
      </p:sp>
      <p:sp>
        <p:nvSpPr>
          <p:cNvPr id="3" name="Content Placeholder 2"/>
          <p:cNvSpPr>
            <a:spLocks noGrp="1"/>
          </p:cNvSpPr>
          <p:nvPr>
            <p:ph idx="1"/>
          </p:nvPr>
        </p:nvSpPr>
        <p:spPr>
          <a:xfrm>
            <a:off x="251520" y="1700808"/>
            <a:ext cx="8784976" cy="4641379"/>
          </a:xfrm>
        </p:spPr>
        <p:txBody>
          <a:bodyPr>
            <a:normAutofit/>
          </a:bodyPr>
          <a:lstStyle/>
          <a:p>
            <a:pPr algn="just">
              <a:lnSpc>
                <a:spcPct val="150000"/>
              </a:lnSpc>
            </a:pPr>
            <a:r>
              <a:rPr lang="en-US" sz="1800" dirty="0" smtClean="0">
                <a:latin typeface="Arial" panose="020B0604020202020204" pitchFamily="34" charset="0"/>
                <a:cs typeface="Arial" panose="020B0604020202020204" pitchFamily="34" charset="0"/>
              </a:rPr>
              <a:t>Designs:  The draft text for a Design Law Treaty has </a:t>
            </a:r>
            <a:r>
              <a:rPr lang="en-US" sz="1800" dirty="0">
                <a:latin typeface="Arial" panose="020B0604020202020204" pitchFamily="34" charset="0"/>
                <a:cs typeface="Arial" panose="020B0604020202020204" pitchFamily="34" charset="0"/>
              </a:rPr>
              <a:t>made </a:t>
            </a:r>
            <a:r>
              <a:rPr lang="en-US" sz="1800" dirty="0" smtClean="0">
                <a:latin typeface="Arial" panose="020B0604020202020204" pitchFamily="34" charset="0"/>
                <a:cs typeface="Arial" panose="020B0604020202020204" pitchFamily="34" charset="0"/>
              </a:rPr>
              <a:t>progress (simplify </a:t>
            </a:r>
            <a:r>
              <a:rPr lang="en-US" sz="1800" dirty="0">
                <a:latin typeface="Arial" panose="020B0604020202020204" pitchFamily="34" charset="0"/>
                <a:cs typeface="Arial" panose="020B0604020202020204" pitchFamily="34" charset="0"/>
              </a:rPr>
              <a:t>and standardize </a:t>
            </a:r>
            <a:r>
              <a:rPr lang="en-US" sz="1800" dirty="0" smtClean="0">
                <a:latin typeface="Arial" panose="020B0604020202020204" pitchFamily="34" charset="0"/>
                <a:cs typeface="Arial" panose="020B0604020202020204" pitchFamily="34" charset="0"/>
              </a:rPr>
              <a:t>national registration procedures).  Pending areas of discussion relate to the inclusion of a technical assistance provision.  </a:t>
            </a:r>
          </a:p>
          <a:p>
            <a:pPr algn="just">
              <a:lnSpc>
                <a:spcPct val="150000"/>
              </a:lnSpc>
            </a:pPr>
            <a:r>
              <a:rPr lang="en-US" sz="1800" dirty="0">
                <a:latin typeface="Arial" panose="020B0604020202020204" pitchFamily="34" charset="0"/>
                <a:cs typeface="Arial" panose="020B0604020202020204" pitchFamily="34" charset="0"/>
              </a:rPr>
              <a:t>Appellations </a:t>
            </a:r>
            <a:r>
              <a:rPr lang="en-US" sz="1800" dirty="0" smtClean="0">
                <a:latin typeface="Arial" panose="020B0604020202020204" pitchFamily="34" charset="0"/>
                <a:cs typeface="Arial" panose="020B0604020202020204" pitchFamily="34" charset="0"/>
              </a:rPr>
              <a:t>of Origins:  GA </a:t>
            </a:r>
            <a:r>
              <a:rPr lang="en-US" sz="1800" dirty="0">
                <a:latin typeface="Arial" panose="020B0604020202020204" pitchFamily="34" charset="0"/>
                <a:cs typeface="Arial" panose="020B0604020202020204" pitchFamily="34" charset="0"/>
              </a:rPr>
              <a:t>September 2013 decided to convene a diplomatic conference for the adoption of a revised Lisbon Agreement on Appellations </a:t>
            </a:r>
            <a:r>
              <a:rPr lang="en-US" sz="1800" dirty="0" smtClean="0">
                <a:latin typeface="Arial" panose="020B0604020202020204" pitchFamily="34" charset="0"/>
                <a:cs typeface="Arial" panose="020B0604020202020204" pitchFamily="34" charset="0"/>
              </a:rPr>
              <a:t>of </a:t>
            </a:r>
            <a:r>
              <a:rPr lang="en-US" sz="1800" dirty="0">
                <a:latin typeface="Arial" panose="020B0604020202020204" pitchFamily="34" charset="0"/>
                <a:cs typeface="Arial" panose="020B0604020202020204" pitchFamily="34" charset="0"/>
              </a:rPr>
              <a:t>Origins and Geographical Indications </a:t>
            </a:r>
            <a:r>
              <a:rPr lang="en-US" sz="1800" dirty="0" smtClean="0">
                <a:latin typeface="Arial" panose="020B0604020202020204" pitchFamily="34" charset="0"/>
                <a:cs typeface="Arial" panose="020B0604020202020204" pitchFamily="34" charset="0"/>
              </a:rPr>
              <a:t>in </a:t>
            </a:r>
            <a:r>
              <a:rPr lang="en-US" sz="1800" dirty="0">
                <a:latin typeface="Arial" panose="020B0604020202020204" pitchFamily="34" charset="0"/>
                <a:cs typeface="Arial" panose="020B0604020202020204" pitchFamily="34" charset="0"/>
              </a:rPr>
              <a:t>2015</a:t>
            </a:r>
          </a:p>
        </p:txBody>
      </p:sp>
      <p:pic>
        <p:nvPicPr>
          <p:cNvPr id="4" name="Image 5"/>
          <p:cNvPicPr>
            <a:picLocks noChangeAspect="1"/>
          </p:cNvPicPr>
          <p:nvPr/>
        </p:nvPicPr>
        <p:blipFill>
          <a:blip r:embed="rId2"/>
          <a:stretch>
            <a:fillRect/>
          </a:stretch>
        </p:blipFill>
        <p:spPr>
          <a:xfrm>
            <a:off x="228600" y="228600"/>
            <a:ext cx="1764000" cy="1140517"/>
          </a:xfrm>
          <a:prstGeom prst="rect">
            <a:avLst/>
          </a:prstGeom>
          <a:ln>
            <a:noFill/>
          </a:ln>
          <a:effectLst>
            <a:softEdge rad="112500"/>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4365104"/>
            <a:ext cx="2088232" cy="193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610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13" y="260648"/>
            <a:ext cx="8888573"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43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DOSSIER PLATFORM (WIPO-CASE, OPD AND PATENTSCOPE) </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4"/>
          <p:cNvSpPr>
            <a:spLocks noChangeArrowheads="1"/>
          </p:cNvSpPr>
          <p:nvPr/>
        </p:nvSpPr>
        <p:spPr bwMode="auto">
          <a:xfrm>
            <a:off x="6954838" y="1973263"/>
            <a:ext cx="24479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ea typeface="MS PGothic" charset="-128"/>
              </a:rPr>
              <a:t> </a:t>
            </a:r>
            <a:r>
              <a:rPr lang="fr-FR" altLang="en-US" sz="1400">
                <a:ea typeface="MS PGothic" charset="-128"/>
              </a:rPr>
              <a:t>Public Users</a:t>
            </a:r>
          </a:p>
          <a:p>
            <a:pPr hangingPunct="1">
              <a:lnSpc>
                <a:spcPct val="100000"/>
              </a:lnSpc>
              <a:spcBef>
                <a:spcPts val="900"/>
              </a:spcBef>
            </a:pPr>
            <a:r>
              <a:rPr lang="fr-FR" altLang="en-US" sz="1400">
                <a:ea typeface="MS PGothic" charset="-128"/>
              </a:rPr>
              <a:t>(including IP office users)</a:t>
            </a:r>
          </a:p>
        </p:txBody>
      </p:sp>
      <p:pic>
        <p:nvPicPr>
          <p:cNvPr id="57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0" name="Line 6"/>
          <p:cNvSpPr>
            <a:spLocks noChangeShapeType="1"/>
          </p:cNvSpPr>
          <p:nvPr/>
        </p:nvSpPr>
        <p:spPr bwMode="auto">
          <a:xfrm>
            <a:off x="5334000" y="2492375"/>
            <a:ext cx="533400" cy="1588"/>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51" name="Rectangle 7"/>
          <p:cNvSpPr>
            <a:spLocks noChangeArrowheads="1"/>
          </p:cNvSpPr>
          <p:nvPr/>
        </p:nvSpPr>
        <p:spPr bwMode="auto">
          <a:xfrm>
            <a:off x="2339975" y="2992438"/>
            <a:ext cx="48307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Feed dossier  information that OPD/CASE Offices agree to publish</a:t>
            </a:r>
          </a:p>
        </p:txBody>
      </p:sp>
      <p:sp>
        <p:nvSpPr>
          <p:cNvPr id="57352" name="AutoShape 8"/>
          <p:cNvSpPr>
            <a:spLocks noChangeArrowheads="1"/>
          </p:cNvSpPr>
          <p:nvPr/>
        </p:nvSpPr>
        <p:spPr bwMode="auto">
          <a:xfrm>
            <a:off x="3810000" y="3860800"/>
            <a:ext cx="1524000" cy="685800"/>
          </a:xfrm>
          <a:prstGeom prst="flowChartAlternateProcess">
            <a:avLst/>
          </a:prstGeom>
          <a:solidFill>
            <a:srgbClr val="FF9999"/>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2000">
                <a:ea typeface="MS PGothic" charset="-128"/>
              </a:rPr>
              <a:t>WIPO CASE</a:t>
            </a:r>
          </a:p>
        </p:txBody>
      </p:sp>
      <p:pic>
        <p:nvPicPr>
          <p:cNvPr id="573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5" name="Rectangle 11"/>
          <p:cNvSpPr>
            <a:spLocks noChangeArrowheads="1"/>
          </p:cNvSpPr>
          <p:nvPr/>
        </p:nvSpPr>
        <p:spPr bwMode="auto">
          <a:xfrm>
            <a:off x="5675313" y="3357563"/>
            <a:ext cx="173355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Public Domain</a:t>
            </a:r>
          </a:p>
        </p:txBody>
      </p:sp>
      <p:sp>
        <p:nvSpPr>
          <p:cNvPr id="57356" name="Rectangle 12"/>
          <p:cNvSpPr>
            <a:spLocks noChangeArrowheads="1"/>
          </p:cNvSpPr>
          <p:nvPr/>
        </p:nvSpPr>
        <p:spPr bwMode="auto">
          <a:xfrm>
            <a:off x="5867400" y="4078288"/>
            <a:ext cx="30749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Not accessible to the public and for PTO official use only</a:t>
            </a:r>
          </a:p>
        </p:txBody>
      </p:sp>
      <p:pic>
        <p:nvPicPr>
          <p:cNvPr id="5735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8" name="Rectangle 14"/>
          <p:cNvSpPr>
            <a:spLocks noChangeArrowheads="1"/>
          </p:cNvSpPr>
          <p:nvPr/>
        </p:nvSpPr>
        <p:spPr bwMode="auto">
          <a:xfrm>
            <a:off x="7462838" y="5389563"/>
            <a:ext cx="17081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CASE participating office</a:t>
            </a:r>
          </a:p>
        </p:txBody>
      </p:sp>
      <p:sp>
        <p:nvSpPr>
          <p:cNvPr id="57359" name="Oval 15"/>
          <p:cNvSpPr>
            <a:spLocks noChangeArrowheads="1"/>
          </p:cNvSpPr>
          <p:nvPr/>
        </p:nvSpPr>
        <p:spPr bwMode="auto">
          <a:xfrm>
            <a:off x="4171950" y="5230813"/>
            <a:ext cx="1625600" cy="80645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1400">
                <a:ea typeface="MS PGothic" charset="-128"/>
              </a:rPr>
              <a:t>CASE depositary </a:t>
            </a:r>
          </a:p>
          <a:p>
            <a:pPr algn="ctr" hangingPunct="1">
              <a:lnSpc>
                <a:spcPct val="100000"/>
              </a:lnSpc>
              <a:spcBef>
                <a:spcPts val="900"/>
              </a:spcBef>
            </a:pPr>
            <a:r>
              <a:rPr lang="fr-FR" altLang="en-US" sz="1400">
                <a:ea typeface="MS PGothic" charset="-128"/>
              </a:rPr>
              <a:t>System</a:t>
            </a:r>
          </a:p>
        </p:txBody>
      </p:sp>
      <p:sp>
        <p:nvSpPr>
          <p:cNvPr id="57360" name="Oval 16"/>
          <p:cNvSpPr>
            <a:spLocks noChangeArrowheads="1"/>
          </p:cNvSpPr>
          <p:nvPr/>
        </p:nvSpPr>
        <p:spPr bwMode="auto">
          <a:xfrm>
            <a:off x="2416175" y="5291138"/>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IPAS+</a:t>
            </a:r>
          </a:p>
        </p:txBody>
      </p:sp>
      <p:cxnSp>
        <p:nvCxnSpPr>
          <p:cNvPr id="57361" name="AutoShape 17"/>
          <p:cNvCxnSpPr>
            <a:cxnSpLocks noChangeShapeType="1"/>
          </p:cNvCxnSpPr>
          <p:nvPr/>
        </p:nvCxnSpPr>
        <p:spPr bwMode="auto">
          <a:xfrm flipH="1" flipV="1">
            <a:off x="5378450" y="4546600"/>
            <a:ext cx="1330325" cy="6096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2" name="AutoShape 18"/>
          <p:cNvCxnSpPr>
            <a:cxnSpLocks noChangeShapeType="1"/>
          </p:cNvCxnSpPr>
          <p:nvPr/>
        </p:nvCxnSpPr>
        <p:spPr bwMode="auto">
          <a:xfrm>
            <a:off x="5346700" y="4449763"/>
            <a:ext cx="1319213" cy="5969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7363" name="Rectangle 19"/>
          <p:cNvSpPr>
            <a:spLocks noChangeArrowheads="1"/>
          </p:cNvSpPr>
          <p:nvPr/>
        </p:nvSpPr>
        <p:spPr bwMode="auto">
          <a:xfrm>
            <a:off x="4171950" y="6165850"/>
            <a:ext cx="320992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own EDMS</a:t>
            </a:r>
          </a:p>
          <a:p>
            <a:pPr hangingPunct="1">
              <a:lnSpc>
                <a:spcPct val="100000"/>
              </a:lnSpc>
              <a:spcBef>
                <a:spcPts val="900"/>
              </a:spcBef>
            </a:pPr>
            <a:r>
              <a:rPr lang="fr-FR" altLang="en-US" sz="1200">
                <a:ea typeface="MS PGothic" charset="-128"/>
              </a:rPr>
              <a:t>E.g. Australia</a:t>
            </a:r>
          </a:p>
        </p:txBody>
      </p:sp>
      <p:sp>
        <p:nvSpPr>
          <p:cNvPr id="57364" name="Rectangle 20"/>
          <p:cNvSpPr>
            <a:spLocks noChangeArrowheads="1"/>
          </p:cNvSpPr>
          <p:nvPr/>
        </p:nvSpPr>
        <p:spPr bwMode="auto">
          <a:xfrm>
            <a:off x="2154238" y="6211888"/>
            <a:ext cx="16732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IPAS</a:t>
            </a:r>
          </a:p>
        </p:txBody>
      </p:sp>
      <p:cxnSp>
        <p:nvCxnSpPr>
          <p:cNvPr id="57365" name="AutoShape 21"/>
          <p:cNvCxnSpPr>
            <a:cxnSpLocks noChangeShapeType="1"/>
          </p:cNvCxnSpPr>
          <p:nvPr/>
        </p:nvCxnSpPr>
        <p:spPr bwMode="auto">
          <a:xfrm flipH="1">
            <a:off x="3114675" y="4597400"/>
            <a:ext cx="806450" cy="67151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6" name="AutoShape 22"/>
          <p:cNvCxnSpPr>
            <a:cxnSpLocks noChangeShapeType="1"/>
          </p:cNvCxnSpPr>
          <p:nvPr/>
        </p:nvCxnSpPr>
        <p:spPr bwMode="auto">
          <a:xfrm flipV="1">
            <a:off x="3419475" y="4597400"/>
            <a:ext cx="752475" cy="669925"/>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7" name="AutoShape 23"/>
          <p:cNvCxnSpPr>
            <a:cxnSpLocks noChangeShapeType="1"/>
          </p:cNvCxnSpPr>
          <p:nvPr/>
        </p:nvCxnSpPr>
        <p:spPr bwMode="auto">
          <a:xfrm>
            <a:off x="4708525" y="4597400"/>
            <a:ext cx="276225" cy="633413"/>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8" name="AutoShape 24"/>
          <p:cNvCxnSpPr>
            <a:cxnSpLocks noChangeShapeType="1"/>
          </p:cNvCxnSpPr>
          <p:nvPr/>
        </p:nvCxnSpPr>
        <p:spPr bwMode="auto">
          <a:xfrm flipH="1" flipV="1">
            <a:off x="5043488" y="4583113"/>
            <a:ext cx="290512" cy="684212"/>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69"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0" name="Rectangle 26"/>
          <p:cNvSpPr>
            <a:spLocks noChangeArrowheads="1"/>
          </p:cNvSpPr>
          <p:nvPr/>
        </p:nvSpPr>
        <p:spPr bwMode="auto">
          <a:xfrm>
            <a:off x="0" y="5807075"/>
            <a:ext cx="21336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participating in WPO/CASE </a:t>
            </a:r>
          </a:p>
        </p:txBody>
      </p:sp>
      <p:pic>
        <p:nvPicPr>
          <p:cNvPr id="57371"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2" name="Rectangle 28"/>
          <p:cNvSpPr>
            <a:spLocks noChangeArrowheads="1"/>
          </p:cNvSpPr>
          <p:nvPr/>
        </p:nvSpPr>
        <p:spPr bwMode="auto">
          <a:xfrm>
            <a:off x="-22225" y="2238375"/>
            <a:ext cx="13779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not participating in WPO/CASE </a:t>
            </a:r>
          </a:p>
        </p:txBody>
      </p:sp>
      <p:sp>
        <p:nvSpPr>
          <p:cNvPr id="57373" name="Oval 29"/>
          <p:cNvSpPr>
            <a:spLocks noChangeArrowheads="1"/>
          </p:cNvSpPr>
          <p:nvPr/>
        </p:nvSpPr>
        <p:spPr bwMode="auto">
          <a:xfrm>
            <a:off x="1249363" y="2576513"/>
            <a:ext cx="982662" cy="557212"/>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sp>
        <p:nvSpPr>
          <p:cNvPr id="57374" name="Oval 30"/>
          <p:cNvSpPr>
            <a:spLocks noChangeArrowheads="1"/>
          </p:cNvSpPr>
          <p:nvPr/>
        </p:nvSpPr>
        <p:spPr bwMode="auto">
          <a:xfrm>
            <a:off x="1457325" y="3600450"/>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cxnSp>
        <p:nvCxnSpPr>
          <p:cNvPr id="57375" name="AutoShape 31"/>
          <p:cNvCxnSpPr>
            <a:cxnSpLocks noChangeShapeType="1"/>
          </p:cNvCxnSpPr>
          <p:nvPr/>
        </p:nvCxnSpPr>
        <p:spPr bwMode="auto">
          <a:xfrm flipH="1" flipV="1">
            <a:off x="2828925" y="3943350"/>
            <a:ext cx="981075" cy="19526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76"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7" name="Line 33"/>
          <p:cNvSpPr>
            <a:spLocks noChangeShapeType="1"/>
          </p:cNvSpPr>
          <p:nvPr/>
        </p:nvSpPr>
        <p:spPr bwMode="auto">
          <a:xfrm flipH="1">
            <a:off x="1066800" y="4114800"/>
            <a:ext cx="690563" cy="736600"/>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78" name="Line 34"/>
          <p:cNvSpPr>
            <a:spLocks noChangeShapeType="1"/>
          </p:cNvSpPr>
          <p:nvPr/>
        </p:nvSpPr>
        <p:spPr bwMode="auto">
          <a:xfrm flipH="1">
            <a:off x="1308100" y="4316413"/>
            <a:ext cx="596900" cy="617537"/>
          </a:xfrm>
          <a:prstGeom prst="line">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57379" name="AutoShape 35"/>
          <p:cNvCxnSpPr>
            <a:cxnSpLocks noChangeShapeType="1"/>
          </p:cNvCxnSpPr>
          <p:nvPr/>
        </p:nvCxnSpPr>
        <p:spPr bwMode="auto">
          <a:xfrm>
            <a:off x="1677988" y="3170238"/>
            <a:ext cx="150812" cy="485775"/>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80" name="AutoShape 36"/>
          <p:cNvCxnSpPr>
            <a:cxnSpLocks noChangeShapeType="1"/>
          </p:cNvCxnSpPr>
          <p:nvPr/>
        </p:nvCxnSpPr>
        <p:spPr bwMode="auto">
          <a:xfrm flipH="1" flipV="1">
            <a:off x="1903413" y="3124200"/>
            <a:ext cx="182562" cy="546100"/>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538891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Database</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1" y="470233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6315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457200" y="1773238"/>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pPr>
            <a:endParaRPr lang="en-US" altLang="en-US" sz="1600">
              <a:ea typeface="MS PGothic" charset="-128"/>
            </a:endParaRPr>
          </a:p>
          <a:p>
            <a:pPr hangingPunct="1">
              <a:lnSpc>
                <a:spcPct val="100000"/>
              </a:lnSpc>
              <a:spcBef>
                <a:spcPts val="488"/>
              </a:spcBef>
              <a:buSzPct val="111000"/>
              <a:buFont typeface="Times New Roman" pitchFamily="16" charset="0"/>
              <a:buBlip>
                <a:blip r:embed="rId3"/>
              </a:buBlip>
            </a:pPr>
            <a:r>
              <a:rPr lang="en-US" altLang="en-US" sz="2400">
                <a:ea typeface="MS PGothic" charset="-128"/>
              </a:rPr>
              <a:t>Broad aims:</a:t>
            </a:r>
          </a:p>
          <a:p>
            <a:pPr lvl="1" hangingPunct="1">
              <a:lnSpc>
                <a:spcPct val="100000"/>
              </a:lnSpc>
              <a:spcBef>
                <a:spcPts val="488"/>
              </a:spcBef>
              <a:buSzPct val="75000"/>
              <a:buFont typeface="StarSymbol" charset="0"/>
              <a:buChar char="-"/>
            </a:pPr>
            <a:r>
              <a:rPr lang="en-US" altLang="en-US" sz="2000">
                <a:ea typeface="MS PGothic" charset="-128"/>
              </a:rPr>
              <a:t>Match-making for technology transfer and collaborations</a:t>
            </a:r>
          </a:p>
          <a:p>
            <a:pPr lvl="1" hangingPunct="1">
              <a:lnSpc>
                <a:spcPct val="100000"/>
              </a:lnSpc>
              <a:spcBef>
                <a:spcPts val="488"/>
              </a:spcBef>
              <a:buSzPct val="75000"/>
              <a:buFont typeface="StarSymbol" charset="0"/>
              <a:buChar char="-"/>
            </a:pPr>
            <a:r>
              <a:rPr lang="en-US" altLang="en-US" sz="2000">
                <a:ea typeface="MS PGothic" charset="-128"/>
              </a:rPr>
              <a:t>Reduce transaction costs</a:t>
            </a:r>
          </a:p>
          <a:p>
            <a:pPr lvl="1" hangingPunct="1">
              <a:lnSpc>
                <a:spcPct val="100000"/>
              </a:lnSpc>
              <a:spcBef>
                <a:spcPts val="488"/>
              </a:spcBef>
              <a:buSzPct val="75000"/>
              <a:buFont typeface="StarSymbol" charset="0"/>
              <a:buChar char="-"/>
            </a:pPr>
            <a:r>
              <a:rPr lang="en-US" altLang="en-US" sz="2000">
                <a:ea typeface="MS PGothic" charset="-128"/>
              </a:rPr>
              <a:t>Build on comparative advantages of multi-stakeholder approaches</a:t>
            </a:r>
          </a:p>
          <a:p>
            <a:pPr lvl="1" hangingPunct="1">
              <a:lnSpc>
                <a:spcPct val="100000"/>
              </a:lnSpc>
              <a:spcBef>
                <a:spcPts val="488"/>
              </a:spcBef>
              <a:buSzPct val="75000"/>
              <a:buFont typeface="StarSymbol" charset="0"/>
              <a:buChar char="-"/>
            </a:pPr>
            <a:r>
              <a:rPr lang="en-US" altLang="en-US" sz="2000">
                <a:ea typeface="MS PGothic" charset="-128"/>
              </a:rPr>
              <a:t>Demonstrate practical means for the global policy issues</a:t>
            </a:r>
          </a:p>
          <a:p>
            <a:pPr hangingPunct="1">
              <a:lnSpc>
                <a:spcPct val="100000"/>
              </a:lnSpc>
              <a:spcAft>
                <a:spcPts val="1425"/>
              </a:spcAft>
              <a:buClrTx/>
              <a:buSzTx/>
              <a:buFontTx/>
              <a:buNone/>
            </a:pPr>
            <a:endParaRPr lang="en-US" altLang="en-US" sz="1000">
              <a:ea typeface="MS PGothic" charset="-128"/>
            </a:endParaRPr>
          </a:p>
          <a:p>
            <a:pPr hangingPunct="1">
              <a:lnSpc>
                <a:spcPct val="100000"/>
              </a:lnSpc>
              <a:spcBef>
                <a:spcPts val="488"/>
              </a:spcBef>
              <a:buSzPct val="111000"/>
              <a:buFont typeface="StarSymbol" charset="0"/>
              <a:buBlip>
                <a:blip r:embed="rId3"/>
              </a:buBlip>
            </a:pPr>
            <a:r>
              <a:rPr lang="en-US" altLang="en-US" sz="2400">
                <a:ea typeface="MS PGothic" charset="-128"/>
              </a:rPr>
              <a:t>Based on the recognition that:</a:t>
            </a:r>
          </a:p>
          <a:p>
            <a:pPr lvl="2" hangingPunct="1">
              <a:lnSpc>
                <a:spcPct val="100000"/>
              </a:lnSpc>
              <a:spcBef>
                <a:spcPts val="488"/>
              </a:spcBef>
              <a:buSzPct val="45000"/>
              <a:buFont typeface="StarSymbol" charset="0"/>
              <a:buChar char="-"/>
            </a:pPr>
            <a:r>
              <a:rPr lang="en-US" altLang="en-US" sz="2000">
                <a:ea typeface="MS PGothic" charset="-128"/>
              </a:rPr>
              <a:t>Users want access to technologies, not just patent rights</a:t>
            </a:r>
          </a:p>
          <a:p>
            <a:pPr lvl="2" hangingPunct="1">
              <a:lnSpc>
                <a:spcPct val="100000"/>
              </a:lnSpc>
              <a:spcBef>
                <a:spcPts val="488"/>
              </a:spcBef>
              <a:buSzPct val="45000"/>
              <a:buFont typeface="StarSymbol" charset="0"/>
              <a:buChar char="-"/>
            </a:pPr>
            <a:r>
              <a:rPr lang="en-US" altLang="en-US" sz="2000">
                <a:ea typeface="MS PGothic" charset="-128"/>
              </a:rPr>
              <a:t>Collaboration (e.g. training) is crucial to tech transfer </a:t>
            </a:r>
          </a:p>
        </p:txBody>
      </p:sp>
      <p:pic>
        <p:nvPicPr>
          <p:cNvPr id="59394" name="Picture 2"/>
          <p:cNvPicPr>
            <a:picLocks noChangeAspect="1" noChangeArrowheads="1"/>
          </p:cNvPicPr>
          <p:nvPr/>
        </p:nvPicPr>
        <p:blipFill>
          <a:blip r:embed="rId4">
            <a:extLst>
              <a:ext uri="{28A0092B-C50C-407E-A947-70E740481C1C}">
                <a14:useLocalDpi xmlns:a14="http://schemas.microsoft.com/office/drawing/2010/main" val="0"/>
              </a:ext>
            </a:extLst>
          </a:blip>
          <a:srcRect t="62743" b="22150"/>
          <a:stretch>
            <a:fillRect/>
          </a:stretch>
        </p:blipFill>
        <p:spPr bwMode="auto">
          <a:xfrm>
            <a:off x="4760913" y="1341438"/>
            <a:ext cx="4383087" cy="508000"/>
          </a:xfrm>
          <a:prstGeom prst="rect">
            <a:avLst/>
          </a:prstGeom>
          <a:noFill/>
          <a:ln>
            <a:noFill/>
          </a:ln>
          <a:effectLst/>
          <a:extLst>
            <a:ext uri="{909E8E84-426E-40DD-AFC4-6F175D3DCCD1}">
              <a14:hiddenFill xmlns:a14="http://schemas.microsoft.com/office/drawing/2010/main">
                <a:blipFill dpi="0" rotWithShape="0">
                  <a:blip/>
                  <a:srcRect t="62743" b="22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5" name="Picture 3"/>
          <p:cNvPicPr>
            <a:picLocks noChangeAspect="1" noChangeArrowheads="1"/>
          </p:cNvPicPr>
          <p:nvPr/>
        </p:nvPicPr>
        <p:blipFill>
          <a:blip r:embed="rId5">
            <a:extLst>
              <a:ext uri="{28A0092B-C50C-407E-A947-70E740481C1C}">
                <a14:useLocalDpi xmlns:a14="http://schemas.microsoft.com/office/drawing/2010/main" val="0"/>
              </a:ext>
            </a:extLst>
          </a:blip>
          <a:srcRect t="58362" b="27592"/>
          <a:stretch>
            <a:fillRect/>
          </a:stretch>
        </p:blipFill>
        <p:spPr bwMode="auto">
          <a:xfrm>
            <a:off x="539750" y="692150"/>
            <a:ext cx="3881438" cy="457200"/>
          </a:xfrm>
          <a:prstGeom prst="rect">
            <a:avLst/>
          </a:prstGeom>
          <a:noFill/>
          <a:ln>
            <a:noFill/>
          </a:ln>
          <a:effectLst/>
          <a:extLst>
            <a:ext uri="{909E8E84-426E-40DD-AFC4-6F175D3DCCD1}">
              <a14:hiddenFill xmlns:a14="http://schemas.microsoft.com/office/drawing/2010/main">
                <a:blipFill dpi="0" rotWithShape="0">
                  <a:blip/>
                  <a:srcRect t="58362" b="27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16478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RE: SEARCH </a:t>
            </a:r>
          </a:p>
        </p:txBody>
      </p:sp>
      <p:sp>
        <p:nvSpPr>
          <p:cNvPr id="60418" name="Text Box 2"/>
          <p:cNvSpPr txBox="1">
            <a:spLocks noChangeArrowheads="1"/>
          </p:cNvSpPr>
          <p:nvPr/>
        </p:nvSpPr>
        <p:spPr bwMode="auto">
          <a:xfrm>
            <a:off x="457200" y="1773238"/>
            <a:ext cx="8229600"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50000"/>
              </a:lnSpc>
              <a:spcBef>
                <a:spcPts val="488"/>
              </a:spcBef>
              <a:buSzPct val="133000"/>
              <a:buFont typeface="Times New Roman" pitchFamily="16" charset="0"/>
              <a:buBlip>
                <a:blip r:embed="rId3"/>
              </a:buBlip>
            </a:pPr>
            <a:r>
              <a:rPr lang="en-US" altLang="en-US" sz="2000" dirty="0"/>
              <a:t>A Global Database and Platform to bridge partners to use IP (including know-how and data) to facilitate R&amp;D  on neglected tropical diseases, tuberculosis, and malaria.</a:t>
            </a:r>
          </a:p>
          <a:p>
            <a:pPr algn="just" hangingPunct="1">
              <a:lnSpc>
                <a:spcPct val="150000"/>
              </a:lnSpc>
              <a:spcBef>
                <a:spcPts val="488"/>
              </a:spcBef>
              <a:buSzPct val="133000"/>
              <a:buFont typeface="Times New Roman" pitchFamily="16" charset="0"/>
              <a:buBlip>
                <a:blip r:embed="rId3"/>
              </a:buBlip>
            </a:pPr>
            <a:r>
              <a:rPr lang="en-US" altLang="en-US" sz="2000" dirty="0"/>
              <a:t>Royalty-free for R&amp;D, manufacture and sale in LDCs</a:t>
            </a:r>
          </a:p>
          <a:p>
            <a:pPr algn="just" hangingPunct="1">
              <a:lnSpc>
                <a:spcPct val="150000"/>
              </a:lnSpc>
              <a:spcBef>
                <a:spcPts val="488"/>
              </a:spcBef>
              <a:buSzPct val="133000"/>
              <a:buFont typeface="Times New Roman" pitchFamily="16" charset="0"/>
              <a:buBlip>
                <a:blip r:embed="rId3"/>
              </a:buBlip>
            </a:pPr>
            <a:r>
              <a:rPr lang="en-US" altLang="en-US" sz="2000" dirty="0"/>
              <a:t>Over 60 partners (pharmaceutical industry, research institutes such as NIH, Universities)</a:t>
            </a:r>
          </a:p>
          <a:p>
            <a:pPr algn="just" hangingPunct="1">
              <a:lnSpc>
                <a:spcPct val="150000"/>
              </a:lnSpc>
              <a:spcBef>
                <a:spcPts val="488"/>
              </a:spcBef>
              <a:buSzPct val="133000"/>
              <a:buFont typeface="Times New Roman" pitchFamily="16" charset="0"/>
              <a:buBlip>
                <a:blip r:embed="rId3"/>
              </a:buBlip>
            </a:pPr>
            <a:r>
              <a:rPr lang="en-US" altLang="en-US" sz="2000" dirty="0"/>
              <a:t>As of January 2014, 44 collaborations</a:t>
            </a:r>
          </a:p>
          <a:p>
            <a:pPr hangingPunct="1">
              <a:lnSpc>
                <a:spcPct val="150000"/>
              </a:lnSpc>
              <a:spcBef>
                <a:spcPts val="488"/>
              </a:spcBef>
              <a:buClrTx/>
              <a:buSzTx/>
              <a:buFontTx/>
              <a:buNone/>
            </a:pPr>
            <a:endParaRPr lang="en-US" altLang="en-US" sz="2400" dirty="0"/>
          </a:p>
        </p:txBody>
      </p:sp>
    </p:spTree>
    <p:extLst>
      <p:ext uri="{BB962C8B-B14F-4D97-AF65-F5344CB8AC3E}">
        <p14:creationId xmlns:p14="http://schemas.microsoft.com/office/powerpoint/2010/main" val="635611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3" name="Rectangle 3"/>
          <p:cNvSpPr>
            <a:spLocks noChangeArrowheads="1"/>
          </p:cNvSpPr>
          <p:nvPr/>
        </p:nvSpPr>
        <p:spPr bwMode="auto">
          <a:xfrm>
            <a:off x="4284663" y="692150"/>
            <a:ext cx="38877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solidFill>
                  <a:srgbClr val="FF0000"/>
                </a:solidFill>
              </a:rPr>
              <a:t>www.wipo.int/research</a:t>
            </a:r>
          </a:p>
        </p:txBody>
      </p:sp>
    </p:spTree>
    <p:extLst>
      <p:ext uri="{BB962C8B-B14F-4D97-AF65-F5344CB8AC3E}">
        <p14:creationId xmlns:p14="http://schemas.microsoft.com/office/powerpoint/2010/main" val="1648137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idx="4294967295"/>
          </p:nvPr>
        </p:nvSpPr>
        <p:spPr>
          <a:xfrm>
            <a:off x="468313" y="260350"/>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RE:SEARCH</a:t>
            </a:r>
            <a:br>
              <a:rPr lang="en-US" altLang="en-US" sz="3600">
                <a:solidFill>
                  <a:srgbClr val="00408C"/>
                </a:solidFill>
              </a:rPr>
            </a:br>
            <a:r>
              <a:rPr lang="en-US" altLang="en-US" sz="2000">
                <a:solidFill>
                  <a:srgbClr val="00408C"/>
                </a:solidFill>
              </a:rPr>
              <a:t>Sharing Innovation in the Fight Against Neglected Tropical Diseases</a:t>
            </a:r>
          </a:p>
        </p:txBody>
      </p:sp>
      <p:sp>
        <p:nvSpPr>
          <p:cNvPr id="63490"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pPr>
            <a:r>
              <a:rPr lang="en-US" altLang="en-US" sz="2600">
                <a:solidFill>
                  <a:srgbClr val="3C8C93"/>
                </a:solidFill>
              </a:rPr>
              <a:t>Get involved</a:t>
            </a:r>
            <a:r>
              <a:rPr lang="en-US" altLang="en-US" sz="2400"/>
              <a:t>:</a:t>
            </a:r>
          </a:p>
          <a:p>
            <a:pPr>
              <a:lnSpc>
                <a:spcPct val="100000"/>
              </a:lnSpc>
              <a:spcBef>
                <a:spcPts val="488"/>
              </a:spcBef>
              <a:buSzPct val="111000"/>
              <a:buFont typeface="Times New Roman" pitchFamily="16" charset="0"/>
              <a:buBlip>
                <a:blip r:embed="rId3"/>
              </a:buBlip>
            </a:pPr>
            <a:r>
              <a:rPr lang="en-US" altLang="en-US" sz="2400"/>
              <a:t>As a user</a:t>
            </a:r>
          </a:p>
          <a:p>
            <a:pPr>
              <a:lnSpc>
                <a:spcPct val="100000"/>
              </a:lnSpc>
              <a:spcBef>
                <a:spcPts val="488"/>
              </a:spcBef>
              <a:buSzPct val="111000"/>
              <a:buFont typeface="Times New Roman" pitchFamily="16" charset="0"/>
              <a:buBlip>
                <a:blip r:embed="rId3"/>
              </a:buBlip>
            </a:pPr>
            <a:r>
              <a:rPr lang="en-US" altLang="en-US" sz="2400"/>
              <a:t>As a provider</a:t>
            </a:r>
          </a:p>
          <a:p>
            <a:pPr>
              <a:lnSpc>
                <a:spcPct val="100000"/>
              </a:lnSpc>
              <a:spcBef>
                <a:spcPts val="488"/>
              </a:spcBef>
              <a:buSzPct val="111000"/>
              <a:buFont typeface="Times New Roman" pitchFamily="16" charset="0"/>
              <a:buBlip>
                <a:blip r:embed="rId3"/>
              </a:buBlip>
            </a:pPr>
            <a:r>
              <a:rPr lang="en-US" altLang="en-US" sz="2400"/>
              <a:t>As a supporter</a:t>
            </a:r>
          </a:p>
          <a:p>
            <a:pPr>
              <a:lnSpc>
                <a:spcPct val="100000"/>
              </a:lnSpc>
              <a:spcBef>
                <a:spcPts val="488"/>
              </a:spcBef>
              <a:buClrTx/>
              <a:buSzTx/>
              <a:buFontTx/>
              <a:buNone/>
            </a:pPr>
            <a:endParaRPr lang="en-US" altLang="en-US" sz="2400"/>
          </a:p>
          <a:p>
            <a:pPr>
              <a:lnSpc>
                <a:spcPct val="100000"/>
              </a:lnSpc>
              <a:spcBef>
                <a:spcPts val="488"/>
              </a:spcBef>
              <a:buClrTx/>
              <a:buSzTx/>
              <a:buFontTx/>
              <a:buNone/>
            </a:pPr>
            <a:r>
              <a:rPr lang="en-US" altLang="en-US" sz="2400"/>
              <a:t>(Adhere to Guiding principles, contact email: re_search@wipo.int)</a:t>
            </a:r>
          </a:p>
        </p:txBody>
      </p:sp>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9403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5725"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49784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7838" y="58213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61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0550" y="58467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1"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4525" y="58928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2"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7625" y="490855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3" name="Rectangle 15"/>
          <p:cNvSpPr>
            <a:spLocks noChangeArrowheads="1"/>
          </p:cNvSpPr>
          <p:nvPr/>
        </p:nvSpPr>
        <p:spPr bwMode="auto">
          <a:xfrm>
            <a:off x="6919913" y="6021388"/>
            <a:ext cx="1871662" cy="7270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04" name="Rectangle 16"/>
          <p:cNvSpPr>
            <a:spLocks noChangeArrowheads="1"/>
          </p:cNvSpPr>
          <p:nvPr/>
        </p:nvSpPr>
        <p:spPr bwMode="auto">
          <a:xfrm>
            <a:off x="7019925" y="5930900"/>
            <a:ext cx="863600"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3505"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92950" y="575151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6" name="Rectangle 18"/>
          <p:cNvSpPr>
            <a:spLocks noChangeArrowheads="1"/>
          </p:cNvSpPr>
          <p:nvPr/>
        </p:nvSpPr>
        <p:spPr bwMode="auto">
          <a:xfrm>
            <a:off x="8143875" y="6067425"/>
            <a:ext cx="5238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spcBef>
                <a:spcPts val="900"/>
              </a:spcBef>
            </a:pPr>
            <a:r>
              <a:rPr lang="fr-FR" altLang="en-US">
                <a:solidFill>
                  <a:srgbClr val="000000"/>
                </a:solidFill>
              </a:rPr>
              <a:t>…</a:t>
            </a:r>
          </a:p>
        </p:txBody>
      </p:sp>
    </p:spTree>
    <p:extLst>
      <p:ext uri="{BB962C8B-B14F-4D97-AF65-F5344CB8AC3E}">
        <p14:creationId xmlns:p14="http://schemas.microsoft.com/office/powerpoint/2010/main" val="4124644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GREEN </a:t>
            </a:r>
          </a:p>
        </p:txBody>
      </p:sp>
      <p:sp>
        <p:nvSpPr>
          <p:cNvPr id="64514" name="Text Box 2"/>
          <p:cNvSpPr txBox="1">
            <a:spLocks noChangeArrowheads="1"/>
          </p:cNvSpPr>
          <p:nvPr/>
        </p:nvSpPr>
        <p:spPr bwMode="auto">
          <a:xfrm>
            <a:off x="252413" y="15573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50000"/>
              </a:lnSpc>
              <a:spcBef>
                <a:spcPts val="488"/>
              </a:spcBef>
              <a:buSzPct val="133000"/>
              <a:buFont typeface="Times New Roman" pitchFamily="16" charset="0"/>
              <a:buBlip>
                <a:blip r:embed="rId3"/>
              </a:buBlip>
            </a:pPr>
            <a:r>
              <a:rPr lang="en-US" altLang="en-US" sz="2000"/>
              <a:t>A global database allowing users to make green technologies available for licensing or partnership, enter technology needs, search for technologies and needs</a:t>
            </a:r>
          </a:p>
          <a:p>
            <a:pPr algn="just" hangingPunct="1">
              <a:lnSpc>
                <a:spcPct val="150000"/>
              </a:lnSpc>
              <a:spcBef>
                <a:spcPts val="488"/>
              </a:spcBef>
              <a:buSzPct val="133000"/>
              <a:buFont typeface="Times New Roman" pitchFamily="16" charset="0"/>
              <a:buBlip>
                <a:blip r:embed="rId3"/>
              </a:buBlip>
            </a:pPr>
            <a:r>
              <a:rPr lang="en-US" altLang="en-US" sz="2000"/>
              <a:t>Started a pilot with Japan Intellectual Property Association in 2011</a:t>
            </a:r>
          </a:p>
          <a:p>
            <a:pPr algn="just" hangingPunct="1">
              <a:lnSpc>
                <a:spcPct val="150000"/>
              </a:lnSpc>
              <a:spcBef>
                <a:spcPts val="488"/>
              </a:spcBef>
              <a:buSzPct val="133000"/>
              <a:buFont typeface="Times New Roman" pitchFamily="16" charset="0"/>
              <a:buBlip>
                <a:blip r:embed="rId3"/>
              </a:buBlip>
            </a:pPr>
            <a:r>
              <a:rPr lang="en-US" altLang="en-US" sz="2000"/>
              <a:t>Launched in November 2013</a:t>
            </a:r>
          </a:p>
          <a:p>
            <a:pPr algn="just" hangingPunct="1">
              <a:lnSpc>
                <a:spcPct val="150000"/>
              </a:lnSpc>
              <a:spcBef>
                <a:spcPts val="488"/>
              </a:spcBef>
              <a:buSzPct val="133000"/>
              <a:buFont typeface="Times New Roman" pitchFamily="16" charset="0"/>
              <a:buBlip>
                <a:blip r:embed="rId3"/>
              </a:buBlip>
            </a:pPr>
            <a:r>
              <a:rPr lang="en-US" altLang="en-US" sz="2000"/>
              <a:t>as of January 2014, over 800 offers</a:t>
            </a:r>
          </a:p>
          <a:p>
            <a:pPr algn="just" hangingPunct="1">
              <a:lnSpc>
                <a:spcPct val="150000"/>
              </a:lnSpc>
              <a:spcBef>
                <a:spcPts val="488"/>
              </a:spcBef>
              <a:buSzPct val="133000"/>
              <a:buFont typeface="Times New Roman" pitchFamily="16" charset="0"/>
              <a:buBlip>
                <a:blip r:embed="rId3"/>
              </a:buBlip>
            </a:pPr>
            <a:r>
              <a:rPr lang="en-US" altLang="en-US" sz="2000"/>
              <a:t>Green tech providing companies in Germany, Japan, US etc.</a:t>
            </a:r>
          </a:p>
          <a:p>
            <a:pPr algn="just" hangingPunct="1">
              <a:lnSpc>
                <a:spcPct val="150000"/>
              </a:lnSpc>
              <a:spcBef>
                <a:spcPts val="488"/>
              </a:spcBef>
              <a:buSzPct val="133000"/>
              <a:buFont typeface="Times New Roman" pitchFamily="16" charset="0"/>
              <a:buBlip>
                <a:blip r:embed="rId3"/>
              </a:buBlip>
            </a:pPr>
            <a:r>
              <a:rPr lang="en-US" altLang="en-US" sz="2000"/>
              <a:t>Partners include companies, universities, UN agencies, governments, IPOs, NGOs, etc.</a:t>
            </a:r>
          </a:p>
          <a:p>
            <a:pPr hangingPunct="1">
              <a:lnSpc>
                <a:spcPct val="150000"/>
              </a:lnSpc>
              <a:spcBef>
                <a:spcPts val="488"/>
              </a:spcBef>
              <a:buClrTx/>
              <a:buSzTx/>
              <a:buFontTx/>
              <a:buNone/>
            </a:pPr>
            <a:endParaRPr lang="en-US" altLang="en-US" sz="2400"/>
          </a:p>
        </p:txBody>
      </p:sp>
    </p:spTree>
    <p:extLst>
      <p:ext uri="{BB962C8B-B14F-4D97-AF65-F5344CB8AC3E}">
        <p14:creationId xmlns:p14="http://schemas.microsoft.com/office/powerpoint/2010/main" val="2311403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r="64992"/>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4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6"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0"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1"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2"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3"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4" name="Picture 1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5"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6"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7"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8"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9" name="Picture 2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0" name="Picture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1" name="Picture 2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2" name="Picture 2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3" name="Picture 2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4" name="Picture 2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5" name="Picture 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6" name="Picture 3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67" name="Group 31"/>
          <p:cNvGrpSpPr>
            <a:grpSpLocks/>
          </p:cNvGrpSpPr>
          <p:nvPr/>
        </p:nvGrpSpPr>
        <p:grpSpPr bwMode="auto">
          <a:xfrm>
            <a:off x="7518400" y="1130300"/>
            <a:ext cx="1374775" cy="1008063"/>
            <a:chOff x="4736" y="712"/>
            <a:chExt cx="866" cy="635"/>
          </a:xfrm>
        </p:grpSpPr>
        <p:pic>
          <p:nvPicPr>
            <p:cNvPr id="65568" name="Picture 3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36" y="712"/>
              <a:ext cx="866" cy="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9" name="Picture 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44" y="1192"/>
              <a:ext cx="775" cy="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5570" name="Picture 34"/>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1"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5572" name="Picture 3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3" name="Picture 3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4" name="Picture 38"/>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5" name="Rectangle 39"/>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hangingPunct="1">
              <a:lnSpc>
                <a:spcPct val="100000"/>
              </a:lnSpc>
            </a:pPr>
            <a:r>
              <a:rPr lang="fr-FR" altLang="en-US" sz="3600">
                <a:solidFill>
                  <a:srgbClr val="00408C"/>
                </a:solidFill>
              </a:rPr>
              <a:t>Partners of WIPO GREEN</a:t>
            </a:r>
          </a:p>
        </p:txBody>
      </p:sp>
    </p:spTree>
    <p:extLst>
      <p:ext uri="{BB962C8B-B14F-4D97-AF65-F5344CB8AC3E}">
        <p14:creationId xmlns:p14="http://schemas.microsoft.com/office/powerpoint/2010/main" val="308358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idx="4294967295"/>
          </p:nvPr>
        </p:nvSpPr>
        <p:spPr>
          <a:xfrm>
            <a:off x="457200" y="274638"/>
            <a:ext cx="8229600" cy="1143000"/>
          </a:xfrm>
          <a:ln/>
        </p:spPr>
        <p:txBody>
          <a:bodyPr/>
          <a:lstStyle/>
          <a:p>
            <a:endParaRPr lang="en-US"/>
          </a:p>
        </p:txBody>
      </p:sp>
      <p:sp>
        <p:nvSpPr>
          <p:cNvPr id="6656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228138" cy="692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Rectangle 4"/>
          <p:cNvSpPr>
            <a:spLocks noChangeArrowheads="1"/>
          </p:cNvSpPr>
          <p:nvPr/>
        </p:nvSpPr>
        <p:spPr bwMode="auto">
          <a:xfrm>
            <a:off x="3276600" y="260350"/>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u="sng">
                <a:hlinkClick r:id="rId4"/>
              </a:rPr>
              <a:t>www.wipo.int/green</a:t>
            </a:r>
          </a:p>
        </p:txBody>
      </p:sp>
    </p:spTree>
    <p:extLst>
      <p:ext uri="{BB962C8B-B14F-4D97-AF65-F5344CB8AC3E}">
        <p14:creationId xmlns:p14="http://schemas.microsoft.com/office/powerpoint/2010/main" val="32849159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8064896" cy="1143000"/>
          </a:xfrm>
        </p:spPr>
        <p:txBody>
          <a:bodyPr/>
          <a:lstStyle/>
          <a:p>
            <a:pPr algn="ctr"/>
            <a:r>
              <a:rPr lang="en-US" dirty="0" smtClean="0"/>
              <a:t>	   </a:t>
            </a:r>
            <a:r>
              <a:rPr lang="en-US" sz="3200" b="1" dirty="0" smtClean="0">
                <a:solidFill>
                  <a:srgbClr val="0070C0"/>
                </a:solidFill>
              </a:rPr>
              <a:t>WIPO STUDIES AND REPORTS </a:t>
            </a:r>
            <a:endParaRPr lang="en-US" sz="3200" b="1" dirty="0">
              <a:solidFill>
                <a:srgbClr val="0070C0"/>
              </a:solidFill>
            </a:endParaRPr>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dirty="0" smtClean="0"/>
              <a:t>World Intellectual Property Indicators (WIPI)</a:t>
            </a:r>
            <a:r>
              <a:rPr lang="en-US" sz="1400" dirty="0" smtClean="0"/>
              <a:t>: This is our flagship IP statistics publication. It provides an overview of latest </a:t>
            </a:r>
            <a:r>
              <a:rPr lang="en-US" sz="1400" i="1" dirty="0" smtClean="0"/>
              <a:t>trend </a:t>
            </a:r>
            <a:r>
              <a:rPr lang="en-US" sz="1400" dirty="0" smtClean="0"/>
              <a:t>in IP filings and registrations covering more than 100 offices : </a:t>
            </a:r>
            <a:r>
              <a:rPr lang="en-US" sz="1400" u="sng" dirty="0" smtClean="0">
                <a:hlinkClick r:id="rId2"/>
              </a:rPr>
              <a:t>http://www.wipo.int/ipstats/en/wipi/index.html</a:t>
            </a:r>
            <a:endParaRPr lang="en-US" sz="1400" u="sng" dirty="0" smtClean="0"/>
          </a:p>
          <a:p>
            <a:pPr marL="0" lvl="0" indent="0" algn="just">
              <a:buNone/>
            </a:pPr>
            <a:endParaRPr lang="en-US" sz="1400" dirty="0" smtClean="0"/>
          </a:p>
          <a:p>
            <a:pPr algn="just"/>
            <a:r>
              <a:rPr lang="en-US" sz="1400" b="1" dirty="0" smtClean="0"/>
              <a:t>The PCT Yearly Review </a:t>
            </a:r>
            <a:r>
              <a:rPr lang="en-US" sz="1400" dirty="0" smtClean="0"/>
              <a:t>provides an overview of the performance and development of the PCT system. It includes a comprehensive set of statistics for the latest available year See: </a:t>
            </a:r>
            <a:r>
              <a:rPr lang="en-US" sz="1400" u="sng" dirty="0" smtClean="0">
                <a:hlinkClick r:id="rId3"/>
              </a:rPr>
              <a:t>http://www.wipo.int/ipstats/en/statistics/pct/</a:t>
            </a:r>
            <a:endParaRPr lang="en-US" sz="1400" u="sng" dirty="0" smtClean="0"/>
          </a:p>
          <a:p>
            <a:pPr marL="0" indent="0" algn="just">
              <a:buNone/>
            </a:pPr>
            <a:endParaRPr lang="en-US" sz="1400" dirty="0" smtClean="0"/>
          </a:p>
          <a:p>
            <a:pPr algn="just"/>
            <a:r>
              <a:rPr lang="en-US" sz="1400" dirty="0" smtClean="0"/>
              <a:t> </a:t>
            </a:r>
            <a:r>
              <a:rPr lang="en-US" sz="1400" b="1" dirty="0" smtClean="0"/>
              <a:t>Madrid Yearly Review</a:t>
            </a:r>
            <a:r>
              <a:rPr lang="en-US" sz="1400" dirty="0" smtClean="0"/>
              <a:t>: </a:t>
            </a:r>
            <a:r>
              <a:rPr lang="en-US" sz="1400" u="sng" dirty="0" smtClean="0">
                <a:hlinkClick r:id="rId4"/>
              </a:rPr>
              <a:t>http://www.wipo.int/ipstats/en/</a:t>
            </a:r>
            <a:endParaRPr lang="en-US" sz="1400" u="sng" dirty="0" smtClean="0"/>
          </a:p>
          <a:p>
            <a:pPr marL="0" indent="0" algn="just">
              <a:buNone/>
            </a:pPr>
            <a:endParaRPr lang="en-US" sz="1400" dirty="0" smtClean="0"/>
          </a:p>
          <a:p>
            <a:pPr algn="just"/>
            <a:r>
              <a:rPr lang="en-US" sz="1400" dirty="0" smtClean="0"/>
              <a:t> </a:t>
            </a:r>
            <a:r>
              <a:rPr lang="en-US" sz="1400" b="1" dirty="0" smtClean="0"/>
              <a:t>Hague Yearly Review</a:t>
            </a:r>
            <a:r>
              <a:rPr lang="en-US" sz="1400" dirty="0" smtClean="0"/>
              <a:t>: </a:t>
            </a:r>
            <a:r>
              <a:rPr lang="en-US" sz="1400" u="sng" dirty="0" smtClean="0">
                <a:hlinkClick r:id="rId4"/>
              </a:rPr>
              <a:t>http://www.wipo.int/ipstats/en/</a:t>
            </a:r>
            <a:endParaRPr lang="en-US" sz="1400" u="sng" dirty="0" smtClean="0"/>
          </a:p>
          <a:p>
            <a:pPr marL="0" indent="0" algn="just">
              <a:buNone/>
            </a:pPr>
            <a:endParaRPr lang="en-US" sz="1400" dirty="0" smtClean="0"/>
          </a:p>
          <a:p>
            <a:pPr algn="just"/>
            <a:r>
              <a:rPr lang="en-US" sz="1400" dirty="0" smtClean="0"/>
              <a:t> </a:t>
            </a:r>
            <a:r>
              <a:rPr lang="en-US" sz="1400" b="1" dirty="0" smtClean="0"/>
              <a:t>The WIPO IP Facts and Figures </a:t>
            </a:r>
            <a:r>
              <a:rPr lang="en-US" sz="1400" dirty="0" smtClean="0"/>
              <a:t>provides an overview of intellectual property (IP) activity based on the latest available year of statistics. It serves as a quick reference guide for statistics: </a:t>
            </a:r>
            <a:r>
              <a:rPr lang="en-US" sz="1400" u="sng" dirty="0" smtClean="0">
                <a:hlinkClick r:id="rId4"/>
              </a:rPr>
              <a:t>http://www.wipo.int/ipstats/en/</a:t>
            </a:r>
            <a:endParaRPr lang="en-US" sz="1400" u="sng" dirty="0" smtClean="0"/>
          </a:p>
          <a:p>
            <a:pPr marL="0" indent="0" algn="just">
              <a:buNone/>
            </a:pPr>
            <a:endParaRPr lang="en-US" sz="1400" u="sng" dirty="0" smtClean="0"/>
          </a:p>
          <a:p>
            <a:pPr algn="just"/>
            <a:r>
              <a:rPr lang="en-US" sz="1400" b="1" dirty="0" smtClean="0"/>
              <a:t>WIPO IP Statistics Data Center</a:t>
            </a:r>
            <a:r>
              <a:rPr lang="en-US" sz="1400" dirty="0" smtClean="0"/>
              <a:t> is an on-line service enabling access to WIPO’s statistical data. Users can select from a wide range of indicators and view or download data according to their needs: </a:t>
            </a:r>
            <a:r>
              <a:rPr lang="en-US" sz="1400" u="sng" dirty="0" smtClean="0">
                <a:hlinkClick r:id="rId5"/>
              </a:rPr>
              <a:t>http://ipstatsdb.wipo.org/ipstatv2/ipstats/patentsSearch</a:t>
            </a:r>
            <a:endParaRPr lang="en-US" sz="1400" dirty="0" smtClean="0"/>
          </a:p>
          <a:p>
            <a:endParaRPr lang="en-US" sz="1800" dirty="0" smtClean="0"/>
          </a:p>
          <a:p>
            <a:endParaRPr lang="en-US" sz="1800" dirty="0" smtClean="0"/>
          </a:p>
          <a:p>
            <a:pPr marL="0" indent="0" algn="just">
              <a:lnSpc>
                <a:spcPct val="130000"/>
              </a:lnSpc>
              <a:buNone/>
            </a:pPr>
            <a:endParaRPr lang="en-US" sz="1800" dirty="0"/>
          </a:p>
        </p:txBody>
      </p:sp>
    </p:spTree>
    <p:extLst>
      <p:ext uri="{BB962C8B-B14F-4D97-AF65-F5344CB8AC3E}">
        <p14:creationId xmlns:p14="http://schemas.microsoft.com/office/powerpoint/2010/main" val="1464900625"/>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6" name="Rectangle 2"/>
          <p:cNvSpPr>
            <a:spLocks noChangeArrowheads="1"/>
          </p:cNvSpPr>
          <p:nvPr/>
        </p:nvSpPr>
        <p:spPr bwMode="auto">
          <a:xfrm>
            <a:off x="268288" y="7620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2800" b="1">
                <a:solidFill>
                  <a:srgbClr val="008000"/>
                </a:solidFill>
                <a:ea typeface="MS PGothic" charset="-128"/>
              </a:rPr>
              <a:t>Six Areas of Green Technology Markets</a:t>
            </a:r>
          </a:p>
        </p:txBody>
      </p:sp>
    </p:spTree>
    <p:extLst>
      <p:ext uri="{BB962C8B-B14F-4D97-AF65-F5344CB8AC3E}">
        <p14:creationId xmlns:p14="http://schemas.microsoft.com/office/powerpoint/2010/main" val="863311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idx="4294967295"/>
          </p:nvPr>
        </p:nvSpPr>
        <p:spPr>
          <a:xfrm>
            <a:off x="263525" y="11113"/>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b="1">
                <a:solidFill>
                  <a:srgbClr val="008000"/>
                </a:solidFill>
              </a:rPr>
              <a:t>The Challenge</a:t>
            </a:r>
          </a:p>
        </p:txBody>
      </p:sp>
      <p:sp>
        <p:nvSpPr>
          <p:cNvPr id="68610" name="Text Box 2"/>
          <p:cNvSpPr txBox="1">
            <a:spLocks noChangeArrowheads="1"/>
          </p:cNvSpPr>
          <p:nvPr/>
        </p:nvSpPr>
        <p:spPr bwMode="auto">
          <a:xfrm>
            <a:off x="457200" y="3659188"/>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11" name="Rectangle 3"/>
          <p:cNvSpPr>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12" name="Rectangle 4"/>
          <p:cNvSpPr>
            <a:spLocks noChangeArrowheads="1"/>
          </p:cNvSpPr>
          <p:nvPr/>
        </p:nvSpPr>
        <p:spPr bwMode="auto">
          <a:xfrm>
            <a:off x="457200" y="5872163"/>
            <a:ext cx="6477000"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1200">
                <a:ea typeface="MS PGothic" charset="-128"/>
              </a:rPr>
              <a:t>International Transfer of wind power technology, 1988-2007, </a:t>
            </a:r>
          </a:p>
          <a:p>
            <a:pPr hangingPunct="1">
              <a:lnSpc>
                <a:spcPct val="100000"/>
              </a:lnSpc>
              <a:spcBef>
                <a:spcPts val="1200"/>
              </a:spcBef>
            </a:pPr>
            <a:r>
              <a:rPr lang="fr-FR" altLang="en-US" sz="1200">
                <a:ea typeface="MS PGothic" charset="-128"/>
              </a:rPr>
              <a:t>OECD 2010</a:t>
            </a:r>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82296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90343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28600" y="11113"/>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2800" b="1">
                <a:solidFill>
                  <a:srgbClr val="008000"/>
                </a:solidFill>
                <a:ea typeface="MS PGothic" charset="-128"/>
              </a:rPr>
              <a:t>Get Involved</a:t>
            </a:r>
          </a:p>
        </p:txBody>
      </p:sp>
      <p:sp>
        <p:nvSpPr>
          <p:cNvPr id="70658" name="Rectangle 2"/>
          <p:cNvSpPr>
            <a:spLocks noChangeArrowheads="1"/>
          </p:cNvSpPr>
          <p:nvPr/>
        </p:nvSpPr>
        <p:spPr bwMode="auto">
          <a:xfrm>
            <a:off x="684213" y="1268413"/>
            <a:ext cx="727233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fr-FR" altLang="en-US" sz="2400"/>
              <a:t>Become a Partner and shape the further development of WIPO GREEN</a:t>
            </a:r>
            <a:br>
              <a:rPr lang="fr-FR" altLang="en-US" sz="2400"/>
            </a:br>
            <a:endParaRPr lang="fr-FR" altLang="en-US" sz="2400"/>
          </a:p>
          <a:p>
            <a:pPr hangingPunct="1">
              <a:lnSpc>
                <a:spcPct val="100000"/>
              </a:lnSpc>
              <a:spcBef>
                <a:spcPts val="488"/>
              </a:spcBef>
              <a:buSzPct val="111000"/>
              <a:buFont typeface="Times New Roman" pitchFamily="16" charset="0"/>
              <a:buBlip>
                <a:blip r:embed="rId3"/>
              </a:buBlip>
            </a:pPr>
            <a:r>
              <a:rPr lang="fr-FR" altLang="en-US" sz="2400"/>
              <a:t>Register to: </a:t>
            </a:r>
          </a:p>
          <a:p>
            <a:pPr lvl="2" hangingPunct="1">
              <a:lnSpc>
                <a:spcPct val="100000"/>
              </a:lnSpc>
              <a:spcBef>
                <a:spcPts val="488"/>
              </a:spcBef>
              <a:buSzPct val="133000"/>
              <a:buFont typeface="Times New Roman" pitchFamily="16" charset="0"/>
              <a:buBlip>
                <a:blip r:embed="rId3"/>
              </a:buBlip>
            </a:pPr>
            <a:r>
              <a:rPr lang="fr-FR" altLang="en-US" sz="2000"/>
              <a:t>communicate your green innovation and technology needs</a:t>
            </a:r>
          </a:p>
          <a:p>
            <a:pPr lvl="2" hangingPunct="1">
              <a:lnSpc>
                <a:spcPct val="100000"/>
              </a:lnSpc>
              <a:spcBef>
                <a:spcPts val="488"/>
              </a:spcBef>
              <a:buSzPct val="133000"/>
              <a:buFont typeface="Times New Roman" pitchFamily="16" charset="0"/>
              <a:buBlip>
                <a:blip r:embed="rId3"/>
              </a:buBlip>
            </a:pPr>
            <a:r>
              <a:rPr lang="fr-FR" altLang="en-US" sz="2000"/>
              <a:t>advertise your inventions, technologies, products and services</a:t>
            </a:r>
          </a:p>
          <a:p>
            <a:pPr lvl="2" hangingPunct="1">
              <a:lnSpc>
                <a:spcPct val="100000"/>
              </a:lnSpc>
              <a:spcBef>
                <a:spcPts val="488"/>
              </a:spcBef>
              <a:buSzPct val="133000"/>
              <a:buFont typeface="Times New Roman" pitchFamily="16" charset="0"/>
              <a:buBlip>
                <a:blip r:embed="rId3"/>
              </a:buBlip>
            </a:pPr>
            <a:r>
              <a:rPr lang="fr-FR" altLang="en-US" sz="2000"/>
              <a:t>connect with the innovation and business communities globally</a:t>
            </a:r>
          </a:p>
          <a:p>
            <a:pPr hangingPunct="1">
              <a:lnSpc>
                <a:spcPct val="100000"/>
              </a:lnSpc>
              <a:spcBef>
                <a:spcPts val="488"/>
              </a:spcBef>
              <a:buClrTx/>
              <a:buSzTx/>
              <a:buFontTx/>
              <a:buNone/>
            </a:pPr>
            <a:endParaRPr lang="fr-FR" altLang="en-US" sz="2000"/>
          </a:p>
          <a:p>
            <a:pPr hangingPunct="1">
              <a:lnSpc>
                <a:spcPct val="100000"/>
              </a:lnSpc>
              <a:spcBef>
                <a:spcPts val="488"/>
              </a:spcBef>
              <a:buClrTx/>
              <a:buSzTx/>
              <a:buFontTx/>
              <a:buNone/>
            </a:pPr>
            <a:endParaRPr lang="fr-FR" altLang="en-US" sz="2000"/>
          </a:p>
          <a:p>
            <a:pPr hangingPunct="1">
              <a:lnSpc>
                <a:spcPct val="100000"/>
              </a:lnSpc>
              <a:spcBef>
                <a:spcPts val="488"/>
              </a:spcBef>
              <a:buClrTx/>
              <a:buSzTx/>
              <a:buFontTx/>
              <a:buNone/>
            </a:pPr>
            <a:endParaRPr lang="fr-FR" altLang="en-US" sz="2800"/>
          </a:p>
          <a:p>
            <a:pPr hangingPunct="1">
              <a:lnSpc>
                <a:spcPct val="100000"/>
              </a:lnSpc>
              <a:spcBef>
                <a:spcPts val="488"/>
              </a:spcBef>
              <a:buClrTx/>
              <a:buSzTx/>
              <a:buFontTx/>
              <a:buNone/>
            </a:pPr>
            <a:endParaRPr lang="fr-FR" altLang="en-US" sz="2800"/>
          </a:p>
          <a:p>
            <a:pPr hangingPunct="1">
              <a:lnSpc>
                <a:spcPct val="100000"/>
              </a:lnSpc>
              <a:spcBef>
                <a:spcPts val="488"/>
              </a:spcBef>
              <a:buClrTx/>
              <a:buSzTx/>
              <a:buFontTx/>
              <a:buNone/>
            </a:pPr>
            <a:endParaRPr lang="fr-FR" altLang="en-US" sz="2800"/>
          </a:p>
        </p:txBody>
      </p:sp>
    </p:spTree>
    <p:extLst>
      <p:ext uri="{BB962C8B-B14F-4D97-AF65-F5344CB8AC3E}">
        <p14:creationId xmlns:p14="http://schemas.microsoft.com/office/powerpoint/2010/main" val="2766749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395536" y="2564904"/>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Thank you for your attention </a:t>
            </a:r>
            <a:endParaRPr lang="en-US" altLang="en-US" sz="3600" dirty="0">
              <a:solidFill>
                <a:srgbClr val="00408C"/>
              </a:solidFill>
            </a:endParaRPr>
          </a:p>
        </p:txBody>
      </p:sp>
    </p:spTree>
    <p:extLst>
      <p:ext uri="{BB962C8B-B14F-4D97-AF65-F5344CB8AC3E}">
        <p14:creationId xmlns:p14="http://schemas.microsoft.com/office/powerpoint/2010/main" val="41959896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79512" y="288936"/>
            <a:ext cx="8951912" cy="584775"/>
          </a:xfrm>
        </p:spPr>
        <p:txBody>
          <a:bodyPr wrap="square">
            <a:spAutoFit/>
          </a:bodyPr>
          <a:lstStyle/>
          <a:p>
            <a:pPr algn="ctr"/>
            <a:r>
              <a:rPr lang="en-US" sz="3200" b="1" dirty="0" smtClean="0">
                <a:solidFill>
                  <a:srgbClr val="002060"/>
                </a:solidFill>
              </a:rPr>
              <a:t>DEMAND FOR IP RIGHTS HAS GROWN</a:t>
            </a:r>
            <a:endParaRPr lang="en-US" sz="3200" b="1" dirty="0">
              <a:solidFill>
                <a:srgbClr val="002060"/>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78890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z="3200" b="1" dirty="0" smtClean="0">
                <a:solidFill>
                  <a:srgbClr val="0070C0"/>
                </a:solidFill>
              </a:rPr>
              <a:t>WIPO World IP Report </a:t>
            </a:r>
            <a:endParaRPr lang="en-US" sz="3200" b="1" dirty="0">
              <a:solidFill>
                <a:srgbClr val="0070C0"/>
              </a:solidFill>
            </a:endParaRPr>
          </a:p>
        </p:txBody>
      </p:sp>
      <p:sp>
        <p:nvSpPr>
          <p:cNvPr id="3" name="Content Placeholder 2"/>
          <p:cNvSpPr>
            <a:spLocks noGrp="1"/>
          </p:cNvSpPr>
          <p:nvPr>
            <p:ph idx="1"/>
          </p:nvPr>
        </p:nvSpPr>
        <p:spPr>
          <a:xfrm>
            <a:off x="107504" y="1844824"/>
            <a:ext cx="8928992" cy="4680520"/>
          </a:xfrm>
        </p:spPr>
        <p:txBody>
          <a:bodyPr/>
          <a:lstStyle/>
          <a:p>
            <a:r>
              <a:rPr lang="en-US" sz="1800" dirty="0" smtClean="0"/>
              <a:t>Published </a:t>
            </a:r>
            <a:r>
              <a:rPr lang="en-US" sz="1800" dirty="0"/>
              <a:t>every two </a:t>
            </a:r>
            <a:r>
              <a:rPr lang="en-US" sz="1800" dirty="0" smtClean="0"/>
              <a:t>years; offers fresh insights </a:t>
            </a:r>
            <a:r>
              <a:rPr lang="en-US" sz="1800" dirty="0"/>
              <a:t>into the role that the </a:t>
            </a:r>
            <a:r>
              <a:rPr lang="en-US" sz="1800" dirty="0" smtClean="0"/>
              <a:t/>
            </a:r>
            <a:br>
              <a:rPr lang="en-US" sz="1800" dirty="0" smtClean="0"/>
            </a:br>
            <a:r>
              <a:rPr lang="en-US" sz="1800" dirty="0" smtClean="0"/>
              <a:t>IP system plays </a:t>
            </a:r>
            <a:r>
              <a:rPr lang="en-US" sz="1800" dirty="0"/>
              <a:t>in </a:t>
            </a:r>
            <a:r>
              <a:rPr lang="en-US" sz="1800" dirty="0" smtClean="0"/>
              <a:t>market economies, aims </a:t>
            </a:r>
            <a:r>
              <a:rPr lang="en-US" sz="1800" dirty="0"/>
              <a:t>to foster evidence-based </a:t>
            </a:r>
            <a:r>
              <a:rPr lang="en-US" sz="1800" dirty="0" smtClean="0"/>
              <a:t/>
            </a:r>
            <a:br>
              <a:rPr lang="en-US" sz="1800" dirty="0" smtClean="0"/>
            </a:br>
            <a:r>
              <a:rPr lang="en-US" sz="1800" dirty="0" smtClean="0"/>
              <a:t>policy-making</a:t>
            </a:r>
          </a:p>
          <a:p>
            <a:r>
              <a:rPr lang="en-US" sz="1800" dirty="0" smtClean="0"/>
              <a:t>2013:  « Brands – Reputation and Image in the Global Marketplace» :  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361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4" end="4"/>
                                            </p:txEl>
                                          </p:spTgt>
                                        </p:tgtEl>
                                        <p:attrNameLst>
                                          <p:attrName>ppt_x</p:attrName>
                                          <p:attrName>ppt_y</p:attrName>
                                        </p:attrNameLst>
                                      </p:cBhvr>
                                    </p:animMotion>
                                    <p:animRot by="1500000">
                                      <p:cBhvr>
                                        <p:cTn id="22" dur="125" fill="hold">
                                          <p:stCondLst>
                                            <p:cond delay="0"/>
                                          </p:stCondLst>
                                        </p:cTn>
                                        <p:tgtEl>
                                          <p:spTgt spid="3">
                                            <p:txEl>
                                              <p:pRg st="4" end="4"/>
                                            </p:txEl>
                                          </p:spTgt>
                                        </p:tgtEl>
                                        <p:attrNameLst>
                                          <p:attrName>r</p:attrName>
                                        </p:attrNameLst>
                                      </p:cBhvr>
                                    </p:animRot>
                                    <p:animRot by="-1500000">
                                      <p:cBhvr>
                                        <p:cTn id="23" dur="125" fill="hold">
                                          <p:stCondLst>
                                            <p:cond delay="125"/>
                                          </p:stCondLst>
                                        </p:cTn>
                                        <p:tgtEl>
                                          <p:spTgt spid="3">
                                            <p:txEl>
                                              <p:pRg st="4" end="4"/>
                                            </p:txEl>
                                          </p:spTgt>
                                        </p:tgtEl>
                                        <p:attrNameLst>
                                          <p:attrName>r</p:attrName>
                                        </p:attrNameLst>
                                      </p:cBhvr>
                                    </p:animRot>
                                    <p:animRot by="-1500000">
                                      <p:cBhvr>
                                        <p:cTn id="24" dur="125" fill="hold">
                                          <p:stCondLst>
                                            <p:cond delay="250"/>
                                          </p:stCondLst>
                                        </p:cTn>
                                        <p:tgtEl>
                                          <p:spTgt spid="3">
                                            <p:txEl>
                                              <p:pRg st="4" end="4"/>
                                            </p:txEl>
                                          </p:spTgt>
                                        </p:tgtEl>
                                        <p:attrNameLst>
                                          <p:attrName>r</p:attrName>
                                        </p:attrNameLst>
                                      </p:cBhvr>
                                    </p:animRot>
                                    <p:animRot by="1500000">
                                      <p:cBhvr>
                                        <p:cTn id="25" dur="125" fill="hold">
                                          <p:stCondLst>
                                            <p:cond delay="375"/>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normAutofit/>
          </a:bodyPr>
          <a:lstStyle/>
          <a:p>
            <a:pPr algn="ctr">
              <a:defRPr/>
            </a:pPr>
            <a:r>
              <a:rPr lang="en-US" dirty="0" smtClean="0">
                <a:latin typeface="+mn-lt"/>
                <a:ea typeface="+mj-ea"/>
                <a:cs typeface="Times New Roman"/>
              </a:rPr>
              <a:t> </a:t>
            </a:r>
            <a:r>
              <a:rPr lang="en-US" sz="3200" b="1" dirty="0" smtClean="0">
                <a:solidFill>
                  <a:srgbClr val="0070C0"/>
                </a:solidFill>
                <a:latin typeface="+mn-lt"/>
                <a:ea typeface="+mj-ea"/>
                <a:cs typeface="Times New Roman"/>
              </a:rPr>
              <a:t>THE GLOBAL INNOVATION INDEX 2014 </a:t>
            </a:r>
            <a:endParaRPr lang="en-US" sz="3200" b="1" dirty="0">
              <a:solidFill>
                <a:srgbClr val="0070C0"/>
              </a:solidFill>
              <a:latin typeface="+mn-lt"/>
              <a:ea typeface="+mj-ea"/>
            </a:endParaRPr>
          </a:p>
        </p:txBody>
      </p:sp>
      <p:sp>
        <p:nvSpPr>
          <p:cNvPr id="6" name="Espace réservé du contenu 5"/>
          <p:cNvSpPr>
            <a:spLocks noGrp="1"/>
          </p:cNvSpPr>
          <p:nvPr>
            <p:ph sz="half" idx="2"/>
          </p:nvPr>
        </p:nvSpPr>
        <p:spPr>
          <a:xfrm>
            <a:off x="4645025" y="1844824"/>
            <a:ext cx="4041775" cy="4068763"/>
          </a:xfrm>
        </p:spPr>
        <p:txBody>
          <a:bodyPr/>
          <a:lstStyle/>
          <a:p>
            <a:pPr lvl="0" algn="just">
              <a:defRPr/>
            </a:pPr>
            <a:r>
              <a:rPr lang="en-US" sz="1600" dirty="0" smtClean="0"/>
              <a:t>Annual publication that provides the latest trends in innovation activities across the world. It is co-published by INSEAD, Cornell University and WIPO </a:t>
            </a:r>
            <a:r>
              <a:rPr lang="en-US" sz="1600" u="sng" dirty="0" smtClean="0">
                <a:hlinkClick r:id="rId2"/>
              </a:rPr>
              <a:t>http://www.wipo.int/econ_stat/en/economics/gii/index.html</a:t>
            </a:r>
            <a:endParaRPr lang="en-US" sz="1600" u="sng" dirty="0" smtClean="0"/>
          </a:p>
          <a:p>
            <a:pPr marL="0" lvl="0" indent="0" algn="just">
              <a:buNone/>
              <a:defRPr/>
            </a:pPr>
            <a:endParaRPr lang="en-US" sz="1600" dirty="0" smtClean="0"/>
          </a:p>
          <a:p>
            <a:pPr algn="just">
              <a:defRPr/>
            </a:pPr>
            <a:r>
              <a:rPr lang="en-US" sz="1600" dirty="0" smtClean="0">
                <a:ea typeface="+mn-ea"/>
                <a:cs typeface="Times New Roman"/>
              </a:rPr>
              <a:t>Its results are </a:t>
            </a:r>
            <a:r>
              <a:rPr lang="en-US" sz="1600" b="1" u="sng" dirty="0" smtClean="0">
                <a:solidFill>
                  <a:srgbClr val="000090"/>
                </a:solidFill>
                <a:ea typeface="+mn-ea"/>
                <a:cs typeface="Times New Roman"/>
              </a:rPr>
              <a:t>useful</a:t>
            </a:r>
            <a:r>
              <a:rPr lang="en-US" sz="1600" b="1" dirty="0" smtClean="0">
                <a:solidFill>
                  <a:srgbClr val="000090"/>
                </a:solidFill>
                <a:ea typeface="+mn-ea"/>
                <a:cs typeface="Times New Roman"/>
              </a:rPr>
              <a:t>:</a:t>
            </a:r>
            <a:r>
              <a:rPr lang="en-US" sz="1600" dirty="0" smtClean="0">
                <a:solidFill>
                  <a:srgbClr val="000090"/>
                </a:solidFill>
                <a:ea typeface="+mn-ea"/>
                <a:cs typeface="Times New Roman"/>
              </a:rPr>
              <a:t> </a:t>
            </a:r>
          </a:p>
          <a:p>
            <a:pPr lvl="1" algn="just">
              <a:defRPr/>
            </a:pPr>
            <a:r>
              <a:rPr lang="en-US" sz="1600" dirty="0" smtClean="0">
                <a:cs typeface="Times New Roman"/>
              </a:rPr>
              <a:t>To benchmark countries against their </a:t>
            </a:r>
            <a:r>
              <a:rPr lang="en-US" sz="1600" i="1" dirty="0" smtClean="0">
                <a:cs typeface="Times New Roman"/>
              </a:rPr>
              <a:t>peers</a:t>
            </a:r>
          </a:p>
          <a:p>
            <a:pPr lvl="1" algn="just">
              <a:defRPr/>
            </a:pPr>
            <a:r>
              <a:rPr lang="en-US" sz="1600" dirty="0" smtClean="0">
                <a:cs typeface="Times New Roman"/>
              </a:rPr>
              <a:t>To study countries profiles over </a:t>
            </a:r>
            <a:r>
              <a:rPr lang="en-US" sz="1600" i="1" dirty="0" smtClean="0">
                <a:cs typeface="Times New Roman"/>
              </a:rPr>
              <a:t>time </a:t>
            </a:r>
          </a:p>
          <a:p>
            <a:pPr lvl="1" algn="just">
              <a:defRPr/>
            </a:pPr>
            <a:r>
              <a:rPr lang="en-US" sz="1600" dirty="0" smtClean="0">
                <a:cs typeface="Times New Roman"/>
              </a:rPr>
              <a:t>Identify countries </a:t>
            </a:r>
            <a:r>
              <a:rPr lang="en-US" sz="1600" i="1" dirty="0" smtClean="0">
                <a:cs typeface="Times New Roman"/>
              </a:rPr>
              <a:t>strengths and weaknesses</a:t>
            </a:r>
          </a:p>
          <a:p>
            <a:pPr marL="0" indent="0">
              <a:buFontTx/>
              <a:buNone/>
              <a:defRPr/>
            </a:pPr>
            <a:endParaRPr lang="en-US" dirty="0">
              <a:ea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20280"/>
            <a:ext cx="3166293" cy="411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17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672"/>
            <a:ext cx="929116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12" y="2321229"/>
            <a:ext cx="8496944" cy="1959708"/>
          </a:xfrm>
          <a:prstGeom prst="rect">
            <a:avLst/>
          </a:prstGeom>
          <a:ln>
            <a:noFill/>
          </a:ln>
          <a:effectLst>
            <a:softEdge rad="112500"/>
          </a:effectLst>
          <a:extLst/>
        </p:spPr>
      </p:pic>
    </p:spTree>
    <p:extLst>
      <p:ext uri="{BB962C8B-B14F-4D97-AF65-F5344CB8AC3E}">
        <p14:creationId xmlns:p14="http://schemas.microsoft.com/office/powerpoint/2010/main" val="420778888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44896" y="228600"/>
            <a:ext cx="8991600" cy="1189038"/>
          </a:xfrm>
        </p:spPr>
        <p:txBody>
          <a:bodyPr>
            <a:normAutofit/>
          </a:bodyPr>
          <a:lstStyle/>
          <a:p>
            <a:pPr algn="ctr"/>
            <a:r>
              <a:rPr lang="en-US" sz="3200" b="1" dirty="0" smtClean="0">
                <a:latin typeface="Arial" charset="0"/>
                <a:cs typeface="Times New Roman" charset="0"/>
              </a:rPr>
              <a:t>GLOBAL INNOVATION INDEX FRAMEWORK</a:t>
            </a:r>
            <a:endParaRPr lang="en-US" sz="3200" b="1" dirty="0">
              <a:latin typeface="Arial" charset="0"/>
              <a:cs typeface="Arial" charset="0"/>
            </a:endParaRPr>
          </a:p>
        </p:txBody>
      </p:sp>
      <p:graphicFrame>
        <p:nvGraphicFramePr>
          <p:cNvPr id="4" name="Espace réservé du contenu 5"/>
          <p:cNvGraphicFramePr>
            <a:graphicFrameLocks noGrp="1"/>
          </p:cNvGraphicFramePr>
          <p:nvPr>
            <p:extLst>
              <p:ext uri="{D42A27DB-BD31-4B8C-83A1-F6EECF244321}">
                <p14:modId xmlns:p14="http://schemas.microsoft.com/office/powerpoint/2010/main" val="1555569191"/>
              </p:ext>
            </p:extLst>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965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179512" y="145503"/>
            <a:ext cx="8640960" cy="1008112"/>
          </a:xfrm>
        </p:spPr>
        <p:txBody>
          <a:bodyPr>
            <a:normAutofit/>
          </a:bodyPr>
          <a:lstStyle/>
          <a:p>
            <a:pPr algn="ctr"/>
            <a:r>
              <a:rPr lang="fr-FR" sz="3200" b="1" dirty="0" smtClean="0">
                <a:latin typeface="Arial" charset="0"/>
                <a:cs typeface="Times New Roman" charset="0"/>
              </a:rPr>
              <a:t>LUXEMBOURG  </a:t>
            </a:r>
            <a:r>
              <a:rPr lang="fr-FR" sz="3200" b="1" dirty="0">
                <a:latin typeface="Arial" charset="0"/>
                <a:cs typeface="Times New Roman" charset="0"/>
              </a:rPr>
              <a:t>PROFILE </a:t>
            </a:r>
          </a:p>
        </p:txBody>
      </p:sp>
      <p:pic>
        <p:nvPicPr>
          <p:cNvPr id="1026" name="Picture 2" descr="D:\Users\leadbetter\Desktop\LUXEMBOURG - iStock_000015866989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93" y="908720"/>
            <a:ext cx="7675631" cy="5112567"/>
          </a:xfrm>
          <a:prstGeom prst="rect">
            <a:avLst/>
          </a:prstGeom>
          <a:noFill/>
          <a:effectLst>
            <a:reflection endPos="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0232" y="5790456"/>
            <a:ext cx="1800200" cy="230832"/>
          </a:xfrm>
          <a:prstGeom prst="rect">
            <a:avLst/>
          </a:prstGeom>
          <a:noFill/>
        </p:spPr>
        <p:txBody>
          <a:bodyPr wrap="square" rtlCol="0">
            <a:spAutoFit/>
          </a:bodyPr>
          <a:lstStyle/>
          <a:p>
            <a:r>
              <a:rPr lang="en-US" sz="900" dirty="0">
                <a:solidFill>
                  <a:srgbClr val="FFFFFF">
                    <a:lumMod val="75000"/>
                  </a:srgbClr>
                </a:solidFill>
              </a:rPr>
              <a:t>istockphotos/Oliver Hoffmann </a:t>
            </a:r>
            <a:r>
              <a:rPr lang="en-US" sz="900" dirty="0">
                <a:solidFill>
                  <a:srgbClr val="000000"/>
                </a:solidFill>
              </a:rPr>
              <a:t>  </a:t>
            </a:r>
            <a:endParaRPr lang="en-US" sz="900" i="1" dirty="0">
              <a:solidFill>
                <a:srgbClr val="000000"/>
              </a:solidFill>
            </a:endParaRPr>
          </a:p>
        </p:txBody>
      </p:sp>
      <p:sp>
        <p:nvSpPr>
          <p:cNvPr id="3" name="Rectangle 2"/>
          <p:cNvSpPr/>
          <p:nvPr/>
        </p:nvSpPr>
        <p:spPr>
          <a:xfrm>
            <a:off x="2658943" y="6084004"/>
            <a:ext cx="4044697" cy="369332"/>
          </a:xfrm>
          <a:prstGeom prst="rect">
            <a:avLst/>
          </a:prstGeom>
        </p:spPr>
        <p:txBody>
          <a:bodyPr wrap="none">
            <a:spAutoFit/>
          </a:bodyPr>
          <a:lstStyle/>
          <a:p>
            <a:r>
              <a:rPr lang="en-GB" dirty="0">
                <a:solidFill>
                  <a:srgbClr val="000000"/>
                </a:solidFill>
              </a:rPr>
              <a:t>P</a:t>
            </a:r>
            <a:r>
              <a:rPr lang="en-GB" dirty="0" smtClean="0">
                <a:solidFill>
                  <a:srgbClr val="000000"/>
                </a:solidFill>
              </a:rPr>
              <a:t>hilharmonic Hall </a:t>
            </a:r>
            <a:r>
              <a:rPr lang="en-GB" dirty="0">
                <a:solidFill>
                  <a:srgbClr val="000000"/>
                </a:solidFill>
              </a:rPr>
              <a:t>at Luxembourg </a:t>
            </a:r>
            <a:r>
              <a:rPr lang="en-GB" dirty="0" smtClean="0">
                <a:solidFill>
                  <a:srgbClr val="000000"/>
                </a:solidFill>
              </a:rPr>
              <a:t>City</a:t>
            </a:r>
            <a:endParaRPr lang="en-GB" dirty="0">
              <a:solidFill>
                <a:srgbClr val="000000"/>
              </a:solidFill>
            </a:endParaRPr>
          </a:p>
        </p:txBody>
      </p:sp>
    </p:spTree>
    <p:extLst>
      <p:ext uri="{BB962C8B-B14F-4D97-AF65-F5344CB8AC3E}">
        <p14:creationId xmlns:p14="http://schemas.microsoft.com/office/powerpoint/2010/main" val="311150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0" y="188640"/>
            <a:ext cx="9144000" cy="792162"/>
          </a:xfrm>
        </p:spPr>
        <p:txBody>
          <a:bodyPr>
            <a:normAutofit/>
          </a:bodyPr>
          <a:lstStyle/>
          <a:p>
            <a:pPr algn="ctr"/>
            <a:r>
              <a:rPr lang="fr-FR" sz="3200" b="1" dirty="0" smtClean="0">
                <a:solidFill>
                  <a:srgbClr val="0070C0"/>
                </a:solidFill>
                <a:latin typeface="Arial" charset="0"/>
                <a:cs typeface="Times New Roman" charset="0"/>
              </a:rPr>
              <a:t>THE </a:t>
            </a:r>
            <a:r>
              <a:rPr lang="fr-FR" sz="3200" b="1" dirty="0">
                <a:solidFill>
                  <a:srgbClr val="0070C0"/>
                </a:solidFill>
                <a:latin typeface="Arial" charset="0"/>
                <a:cs typeface="Times New Roman" charset="0"/>
              </a:rPr>
              <a:t>GLOBAL INNOVATION </a:t>
            </a:r>
            <a:r>
              <a:rPr lang="fr-FR" sz="3200" b="1" dirty="0" smtClean="0">
                <a:solidFill>
                  <a:srgbClr val="0070C0"/>
                </a:solidFill>
                <a:latin typeface="Arial" charset="0"/>
                <a:cs typeface="Times New Roman" charset="0"/>
              </a:rPr>
              <a:t>INDEX</a:t>
            </a:r>
            <a:endParaRPr lang="fr-FR" sz="3200" b="1" dirty="0">
              <a:solidFill>
                <a:srgbClr val="0070C0"/>
              </a:solidFill>
              <a:latin typeface="Arial" charset="0"/>
              <a:cs typeface="Arial" charset="0"/>
            </a:endParaRPr>
          </a:p>
        </p:txBody>
      </p:sp>
      <p:sp>
        <p:nvSpPr>
          <p:cNvPr id="32774" name="Espace réservé du texte 6"/>
          <p:cNvSpPr>
            <a:spLocks noGrp="1"/>
          </p:cNvSpPr>
          <p:nvPr>
            <p:ph type="body" idx="1"/>
          </p:nvPr>
        </p:nvSpPr>
        <p:spPr>
          <a:xfrm>
            <a:off x="827584" y="1124744"/>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a:t>
            </a:r>
            <a:r>
              <a:rPr lang="fr-FR" dirty="0" smtClean="0">
                <a:solidFill>
                  <a:srgbClr val="6FB7D7"/>
                </a:solidFill>
                <a:latin typeface="Arial" charset="0"/>
                <a:cs typeface="Times New Roman" charset="0"/>
              </a:rPr>
              <a:t>2013 </a:t>
            </a:r>
            <a:endParaRPr lang="fr-FR" dirty="0">
              <a:solidFill>
                <a:srgbClr val="6FB7D7"/>
              </a:solidFill>
              <a:latin typeface="Arial" charset="0"/>
              <a:cs typeface="Times New Roman" charset="0"/>
            </a:endParaRPr>
          </a:p>
        </p:txBody>
      </p:sp>
      <p:sp>
        <p:nvSpPr>
          <p:cNvPr id="32772" name="Espace réservé du texte 4"/>
          <p:cNvSpPr>
            <a:spLocks noGrp="1"/>
          </p:cNvSpPr>
          <p:nvPr>
            <p:ph type="body" sz="quarter" idx="3"/>
          </p:nvPr>
        </p:nvSpPr>
        <p:spPr>
          <a:xfrm>
            <a:off x="4716016" y="1124744"/>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a:t>
            </a:r>
            <a:r>
              <a:rPr lang="fr-FR" dirty="0" smtClean="0">
                <a:solidFill>
                  <a:srgbClr val="6FB7D7"/>
                </a:solidFill>
                <a:latin typeface="Arial" charset="0"/>
                <a:cs typeface="Times New Roman" charset="0"/>
              </a:rPr>
              <a:t>2014</a:t>
            </a:r>
            <a:endParaRPr lang="fr-FR" dirty="0">
              <a:solidFill>
                <a:srgbClr val="6FB7D7"/>
              </a:solidFill>
              <a:latin typeface="Arial" charset="0"/>
              <a:cs typeface="Times New Roman" charset="0"/>
            </a:endParaRPr>
          </a:p>
        </p:txBody>
      </p:sp>
      <p:sp>
        <p:nvSpPr>
          <p:cNvPr id="6" name="Espace réservé du contenu 5"/>
          <p:cNvSpPr>
            <a:spLocks noGrp="1"/>
          </p:cNvSpPr>
          <p:nvPr>
            <p:ph sz="quarter" idx="4"/>
          </p:nvPr>
        </p:nvSpPr>
        <p:spPr>
          <a:xfrm>
            <a:off x="5004048" y="1601416"/>
            <a:ext cx="3600400" cy="4896544"/>
          </a:xfrm>
        </p:spPr>
        <p:txBody>
          <a:bodyPr/>
          <a:lstStyle/>
          <a:p>
            <a:pPr marL="0" indent="0" algn="just">
              <a:lnSpc>
                <a:spcPct val="150000"/>
              </a:lnSpc>
              <a:buNone/>
              <a:defRPr/>
            </a:pPr>
            <a:r>
              <a:rPr lang="fr-FR" sz="1600" dirty="0">
                <a:ea typeface="+mn-ea"/>
                <a:cs typeface="Times New Roman"/>
              </a:rPr>
              <a:t>1. </a:t>
            </a:r>
            <a:r>
              <a:rPr lang="fr-FR" sz="1600" dirty="0" smtClean="0">
                <a:ea typeface="+mn-ea"/>
                <a:cs typeface="Times New Roman"/>
              </a:rPr>
              <a:t>SWITZERLAND</a:t>
            </a:r>
          </a:p>
          <a:p>
            <a:pPr marL="0" indent="0" algn="just">
              <a:lnSpc>
                <a:spcPct val="150000"/>
              </a:lnSpc>
              <a:buNone/>
              <a:defRPr/>
            </a:pPr>
            <a:r>
              <a:rPr lang="fr-FR" sz="1600" dirty="0" smtClean="0">
                <a:ea typeface="+mn-ea"/>
                <a:cs typeface="Times New Roman"/>
              </a:rPr>
              <a:t>2</a:t>
            </a:r>
            <a:r>
              <a:rPr lang="fr-FR" sz="1600" dirty="0" smtClean="0">
                <a:cs typeface="Times New Roman"/>
              </a:rPr>
              <a:t>. </a:t>
            </a:r>
            <a:r>
              <a:rPr lang="fr-FR" sz="1600" dirty="0">
                <a:cs typeface="Times New Roman" charset="0"/>
              </a:rPr>
              <a:t>UNITED KINGDOM</a:t>
            </a:r>
            <a:endParaRPr lang="fr-FR" sz="1600" dirty="0">
              <a:cs typeface="Times New Roman"/>
            </a:endParaRPr>
          </a:p>
          <a:p>
            <a:pPr marL="0" indent="0" algn="just">
              <a:lnSpc>
                <a:spcPct val="150000"/>
              </a:lnSpc>
              <a:buNone/>
              <a:defRPr/>
            </a:pPr>
            <a:r>
              <a:rPr lang="fr-FR" sz="1600" dirty="0" smtClean="0">
                <a:ea typeface="+mn-ea"/>
                <a:cs typeface="Times New Roman"/>
              </a:rPr>
              <a:t>3</a:t>
            </a:r>
            <a:r>
              <a:rPr lang="fr-FR" sz="1600" dirty="0">
                <a:ea typeface="+mn-ea"/>
                <a:cs typeface="Times New Roman"/>
              </a:rPr>
              <a:t>. </a:t>
            </a:r>
            <a:r>
              <a:rPr lang="fr-FR" sz="1600" dirty="0">
                <a:cs typeface="Times New Roman"/>
              </a:rPr>
              <a:t>SWEDEN</a:t>
            </a:r>
          </a:p>
          <a:p>
            <a:pPr marL="0" indent="0" algn="just">
              <a:lnSpc>
                <a:spcPct val="150000"/>
              </a:lnSpc>
              <a:buNone/>
              <a:defRPr/>
            </a:pPr>
            <a:r>
              <a:rPr lang="fr-FR" sz="1600" dirty="0" smtClean="0">
                <a:ea typeface="+mn-ea"/>
                <a:cs typeface="Times New Roman"/>
              </a:rPr>
              <a:t>4</a:t>
            </a:r>
            <a:r>
              <a:rPr lang="fr-FR" sz="1600" dirty="0">
                <a:ea typeface="+mn-ea"/>
                <a:cs typeface="Times New Roman"/>
              </a:rPr>
              <a:t>. </a:t>
            </a:r>
            <a:r>
              <a:rPr lang="fr-FR" sz="1600" dirty="0">
                <a:cs typeface="Times New Roman"/>
              </a:rPr>
              <a:t>FINLAND </a:t>
            </a:r>
            <a:endParaRPr lang="fr-FR" sz="1600" dirty="0" smtClean="0">
              <a:cs typeface="Times New Roman"/>
            </a:endParaRPr>
          </a:p>
          <a:p>
            <a:pPr marL="0" indent="0" algn="just">
              <a:lnSpc>
                <a:spcPct val="150000"/>
              </a:lnSpc>
              <a:buNone/>
              <a:defRPr/>
            </a:pPr>
            <a:r>
              <a:rPr lang="fr-FR" sz="1600" dirty="0" smtClean="0">
                <a:ea typeface="+mn-ea"/>
                <a:cs typeface="Times New Roman"/>
              </a:rPr>
              <a:t>5</a:t>
            </a:r>
            <a:r>
              <a:rPr lang="fr-FR" sz="1600" dirty="0">
                <a:ea typeface="+mn-ea"/>
                <a:cs typeface="Times New Roman"/>
              </a:rPr>
              <a:t>. </a:t>
            </a:r>
            <a:r>
              <a:rPr lang="fr-FR" sz="1600" dirty="0">
                <a:cs typeface="Times New Roman"/>
              </a:rPr>
              <a:t>NETHERLANDS</a:t>
            </a:r>
          </a:p>
          <a:p>
            <a:pPr marL="0" indent="0" algn="just">
              <a:lnSpc>
                <a:spcPct val="150000"/>
              </a:lnSpc>
              <a:buNone/>
              <a:defRPr/>
            </a:pPr>
            <a:r>
              <a:rPr lang="fr-FR" sz="1600" dirty="0">
                <a:cs typeface="Times New Roman"/>
              </a:rPr>
              <a:t>6. UNITED STATES OF AMERICA</a:t>
            </a:r>
          </a:p>
          <a:p>
            <a:pPr marL="0" indent="0" algn="just">
              <a:lnSpc>
                <a:spcPct val="150000"/>
              </a:lnSpc>
              <a:buNone/>
              <a:defRPr/>
            </a:pPr>
            <a:r>
              <a:rPr lang="fr-FR" sz="1600" dirty="0" smtClean="0">
                <a:ea typeface="+mn-ea"/>
                <a:cs typeface="Times New Roman"/>
              </a:rPr>
              <a:t>7</a:t>
            </a:r>
            <a:r>
              <a:rPr lang="fr-FR" sz="1600" dirty="0">
                <a:ea typeface="+mn-ea"/>
                <a:cs typeface="Times New Roman"/>
              </a:rPr>
              <a:t>. </a:t>
            </a:r>
            <a:r>
              <a:rPr lang="fr-FR" sz="1600" dirty="0">
                <a:cs typeface="Times New Roman"/>
              </a:rPr>
              <a:t>SINGAPORE </a:t>
            </a:r>
            <a:endParaRPr lang="fr-FR" sz="1600" dirty="0" smtClean="0">
              <a:cs typeface="Times New Roman"/>
            </a:endParaRPr>
          </a:p>
          <a:p>
            <a:pPr marL="0" indent="0" algn="just">
              <a:lnSpc>
                <a:spcPct val="150000"/>
              </a:lnSpc>
              <a:buNone/>
              <a:defRPr/>
            </a:pPr>
            <a:r>
              <a:rPr lang="fr-FR" sz="1600" dirty="0" smtClean="0">
                <a:ea typeface="+mn-ea"/>
                <a:cs typeface="Times New Roman"/>
              </a:rPr>
              <a:t>8</a:t>
            </a:r>
            <a:r>
              <a:rPr lang="fr-FR" sz="1600" dirty="0">
                <a:ea typeface="+mn-ea"/>
                <a:cs typeface="Times New Roman"/>
              </a:rPr>
              <a:t>. </a:t>
            </a:r>
            <a:r>
              <a:rPr lang="fr-FR" sz="1600" dirty="0">
                <a:cs typeface="Times New Roman"/>
              </a:rPr>
              <a:t>DENMARK </a:t>
            </a:r>
          </a:p>
          <a:p>
            <a:pPr marL="0" indent="0" algn="just">
              <a:lnSpc>
                <a:spcPct val="150000"/>
              </a:lnSpc>
              <a:buFontTx/>
              <a:buNone/>
              <a:defRPr/>
            </a:pPr>
            <a:r>
              <a:rPr lang="fr-FR" sz="1600" dirty="0" smtClean="0">
                <a:ea typeface="+mn-ea"/>
                <a:cs typeface="Times New Roman"/>
              </a:rPr>
              <a:t>9</a:t>
            </a:r>
            <a:r>
              <a:rPr lang="fr-FR" sz="1600" dirty="0">
                <a:ea typeface="+mn-ea"/>
                <a:cs typeface="Times New Roman"/>
              </a:rPr>
              <a:t>. </a:t>
            </a:r>
            <a:r>
              <a:rPr lang="fr-FR" sz="1600" b="1" dirty="0" smtClean="0">
                <a:solidFill>
                  <a:srgbClr val="6FB7D7"/>
                </a:solidFill>
                <a:cs typeface="Times New Roman" charset="0"/>
              </a:rPr>
              <a:t>LUXEMBOURG</a:t>
            </a:r>
            <a:endParaRPr lang="fr-FR" sz="1600" b="1" dirty="0">
              <a:cs typeface="Times New Roman"/>
            </a:endParaRPr>
          </a:p>
          <a:p>
            <a:pPr marL="0" indent="0" algn="just">
              <a:lnSpc>
                <a:spcPct val="150000"/>
              </a:lnSpc>
              <a:buNone/>
              <a:defRPr/>
            </a:pPr>
            <a:r>
              <a:rPr lang="fr-FR" sz="1600" dirty="0" smtClean="0">
                <a:ea typeface="+mn-ea"/>
                <a:cs typeface="Times New Roman"/>
              </a:rPr>
              <a:t>10. </a:t>
            </a:r>
            <a:r>
              <a:rPr lang="fr-FR" sz="1600" dirty="0">
                <a:cs typeface="Times New Roman"/>
              </a:rPr>
              <a:t>HONG KONG (</a:t>
            </a:r>
            <a:r>
              <a:rPr lang="fr-FR" sz="1600" dirty="0" smtClean="0">
                <a:cs typeface="Times New Roman"/>
              </a:rPr>
              <a:t>CHINA)</a:t>
            </a:r>
          </a:p>
          <a:p>
            <a:pPr marL="0" indent="0" algn="just">
              <a:lnSpc>
                <a:spcPct val="150000"/>
              </a:lnSpc>
              <a:buNone/>
              <a:defRPr/>
            </a:pPr>
            <a:r>
              <a:rPr lang="fr-FR" sz="1600" dirty="0" smtClean="0">
                <a:cs typeface="Times New Roman"/>
              </a:rPr>
              <a:t>11. IRELAND </a:t>
            </a:r>
            <a:endParaRPr lang="fr-FR" sz="1600" dirty="0">
              <a:cs typeface="Times New Roman"/>
            </a:endParaRPr>
          </a:p>
          <a:p>
            <a:pPr marL="0" indent="0" algn="just">
              <a:lnSpc>
                <a:spcPct val="150000"/>
              </a:lnSpc>
              <a:buFontTx/>
              <a:buNone/>
              <a:defRPr/>
            </a:pPr>
            <a:r>
              <a:rPr lang="fr-FR" sz="1600" dirty="0" smtClean="0">
                <a:cs typeface="Times New Roman"/>
              </a:rPr>
              <a:t>12. CANADA</a:t>
            </a:r>
            <a:endParaRPr lang="fr-FR" sz="1600" dirty="0">
              <a:cs typeface="Times New Roman"/>
            </a:endParaRPr>
          </a:p>
          <a:p>
            <a:pPr marL="0" indent="0" algn="just">
              <a:lnSpc>
                <a:spcPct val="150000"/>
              </a:lnSpc>
              <a:buNone/>
              <a:defRPr/>
            </a:pPr>
            <a:endParaRPr lang="fr-FR" sz="1600" dirty="0">
              <a:cs typeface="Times New Roman"/>
            </a:endParaRPr>
          </a:p>
        </p:txBody>
      </p:sp>
      <p:sp>
        <p:nvSpPr>
          <p:cNvPr id="8" name="Espace réservé du contenu 5"/>
          <p:cNvSpPr txBox="1">
            <a:spLocks/>
          </p:cNvSpPr>
          <p:nvPr/>
        </p:nvSpPr>
        <p:spPr bwMode="auto">
          <a:xfrm>
            <a:off x="1259632" y="162880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lgn="just">
              <a:lnSpc>
                <a:spcPct val="150000"/>
              </a:lnSpc>
              <a:buFontTx/>
              <a:buNone/>
              <a:defRPr/>
            </a:pPr>
            <a:r>
              <a:rPr lang="fr-FR" sz="1600" kern="0" dirty="0" smtClean="0">
                <a:cs typeface="Times New Roman"/>
              </a:rPr>
              <a:t>1. SWITZERLAND</a:t>
            </a:r>
          </a:p>
          <a:p>
            <a:pPr marL="0" indent="0" algn="just">
              <a:lnSpc>
                <a:spcPct val="150000"/>
              </a:lnSpc>
              <a:buFontTx/>
              <a:buNone/>
              <a:defRPr/>
            </a:pPr>
            <a:r>
              <a:rPr lang="fr-FR" sz="1600" kern="0" dirty="0" smtClean="0">
                <a:cs typeface="Times New Roman"/>
              </a:rPr>
              <a:t>2. SWEDEN</a:t>
            </a:r>
          </a:p>
          <a:p>
            <a:pPr marL="0" indent="0" algn="just">
              <a:lnSpc>
                <a:spcPct val="150000"/>
              </a:lnSpc>
              <a:buFontTx/>
              <a:buNone/>
              <a:defRPr/>
            </a:pPr>
            <a:r>
              <a:rPr lang="fr-FR" sz="1600" kern="0" dirty="0" smtClean="0">
                <a:cs typeface="Times New Roman"/>
              </a:rPr>
              <a:t>3. UNITED KINGDOM</a:t>
            </a:r>
          </a:p>
          <a:p>
            <a:pPr marL="0" indent="0" algn="just">
              <a:lnSpc>
                <a:spcPct val="150000"/>
              </a:lnSpc>
              <a:buFontTx/>
              <a:buNone/>
              <a:defRPr/>
            </a:pPr>
            <a:r>
              <a:rPr lang="fr-FR" sz="1600" kern="0" dirty="0" smtClean="0">
                <a:cs typeface="Times New Roman"/>
              </a:rPr>
              <a:t>4. NETHERLANDS</a:t>
            </a:r>
          </a:p>
          <a:p>
            <a:pPr marL="0" indent="0" algn="just">
              <a:lnSpc>
                <a:spcPct val="150000"/>
              </a:lnSpc>
              <a:buFontTx/>
              <a:buNone/>
              <a:defRPr/>
            </a:pPr>
            <a:r>
              <a:rPr lang="fr-FR" sz="1600" kern="0" dirty="0" smtClean="0">
                <a:cs typeface="Times New Roman"/>
              </a:rPr>
              <a:t>5. UNITED STATES OF AMERICA</a:t>
            </a:r>
          </a:p>
          <a:p>
            <a:pPr marL="0" indent="0" algn="just">
              <a:lnSpc>
                <a:spcPct val="150000"/>
              </a:lnSpc>
              <a:buFontTx/>
              <a:buNone/>
              <a:defRPr/>
            </a:pPr>
            <a:r>
              <a:rPr lang="fr-FR" sz="1600" kern="0" dirty="0" smtClean="0">
                <a:cs typeface="Times New Roman"/>
              </a:rPr>
              <a:t>6. FINLAND </a:t>
            </a:r>
          </a:p>
          <a:p>
            <a:pPr marL="0" indent="0" algn="just">
              <a:lnSpc>
                <a:spcPct val="150000"/>
              </a:lnSpc>
              <a:buFontTx/>
              <a:buNone/>
              <a:defRPr/>
            </a:pPr>
            <a:r>
              <a:rPr lang="fr-FR" sz="1600" kern="0" dirty="0" smtClean="0">
                <a:cs typeface="Times New Roman"/>
              </a:rPr>
              <a:t>7. HONG KONG (CHINA) </a:t>
            </a:r>
          </a:p>
          <a:p>
            <a:pPr marL="0" indent="0" algn="just">
              <a:lnSpc>
                <a:spcPct val="150000"/>
              </a:lnSpc>
              <a:buFontTx/>
              <a:buNone/>
              <a:defRPr/>
            </a:pPr>
            <a:r>
              <a:rPr lang="fr-FR" sz="1600" kern="0" dirty="0" smtClean="0">
                <a:cs typeface="Times New Roman"/>
              </a:rPr>
              <a:t>8. SINGAPORE </a:t>
            </a:r>
          </a:p>
          <a:p>
            <a:pPr marL="0" indent="0" algn="just">
              <a:lnSpc>
                <a:spcPct val="150000"/>
              </a:lnSpc>
              <a:buFontTx/>
              <a:buNone/>
              <a:defRPr/>
            </a:pPr>
            <a:r>
              <a:rPr lang="fr-FR" sz="1600" kern="0" dirty="0" smtClean="0">
                <a:cs typeface="Times New Roman"/>
              </a:rPr>
              <a:t>9. DENMARK </a:t>
            </a:r>
          </a:p>
          <a:p>
            <a:pPr marL="0" indent="0" algn="just">
              <a:lnSpc>
                <a:spcPct val="150000"/>
              </a:lnSpc>
              <a:buFontTx/>
              <a:buNone/>
              <a:defRPr/>
            </a:pPr>
            <a:r>
              <a:rPr lang="fr-FR" sz="1600" kern="0" dirty="0" smtClean="0">
                <a:cs typeface="Times New Roman"/>
              </a:rPr>
              <a:t>10. IRELAND </a:t>
            </a:r>
          </a:p>
          <a:p>
            <a:pPr marL="0" indent="0" algn="just">
              <a:lnSpc>
                <a:spcPct val="150000"/>
              </a:lnSpc>
              <a:buFontTx/>
              <a:buNone/>
              <a:defRPr/>
            </a:pPr>
            <a:r>
              <a:rPr lang="fr-FR" sz="1600" kern="0" dirty="0" smtClean="0">
                <a:cs typeface="Times New Roman"/>
              </a:rPr>
              <a:t>11. CANADA</a:t>
            </a:r>
          </a:p>
          <a:p>
            <a:pPr marL="0" indent="0" algn="just">
              <a:lnSpc>
                <a:spcPct val="150000"/>
              </a:lnSpc>
              <a:buNone/>
              <a:defRPr/>
            </a:pPr>
            <a:r>
              <a:rPr lang="fr-FR" sz="1600" kern="0" dirty="0" smtClean="0">
                <a:cs typeface="Times New Roman"/>
              </a:rPr>
              <a:t>12. </a:t>
            </a:r>
            <a:r>
              <a:rPr lang="fr-FR" sz="1600" b="1" dirty="0">
                <a:solidFill>
                  <a:srgbClr val="6FB7D7"/>
                </a:solidFill>
                <a:cs typeface="Times New Roman" charset="0"/>
              </a:rPr>
              <a:t>LUXEMBOURG</a:t>
            </a:r>
            <a:endParaRPr lang="fr-FR" sz="1600" b="1" dirty="0">
              <a:cs typeface="Times New Roman"/>
            </a:endParaRPr>
          </a:p>
          <a:p>
            <a:pPr marL="0" indent="0" algn="just">
              <a:lnSpc>
                <a:spcPct val="150000"/>
              </a:lnSpc>
              <a:buFontTx/>
              <a:buNone/>
              <a:defRPr/>
            </a:pPr>
            <a:endParaRPr lang="fr-FR" sz="1600" kern="0" dirty="0" smtClean="0">
              <a:cs typeface="Times New Roman"/>
            </a:endParaRPr>
          </a:p>
        </p:txBody>
      </p:sp>
    </p:spTree>
    <p:extLst>
      <p:ext uri="{BB962C8B-B14F-4D97-AF65-F5344CB8AC3E}">
        <p14:creationId xmlns:p14="http://schemas.microsoft.com/office/powerpoint/2010/main" val="571469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0" y="260648"/>
            <a:ext cx="9144000" cy="868362"/>
          </a:xfrm>
        </p:spPr>
        <p:txBody>
          <a:bodyPr/>
          <a:lstStyle/>
          <a:p>
            <a:pPr algn="ctr"/>
            <a:r>
              <a:rPr lang="fr-FR" sz="3200" b="1" dirty="0" smtClean="0">
                <a:solidFill>
                  <a:srgbClr val="0070C0"/>
                </a:solidFill>
                <a:latin typeface="Arial" charset="0"/>
                <a:cs typeface="Arial" charset="0"/>
              </a:rPr>
              <a:t>LUXEMBOURG PROFILE </a:t>
            </a:r>
            <a:endParaRPr lang="fr-FR" sz="3200" b="1" dirty="0">
              <a:solidFill>
                <a:srgbClr val="0070C0"/>
              </a:solidFill>
              <a:latin typeface="Arial" charset="0"/>
              <a:cs typeface="Arial" charset="0"/>
            </a:endParaRPr>
          </a:p>
        </p:txBody>
      </p:sp>
      <p:sp>
        <p:nvSpPr>
          <p:cNvPr id="3" name="Espace réservé du contenu 2"/>
          <p:cNvSpPr>
            <a:spLocks noGrp="1"/>
          </p:cNvSpPr>
          <p:nvPr>
            <p:ph idx="1"/>
          </p:nvPr>
        </p:nvSpPr>
        <p:spPr>
          <a:xfrm>
            <a:off x="0" y="1268760"/>
            <a:ext cx="8995792" cy="4896544"/>
          </a:xfrm>
        </p:spPr>
        <p:txBody>
          <a:bodyPr>
            <a:normAutofit fontScale="92500"/>
          </a:bodyPr>
          <a:lstStyle/>
          <a:p>
            <a:pPr lvl="1" algn="just">
              <a:lnSpc>
                <a:spcPct val="110000"/>
              </a:lnSpc>
            </a:pPr>
            <a:r>
              <a:rPr lang="en-US" sz="1600" dirty="0" smtClean="0">
                <a:latin typeface="Arial" charset="0"/>
                <a:ea typeface="ＭＳ Ｐゴシック" charset="0"/>
                <a:cs typeface="Times New Roman" charset="0"/>
              </a:rPr>
              <a:t>Luxembourg is ranked </a:t>
            </a:r>
            <a:r>
              <a:rPr lang="en-US" sz="1600" dirty="0">
                <a:latin typeface="Arial" charset="0"/>
                <a:ea typeface="ＭＳ Ｐゴシック" charset="0"/>
                <a:cs typeface="Times New Roman" charset="0"/>
              </a:rPr>
              <a:t>9</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 the 2014 Global Innovation Index</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Luxembourg ranks higher on the output sub-index category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a:t>
            </a:r>
            <a:r>
              <a:rPr lang="en-US" sz="1600" dirty="0">
                <a:latin typeface="Arial" charset="0"/>
                <a:ea typeface="ＭＳ Ｐゴシック" charset="0"/>
                <a:cs typeface="Times New Roman" charset="0"/>
              </a:rPr>
              <a:t>than the </a:t>
            </a:r>
            <a:r>
              <a:rPr lang="en-US" sz="1600" dirty="0" smtClean="0">
                <a:latin typeface="Arial" charset="0"/>
                <a:ea typeface="ＭＳ Ｐゴシック" charset="0"/>
                <a:cs typeface="Times New Roman" charset="0"/>
              </a:rPr>
              <a:t>input </a:t>
            </a:r>
            <a:r>
              <a:rPr lang="en-US" sz="1600" dirty="0">
                <a:latin typeface="Arial" charset="0"/>
                <a:ea typeface="ＭＳ Ｐゴシック" charset="0"/>
                <a:cs typeface="Times New Roman" charset="0"/>
              </a:rPr>
              <a:t>sub-index category </a:t>
            </a:r>
            <a:r>
              <a:rPr lang="en-US" sz="1600" dirty="0" smtClean="0">
                <a:latin typeface="Arial" charset="0"/>
                <a:ea typeface="ＭＳ Ｐゴシック" charset="0"/>
                <a:cs typeface="Times New Roman" charset="0"/>
              </a:rPr>
              <a:t>(21</a:t>
            </a:r>
            <a:r>
              <a:rPr lang="en-US" sz="1600" baseline="30000" dirty="0" smtClean="0">
                <a:latin typeface="Arial" charset="0"/>
                <a:ea typeface="ＭＳ Ｐゴシック" charset="0"/>
                <a:cs typeface="Times New Roman" charset="0"/>
              </a:rPr>
              <a:t>st</a:t>
            </a:r>
            <a:r>
              <a:rPr lang="en-US" sz="1600" dirty="0" smtClean="0">
                <a:latin typeface="Arial" charset="0"/>
                <a:ea typeface="ＭＳ Ｐゴシック" charset="0"/>
                <a:cs typeface="Times New Roman" charset="0"/>
              </a:rPr>
              <a:t>). </a:t>
            </a:r>
          </a:p>
          <a:p>
            <a:pPr marL="457200" lvl="1" indent="0" algn="just">
              <a:lnSpc>
                <a:spcPct val="110000"/>
              </a:lnSpc>
              <a:buNone/>
            </a:pPr>
            <a:endParaRPr lang="en-US" sz="1600" dirty="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Most </a:t>
            </a:r>
            <a:r>
              <a:rPr lang="en-US" sz="1600" dirty="0">
                <a:latin typeface="Arial" charset="0"/>
                <a:ea typeface="ＭＳ Ｐゴシック" charset="0"/>
                <a:cs typeface="Times New Roman" charset="0"/>
              </a:rPr>
              <a:t>of Luxembourg’s strengths at the variable level lie in the Creative </a:t>
            </a:r>
            <a:r>
              <a:rPr lang="en-US" sz="1600" dirty="0" smtClean="0">
                <a:latin typeface="Arial" charset="0"/>
                <a:ea typeface="ＭＳ Ｐゴシック" charset="0"/>
                <a:cs typeface="Times New Roman" charset="0"/>
              </a:rPr>
              <a:t>outputs pillar, and include: </a:t>
            </a:r>
            <a:r>
              <a:rPr lang="en-US" sz="1600" dirty="0">
                <a:latin typeface="Arial" charset="0"/>
                <a:ea typeface="ＭＳ Ｐゴシック" charset="0"/>
                <a:cs typeface="Times New Roman" charset="0"/>
              </a:rPr>
              <a:t>Madrid trademark reg. holders/</a:t>
            </a:r>
            <a:r>
              <a:rPr lang="en-US" sz="1600" dirty="0" err="1">
                <a:latin typeface="Arial" charset="0"/>
                <a:ea typeface="ＭＳ Ｐゴシック" charset="0"/>
                <a:cs typeface="Times New Roman" charset="0"/>
              </a:rPr>
              <a:t>bn</a:t>
            </a:r>
            <a:r>
              <a:rPr lang="en-US" sz="1600" dirty="0">
                <a:latin typeface="Arial" charset="0"/>
                <a:ea typeface="ＭＳ Ｐゴシック" charset="0"/>
                <a:cs typeface="Times New Roman" charset="0"/>
              </a:rPr>
              <a:t> PPP$ GDP (1st), cultural and </a:t>
            </a:r>
            <a:r>
              <a:rPr lang="en-US" sz="1600" dirty="0" smtClean="0">
                <a:latin typeface="Arial" charset="0"/>
                <a:ea typeface="ＭＳ Ｐゴシック" charset="0"/>
                <a:cs typeface="Times New Roman" charset="0"/>
              </a:rPr>
              <a:t>creative services </a:t>
            </a:r>
            <a:r>
              <a:rPr lang="en-US" sz="1600" dirty="0">
                <a:latin typeface="Arial" charset="0"/>
                <a:ea typeface="ＭＳ Ｐゴシック" charset="0"/>
                <a:cs typeface="Times New Roman" charset="0"/>
              </a:rPr>
              <a:t>exports (% of total trade) (1st), national feature films/</a:t>
            </a:r>
            <a:r>
              <a:rPr lang="en-US" sz="1600" dirty="0" err="1">
                <a:latin typeface="Arial" charset="0"/>
                <a:ea typeface="ＭＳ Ｐゴシック" charset="0"/>
                <a:cs typeface="Times New Roman" charset="0"/>
              </a:rPr>
              <a:t>mn</a:t>
            </a:r>
            <a:r>
              <a:rPr lang="en-US" sz="1600" dirty="0">
                <a:latin typeface="Arial" charset="0"/>
                <a:ea typeface="ＭＳ Ｐゴシック" charset="0"/>
                <a:cs typeface="Times New Roman" charset="0"/>
              </a:rPr>
              <a:t> pop. 15–69 (</a:t>
            </a:r>
            <a:r>
              <a:rPr lang="en-US" sz="1600" dirty="0" smtClean="0">
                <a:latin typeface="Arial" charset="0"/>
                <a:ea typeface="ＭＳ Ｐゴシック" charset="0"/>
                <a:cs typeface="Times New Roman" charset="0"/>
              </a:rPr>
              <a:t>1st) and </a:t>
            </a:r>
            <a:r>
              <a:rPr lang="en-US" sz="1600" dirty="0">
                <a:latin typeface="Arial" charset="0"/>
                <a:ea typeface="ＭＳ Ｐゴシック" charset="0"/>
                <a:cs typeface="Times New Roman" charset="0"/>
              </a:rPr>
              <a:t>generic top-level domains (TLDs)/</a:t>
            </a:r>
            <a:r>
              <a:rPr lang="en-US" sz="1600" dirty="0" err="1">
                <a:latin typeface="Arial" charset="0"/>
                <a:ea typeface="ＭＳ Ｐゴシック" charset="0"/>
                <a:cs typeface="Times New Roman" charset="0"/>
              </a:rPr>
              <a:t>th</a:t>
            </a:r>
            <a:r>
              <a:rPr lang="en-US" sz="1600" dirty="0">
                <a:latin typeface="Arial" charset="0"/>
                <a:ea typeface="ＭＳ Ｐゴシック" charset="0"/>
                <a:cs typeface="Times New Roman" charset="0"/>
              </a:rPr>
              <a:t> pop. 15–69 (1st).</a:t>
            </a:r>
          </a:p>
          <a:p>
            <a:pPr lvl="1" algn="just">
              <a:lnSpc>
                <a:spcPct val="110000"/>
              </a:lnSpc>
            </a:pPr>
            <a:endParaRPr lang="en-US" sz="1600" u="sng" dirty="0">
              <a:latin typeface="Arial" charset="0"/>
              <a:ea typeface="ＭＳ Ｐゴシック" charset="0"/>
              <a:cs typeface="Times New Roman" charset="0"/>
            </a:endParaRPr>
          </a:p>
          <a:p>
            <a:pPr lvl="1" algn="just">
              <a:lnSpc>
                <a:spcPct val="110000"/>
              </a:lnSpc>
            </a:pPr>
            <a:r>
              <a:rPr lang="en-US" sz="1600" dirty="0">
                <a:latin typeface="Arial" charset="0"/>
                <a:ea typeface="ＭＳ Ｐゴシック" charset="0"/>
                <a:cs typeface="Times New Roman" charset="0"/>
              </a:rPr>
              <a:t>On the Input side, Luxembourg exhibits particular strengths in the Business sophistication Input </a:t>
            </a:r>
            <a:r>
              <a:rPr lang="en-US" sz="1600" dirty="0" smtClean="0">
                <a:latin typeface="Arial" charset="0"/>
                <a:ea typeface="ＭＳ Ｐゴシック" charset="0"/>
                <a:cs typeface="Times New Roman" charset="0"/>
              </a:rPr>
              <a:t>pillar </a:t>
            </a:r>
            <a:r>
              <a:rPr lang="en-US" sz="1600" dirty="0">
                <a:latin typeface="Arial" charset="0"/>
                <a:ea typeface="ＭＳ Ｐゴシック" charset="0"/>
                <a:cs typeface="Times New Roman" charset="0"/>
              </a:rPr>
              <a:t>(2nd</a:t>
            </a:r>
            <a:r>
              <a:rPr lang="en-US" sz="1600" dirty="0" smtClean="0">
                <a:latin typeface="Arial" charset="0"/>
                <a:ea typeface="ＭＳ Ｐゴシック" charset="0"/>
                <a:cs typeface="Times New Roman" charset="0"/>
              </a:rPr>
              <a:t>), including: Knowledge-intensive </a:t>
            </a:r>
            <a:r>
              <a:rPr lang="en-US" sz="1600" dirty="0">
                <a:latin typeface="Arial" charset="0"/>
                <a:ea typeface="ＭＳ Ｐゴシック" charset="0"/>
                <a:cs typeface="Times New Roman" charset="0"/>
              </a:rPr>
              <a:t>employment, % (1st</a:t>
            </a:r>
            <a:r>
              <a:rPr lang="en-US" sz="1600" dirty="0" smtClean="0">
                <a:latin typeface="Arial" charset="0"/>
                <a:ea typeface="ＭＳ Ｐゴシック" charset="0"/>
                <a:cs typeface="Times New Roman" charset="0"/>
              </a:rPr>
              <a:t>), Knowledge </a:t>
            </a:r>
            <a:r>
              <a:rPr lang="en-US" sz="1600" dirty="0">
                <a:latin typeface="Arial" charset="0"/>
                <a:ea typeface="ＭＳ Ｐゴシック" charset="0"/>
                <a:cs typeface="Times New Roman" charset="0"/>
              </a:rPr>
              <a:t>absorption (3rd</a:t>
            </a:r>
            <a:r>
              <a:rPr lang="en-US" sz="1600" dirty="0" smtClean="0">
                <a:latin typeface="Arial" charset="0"/>
                <a:ea typeface="ＭＳ Ｐゴシック" charset="0"/>
                <a:cs typeface="Times New Roman" charset="0"/>
              </a:rPr>
              <a:t>), Comm</a:t>
            </a:r>
            <a:r>
              <a:rPr lang="en-US" sz="1600" dirty="0">
                <a:latin typeface="Arial" charset="0"/>
                <a:ea typeface="ＭＳ Ｐゴシック" charset="0"/>
                <a:cs typeface="Times New Roman" charset="0"/>
              </a:rPr>
              <a:t>., computer &amp; info. services imports, % (4th</a:t>
            </a:r>
            <a:r>
              <a:rPr lang="en-US" sz="1600" dirty="0" smtClean="0">
                <a:latin typeface="Arial" charset="0"/>
                <a:ea typeface="ＭＳ Ｐゴシック" charset="0"/>
                <a:cs typeface="Times New Roman" charset="0"/>
              </a:rPr>
              <a:t>), and FDI </a:t>
            </a:r>
            <a:r>
              <a:rPr lang="en-US" sz="1600" dirty="0">
                <a:latin typeface="Arial" charset="0"/>
                <a:ea typeface="ＭＳ Ｐゴシック" charset="0"/>
                <a:cs typeface="Times New Roman" charset="0"/>
              </a:rPr>
              <a:t>net inflows, % GDP (1st</a:t>
            </a:r>
            <a:r>
              <a:rPr lang="en-US" sz="1600" dirty="0" smtClean="0">
                <a:latin typeface="Arial" charset="0"/>
                <a:ea typeface="ＭＳ Ｐゴシック" charset="0"/>
                <a:cs typeface="Times New Roman" charset="0"/>
              </a:rPr>
              <a:t>).</a:t>
            </a:r>
            <a:endParaRPr lang="en-US" sz="1600" dirty="0">
              <a:latin typeface="Arial" charset="0"/>
              <a:ea typeface="ＭＳ Ｐゴシック" charset="0"/>
              <a:cs typeface="Times New Roman" charset="0"/>
            </a:endParaRPr>
          </a:p>
          <a:p>
            <a:pPr marL="457200" lvl="1" indent="0" algn="just">
              <a:lnSpc>
                <a:spcPct val="110000"/>
              </a:lnSpc>
              <a:buNone/>
            </a:pPr>
            <a:endParaRPr lang="en-US" sz="1600" b="1" u="sng" dirty="0" smtClean="0">
              <a:solidFill>
                <a:srgbClr val="000080"/>
              </a:solidFill>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The majority of Luxembourg’s GII </a:t>
            </a:r>
            <a:r>
              <a:rPr lang="en-US" sz="1600" dirty="0">
                <a:latin typeface="Arial" charset="0"/>
                <a:ea typeface="ＭＳ Ｐゴシック" charset="0"/>
                <a:cs typeface="Times New Roman" charset="0"/>
              </a:rPr>
              <a:t>weaknesses are encountered in Market sophistication </a:t>
            </a:r>
            <a:r>
              <a:rPr lang="en-US" sz="1600" dirty="0" smtClean="0">
                <a:latin typeface="Arial" charset="0"/>
                <a:ea typeface="ＭＳ Ｐゴシック" charset="0"/>
                <a:cs typeface="Times New Roman" charset="0"/>
              </a:rPr>
              <a:t> (Input) pillar, including: ease </a:t>
            </a:r>
            <a:r>
              <a:rPr lang="en-US" sz="1600" dirty="0">
                <a:latin typeface="Arial" charset="0"/>
                <a:ea typeface="ＭＳ Ｐゴシック" charset="0"/>
                <a:cs typeface="Times New Roman" charset="0"/>
              </a:rPr>
              <a:t>of getting credit (134th), ease of protecting investors (105th), total value </a:t>
            </a:r>
            <a:r>
              <a:rPr lang="en-US" sz="1600" dirty="0" smtClean="0">
                <a:latin typeface="Arial" charset="0"/>
                <a:ea typeface="ＭＳ Ｐゴシック" charset="0"/>
                <a:cs typeface="Times New Roman" charset="0"/>
              </a:rPr>
              <a:t>of stocks </a:t>
            </a:r>
            <a:r>
              <a:rPr lang="en-US" sz="1600" dirty="0">
                <a:latin typeface="Arial" charset="0"/>
                <a:ea typeface="ＭＳ Ｐゴシック" charset="0"/>
                <a:cs typeface="Times New Roman" charset="0"/>
              </a:rPr>
              <a:t>traded, % GDP (91st) and non-agricultural market access weighted tariff, </a:t>
            </a:r>
            <a:r>
              <a:rPr lang="en-US" sz="1600" dirty="0" smtClean="0">
                <a:latin typeface="Arial" charset="0"/>
                <a:ea typeface="ＭＳ Ｐゴシック" charset="0"/>
                <a:cs typeface="Times New Roman" charset="0"/>
              </a:rPr>
              <a:t>% (</a:t>
            </a:r>
            <a:r>
              <a:rPr lang="en-US" sz="1600" dirty="0">
                <a:latin typeface="Arial" charset="0"/>
                <a:ea typeface="ＭＳ Ｐゴシック" charset="0"/>
                <a:cs typeface="Times New Roman" charset="0"/>
              </a:rPr>
              <a:t>97th).</a:t>
            </a:r>
            <a:endParaRPr lang="fr-FR" dirty="0">
              <a:latin typeface="Arial" charset="0"/>
              <a:cs typeface="Arial" charset="0"/>
            </a:endParaRPr>
          </a:p>
        </p:txBody>
      </p:sp>
    </p:spTree>
    <p:extLst>
      <p:ext uri="{BB962C8B-B14F-4D97-AF65-F5344CB8AC3E}">
        <p14:creationId xmlns:p14="http://schemas.microsoft.com/office/powerpoint/2010/main" val="424905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8820472" cy="922114"/>
          </a:xfrm>
        </p:spPr>
        <p:txBody>
          <a:bodyPr/>
          <a:lstStyle/>
          <a:p>
            <a:r>
              <a:rPr lang="fr-CH" sz="3200" b="1" dirty="0" err="1" smtClean="0"/>
              <a:t>Luxembourg’s</a:t>
            </a:r>
            <a:r>
              <a:rPr lang="fr-CH" sz="3200" b="1" dirty="0" smtClean="0"/>
              <a:t> evolution with respect to IP </a:t>
            </a:r>
            <a:r>
              <a:rPr lang="en-US" sz="3200" b="1" dirty="0" smtClean="0"/>
              <a:t>filings</a:t>
            </a:r>
            <a:r>
              <a:rPr lang="fr-CH" sz="3200" b="1" dirty="0" smtClean="0"/>
              <a:t> and </a:t>
            </a:r>
            <a:r>
              <a:rPr lang="en-US" sz="3200" b="1" dirty="0" smtClean="0"/>
              <a:t>Economic</a:t>
            </a:r>
            <a:r>
              <a:rPr lang="fr-CH" sz="3200" b="1" dirty="0" smtClean="0"/>
              <a:t> Growth from 1998 to 2012  </a:t>
            </a:r>
            <a:endParaRPr lang="en-US" sz="3200" b="1" dirty="0"/>
          </a:p>
        </p:txBody>
      </p:sp>
      <p:sp>
        <p:nvSpPr>
          <p:cNvPr id="5" name="TextBox 4"/>
          <p:cNvSpPr txBox="1"/>
          <p:nvPr/>
        </p:nvSpPr>
        <p:spPr>
          <a:xfrm>
            <a:off x="774540" y="2564904"/>
            <a:ext cx="2376264" cy="3323987"/>
          </a:xfrm>
          <a:prstGeom prst="rect">
            <a:avLst/>
          </a:prstGeom>
          <a:noFill/>
        </p:spPr>
        <p:txBody>
          <a:bodyPr wrap="square" rtlCol="0" anchor="t">
            <a:spAutoFit/>
          </a:bodyPr>
          <a:lstStyle/>
          <a:p>
            <a:pPr marL="171450" indent="-171450" algn="just">
              <a:buFont typeface="Wingdings" pitchFamily="2" charset="2"/>
              <a:buChar char="Ø"/>
            </a:pPr>
            <a:r>
              <a:rPr lang="en-US" sz="1000" dirty="0" smtClean="0"/>
              <a:t>The period between 1998 and 2003 was one of relatively slow growth in IP filings.</a:t>
            </a:r>
          </a:p>
          <a:p>
            <a:pPr marL="171450" indent="-171450" algn="just">
              <a:buFont typeface="Wingdings" pitchFamily="2" charset="2"/>
              <a:buChar char="Ø"/>
            </a:pPr>
            <a:endParaRPr lang="en-US" sz="1000" dirty="0"/>
          </a:p>
          <a:p>
            <a:pPr marL="171450" indent="-171450" algn="just">
              <a:buFont typeface="Wingdings" pitchFamily="2" charset="2"/>
              <a:buChar char="Ø"/>
            </a:pPr>
            <a:r>
              <a:rPr lang="en-US" sz="1000" dirty="0" smtClean="0"/>
              <a:t>Subsequently, however, IP filings have grown strongly despite a slow-down in the period between 2007 </a:t>
            </a:r>
            <a:r>
              <a:rPr lang="en-US" sz="1000" dirty="0"/>
              <a:t>and </a:t>
            </a:r>
            <a:r>
              <a:rPr lang="en-US" sz="1000" dirty="0" smtClean="0"/>
              <a:t>2009, which affected principally trademarks and to a lesser extent patents</a:t>
            </a:r>
            <a:r>
              <a:rPr lang="en-US" sz="1000" dirty="0"/>
              <a:t>. </a:t>
            </a:r>
            <a:r>
              <a:rPr lang="en-US" sz="1000" dirty="0" smtClean="0"/>
              <a:t>Growth in this period has </a:t>
            </a:r>
            <a:r>
              <a:rPr lang="en-US" sz="1000" dirty="0"/>
              <a:t>greatly outpaced corresponding growth in GDP. </a:t>
            </a:r>
            <a:endParaRPr lang="en-US" sz="1000" dirty="0" smtClean="0"/>
          </a:p>
          <a:p>
            <a:pPr marL="171450" indent="-171450" algn="just">
              <a:buFont typeface="Wingdings" pitchFamily="2" charset="2"/>
              <a:buChar char="Ø"/>
            </a:pPr>
            <a:endParaRPr lang="en-US" sz="1000" dirty="0"/>
          </a:p>
          <a:p>
            <a:pPr marL="171450" indent="-171450" algn="just">
              <a:buFont typeface="Wingdings" pitchFamily="2" charset="2"/>
              <a:buChar char="Ø"/>
            </a:pPr>
            <a:r>
              <a:rPr lang="en-US" sz="1000" dirty="0" smtClean="0"/>
              <a:t>In 2012 there were: </a:t>
            </a:r>
            <a:r>
              <a:rPr lang="en-US" sz="1000" dirty="0"/>
              <a:t>2,270</a:t>
            </a:r>
            <a:r>
              <a:rPr lang="en-US" sz="1000" dirty="0" smtClean="0"/>
              <a:t> </a:t>
            </a:r>
            <a:r>
              <a:rPr lang="en-US" sz="1000" dirty="0"/>
              <a:t>industrial designs </a:t>
            </a:r>
            <a:r>
              <a:rPr lang="en-US" sz="1000" dirty="0" smtClean="0"/>
              <a:t>filings; 30,821 trademark filings (including resident, abroad and regional filings); and, 2,463 patent filings (</a:t>
            </a:r>
            <a:r>
              <a:rPr lang="en-US" sz="1000" dirty="0"/>
              <a:t>including resident, abroad and regional filings</a:t>
            </a:r>
            <a:r>
              <a:rPr lang="en-US" sz="1000" dirty="0" smtClean="0"/>
              <a:t>)</a:t>
            </a:r>
          </a:p>
          <a:p>
            <a:pPr marL="171450" indent="-171450" algn="just">
              <a:buFont typeface="Wingdings" pitchFamily="2" charset="2"/>
              <a:buChar char="Ø"/>
            </a:pPr>
            <a:endParaRPr lang="en-US" sz="1000" dirty="0" smtClean="0"/>
          </a:p>
          <a:p>
            <a:pPr marL="171450" indent="-171450" algn="just">
              <a:buFont typeface="Wingdings" pitchFamily="2" charset="2"/>
              <a:buChar char="Ø"/>
            </a:pPr>
            <a:endParaRPr lang="en-US" sz="1000" dirty="0"/>
          </a:p>
        </p:txBody>
      </p:sp>
      <p:pic>
        <p:nvPicPr>
          <p:cNvPr id="3" name="Picture 2" descr="http://www.wipo.int/ipstats/en/statistics/country_profile/countries/graphs/lu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912435"/>
            <a:ext cx="508856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7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5496" y="332656"/>
            <a:ext cx="9145016" cy="1296143"/>
          </a:xfrm>
        </p:spPr>
        <p:txBody>
          <a:bodyPr>
            <a:normAutofit fontScale="90000"/>
          </a:bodyPr>
          <a:lstStyle/>
          <a:p>
            <a:pPr algn="ctr"/>
            <a:r>
              <a:rPr lang="en-US" b="1" dirty="0" smtClean="0">
                <a:latin typeface="Arial" charset="0"/>
                <a:cs typeface="Arial" charset="0"/>
              </a:rPr>
              <a:t>          </a:t>
            </a:r>
            <a:br>
              <a:rPr lang="en-US" b="1" dirty="0" smtClean="0">
                <a:latin typeface="Arial" charset="0"/>
                <a:cs typeface="Arial" charset="0"/>
              </a:rPr>
            </a:br>
            <a:r>
              <a:rPr lang="en-US" b="1" dirty="0" smtClean="0">
                <a:latin typeface="Arial" charset="0"/>
                <a:cs typeface="Arial" charset="0"/>
              </a:rPr>
              <a:t>INTERNATIONAL APPLICATIONS</a:t>
            </a:r>
            <a:br>
              <a:rPr lang="en-US" b="1" dirty="0" smtClean="0">
                <a:latin typeface="Arial" charset="0"/>
                <a:cs typeface="Arial" charset="0"/>
              </a:rPr>
            </a:br>
            <a:r>
              <a:rPr lang="en-US" b="1" dirty="0" smtClean="0">
                <a:latin typeface="Arial" charset="0"/>
                <a:cs typeface="Arial" charset="0"/>
              </a:rPr>
              <a:t>VIA WIPO ADMINISTERED TREATIES </a:t>
            </a:r>
            <a:r>
              <a:rPr lang="en-US" sz="2600" b="1" dirty="0" smtClean="0">
                <a:latin typeface="Arial" charset="0"/>
                <a:cs typeface="Arial" charset="0"/>
              </a:rPr>
              <a:t/>
            </a:r>
            <a:br>
              <a:rPr lang="en-US" sz="2600" b="1" dirty="0" smtClean="0">
                <a:latin typeface="Arial" charset="0"/>
                <a:cs typeface="Arial" charset="0"/>
              </a:rPr>
            </a:br>
            <a:r>
              <a:rPr lang="en-US" sz="2600" b="1" dirty="0" smtClean="0">
                <a:latin typeface="Arial" charset="0"/>
                <a:cs typeface="Arial" charset="0"/>
              </a:rPr>
              <a:t>			</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t>
            </a:r>
            <a:endParaRPr lang="en-US" dirty="0">
              <a:latin typeface="Arial" charset="0"/>
              <a:cs typeface="Arial" charset="0"/>
            </a:endParaRPr>
          </a:p>
        </p:txBody>
      </p:sp>
      <p:pic>
        <p:nvPicPr>
          <p:cNvPr id="2050" name="Picture 2" descr="http://www.wipo.int/ipstats/en/statistics/country_profile/countries/graphs/lu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340768"/>
            <a:ext cx="6192688" cy="464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373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pPr algn="ctr"/>
            <a:r>
              <a:rPr lang="en-US" sz="3200" b="1" dirty="0" smtClean="0">
                <a:latin typeface="Arial" charset="0"/>
                <a:cs typeface="Times New Roman" charset="0"/>
              </a:rPr>
              <a:t>PATENT APPLICATIONS (1998-2012</a:t>
            </a:r>
            <a:r>
              <a:rPr lang="en-US" sz="3200" dirty="0" smtClean="0">
                <a:latin typeface="Arial" charset="0"/>
                <a:cs typeface="Times New Roman" charset="0"/>
              </a:rPr>
              <a:t>)</a:t>
            </a:r>
            <a:endParaRPr lang="en-US" sz="3200" dirty="0">
              <a:latin typeface="Arial" charset="0"/>
              <a:cs typeface="Arial" charset="0"/>
            </a:endParaRPr>
          </a:p>
        </p:txBody>
      </p:sp>
      <p:pic>
        <p:nvPicPr>
          <p:cNvPr id="1026" name="Picture 2" descr="http://www.wipo.int/ipstats/en/statistics/country_profile/countries/graphs/lu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214754"/>
            <a:ext cx="6264696" cy="469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53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149350" y="3429000"/>
            <a:ext cx="6192838" cy="1871663"/>
          </a:xfrm>
          <a:noFill/>
        </p:spPr>
        <p:txBody>
          <a:bodyPr/>
          <a:lstStyle/>
          <a:p>
            <a:pPr eaLnBrk="1" hangingPunct="1"/>
            <a:r>
              <a:rPr lang="en-US" altLang="en-US" sz="3000" b="1" smtClean="0">
                <a:solidFill>
                  <a:srgbClr val="00408C"/>
                </a:solidFill>
                <a:ea typeface="ヒラギノ角ゴ Pro W3"/>
                <a:cs typeface="ヒラギノ角ゴ Pro W3"/>
              </a:rPr>
              <a:t>Patent Cooperation Treaty (PCT)</a:t>
            </a:r>
          </a:p>
          <a:p>
            <a:pPr eaLnBrk="1" hangingPunct="1"/>
            <a:r>
              <a:rPr lang="en-US" altLang="en-US" sz="2600" smtClean="0">
                <a:solidFill>
                  <a:srgbClr val="00408C"/>
                </a:solidFill>
                <a:ea typeface="ヒラギノ角ゴ Pro W3"/>
                <a:cs typeface="ヒラギノ角ゴ Pro W3"/>
              </a:rPr>
              <a:t>Introduction and Future Developments</a:t>
            </a:r>
          </a:p>
          <a:p>
            <a:pPr eaLnBrk="1" hangingPunct="1"/>
            <a:r>
              <a:rPr lang="en-US" altLang="en-US" sz="1400" i="1" smtClean="0">
                <a:solidFill>
                  <a:srgbClr val="00408C"/>
                </a:solidFill>
                <a:ea typeface="ヒラギノ角ゴ Pro W3"/>
                <a:cs typeface="ヒラギノ角ゴ Pro W3"/>
              </a:rPr>
              <a:t>October 2014</a:t>
            </a:r>
          </a:p>
          <a:p>
            <a:pPr eaLnBrk="1" hangingPunct="1"/>
            <a:endParaRPr lang="fr-CH" altLang="en-US" sz="2600" smtClean="0">
              <a:solidFill>
                <a:srgbClr val="00408C"/>
              </a:solidFill>
              <a:ea typeface="ヒラギノ角ゴ Pro W3"/>
              <a:cs typeface="ヒラギノ角ゴ Pro W3"/>
            </a:endParaRPr>
          </a:p>
          <a:p>
            <a:pPr eaLnBrk="1" hangingPunct="1"/>
            <a:endParaRPr lang="en-US" altLang="en-US" sz="2600" smtClean="0">
              <a:solidFill>
                <a:srgbClr val="00408C"/>
              </a:solidFill>
              <a:ea typeface="ヒラギノ角ゴ Pro W3"/>
              <a:cs typeface="ヒラギノ角ゴ Pro W3"/>
            </a:endParaRPr>
          </a:p>
        </p:txBody>
      </p:sp>
      <p:sp>
        <p:nvSpPr>
          <p:cNvPr id="3075" name="Rectangle 7"/>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buFontTx/>
              <a:buNone/>
            </a:pPr>
            <a:r>
              <a:rPr lang="en-US" altLang="en-US" sz="1800">
                <a:solidFill>
                  <a:srgbClr val="00408C"/>
                </a:solidFill>
                <a:ea typeface="ヒラギノ角ゴ Pro W3"/>
                <a:cs typeface="ヒラギノ角ゴ Pro W3"/>
              </a:rPr>
              <a:t>Claus Matthes</a:t>
            </a:r>
          </a:p>
          <a:p>
            <a:pPr eaLnBrk="1" hangingPunct="1">
              <a:buFontTx/>
              <a:buNone/>
            </a:pPr>
            <a:r>
              <a:rPr lang="en-US" altLang="en-US" sz="1800">
                <a:solidFill>
                  <a:srgbClr val="00408C"/>
                </a:solidFill>
                <a:ea typeface="ヒラギノ角ゴ Pro W3"/>
                <a:cs typeface="ヒラギノ角ゴ Pro W3"/>
              </a:rPr>
              <a:t>Director, PCT Business Development Division</a:t>
            </a:r>
          </a:p>
        </p:txBody>
      </p:sp>
    </p:spTree>
    <p:extLst>
      <p:ext uri="{BB962C8B-B14F-4D97-AF65-F5344CB8AC3E}">
        <p14:creationId xmlns:p14="http://schemas.microsoft.com/office/powerpoint/2010/main" val="284684109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7"/>
          <p:cNvSpPr>
            <a:spLocks noChangeArrowheads="1"/>
          </p:cNvSpPr>
          <p:nvPr/>
        </p:nvSpPr>
        <p:spPr bwMode="auto">
          <a:xfrm>
            <a:off x="7600950" y="5532438"/>
            <a:ext cx="892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AU grant</a:t>
            </a:r>
          </a:p>
        </p:txBody>
      </p:sp>
      <p:sp>
        <p:nvSpPr>
          <p:cNvPr id="4099" name="Title 1"/>
          <p:cNvSpPr>
            <a:spLocks noGrp="1"/>
          </p:cNvSpPr>
          <p:nvPr>
            <p:ph type="title"/>
          </p:nvPr>
        </p:nvSpPr>
        <p:spPr/>
        <p:txBody>
          <a:bodyPr/>
          <a:lstStyle/>
          <a:p>
            <a:r>
              <a:rPr lang="en-US" altLang="en-US" smtClean="0">
                <a:solidFill>
                  <a:srgbClr val="0070C0"/>
                </a:solidFill>
              </a:rPr>
              <a:t>Traditional Patent System</a:t>
            </a:r>
          </a:p>
        </p:txBody>
      </p:sp>
      <p:sp>
        <p:nvSpPr>
          <p:cNvPr id="4100" name="Content Placeholder 2"/>
          <p:cNvSpPr>
            <a:spLocks noGrp="1"/>
          </p:cNvSpPr>
          <p:nvPr>
            <p:ph idx="1"/>
          </p:nvPr>
        </p:nvSpPr>
        <p:spPr>
          <a:xfrm>
            <a:off x="457200" y="1268413"/>
            <a:ext cx="8229600" cy="4857750"/>
          </a:xfrm>
        </p:spPr>
        <p:txBody>
          <a:bodyPr/>
          <a:lstStyle/>
          <a:p>
            <a:r>
              <a:rPr lang="fr-CH" altLang="en-US" sz="2000" dirty="0" smtClean="0"/>
              <a:t>File national application first </a:t>
            </a:r>
            <a:endParaRPr lang="en-US" altLang="en-US" sz="2000" dirty="0" smtClean="0"/>
          </a:p>
          <a:p>
            <a:pPr>
              <a:spcBef>
                <a:spcPts val="600"/>
              </a:spcBef>
              <a:spcAft>
                <a:spcPts val="600"/>
              </a:spcAft>
            </a:pPr>
            <a:r>
              <a:rPr lang="en-US" altLang="en-US" sz="2000" dirty="0" smtClean="0"/>
              <a:t>Paris Convention gives 12 month “period of priority” from filing first application to file in other countries.  Within that time (usually before outcome of procedures in Office of first filing is known):</a:t>
            </a:r>
          </a:p>
          <a:p>
            <a:pPr lvl="1">
              <a:spcBef>
                <a:spcPts val="600"/>
              </a:spcBef>
              <a:spcAft>
                <a:spcPts val="600"/>
              </a:spcAft>
              <a:buBlip>
                <a:blip r:embed="rId4"/>
              </a:buBlip>
            </a:pPr>
            <a:r>
              <a:rPr lang="en-US" altLang="en-US" sz="2000" dirty="0"/>
              <a:t>appoint local representatives in other countries</a:t>
            </a:r>
          </a:p>
          <a:p>
            <a:pPr lvl="1">
              <a:spcBef>
                <a:spcPts val="600"/>
              </a:spcBef>
              <a:spcAft>
                <a:spcPts val="600"/>
              </a:spcAft>
              <a:buBlip>
                <a:blip r:embed="rId4"/>
              </a:buBlip>
            </a:pPr>
            <a:r>
              <a:rPr lang="en-US" altLang="en-US" sz="2000" dirty="0"/>
              <a:t>prepare translations</a:t>
            </a:r>
          </a:p>
          <a:p>
            <a:pPr lvl="1">
              <a:spcBef>
                <a:spcPts val="600"/>
              </a:spcBef>
              <a:spcAft>
                <a:spcPts val="600"/>
              </a:spcAft>
              <a:buBlip>
                <a:blip r:embed="rId4"/>
              </a:buBlip>
            </a:pPr>
            <a:r>
              <a:rPr lang="en-US" altLang="en-US" sz="2000" dirty="0"/>
              <a:t>pay fees</a:t>
            </a:r>
          </a:p>
          <a:p>
            <a:pPr lvl="1">
              <a:spcBef>
                <a:spcPts val="600"/>
              </a:spcBef>
              <a:spcAft>
                <a:spcPts val="600"/>
              </a:spcAft>
              <a:buBlip>
                <a:blip r:embed="rId4"/>
              </a:buBlip>
            </a:pPr>
            <a:r>
              <a:rPr lang="en-US" altLang="en-US" sz="2000" dirty="0"/>
              <a:t>begin equivalent procedures, all carried out independently</a:t>
            </a:r>
          </a:p>
        </p:txBody>
      </p:sp>
      <p:pic>
        <p:nvPicPr>
          <p:cNvPr id="4101" name="Picture 2" descr="Flag of the United Kingd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775" y="4926013"/>
            <a:ext cx="396875" cy="1984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4" descr="Flag of the United Sta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413" y="5153025"/>
            <a:ext cx="376237" cy="1984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6" descr="Flag of  Chin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 y="5607050"/>
            <a:ext cx="282575" cy="1889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4" name="Picture 8" descr="Flag of  Jap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788" y="5824538"/>
            <a:ext cx="296862" cy="1984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5" name="Picture 10" descr="Flag of  Austral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775" y="5380038"/>
            <a:ext cx="396875" cy="1984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116013" y="4926013"/>
            <a:ext cx="1008062" cy="198437"/>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anchor="ctr"/>
          <a:lstStyle/>
          <a:p>
            <a:pPr algn="ctr">
              <a:defRPr/>
            </a:pPr>
            <a:r>
              <a:rPr lang="en-US" sz="1200" dirty="0"/>
              <a:t>Prepare</a:t>
            </a:r>
          </a:p>
        </p:txBody>
      </p:sp>
      <p:cxnSp>
        <p:nvCxnSpPr>
          <p:cNvPr id="4107" name="Straight Connector 6"/>
          <p:cNvCxnSpPr>
            <a:cxnSpLocks noChangeShapeType="1"/>
          </p:cNvCxnSpPr>
          <p:nvPr/>
        </p:nvCxnSpPr>
        <p:spPr bwMode="auto">
          <a:xfrm>
            <a:off x="2124075"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8" name="Straight Connector 17"/>
          <p:cNvCxnSpPr>
            <a:cxnSpLocks noChangeShapeType="1"/>
          </p:cNvCxnSpPr>
          <p:nvPr/>
        </p:nvCxnSpPr>
        <p:spPr bwMode="auto">
          <a:xfrm>
            <a:off x="3644900"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9" name="Straight Connector 18"/>
          <p:cNvCxnSpPr>
            <a:cxnSpLocks noChangeShapeType="1"/>
          </p:cNvCxnSpPr>
          <p:nvPr/>
        </p:nvCxnSpPr>
        <p:spPr bwMode="auto">
          <a:xfrm>
            <a:off x="5165725"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0" name="Straight Connector 19"/>
          <p:cNvCxnSpPr>
            <a:cxnSpLocks noChangeShapeType="1"/>
          </p:cNvCxnSpPr>
          <p:nvPr/>
        </p:nvCxnSpPr>
        <p:spPr bwMode="auto">
          <a:xfrm>
            <a:off x="6686550"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p:nvPr/>
        </p:nvSpPr>
        <p:spPr bwMode="auto">
          <a:xfrm>
            <a:off x="2135188" y="4926013"/>
            <a:ext cx="5173662" cy="198437"/>
          </a:xfrm>
          <a:prstGeom prst="rect">
            <a:avLst/>
          </a:prstGeom>
          <a:gradFill>
            <a:gsLst>
              <a:gs pos="100000">
                <a:schemeClr val="accent1"/>
              </a:gs>
              <a:gs pos="0">
                <a:srgbClr val="FFC000"/>
              </a:gs>
            </a:gsLst>
            <a:lin ang="5400000" scaled="0"/>
          </a:gradFill>
          <a:ln>
            <a:noFill/>
          </a:ln>
          <a:effectLst/>
          <a:extLst/>
        </p:spPr>
        <p:txBody>
          <a:bodyPr anchor="ctr"/>
          <a:lstStyle/>
          <a:p>
            <a:pPr algn="ctr">
              <a:defRPr/>
            </a:pPr>
            <a:r>
              <a:rPr lang="en-US" sz="1400" dirty="0"/>
              <a:t>National search and examination</a:t>
            </a:r>
          </a:p>
        </p:txBody>
      </p:sp>
      <p:sp>
        <p:nvSpPr>
          <p:cNvPr id="22" name="Rectangle 21"/>
          <p:cNvSpPr/>
          <p:nvPr/>
        </p:nvSpPr>
        <p:spPr bwMode="auto">
          <a:xfrm>
            <a:off x="3203575" y="5154613"/>
            <a:ext cx="431800" cy="196850"/>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4113" name="Rectangle 22"/>
          <p:cNvSpPr>
            <a:spLocks noChangeArrowheads="1"/>
          </p:cNvSpPr>
          <p:nvPr/>
        </p:nvSpPr>
        <p:spPr bwMode="auto">
          <a:xfrm>
            <a:off x="3635375" y="5154613"/>
            <a:ext cx="3673475" cy="196850"/>
          </a:xfrm>
          <a:prstGeom prst="rect">
            <a:avLst/>
          </a:prstGeom>
          <a:gradFill rotWithShape="0">
            <a:gsLst>
              <a:gs pos="0">
                <a:srgbClr val="FFC000"/>
              </a:gs>
              <a:gs pos="100000">
                <a:srgbClr val="7030A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24" name="Rectangle 23"/>
          <p:cNvSpPr/>
          <p:nvPr/>
        </p:nvSpPr>
        <p:spPr bwMode="auto">
          <a:xfrm>
            <a:off x="3203575" y="5381625"/>
            <a:ext cx="431800" cy="198438"/>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25" name="Rectangle 24"/>
          <p:cNvSpPr/>
          <p:nvPr/>
        </p:nvSpPr>
        <p:spPr bwMode="auto">
          <a:xfrm>
            <a:off x="3203575" y="5608638"/>
            <a:ext cx="431800" cy="198437"/>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26" name="Rectangle 25"/>
          <p:cNvSpPr/>
          <p:nvPr/>
        </p:nvSpPr>
        <p:spPr bwMode="auto">
          <a:xfrm>
            <a:off x="3213100" y="5824538"/>
            <a:ext cx="431800" cy="198437"/>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27" name="Rectangle 26"/>
          <p:cNvSpPr/>
          <p:nvPr/>
        </p:nvSpPr>
        <p:spPr bwMode="auto">
          <a:xfrm>
            <a:off x="2782888" y="5608638"/>
            <a:ext cx="431800" cy="198437"/>
          </a:xfrm>
          <a:prstGeom prst="rect">
            <a:avLst/>
          </a:prstGeom>
          <a:gradFill flip="none" rotWithShape="1">
            <a:gsLst>
              <a:gs pos="0">
                <a:srgbClr val="FF0000"/>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Trans</a:t>
            </a:r>
          </a:p>
        </p:txBody>
      </p:sp>
      <p:sp>
        <p:nvSpPr>
          <p:cNvPr id="28" name="Rectangle 27"/>
          <p:cNvSpPr/>
          <p:nvPr/>
        </p:nvSpPr>
        <p:spPr bwMode="auto">
          <a:xfrm>
            <a:off x="2782888" y="5824538"/>
            <a:ext cx="431800" cy="198437"/>
          </a:xfrm>
          <a:prstGeom prst="rect">
            <a:avLst/>
          </a:prstGeom>
          <a:gradFill flip="none" rotWithShape="1">
            <a:gsLst>
              <a:gs pos="0">
                <a:srgbClr val="FF0000"/>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Trans</a:t>
            </a:r>
          </a:p>
        </p:txBody>
      </p:sp>
      <p:sp>
        <p:nvSpPr>
          <p:cNvPr id="4119" name="Rectangle 28"/>
          <p:cNvSpPr>
            <a:spLocks noChangeArrowheads="1"/>
          </p:cNvSpPr>
          <p:nvPr/>
        </p:nvSpPr>
        <p:spPr bwMode="auto">
          <a:xfrm>
            <a:off x="3635375" y="5381625"/>
            <a:ext cx="3673475" cy="193675"/>
          </a:xfrm>
          <a:prstGeom prst="rect">
            <a:avLst/>
          </a:prstGeom>
          <a:gradFill rotWithShape="0">
            <a:gsLst>
              <a:gs pos="0">
                <a:srgbClr val="FFC000"/>
              </a:gs>
              <a:gs pos="100000">
                <a:srgbClr val="0070C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4120" name="Rectangle 29"/>
          <p:cNvSpPr>
            <a:spLocks noChangeArrowheads="1"/>
          </p:cNvSpPr>
          <p:nvPr/>
        </p:nvSpPr>
        <p:spPr bwMode="auto">
          <a:xfrm>
            <a:off x="3635375" y="5607050"/>
            <a:ext cx="3673475" cy="192088"/>
          </a:xfrm>
          <a:prstGeom prst="rect">
            <a:avLst/>
          </a:prstGeom>
          <a:gradFill rotWithShape="0">
            <a:gsLst>
              <a:gs pos="0">
                <a:srgbClr val="CC0000"/>
              </a:gs>
              <a:gs pos="100000">
                <a:srgbClr val="FFFF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4121" name="Rectangle 30"/>
          <p:cNvSpPr>
            <a:spLocks noChangeArrowheads="1"/>
          </p:cNvSpPr>
          <p:nvPr/>
        </p:nvSpPr>
        <p:spPr bwMode="auto">
          <a:xfrm>
            <a:off x="3635375" y="5824538"/>
            <a:ext cx="3673475" cy="198437"/>
          </a:xfrm>
          <a:prstGeom prst="rect">
            <a:avLst/>
          </a:prstGeom>
          <a:gradFill rotWithShape="0">
            <a:gsLst>
              <a:gs pos="0">
                <a:srgbClr val="FFC000"/>
              </a:gs>
              <a:gs pos="100000">
                <a:srgbClr val="00B05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4122" name="Rectangle 8"/>
          <p:cNvSpPr>
            <a:spLocks noChangeArrowheads="1"/>
          </p:cNvSpPr>
          <p:nvPr/>
        </p:nvSpPr>
        <p:spPr bwMode="auto">
          <a:xfrm>
            <a:off x="1674813" y="6175375"/>
            <a:ext cx="91916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0 months</a:t>
            </a:r>
            <a:br>
              <a:rPr lang="en-US" altLang="en-US" sz="1400"/>
            </a:br>
            <a:r>
              <a:rPr lang="en-US" altLang="en-US" sz="1400"/>
              <a:t>GB filing</a:t>
            </a:r>
          </a:p>
        </p:txBody>
      </p:sp>
      <p:sp>
        <p:nvSpPr>
          <p:cNvPr id="4123" name="Rectangle 14"/>
          <p:cNvSpPr>
            <a:spLocks noChangeArrowheads="1"/>
          </p:cNvSpPr>
          <p:nvPr/>
        </p:nvSpPr>
        <p:spPr bwMode="auto">
          <a:xfrm>
            <a:off x="2874963" y="6175375"/>
            <a:ext cx="15779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12 months</a:t>
            </a:r>
            <a:br>
              <a:rPr lang="en-US" altLang="en-US" sz="1400"/>
            </a:br>
            <a:r>
              <a:rPr lang="en-US" altLang="en-US" sz="1400"/>
              <a:t>rest of world filing</a:t>
            </a:r>
          </a:p>
        </p:txBody>
      </p:sp>
      <p:sp>
        <p:nvSpPr>
          <p:cNvPr id="4124" name="Rectangle 32"/>
          <p:cNvSpPr>
            <a:spLocks noChangeArrowheads="1"/>
          </p:cNvSpPr>
          <p:nvPr/>
        </p:nvSpPr>
        <p:spPr bwMode="auto">
          <a:xfrm>
            <a:off x="4656138" y="6175375"/>
            <a:ext cx="1019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24 months</a:t>
            </a:r>
          </a:p>
        </p:txBody>
      </p:sp>
      <p:sp>
        <p:nvSpPr>
          <p:cNvPr id="4125" name="Rectangle 33"/>
          <p:cNvSpPr>
            <a:spLocks noChangeArrowheads="1"/>
          </p:cNvSpPr>
          <p:nvPr/>
        </p:nvSpPr>
        <p:spPr bwMode="auto">
          <a:xfrm>
            <a:off x="6084168" y="6175375"/>
            <a:ext cx="1019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dirty="0"/>
              <a:t>36 months</a:t>
            </a:r>
          </a:p>
        </p:txBody>
      </p:sp>
      <p:cxnSp>
        <p:nvCxnSpPr>
          <p:cNvPr id="4126" name="Straight Connector 34"/>
          <p:cNvCxnSpPr>
            <a:cxnSpLocks noChangeShapeType="1"/>
          </p:cNvCxnSpPr>
          <p:nvPr/>
        </p:nvCxnSpPr>
        <p:spPr bwMode="auto">
          <a:xfrm>
            <a:off x="7292975" y="4884738"/>
            <a:ext cx="0" cy="2555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27" name="Rectangle 36"/>
          <p:cNvSpPr>
            <a:spLocks noChangeArrowheads="1"/>
          </p:cNvSpPr>
          <p:nvPr/>
        </p:nvSpPr>
        <p:spPr bwMode="auto">
          <a:xfrm>
            <a:off x="6842125" y="4581525"/>
            <a:ext cx="901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GB grant</a:t>
            </a:r>
          </a:p>
        </p:txBody>
      </p:sp>
      <p:sp>
        <p:nvSpPr>
          <p:cNvPr id="4128" name="Rectangle 37"/>
          <p:cNvSpPr>
            <a:spLocks noChangeArrowheads="1"/>
          </p:cNvSpPr>
          <p:nvPr/>
        </p:nvSpPr>
        <p:spPr bwMode="auto">
          <a:xfrm>
            <a:off x="7292975" y="5153025"/>
            <a:ext cx="1544638" cy="198438"/>
          </a:xfrm>
          <a:prstGeom prst="rect">
            <a:avLst/>
          </a:prstGeom>
          <a:gradFill rotWithShape="0">
            <a:gsLst>
              <a:gs pos="0">
                <a:srgbClr val="FFC000"/>
              </a:gs>
              <a:gs pos="100000">
                <a:srgbClr val="7030A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400"/>
          </a:p>
        </p:txBody>
      </p:sp>
      <p:sp>
        <p:nvSpPr>
          <p:cNvPr id="4129" name="Rectangle 38"/>
          <p:cNvSpPr>
            <a:spLocks noChangeArrowheads="1"/>
          </p:cNvSpPr>
          <p:nvPr/>
        </p:nvSpPr>
        <p:spPr bwMode="auto">
          <a:xfrm>
            <a:off x="7267575" y="5381625"/>
            <a:ext cx="798513" cy="198438"/>
          </a:xfrm>
          <a:prstGeom prst="rect">
            <a:avLst/>
          </a:prstGeom>
          <a:gradFill rotWithShape="0">
            <a:gsLst>
              <a:gs pos="0">
                <a:srgbClr val="FFC000"/>
              </a:gs>
              <a:gs pos="100000">
                <a:srgbClr val="0070C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400"/>
          </a:p>
        </p:txBody>
      </p:sp>
      <p:sp>
        <p:nvSpPr>
          <p:cNvPr id="4130" name="Isosceles Triangle 42"/>
          <p:cNvSpPr>
            <a:spLocks noChangeArrowheads="1"/>
          </p:cNvSpPr>
          <p:nvPr/>
        </p:nvSpPr>
        <p:spPr bwMode="auto">
          <a:xfrm rot="5400000">
            <a:off x="7301706" y="5831682"/>
            <a:ext cx="198437" cy="184150"/>
          </a:xfrm>
          <a:prstGeom prst="triangle">
            <a:avLst>
              <a:gd name="adj" fmla="val 50000"/>
            </a:avLst>
          </a:prstGeom>
          <a:gradFill rotWithShape="0">
            <a:gsLst>
              <a:gs pos="0">
                <a:srgbClr val="FFC000"/>
              </a:gs>
              <a:gs pos="100000">
                <a:srgbClr val="FFFF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p>
        </p:txBody>
      </p:sp>
      <p:sp>
        <p:nvSpPr>
          <p:cNvPr id="4131" name="Isosceles Triangle 43"/>
          <p:cNvSpPr>
            <a:spLocks noChangeArrowheads="1"/>
          </p:cNvSpPr>
          <p:nvPr/>
        </p:nvSpPr>
        <p:spPr bwMode="auto">
          <a:xfrm rot="5400000">
            <a:off x="7301706" y="5611019"/>
            <a:ext cx="198438" cy="184150"/>
          </a:xfrm>
          <a:prstGeom prst="triangle">
            <a:avLst>
              <a:gd name="adj" fmla="val 50000"/>
            </a:avLst>
          </a:prstGeom>
          <a:gradFill rotWithShape="0">
            <a:gsLst>
              <a:gs pos="0">
                <a:srgbClr val="FFC000"/>
              </a:gs>
              <a:gs pos="100000">
                <a:srgbClr val="FFFF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p>
        </p:txBody>
      </p:sp>
      <p:sp>
        <p:nvSpPr>
          <p:cNvPr id="4132" name="Isosceles Triangle 45"/>
          <p:cNvSpPr>
            <a:spLocks noChangeArrowheads="1"/>
          </p:cNvSpPr>
          <p:nvPr/>
        </p:nvSpPr>
        <p:spPr bwMode="auto">
          <a:xfrm rot="5400000">
            <a:off x="8830469" y="5160169"/>
            <a:ext cx="198438" cy="184150"/>
          </a:xfrm>
          <a:prstGeom prst="triangle">
            <a:avLst>
              <a:gd name="adj" fmla="val 50000"/>
            </a:avLst>
          </a:prstGeom>
          <a:gradFill rotWithShape="0">
            <a:gsLst>
              <a:gs pos="0">
                <a:srgbClr val="FFC000"/>
              </a:gs>
              <a:gs pos="100000">
                <a:srgbClr val="FFFF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p>
        </p:txBody>
      </p:sp>
      <p:cxnSp>
        <p:nvCxnSpPr>
          <p:cNvPr id="4133" name="Straight Connector 46"/>
          <p:cNvCxnSpPr>
            <a:cxnSpLocks noChangeShapeType="1"/>
          </p:cNvCxnSpPr>
          <p:nvPr/>
        </p:nvCxnSpPr>
        <p:spPr bwMode="auto">
          <a:xfrm>
            <a:off x="8066088" y="5354638"/>
            <a:ext cx="0" cy="254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34"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7B214026-C93B-4901-8FC0-DB6605FD7A52}" type="slidenum">
              <a:rPr lang="en-US" altLang="en-US" sz="1400" smtClean="0"/>
              <a:pPr eaLnBrk="1" hangingPunct="1">
                <a:spcBef>
                  <a:spcPct val="0"/>
                </a:spcBef>
                <a:buFontTx/>
                <a:buNone/>
              </a:pPr>
              <a:t>28</a:t>
            </a:fld>
            <a:endParaRPr lang="en-US" altLang="en-US" sz="1400" smtClean="0"/>
          </a:p>
        </p:txBody>
      </p:sp>
    </p:spTree>
    <p:extLst>
      <p:ext uri="{BB962C8B-B14F-4D97-AF65-F5344CB8AC3E}">
        <p14:creationId xmlns:p14="http://schemas.microsoft.com/office/powerpoint/2010/main" val="129407810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737F03E-0BD1-4591-9707-98B612821742}" type="slidenum">
              <a:rPr lang="en-US" altLang="en-US" sz="1400" smtClean="0"/>
              <a:pPr eaLnBrk="1" hangingPunct="1">
                <a:spcBef>
                  <a:spcPct val="0"/>
                </a:spcBef>
                <a:buFontTx/>
                <a:buNone/>
              </a:pPr>
              <a:t>29</a:t>
            </a:fld>
            <a:endParaRPr lang="en-US" altLang="en-US" sz="1400" smtClean="0"/>
          </a:p>
        </p:txBody>
      </p:sp>
      <p:sp>
        <p:nvSpPr>
          <p:cNvPr id="5123" name="Rectangle 2"/>
          <p:cNvSpPr>
            <a:spLocks noGrp="1" noChangeArrowheads="1"/>
          </p:cNvSpPr>
          <p:nvPr>
            <p:ph type="title"/>
          </p:nvPr>
        </p:nvSpPr>
        <p:spPr/>
        <p:txBody>
          <a:bodyPr/>
          <a:lstStyle/>
          <a:p>
            <a:pPr eaLnBrk="1" hangingPunct="1"/>
            <a:r>
              <a:rPr lang="en-US" altLang="en-US" smtClean="0">
                <a:solidFill>
                  <a:srgbClr val="0070C0"/>
                </a:solidFill>
              </a:rPr>
              <a:t>The PCT ─ 1970</a:t>
            </a:r>
          </a:p>
        </p:txBody>
      </p:sp>
      <p:sp>
        <p:nvSpPr>
          <p:cNvPr id="5124" name="Rectangle 3"/>
          <p:cNvSpPr>
            <a:spLocks noGrp="1" noChangeArrowheads="1"/>
          </p:cNvSpPr>
          <p:nvPr>
            <p:ph type="body" idx="1"/>
          </p:nvPr>
        </p:nvSpPr>
        <p:spPr>
          <a:xfrm>
            <a:off x="468313" y="1700213"/>
            <a:ext cx="8229600" cy="4465637"/>
          </a:xfrm>
        </p:spPr>
        <p:txBody>
          <a:bodyPr/>
          <a:lstStyle/>
          <a:p>
            <a:pPr eaLnBrk="1" hangingPunct="1"/>
            <a:endParaRPr lang="en-US" altLang="en-US" sz="2000" dirty="0" smtClean="0"/>
          </a:p>
          <a:p>
            <a:pPr eaLnBrk="1" hangingPunct="1">
              <a:spcBef>
                <a:spcPts val="600"/>
              </a:spcBef>
              <a:spcAft>
                <a:spcPts val="600"/>
              </a:spcAft>
            </a:pPr>
            <a:r>
              <a:rPr lang="en-US" altLang="en-US" sz="2000" dirty="0" smtClean="0"/>
              <a:t>Basic idea:  simplify the procedure for obtaining patent protection in many countries, making it more efficient and economical</a:t>
            </a:r>
          </a:p>
          <a:p>
            <a:pPr lvl="1" eaLnBrk="1" hangingPunct="1">
              <a:spcBef>
                <a:spcPts val="600"/>
              </a:spcBef>
              <a:spcAft>
                <a:spcPts val="600"/>
              </a:spcAft>
              <a:buBlip>
                <a:blip r:embed="rId3"/>
              </a:buBlip>
            </a:pPr>
            <a:r>
              <a:rPr lang="en-US" altLang="en-US" sz="2000" dirty="0"/>
              <a:t>filing tool for applicants;  and </a:t>
            </a:r>
          </a:p>
          <a:p>
            <a:pPr lvl="1" eaLnBrk="1" hangingPunct="1">
              <a:spcBef>
                <a:spcPts val="600"/>
              </a:spcBef>
              <a:spcAft>
                <a:spcPts val="600"/>
              </a:spcAft>
              <a:buBlip>
                <a:blip r:embed="rId3"/>
              </a:buBlip>
            </a:pPr>
            <a:r>
              <a:rPr lang="en-US" altLang="en-US" sz="2000" dirty="0"/>
              <a:t>work sharing tool for Offices</a:t>
            </a:r>
            <a:endParaRPr lang="fr-CH" altLang="en-US" sz="2000" dirty="0"/>
          </a:p>
        </p:txBody>
      </p:sp>
    </p:spTree>
    <p:extLst>
      <p:ext uri="{BB962C8B-B14F-4D97-AF65-F5344CB8AC3E}">
        <p14:creationId xmlns:p14="http://schemas.microsoft.com/office/powerpoint/2010/main" val="271932168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en-US" dirty="0" smtClean="0"/>
              <a:t>	  </a:t>
            </a:r>
            <a:r>
              <a:rPr lang="en-US" sz="3200" b="1" dirty="0" smtClean="0"/>
              <a:t>BASICS FACTS ABOUT WIPO </a:t>
            </a:r>
            <a:endParaRPr lang="en-US" sz="3200" b="1"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WIPO’s MISSION:</a:t>
            </a:r>
            <a:r>
              <a:rPr lang="en-US" sz="1700" dirty="0" smtClean="0">
                <a:cs typeface="Arial Unicode MS" charset="0"/>
              </a:rPr>
              <a:t> </a:t>
            </a:r>
            <a:r>
              <a:rPr lang="en-US" sz="1600" dirty="0" smtClean="0">
                <a:cs typeface="Arial Unicode MS" charset="0"/>
              </a:rPr>
              <a:t>To promote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 </a:t>
            </a:r>
            <a:r>
              <a:rPr lang="en-US" sz="1400" dirty="0" smtClean="0"/>
              <a:t>950 FROM 101 COUNTRIES</a:t>
            </a:r>
          </a:p>
          <a:p>
            <a:pPr marL="0" indent="0">
              <a:buNone/>
            </a:pPr>
            <a:endParaRPr lang="en-US" sz="1400" dirty="0" smtClean="0"/>
          </a:p>
          <a:p>
            <a:r>
              <a:rPr lang="en-US" sz="1700" dirty="0" smtClean="0">
                <a:solidFill>
                  <a:srgbClr val="0000FF"/>
                </a:solidFill>
              </a:rPr>
              <a:t>ADMINISTERED TREATIES </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ORGANS/BODIES</a:t>
            </a:r>
            <a:r>
              <a:rPr lang="en-US" sz="1600" dirty="0" smtClean="0">
                <a:solidFill>
                  <a:srgbClr val="0000FF"/>
                </a:solidFill>
              </a:rPr>
              <a:t> :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93289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5A5723E-EEE4-450C-B290-FA09C2FACE6E}" type="slidenum">
              <a:rPr lang="en-US" altLang="en-US" sz="1400" smtClean="0"/>
              <a:pPr eaLnBrk="1" hangingPunct="1">
                <a:spcBef>
                  <a:spcPct val="0"/>
                </a:spcBef>
                <a:buFontTx/>
                <a:buNone/>
              </a:pPr>
              <a:t>30</a:t>
            </a:fld>
            <a:endParaRPr lang="en-US" altLang="en-US" sz="1400" smtClean="0"/>
          </a:p>
        </p:txBody>
      </p:sp>
      <p:sp>
        <p:nvSpPr>
          <p:cNvPr id="6147"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r>
              <a:rPr lang="en-US" altLang="en-US" sz="3200" smtClean="0">
                <a:solidFill>
                  <a:srgbClr val="0070C0"/>
                </a:solidFill>
              </a:rPr>
              <a:t> </a:t>
            </a:r>
          </a:p>
        </p:txBody>
      </p:sp>
      <p:sp>
        <p:nvSpPr>
          <p:cNvPr id="6148" name="Rectangle 3"/>
          <p:cNvSpPr>
            <a:spLocks noGrp="1" noChangeArrowheads="1"/>
          </p:cNvSpPr>
          <p:nvPr>
            <p:ph type="body" idx="1"/>
          </p:nvPr>
        </p:nvSpPr>
        <p:spPr>
          <a:xfrm>
            <a:off x="539750" y="1628775"/>
            <a:ext cx="8088313" cy="4638675"/>
          </a:xfrm>
        </p:spPr>
        <p:txBody>
          <a:bodyPr/>
          <a:lstStyle/>
          <a:p>
            <a:pPr eaLnBrk="1" hangingPunct="1">
              <a:lnSpc>
                <a:spcPct val="90000"/>
              </a:lnSpc>
              <a:spcBef>
                <a:spcPct val="25000"/>
              </a:spcBef>
              <a:spcAft>
                <a:spcPct val="35000"/>
              </a:spcAft>
            </a:pPr>
            <a:r>
              <a:rPr lang="en-US" altLang="en-US" sz="2000" b="1" dirty="0" smtClean="0"/>
              <a:t>Filing Tool for applicants</a:t>
            </a:r>
            <a:r>
              <a:rPr lang="en-US" altLang="en-US" sz="2000" dirty="0" smtClean="0"/>
              <a:t>:</a:t>
            </a:r>
          </a:p>
          <a:p>
            <a:pPr lvl="1" eaLnBrk="1" hangingPunct="1">
              <a:lnSpc>
                <a:spcPct val="90000"/>
              </a:lnSpc>
              <a:spcBef>
                <a:spcPts val="600"/>
              </a:spcBef>
              <a:spcAft>
                <a:spcPts val="600"/>
              </a:spcAft>
              <a:buBlip>
                <a:blip r:embed="rId3"/>
              </a:buBlip>
            </a:pPr>
            <a:r>
              <a:rPr lang="en-US" altLang="en-US" sz="2000" dirty="0"/>
              <a:t>One application, one language, one set of formality requirements, filed with one Office</a:t>
            </a:r>
          </a:p>
          <a:p>
            <a:pPr lvl="1" eaLnBrk="1" hangingPunct="1">
              <a:lnSpc>
                <a:spcPct val="90000"/>
              </a:lnSpc>
              <a:spcBef>
                <a:spcPts val="600"/>
              </a:spcBef>
              <a:spcAft>
                <a:spcPts val="600"/>
              </a:spcAft>
              <a:buBlip>
                <a:blip r:embed="rId3"/>
              </a:buBlip>
            </a:pPr>
            <a:r>
              <a:rPr lang="en-US" altLang="en-US" sz="2000" dirty="0"/>
              <a:t>Containing, by default, the designation of all Member States, for every kind of protection available, and usual priority claim(s)</a:t>
            </a:r>
          </a:p>
          <a:p>
            <a:pPr lvl="1" eaLnBrk="1" hangingPunct="1">
              <a:lnSpc>
                <a:spcPct val="90000"/>
              </a:lnSpc>
              <a:spcBef>
                <a:spcPts val="600"/>
              </a:spcBef>
              <a:spcAft>
                <a:spcPts val="600"/>
              </a:spcAft>
              <a:buBlip>
                <a:blip r:embed="rId3"/>
              </a:buBlip>
            </a:pPr>
            <a:r>
              <a:rPr lang="en-US" altLang="en-US" sz="2000" dirty="0"/>
              <a:t>Effect of a regular national filing (including establishment of a priority date) in each designated State</a:t>
            </a:r>
          </a:p>
          <a:p>
            <a:pPr lvl="1" eaLnBrk="1" hangingPunct="1">
              <a:lnSpc>
                <a:spcPct val="90000"/>
              </a:lnSpc>
              <a:spcBef>
                <a:spcPts val="600"/>
              </a:spcBef>
              <a:spcAft>
                <a:spcPts val="600"/>
              </a:spcAft>
              <a:buBlip>
                <a:blip r:embed="rId3"/>
              </a:buBlip>
            </a:pPr>
            <a:r>
              <a:rPr lang="en-US" altLang="en-US" sz="2000" dirty="0"/>
              <a:t>Delays national processing until 30 months from priority date</a:t>
            </a:r>
          </a:p>
          <a:p>
            <a:pPr lvl="1" eaLnBrk="1" hangingPunct="1">
              <a:lnSpc>
                <a:spcPct val="90000"/>
              </a:lnSpc>
              <a:spcBef>
                <a:spcPts val="600"/>
              </a:spcBef>
              <a:spcAft>
                <a:spcPts val="600"/>
              </a:spcAft>
              <a:buBlip>
                <a:blip r:embed="rId3"/>
              </a:buBlip>
            </a:pPr>
            <a:r>
              <a:rPr lang="en-US" altLang="en-US" sz="2000" dirty="0"/>
              <a:t>International search and examination reports improve basis for decision making </a:t>
            </a:r>
          </a:p>
        </p:txBody>
      </p:sp>
      <p:sp>
        <p:nvSpPr>
          <p:cNvPr id="6149"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7022538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CB14A83-A0C3-4092-A755-637163358841}" type="slidenum">
              <a:rPr lang="en-US" altLang="en-US" sz="1400" smtClean="0"/>
              <a:pPr eaLnBrk="1" hangingPunct="1">
                <a:spcBef>
                  <a:spcPct val="0"/>
                </a:spcBef>
                <a:buFontTx/>
                <a:buNone/>
              </a:pPr>
              <a:t>31</a:t>
            </a:fld>
            <a:endParaRPr lang="en-US" altLang="en-US" sz="1400" smtClean="0"/>
          </a:p>
        </p:txBody>
      </p:sp>
      <p:sp>
        <p:nvSpPr>
          <p:cNvPr id="7171"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p>
        </p:txBody>
      </p:sp>
      <p:sp>
        <p:nvSpPr>
          <p:cNvPr id="7172" name="Rectangle 3"/>
          <p:cNvSpPr>
            <a:spLocks noGrp="1" noChangeArrowheads="1"/>
          </p:cNvSpPr>
          <p:nvPr>
            <p:ph type="body" idx="1"/>
          </p:nvPr>
        </p:nvSpPr>
        <p:spPr>
          <a:xfrm>
            <a:off x="468313" y="1773238"/>
            <a:ext cx="8088312" cy="4324350"/>
          </a:xfrm>
        </p:spPr>
        <p:txBody>
          <a:bodyPr/>
          <a:lstStyle/>
          <a:p>
            <a:pPr eaLnBrk="1" hangingPunct="1">
              <a:spcBef>
                <a:spcPct val="25000"/>
              </a:spcBef>
              <a:spcAft>
                <a:spcPct val="35000"/>
              </a:spcAft>
            </a:pPr>
            <a:r>
              <a:rPr lang="en-US" altLang="en-US" sz="2000" b="1" dirty="0" smtClean="0"/>
              <a:t>Work sharing tool for Offices</a:t>
            </a:r>
            <a:r>
              <a:rPr lang="en-US" altLang="en-US" sz="2000" dirty="0" smtClean="0"/>
              <a:t>:</a:t>
            </a:r>
          </a:p>
          <a:p>
            <a:pPr lvl="1" eaLnBrk="1" hangingPunct="1">
              <a:lnSpc>
                <a:spcPct val="90000"/>
              </a:lnSpc>
              <a:spcBef>
                <a:spcPts val="600"/>
              </a:spcBef>
              <a:spcAft>
                <a:spcPts val="600"/>
              </a:spcAft>
              <a:buBlip>
                <a:blip r:embed="rId3"/>
              </a:buBlip>
            </a:pPr>
            <a:r>
              <a:rPr lang="en-US" altLang="en-US" sz="2000" dirty="0"/>
              <a:t>Central formality checking</a:t>
            </a:r>
          </a:p>
          <a:p>
            <a:pPr lvl="1" eaLnBrk="1" hangingPunct="1">
              <a:lnSpc>
                <a:spcPct val="90000"/>
              </a:lnSpc>
              <a:spcBef>
                <a:spcPts val="600"/>
              </a:spcBef>
              <a:spcAft>
                <a:spcPts val="600"/>
              </a:spcAft>
              <a:buBlip>
                <a:blip r:embed="rId3"/>
              </a:buBlip>
            </a:pPr>
            <a:r>
              <a:rPr lang="en-US" altLang="en-US" sz="2000" dirty="0"/>
              <a:t>Central international publication</a:t>
            </a:r>
          </a:p>
          <a:p>
            <a:pPr lvl="1" eaLnBrk="1" hangingPunct="1">
              <a:lnSpc>
                <a:spcPct val="90000"/>
              </a:lnSpc>
              <a:spcBef>
                <a:spcPts val="600"/>
              </a:spcBef>
              <a:spcAft>
                <a:spcPts val="600"/>
              </a:spcAft>
              <a:buBlip>
                <a:blip r:embed="rId3"/>
              </a:buBlip>
            </a:pPr>
            <a:r>
              <a:rPr lang="en-US" altLang="en-US" sz="2000" dirty="0"/>
              <a:t>International search report (ISR) </a:t>
            </a:r>
          </a:p>
          <a:p>
            <a:pPr lvl="1" eaLnBrk="1" hangingPunct="1">
              <a:lnSpc>
                <a:spcPct val="90000"/>
              </a:lnSpc>
              <a:spcBef>
                <a:spcPts val="600"/>
              </a:spcBef>
              <a:spcAft>
                <a:spcPts val="600"/>
              </a:spcAft>
              <a:buBlip>
                <a:blip r:embed="rId3"/>
              </a:buBlip>
            </a:pPr>
            <a:r>
              <a:rPr lang="en-US" altLang="en-US" sz="2000" dirty="0"/>
              <a:t>International Preliminary Reports on Patentability </a:t>
            </a:r>
          </a:p>
          <a:p>
            <a:pPr lvl="2" eaLnBrk="1" hangingPunct="1">
              <a:spcBef>
                <a:spcPct val="25000"/>
              </a:spcBef>
              <a:spcAft>
                <a:spcPct val="35000"/>
              </a:spcAft>
              <a:buBlip>
                <a:blip r:embed="rId4"/>
              </a:buBlip>
            </a:pPr>
            <a:r>
              <a:rPr lang="en-US" altLang="en-US" sz="2000" dirty="0"/>
              <a:t>preliminary, non-binding opinion on novelty, inventive step (non-obviousness) and industrial applicability </a:t>
            </a:r>
          </a:p>
        </p:txBody>
      </p:sp>
      <p:sp>
        <p:nvSpPr>
          <p:cNvPr id="7173"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348373768"/>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49C6680-8CF4-4AD5-B70D-A0FA7D6CD3BE}" type="slidenum">
              <a:rPr lang="en-US" altLang="en-US" sz="1400" smtClean="0"/>
              <a:pPr eaLnBrk="1" hangingPunct="1">
                <a:spcBef>
                  <a:spcPct val="0"/>
                </a:spcBef>
                <a:buFontTx/>
                <a:buNone/>
              </a:pPr>
              <a:t>32</a:t>
            </a:fld>
            <a:endParaRPr lang="en-US" altLang="en-US" sz="1400" smtClean="0"/>
          </a:p>
        </p:txBody>
      </p:sp>
      <p:sp>
        <p:nvSpPr>
          <p:cNvPr id="8195" name="Rectangle 2"/>
          <p:cNvSpPr>
            <a:spLocks noChangeArrowheads="1"/>
          </p:cNvSpPr>
          <p:nvPr/>
        </p:nvSpPr>
        <p:spPr bwMode="auto">
          <a:xfrm>
            <a:off x="468313" y="115888"/>
            <a:ext cx="8108950"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Traditional Patent System</a:t>
            </a:r>
          </a:p>
          <a:p>
            <a:pPr>
              <a:spcBef>
                <a:spcPct val="0"/>
              </a:spcBef>
              <a:buFontTx/>
              <a:buNone/>
            </a:pPr>
            <a:r>
              <a:rPr lang="en-US" altLang="en-US" sz="3600">
                <a:solidFill>
                  <a:srgbClr val="0070C0"/>
                </a:solidFill>
                <a:ea typeface="ヒラギノ角ゴ Pro W3"/>
                <a:cs typeface="ヒラギノ角ゴ Pro W3"/>
              </a:rPr>
              <a:t>vs. PCT System</a:t>
            </a:r>
          </a:p>
        </p:txBody>
      </p:sp>
      <p:sp>
        <p:nvSpPr>
          <p:cNvPr id="8196" name="Rectangle 6"/>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8197" name="Rectangle 7"/>
          <p:cNvSpPr>
            <a:spLocks noChangeArrowheads="1"/>
          </p:cNvSpPr>
          <p:nvPr/>
        </p:nvSpPr>
        <p:spPr bwMode="auto">
          <a:xfrm>
            <a:off x="2255838" y="24733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p>
        </p:txBody>
      </p:sp>
      <p:sp>
        <p:nvSpPr>
          <p:cNvPr id="8198"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local </a:t>
            </a:r>
            <a:br>
              <a:rPr lang="en-US" altLang="en-US" sz="1100" b="1">
                <a:ea typeface="ヒラギノ角ゴ Pro W3"/>
                <a:cs typeface="ヒラギノ角ゴ Pro W3"/>
              </a:rPr>
            </a:br>
            <a:r>
              <a:rPr lang="en-US" altLang="en-US" sz="1100" b="1">
                <a:ea typeface="ヒラギノ角ゴ Pro W3"/>
                <a:cs typeface="ヒラギノ角ゴ Pro W3"/>
              </a:rPr>
              <a:t>application</a:t>
            </a:r>
          </a:p>
        </p:txBody>
      </p:sp>
      <p:sp>
        <p:nvSpPr>
          <p:cNvPr id="8199" name="Rectangle 9"/>
          <p:cNvSpPr>
            <a:spLocks noChangeArrowheads="1"/>
          </p:cNvSpPr>
          <p:nvPr/>
        </p:nvSpPr>
        <p:spPr bwMode="auto">
          <a:xfrm>
            <a:off x="2117725" y="1636713"/>
            <a:ext cx="2763838"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000" b="1">
                <a:ea typeface="ヒラギノ角ゴ Pro W3"/>
                <a:cs typeface="ヒラギノ角ゴ Pro W3"/>
              </a:rPr>
              <a:t>Filing of </a:t>
            </a:r>
            <a:r>
              <a:rPr lang="en-US" altLang="en-US" sz="1000" b="1">
                <a:solidFill>
                  <a:srgbClr val="FF0000"/>
                </a:solidFill>
                <a:ea typeface="ヒラギノ角ゴ Pro W3"/>
                <a:cs typeface="ヒラギノ角ゴ Pro W3"/>
              </a:rPr>
              <a:t>national applications </a:t>
            </a:r>
            <a:r>
              <a:rPr lang="en-US" altLang="en-US" sz="1000" b="1">
                <a:ea typeface="ヒラギノ角ゴ Pro W3"/>
                <a:cs typeface="ヒラギノ角ゴ Pro W3"/>
              </a:rPr>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a:spcBef>
                <a:spcPct val="0"/>
              </a:spcBef>
              <a:buFontTx/>
              <a:buNone/>
            </a:pPr>
            <a:r>
              <a:rPr lang="en-US" altLang="en-US" sz="1000" b="1">
                <a:ea typeface="ヒラギノ角ゴ Pro W3"/>
                <a:cs typeface="ヒラギノ角ゴ Pro W3"/>
              </a:rPr>
              <a:t>Fees for translations, Offices, local agents</a:t>
            </a:r>
            <a:endParaRPr lang="en-US" altLang="en-US" sz="900" b="1">
              <a:ea typeface="ヒラギノ角ゴ Pro W3"/>
              <a:cs typeface="ヒラギノ角ゴ Pro W3"/>
            </a:endParaRPr>
          </a:p>
        </p:txBody>
      </p:sp>
      <p:sp>
        <p:nvSpPr>
          <p:cNvPr id="8200"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(months)</a:t>
            </a:r>
          </a:p>
        </p:txBody>
      </p:sp>
      <p:sp>
        <p:nvSpPr>
          <p:cNvPr id="8201" name="Line 11"/>
          <p:cNvSpPr>
            <a:spLocks noChangeShapeType="1"/>
          </p:cNvSpPr>
          <p:nvPr/>
        </p:nvSpPr>
        <p:spPr bwMode="auto">
          <a:xfrm>
            <a:off x="15240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 name="Line 12"/>
          <p:cNvSpPr>
            <a:spLocks noChangeShapeType="1"/>
          </p:cNvSpPr>
          <p:nvPr/>
        </p:nvSpPr>
        <p:spPr bwMode="auto">
          <a:xfrm flipH="1">
            <a:off x="1547813" y="28956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03" name="Group 13"/>
          <p:cNvGrpSpPr>
            <a:grpSpLocks/>
          </p:cNvGrpSpPr>
          <p:nvPr/>
        </p:nvGrpSpPr>
        <p:grpSpPr bwMode="auto">
          <a:xfrm>
            <a:off x="2528888" y="2386013"/>
            <a:ext cx="606425" cy="1019175"/>
            <a:chOff x="2016" y="1519"/>
            <a:chExt cx="414" cy="641"/>
          </a:xfrm>
        </p:grpSpPr>
        <p:sp>
          <p:nvSpPr>
            <p:cNvPr id="8240" name="Line 14"/>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1" name="Line 15"/>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2" name="Line 16"/>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3" name="Line 17"/>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4" name="Line 18"/>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5" name="Line 19"/>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4"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FF0000"/>
                </a:solidFill>
                <a:ea typeface="ヒラギノ角ゴ Pro W3"/>
                <a:cs typeface="ヒラギノ角ゴ Pro W3"/>
              </a:rPr>
              <a:t>Traditional</a:t>
            </a:r>
            <a:endParaRPr lang="en-US" altLang="en-US" b="1">
              <a:solidFill>
                <a:srgbClr val="FF0000"/>
              </a:solidFill>
              <a:ea typeface="ヒラギノ角ゴ Pro W3"/>
              <a:cs typeface="ヒラギノ角ゴ Pro W3"/>
            </a:endParaRPr>
          </a:p>
        </p:txBody>
      </p:sp>
      <p:sp>
        <p:nvSpPr>
          <p:cNvPr id="8205"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6"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7"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(months)</a:t>
            </a:r>
            <a:endParaRPr lang="en-US" altLang="en-US" sz="1100">
              <a:ea typeface="ヒラギノ角ゴ Pro W3"/>
              <a:cs typeface="ヒラギノ角ゴ Pro W3"/>
            </a:endParaRPr>
          </a:p>
          <a:p>
            <a:pPr algn="ctr">
              <a:spcBef>
                <a:spcPct val="0"/>
              </a:spcBef>
              <a:buFontTx/>
              <a:buNone/>
            </a:pPr>
            <a:endParaRPr lang="en-US" altLang="en-US" sz="1400">
              <a:ea typeface="ヒラギノ角ゴ Pro W3"/>
              <a:cs typeface="ヒラギノ角ゴ Pro W3"/>
            </a:endParaRPr>
          </a:p>
        </p:txBody>
      </p:sp>
      <p:sp>
        <p:nvSpPr>
          <p:cNvPr id="8208" name="Rectangle 24"/>
          <p:cNvSpPr>
            <a:spLocks noChangeArrowheads="1"/>
          </p:cNvSpPr>
          <p:nvPr/>
        </p:nvSpPr>
        <p:spPr bwMode="auto">
          <a:xfrm>
            <a:off x="2178050" y="4686300"/>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PCT</a:t>
            </a:r>
          </a:p>
          <a:p>
            <a:pPr algn="ct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p:txBody>
      </p:sp>
      <p:sp>
        <p:nvSpPr>
          <p:cNvPr id="8209" name="Rectangle 25"/>
          <p:cNvSpPr>
            <a:spLocks noChangeArrowheads="1"/>
          </p:cNvSpPr>
          <p:nvPr/>
        </p:nvSpPr>
        <p:spPr bwMode="auto">
          <a:xfrm>
            <a:off x="2447925" y="42386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endParaRPr lang="en-US" altLang="en-US" sz="1400">
              <a:ea typeface="ヒラギノ角ゴ Pro W3"/>
              <a:cs typeface="ヒラギノ角ゴ Pro W3"/>
            </a:endParaRPr>
          </a:p>
        </p:txBody>
      </p:sp>
      <p:sp>
        <p:nvSpPr>
          <p:cNvPr id="8210" name="Rectangle 26"/>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endParaRPr lang="en-US" altLang="en-US" sz="1400">
              <a:ea typeface="ヒラギノ角ゴ Pro W3"/>
              <a:cs typeface="ヒラギノ角ゴ Pro W3"/>
            </a:endParaRPr>
          </a:p>
        </p:txBody>
      </p:sp>
      <p:sp>
        <p:nvSpPr>
          <p:cNvPr id="8211" name="Rectangle 27"/>
          <p:cNvSpPr>
            <a:spLocks noChangeArrowheads="1"/>
          </p:cNvSpPr>
          <p:nvPr/>
        </p:nvSpPr>
        <p:spPr bwMode="auto">
          <a:xfrm>
            <a:off x="6421438" y="4249738"/>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30</a:t>
            </a:r>
            <a:endParaRPr lang="en-US" altLang="en-US" sz="1400">
              <a:ea typeface="ヒラギノ角ゴ Pro W3"/>
              <a:cs typeface="ヒラギノ角ゴ Pro W3"/>
            </a:endParaRPr>
          </a:p>
        </p:txBody>
      </p:sp>
      <p:sp>
        <p:nvSpPr>
          <p:cNvPr id="8212" name="Line 28"/>
          <p:cNvSpPr>
            <a:spLocks noChangeShapeType="1"/>
          </p:cNvSpPr>
          <p:nvPr/>
        </p:nvSpPr>
        <p:spPr bwMode="auto">
          <a:xfrm>
            <a:off x="1528763" y="4645025"/>
            <a:ext cx="5275262" cy="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3" name="Line 29"/>
          <p:cNvSpPr>
            <a:spLocks noChangeShapeType="1"/>
          </p:cNvSpPr>
          <p:nvPr/>
        </p:nvSpPr>
        <p:spPr bwMode="auto">
          <a:xfrm flipV="1">
            <a:off x="2627313" y="4495800"/>
            <a:ext cx="0" cy="133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4" name="Rectangle 30"/>
          <p:cNvSpPr>
            <a:spLocks noChangeArrowheads="1"/>
          </p:cNvSpPr>
          <p:nvPr/>
        </p:nvSpPr>
        <p:spPr bwMode="auto">
          <a:xfrm>
            <a:off x="2974975" y="4703763"/>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search report &amp; written opinion</a:t>
            </a:r>
            <a:endParaRPr lang="en-US" altLang="en-US" sz="1100">
              <a:ea typeface="ヒラギノ角ゴ Pro W3"/>
              <a:cs typeface="ヒラギノ角ゴ Pro W3"/>
            </a:endParaRPr>
          </a:p>
        </p:txBody>
      </p:sp>
      <p:sp>
        <p:nvSpPr>
          <p:cNvPr id="8215" name="Rectangle 31"/>
          <p:cNvSpPr>
            <a:spLocks noChangeArrowheads="1"/>
          </p:cNvSpPr>
          <p:nvPr/>
        </p:nvSpPr>
        <p:spPr bwMode="auto">
          <a:xfrm>
            <a:off x="3352800" y="4238625"/>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16</a:t>
            </a:r>
            <a:endParaRPr lang="en-US" altLang="en-US" sz="1400">
              <a:ea typeface="ヒラギノ角ゴ Pro W3"/>
              <a:cs typeface="ヒラギノ角ゴ Pro W3"/>
            </a:endParaRPr>
          </a:p>
        </p:txBody>
      </p:sp>
      <p:sp>
        <p:nvSpPr>
          <p:cNvPr id="8216" name="Rectangle 32"/>
          <p:cNvSpPr>
            <a:spLocks noChangeArrowheads="1"/>
          </p:cNvSpPr>
          <p:nvPr/>
        </p:nvSpPr>
        <p:spPr bwMode="auto">
          <a:xfrm>
            <a:off x="4019550" y="42259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18</a:t>
            </a:r>
          </a:p>
        </p:txBody>
      </p:sp>
      <p:sp>
        <p:nvSpPr>
          <p:cNvPr id="8217" name="Text Box 33"/>
          <p:cNvSpPr txBox="1">
            <a:spLocks noChangeArrowheads="1"/>
          </p:cNvSpPr>
          <p:nvPr/>
        </p:nvSpPr>
        <p:spPr bwMode="auto">
          <a:xfrm>
            <a:off x="3525838" y="3862388"/>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a:t>
            </a:r>
          </a:p>
          <a:p>
            <a:pPr algn="ctr">
              <a:spcBef>
                <a:spcPct val="0"/>
              </a:spcBef>
              <a:buFontTx/>
              <a:buNone/>
            </a:pPr>
            <a:r>
              <a:rPr lang="en-US" altLang="en-US" sz="1100" b="1">
                <a:ea typeface="ヒラギノ角ゴ Pro W3"/>
                <a:cs typeface="ヒラギノ角ゴ Pro W3"/>
              </a:rPr>
              <a:t>publication</a:t>
            </a:r>
            <a:endParaRPr lang="en-US" altLang="en-US" sz="1400" b="1">
              <a:ea typeface="ヒラギノ角ゴ Pro W3"/>
              <a:cs typeface="ヒラギノ角ゴ Pro W3"/>
            </a:endParaRPr>
          </a:p>
        </p:txBody>
      </p:sp>
      <p:sp>
        <p:nvSpPr>
          <p:cNvPr id="8218" name="Line 34"/>
          <p:cNvSpPr>
            <a:spLocks noChangeShapeType="1"/>
          </p:cNvSpPr>
          <p:nvPr/>
        </p:nvSpPr>
        <p:spPr bwMode="auto">
          <a:xfrm flipV="1">
            <a:off x="3646488" y="4511675"/>
            <a:ext cx="0" cy="136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9" name="Rectangle 35"/>
          <p:cNvSpPr>
            <a:spLocks noChangeArrowheads="1"/>
          </p:cNvSpPr>
          <p:nvPr/>
        </p:nvSpPr>
        <p:spPr bwMode="auto">
          <a:xfrm>
            <a:off x="4100513" y="4697413"/>
            <a:ext cx="1550987" cy="127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File</a:t>
            </a:r>
            <a:br>
              <a:rPr lang="en-US" altLang="en-US" sz="1100" b="1">
                <a:ea typeface="ヒラギノ角ゴ Pro W3"/>
                <a:cs typeface="ヒラギノ角ゴ Pro W3"/>
              </a:rPr>
            </a:br>
            <a:r>
              <a:rPr lang="en-US" altLang="en-US" sz="1100" b="1">
                <a:ea typeface="ヒラギノ角ゴ Pro W3"/>
                <a:cs typeface="ヒラギノ角ゴ Pro W3"/>
              </a:rPr>
              <a:t> demand for</a:t>
            </a:r>
            <a:br>
              <a:rPr lang="en-US" altLang="en-US" sz="1100" b="1">
                <a:ea typeface="ヒラギノ角ゴ Pro W3"/>
                <a:cs typeface="ヒラギノ角ゴ Pro W3"/>
              </a:rPr>
            </a:br>
            <a:r>
              <a:rPr lang="en-US" altLang="en-US" sz="1100" b="1">
                <a:ea typeface="ヒラギノ角ゴ Pro W3"/>
                <a:cs typeface="ヒラギノ角ゴ Pro W3"/>
              </a:rPr>
              <a:t>International</a:t>
            </a:r>
          </a:p>
          <a:p>
            <a:pPr>
              <a:spcBef>
                <a:spcPct val="0"/>
              </a:spcBef>
              <a:buFontTx/>
              <a:buNone/>
            </a:pPr>
            <a:r>
              <a:rPr lang="en-US" altLang="en-US" sz="1100" b="1">
                <a:ea typeface="ヒラギノ角ゴ Pro W3"/>
                <a:cs typeface="ヒラギノ角ゴ Pro W3"/>
              </a:rPr>
              <a:t>       preliminary</a:t>
            </a:r>
          </a:p>
          <a:p>
            <a:pPr>
              <a:spcBef>
                <a:spcPct val="0"/>
              </a:spcBef>
              <a:buFontTx/>
              <a:buNone/>
            </a:pPr>
            <a:r>
              <a:rPr lang="en-US" altLang="en-US" sz="1100" b="1">
                <a:ea typeface="ヒラギノ角ゴ Pro W3"/>
                <a:cs typeface="ヒラギノ角ゴ Pro W3"/>
              </a:rPr>
              <a:t>      examination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grpSp>
        <p:nvGrpSpPr>
          <p:cNvPr id="8220" name="Group 36"/>
          <p:cNvGrpSpPr>
            <a:grpSpLocks/>
          </p:cNvGrpSpPr>
          <p:nvPr/>
        </p:nvGrpSpPr>
        <p:grpSpPr bwMode="auto">
          <a:xfrm>
            <a:off x="6740525" y="4140200"/>
            <a:ext cx="600075" cy="989013"/>
            <a:chOff x="4047" y="342"/>
            <a:chExt cx="651" cy="1134"/>
          </a:xfrm>
        </p:grpSpPr>
        <p:sp>
          <p:nvSpPr>
            <p:cNvPr id="8234" name="Line 37"/>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5" name="Line 38"/>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6" name="Line 39"/>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7" name="Line 40"/>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8" name="Line 41"/>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9" name="Line 42"/>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21"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File local</a:t>
            </a:r>
          </a:p>
          <a:p>
            <a:pP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sp>
        <p:nvSpPr>
          <p:cNvPr id="8222" name="Line 45"/>
          <p:cNvSpPr>
            <a:spLocks noChangeShapeType="1"/>
          </p:cNvSpPr>
          <p:nvPr/>
        </p:nvSpPr>
        <p:spPr bwMode="auto">
          <a:xfrm flipV="1">
            <a:off x="4211638"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3" name="Line 46"/>
          <p:cNvSpPr>
            <a:spLocks noChangeShapeType="1"/>
          </p:cNvSpPr>
          <p:nvPr/>
        </p:nvSpPr>
        <p:spPr bwMode="auto">
          <a:xfrm flipV="1">
            <a:off x="152876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4" name="Rectangle 47"/>
          <p:cNvSpPr>
            <a:spLocks noChangeArrowheads="1"/>
          </p:cNvSpPr>
          <p:nvPr/>
        </p:nvSpPr>
        <p:spPr bwMode="auto">
          <a:xfrm>
            <a:off x="4632325" y="4213225"/>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22</a:t>
            </a:r>
            <a:endParaRPr lang="en-US" altLang="en-US" sz="1400">
              <a:ea typeface="ヒラギノ角ゴ Pro W3"/>
              <a:cs typeface="ヒラギノ角ゴ Pro W3"/>
            </a:endParaRPr>
          </a:p>
        </p:txBody>
      </p:sp>
      <p:sp>
        <p:nvSpPr>
          <p:cNvPr id="8225" name="Line 48"/>
          <p:cNvSpPr>
            <a:spLocks noChangeShapeType="1"/>
          </p:cNvSpPr>
          <p:nvPr/>
        </p:nvSpPr>
        <p:spPr bwMode="auto">
          <a:xfrm flipV="1">
            <a:off x="4900613" y="45021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6" name="Rectangle 49"/>
          <p:cNvSpPr>
            <a:spLocks noChangeArrowheads="1"/>
          </p:cNvSpPr>
          <p:nvPr/>
        </p:nvSpPr>
        <p:spPr bwMode="auto">
          <a:xfrm>
            <a:off x="5859463" y="4249738"/>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28</a:t>
            </a:r>
            <a:endParaRPr lang="en-US" altLang="en-US" sz="1400">
              <a:ea typeface="ヒラギノ角ゴ Pro W3"/>
              <a:cs typeface="ヒラギノ角ゴ Pro W3"/>
            </a:endParaRPr>
          </a:p>
        </p:txBody>
      </p:sp>
      <p:sp>
        <p:nvSpPr>
          <p:cNvPr id="8227" name="Line 50"/>
          <p:cNvSpPr>
            <a:spLocks noChangeShapeType="1"/>
          </p:cNvSpPr>
          <p:nvPr/>
        </p:nvSpPr>
        <p:spPr bwMode="auto">
          <a:xfrm flipV="1">
            <a:off x="6161088" y="4529138"/>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8" name="Rectangle 51"/>
          <p:cNvSpPr>
            <a:spLocks noChangeArrowheads="1"/>
          </p:cNvSpPr>
          <p:nvPr/>
        </p:nvSpPr>
        <p:spPr bwMode="auto">
          <a:xfrm>
            <a:off x="5553075" y="4733925"/>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preliminary report on patentability</a:t>
            </a:r>
            <a:endParaRPr lang="en-US" altLang="en-US" sz="1100">
              <a:ea typeface="ヒラギノ角ゴ Pro W3"/>
              <a:cs typeface="ヒラギノ角ゴ Pro W3"/>
            </a:endParaRPr>
          </a:p>
        </p:txBody>
      </p:sp>
      <p:sp>
        <p:nvSpPr>
          <p:cNvPr id="8229"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0070C0"/>
                </a:solidFill>
                <a:ea typeface="ヒラギノ角ゴ Pro W3"/>
                <a:cs typeface="ヒラギノ角ゴ Pro W3"/>
              </a:rPr>
              <a:t>PCT</a:t>
            </a:r>
            <a:endParaRPr lang="en-US" altLang="en-US" b="1">
              <a:solidFill>
                <a:srgbClr val="0070C0"/>
              </a:solidFill>
              <a:ea typeface="ヒラギノ角ゴ Pro W3"/>
              <a:cs typeface="ヒラギノ角ゴ Pro W3"/>
            </a:endParaRPr>
          </a:p>
        </p:txBody>
      </p:sp>
      <p:sp>
        <p:nvSpPr>
          <p:cNvPr id="8230" name="Rectangle 53"/>
          <p:cNvSpPr>
            <a:spLocks noChangeArrowheads="1"/>
          </p:cNvSpPr>
          <p:nvPr/>
        </p:nvSpPr>
        <p:spPr bwMode="auto">
          <a:xfrm>
            <a:off x="1416050" y="4249738"/>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8231" name="Right Arrow 2"/>
          <p:cNvSpPr>
            <a:spLocks noChangeArrowheads="1"/>
          </p:cNvSpPr>
          <p:nvPr/>
        </p:nvSpPr>
        <p:spPr bwMode="auto">
          <a:xfrm>
            <a:off x="2640013" y="3532188"/>
            <a:ext cx="4187825" cy="354012"/>
          </a:xfrm>
          <a:prstGeom prst="rightArrow">
            <a:avLst>
              <a:gd name="adj1" fmla="val 50000"/>
              <a:gd name="adj2" fmla="val 50002"/>
            </a:avLst>
          </a:prstGeom>
          <a:solidFill>
            <a:srgbClr val="FFC000"/>
          </a:solidFill>
          <a:ln w="9525" algn="ctr">
            <a:solidFill>
              <a:srgbClr val="FFFF00"/>
            </a:solidFill>
            <a:round/>
            <a:headEnd/>
            <a:tailEnd/>
          </a:ln>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32" name="Rectangle 3"/>
          <p:cNvSpPr>
            <a:spLocks noChangeArrowheads="1"/>
          </p:cNvSpPr>
          <p:nvPr/>
        </p:nvSpPr>
        <p:spPr bwMode="auto">
          <a:xfrm>
            <a:off x="2640013" y="3556000"/>
            <a:ext cx="41640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i="1">
                <a:solidFill>
                  <a:srgbClr val="0070C0"/>
                </a:solidFill>
              </a:rPr>
              <a:t>delay of processing by national Offices</a:t>
            </a:r>
          </a:p>
        </p:txBody>
      </p:sp>
      <p:sp>
        <p:nvSpPr>
          <p:cNvPr id="8233" name="Rectangle 4"/>
          <p:cNvSpPr>
            <a:spLocks noChangeArrowheads="1"/>
          </p:cNvSpPr>
          <p:nvPr/>
        </p:nvSpPr>
        <p:spPr bwMode="auto">
          <a:xfrm>
            <a:off x="5789613" y="2917825"/>
            <a:ext cx="2787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1000" b="1">
                <a:solidFill>
                  <a:srgbClr val="0070C0"/>
                </a:solidFill>
                <a:ea typeface="ヒラギノ角ゴ Pro W3"/>
                <a:cs typeface="ヒラギノ角ゴ Pro W3"/>
              </a:rPr>
              <a:t>Entering of national phase </a:t>
            </a:r>
            <a:r>
              <a:rPr lang="en-US" altLang="en-US" sz="1000" b="1">
                <a:ea typeface="ヒラギノ角ゴ Pro W3"/>
                <a:cs typeface="ヒラギノ角ゴ Pro W3"/>
              </a:rPr>
              <a:t>before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eaLnBrk="1" hangingPunct="1">
              <a:spcBef>
                <a:spcPct val="0"/>
              </a:spcBef>
              <a:buFontTx/>
              <a:buNone/>
            </a:pPr>
            <a:r>
              <a:rPr lang="en-US" altLang="en-US" sz="1000" b="1">
                <a:ea typeface="ヒラギノ角ゴ Pro W3"/>
                <a:cs typeface="ヒラギノ角ゴ Pro W3"/>
              </a:rPr>
              <a:t>Fees for translations, Offices, local agents</a:t>
            </a:r>
          </a:p>
        </p:txBody>
      </p:sp>
    </p:spTree>
    <p:extLst>
      <p:ext uri="{BB962C8B-B14F-4D97-AF65-F5344CB8AC3E}">
        <p14:creationId xmlns:p14="http://schemas.microsoft.com/office/powerpoint/2010/main" val="3025993284"/>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8A401A71-677A-4E34-9EC5-4111335C2CEE}" type="slidenum">
              <a:rPr lang="en-US" altLang="en-US" sz="1400" smtClean="0"/>
              <a:pPr eaLnBrk="1" hangingPunct="1">
                <a:spcBef>
                  <a:spcPct val="0"/>
                </a:spcBef>
                <a:buFontTx/>
                <a:buNone/>
              </a:pPr>
              <a:t>33</a:t>
            </a:fld>
            <a:endParaRPr lang="en-US" altLang="en-US" sz="1400" smtClean="0"/>
          </a:p>
        </p:txBody>
      </p:sp>
      <p:sp>
        <p:nvSpPr>
          <p:cNvPr id="9219" name="Rectangle 2"/>
          <p:cNvSpPr>
            <a:spLocks noChangeArrowheads="1"/>
          </p:cNvSpPr>
          <p:nvPr/>
        </p:nvSpPr>
        <p:spPr bwMode="auto">
          <a:xfrm>
            <a:off x="457200" y="228600"/>
            <a:ext cx="8147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spcBef>
                <a:spcPct val="0"/>
              </a:spcBef>
              <a:buFontTx/>
              <a:buNone/>
            </a:pPr>
            <a:endParaRPr lang="en-US" altLang="en-US" sz="3600">
              <a:solidFill>
                <a:srgbClr val="00408C"/>
              </a:solidFill>
              <a:ea typeface="ヒラギノ角ゴ Pro W3"/>
              <a:cs typeface="ヒラギノ角ゴ Pro W3"/>
            </a:endParaRPr>
          </a:p>
        </p:txBody>
      </p:sp>
      <p:sp>
        <p:nvSpPr>
          <p:cNvPr id="9220"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1"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2"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9223"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9224"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9225"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9226"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9227"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9230"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9231"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9232"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9233"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4"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9235" name="Group 18"/>
          <p:cNvGrpSpPr>
            <a:grpSpLocks/>
          </p:cNvGrpSpPr>
          <p:nvPr/>
        </p:nvGrpSpPr>
        <p:grpSpPr bwMode="auto">
          <a:xfrm>
            <a:off x="7877175" y="2819400"/>
            <a:ext cx="598488" cy="1219200"/>
            <a:chOff x="4047" y="342"/>
            <a:chExt cx="651" cy="1134"/>
          </a:xfrm>
        </p:grpSpPr>
        <p:sp>
          <p:nvSpPr>
            <p:cNvPr id="9259"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0"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2"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3"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4"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36"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9237"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9238"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9"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0"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9241"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9243"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4"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9245"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9246"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7"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9248"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9"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9250"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1"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9252"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3"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9254"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5"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9256"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7" name="Text Box 33"/>
          <p:cNvSpPr txBox="1">
            <a:spLocks noChangeArrowheads="1"/>
          </p:cNvSpPr>
          <p:nvPr/>
        </p:nvSpPr>
        <p:spPr bwMode="auto">
          <a:xfrm>
            <a:off x="7162800" y="76200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9258"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52973811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1632365-4F42-4B79-BB53-2548922461AE}" type="slidenum">
              <a:rPr lang="en-US" altLang="en-US" sz="1400" smtClean="0"/>
              <a:pPr eaLnBrk="1" hangingPunct="1">
                <a:spcBef>
                  <a:spcPct val="0"/>
                </a:spcBef>
                <a:buFontTx/>
                <a:buNone/>
              </a:pPr>
              <a:t>34</a:t>
            </a:fld>
            <a:endParaRPr lang="en-US" altLang="en-US" sz="1400" smtClean="0"/>
          </a:p>
        </p:txBody>
      </p:sp>
      <p:sp>
        <p:nvSpPr>
          <p:cNvPr id="10244" name="Rectangle 3"/>
          <p:cNvSpPr>
            <a:spLocks noChangeArrowheads="1"/>
          </p:cNvSpPr>
          <p:nvPr/>
        </p:nvSpPr>
        <p:spPr bwMode="auto">
          <a:xfrm>
            <a:off x="468313" y="188913"/>
            <a:ext cx="833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b="1">
                <a:solidFill>
                  <a:srgbClr val="004072"/>
                </a:solidFill>
                <a:ea typeface="ヒラギノ角ゴ Pro W3"/>
                <a:cs typeface="ヒラギノ角ゴ Pro W3"/>
              </a:rPr>
              <a:t> </a:t>
            </a:r>
            <a:r>
              <a:rPr lang="en-US" altLang="en-US" sz="3600">
                <a:solidFill>
                  <a:srgbClr val="0070C0"/>
                </a:solidFill>
                <a:ea typeface="ヒラギノ角ゴ Pro W3"/>
                <a:cs typeface="ヒラギノ角ゴ Pro W3"/>
              </a:rPr>
              <a:t>PCT International Searching Authorities</a:t>
            </a:r>
          </a:p>
        </p:txBody>
      </p:sp>
      <p:graphicFrame>
        <p:nvGraphicFramePr>
          <p:cNvPr id="2" name="Table 1"/>
          <p:cNvGraphicFramePr>
            <a:graphicFrameLocks noGrp="1"/>
          </p:cNvGraphicFramePr>
          <p:nvPr/>
        </p:nvGraphicFramePr>
        <p:xfrm>
          <a:off x="1042988" y="1397000"/>
          <a:ext cx="7058026" cy="3444875"/>
        </p:xfrm>
        <a:graphic>
          <a:graphicData uri="http://schemas.openxmlformats.org/drawingml/2006/table">
            <a:tbl>
              <a:tblPr firstRow="1" bandRow="1">
                <a:tableStyleId>{5C22544A-7EE6-4342-B048-85BDC9FD1C3A}</a:tableStyleId>
              </a:tblPr>
              <a:tblGrid>
                <a:gridCol w="3529013"/>
                <a:gridCol w="3529013"/>
              </a:tblGrid>
              <a:tr h="34448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000" b="0" noProof="0" dirty="0" smtClean="0">
                          <a:solidFill>
                            <a:schemeClr val="tx1"/>
                          </a:solidFill>
                        </a:rPr>
                        <a:t>Australia</a:t>
                      </a:r>
                    </a:p>
                    <a:p>
                      <a:pPr algn="l"/>
                      <a:r>
                        <a:rPr lang="en-US" sz="2000" b="0" noProof="0" dirty="0" smtClean="0">
                          <a:solidFill>
                            <a:schemeClr val="tx1"/>
                          </a:solidFill>
                        </a:rPr>
                        <a:t>Austria</a:t>
                      </a:r>
                    </a:p>
                    <a:p>
                      <a:pPr algn="l"/>
                      <a:r>
                        <a:rPr lang="en-US" sz="2000" b="0" noProof="0" dirty="0" smtClean="0">
                          <a:solidFill>
                            <a:schemeClr val="tx1"/>
                          </a:solidFill>
                        </a:rPr>
                        <a:t>Brazil</a:t>
                      </a:r>
                    </a:p>
                    <a:p>
                      <a:pPr algn="l"/>
                      <a:r>
                        <a:rPr lang="en-US" sz="2000" b="0" noProof="0" dirty="0" smtClean="0">
                          <a:solidFill>
                            <a:schemeClr val="tx1"/>
                          </a:solidFill>
                        </a:rPr>
                        <a:t>Canada</a:t>
                      </a:r>
                    </a:p>
                    <a:p>
                      <a:pPr algn="l"/>
                      <a:r>
                        <a:rPr lang="en-US" sz="2000" b="0" noProof="0" dirty="0" smtClean="0">
                          <a:solidFill>
                            <a:schemeClr val="tx1"/>
                          </a:solidFill>
                        </a:rPr>
                        <a:t>China</a:t>
                      </a:r>
                    </a:p>
                    <a:p>
                      <a:pPr algn="l"/>
                      <a:r>
                        <a:rPr lang="en-US" sz="2000" b="0" noProof="0" dirty="0" smtClean="0">
                          <a:solidFill>
                            <a:schemeClr val="tx1"/>
                          </a:solidFill>
                        </a:rPr>
                        <a:t>Chile (22.10.2014)</a:t>
                      </a:r>
                    </a:p>
                    <a:p>
                      <a:pPr algn="l"/>
                      <a:r>
                        <a:rPr lang="en-US" sz="2000" b="0" noProof="0" dirty="0" smtClean="0">
                          <a:solidFill>
                            <a:schemeClr val="tx1"/>
                          </a:solidFill>
                        </a:rPr>
                        <a:t>Egypt</a:t>
                      </a:r>
                    </a:p>
                    <a:p>
                      <a:pPr algn="l"/>
                      <a:r>
                        <a:rPr lang="en-US" sz="2000" b="0" noProof="0" dirty="0" smtClean="0">
                          <a:solidFill>
                            <a:schemeClr val="tx1"/>
                          </a:solidFill>
                        </a:rPr>
                        <a:t>Finland</a:t>
                      </a:r>
                    </a:p>
                    <a:p>
                      <a:pPr algn="l"/>
                      <a:r>
                        <a:rPr lang="en-US" sz="2000" b="0" noProof="0" dirty="0" smtClean="0">
                          <a:solidFill>
                            <a:schemeClr val="tx1"/>
                          </a:solidFill>
                        </a:rPr>
                        <a:t>India</a:t>
                      </a:r>
                    </a:p>
                    <a:p>
                      <a:pPr algn="l"/>
                      <a:r>
                        <a:rPr lang="en-US" sz="2000" b="0" noProof="0" dirty="0" smtClean="0">
                          <a:solidFill>
                            <a:schemeClr val="tx1"/>
                          </a:solidFill>
                        </a:rPr>
                        <a:t>Israel</a:t>
                      </a:r>
                      <a:endParaRPr lang="en-US" sz="2000" b="0" noProof="0" dirty="0">
                        <a:solidFill>
                          <a:schemeClr val="tx1"/>
                        </a:solidFill>
                      </a:endParaRPr>
                    </a:p>
                  </a:txBody>
                  <a:tcPr marL="91456" marR="91456" marT="45728" marB="45728">
                    <a:noFill/>
                  </a:tcPr>
                </a:tc>
                <a:tc>
                  <a:txBody>
                    <a:bodyPr/>
                    <a:lstStyle/>
                    <a:p>
                      <a:pPr algn="l"/>
                      <a:r>
                        <a:rPr lang="en-US" sz="2000" b="0" noProof="0" dirty="0" smtClean="0">
                          <a:solidFill>
                            <a:schemeClr val="tx1"/>
                          </a:solidFill>
                        </a:rPr>
                        <a:t>Japan</a:t>
                      </a:r>
                    </a:p>
                    <a:p>
                      <a:pPr algn="l"/>
                      <a:r>
                        <a:rPr lang="en-US" sz="2000" b="0" noProof="0" dirty="0" smtClean="0">
                          <a:solidFill>
                            <a:schemeClr val="tx1"/>
                          </a:solidFill>
                        </a:rPr>
                        <a:t>Republic of Korea</a:t>
                      </a:r>
                    </a:p>
                    <a:p>
                      <a:pPr algn="l"/>
                      <a:r>
                        <a:rPr lang="en-US" sz="2000" b="0" noProof="0" dirty="0" smtClean="0">
                          <a:solidFill>
                            <a:schemeClr val="tx1"/>
                          </a:solidFill>
                        </a:rPr>
                        <a:t>Russian</a:t>
                      </a:r>
                      <a:r>
                        <a:rPr lang="en-US" sz="2000" b="0" baseline="0" noProof="0" dirty="0" smtClean="0">
                          <a:solidFill>
                            <a:schemeClr val="tx1"/>
                          </a:solidFill>
                        </a:rPr>
                        <a:t> Federation</a:t>
                      </a:r>
                    </a:p>
                    <a:p>
                      <a:pPr algn="l"/>
                      <a:r>
                        <a:rPr lang="en-US" sz="2000" b="0" baseline="0" noProof="0" dirty="0" smtClean="0">
                          <a:solidFill>
                            <a:schemeClr val="tx1"/>
                          </a:solidFill>
                        </a:rPr>
                        <a:t>Singapore (not yet operating)</a:t>
                      </a:r>
                    </a:p>
                    <a:p>
                      <a:pPr algn="l"/>
                      <a:r>
                        <a:rPr lang="en-US" sz="2000" b="0" baseline="0" noProof="0" dirty="0" smtClean="0">
                          <a:solidFill>
                            <a:schemeClr val="tx1"/>
                          </a:solidFill>
                        </a:rPr>
                        <a:t>Spain</a:t>
                      </a:r>
                    </a:p>
                    <a:p>
                      <a:pPr algn="l"/>
                      <a:r>
                        <a:rPr lang="en-US" sz="2000" b="0" baseline="0" noProof="0" dirty="0" smtClean="0">
                          <a:solidFill>
                            <a:schemeClr val="tx1"/>
                          </a:solidFill>
                        </a:rPr>
                        <a:t>Sweden</a:t>
                      </a:r>
                    </a:p>
                    <a:p>
                      <a:pPr algn="l"/>
                      <a:r>
                        <a:rPr lang="en-US" sz="2000" b="0" baseline="0" noProof="0" dirty="0" smtClean="0">
                          <a:solidFill>
                            <a:schemeClr val="tx1"/>
                          </a:solidFill>
                        </a:rPr>
                        <a:t>Ukraine (not yet operating)</a:t>
                      </a:r>
                    </a:p>
                    <a:p>
                      <a:pPr algn="l"/>
                      <a:r>
                        <a:rPr lang="en-US" sz="2000" b="0" noProof="0" dirty="0" smtClean="0">
                          <a:solidFill>
                            <a:schemeClr val="tx1"/>
                          </a:solidFill>
                        </a:rPr>
                        <a:t>United</a:t>
                      </a:r>
                      <a:r>
                        <a:rPr lang="en-US" sz="2000" b="0" baseline="0" noProof="0" dirty="0" smtClean="0">
                          <a:solidFill>
                            <a:schemeClr val="tx1"/>
                          </a:solidFill>
                        </a:rPr>
                        <a:t> States of America</a:t>
                      </a:r>
                    </a:p>
                    <a:p>
                      <a:pPr algn="l"/>
                      <a:r>
                        <a:rPr lang="en-US" sz="2000" b="0" baseline="0" noProof="0" dirty="0" smtClean="0">
                          <a:solidFill>
                            <a:schemeClr val="tx1"/>
                          </a:solidFill>
                        </a:rPr>
                        <a:t>European Patent Office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baseline="0" noProof="0" dirty="0" smtClean="0">
                          <a:solidFill>
                            <a:schemeClr val="tx1"/>
                          </a:solidFill>
                        </a:rPr>
                        <a:t>Nordic Patent Institute</a:t>
                      </a:r>
                      <a:endParaRPr lang="en-US" sz="2000" b="0" noProof="0" dirty="0" smtClean="0">
                        <a:solidFill>
                          <a:schemeClr val="tx1"/>
                        </a:solidFill>
                      </a:endParaRPr>
                    </a:p>
                    <a:p>
                      <a:pPr algn="l"/>
                      <a:endParaRPr lang="en-US" sz="2000" b="0" noProof="0" dirty="0">
                        <a:solidFill>
                          <a:schemeClr val="tx1"/>
                        </a:solidFill>
                      </a:endParaRPr>
                    </a:p>
                  </a:txBody>
                  <a:tcPr marL="91456" marR="91456" marT="45728" marB="45728">
                    <a:noFill/>
                  </a:tcPr>
                </a:tc>
              </a:tr>
            </a:tbl>
          </a:graphicData>
        </a:graphic>
      </p:graphicFrame>
    </p:spTree>
    <p:extLst>
      <p:ext uri="{BB962C8B-B14F-4D97-AF65-F5344CB8AC3E}">
        <p14:creationId xmlns:p14="http://schemas.microsoft.com/office/powerpoint/2010/main" val="2219843716"/>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D228C5B-B079-4B62-B8B4-EA61130F6FDB}" type="slidenum">
              <a:rPr lang="en-US" altLang="en-US" sz="1400" smtClean="0"/>
              <a:pPr eaLnBrk="1" hangingPunct="1">
                <a:spcBef>
                  <a:spcPct val="0"/>
                </a:spcBef>
                <a:buFontTx/>
                <a:buNone/>
              </a:pPr>
              <a:t>35</a:t>
            </a:fld>
            <a:endParaRPr lang="en-US" altLang="en-US" sz="1400" smtClean="0"/>
          </a:p>
        </p:txBody>
      </p:sp>
      <p:sp>
        <p:nvSpPr>
          <p:cNvPr id="11267" name="Rectangle 2"/>
          <p:cNvSpPr>
            <a:spLocks noGrp="1" noChangeArrowheads="1"/>
          </p:cNvSpPr>
          <p:nvPr>
            <p:ph type="title"/>
          </p:nvPr>
        </p:nvSpPr>
        <p:spPr>
          <a:xfrm>
            <a:off x="468313" y="333375"/>
            <a:ext cx="8424862" cy="1008063"/>
          </a:xfrm>
        </p:spPr>
        <p:txBody>
          <a:bodyPr/>
          <a:lstStyle/>
          <a:p>
            <a:pPr eaLnBrk="1" hangingPunct="1"/>
            <a:r>
              <a:rPr lang="en-US" altLang="en-US" smtClean="0">
                <a:solidFill>
                  <a:srgbClr val="0070C0"/>
                </a:solidFill>
              </a:rPr>
              <a:t>Prior Art for International Search</a:t>
            </a:r>
          </a:p>
        </p:txBody>
      </p:sp>
      <p:sp>
        <p:nvSpPr>
          <p:cNvPr id="11268" name="Rectangle 3"/>
          <p:cNvSpPr>
            <a:spLocks noGrp="1" noChangeArrowheads="1"/>
          </p:cNvSpPr>
          <p:nvPr>
            <p:ph type="body" idx="1"/>
          </p:nvPr>
        </p:nvSpPr>
        <p:spPr>
          <a:xfrm>
            <a:off x="611188" y="1412875"/>
            <a:ext cx="7737475" cy="5256213"/>
          </a:xfrm>
        </p:spPr>
        <p:txBody>
          <a:bodyPr/>
          <a:lstStyle/>
          <a:p>
            <a:pPr eaLnBrk="1" hangingPunct="1">
              <a:spcBef>
                <a:spcPct val="25000"/>
              </a:spcBef>
              <a:spcAft>
                <a:spcPts val="600"/>
              </a:spcAft>
              <a:buClr>
                <a:srgbClr val="3399FF"/>
              </a:buClr>
              <a:buFont typeface="Wingdings" pitchFamily="2" charset="2"/>
              <a:buChar char="n"/>
            </a:pPr>
            <a:r>
              <a:rPr lang="en-US" altLang="en-US" sz="2000" dirty="0" smtClean="0"/>
              <a:t>Prior art: </a:t>
            </a:r>
          </a:p>
          <a:p>
            <a:pPr marL="873125" lvl="1" indent="-415925" eaLnBrk="1" hangingPunct="1">
              <a:spcBef>
                <a:spcPct val="25000"/>
              </a:spcBef>
              <a:spcAft>
                <a:spcPts val="600"/>
              </a:spcAft>
              <a:buBlip>
                <a:blip r:embed="rId3"/>
              </a:buBlip>
            </a:pPr>
            <a:r>
              <a:rPr lang="en-US" altLang="en-US" sz="2000" dirty="0"/>
              <a:t>everything which has been made available to the public,      </a:t>
            </a:r>
          </a:p>
          <a:p>
            <a:pPr marL="873125" lvl="1" indent="-415925" eaLnBrk="1" hangingPunct="1">
              <a:spcBef>
                <a:spcPct val="25000"/>
              </a:spcBef>
              <a:spcAft>
                <a:spcPts val="600"/>
              </a:spcAft>
              <a:buBlip>
                <a:blip r:embed="rId3"/>
              </a:buBlip>
            </a:pPr>
            <a:r>
              <a:rPr lang="en-US" altLang="en-US" sz="2000" dirty="0"/>
              <a:t>anywhere in the world,</a:t>
            </a:r>
          </a:p>
          <a:p>
            <a:pPr marL="873125" lvl="1" indent="-415925" eaLnBrk="1" hangingPunct="1">
              <a:spcBef>
                <a:spcPct val="25000"/>
              </a:spcBef>
              <a:spcAft>
                <a:spcPts val="600"/>
              </a:spcAft>
              <a:buBlip>
                <a:blip r:embed="rId3"/>
              </a:buBlip>
            </a:pPr>
            <a:r>
              <a:rPr lang="en-US" altLang="en-US" sz="2000" dirty="0"/>
              <a:t>by means of written disclosure,</a:t>
            </a:r>
          </a:p>
          <a:p>
            <a:pPr marL="873125" lvl="1" indent="-415925" eaLnBrk="1" hangingPunct="1">
              <a:spcBef>
                <a:spcPct val="25000"/>
              </a:spcBef>
              <a:spcAft>
                <a:spcPts val="600"/>
              </a:spcAft>
              <a:buBlip>
                <a:blip r:embed="rId3"/>
              </a:buBlip>
            </a:pPr>
            <a:r>
              <a:rPr lang="en-US" altLang="en-US" sz="2000" dirty="0"/>
              <a:t>which is capable of being of assistance in determining that the claimed invention is or is not new and that it does or does not involve an inventive step,</a:t>
            </a:r>
          </a:p>
          <a:p>
            <a:pPr marL="873125" lvl="1" indent="-415925" eaLnBrk="1" hangingPunct="1">
              <a:spcBef>
                <a:spcPct val="25000"/>
              </a:spcBef>
              <a:spcAft>
                <a:spcPts val="600"/>
              </a:spcAft>
              <a:buBlip>
                <a:blip r:embed="rId3"/>
              </a:buBlip>
            </a:pPr>
            <a:r>
              <a:rPr lang="en-US" altLang="en-US" sz="2000" dirty="0"/>
              <a:t>provided the making available to the  public occurred prior to the international filing date.</a:t>
            </a:r>
          </a:p>
        </p:txBody>
      </p:sp>
    </p:spTree>
    <p:extLst>
      <p:ext uri="{BB962C8B-B14F-4D97-AF65-F5344CB8AC3E}">
        <p14:creationId xmlns:p14="http://schemas.microsoft.com/office/powerpoint/2010/main" val="2643657722"/>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3B037E5-1B6C-4B50-A1E6-D2F8096717AD}" type="slidenum">
              <a:rPr lang="en-US" altLang="en-US" sz="1400" smtClean="0"/>
              <a:pPr eaLnBrk="1" hangingPunct="1">
                <a:spcBef>
                  <a:spcPct val="0"/>
                </a:spcBef>
                <a:buFontTx/>
                <a:buNone/>
              </a:pPr>
              <a:t>36</a:t>
            </a:fld>
            <a:endParaRPr lang="en-US" altLang="en-US" sz="1400" smtClean="0"/>
          </a:p>
        </p:txBody>
      </p:sp>
      <p:pic>
        <p:nvPicPr>
          <p:cNvPr id="1229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2293"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2294"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2295" name="Oval 6"/>
          <p:cNvSpPr>
            <a:spLocks noChangeArrowheads="1"/>
          </p:cNvSpPr>
          <p:nvPr/>
        </p:nvSpPr>
        <p:spPr bwMode="auto">
          <a:xfrm>
            <a:off x="2971800" y="5788025"/>
            <a:ext cx="2579688"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Documents relevant to whether or not your invention may be patentable</a:t>
            </a:r>
          </a:p>
        </p:txBody>
      </p:sp>
      <p:sp>
        <p:nvSpPr>
          <p:cNvPr id="12296" name="Oval 7"/>
          <p:cNvSpPr>
            <a:spLocks noChangeArrowheads="1"/>
          </p:cNvSpPr>
          <p:nvPr/>
        </p:nvSpPr>
        <p:spPr bwMode="auto">
          <a:xfrm>
            <a:off x="0" y="5192713"/>
            <a:ext cx="2682875" cy="17970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Symbols indicating</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aspect of patentability </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the document cited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relevant to (for example, novelty, inventive step, etc.)</a:t>
            </a:r>
            <a:endParaRPr lang="en-US" altLang="en-US" sz="1200" b="1">
              <a:solidFill>
                <a:srgbClr val="0070C0"/>
              </a:solidFill>
              <a:ea typeface="ヒラギノ角ゴ Pro W3"/>
              <a:cs typeface="ヒラギノ角ゴ Pro W3"/>
            </a:endParaRPr>
          </a:p>
        </p:txBody>
      </p:sp>
      <p:sp>
        <p:nvSpPr>
          <p:cNvPr id="12297" name="Oval 8"/>
          <p:cNvSpPr>
            <a:spLocks noChangeArrowheads="1"/>
          </p:cNvSpPr>
          <p:nvPr/>
        </p:nvSpPr>
        <p:spPr bwMode="auto">
          <a:xfrm>
            <a:off x="6300788" y="5554663"/>
            <a:ext cx="2393950"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The claim numbers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in your application to</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the document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relevant</a:t>
            </a:r>
          </a:p>
        </p:txBody>
      </p:sp>
      <p:sp>
        <p:nvSpPr>
          <p:cNvPr id="12298" name="Text Box 9"/>
          <p:cNvSpPr txBox="1">
            <a:spLocks noChangeArrowheads="1"/>
          </p:cNvSpPr>
          <p:nvPr/>
        </p:nvSpPr>
        <p:spPr bwMode="auto">
          <a:xfrm>
            <a:off x="827088" y="152400"/>
            <a:ext cx="7743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International Search Report</a:t>
            </a:r>
          </a:p>
        </p:txBody>
      </p:sp>
    </p:spTree>
    <p:extLst>
      <p:ext uri="{BB962C8B-B14F-4D97-AF65-F5344CB8AC3E}">
        <p14:creationId xmlns:p14="http://schemas.microsoft.com/office/powerpoint/2010/main" val="420771848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DA248DA-5D5F-49FF-8A24-BB1869356A70}" type="slidenum">
              <a:rPr lang="en-US" altLang="en-US" sz="1400" smtClean="0"/>
              <a:pPr eaLnBrk="1" hangingPunct="1">
                <a:spcBef>
                  <a:spcPct val="0"/>
                </a:spcBef>
                <a:buFontTx/>
                <a:buNone/>
              </a:pPr>
              <a:t>37</a:t>
            </a:fld>
            <a:endParaRPr lang="en-US" altLang="en-US" sz="1400" smtClean="0"/>
          </a:p>
        </p:txBody>
      </p:sp>
      <p:sp>
        <p:nvSpPr>
          <p:cNvPr id="13315" name="Text Box 2"/>
          <p:cNvSpPr txBox="1">
            <a:spLocks noChangeArrowheads="1"/>
          </p:cNvSpPr>
          <p:nvPr/>
        </p:nvSpPr>
        <p:spPr bwMode="auto">
          <a:xfrm>
            <a:off x="827088" y="152400"/>
            <a:ext cx="792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Written opinion of the International Searching Authority</a:t>
            </a:r>
          </a:p>
        </p:txBody>
      </p:sp>
      <p:pic>
        <p:nvPicPr>
          <p:cNvPr id="133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09600"/>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3318"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3319" name="Oval 6"/>
          <p:cNvSpPr>
            <a:spLocks noChangeArrowheads="1"/>
          </p:cNvSpPr>
          <p:nvPr/>
        </p:nvSpPr>
        <p:spPr bwMode="auto">
          <a:xfrm>
            <a:off x="6611938" y="5702300"/>
            <a:ext cx="2032000"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Patentability assessment</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of claims</a:t>
            </a:r>
          </a:p>
        </p:txBody>
      </p:sp>
      <p:sp>
        <p:nvSpPr>
          <p:cNvPr id="13320" name="Oval 7"/>
          <p:cNvSpPr>
            <a:spLocks noChangeArrowheads="1"/>
          </p:cNvSpPr>
          <p:nvPr/>
        </p:nvSpPr>
        <p:spPr bwMode="auto">
          <a:xfrm>
            <a:off x="561975" y="5626100"/>
            <a:ext cx="2033588"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Reasoning supporting the assessment</a:t>
            </a:r>
          </a:p>
        </p:txBody>
      </p:sp>
    </p:spTree>
    <p:extLst>
      <p:ext uri="{BB962C8B-B14F-4D97-AF65-F5344CB8AC3E}">
        <p14:creationId xmlns:p14="http://schemas.microsoft.com/office/powerpoint/2010/main" val="2472140632"/>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8759322-9854-4202-8CC4-1E95A44901D6}" type="slidenum">
              <a:rPr lang="en-US" altLang="en-US" sz="1400" smtClean="0"/>
              <a:pPr eaLnBrk="1" hangingPunct="1">
                <a:spcBef>
                  <a:spcPct val="0"/>
                </a:spcBef>
                <a:buFontTx/>
                <a:buNone/>
              </a:pPr>
              <a:t>38</a:t>
            </a:fld>
            <a:endParaRPr lang="en-US" altLang="en-US" sz="1400" smtClean="0"/>
          </a:p>
        </p:txBody>
      </p:sp>
      <p:sp>
        <p:nvSpPr>
          <p:cNvPr id="14339" name="Rectangle 2"/>
          <p:cNvSpPr>
            <a:spLocks noChangeArrowheads="1"/>
          </p:cNvSpPr>
          <p:nvPr/>
        </p:nvSpPr>
        <p:spPr bwMode="auto">
          <a:xfrm>
            <a:off x="457200" y="228600"/>
            <a:ext cx="79041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lgn="ctr">
              <a:spcBef>
                <a:spcPct val="0"/>
              </a:spcBef>
              <a:buFontTx/>
              <a:buNone/>
            </a:pPr>
            <a:endParaRPr lang="en-US" altLang="en-US" sz="3600">
              <a:solidFill>
                <a:srgbClr val="00408C"/>
              </a:solidFill>
              <a:ea typeface="ヒラギノ角ゴ Pro W3"/>
              <a:cs typeface="ヒラギノ角ゴ Pro W3"/>
            </a:endParaRPr>
          </a:p>
        </p:txBody>
      </p:sp>
      <p:sp>
        <p:nvSpPr>
          <p:cNvPr id="14340"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1"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2"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4343"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4344"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4345"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4346"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4347"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4350"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4351"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4352"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4353"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4355" name="Group 18"/>
          <p:cNvGrpSpPr>
            <a:grpSpLocks/>
          </p:cNvGrpSpPr>
          <p:nvPr/>
        </p:nvGrpSpPr>
        <p:grpSpPr bwMode="auto">
          <a:xfrm>
            <a:off x="7877175" y="2819400"/>
            <a:ext cx="598488" cy="1219200"/>
            <a:chOff x="4047" y="342"/>
            <a:chExt cx="651" cy="1134"/>
          </a:xfrm>
        </p:grpSpPr>
        <p:sp>
          <p:nvSpPr>
            <p:cNvPr id="14379"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0"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2"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3"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4"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56"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14357"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4358"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4361"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2"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4363"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14365"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14366"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67"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14368"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69"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14370"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1"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14372"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3"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14374"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5"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14376"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7" name="Text Box 33"/>
          <p:cNvSpPr txBox="1">
            <a:spLocks noChangeArrowheads="1"/>
          </p:cNvSpPr>
          <p:nvPr/>
        </p:nvSpPr>
        <p:spPr bwMode="auto">
          <a:xfrm>
            <a:off x="7162800" y="75565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14378"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152056013"/>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B2DA199-0605-4BDD-BBEB-C12CE0AFD1D0}" type="slidenum">
              <a:rPr lang="en-US" altLang="en-US" sz="1400" smtClean="0"/>
              <a:pPr eaLnBrk="1" hangingPunct="1">
                <a:spcBef>
                  <a:spcPct val="0"/>
                </a:spcBef>
                <a:buFontTx/>
                <a:buNone/>
              </a:pPr>
              <a:t>39</a:t>
            </a:fld>
            <a:endParaRPr lang="en-US" altLang="en-US" sz="1400" smtClean="0"/>
          </a:p>
        </p:txBody>
      </p:sp>
      <p:sp>
        <p:nvSpPr>
          <p:cNvPr id="15363" name="Rectangle 2"/>
          <p:cNvSpPr>
            <a:spLocks noGrp="1" noChangeArrowheads="1"/>
          </p:cNvSpPr>
          <p:nvPr>
            <p:ph type="title"/>
          </p:nvPr>
        </p:nvSpPr>
        <p:spPr/>
        <p:txBody>
          <a:bodyPr/>
          <a:lstStyle/>
          <a:p>
            <a:pPr eaLnBrk="1" hangingPunct="1"/>
            <a:r>
              <a:rPr lang="en-US" altLang="en-US" smtClean="0">
                <a:solidFill>
                  <a:srgbClr val="0070C0"/>
                </a:solidFill>
              </a:rPr>
              <a:t>The PCT</a:t>
            </a:r>
            <a:endParaRPr lang="en-US" altLang="en-US" sz="3200" b="1" smtClean="0">
              <a:solidFill>
                <a:srgbClr val="0070C0"/>
              </a:solidFill>
            </a:endParaRPr>
          </a:p>
        </p:txBody>
      </p:sp>
      <p:pic>
        <p:nvPicPr>
          <p:cNvPr id="15364" name="Picture 2" descr="http://ecx.images-amazon.com/images/I/617y3X5wccL._SL15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488" y="2185988"/>
            <a:ext cx="336391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p:cNvSpPr txBox="1">
            <a:spLocks noChangeArrowheads="1"/>
          </p:cNvSpPr>
          <p:nvPr/>
        </p:nvSpPr>
        <p:spPr bwMode="auto">
          <a:xfrm>
            <a:off x="2916238" y="1268413"/>
            <a:ext cx="2303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filing tool for applicants with global reach</a:t>
            </a:r>
          </a:p>
        </p:txBody>
      </p:sp>
      <p:sp>
        <p:nvSpPr>
          <p:cNvPr id="15366" name="TextBox 8"/>
          <p:cNvSpPr txBox="1">
            <a:spLocks noChangeArrowheads="1"/>
          </p:cNvSpPr>
          <p:nvPr/>
        </p:nvSpPr>
        <p:spPr bwMode="auto">
          <a:xfrm>
            <a:off x="814388" y="2185988"/>
            <a:ext cx="1871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work-sharing tool for Offices</a:t>
            </a:r>
          </a:p>
        </p:txBody>
      </p:sp>
      <p:sp>
        <p:nvSpPr>
          <p:cNvPr id="15367" name="TextBox 2"/>
          <p:cNvSpPr txBox="1">
            <a:spLocks noChangeArrowheads="1"/>
          </p:cNvSpPr>
          <p:nvPr/>
        </p:nvSpPr>
        <p:spPr bwMode="auto">
          <a:xfrm>
            <a:off x="5608638" y="2012950"/>
            <a:ext cx="2305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harmonized formalities</a:t>
            </a:r>
          </a:p>
        </p:txBody>
      </p:sp>
      <p:sp>
        <p:nvSpPr>
          <p:cNvPr id="15368" name="TextBox 3"/>
          <p:cNvSpPr txBox="1">
            <a:spLocks noChangeArrowheads="1"/>
          </p:cNvSpPr>
          <p:nvPr/>
        </p:nvSpPr>
        <p:spPr bwMode="auto">
          <a:xfrm>
            <a:off x="5580063" y="4360863"/>
            <a:ext cx="194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buys</a:t>
            </a:r>
            <a:r>
              <a:rPr lang="fr-CH" altLang="en-US" sz="1600"/>
              <a:t> time</a:t>
            </a:r>
            <a:endParaRPr lang="en-US" altLang="en-US" sz="1600"/>
          </a:p>
        </p:txBody>
      </p:sp>
      <p:sp>
        <p:nvSpPr>
          <p:cNvPr id="15369" name="TextBox 4"/>
          <p:cNvSpPr txBox="1">
            <a:spLocks noChangeArrowheads="1"/>
          </p:cNvSpPr>
          <p:nvPr/>
        </p:nvSpPr>
        <p:spPr bwMode="auto">
          <a:xfrm>
            <a:off x="771525" y="4868863"/>
            <a:ext cx="2098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patentability analysis</a:t>
            </a:r>
          </a:p>
        </p:txBody>
      </p:sp>
      <p:sp>
        <p:nvSpPr>
          <p:cNvPr id="15370" name="TextBox 5"/>
          <p:cNvSpPr txBox="1">
            <a:spLocks noChangeArrowheads="1"/>
          </p:cNvSpPr>
          <p:nvPr/>
        </p:nvSpPr>
        <p:spPr bwMode="auto">
          <a:xfrm>
            <a:off x="771525" y="3455988"/>
            <a:ext cx="1584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ePCT filing </a:t>
            </a:r>
            <a:br>
              <a:rPr lang="en-US" altLang="en-US" sz="1600"/>
            </a:br>
            <a:r>
              <a:rPr lang="en-US" altLang="en-US" sz="1600"/>
              <a:t>and processing</a:t>
            </a:r>
          </a:p>
        </p:txBody>
      </p:sp>
      <p:sp>
        <p:nvSpPr>
          <p:cNvPr id="15371" name="TextBox 6"/>
          <p:cNvSpPr txBox="1">
            <a:spLocks noChangeArrowheads="1"/>
          </p:cNvSpPr>
          <p:nvPr/>
        </p:nvSpPr>
        <p:spPr bwMode="auto">
          <a:xfrm>
            <a:off x="5983288" y="3116263"/>
            <a:ext cx="25098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allows for </a:t>
            </a:r>
            <a:br>
              <a:rPr lang="en-US" altLang="en-US" sz="1600"/>
            </a:br>
            <a:r>
              <a:rPr lang="en-US" altLang="en-US" sz="1600"/>
              <a:t>correction of errors</a:t>
            </a:r>
          </a:p>
        </p:txBody>
      </p:sp>
      <p:sp>
        <p:nvSpPr>
          <p:cNvPr id="15372" name="TextBox 7"/>
          <p:cNvSpPr txBox="1">
            <a:spLocks noChangeArrowheads="1"/>
          </p:cNvSpPr>
          <p:nvPr/>
        </p:nvSpPr>
        <p:spPr bwMode="auto">
          <a:xfrm>
            <a:off x="3779838" y="5380038"/>
            <a:ext cx="20875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flexibility, </a:t>
            </a:r>
            <a:br>
              <a:rPr lang="en-US" altLang="en-US" sz="1600"/>
            </a:br>
            <a:r>
              <a:rPr lang="en-US" altLang="en-US" sz="1600"/>
              <a:t>keeps options open</a:t>
            </a:r>
          </a:p>
        </p:txBody>
      </p:sp>
      <p:sp>
        <p:nvSpPr>
          <p:cNvPr id="15373" name="TextBox 1"/>
          <p:cNvSpPr txBox="1">
            <a:spLocks noChangeArrowheads="1"/>
          </p:cNvSpPr>
          <p:nvPr/>
        </p:nvSpPr>
        <p:spPr bwMode="auto">
          <a:xfrm rot="3412242">
            <a:off x="4829176" y="3148012"/>
            <a:ext cx="323850" cy="460375"/>
          </a:xfrm>
          <a:prstGeom prst="rect">
            <a:avLst/>
          </a:prstGeom>
          <a:solidFill>
            <a:srgbClr val="9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Tree>
    <p:extLst>
      <p:ext uri="{BB962C8B-B14F-4D97-AF65-F5344CB8AC3E}">
        <p14:creationId xmlns:p14="http://schemas.microsoft.com/office/powerpoint/2010/main" val="9140668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dirty="0" smtClean="0">
                <a:latin typeface="Arial" charset="0"/>
                <a:cs typeface="Arial" charset="0"/>
              </a:rPr>
              <a:t>	     	   </a:t>
            </a:r>
            <a:r>
              <a:rPr lang="en-US" sz="3200" b="1" dirty="0" smtClean="0">
                <a:solidFill>
                  <a:srgbClr val="002060"/>
                </a:solidFill>
              </a:rPr>
              <a:t>MILESTONES: 1883 - 2013 </a:t>
            </a:r>
            <a:endParaRPr lang="en-US" sz="3200" b="1"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HAGUE AGREEMENT</a:t>
            </a:r>
          </a:p>
          <a:p>
            <a:pPr eaLnBrk="1" fontAlgn="base" hangingPunct="1">
              <a:spcBef>
                <a:spcPct val="50000"/>
              </a:spcBef>
              <a:spcAft>
                <a:spcPct val="0"/>
              </a:spcAft>
            </a:pPr>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pPr fontAlgn="base">
              <a:spcBef>
                <a:spcPct val="50000"/>
              </a:spcBef>
              <a:spcAft>
                <a:spcPct val="0"/>
              </a:spcAft>
            </a:pPr>
            <a:r>
              <a:rPr lang="en-US" sz="1400" dirty="0">
                <a:solidFill>
                  <a:srgbClr val="000000"/>
                </a:solidFill>
              </a:rPr>
              <a:t>PATENT LAW TREATY</a:t>
            </a:r>
          </a:p>
        </p:txBody>
      </p:sp>
      <p:sp>
        <p:nvSpPr>
          <p:cNvPr id="3" name="Rectangle 2"/>
          <p:cNvSpPr/>
          <p:nvPr/>
        </p:nvSpPr>
        <p:spPr>
          <a:xfrm>
            <a:off x="5277678" y="2247269"/>
            <a:ext cx="671979" cy="353943"/>
          </a:xfrm>
          <a:prstGeom prst="rect">
            <a:avLst/>
          </a:prstGeom>
        </p:spPr>
        <p:txBody>
          <a:bodyPr wrap="none">
            <a:spAutoFit/>
          </a:bodyPr>
          <a:lstStyle/>
          <a:p>
            <a:pPr fontAlgn="base">
              <a:spcBef>
                <a:spcPct val="50000"/>
              </a:spcBef>
              <a:spcAft>
                <a:spcPct val="0"/>
              </a:spcAft>
            </a:pPr>
            <a:r>
              <a:rPr lang="en-US" sz="1700" b="1" dirty="0">
                <a:solidFill>
                  <a:srgbClr val="000000"/>
                </a:solidFill>
              </a:rPr>
              <a:t>2006</a:t>
            </a:r>
          </a:p>
        </p:txBody>
      </p:sp>
    </p:spTree>
    <p:extLst>
      <p:ext uri="{BB962C8B-B14F-4D97-AF65-F5344CB8AC3E}">
        <p14:creationId xmlns:p14="http://schemas.microsoft.com/office/powerpoint/2010/main" val="132416138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4ACA829E-9099-4D60-B571-D4D0EAD0D0A9}" type="slidenum">
              <a:rPr lang="en-US" altLang="en-US" sz="1400" smtClean="0"/>
              <a:pPr eaLnBrk="1" hangingPunct="1">
                <a:spcBef>
                  <a:spcPct val="0"/>
                </a:spcBef>
                <a:buFontTx/>
                <a:buNone/>
              </a:pPr>
              <a:t>40</a:t>
            </a:fld>
            <a:endParaRPr lang="en-US" altLang="en-US" sz="1400" smtClean="0"/>
          </a:p>
        </p:txBody>
      </p:sp>
      <p:sp>
        <p:nvSpPr>
          <p:cNvPr id="16387" name="Rectangle 2"/>
          <p:cNvSpPr>
            <a:spLocks noGrp="1" noChangeArrowheads="1"/>
          </p:cNvSpPr>
          <p:nvPr>
            <p:ph type="title"/>
          </p:nvPr>
        </p:nvSpPr>
        <p:spPr/>
        <p:txBody>
          <a:bodyPr/>
          <a:lstStyle/>
          <a:p>
            <a:pPr eaLnBrk="1" hangingPunct="1"/>
            <a:r>
              <a:rPr lang="en-US" altLang="en-US" smtClean="0">
                <a:solidFill>
                  <a:srgbClr val="0070C0"/>
                </a:solidFill>
              </a:rPr>
              <a:t>The PCT in 1978</a:t>
            </a:r>
          </a:p>
        </p:txBody>
      </p:sp>
      <p:pic>
        <p:nvPicPr>
          <p:cNvPr id="16388" name="Picture 3" descr="144-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316014"/>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Grp="1" noChangeAspect="1"/>
          </p:cNvGraphicFramePr>
          <p:nvPr>
            <p:ph idx="1"/>
          </p:nvPr>
        </p:nvGraphicFramePr>
        <p:xfrm>
          <a:off x="0" y="0"/>
          <a:ext cx="10763250" cy="7715250"/>
        </p:xfrm>
        <a:graphic>
          <a:graphicData uri="http://schemas.openxmlformats.org/presentationml/2006/ole">
            <mc:AlternateContent xmlns:mc="http://schemas.openxmlformats.org/markup-compatibility/2006">
              <mc:Choice xmlns:v="urn:schemas-microsoft-com:vml" Requires="v">
                <p:oleObj spid="_x0000_s1067"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Rectangle 2"/>
          <p:cNvSpPr>
            <a:spLocks noGrp="1" noChangeArrowheads="1"/>
          </p:cNvSpPr>
          <p:nvPr>
            <p:ph type="title"/>
          </p:nvPr>
        </p:nvSpPr>
        <p:spPr>
          <a:xfrm>
            <a:off x="468313" y="0"/>
            <a:ext cx="8229600" cy="1143000"/>
          </a:xfrm>
        </p:spPr>
        <p:txBody>
          <a:bodyPr/>
          <a:lstStyle/>
          <a:p>
            <a:pPr eaLnBrk="1" hangingPunct="1"/>
            <a:r>
              <a:rPr lang="en-US" altLang="en-US" smtClean="0">
                <a:solidFill>
                  <a:srgbClr val="0070C0"/>
                </a:solidFill>
              </a:rPr>
              <a:t>PCT Coverage Today </a:t>
            </a:r>
          </a:p>
        </p:txBody>
      </p:sp>
      <p:sp>
        <p:nvSpPr>
          <p:cNvPr id="17412"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70F95268-05DB-4112-8709-A1F319A5373C}" type="slidenum">
              <a:rPr lang="en-US" altLang="en-US" sz="1400" smtClean="0"/>
              <a:pPr eaLnBrk="1" hangingPunct="1">
                <a:spcBef>
                  <a:spcPct val="0"/>
                </a:spcBef>
                <a:buFontTx/>
                <a:buNone/>
              </a:pPr>
              <a:t>41</a:t>
            </a:fld>
            <a:endParaRPr lang="en-US" altLang="en-US" sz="1400" smtClean="0"/>
          </a:p>
        </p:txBody>
      </p:sp>
    </p:spTree>
    <p:extLst>
      <p:ext uri="{BB962C8B-B14F-4D97-AF65-F5344CB8AC3E}">
        <p14:creationId xmlns:p14="http://schemas.microsoft.com/office/powerpoint/2010/main" val="381185168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2091"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435" name="Group 3"/>
          <p:cNvGrpSpPr>
            <a:grpSpLocks/>
          </p:cNvGrpSpPr>
          <p:nvPr/>
        </p:nvGrpSpPr>
        <p:grpSpPr bwMode="auto">
          <a:xfrm>
            <a:off x="228600" y="914400"/>
            <a:ext cx="1125538" cy="304800"/>
            <a:chOff x="192" y="336"/>
            <a:chExt cx="768" cy="192"/>
          </a:xfrm>
        </p:grpSpPr>
        <p:sp>
          <p:nvSpPr>
            <p:cNvPr id="18444"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18445"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a:ea typeface="ヒラギノ角ゴ Pro W3"/>
                  <a:cs typeface="ヒラギノ角ゴ Pro W3"/>
                </a:rPr>
                <a:t>=PCT</a:t>
              </a:r>
            </a:p>
          </p:txBody>
        </p:sp>
      </p:grpSp>
      <p:sp>
        <p:nvSpPr>
          <p:cNvPr id="18436"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Albania		</a:t>
            </a:r>
          </a:p>
          <a:p>
            <a:pPr eaLnBrk="1" hangingPunct="1">
              <a:spcBef>
                <a:spcPct val="0"/>
              </a:spcBef>
              <a:buFontTx/>
              <a:buNone/>
            </a:pPr>
            <a:r>
              <a:rPr lang="en-US" altLang="en-US" sz="800">
                <a:ea typeface="ヒラギノ角ゴ Pro W3"/>
                <a:cs typeface="ヒラギノ角ゴ Pro W3"/>
              </a:rPr>
              <a:t>Algeria		</a:t>
            </a:r>
          </a:p>
          <a:p>
            <a:pPr eaLnBrk="1" hangingPunct="1">
              <a:spcBef>
                <a:spcPct val="0"/>
              </a:spcBef>
              <a:buFontTx/>
              <a:buNone/>
            </a:pPr>
            <a:r>
              <a:rPr lang="en-US" altLang="en-US" sz="800">
                <a:ea typeface="ヒラギノ角ゴ Pro W3"/>
                <a:cs typeface="ヒラギノ角ゴ Pro W3"/>
              </a:rPr>
              <a:t>Angola</a:t>
            </a:r>
          </a:p>
          <a:p>
            <a:pPr eaLnBrk="1" hangingPunct="1">
              <a:spcBef>
                <a:spcPct val="0"/>
              </a:spcBef>
              <a:buFontTx/>
              <a:buNone/>
            </a:pPr>
            <a:r>
              <a:rPr lang="en-US" altLang="en-US" sz="800">
                <a:ea typeface="ヒラギノ角ゴ Pro W3"/>
                <a:cs typeface="ヒラギノ角ゴ Pro W3"/>
              </a:rPr>
              <a:t>Antigua and Barbuda	</a:t>
            </a:r>
          </a:p>
          <a:p>
            <a:pPr eaLnBrk="1" hangingPunct="1">
              <a:spcBef>
                <a:spcPct val="0"/>
              </a:spcBef>
              <a:buFontTx/>
              <a:buNone/>
            </a:pPr>
            <a:r>
              <a:rPr lang="en-US" altLang="en-US" sz="800">
                <a:ea typeface="ヒラギノ角ゴ Pro W3"/>
                <a:cs typeface="ヒラギノ角ゴ Pro W3"/>
              </a:rPr>
              <a:t>Armenia		</a:t>
            </a:r>
          </a:p>
          <a:p>
            <a:pPr eaLnBrk="1" hangingPunct="1">
              <a:spcBef>
                <a:spcPct val="0"/>
              </a:spcBef>
              <a:buFontTx/>
              <a:buNone/>
            </a:pPr>
            <a:r>
              <a:rPr lang="en-US" altLang="en-US" sz="800">
                <a:ea typeface="ヒラギノ角ゴ Pro W3"/>
                <a:cs typeface="ヒラギノ角ゴ Pro W3"/>
              </a:rPr>
              <a:t>Australia		</a:t>
            </a:r>
          </a:p>
          <a:p>
            <a:pPr eaLnBrk="1" hangingPunct="1">
              <a:spcBef>
                <a:spcPct val="0"/>
              </a:spcBef>
              <a:buFontTx/>
              <a:buNone/>
            </a:pPr>
            <a:r>
              <a:rPr lang="en-US" altLang="en-US" sz="800">
                <a:ea typeface="ヒラギノ角ゴ Pro W3"/>
                <a:cs typeface="ヒラギノ角ゴ Pro W3"/>
              </a:rPr>
              <a:t>Austria		</a:t>
            </a:r>
          </a:p>
          <a:p>
            <a:pPr eaLnBrk="1" hangingPunct="1">
              <a:spcBef>
                <a:spcPct val="0"/>
              </a:spcBef>
              <a:buFontTx/>
              <a:buNone/>
            </a:pPr>
            <a:r>
              <a:rPr lang="en-US" altLang="en-US" sz="800">
                <a:ea typeface="ヒラギノ角ゴ Pro W3"/>
                <a:cs typeface="ヒラギノ角ゴ Pro W3"/>
              </a:rPr>
              <a:t>Azerbaijan		</a:t>
            </a:r>
          </a:p>
          <a:p>
            <a:pPr eaLnBrk="1" hangingPunct="1">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Barbados		</a:t>
            </a:r>
          </a:p>
          <a:p>
            <a:pPr eaLnBrk="1" hangingPunct="1">
              <a:spcBef>
                <a:spcPct val="0"/>
              </a:spcBef>
              <a:buFontTx/>
              <a:buNone/>
            </a:pPr>
            <a:r>
              <a:rPr lang="en-US" altLang="en-US" sz="800">
                <a:ea typeface="ヒラギノ角ゴ Pro W3"/>
                <a:cs typeface="ヒラギノ角ゴ Pro W3"/>
              </a:rPr>
              <a:t>Belarus		</a:t>
            </a:r>
          </a:p>
          <a:p>
            <a:pPr eaLnBrk="1" hangingPunct="1">
              <a:spcBef>
                <a:spcPct val="0"/>
              </a:spcBef>
              <a:buFontTx/>
              <a:buNone/>
            </a:pPr>
            <a:r>
              <a:rPr lang="en-US" altLang="en-US" sz="800">
                <a:ea typeface="ヒラギノ角ゴ Pro W3"/>
                <a:cs typeface="ヒラギノ角ゴ Pro W3"/>
              </a:rPr>
              <a:t>Belgium		</a:t>
            </a:r>
          </a:p>
          <a:p>
            <a:pPr eaLnBrk="1" hangingPunct="1">
              <a:spcBef>
                <a:spcPct val="0"/>
              </a:spcBef>
              <a:buFontTx/>
              <a:buNone/>
            </a:pPr>
            <a:r>
              <a:rPr lang="en-US" altLang="en-US" sz="800">
                <a:ea typeface="ヒラギノ角ゴ Pro W3"/>
                <a:cs typeface="ヒラギノ角ゴ Pro W3"/>
              </a:rPr>
              <a:t>Belize		</a:t>
            </a:r>
          </a:p>
          <a:p>
            <a:pPr eaLnBrk="1" hangingPunct="1">
              <a:spcBef>
                <a:spcPct val="0"/>
              </a:spcBef>
              <a:buFontTx/>
              <a:buNone/>
            </a:pPr>
            <a:r>
              <a:rPr lang="en-US" altLang="en-US" sz="800">
                <a:ea typeface="ヒラギノ角ゴ Pro W3"/>
                <a:cs typeface="ヒラギノ角ゴ Pro W3"/>
              </a:rPr>
              <a:t>Benin		</a:t>
            </a:r>
          </a:p>
          <a:p>
            <a:pPr eaLnBrk="1" hangingPunct="1">
              <a:spcBef>
                <a:spcPct val="0"/>
              </a:spcBef>
              <a:buFontTx/>
              <a:buNone/>
            </a:pPr>
            <a:r>
              <a:rPr lang="en-US" altLang="en-US" sz="800">
                <a:ea typeface="ヒラギノ角ゴ Pro W3"/>
                <a:cs typeface="ヒラギノ角ゴ Pro W3"/>
              </a:rPr>
              <a:t>Bosnia and Herzegovina	</a:t>
            </a:r>
          </a:p>
          <a:p>
            <a:pPr eaLnBrk="1" hangingPunct="1">
              <a:spcBef>
                <a:spcPct val="0"/>
              </a:spcBef>
              <a:buFontTx/>
              <a:buNone/>
            </a:pPr>
            <a:r>
              <a:rPr lang="en-US" altLang="en-US" sz="800">
                <a:ea typeface="ヒラギノ角ゴ Pro W3"/>
                <a:cs typeface="ヒラギノ角ゴ Pro W3"/>
              </a:rPr>
              <a:t>Botswana </a:t>
            </a:r>
          </a:p>
          <a:p>
            <a:pPr eaLnBrk="1" hangingPunct="1">
              <a:spcBef>
                <a:spcPct val="0"/>
              </a:spcBef>
              <a:buFontTx/>
              <a:buNone/>
            </a:pPr>
            <a:r>
              <a:rPr lang="en-US" altLang="en-US" sz="800">
                <a:ea typeface="ヒラギノ角ゴ Pro W3"/>
                <a:cs typeface="ヒラギノ角ゴ Pro W3"/>
              </a:rPr>
              <a:t>Brazil		</a:t>
            </a:r>
          </a:p>
          <a:p>
            <a:pPr eaLnBrk="1" hangingPunct="1">
              <a:spcBef>
                <a:spcPct val="0"/>
              </a:spcBef>
              <a:buFontTx/>
              <a:buNone/>
            </a:pPr>
            <a:r>
              <a:rPr lang="en-US" altLang="en-US" sz="800">
                <a:ea typeface="ヒラギノ角ゴ Pro W3"/>
                <a:cs typeface="ヒラギノ角ゴ Pro W3"/>
              </a:rPr>
              <a:t>Brunei Darussalam</a:t>
            </a:r>
          </a:p>
          <a:p>
            <a:pPr eaLnBrk="1" hangingPunct="1">
              <a:spcBef>
                <a:spcPct val="0"/>
              </a:spcBef>
              <a:buFontTx/>
              <a:buNone/>
            </a:pPr>
            <a:r>
              <a:rPr lang="en-US" altLang="en-US" sz="800">
                <a:ea typeface="ヒラギノ角ゴ Pro W3"/>
                <a:cs typeface="ヒラギノ角ゴ Pro W3"/>
              </a:rPr>
              <a:t>Bulgaria		</a:t>
            </a:r>
          </a:p>
          <a:p>
            <a:pPr eaLnBrk="1" hangingPunct="1">
              <a:spcBef>
                <a:spcPct val="0"/>
              </a:spcBef>
              <a:buFontTx/>
              <a:buNone/>
            </a:pPr>
            <a:r>
              <a:rPr lang="en-US" altLang="en-US" sz="800">
                <a:ea typeface="ヒラギノ角ゴ Pro W3"/>
                <a:cs typeface="ヒラギノ角ゴ Pro W3"/>
              </a:rPr>
              <a:t>Burkina Faso		</a:t>
            </a:r>
          </a:p>
          <a:p>
            <a:pPr eaLnBrk="1" hangingPunct="1">
              <a:spcBef>
                <a:spcPct val="0"/>
              </a:spcBef>
              <a:buFontTx/>
              <a:buNone/>
            </a:pPr>
            <a:r>
              <a:rPr lang="en-US" altLang="en-US" sz="800">
                <a:ea typeface="ヒラギノ角ゴ Pro W3"/>
                <a:cs typeface="ヒラギノ角ゴ Pro W3"/>
              </a:rPr>
              <a:t>Cameroon		</a:t>
            </a:r>
          </a:p>
          <a:p>
            <a:pPr eaLnBrk="1" hangingPunct="1">
              <a:spcBef>
                <a:spcPct val="0"/>
              </a:spcBef>
              <a:buFontTx/>
              <a:buNone/>
            </a:pPr>
            <a:r>
              <a:rPr lang="en-US" altLang="en-US" sz="800">
                <a:ea typeface="ヒラギノ角ゴ Pro W3"/>
                <a:cs typeface="ヒラギノ角ゴ Pro W3"/>
              </a:rPr>
              <a:t>Canada		</a:t>
            </a:r>
          </a:p>
          <a:p>
            <a:pPr eaLnBrk="1" hangingPunct="1">
              <a:spcBef>
                <a:spcPct val="0"/>
              </a:spcBef>
              <a:buFontTx/>
              <a:buNone/>
            </a:pPr>
            <a:r>
              <a:rPr lang="en-US" altLang="en-US" sz="800">
                <a:ea typeface="ヒラギノ角ゴ Pro W3"/>
                <a:cs typeface="ヒラギノ角ゴ Pro W3"/>
              </a:rPr>
              <a:t>Central African Republic	</a:t>
            </a:r>
          </a:p>
          <a:p>
            <a:pPr eaLnBrk="1" hangingPunct="1">
              <a:spcBef>
                <a:spcPct val="0"/>
              </a:spcBef>
              <a:buFontTx/>
              <a:buNone/>
            </a:pPr>
            <a:r>
              <a:rPr lang="en-US" altLang="en-US" sz="800">
                <a:ea typeface="ヒラギノ角ゴ Pro W3"/>
                <a:cs typeface="ヒラギノ角ゴ Pro W3"/>
              </a:rPr>
              <a:t>Chad</a:t>
            </a:r>
          </a:p>
          <a:p>
            <a:pPr eaLnBrk="1" hangingPunct="1">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China </a:t>
            </a:r>
          </a:p>
          <a:p>
            <a:pPr eaLnBrk="1" hangingPunct="1">
              <a:spcBef>
                <a:spcPct val="0"/>
              </a:spcBef>
              <a:buFontTx/>
              <a:buNone/>
            </a:pPr>
            <a:r>
              <a:rPr lang="en-US" altLang="en-US" sz="800">
                <a:ea typeface="ヒラギノ角ゴ Pro W3"/>
                <a:cs typeface="ヒラギノ角ゴ Pro W3"/>
              </a:rPr>
              <a:t>Colombia </a:t>
            </a:r>
          </a:p>
          <a:p>
            <a:pPr eaLnBrk="1" hangingPunct="1">
              <a:spcBef>
                <a:spcPct val="0"/>
              </a:spcBef>
              <a:buFontTx/>
              <a:buNone/>
            </a:pPr>
            <a:r>
              <a:rPr lang="en-US" altLang="en-US" sz="800">
                <a:ea typeface="ヒラギノ角ゴ Pro W3"/>
                <a:cs typeface="ヒラギノ角ゴ Pro W3"/>
              </a:rPr>
              <a:t>Comoros </a:t>
            </a:r>
          </a:p>
          <a:p>
            <a:pPr eaLnBrk="1" hangingPunct="1">
              <a:spcBef>
                <a:spcPct val="0"/>
              </a:spcBef>
              <a:buFontTx/>
              <a:buNone/>
            </a:pPr>
            <a:r>
              <a:rPr lang="en-US" altLang="en-US" sz="800">
                <a:ea typeface="ヒラギノ角ゴ Pro W3"/>
                <a:cs typeface="ヒラギノ角ゴ Pro W3"/>
              </a:rPr>
              <a:t>Congo</a:t>
            </a:r>
          </a:p>
        </p:txBody>
      </p:sp>
      <p:sp>
        <p:nvSpPr>
          <p:cNvPr id="18437"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Costa Rica		</a:t>
            </a:r>
          </a:p>
          <a:p>
            <a:pPr eaLnBrk="1" hangingPunct="1">
              <a:spcBef>
                <a:spcPct val="0"/>
              </a:spcBef>
              <a:buFontTx/>
              <a:buNone/>
            </a:pPr>
            <a:r>
              <a:rPr lang="en-US" altLang="en-US" sz="800">
                <a:ea typeface="ヒラギノ角ゴ Pro W3"/>
                <a:cs typeface="ヒラギノ角ゴ Pro W3"/>
              </a:rPr>
              <a:t>Côte d'Ivoire		</a:t>
            </a:r>
          </a:p>
          <a:p>
            <a:pPr eaLnBrk="1" hangingPunct="1">
              <a:spcBef>
                <a:spcPct val="0"/>
              </a:spcBef>
              <a:buFontTx/>
              <a:buNone/>
            </a:pPr>
            <a:r>
              <a:rPr lang="en-US" altLang="en-US" sz="800">
                <a:ea typeface="ヒラギノ角ゴ Pro W3"/>
                <a:cs typeface="ヒラギノ角ゴ Pro W3"/>
              </a:rPr>
              <a:t>Croatia		</a:t>
            </a:r>
          </a:p>
          <a:p>
            <a:pPr eaLnBrk="1" hangingPunct="1">
              <a:spcBef>
                <a:spcPct val="0"/>
              </a:spcBef>
              <a:buFontTx/>
              <a:buNone/>
            </a:pPr>
            <a:r>
              <a:rPr lang="en-US" altLang="en-US" sz="800">
                <a:ea typeface="ヒラギノ角ゴ Pro W3"/>
                <a:cs typeface="ヒラギノ角ゴ Pro W3"/>
              </a:rPr>
              <a:t>Cuba		</a:t>
            </a:r>
          </a:p>
          <a:p>
            <a:pPr eaLnBrk="1" hangingPunct="1">
              <a:spcBef>
                <a:spcPct val="0"/>
              </a:spcBef>
              <a:buFontTx/>
              <a:buNone/>
            </a:pPr>
            <a:r>
              <a:rPr lang="en-US" altLang="en-US" sz="800">
                <a:ea typeface="ヒラギノ角ゴ Pro W3"/>
                <a:cs typeface="ヒラギノ角ゴ Pro W3"/>
              </a:rPr>
              <a:t>Cyprus		</a:t>
            </a:r>
          </a:p>
          <a:p>
            <a:pPr eaLnBrk="1" hangingPunct="1">
              <a:spcBef>
                <a:spcPct val="0"/>
              </a:spcBef>
              <a:buFontTx/>
              <a:buNone/>
            </a:pPr>
            <a:r>
              <a:rPr lang="en-US" altLang="en-US" sz="800">
                <a:ea typeface="ヒラギノ角ゴ Pro W3"/>
                <a:cs typeface="ヒラギノ角ゴ Pro W3"/>
              </a:rPr>
              <a:t>Czech Republic		</a:t>
            </a:r>
          </a:p>
          <a:p>
            <a:pPr eaLnBrk="1" hangingPunct="1">
              <a:spcBef>
                <a:spcPct val="0"/>
              </a:spcBef>
              <a:buFontTx/>
              <a:buNone/>
            </a:pPr>
            <a:r>
              <a:rPr lang="en-US" altLang="en-US" sz="800">
                <a:ea typeface="ヒラギノ角ゴ Pro W3"/>
                <a:cs typeface="ヒラギノ角ゴ Pro W3"/>
              </a:rPr>
              <a:t>Democratic People's	</a:t>
            </a:r>
          </a:p>
          <a:p>
            <a:pPr eaLnBrk="1" hangingPunct="1">
              <a:spcBef>
                <a:spcPct val="0"/>
              </a:spcBef>
              <a:buFontTx/>
              <a:buNone/>
            </a:pPr>
            <a:r>
              <a:rPr lang="en-US" altLang="en-US" sz="800">
                <a:ea typeface="ヒラギノ角ゴ Pro W3"/>
                <a:cs typeface="ヒラギノ角ゴ Pro W3"/>
              </a:rPr>
              <a:t>   Republic of Korea	</a:t>
            </a:r>
          </a:p>
          <a:p>
            <a:pPr eaLnBrk="1" hangingPunct="1">
              <a:spcBef>
                <a:spcPct val="0"/>
              </a:spcBef>
              <a:buFontTx/>
              <a:buNone/>
            </a:pPr>
            <a:r>
              <a:rPr lang="en-US" altLang="en-US" sz="800">
                <a:ea typeface="ヒラギノ角ゴ Pro W3"/>
                <a:cs typeface="ヒラギノ角ゴ Pro W3"/>
              </a:rPr>
              <a:t>Denmark		</a:t>
            </a:r>
          </a:p>
          <a:p>
            <a:pPr eaLnBrk="1" hangingPunct="1">
              <a:spcBef>
                <a:spcPct val="0"/>
              </a:spcBef>
              <a:buFontTx/>
              <a:buNone/>
            </a:pPr>
            <a:r>
              <a:rPr lang="en-US" altLang="en-US" sz="800">
                <a:ea typeface="ヒラギノ角ゴ Pro W3"/>
                <a:cs typeface="ヒラギノ角ゴ Pro W3"/>
              </a:rPr>
              <a:t>Dominica</a:t>
            </a:r>
          </a:p>
          <a:p>
            <a:pPr eaLnBrk="1" hangingPunct="1">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Ecuador</a:t>
            </a:r>
          </a:p>
          <a:p>
            <a:pPr eaLnBrk="1" hangingPunct="1">
              <a:spcBef>
                <a:spcPct val="0"/>
              </a:spcBef>
              <a:buFontTx/>
              <a:buNone/>
            </a:pPr>
            <a:r>
              <a:rPr lang="en-US" altLang="en-US" sz="800">
                <a:ea typeface="ヒラギノ角ゴ Pro W3"/>
                <a:cs typeface="ヒラギノ角ゴ Pro W3"/>
              </a:rPr>
              <a:t>Egypt</a:t>
            </a:r>
          </a:p>
          <a:p>
            <a:pPr eaLnBrk="1" hangingPunct="1">
              <a:spcBef>
                <a:spcPct val="0"/>
              </a:spcBef>
              <a:buFontTx/>
              <a:buNone/>
            </a:pPr>
            <a:r>
              <a:rPr lang="en-US" altLang="en-US" sz="800">
                <a:ea typeface="ヒラギノ角ゴ Pro W3"/>
                <a:cs typeface="ヒラギノ角ゴ Pro W3"/>
              </a:rPr>
              <a:t>El Salvador</a:t>
            </a:r>
          </a:p>
          <a:p>
            <a:pPr eaLnBrk="1" hangingPunct="1">
              <a:spcBef>
                <a:spcPct val="0"/>
              </a:spcBef>
              <a:buFontTx/>
              <a:buNone/>
            </a:pPr>
            <a:r>
              <a:rPr lang="en-US" altLang="en-US" sz="800">
                <a:ea typeface="ヒラギノ角ゴ Pro W3"/>
                <a:cs typeface="ヒラギノ角ゴ Pro W3"/>
              </a:rPr>
              <a:t>Equatorial Guinea </a:t>
            </a:r>
          </a:p>
          <a:p>
            <a:pPr eaLnBrk="1" hangingPunct="1">
              <a:spcBef>
                <a:spcPct val="0"/>
              </a:spcBef>
              <a:buFontTx/>
              <a:buNone/>
            </a:pPr>
            <a:r>
              <a:rPr lang="en-US" altLang="en-US" sz="800">
                <a:ea typeface="ヒラギノ角ゴ Pro W3"/>
                <a:cs typeface="ヒラギノ角ゴ Pro W3"/>
              </a:rPr>
              <a:t>Estonia		</a:t>
            </a:r>
          </a:p>
          <a:p>
            <a:pPr eaLnBrk="1" hangingPunct="1">
              <a:spcBef>
                <a:spcPct val="0"/>
              </a:spcBef>
              <a:buFontTx/>
              <a:buNone/>
            </a:pPr>
            <a:r>
              <a:rPr lang="en-US" altLang="en-US" sz="800">
                <a:ea typeface="ヒラギノ角ゴ Pro W3"/>
                <a:cs typeface="ヒラギノ角ゴ Pro W3"/>
              </a:rPr>
              <a:t>Finland		</a:t>
            </a:r>
          </a:p>
          <a:p>
            <a:pPr eaLnBrk="1" hangingPunct="1">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Gabon</a:t>
            </a:r>
          </a:p>
          <a:p>
            <a:pPr eaLnBrk="1" hangingPunct="1">
              <a:spcBef>
                <a:spcPct val="0"/>
              </a:spcBef>
              <a:buFontTx/>
              <a:buNone/>
            </a:pPr>
            <a:r>
              <a:rPr lang="en-US" altLang="en-US" sz="800">
                <a:ea typeface="ヒラギノ角ゴ Pro W3"/>
                <a:cs typeface="ヒラギノ角ゴ Pro W3"/>
              </a:rPr>
              <a:t>Gambia</a:t>
            </a:r>
          </a:p>
          <a:p>
            <a:pPr eaLnBrk="1" hangingPunct="1">
              <a:spcBef>
                <a:spcPct val="0"/>
              </a:spcBef>
              <a:buFontTx/>
              <a:buNone/>
            </a:pPr>
            <a:r>
              <a:rPr lang="en-US" altLang="en-US" sz="800">
                <a:ea typeface="ヒラギノ角ゴ Pro W3"/>
                <a:cs typeface="ヒラギノ角ゴ Pro W3"/>
              </a:rPr>
              <a:t>Georgia </a:t>
            </a:r>
          </a:p>
          <a:p>
            <a:pPr eaLnBrk="1" hangingPunct="1">
              <a:spcBef>
                <a:spcPct val="0"/>
              </a:spcBef>
              <a:buFontTx/>
              <a:buNone/>
            </a:pPr>
            <a:r>
              <a:rPr lang="en-US" altLang="en-US" sz="800">
                <a:ea typeface="ヒラギノ角ゴ Pro W3"/>
                <a:cs typeface="ヒラギノ角ゴ Pro W3"/>
              </a:rPr>
              <a:t>Germany</a:t>
            </a:r>
          </a:p>
          <a:p>
            <a:pPr eaLnBrk="1" hangingPunct="1">
              <a:spcBef>
                <a:spcPct val="0"/>
              </a:spcBef>
              <a:buFontTx/>
              <a:buNone/>
            </a:pPr>
            <a:r>
              <a:rPr lang="en-US" altLang="en-US" sz="800">
                <a:ea typeface="ヒラギノ角ゴ Pro W3"/>
                <a:cs typeface="ヒラギノ角ゴ Pro W3"/>
              </a:rPr>
              <a:t>Ghana </a:t>
            </a:r>
          </a:p>
          <a:p>
            <a:pPr eaLnBrk="1" hangingPunct="1">
              <a:spcBef>
                <a:spcPct val="0"/>
              </a:spcBef>
              <a:buFontTx/>
              <a:buNone/>
            </a:pPr>
            <a:r>
              <a:rPr lang="en-US" altLang="en-US" sz="800">
                <a:ea typeface="ヒラギノ角ゴ Pro W3"/>
                <a:cs typeface="ヒラギノ角ゴ Pro W3"/>
              </a:rPr>
              <a:t>Greece	</a:t>
            </a:r>
          </a:p>
          <a:p>
            <a:pPr eaLnBrk="1" hangingPunct="1">
              <a:spcBef>
                <a:spcPct val="0"/>
              </a:spcBef>
              <a:buFontTx/>
              <a:buNone/>
            </a:pPr>
            <a:r>
              <a:rPr lang="en-US" altLang="en-US" sz="800">
                <a:ea typeface="ヒラギノ角ゴ Pro W3"/>
                <a:cs typeface="ヒラギノ角ゴ Pro W3"/>
              </a:rPr>
              <a:t>Grenada	</a:t>
            </a:r>
          </a:p>
          <a:p>
            <a:pPr eaLnBrk="1" hangingPunct="1">
              <a:spcBef>
                <a:spcPct val="0"/>
              </a:spcBef>
              <a:buFontTx/>
              <a:buNone/>
            </a:pPr>
            <a:r>
              <a:rPr lang="en-US" altLang="en-US" sz="800">
                <a:ea typeface="ヒラギノ角ゴ Pro W3"/>
                <a:cs typeface="ヒラギノ角ゴ Pro W3"/>
              </a:rPr>
              <a:t>Guatemala</a:t>
            </a:r>
          </a:p>
          <a:p>
            <a:pPr eaLnBrk="1" hangingPunct="1">
              <a:spcBef>
                <a:spcPct val="0"/>
              </a:spcBef>
              <a:buFontTx/>
              <a:buNone/>
            </a:pPr>
            <a:r>
              <a:rPr lang="en-US" altLang="en-US" sz="800">
                <a:ea typeface="ヒラギノ角ゴ Pro W3"/>
                <a:cs typeface="ヒラギノ角ゴ Pro W3"/>
              </a:rPr>
              <a:t>Guinea	</a:t>
            </a: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de-DE" altLang="en-US" sz="800">
              <a:ea typeface="ヒラギノ角ゴ Pro W3"/>
              <a:cs typeface="ヒラギノ角ゴ Pro W3"/>
            </a:endParaRPr>
          </a:p>
        </p:txBody>
      </p:sp>
      <p:sp>
        <p:nvSpPr>
          <p:cNvPr id="18438" name="Text Box 8"/>
          <p:cNvSpPr txBox="1">
            <a:spLocks noChangeArrowheads="1"/>
          </p:cNvSpPr>
          <p:nvPr/>
        </p:nvSpPr>
        <p:spPr bwMode="auto">
          <a:xfrm>
            <a:off x="2700338" y="3535363"/>
            <a:ext cx="15414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Guinea-Bissau 	</a:t>
            </a:r>
          </a:p>
          <a:p>
            <a:pPr eaLnBrk="1" hangingPunct="1">
              <a:spcBef>
                <a:spcPct val="0"/>
              </a:spcBef>
              <a:buFontTx/>
              <a:buNone/>
            </a:pPr>
            <a:r>
              <a:rPr lang="en-US" altLang="en-US" sz="800">
                <a:ea typeface="ヒラギノ角ゴ Pro W3"/>
                <a:cs typeface="ヒラギノ角ゴ Pro W3"/>
              </a:rPr>
              <a:t>Honduras</a:t>
            </a:r>
          </a:p>
          <a:p>
            <a:pPr eaLnBrk="1" hangingPunct="1">
              <a:spcBef>
                <a:spcPct val="0"/>
              </a:spcBef>
              <a:buFontTx/>
              <a:buNone/>
            </a:pPr>
            <a:r>
              <a:rPr lang="en-US" altLang="en-US" sz="800">
                <a:ea typeface="ヒラギノ角ゴ Pro W3"/>
                <a:cs typeface="ヒラギノ角ゴ Pro W3"/>
              </a:rPr>
              <a:t>Hungary	</a:t>
            </a:r>
          </a:p>
          <a:p>
            <a:pPr eaLnBrk="1" hangingPunct="1">
              <a:spcBef>
                <a:spcPct val="0"/>
              </a:spcBef>
              <a:buFontTx/>
              <a:buNone/>
            </a:pPr>
            <a:r>
              <a:rPr lang="en-US" altLang="en-US" sz="800">
                <a:ea typeface="ヒラギノ角ゴ Pro W3"/>
                <a:cs typeface="ヒラギノ角ゴ Pro W3"/>
              </a:rPr>
              <a:t>Iceland	</a:t>
            </a:r>
          </a:p>
          <a:p>
            <a:pPr eaLnBrk="1" hangingPunct="1">
              <a:spcBef>
                <a:spcPct val="0"/>
              </a:spcBef>
              <a:buFontTx/>
              <a:buNone/>
            </a:pPr>
            <a:r>
              <a:rPr lang="en-US" altLang="en-US" sz="800">
                <a:ea typeface="ヒラギノ角ゴ Pro W3"/>
                <a:cs typeface="ヒラギノ角ゴ Pro W3"/>
              </a:rPr>
              <a:t>India		</a:t>
            </a:r>
          </a:p>
          <a:p>
            <a:pPr eaLnBrk="1" hangingPunct="1">
              <a:spcBef>
                <a:spcPct val="0"/>
              </a:spcBef>
              <a:buFontTx/>
              <a:buNone/>
            </a:pPr>
            <a:r>
              <a:rPr lang="en-US" altLang="en-US" sz="800">
                <a:ea typeface="ヒラギノ角ゴ Pro W3"/>
                <a:cs typeface="ヒラギノ角ゴ Pro W3"/>
              </a:rPr>
              <a:t>Indonesia	</a:t>
            </a:r>
          </a:p>
          <a:p>
            <a:pPr eaLnBrk="1" hangingPunct="1">
              <a:spcBef>
                <a:spcPct val="0"/>
              </a:spcBef>
              <a:buFontTx/>
              <a:buNone/>
            </a:pPr>
            <a:r>
              <a:rPr lang="en-US" altLang="en-US" sz="800">
                <a:ea typeface="ヒラギノ角ゴ Pro W3"/>
                <a:cs typeface="ヒラギノ角ゴ Pro W3"/>
              </a:rPr>
              <a:t>Iran</a:t>
            </a:r>
          </a:p>
          <a:p>
            <a:pPr eaLnBrk="1" hangingPunct="1">
              <a:spcBef>
                <a:spcPct val="0"/>
              </a:spcBef>
              <a:buFontTx/>
              <a:buNone/>
            </a:pPr>
            <a:r>
              <a:rPr lang="en-US" altLang="en-US" sz="800">
                <a:ea typeface="ヒラギノ角ゴ Pro W3"/>
                <a:cs typeface="ヒラギノ角ゴ Pro W3"/>
              </a:rPr>
              <a:t>Ireland 	</a:t>
            </a:r>
          </a:p>
          <a:p>
            <a:pPr eaLnBrk="1" hangingPunct="1">
              <a:spcBef>
                <a:spcPct val="0"/>
              </a:spcBef>
              <a:buFontTx/>
              <a:buNone/>
            </a:pPr>
            <a:r>
              <a:rPr lang="en-US" altLang="en-US" sz="800">
                <a:ea typeface="ヒラギノ角ゴ Pro W3"/>
                <a:cs typeface="ヒラギノ角ゴ Pro W3"/>
              </a:rPr>
              <a:t>Israel		</a:t>
            </a:r>
          </a:p>
          <a:p>
            <a:pPr eaLnBrk="1" hangingPunct="1">
              <a:spcBef>
                <a:spcPct val="0"/>
              </a:spcBef>
              <a:buFontTx/>
              <a:buNone/>
            </a:pPr>
            <a:r>
              <a:rPr lang="en-US" altLang="en-US" sz="800">
                <a:ea typeface="ヒラギノ角ゴ Pro W3"/>
                <a:cs typeface="ヒラギノ角ゴ Pro W3"/>
              </a:rPr>
              <a:t>Italy		</a:t>
            </a:r>
          </a:p>
          <a:p>
            <a:pPr eaLnBrk="1" hangingPunct="1">
              <a:spcBef>
                <a:spcPct val="0"/>
              </a:spcBef>
              <a:buFontTx/>
              <a:buNone/>
            </a:pPr>
            <a:r>
              <a:rPr lang="en-US" altLang="en-US" sz="800">
                <a:ea typeface="ヒラギノ角ゴ Pro W3"/>
                <a:cs typeface="ヒラギノ角ゴ Pro W3"/>
              </a:rPr>
              <a:t>Japan		</a:t>
            </a:r>
          </a:p>
          <a:p>
            <a:pPr eaLnBrk="1" hangingPunct="1">
              <a:spcBef>
                <a:spcPct val="0"/>
              </a:spcBef>
              <a:buFontTx/>
              <a:buNone/>
            </a:pPr>
            <a:r>
              <a:rPr lang="en-US" altLang="en-US" sz="800">
                <a:ea typeface="ヒラギノ角ゴ Pro W3"/>
                <a:cs typeface="ヒラギノ角ゴ Pro W3"/>
              </a:rPr>
              <a:t>Kazakhstan	</a:t>
            </a:r>
          </a:p>
          <a:p>
            <a:pPr eaLnBrk="1" hangingPunct="1">
              <a:spcBef>
                <a:spcPct val="0"/>
              </a:spcBef>
              <a:buFontTx/>
              <a:buNone/>
            </a:pPr>
            <a:r>
              <a:rPr lang="en-US" altLang="en-US" sz="800">
                <a:ea typeface="ヒラギノ角ゴ Pro W3"/>
                <a:cs typeface="ヒラギノ角ゴ Pro W3"/>
              </a:rPr>
              <a:t>Kenya</a:t>
            </a:r>
          </a:p>
          <a:p>
            <a:pPr eaLnBrk="1" hangingPunct="1">
              <a:spcBef>
                <a:spcPct val="0"/>
              </a:spcBef>
              <a:buFontTx/>
              <a:buNone/>
            </a:pPr>
            <a:r>
              <a:rPr lang="en-US" altLang="en-US" sz="800">
                <a:ea typeface="ヒラギノ角ゴ Pro W3"/>
                <a:cs typeface="ヒラギノ角ゴ Pro W3"/>
              </a:rPr>
              <a:t>Kyrgyzstan</a:t>
            </a:r>
          </a:p>
          <a:p>
            <a:pPr eaLnBrk="1" hangingPunct="1">
              <a:spcBef>
                <a:spcPct val="0"/>
              </a:spcBef>
              <a:buFontTx/>
              <a:buNone/>
            </a:pPr>
            <a:r>
              <a:rPr lang="en-US" altLang="en-US" sz="800">
                <a:ea typeface="ヒラギノ角ゴ Pro W3"/>
                <a:cs typeface="ヒラギノ角ゴ Pro W3"/>
              </a:rPr>
              <a:t>Lao People’s Dem Rep.</a:t>
            </a:r>
          </a:p>
          <a:p>
            <a:pPr eaLnBrk="1" hangingPunct="1">
              <a:spcBef>
                <a:spcPct val="0"/>
              </a:spcBef>
              <a:buFontTx/>
              <a:buNone/>
            </a:pPr>
            <a:r>
              <a:rPr lang="en-US" altLang="en-US" sz="800">
                <a:ea typeface="ヒラギノ角ゴ Pro W3"/>
                <a:cs typeface="ヒラギノ角ゴ Pro W3"/>
              </a:rPr>
              <a:t>Latvia 	</a:t>
            </a:r>
          </a:p>
          <a:p>
            <a:pPr eaLnBrk="1" hangingPunct="1">
              <a:spcBef>
                <a:spcPct val="0"/>
              </a:spcBef>
              <a:buFontTx/>
              <a:buNone/>
            </a:pPr>
            <a:r>
              <a:rPr lang="en-US" altLang="en-US" sz="800">
                <a:ea typeface="ヒラギノ角ゴ Pro W3"/>
                <a:cs typeface="ヒラギノ角ゴ Pro W3"/>
              </a:rPr>
              <a:t>Lesotho </a:t>
            </a:r>
          </a:p>
          <a:p>
            <a:pPr eaLnBrk="1" hangingPunct="1">
              <a:spcBef>
                <a:spcPct val="0"/>
              </a:spcBef>
              <a:buFontTx/>
              <a:buNone/>
            </a:pPr>
            <a:r>
              <a:rPr lang="en-US" altLang="en-US" sz="800">
                <a:ea typeface="ヒラギノ角ゴ Pro W3"/>
                <a:cs typeface="ヒラギノ角ゴ Pro W3"/>
              </a:rPr>
              <a:t>Liberia	</a:t>
            </a:r>
          </a:p>
          <a:p>
            <a:pPr eaLnBrk="1" hangingPunct="1">
              <a:spcBef>
                <a:spcPct val="0"/>
              </a:spcBef>
              <a:buFontTx/>
              <a:buNone/>
            </a:pPr>
            <a:r>
              <a:rPr lang="en-US" altLang="en-US" sz="800">
                <a:ea typeface="ヒラギノ角ゴ Pro W3"/>
                <a:cs typeface="ヒラギノ角ゴ Pro W3"/>
              </a:rPr>
              <a:t>Libyan Arab Jamahiriya</a:t>
            </a:r>
          </a:p>
          <a:p>
            <a:pPr eaLnBrk="1" hangingPunct="1">
              <a:spcBef>
                <a:spcPct val="0"/>
              </a:spcBef>
              <a:buFontTx/>
              <a:buNone/>
            </a:pPr>
            <a:r>
              <a:rPr lang="en-US" altLang="en-US" sz="800">
                <a:ea typeface="ヒラギノ角ゴ Pro W3"/>
                <a:cs typeface="ヒラギノ角ゴ Pro W3"/>
              </a:rPr>
              <a:t>Liechtenstein </a:t>
            </a:r>
          </a:p>
          <a:p>
            <a:pPr eaLnBrk="1" hangingPunct="1">
              <a:spcBef>
                <a:spcPct val="0"/>
              </a:spcBef>
              <a:buFontTx/>
              <a:buNone/>
            </a:pPr>
            <a:r>
              <a:rPr lang="en-US" altLang="en-US" sz="800">
                <a:ea typeface="ヒラギノ角ゴ Pro W3"/>
                <a:cs typeface="ヒラギノ角ゴ Pro W3"/>
              </a:rPr>
              <a:t>Lithuania	</a:t>
            </a:r>
          </a:p>
          <a:p>
            <a:pPr eaLnBrk="1" hangingPunct="1">
              <a:spcBef>
                <a:spcPct val="0"/>
              </a:spcBef>
              <a:buFontTx/>
              <a:buNone/>
            </a:pPr>
            <a:r>
              <a:rPr lang="en-US" altLang="en-US" sz="800">
                <a:ea typeface="ヒラギノ角ゴ Pro W3"/>
                <a:cs typeface="ヒラギノ角ゴ Pro W3"/>
              </a:rPr>
              <a:t>Luxembourg	</a:t>
            </a:r>
          </a:p>
          <a:p>
            <a:pPr eaLnBrk="1" hangingPunct="1">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18439"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Malawi	</a:t>
            </a:r>
          </a:p>
          <a:p>
            <a:pPr eaLnBrk="1" hangingPunct="1">
              <a:spcBef>
                <a:spcPct val="0"/>
              </a:spcBef>
              <a:buFontTx/>
              <a:buNone/>
            </a:pPr>
            <a:r>
              <a:rPr lang="en-US" altLang="en-US" sz="800">
                <a:ea typeface="ヒラギノ角ゴ Pro W3"/>
                <a:cs typeface="ヒラギノ角ゴ Pro W3"/>
              </a:rPr>
              <a:t>Malaysia</a:t>
            </a:r>
          </a:p>
          <a:p>
            <a:pPr eaLnBrk="1" hangingPunct="1">
              <a:spcBef>
                <a:spcPct val="0"/>
              </a:spcBef>
              <a:buFontTx/>
              <a:buNone/>
            </a:pPr>
            <a:r>
              <a:rPr lang="en-US" altLang="en-US" sz="800">
                <a:ea typeface="ヒラギノ角ゴ Pro W3"/>
                <a:cs typeface="ヒラギノ角ゴ Pro W3"/>
              </a:rPr>
              <a:t>Mali		</a:t>
            </a:r>
          </a:p>
          <a:p>
            <a:pPr eaLnBrk="1" hangingPunct="1">
              <a:spcBef>
                <a:spcPct val="0"/>
              </a:spcBef>
              <a:buFontTx/>
              <a:buNone/>
            </a:pPr>
            <a:r>
              <a:rPr lang="en-US" altLang="en-US" sz="800">
                <a:ea typeface="ヒラギノ角ゴ Pro W3"/>
                <a:cs typeface="ヒラギノ角ゴ Pro W3"/>
              </a:rPr>
              <a:t>Malta</a:t>
            </a:r>
          </a:p>
          <a:p>
            <a:pPr eaLnBrk="1" hangingPunct="1">
              <a:spcBef>
                <a:spcPct val="0"/>
              </a:spcBef>
              <a:buFontTx/>
              <a:buNone/>
            </a:pPr>
            <a:r>
              <a:rPr lang="en-US" altLang="en-US" sz="800">
                <a:ea typeface="ヒラギノ角ゴ Pro W3"/>
                <a:cs typeface="ヒラギノ角ゴ Pro W3"/>
              </a:rPr>
              <a:t>Mauritania		</a:t>
            </a:r>
          </a:p>
          <a:p>
            <a:pPr eaLnBrk="1" hangingPunct="1">
              <a:spcBef>
                <a:spcPct val="0"/>
              </a:spcBef>
              <a:buFontTx/>
              <a:buNone/>
            </a:pPr>
            <a:r>
              <a:rPr lang="en-US" altLang="en-US" sz="800">
                <a:ea typeface="ヒラギノ角ゴ Pro W3"/>
                <a:cs typeface="ヒラギノ角ゴ Pro W3"/>
              </a:rPr>
              <a:t>Mexico		</a:t>
            </a:r>
          </a:p>
          <a:p>
            <a:pPr eaLnBrk="1" hangingPunct="1">
              <a:spcBef>
                <a:spcPct val="0"/>
              </a:spcBef>
              <a:buFontTx/>
              <a:buNone/>
            </a:pPr>
            <a:r>
              <a:rPr lang="en-US" altLang="en-US" sz="800">
                <a:ea typeface="ヒラギノ角ゴ Pro W3"/>
                <a:cs typeface="ヒラギノ角ゴ Pro W3"/>
              </a:rPr>
              <a:t>Monaco		</a:t>
            </a:r>
          </a:p>
          <a:p>
            <a:pPr eaLnBrk="1" hangingPunct="1">
              <a:spcBef>
                <a:spcPct val="0"/>
              </a:spcBef>
              <a:buFontTx/>
              <a:buNone/>
            </a:pPr>
            <a:r>
              <a:rPr lang="en-US" altLang="en-US" sz="800">
                <a:ea typeface="ヒラギノ角ゴ Pro W3"/>
                <a:cs typeface="ヒラギノ角ゴ Pro W3"/>
              </a:rPr>
              <a:t>Mongolia		</a:t>
            </a:r>
          </a:p>
          <a:p>
            <a:pPr eaLnBrk="1" hangingPunct="1">
              <a:spcBef>
                <a:spcPct val="0"/>
              </a:spcBef>
              <a:buFontTx/>
              <a:buNone/>
            </a:pPr>
            <a:r>
              <a:rPr lang="en-US" altLang="en-US" sz="800">
                <a:ea typeface="ヒラギノ角ゴ Pro W3"/>
                <a:cs typeface="ヒラギノ角ゴ Pro W3"/>
              </a:rPr>
              <a:t>Montenegro</a:t>
            </a:r>
          </a:p>
          <a:p>
            <a:pPr eaLnBrk="1" hangingPunct="1">
              <a:spcBef>
                <a:spcPct val="0"/>
              </a:spcBef>
              <a:buFontTx/>
              <a:buNone/>
            </a:pPr>
            <a:r>
              <a:rPr lang="en-US" altLang="en-US" sz="800">
                <a:ea typeface="ヒラギノ角ゴ Pro W3"/>
                <a:cs typeface="ヒラギノ角ゴ Pro W3"/>
              </a:rPr>
              <a:t>Morocco		</a:t>
            </a:r>
          </a:p>
          <a:p>
            <a:pPr eaLnBrk="1" hangingPunct="1">
              <a:spcBef>
                <a:spcPct val="0"/>
              </a:spcBef>
              <a:buFontTx/>
              <a:buNone/>
            </a:pPr>
            <a:r>
              <a:rPr lang="en-US" altLang="en-US" sz="800">
                <a:ea typeface="ヒラギノ角ゴ Pro W3"/>
                <a:cs typeface="ヒラギノ角ゴ Pro W3"/>
              </a:rPr>
              <a:t>Mozambique		</a:t>
            </a:r>
          </a:p>
          <a:p>
            <a:pPr eaLnBrk="1" hangingPunct="1">
              <a:spcBef>
                <a:spcPct val="0"/>
              </a:spcBef>
              <a:buFontTx/>
              <a:buNone/>
            </a:pPr>
            <a:r>
              <a:rPr lang="en-US" altLang="en-US" sz="800">
                <a:ea typeface="ヒラギノ角ゴ Pro W3"/>
                <a:cs typeface="ヒラギノ角ゴ Pro W3"/>
              </a:rPr>
              <a:t>Namibia </a:t>
            </a:r>
          </a:p>
          <a:p>
            <a:pPr eaLnBrk="1" hangingPunct="1">
              <a:spcBef>
                <a:spcPct val="0"/>
              </a:spcBef>
              <a:buFontTx/>
              <a:buNone/>
            </a:pPr>
            <a:r>
              <a:rPr lang="en-US" altLang="en-US" sz="800">
                <a:ea typeface="ヒラギノ角ゴ Pro W3"/>
                <a:cs typeface="ヒラギノ角ゴ Pro W3"/>
              </a:rPr>
              <a:t>Netherlands		</a:t>
            </a:r>
          </a:p>
          <a:p>
            <a:pPr eaLnBrk="1" hangingPunct="1">
              <a:spcBef>
                <a:spcPct val="0"/>
              </a:spcBef>
              <a:buFontTx/>
              <a:buNone/>
            </a:pPr>
            <a:r>
              <a:rPr lang="en-US" altLang="en-US" sz="800">
                <a:ea typeface="ヒラギノ角ゴ Pro W3"/>
                <a:cs typeface="ヒラギノ角ゴ Pro W3"/>
              </a:rPr>
              <a:t>New Zealand</a:t>
            </a:r>
          </a:p>
          <a:p>
            <a:pPr eaLnBrk="1" hangingPunct="1">
              <a:spcBef>
                <a:spcPct val="0"/>
              </a:spcBef>
              <a:buFontTx/>
              <a:buNone/>
            </a:pPr>
            <a:r>
              <a:rPr lang="en-US" altLang="en-US" sz="800">
                <a:ea typeface="ヒラギノ角ゴ Pro W3"/>
                <a:cs typeface="ヒラギノ角ゴ Pro W3"/>
              </a:rPr>
              <a:t>Nicaragua</a:t>
            </a:r>
          </a:p>
          <a:p>
            <a:pPr eaLnBrk="1" hangingPunct="1">
              <a:spcBef>
                <a:spcPct val="0"/>
              </a:spcBef>
              <a:buFontTx/>
              <a:buNone/>
            </a:pPr>
            <a:r>
              <a:rPr lang="en-US" altLang="en-US" sz="800">
                <a:ea typeface="ヒラギノ角ゴ Pro W3"/>
                <a:cs typeface="ヒラギノ角ゴ Pro W3"/>
              </a:rPr>
              <a:t>Niger</a:t>
            </a:r>
          </a:p>
          <a:p>
            <a:pPr eaLnBrk="1" hangingPunct="1">
              <a:spcBef>
                <a:spcPct val="0"/>
              </a:spcBef>
              <a:buFontTx/>
              <a:buNone/>
            </a:pPr>
            <a:r>
              <a:rPr lang="en-US" altLang="en-US" sz="800">
                <a:ea typeface="ヒラギノ角ゴ Pro W3"/>
                <a:cs typeface="ヒラギノ角ゴ Pro W3"/>
              </a:rPr>
              <a:t>Nigeria</a:t>
            </a:r>
          </a:p>
          <a:p>
            <a:pPr eaLnBrk="1" hangingPunct="1">
              <a:spcBef>
                <a:spcPct val="0"/>
              </a:spcBef>
              <a:buFontTx/>
              <a:buNone/>
            </a:pPr>
            <a:r>
              <a:rPr lang="en-US" altLang="en-US" sz="800">
                <a:ea typeface="ヒラギノ角ゴ Pro W3"/>
                <a:cs typeface="ヒラギノ角ゴ Pro W3"/>
              </a:rPr>
              <a:t>Norway</a:t>
            </a:r>
          </a:p>
          <a:p>
            <a:pPr eaLnBrk="1" hangingPunct="1">
              <a:spcBef>
                <a:spcPct val="0"/>
              </a:spcBef>
              <a:buFontTx/>
              <a:buNone/>
            </a:pPr>
            <a:r>
              <a:rPr lang="en-US" altLang="en-US" sz="800">
                <a:ea typeface="ヒラギノ角ゴ Pro W3"/>
                <a:cs typeface="ヒラギノ角ゴ Pro W3"/>
              </a:rPr>
              <a:t>Oman</a:t>
            </a:r>
          </a:p>
          <a:p>
            <a:pPr eaLnBrk="1" hangingPunct="1">
              <a:spcBef>
                <a:spcPct val="0"/>
              </a:spcBef>
              <a:buFontTx/>
              <a:buNone/>
            </a:pPr>
            <a:r>
              <a:rPr lang="en-US" altLang="en-US" sz="800">
                <a:ea typeface="ヒラギノ角ゴ Pro W3"/>
                <a:cs typeface="ヒラギノ角ゴ Pro W3"/>
              </a:rPr>
              <a:t>Panama</a:t>
            </a:r>
          </a:p>
          <a:p>
            <a:pPr eaLnBrk="1" hangingPunct="1">
              <a:spcBef>
                <a:spcPct val="0"/>
              </a:spcBef>
              <a:buFontTx/>
              <a:buNone/>
            </a:pPr>
            <a:r>
              <a:rPr lang="en-US" altLang="en-US" sz="800">
                <a:ea typeface="ヒラギノ角ゴ Pro W3"/>
                <a:cs typeface="ヒラギノ角ゴ Pro W3"/>
              </a:rPr>
              <a:t>Papua New Guinea</a:t>
            </a:r>
          </a:p>
          <a:p>
            <a:pPr eaLnBrk="1" hangingPunct="1">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Philippines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endParaRPr lang="en-US" altLang="en-US" sz="800">
              <a:ea typeface="ヒラギノ角ゴ Pro W3"/>
              <a:cs typeface="ヒラギノ角ゴ Pro W3"/>
            </a:endParaRPr>
          </a:p>
        </p:txBody>
      </p:sp>
      <p:sp>
        <p:nvSpPr>
          <p:cNvPr id="18440"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Poland</a:t>
            </a:r>
          </a:p>
          <a:p>
            <a:pPr eaLnBrk="1" hangingPunct="1">
              <a:spcBef>
                <a:spcPct val="0"/>
              </a:spcBef>
              <a:buFontTx/>
              <a:buNone/>
            </a:pPr>
            <a:r>
              <a:rPr lang="en-US" altLang="en-US" sz="800">
                <a:ea typeface="ヒラギノ角ゴ Pro W3"/>
                <a:cs typeface="ヒラギノ角ゴ Pro W3"/>
              </a:rPr>
              <a:t>Portugal</a:t>
            </a:r>
          </a:p>
          <a:p>
            <a:pPr eaLnBrk="1" hangingPunct="1">
              <a:spcBef>
                <a:spcPct val="0"/>
              </a:spcBef>
              <a:buFontTx/>
              <a:buNone/>
            </a:pPr>
            <a:r>
              <a:rPr lang="en-US" altLang="en-US" sz="800">
                <a:ea typeface="ヒラギノ角ゴ Pro W3"/>
                <a:cs typeface="ヒラギノ角ゴ Pro W3"/>
              </a:rPr>
              <a:t>Qatar</a:t>
            </a:r>
          </a:p>
          <a:p>
            <a:pPr eaLnBrk="1" hangingPunct="1">
              <a:spcBef>
                <a:spcPct val="0"/>
              </a:spcBef>
              <a:buFontTx/>
              <a:buNone/>
            </a:pPr>
            <a:r>
              <a:rPr lang="en-US" altLang="en-US" sz="800">
                <a:ea typeface="ヒラギノ角ゴ Pro W3"/>
                <a:cs typeface="ヒラギノ角ゴ Pro W3"/>
              </a:rPr>
              <a:t>Republic of Korea </a:t>
            </a:r>
          </a:p>
          <a:p>
            <a:pPr eaLnBrk="1" hangingPunct="1">
              <a:spcBef>
                <a:spcPct val="0"/>
              </a:spcBef>
              <a:buFontTx/>
              <a:buNone/>
            </a:pPr>
            <a:r>
              <a:rPr lang="en-US" altLang="en-US" sz="800">
                <a:ea typeface="ヒラギノ角ゴ Pro W3"/>
                <a:cs typeface="ヒラギノ角ゴ Pro W3"/>
              </a:rPr>
              <a:t>Republic of Moldova	</a:t>
            </a:r>
          </a:p>
          <a:p>
            <a:pPr eaLnBrk="1" hangingPunct="1">
              <a:spcBef>
                <a:spcPct val="0"/>
              </a:spcBef>
              <a:buFontTx/>
              <a:buNone/>
            </a:pPr>
            <a:r>
              <a:rPr lang="en-US" altLang="en-US" sz="800">
                <a:ea typeface="ヒラギノ角ゴ Pro W3"/>
                <a:cs typeface="ヒラギノ角ゴ Pro W3"/>
              </a:rPr>
              <a:t>Romania		</a:t>
            </a:r>
          </a:p>
          <a:p>
            <a:pPr eaLnBrk="1" hangingPunct="1">
              <a:spcBef>
                <a:spcPct val="0"/>
              </a:spcBef>
              <a:buFontTx/>
              <a:buNone/>
            </a:pPr>
            <a:r>
              <a:rPr lang="en-US" altLang="en-US" sz="800">
                <a:ea typeface="ヒラギノ角ゴ Pro W3"/>
                <a:cs typeface="ヒラギノ角ゴ Pro W3"/>
              </a:rPr>
              <a:t>Rwanda</a:t>
            </a:r>
          </a:p>
          <a:p>
            <a:pPr eaLnBrk="1" hangingPunct="1">
              <a:spcBef>
                <a:spcPct val="0"/>
              </a:spcBef>
              <a:buFontTx/>
              <a:buNone/>
            </a:pPr>
            <a:r>
              <a:rPr lang="en-US" altLang="en-US" sz="800">
                <a:ea typeface="ヒラギノ角ゴ Pro W3"/>
                <a:cs typeface="ヒラギノ角ゴ Pro W3"/>
              </a:rPr>
              <a:t>Russian Federation	</a:t>
            </a:r>
          </a:p>
          <a:p>
            <a:pPr eaLnBrk="1" hangingPunct="1">
              <a:spcBef>
                <a:spcPct val="0"/>
              </a:spcBef>
              <a:buFontTx/>
              <a:buNone/>
            </a:pPr>
            <a:r>
              <a:rPr lang="en-US" altLang="en-US" sz="800">
                <a:ea typeface="ヒラギノ角ゴ Pro W3"/>
                <a:cs typeface="ヒラギノ角ゴ Pro W3"/>
              </a:rPr>
              <a:t>Saint Lucia		</a:t>
            </a:r>
          </a:p>
          <a:p>
            <a:pPr eaLnBrk="1" hangingPunct="1">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eaLnBrk="1" hangingPunct="1">
              <a:spcBef>
                <a:spcPct val="0"/>
              </a:spcBef>
              <a:buFontTx/>
              <a:buNone/>
            </a:pPr>
            <a:r>
              <a:rPr lang="en-US" altLang="en-US" sz="800">
                <a:ea typeface="ヒラギノ角ゴ Pro W3"/>
                <a:cs typeface="ヒラギノ角ゴ Pro W3"/>
              </a:rPr>
              <a:t>San Marino</a:t>
            </a:r>
          </a:p>
          <a:p>
            <a:pPr eaLnBrk="1" hangingPunct="1">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Saudi Arabia </a:t>
            </a:r>
          </a:p>
          <a:p>
            <a:pPr eaLnBrk="1" hangingPunct="1">
              <a:spcBef>
                <a:spcPct val="0"/>
              </a:spcBef>
              <a:buFontTx/>
              <a:buNone/>
            </a:pPr>
            <a:r>
              <a:rPr lang="en-US" altLang="en-US" sz="800">
                <a:ea typeface="ヒラギノ角ゴ Pro W3"/>
                <a:cs typeface="ヒラギノ角ゴ Pro W3"/>
              </a:rPr>
              <a:t>Senegal		</a:t>
            </a:r>
          </a:p>
          <a:p>
            <a:pPr eaLnBrk="1" hangingPunct="1">
              <a:spcBef>
                <a:spcPct val="0"/>
              </a:spcBef>
              <a:buFontTx/>
              <a:buNone/>
            </a:pPr>
            <a:r>
              <a:rPr lang="en-US" altLang="en-US" sz="800">
                <a:ea typeface="ヒラギノ角ゴ Pro W3"/>
                <a:cs typeface="ヒラギノ角ゴ Pro W3"/>
              </a:rPr>
              <a:t>Serbia</a:t>
            </a:r>
          </a:p>
          <a:p>
            <a:pPr eaLnBrk="1" hangingPunct="1">
              <a:spcBef>
                <a:spcPct val="0"/>
              </a:spcBef>
              <a:buFontTx/>
              <a:buNone/>
            </a:pPr>
            <a:r>
              <a:rPr lang="en-US" altLang="en-US" sz="800">
                <a:ea typeface="ヒラギノ角ゴ Pro W3"/>
                <a:cs typeface="ヒラギノ角ゴ Pro W3"/>
              </a:rPr>
              <a:t>Seychelles</a:t>
            </a:r>
          </a:p>
          <a:p>
            <a:pPr eaLnBrk="1" hangingPunct="1">
              <a:spcBef>
                <a:spcPct val="0"/>
              </a:spcBef>
              <a:buFontTx/>
              <a:buNone/>
            </a:pPr>
            <a:r>
              <a:rPr lang="en-US" altLang="en-US" sz="800">
                <a:ea typeface="ヒラギノ角ゴ Pro W3"/>
                <a:cs typeface="ヒラギノ角ゴ Pro W3"/>
              </a:rPr>
              <a:t>Sierra Leone		</a:t>
            </a:r>
          </a:p>
          <a:p>
            <a:pPr eaLnBrk="1" hangingPunct="1">
              <a:spcBef>
                <a:spcPct val="0"/>
              </a:spcBef>
              <a:buFontTx/>
              <a:buNone/>
            </a:pPr>
            <a:r>
              <a:rPr lang="en-US" altLang="en-US" sz="800">
                <a:ea typeface="ヒラギノ角ゴ Pro W3"/>
                <a:cs typeface="ヒラギノ角ゴ Pro W3"/>
              </a:rPr>
              <a:t>Singapore		</a:t>
            </a:r>
          </a:p>
          <a:p>
            <a:pPr eaLnBrk="1" hangingPunct="1">
              <a:spcBef>
                <a:spcPct val="0"/>
              </a:spcBef>
              <a:buFontTx/>
              <a:buNone/>
            </a:pPr>
            <a:r>
              <a:rPr lang="en-US" altLang="en-US" sz="800">
                <a:ea typeface="ヒラギノ角ゴ Pro W3"/>
                <a:cs typeface="ヒラギノ角ゴ Pro W3"/>
              </a:rPr>
              <a:t>Slovakia		</a:t>
            </a:r>
          </a:p>
          <a:p>
            <a:pPr eaLnBrk="1" hangingPunct="1">
              <a:spcBef>
                <a:spcPct val="0"/>
              </a:spcBef>
              <a:buFontTx/>
              <a:buNone/>
            </a:pPr>
            <a:r>
              <a:rPr lang="en-US" altLang="en-US" sz="800">
                <a:ea typeface="ヒラギノ角ゴ Pro W3"/>
                <a:cs typeface="ヒラギノ角ゴ Pro W3"/>
              </a:rPr>
              <a:t>Slovenia		</a:t>
            </a:r>
          </a:p>
          <a:p>
            <a:pPr eaLnBrk="1" hangingPunct="1">
              <a:spcBef>
                <a:spcPct val="0"/>
              </a:spcBef>
              <a:buFontTx/>
              <a:buNone/>
            </a:pPr>
            <a:r>
              <a:rPr lang="en-US" altLang="en-US" sz="800">
                <a:ea typeface="ヒラギノ角ゴ Pro W3"/>
                <a:cs typeface="ヒラギノ角ゴ Pro W3"/>
              </a:rPr>
              <a:t>South Africa		</a:t>
            </a:r>
          </a:p>
          <a:p>
            <a:pPr eaLnBrk="1" hangingPunct="1">
              <a:spcBef>
                <a:spcPct val="0"/>
              </a:spcBef>
              <a:buFontTx/>
              <a:buNone/>
            </a:pPr>
            <a:r>
              <a:rPr lang="en-US" altLang="en-US" sz="800">
                <a:ea typeface="ヒラギノ角ゴ Pro W3"/>
                <a:cs typeface="ヒラギノ角ゴ Pro W3"/>
              </a:rPr>
              <a:t>Spain		</a:t>
            </a:r>
          </a:p>
          <a:p>
            <a:pPr eaLnBrk="1" hangingPunct="1">
              <a:spcBef>
                <a:spcPct val="0"/>
              </a:spcBef>
              <a:buFontTx/>
              <a:buNone/>
            </a:pPr>
            <a:r>
              <a:rPr lang="en-US" altLang="en-US" sz="800">
                <a:ea typeface="ヒラギノ角ゴ Pro W3"/>
                <a:cs typeface="ヒラギノ角ゴ Pro W3"/>
              </a:rPr>
              <a:t>Sri Lanka		</a:t>
            </a:r>
          </a:p>
          <a:p>
            <a:pPr eaLnBrk="1" hangingPunct="1">
              <a:spcBef>
                <a:spcPct val="0"/>
              </a:spcBef>
              <a:buFontTx/>
              <a:buNone/>
            </a:pPr>
            <a:r>
              <a:rPr lang="en-US" altLang="en-US" sz="800">
                <a:ea typeface="ヒラギノ角ゴ Pro W3"/>
                <a:cs typeface="ヒラギノ角ゴ Pro W3"/>
              </a:rPr>
              <a:t>Sudan		</a:t>
            </a:r>
          </a:p>
          <a:p>
            <a:pPr eaLnBrk="1" hangingPunct="1">
              <a:spcBef>
                <a:spcPct val="0"/>
              </a:spcBef>
              <a:buFontTx/>
              <a:buNone/>
            </a:pPr>
            <a:r>
              <a:rPr lang="en-US" altLang="en-US" sz="800">
                <a:ea typeface="ヒラギノ角ゴ Pro W3"/>
                <a:cs typeface="ヒラギノ角ゴ Pro W3"/>
              </a:rPr>
              <a:t>Swaziland</a:t>
            </a:r>
          </a:p>
        </p:txBody>
      </p:sp>
      <p:sp>
        <p:nvSpPr>
          <p:cNvPr id="18441"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de-DE" altLang="en-US" sz="800">
                <a:ea typeface="ヒラギノ角ゴ Pro W3"/>
                <a:cs typeface="ヒラギノ角ゴ Pro W3"/>
              </a:rPr>
              <a:t>St. Kitts and Nevis</a:t>
            </a:r>
          </a:p>
          <a:p>
            <a:pPr eaLnBrk="1" hangingPunct="1">
              <a:spcBef>
                <a:spcPct val="0"/>
              </a:spcBef>
              <a:buFontTx/>
              <a:buNone/>
            </a:pPr>
            <a:r>
              <a:rPr lang="en-US" altLang="en-US" sz="800">
                <a:ea typeface="ヒラギノ角ゴ Pro W3"/>
                <a:cs typeface="ヒラギノ角ゴ Pro W3"/>
              </a:rPr>
              <a:t>Sweden</a:t>
            </a:r>
          </a:p>
          <a:p>
            <a:pPr eaLnBrk="1" hangingPunct="1">
              <a:spcBef>
                <a:spcPct val="0"/>
              </a:spcBef>
              <a:buFontTx/>
              <a:buNone/>
            </a:pPr>
            <a:r>
              <a:rPr lang="en-US" altLang="en-US" sz="800">
                <a:ea typeface="ヒラギノ角ゴ Pro W3"/>
                <a:cs typeface="ヒラギノ角ゴ Pro W3"/>
              </a:rPr>
              <a:t>Switzerland</a:t>
            </a:r>
          </a:p>
          <a:p>
            <a:pPr eaLnBrk="1" hangingPunct="1">
              <a:spcBef>
                <a:spcPct val="0"/>
              </a:spcBef>
              <a:buFontTx/>
              <a:buNone/>
            </a:pPr>
            <a:r>
              <a:rPr lang="en-US" altLang="en-US" sz="800">
                <a:ea typeface="ヒラギノ角ゴ Pro W3"/>
                <a:cs typeface="ヒラギノ角ゴ Pro W3"/>
              </a:rPr>
              <a:t>Syrian Arab Republic</a:t>
            </a:r>
          </a:p>
          <a:p>
            <a:pPr eaLnBrk="1" hangingPunct="1">
              <a:spcBef>
                <a:spcPct val="0"/>
              </a:spcBef>
              <a:buFontTx/>
              <a:buNone/>
            </a:pPr>
            <a:r>
              <a:rPr lang="en-US" altLang="en-US" sz="800">
                <a:ea typeface="ヒラギノ角ゴ Pro W3"/>
                <a:cs typeface="ヒラギノ角ゴ Pro W3"/>
              </a:rPr>
              <a:t>Tajikistan </a:t>
            </a:r>
          </a:p>
          <a:p>
            <a:pPr eaLnBrk="1" hangingPunct="1">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The former Yugoslav 	</a:t>
            </a:r>
          </a:p>
          <a:p>
            <a:pPr eaLnBrk="1" hangingPunct="1">
              <a:spcBef>
                <a:spcPct val="0"/>
              </a:spcBef>
              <a:buFontTx/>
              <a:buNone/>
            </a:pPr>
            <a:r>
              <a:rPr lang="en-US" altLang="en-US" sz="800">
                <a:ea typeface="ヒラギノ角ゴ Pro W3"/>
                <a:cs typeface="ヒラギノ角ゴ Pro W3"/>
              </a:rPr>
              <a:t>     Republic of Macedonia </a:t>
            </a:r>
          </a:p>
          <a:p>
            <a:pPr eaLnBrk="1" hangingPunct="1">
              <a:spcBef>
                <a:spcPct val="0"/>
              </a:spcBef>
              <a:buFontTx/>
              <a:buNone/>
            </a:pPr>
            <a:r>
              <a:rPr lang="en-US" altLang="en-US" sz="800">
                <a:ea typeface="ヒラギノ角ゴ Pro W3"/>
                <a:cs typeface="ヒラギノ角ゴ Pro W3"/>
              </a:rPr>
              <a:t>Togo		</a:t>
            </a:r>
          </a:p>
          <a:p>
            <a:pPr eaLnBrk="1" hangingPunct="1">
              <a:spcBef>
                <a:spcPct val="0"/>
              </a:spcBef>
              <a:buFontTx/>
              <a:buNone/>
            </a:pPr>
            <a:r>
              <a:rPr lang="en-US" altLang="en-US" sz="800">
                <a:ea typeface="ヒラギノ角ゴ Pro W3"/>
                <a:cs typeface="ヒラギノ角ゴ Pro W3"/>
              </a:rPr>
              <a:t>Trinidad and Tobago </a:t>
            </a:r>
          </a:p>
          <a:p>
            <a:pPr eaLnBrk="1" hangingPunct="1">
              <a:spcBef>
                <a:spcPct val="0"/>
              </a:spcBef>
              <a:buFontTx/>
              <a:buNone/>
            </a:pPr>
            <a:r>
              <a:rPr lang="en-US" altLang="en-US" sz="800">
                <a:ea typeface="ヒラギノ角ゴ Pro W3"/>
                <a:cs typeface="ヒラギノ角ゴ Pro W3"/>
              </a:rPr>
              <a:t>Tunisia</a:t>
            </a:r>
          </a:p>
          <a:p>
            <a:pPr eaLnBrk="1" hangingPunct="1">
              <a:spcBef>
                <a:spcPct val="0"/>
              </a:spcBef>
              <a:buFontTx/>
              <a:buNone/>
            </a:pPr>
            <a:r>
              <a:rPr lang="en-US" altLang="en-US" sz="800">
                <a:ea typeface="ヒラギノ角ゴ Pro W3"/>
                <a:cs typeface="ヒラギノ角ゴ Pro W3"/>
              </a:rPr>
              <a:t>Turkey		</a:t>
            </a:r>
          </a:p>
          <a:p>
            <a:pPr eaLnBrk="1" hangingPunct="1">
              <a:spcBef>
                <a:spcPct val="0"/>
              </a:spcBef>
              <a:buFontTx/>
              <a:buNone/>
            </a:pPr>
            <a:r>
              <a:rPr lang="en-US" altLang="en-US" sz="800">
                <a:ea typeface="ヒラギノ角ゴ Pro W3"/>
                <a:cs typeface="ヒラギノ角ゴ Pro W3"/>
              </a:rPr>
              <a:t>Turkmenistan		</a:t>
            </a:r>
          </a:p>
          <a:p>
            <a:pPr eaLnBrk="1" hangingPunct="1">
              <a:spcBef>
                <a:spcPct val="0"/>
              </a:spcBef>
              <a:buFontTx/>
              <a:buNone/>
            </a:pPr>
            <a:r>
              <a:rPr lang="en-US" altLang="en-US" sz="800">
                <a:ea typeface="ヒラギノ角ゴ Pro W3"/>
                <a:cs typeface="ヒラギノ角ゴ Pro W3"/>
              </a:rPr>
              <a:t>Uganda		</a:t>
            </a:r>
          </a:p>
          <a:p>
            <a:pPr eaLnBrk="1" hangingPunct="1">
              <a:spcBef>
                <a:spcPct val="0"/>
              </a:spcBef>
              <a:buFontTx/>
              <a:buNone/>
            </a:pPr>
            <a:r>
              <a:rPr lang="en-US" altLang="en-US" sz="800">
                <a:ea typeface="ヒラギノ角ゴ Pro W3"/>
                <a:cs typeface="ヒラギノ角ゴ Pro W3"/>
              </a:rPr>
              <a:t>Ukraine		</a:t>
            </a:r>
          </a:p>
          <a:p>
            <a:pPr eaLnBrk="1" hangingPunct="1">
              <a:spcBef>
                <a:spcPct val="0"/>
              </a:spcBef>
              <a:buFontTx/>
              <a:buNone/>
            </a:pPr>
            <a:r>
              <a:rPr lang="en-US" altLang="en-US" sz="800">
                <a:ea typeface="ヒラギノ角ゴ Pro W3"/>
                <a:cs typeface="ヒラギノ角ゴ Pro W3"/>
              </a:rPr>
              <a:t>United Arab Emirates</a:t>
            </a:r>
          </a:p>
          <a:p>
            <a:pPr eaLnBrk="1" hangingPunct="1">
              <a:spcBef>
                <a:spcPct val="0"/>
              </a:spcBef>
              <a:buFontTx/>
              <a:buNone/>
            </a:pPr>
            <a:r>
              <a:rPr lang="en-US" altLang="en-US" sz="800">
                <a:ea typeface="ヒラギノ角ゴ Pro W3"/>
                <a:cs typeface="ヒラギノ角ゴ Pro W3"/>
              </a:rPr>
              <a:t>United Kingdom		</a:t>
            </a:r>
          </a:p>
          <a:p>
            <a:pPr lvl="1" eaLnBrk="1" hangingPunct="1">
              <a:spcBef>
                <a:spcPct val="0"/>
              </a:spcBef>
              <a:buFontTx/>
              <a:buNone/>
            </a:pPr>
            <a:r>
              <a:rPr lang="en-US" altLang="en-US" sz="800">
                <a:ea typeface="ヒラギノ角ゴ Pro W3"/>
                <a:cs typeface="ヒラギノ角ゴ Pro W3"/>
              </a:rPr>
              <a:t>United Republic of Tanzania	</a:t>
            </a:r>
          </a:p>
          <a:p>
            <a:pPr lvl="1" eaLnBrk="1" hangingPunct="1">
              <a:spcBef>
                <a:spcPct val="0"/>
              </a:spcBef>
              <a:buFontTx/>
              <a:buNone/>
            </a:pPr>
            <a:r>
              <a:rPr lang="en-US" altLang="en-US" sz="800">
                <a:ea typeface="ヒラギノ角ゴ Pro W3"/>
                <a:cs typeface="ヒラギノ角ゴ Pro W3"/>
              </a:rPr>
              <a:t>United States of America	</a:t>
            </a:r>
          </a:p>
          <a:p>
            <a:pPr eaLnBrk="1" hangingPunct="1">
              <a:spcBef>
                <a:spcPct val="0"/>
              </a:spcBef>
              <a:buFontTx/>
              <a:buNone/>
            </a:pPr>
            <a:r>
              <a:rPr lang="en-US" altLang="en-US" sz="800">
                <a:ea typeface="ヒラギノ角ゴ Pro W3"/>
                <a:cs typeface="ヒラギノ角ゴ Pro W3"/>
              </a:rPr>
              <a:t>Uzbekistan		</a:t>
            </a:r>
          </a:p>
          <a:p>
            <a:pPr eaLnBrk="1" hangingPunct="1">
              <a:spcBef>
                <a:spcPct val="0"/>
              </a:spcBef>
              <a:buFontTx/>
              <a:buNone/>
            </a:pPr>
            <a:r>
              <a:rPr lang="en-US" altLang="en-US" sz="800">
                <a:ea typeface="ヒラギノ角ゴ Pro W3"/>
                <a:cs typeface="ヒラギノ角ゴ Pro W3"/>
              </a:rPr>
              <a:t>Viet Nam		</a:t>
            </a:r>
          </a:p>
          <a:p>
            <a:pPr eaLnBrk="1" hangingPunct="1">
              <a:spcBef>
                <a:spcPct val="0"/>
              </a:spcBef>
              <a:buFontTx/>
              <a:buNone/>
            </a:pPr>
            <a:r>
              <a:rPr lang="en-US" altLang="en-US" sz="800">
                <a:ea typeface="ヒラギノ角ゴ Pro W3"/>
                <a:cs typeface="ヒラギノ角ゴ Pro W3"/>
              </a:rPr>
              <a:t>Zambia</a:t>
            </a:r>
          </a:p>
          <a:p>
            <a:pPr eaLnBrk="1" hangingPunct="1">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18442" name="Rectangle 12"/>
          <p:cNvSpPr>
            <a:spLocks noChangeArrowheads="1"/>
          </p:cNvSpPr>
          <p:nvPr/>
        </p:nvSpPr>
        <p:spPr bwMode="auto">
          <a:xfrm>
            <a:off x="439738" y="188913"/>
            <a:ext cx="8020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3600">
                <a:solidFill>
                  <a:srgbClr val="0070C0"/>
                </a:solidFill>
                <a:ea typeface="ヒラギノ角ゴ Pro W3"/>
                <a:cs typeface="ヒラギノ角ゴ Pro W3"/>
              </a:rPr>
              <a:t>148 PCT States</a:t>
            </a:r>
          </a:p>
        </p:txBody>
      </p:sp>
      <p:sp>
        <p:nvSpPr>
          <p:cNvPr id="18443" name="Slide Number Placeholder 1"/>
          <p:cNvSpPr>
            <a:spLocks noGrp="1"/>
          </p:cNvSpPr>
          <p:nvPr>
            <p:ph type="sldNum" sz="quarter" idx="10"/>
          </p:nvPr>
        </p:nvSpPr>
        <p:spPr>
          <a:noFill/>
        </p:spPr>
        <p:txBody>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fld id="{6ACCD6DB-FF4D-4D02-856F-6614EE0D91AA}" type="slidenum">
              <a:rPr lang="en-US" altLang="en-US" sz="1400" smtClean="0"/>
              <a:pPr eaLnBrk="1" hangingPunct="1">
                <a:spcBef>
                  <a:spcPct val="0"/>
                </a:spcBef>
                <a:buFontTx/>
                <a:buNone/>
              </a:pPr>
              <a:t>42</a:t>
            </a:fld>
            <a:endParaRPr lang="en-US" altLang="en-US" sz="1400" smtClean="0"/>
          </a:p>
        </p:txBody>
      </p:sp>
    </p:spTree>
    <p:extLst>
      <p:ext uri="{BB962C8B-B14F-4D97-AF65-F5344CB8AC3E}">
        <p14:creationId xmlns:p14="http://schemas.microsoft.com/office/powerpoint/2010/main" val="263737055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533400" y="0"/>
            <a:ext cx="7772400" cy="641350"/>
          </a:xfrm>
        </p:spPr>
        <p:txBody>
          <a:bodyPr>
            <a:spAutoFit/>
          </a:bodyPr>
          <a:lstStyle/>
          <a:p>
            <a:pPr eaLnBrk="1" hangingPunct="1"/>
            <a:r>
              <a:rPr lang="en-GB" altLang="en-US" smtClean="0">
                <a:solidFill>
                  <a:srgbClr val="0070C0"/>
                </a:solidFill>
              </a:rPr>
              <a:t>Countries not yet in PCT</a:t>
            </a:r>
          </a:p>
        </p:txBody>
      </p:sp>
      <p:sp>
        <p:nvSpPr>
          <p:cNvPr id="19459" name="Rectangle 3"/>
          <p:cNvSpPr>
            <a:spLocks noChangeArrowheads="1"/>
          </p:cNvSpPr>
          <p:nvPr/>
        </p:nvSpPr>
        <p:spPr bwMode="auto">
          <a:xfrm>
            <a:off x="250825" y="692150"/>
            <a:ext cx="32400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GB" altLang="en-US" sz="2000">
                <a:ea typeface="ヒラギノ角ゴ Pro W3"/>
                <a:cs typeface="ヒラギノ角ゴ Pro W3"/>
              </a:rPr>
              <a:t>Afghanistan</a:t>
            </a:r>
          </a:p>
          <a:p>
            <a:pPr eaLnBrk="1" hangingPunct="1">
              <a:spcBef>
                <a:spcPct val="0"/>
              </a:spcBef>
              <a:buFontTx/>
              <a:buNone/>
            </a:pPr>
            <a:r>
              <a:rPr lang="en-GB" altLang="en-US" sz="2000">
                <a:ea typeface="ヒラギノ角ゴ Pro W3"/>
                <a:cs typeface="ヒラギノ角ゴ Pro W3"/>
              </a:rPr>
              <a:t>Andorra</a:t>
            </a:r>
          </a:p>
          <a:p>
            <a:pPr eaLnBrk="1" hangingPunct="1">
              <a:spcBef>
                <a:spcPct val="0"/>
              </a:spcBef>
              <a:buFontTx/>
              <a:buNone/>
            </a:pPr>
            <a:r>
              <a:rPr lang="en-GB" altLang="en-US" sz="2000">
                <a:ea typeface="ヒラギノ角ゴ Pro W3"/>
                <a:cs typeface="ヒラギノ角ゴ Pro W3"/>
              </a:rPr>
              <a:t>Argentina</a:t>
            </a:r>
          </a:p>
          <a:p>
            <a:pPr eaLnBrk="1" hangingPunct="1">
              <a:spcBef>
                <a:spcPct val="0"/>
              </a:spcBef>
              <a:buFontTx/>
              <a:buNone/>
            </a:pPr>
            <a:r>
              <a:rPr lang="en-GB" altLang="en-US" sz="2000">
                <a:ea typeface="ヒラギノ角ゴ Pro W3"/>
                <a:cs typeface="ヒラギノ角ゴ Pro W3"/>
              </a:rPr>
              <a:t>Bahamas</a:t>
            </a:r>
          </a:p>
          <a:p>
            <a:pPr eaLnBrk="1" hangingPunct="1">
              <a:spcBef>
                <a:spcPct val="0"/>
              </a:spcBef>
              <a:buFontTx/>
              <a:buNone/>
            </a:pPr>
            <a:r>
              <a:rPr lang="en-GB" altLang="en-US" sz="2000">
                <a:ea typeface="ヒラギノ角ゴ Pro W3"/>
                <a:cs typeface="ヒラギノ角ゴ Pro W3"/>
              </a:rPr>
              <a:t>Bangladesh</a:t>
            </a:r>
          </a:p>
          <a:p>
            <a:pPr eaLnBrk="1" hangingPunct="1">
              <a:spcBef>
                <a:spcPct val="0"/>
              </a:spcBef>
              <a:buFontTx/>
              <a:buNone/>
            </a:pPr>
            <a:r>
              <a:rPr lang="en-GB" altLang="en-US" sz="2000">
                <a:ea typeface="ヒラギノ角ゴ Pro W3"/>
                <a:cs typeface="ヒラギノ角ゴ Pro W3"/>
              </a:rPr>
              <a:t>Bhutan</a:t>
            </a:r>
          </a:p>
          <a:p>
            <a:pPr eaLnBrk="1" hangingPunct="1">
              <a:spcBef>
                <a:spcPct val="0"/>
              </a:spcBef>
              <a:buFontTx/>
              <a:buNone/>
            </a:pPr>
            <a:r>
              <a:rPr lang="en-GB" altLang="en-US" sz="2000">
                <a:ea typeface="ヒラギノ角ゴ Pro W3"/>
                <a:cs typeface="ヒラギノ角ゴ Pro W3"/>
              </a:rPr>
              <a:t>Bolivia</a:t>
            </a:r>
          </a:p>
          <a:p>
            <a:pPr eaLnBrk="1" hangingPunct="1">
              <a:spcBef>
                <a:spcPct val="0"/>
              </a:spcBef>
              <a:buFontTx/>
              <a:buNone/>
            </a:pPr>
            <a:r>
              <a:rPr lang="en-GB" altLang="en-US" sz="2000">
                <a:ea typeface="ヒラギノ角ゴ Pro W3"/>
                <a:cs typeface="ヒラギノ角ゴ Pro W3"/>
              </a:rPr>
              <a:t>Burundi</a:t>
            </a:r>
          </a:p>
          <a:p>
            <a:pPr eaLnBrk="1" hangingPunct="1">
              <a:spcBef>
                <a:spcPct val="0"/>
              </a:spcBef>
              <a:buFontTx/>
              <a:buNone/>
            </a:pPr>
            <a:r>
              <a:rPr lang="en-GB" altLang="en-US" sz="2000">
                <a:ea typeface="ヒラギノ角ゴ Pro W3"/>
                <a:cs typeface="ヒラギノ角ゴ Pro W3"/>
              </a:rPr>
              <a:t>Cambodia</a:t>
            </a:r>
          </a:p>
          <a:p>
            <a:pPr eaLnBrk="1" hangingPunct="1">
              <a:spcBef>
                <a:spcPct val="0"/>
              </a:spcBef>
              <a:buFontTx/>
              <a:buNone/>
            </a:pPr>
            <a:r>
              <a:rPr lang="en-GB" altLang="en-US" sz="2000">
                <a:ea typeface="ヒラギノ角ゴ Pro W3"/>
                <a:cs typeface="ヒラギノ角ゴ Pro W3"/>
              </a:rPr>
              <a:t>Cape Verde</a:t>
            </a:r>
          </a:p>
          <a:p>
            <a:pPr eaLnBrk="1" hangingPunct="1">
              <a:spcBef>
                <a:spcPct val="0"/>
              </a:spcBef>
              <a:buFontTx/>
              <a:buNone/>
            </a:pPr>
            <a:r>
              <a:rPr lang="en-GB" altLang="en-US" sz="2000">
                <a:ea typeface="ヒラギノ角ゴ Pro W3"/>
                <a:cs typeface="ヒラギノ角ゴ Pro W3"/>
              </a:rPr>
              <a:t>Democratic Republic of Congo</a:t>
            </a:r>
          </a:p>
          <a:p>
            <a:pPr eaLnBrk="1" hangingPunct="1">
              <a:spcBef>
                <a:spcPct val="0"/>
              </a:spcBef>
              <a:buFontTx/>
              <a:buNone/>
            </a:pPr>
            <a:r>
              <a:rPr lang="en-GB" altLang="en-US" sz="2000">
                <a:ea typeface="ヒラギノ角ゴ Pro W3"/>
                <a:cs typeface="ヒラギノ角ゴ Pro W3"/>
              </a:rPr>
              <a:t>Djibouti</a:t>
            </a:r>
          </a:p>
          <a:p>
            <a:pPr eaLnBrk="1" hangingPunct="1">
              <a:spcBef>
                <a:spcPct val="0"/>
              </a:spcBef>
              <a:buFontTx/>
              <a:buNone/>
            </a:pPr>
            <a:r>
              <a:rPr lang="en-GB" altLang="en-US" sz="2000">
                <a:ea typeface="ヒラギノ角ゴ Pro W3"/>
                <a:cs typeface="ヒラギノ角ゴ Pro W3"/>
              </a:rPr>
              <a:t>Eritrea</a:t>
            </a:r>
          </a:p>
          <a:p>
            <a:pPr eaLnBrk="1" hangingPunct="1">
              <a:spcBef>
                <a:spcPct val="0"/>
              </a:spcBef>
              <a:buFontTx/>
              <a:buNone/>
            </a:pPr>
            <a:r>
              <a:rPr lang="en-GB" altLang="en-US" sz="2000">
                <a:ea typeface="ヒラギノ角ゴ Pro W3"/>
                <a:cs typeface="ヒラギノ角ゴ Pro W3"/>
              </a:rPr>
              <a:t>Ethiopia</a:t>
            </a:r>
          </a:p>
          <a:p>
            <a:pPr eaLnBrk="1" hangingPunct="1">
              <a:spcBef>
                <a:spcPct val="0"/>
              </a:spcBef>
              <a:buFontTx/>
              <a:buNone/>
            </a:pPr>
            <a:r>
              <a:rPr lang="en-GB" altLang="en-US" sz="2000">
                <a:ea typeface="ヒラギノ角ゴ Pro W3"/>
                <a:cs typeface="ヒラギノ角ゴ Pro W3"/>
              </a:rPr>
              <a:t>Fiji</a:t>
            </a:r>
          </a:p>
          <a:p>
            <a:pPr eaLnBrk="1" hangingPunct="1">
              <a:spcBef>
                <a:spcPct val="0"/>
              </a:spcBef>
              <a:buFontTx/>
              <a:buNone/>
            </a:pPr>
            <a:r>
              <a:rPr lang="en-GB" altLang="en-US" sz="2000">
                <a:ea typeface="ヒラギノ角ゴ Pro W3"/>
                <a:cs typeface="ヒラギノ角ゴ Pro W3"/>
              </a:rPr>
              <a:t>Guyana</a:t>
            </a:r>
          </a:p>
          <a:p>
            <a:pPr eaLnBrk="1" hangingPunct="1">
              <a:spcBef>
                <a:spcPct val="0"/>
              </a:spcBef>
              <a:buFontTx/>
              <a:buNone/>
            </a:pPr>
            <a:r>
              <a:rPr lang="en-GB" altLang="en-US" sz="2000">
                <a:ea typeface="ヒラギノ角ゴ Pro W3"/>
                <a:cs typeface="ヒラギノ角ゴ Pro W3"/>
              </a:rPr>
              <a:t>Haiti</a:t>
            </a:r>
          </a:p>
        </p:txBody>
      </p:sp>
      <p:sp>
        <p:nvSpPr>
          <p:cNvPr id="19460" name="Text Box 4"/>
          <p:cNvSpPr txBox="1">
            <a:spLocks noChangeArrowheads="1"/>
          </p:cNvSpPr>
          <p:nvPr/>
        </p:nvSpPr>
        <p:spPr bwMode="auto">
          <a:xfrm>
            <a:off x="3635375" y="692150"/>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Iraq</a:t>
            </a:r>
          </a:p>
          <a:p>
            <a:pPr eaLnBrk="1" hangingPunct="1">
              <a:spcBef>
                <a:spcPct val="0"/>
              </a:spcBef>
              <a:buFontTx/>
              <a:buNone/>
            </a:pPr>
            <a:r>
              <a:rPr lang="en-US" altLang="en-US" sz="2000"/>
              <a:t>Jamaica</a:t>
            </a:r>
          </a:p>
          <a:p>
            <a:pPr eaLnBrk="1" hangingPunct="1">
              <a:spcBef>
                <a:spcPct val="0"/>
              </a:spcBef>
              <a:buFontTx/>
              <a:buNone/>
            </a:pPr>
            <a:r>
              <a:rPr lang="en-US" altLang="en-US" sz="2000"/>
              <a:t>Jordan</a:t>
            </a:r>
          </a:p>
          <a:p>
            <a:pPr eaLnBrk="1" hangingPunct="1">
              <a:spcBef>
                <a:spcPct val="0"/>
              </a:spcBef>
              <a:buFontTx/>
              <a:buNone/>
            </a:pPr>
            <a:r>
              <a:rPr lang="en-US" altLang="en-US" sz="2000"/>
              <a:t>Kiribati</a:t>
            </a:r>
          </a:p>
          <a:p>
            <a:pPr eaLnBrk="1" hangingPunct="1">
              <a:spcBef>
                <a:spcPct val="0"/>
              </a:spcBef>
              <a:buFontTx/>
              <a:buNone/>
            </a:pPr>
            <a:r>
              <a:rPr lang="en-US" altLang="en-US" sz="2000"/>
              <a:t>Kuwait</a:t>
            </a:r>
          </a:p>
          <a:p>
            <a:pPr eaLnBrk="1" hangingPunct="1">
              <a:spcBef>
                <a:spcPct val="0"/>
              </a:spcBef>
              <a:buFontTx/>
              <a:buNone/>
            </a:pPr>
            <a:r>
              <a:rPr lang="en-US" altLang="en-US" sz="2000"/>
              <a:t>Lebanon</a:t>
            </a:r>
          </a:p>
          <a:p>
            <a:pPr eaLnBrk="1" hangingPunct="1">
              <a:spcBef>
                <a:spcPct val="0"/>
              </a:spcBef>
              <a:buFontTx/>
              <a:buNone/>
            </a:pPr>
            <a:r>
              <a:rPr lang="en-US" altLang="en-US" sz="2000"/>
              <a:t>Maldives</a:t>
            </a:r>
          </a:p>
          <a:p>
            <a:pPr eaLnBrk="1" hangingPunct="1">
              <a:spcBef>
                <a:spcPct val="0"/>
              </a:spcBef>
              <a:buFontTx/>
              <a:buNone/>
            </a:pPr>
            <a:r>
              <a:rPr lang="en-US" altLang="en-US" sz="2000"/>
              <a:t>Marshall Islands</a:t>
            </a:r>
          </a:p>
          <a:p>
            <a:pPr eaLnBrk="1" hangingPunct="1">
              <a:spcBef>
                <a:spcPct val="0"/>
              </a:spcBef>
              <a:buFontTx/>
              <a:buNone/>
            </a:pPr>
            <a:r>
              <a:rPr lang="en-US" altLang="en-US" sz="2000"/>
              <a:t>Mauritius</a:t>
            </a:r>
          </a:p>
          <a:p>
            <a:pPr eaLnBrk="1" hangingPunct="1">
              <a:spcBef>
                <a:spcPct val="0"/>
              </a:spcBef>
              <a:buFontTx/>
              <a:buNone/>
            </a:pPr>
            <a:r>
              <a:rPr lang="en-US" altLang="en-US" sz="2000"/>
              <a:t>Micronesia</a:t>
            </a:r>
          </a:p>
          <a:p>
            <a:pPr eaLnBrk="1" hangingPunct="1">
              <a:spcBef>
                <a:spcPct val="0"/>
              </a:spcBef>
              <a:buFontTx/>
              <a:buNone/>
            </a:pPr>
            <a:r>
              <a:rPr lang="en-US" altLang="en-US" sz="2000"/>
              <a:t>Myanmar</a:t>
            </a:r>
          </a:p>
          <a:p>
            <a:pPr eaLnBrk="1" hangingPunct="1">
              <a:spcBef>
                <a:spcPct val="0"/>
              </a:spcBef>
              <a:buFontTx/>
              <a:buNone/>
            </a:pPr>
            <a:r>
              <a:rPr lang="en-US" altLang="en-US" sz="2000"/>
              <a:t>Nauru</a:t>
            </a:r>
          </a:p>
          <a:p>
            <a:pPr eaLnBrk="1" hangingPunct="1">
              <a:spcBef>
                <a:spcPct val="0"/>
              </a:spcBef>
              <a:buFontTx/>
              <a:buNone/>
            </a:pPr>
            <a:r>
              <a:rPr lang="en-US" altLang="en-US" sz="2000"/>
              <a:t>Nepal</a:t>
            </a:r>
          </a:p>
          <a:p>
            <a:pPr eaLnBrk="1" hangingPunct="1">
              <a:spcBef>
                <a:spcPct val="0"/>
              </a:spcBef>
              <a:buFontTx/>
              <a:buNone/>
            </a:pPr>
            <a:r>
              <a:rPr lang="en-US" altLang="en-US" sz="2000"/>
              <a:t>Pakistan</a:t>
            </a:r>
          </a:p>
          <a:p>
            <a:pPr eaLnBrk="1" hangingPunct="1">
              <a:spcBef>
                <a:spcPct val="0"/>
              </a:spcBef>
              <a:buFontTx/>
              <a:buNone/>
            </a:pPr>
            <a:r>
              <a:rPr lang="en-US" altLang="en-US" sz="2000"/>
              <a:t>Palau</a:t>
            </a:r>
          </a:p>
          <a:p>
            <a:pPr eaLnBrk="1" hangingPunct="1">
              <a:spcBef>
                <a:spcPct val="0"/>
              </a:spcBef>
              <a:buFontTx/>
              <a:buNone/>
            </a:pPr>
            <a:r>
              <a:rPr lang="en-US" altLang="en-US" sz="2000"/>
              <a:t>Paraguay</a:t>
            </a:r>
          </a:p>
          <a:p>
            <a:pPr eaLnBrk="1" hangingPunct="1">
              <a:spcBef>
                <a:spcPct val="0"/>
              </a:spcBef>
              <a:buFontTx/>
              <a:buNone/>
            </a:pPr>
            <a:r>
              <a:rPr lang="en-US" altLang="en-US" sz="2000"/>
              <a:t>Samoa</a:t>
            </a:r>
          </a:p>
          <a:p>
            <a:pPr eaLnBrk="1" hangingPunct="1">
              <a:spcBef>
                <a:spcPct val="0"/>
              </a:spcBef>
              <a:buFontTx/>
              <a:buNone/>
            </a:pPr>
            <a:r>
              <a:rPr lang="en-US" altLang="en-US" sz="2000"/>
              <a:t>Solomon Islands</a:t>
            </a:r>
          </a:p>
        </p:txBody>
      </p:sp>
      <p:sp>
        <p:nvSpPr>
          <p:cNvPr id="19461" name="Text Box 5"/>
          <p:cNvSpPr txBox="1">
            <a:spLocks noChangeArrowheads="1"/>
          </p:cNvSpPr>
          <p:nvPr/>
        </p:nvSpPr>
        <p:spPr bwMode="auto">
          <a:xfrm>
            <a:off x="6300788" y="692150"/>
            <a:ext cx="24479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Somalia</a:t>
            </a:r>
          </a:p>
          <a:p>
            <a:pPr eaLnBrk="1" hangingPunct="1">
              <a:spcBef>
                <a:spcPct val="0"/>
              </a:spcBef>
              <a:buFontTx/>
              <a:buNone/>
            </a:pPr>
            <a:r>
              <a:rPr lang="en-US" altLang="en-US" sz="2000"/>
              <a:t>South Sudan</a:t>
            </a:r>
          </a:p>
          <a:p>
            <a:pPr eaLnBrk="1" hangingPunct="1">
              <a:spcBef>
                <a:spcPct val="0"/>
              </a:spcBef>
              <a:buFontTx/>
              <a:buNone/>
            </a:pPr>
            <a:r>
              <a:rPr lang="en-US" altLang="en-US" sz="2000"/>
              <a:t>Suriname</a:t>
            </a:r>
          </a:p>
          <a:p>
            <a:pPr eaLnBrk="1" hangingPunct="1">
              <a:spcBef>
                <a:spcPct val="0"/>
              </a:spcBef>
              <a:buFontTx/>
              <a:buNone/>
            </a:pPr>
            <a:r>
              <a:rPr lang="en-US" altLang="en-US" sz="2000"/>
              <a:t>Timor-Leste</a:t>
            </a:r>
          </a:p>
          <a:p>
            <a:pPr eaLnBrk="1" hangingPunct="1">
              <a:spcBef>
                <a:spcPct val="0"/>
              </a:spcBef>
              <a:buFontTx/>
              <a:buNone/>
            </a:pPr>
            <a:r>
              <a:rPr lang="en-US" altLang="en-US" sz="2000"/>
              <a:t>Tonga</a:t>
            </a:r>
          </a:p>
          <a:p>
            <a:pPr eaLnBrk="1" hangingPunct="1">
              <a:spcBef>
                <a:spcPct val="0"/>
              </a:spcBef>
              <a:buFontTx/>
              <a:buNone/>
            </a:pPr>
            <a:r>
              <a:rPr lang="en-US" altLang="en-US" sz="2000"/>
              <a:t>Tuvalu</a:t>
            </a:r>
          </a:p>
          <a:p>
            <a:pPr eaLnBrk="1" hangingPunct="1">
              <a:spcBef>
                <a:spcPct val="0"/>
              </a:spcBef>
              <a:buFontTx/>
              <a:buNone/>
            </a:pPr>
            <a:r>
              <a:rPr lang="en-US" altLang="en-US" sz="2000"/>
              <a:t>Uruguay</a:t>
            </a:r>
          </a:p>
          <a:p>
            <a:pPr eaLnBrk="1" hangingPunct="1">
              <a:spcBef>
                <a:spcPct val="0"/>
              </a:spcBef>
              <a:buFontTx/>
              <a:buNone/>
            </a:pPr>
            <a:r>
              <a:rPr lang="en-US" altLang="en-US" sz="2000"/>
              <a:t>Vanuatu</a:t>
            </a:r>
          </a:p>
          <a:p>
            <a:pPr eaLnBrk="1" hangingPunct="1">
              <a:spcBef>
                <a:spcPct val="0"/>
              </a:spcBef>
              <a:buFontTx/>
              <a:buNone/>
            </a:pPr>
            <a:r>
              <a:rPr lang="en-US" altLang="en-US" sz="2000"/>
              <a:t>Venezuela</a:t>
            </a:r>
          </a:p>
          <a:p>
            <a:pPr eaLnBrk="1" hangingPunct="1">
              <a:spcBef>
                <a:spcPct val="0"/>
              </a:spcBef>
              <a:buFontTx/>
              <a:buNone/>
            </a:pPr>
            <a:r>
              <a:rPr lang="en-US" altLang="en-US" sz="2000"/>
              <a:t>Yemen</a:t>
            </a:r>
          </a:p>
          <a:p>
            <a:pPr eaLnBrk="1" hangingPunct="1">
              <a:spcBef>
                <a:spcPct val="50000"/>
              </a:spcBef>
              <a:buFontTx/>
              <a:buNone/>
            </a:pPr>
            <a:endParaRPr lang="en-US" altLang="en-US" sz="2000"/>
          </a:p>
          <a:p>
            <a:pPr eaLnBrk="1" hangingPunct="1">
              <a:spcBef>
                <a:spcPct val="50000"/>
              </a:spcBef>
              <a:buFontTx/>
              <a:buNone/>
            </a:pPr>
            <a:r>
              <a:rPr lang="en-US" altLang="en-US" sz="2000"/>
              <a:t>(45)</a:t>
            </a:r>
          </a:p>
        </p:txBody>
      </p:sp>
      <p:sp>
        <p:nvSpPr>
          <p:cNvPr id="1946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39B7FEB2-2292-4F1E-A7FB-11FE61284052}" type="slidenum">
              <a:rPr lang="en-US" altLang="en-US" sz="1400" smtClean="0"/>
              <a:pPr eaLnBrk="1" hangingPunct="1">
                <a:spcBef>
                  <a:spcPct val="0"/>
                </a:spcBef>
                <a:buFontTx/>
                <a:buNone/>
              </a:pPr>
              <a:t>43</a:t>
            </a:fld>
            <a:endParaRPr lang="en-US" altLang="en-US" sz="1400" smtClean="0"/>
          </a:p>
        </p:txBody>
      </p:sp>
    </p:spTree>
    <p:extLst>
      <p:ext uri="{BB962C8B-B14F-4D97-AF65-F5344CB8AC3E}">
        <p14:creationId xmlns:p14="http://schemas.microsoft.com/office/powerpoint/2010/main" val="2758608509"/>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Grp="1" noChangeAspect="1"/>
          </p:cNvGraphicFramePr>
          <p:nvPr>
            <p:ph idx="1"/>
          </p:nvPr>
        </p:nvGraphicFramePr>
        <p:xfrm>
          <a:off x="31750" y="0"/>
          <a:ext cx="8686800" cy="6146800"/>
        </p:xfrm>
        <a:graphic>
          <a:graphicData uri="http://schemas.openxmlformats.org/presentationml/2006/ole">
            <mc:AlternateContent xmlns:mc="http://schemas.openxmlformats.org/markup-compatibility/2006">
              <mc:Choice xmlns:v="urn:schemas-microsoft-com:vml" Requires="v">
                <p:oleObj spid="_x0000_s3115" name="Chart" r:id="rId3" imgW="6143580" imgH="4352835" progId="MSGraph.Chart.8">
                  <p:embed followColorScheme="full"/>
                </p:oleObj>
              </mc:Choice>
              <mc:Fallback>
                <p:oleObj name="Chart" r:id="rId3" imgW="6143580" imgH="4352835" progId="MSGraph.Chart.8">
                  <p:embed followColorScheme="full"/>
                  <p:pic>
                    <p:nvPicPr>
                      <p:cNvPr id="0" name=""/>
                      <p:cNvPicPr>
                        <a:picLocks noGrp="1" noChangeAspect="1" noChangeArrowheads="1"/>
                      </p:cNvPicPr>
                      <p:nvPr/>
                    </p:nvPicPr>
                    <p:blipFill>
                      <a:blip r:embed="rId4"/>
                      <a:srcRect/>
                      <a:stretch>
                        <a:fillRect/>
                      </a:stretch>
                    </p:blipFill>
                    <p:spPr bwMode="auto">
                      <a:xfrm>
                        <a:off x="31750" y="0"/>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Rectangle 2"/>
          <p:cNvSpPr>
            <a:spLocks noGrp="1" noChangeArrowheads="1"/>
          </p:cNvSpPr>
          <p:nvPr>
            <p:ph type="title"/>
          </p:nvPr>
        </p:nvSpPr>
        <p:spPr>
          <a:xfrm>
            <a:off x="323850" y="0"/>
            <a:ext cx="8229600" cy="908050"/>
          </a:xfrm>
        </p:spPr>
        <p:txBody>
          <a:bodyPr/>
          <a:lstStyle/>
          <a:p>
            <a:r>
              <a:rPr lang="en-US" altLang="en-US" smtClean="0">
                <a:solidFill>
                  <a:srgbClr val="0070C0"/>
                </a:solidFill>
              </a:rPr>
              <a:t>PCT Applications in 2013</a:t>
            </a:r>
          </a:p>
        </p:txBody>
      </p:sp>
      <p:sp>
        <p:nvSpPr>
          <p:cNvPr id="20484" name="Text Box 4"/>
          <p:cNvSpPr txBox="1">
            <a:spLocks noChangeArrowheads="1"/>
          </p:cNvSpPr>
          <p:nvPr/>
        </p:nvSpPr>
        <p:spPr bwMode="auto">
          <a:xfrm>
            <a:off x="2124075" y="6165850"/>
            <a:ext cx="464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2013: 205,300 PCT applications (+5.1%)</a:t>
            </a:r>
          </a:p>
        </p:txBody>
      </p:sp>
      <p:sp>
        <p:nvSpPr>
          <p:cNvPr id="20485"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87C3A038-1FD8-4567-95A9-BA5A2BC87CC5}" type="slidenum">
              <a:rPr lang="en-US" altLang="en-US" sz="1400" smtClean="0"/>
              <a:pPr eaLnBrk="1" hangingPunct="1">
                <a:spcBef>
                  <a:spcPct val="0"/>
                </a:spcBef>
                <a:buFontTx/>
                <a:buNone/>
              </a:pPr>
              <a:t>44</a:t>
            </a:fld>
            <a:endParaRPr lang="en-US" altLang="en-US" sz="1400" smtClean="0"/>
          </a:p>
        </p:txBody>
      </p:sp>
    </p:spTree>
    <p:extLst>
      <p:ext uri="{BB962C8B-B14F-4D97-AF65-F5344CB8AC3E}">
        <p14:creationId xmlns:p14="http://schemas.microsoft.com/office/powerpoint/2010/main" val="2506209999"/>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179388" y="1052513"/>
          <a:ext cx="8964612" cy="5114925"/>
        </p:xfrm>
        <a:graphic>
          <a:graphicData uri="http://schemas.openxmlformats.org/presentationml/2006/ole">
            <mc:AlternateContent xmlns:mc="http://schemas.openxmlformats.org/markup-compatibility/2006">
              <mc:Choice xmlns:v="urn:schemas-microsoft-com:vml" Requires="v">
                <p:oleObj spid="_x0000_s4139" name="Chart" r:id="rId3" imgW="6096060" imgH="4076790" progId="MSGraph.Chart.8">
                  <p:embed followColorScheme="full"/>
                </p:oleObj>
              </mc:Choice>
              <mc:Fallback>
                <p:oleObj name="Chart" r:id="rId3" imgW="6096060" imgH="4076790" progId="MSGraph.Chart.8">
                  <p:embed followColorScheme="full"/>
                  <p:pic>
                    <p:nvPicPr>
                      <p:cNvPr id="0" name=""/>
                      <p:cNvPicPr>
                        <a:picLocks noChangeAspect="1" noChangeArrowheads="1"/>
                      </p:cNvPicPr>
                      <p:nvPr/>
                    </p:nvPicPr>
                    <p:blipFill>
                      <a:blip r:embed="rId4"/>
                      <a:srcRect/>
                      <a:stretch>
                        <a:fillRect/>
                      </a:stretch>
                    </p:blipFill>
                    <p:spPr bwMode="auto">
                      <a:xfrm>
                        <a:off x="179388" y="1052513"/>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7" name="Rectangle 3"/>
          <p:cNvSpPr>
            <a:spLocks noChangeArrowheads="1"/>
          </p:cNvSpPr>
          <p:nvPr/>
        </p:nvSpPr>
        <p:spPr bwMode="auto">
          <a:xfrm>
            <a:off x="395288" y="44450"/>
            <a:ext cx="80613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3600">
                <a:solidFill>
                  <a:srgbClr val="0070C0"/>
                </a:solidFill>
              </a:rPr>
              <a:t>International Applications Received </a:t>
            </a:r>
            <a:br>
              <a:rPr lang="en-US" altLang="en-US" sz="3600">
                <a:solidFill>
                  <a:srgbClr val="0070C0"/>
                </a:solidFill>
              </a:rPr>
            </a:br>
            <a:r>
              <a:rPr lang="en-US" altLang="en-US" sz="3600">
                <a:solidFill>
                  <a:srgbClr val="0070C0"/>
                </a:solidFill>
              </a:rPr>
              <a:t>in 2013 by Country of Origin </a:t>
            </a:r>
          </a:p>
        </p:txBody>
      </p:sp>
      <p:sp>
        <p:nvSpPr>
          <p:cNvPr id="21508"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1509"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1510"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CN: +15.6%</a:t>
            </a:r>
          </a:p>
          <a:p>
            <a:pPr eaLnBrk="1" hangingPunct="1">
              <a:spcBef>
                <a:spcPct val="50000"/>
              </a:spcBef>
              <a:buFontTx/>
              <a:buNone/>
            </a:pPr>
            <a:r>
              <a:rPr lang="en-US" altLang="en-US"/>
              <a:t>US: +10.8%</a:t>
            </a:r>
          </a:p>
          <a:p>
            <a:pPr eaLnBrk="1" hangingPunct="1">
              <a:spcBef>
                <a:spcPct val="50000"/>
              </a:spcBef>
              <a:buFontTx/>
              <a:buNone/>
            </a:pPr>
            <a:r>
              <a:rPr lang="en-US" altLang="en-US"/>
              <a:t>SE: +10.4%</a:t>
            </a:r>
          </a:p>
        </p:txBody>
      </p:sp>
      <p:sp>
        <p:nvSpPr>
          <p:cNvPr id="21511"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0A48DABE-8734-4A45-84ED-D39F10B7D5C6}" type="slidenum">
              <a:rPr lang="en-US" altLang="en-US" sz="1400" smtClean="0"/>
              <a:pPr eaLnBrk="1" hangingPunct="1">
                <a:spcBef>
                  <a:spcPct val="0"/>
                </a:spcBef>
                <a:buFontTx/>
                <a:buNone/>
              </a:pPr>
              <a:t>45</a:t>
            </a:fld>
            <a:endParaRPr lang="en-US" altLang="en-US" sz="1400" smtClean="0"/>
          </a:p>
        </p:txBody>
      </p:sp>
    </p:spTree>
    <p:extLst>
      <p:ext uri="{BB962C8B-B14F-4D97-AF65-F5344CB8AC3E}">
        <p14:creationId xmlns:p14="http://schemas.microsoft.com/office/powerpoint/2010/main" val="230115462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79388" y="4916488"/>
            <a:ext cx="87852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a:ea typeface="ヒラギノ角ゴ Pro W3"/>
                <a:cs typeface="ヒラギノ角ゴ Pro W3"/>
              </a:rPr>
              <a:t>507,400 national phase entries estimated in 2011 (+ 4.2%)</a:t>
            </a:r>
          </a:p>
          <a:p>
            <a:pPr eaLnBrk="1" hangingPunct="1">
              <a:spcBef>
                <a:spcPct val="0"/>
              </a:spcBef>
              <a:buFontTx/>
              <a:buNone/>
            </a:pPr>
            <a:r>
              <a:rPr lang="en-US" altLang="en-US" sz="1400">
                <a:ea typeface="ヒラギノ角ゴ Pro W3"/>
                <a:cs typeface="ヒラギノ角ゴ Pro W3"/>
              </a:rPr>
              <a:t>431,800 (about 85%) of NPEs are from non-resident applicants, making PCT NPEs responsible for </a:t>
            </a:r>
            <a:r>
              <a:rPr lang="en-US" altLang="en-US" sz="1400" u="sng">
                <a:ea typeface="ヒラギノ角ゴ Pro W3"/>
                <a:cs typeface="ヒラギノ角ゴ Pro W3"/>
              </a:rPr>
              <a:t>54.9% of all non-resident patent applications filed worldwide in 2011</a:t>
            </a:r>
            <a:endParaRPr lang="en-US" altLang="en-US" sz="1400">
              <a:ea typeface="ヒラギノ角ゴ Pro W3"/>
              <a:cs typeface="ヒラギノ角ゴ Pro W3"/>
            </a:endParaRPr>
          </a:p>
        </p:txBody>
      </p:sp>
      <p:pic>
        <p:nvPicPr>
          <p:cNvPr id="2253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95413"/>
            <a:ext cx="91440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Rectangle 6"/>
          <p:cNvSpPr>
            <a:spLocks noChangeArrowheads="1"/>
          </p:cNvSpPr>
          <p:nvPr/>
        </p:nvSpPr>
        <p:spPr bwMode="auto">
          <a:xfrm>
            <a:off x="468313" y="-171450"/>
            <a:ext cx="79883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50000"/>
              </a:spcBef>
              <a:buFontTx/>
              <a:buNone/>
            </a:pPr>
            <a:r>
              <a:rPr lang="en-US" altLang="en-US" sz="3600">
                <a:solidFill>
                  <a:srgbClr val="0070C0"/>
                </a:solidFill>
              </a:rPr>
              <a:t>PCT National Phase Entries—Total </a:t>
            </a:r>
          </a:p>
        </p:txBody>
      </p:sp>
      <p:sp>
        <p:nvSpPr>
          <p:cNvPr id="22533"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8C93AEFF-CBB1-49A1-99CB-794BB281CC87}" type="slidenum">
              <a:rPr lang="en-US" altLang="en-US" sz="1400" smtClean="0"/>
              <a:pPr eaLnBrk="1" hangingPunct="1">
                <a:spcBef>
                  <a:spcPct val="0"/>
                </a:spcBef>
                <a:buFontTx/>
                <a:buNone/>
              </a:pPr>
              <a:t>46</a:t>
            </a:fld>
            <a:endParaRPr lang="en-US" altLang="en-US" sz="1400" smtClean="0"/>
          </a:p>
        </p:txBody>
      </p:sp>
    </p:spTree>
    <p:extLst>
      <p:ext uri="{BB962C8B-B14F-4D97-AF65-F5344CB8AC3E}">
        <p14:creationId xmlns:p14="http://schemas.microsoft.com/office/powerpoint/2010/main" val="1497583651"/>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554672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2286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a:ea typeface="ヒラギノ角ゴ Pro W3"/>
                <a:cs typeface="ヒラギノ角ゴ Pro W3"/>
              </a:rPr>
              <a:t>USPTO most preferred DO for National Phase Entries; had highest growth among the IP5 Offices (+7.3%)  </a:t>
            </a:r>
          </a:p>
          <a:p>
            <a:pPr eaLnBrk="1" hangingPunct="1">
              <a:spcBef>
                <a:spcPct val="0"/>
              </a:spcBef>
              <a:buFontTx/>
              <a:buNone/>
            </a:pPr>
            <a:r>
              <a:rPr lang="en-US" altLang="en-US" sz="1400">
                <a:ea typeface="ヒラギノ角ゴ Pro W3"/>
                <a:cs typeface="ヒラギノ角ゴ Pro W3"/>
              </a:rPr>
              <a:t>Brazil (+12.6%) and India (+9.8%) had highest growth rates among top 10 Offices </a:t>
            </a:r>
          </a:p>
        </p:txBody>
      </p:sp>
      <p:pic>
        <p:nvPicPr>
          <p:cNvPr id="2355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052513"/>
            <a:ext cx="6769100"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Rectangle 4"/>
          <p:cNvSpPr>
            <a:spLocks noChangeArrowheads="1"/>
          </p:cNvSpPr>
          <p:nvPr/>
        </p:nvSpPr>
        <p:spPr bwMode="auto">
          <a:xfrm>
            <a:off x="323850" y="-171450"/>
            <a:ext cx="81327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50000"/>
              </a:spcBef>
              <a:buFontTx/>
              <a:buNone/>
            </a:pPr>
            <a:r>
              <a:rPr lang="en-US" altLang="en-US" sz="3600">
                <a:solidFill>
                  <a:srgbClr val="0070C0"/>
                </a:solidFill>
              </a:rPr>
              <a:t>PCT National Phase Entries 2011—</a:t>
            </a:r>
            <a:br>
              <a:rPr lang="en-US" altLang="en-US" sz="3600">
                <a:solidFill>
                  <a:srgbClr val="0070C0"/>
                </a:solidFill>
              </a:rPr>
            </a:br>
            <a:r>
              <a:rPr lang="en-US" altLang="en-US" sz="3600">
                <a:solidFill>
                  <a:srgbClr val="0070C0"/>
                </a:solidFill>
              </a:rPr>
              <a:t>by Target Office (1) </a:t>
            </a:r>
          </a:p>
        </p:txBody>
      </p:sp>
      <p:sp>
        <p:nvSpPr>
          <p:cNvPr id="23557"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BEC704E0-95EF-4D6C-A476-66DC0396DC98}" type="slidenum">
              <a:rPr lang="en-US" altLang="en-US" sz="1400" smtClean="0"/>
              <a:pPr eaLnBrk="1" hangingPunct="1">
                <a:spcBef>
                  <a:spcPct val="0"/>
                </a:spcBef>
                <a:buFontTx/>
                <a:buNone/>
              </a:pPr>
              <a:t>47</a:t>
            </a:fld>
            <a:endParaRPr lang="en-US" altLang="en-US" sz="1400" smtClean="0"/>
          </a:p>
        </p:txBody>
      </p:sp>
    </p:spTree>
    <p:extLst>
      <p:ext uri="{BB962C8B-B14F-4D97-AF65-F5344CB8AC3E}">
        <p14:creationId xmlns:p14="http://schemas.microsoft.com/office/powerpoint/2010/main" val="3319343379"/>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12875"/>
            <a:ext cx="67691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ChangeArrowheads="1"/>
          </p:cNvSpPr>
          <p:nvPr/>
        </p:nvSpPr>
        <p:spPr bwMode="auto">
          <a:xfrm>
            <a:off x="250825" y="0"/>
            <a:ext cx="7947025"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3600">
                <a:solidFill>
                  <a:srgbClr val="0070C0"/>
                </a:solidFill>
              </a:rPr>
              <a:t>PCT National Phase Entries 2011—</a:t>
            </a:r>
          </a:p>
          <a:p>
            <a:pPr eaLnBrk="1" hangingPunct="1">
              <a:spcBef>
                <a:spcPct val="0"/>
              </a:spcBef>
              <a:buFontTx/>
              <a:buNone/>
            </a:pPr>
            <a:r>
              <a:rPr lang="en-US" altLang="en-US" sz="3600">
                <a:solidFill>
                  <a:srgbClr val="0070C0"/>
                </a:solidFill>
              </a:rPr>
              <a:t>by Target Office (2)</a:t>
            </a:r>
          </a:p>
        </p:txBody>
      </p:sp>
      <p:sp>
        <p:nvSpPr>
          <p:cNvPr id="24580" name="Slide Number Placeholder 1"/>
          <p:cNvSpPr>
            <a:spLocks noGrp="1"/>
          </p:cNvSpPr>
          <p:nvPr>
            <p:ph type="sldNum" sz="quarter" idx="10"/>
          </p:nvPr>
        </p:nvSpPr>
        <p:spPr>
          <a:noFill/>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fld id="{ADB4D9D6-ABED-46B5-A732-DE7E46B61C98}" type="slidenum">
              <a:rPr lang="en-US" altLang="en-US" sz="1400" smtClean="0"/>
              <a:pPr eaLnBrk="1" hangingPunct="1">
                <a:spcBef>
                  <a:spcPct val="0"/>
                </a:spcBef>
                <a:buFontTx/>
                <a:buNone/>
              </a:pPr>
              <a:t>48</a:t>
            </a:fld>
            <a:endParaRPr lang="en-US" altLang="en-US" sz="1400" smtClean="0"/>
          </a:p>
        </p:txBody>
      </p:sp>
    </p:spTree>
    <p:extLst>
      <p:ext uri="{BB962C8B-B14F-4D97-AF65-F5344CB8AC3E}">
        <p14:creationId xmlns:p14="http://schemas.microsoft.com/office/powerpoint/2010/main" val="1149416916"/>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38238" y="228600"/>
            <a:ext cx="5622925" cy="641350"/>
          </a:xfrm>
        </p:spPr>
        <p:txBody>
          <a:bodyPr>
            <a:spAutoFit/>
          </a:bodyPr>
          <a:lstStyle/>
          <a:p>
            <a:r>
              <a:rPr lang="en-GB" altLang="en-US" smtClean="0">
                <a:solidFill>
                  <a:srgbClr val="0070C0"/>
                </a:solidFill>
              </a:rPr>
              <a:t>Top PCT Applicants 2013</a:t>
            </a:r>
          </a:p>
        </p:txBody>
      </p:sp>
      <p:sp>
        <p:nvSpPr>
          <p:cNvPr id="25603" name="Rectangle 3"/>
          <p:cNvSpPr>
            <a:spLocks noChangeArrowheads="1"/>
          </p:cNvSpPr>
          <p:nvPr/>
        </p:nvSpPr>
        <p:spPr bwMode="auto">
          <a:xfrm>
            <a:off x="1116013" y="908050"/>
            <a:ext cx="6624637"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a:ea typeface="ヒラギノ角ゴ Pro W3"/>
                <a:cs typeface="ヒラギノ角ゴ Pro W3"/>
              </a:rPr>
              <a:t>Panasonic—JP (2881)</a:t>
            </a:r>
          </a:p>
          <a:p>
            <a:pPr eaLnBrk="1" hangingPunct="1">
              <a:spcBef>
                <a:spcPct val="0"/>
              </a:spcBef>
              <a:buFontTx/>
              <a:buAutoNum type="arabicPeriod"/>
            </a:pPr>
            <a:r>
              <a:rPr lang="en-GB" altLang="en-US" sz="1600">
                <a:ea typeface="ヒラギノ角ゴ Pro W3"/>
                <a:cs typeface="ヒラギノ角ゴ Pro W3"/>
              </a:rPr>
              <a:t>ZTE—CN (2309)</a:t>
            </a:r>
          </a:p>
          <a:p>
            <a:pPr eaLnBrk="1" hangingPunct="1">
              <a:spcBef>
                <a:spcPct val="0"/>
              </a:spcBef>
              <a:buFontTx/>
              <a:buAutoNum type="arabicPeriod"/>
            </a:pPr>
            <a:r>
              <a:rPr lang="en-GB" altLang="en-US" sz="1600">
                <a:ea typeface="ヒラギノ角ゴ Pro W3"/>
                <a:cs typeface="ヒラギノ角ゴ Pro W3"/>
              </a:rPr>
              <a:t>Huawei—CN (2094)</a:t>
            </a:r>
          </a:p>
          <a:p>
            <a:pPr eaLnBrk="1" hangingPunct="1">
              <a:spcBef>
                <a:spcPct val="0"/>
              </a:spcBef>
              <a:buFontTx/>
              <a:buAutoNum type="arabicPeriod"/>
            </a:pPr>
            <a:r>
              <a:rPr lang="en-GB" altLang="en-US" sz="1600">
                <a:ea typeface="ヒラギノ角ゴ Pro W3"/>
                <a:cs typeface="ヒラギノ角ゴ Pro W3"/>
              </a:rPr>
              <a:t>Qualcomm—US (2036)</a:t>
            </a:r>
          </a:p>
          <a:p>
            <a:pPr eaLnBrk="1" hangingPunct="1">
              <a:spcBef>
                <a:spcPct val="0"/>
              </a:spcBef>
              <a:buFontTx/>
              <a:buAutoNum type="arabicPeriod"/>
            </a:pPr>
            <a:r>
              <a:rPr lang="en-GB" altLang="en-US" sz="1600">
                <a:ea typeface="ヒラギノ角ゴ Pro W3"/>
                <a:cs typeface="ヒラギノ角ゴ Pro W3"/>
              </a:rPr>
              <a:t>Intel—US (1852)</a:t>
            </a:r>
            <a:endParaRPr lang="en-GB" altLang="en-US" sz="1600"/>
          </a:p>
          <a:p>
            <a:pPr eaLnBrk="1" hangingPunct="1">
              <a:spcBef>
                <a:spcPct val="0"/>
              </a:spcBef>
              <a:buFontTx/>
              <a:buAutoNum type="arabicPeriod"/>
            </a:pPr>
            <a:r>
              <a:rPr lang="en-GB" altLang="en-US" sz="1600"/>
              <a:t>Sharp—JP (1840)</a:t>
            </a:r>
            <a:endParaRPr lang="en-GB" altLang="en-US" sz="1600">
              <a:ea typeface="ヒラギノ角ゴ Pro W3"/>
              <a:cs typeface="ヒラギノ角ゴ Pro W3"/>
            </a:endParaRPr>
          </a:p>
          <a:p>
            <a:pPr eaLnBrk="1" hangingPunct="1">
              <a:spcBef>
                <a:spcPct val="0"/>
              </a:spcBef>
              <a:buFontTx/>
              <a:buAutoNum type="arabicPeriod"/>
            </a:pPr>
            <a:r>
              <a:rPr lang="en-GB" altLang="en-US" sz="1600">
                <a:ea typeface="ヒラギノ角ゴ Pro W3"/>
                <a:cs typeface="ヒラギノ角ゴ Pro W3"/>
              </a:rPr>
              <a:t>Bosch—DE (1786) </a:t>
            </a:r>
          </a:p>
          <a:p>
            <a:pPr eaLnBrk="1" hangingPunct="1">
              <a:spcBef>
                <a:spcPct val="0"/>
              </a:spcBef>
              <a:buFontTx/>
              <a:buAutoNum type="arabicPeriod"/>
            </a:pPr>
            <a:r>
              <a:rPr lang="en-GB" altLang="en-US" sz="1600"/>
              <a:t>Toyota—JP (1696)</a:t>
            </a:r>
          </a:p>
          <a:p>
            <a:pPr eaLnBrk="1" hangingPunct="1">
              <a:spcBef>
                <a:spcPct val="0"/>
              </a:spcBef>
              <a:buFontTx/>
              <a:buAutoNum type="arabicPeriod"/>
            </a:pPr>
            <a:r>
              <a:rPr lang="en-GB" altLang="en-US" sz="1600"/>
              <a:t>Ericsson—SE (1467)</a:t>
            </a:r>
          </a:p>
          <a:p>
            <a:pPr eaLnBrk="1" hangingPunct="1">
              <a:spcBef>
                <a:spcPct val="0"/>
              </a:spcBef>
              <a:buFontTx/>
              <a:buAutoNum type="arabicPeriod"/>
            </a:pPr>
            <a:r>
              <a:rPr lang="en-GB" altLang="en-US" sz="1600"/>
              <a:t>Philips—NL (1423)</a:t>
            </a:r>
          </a:p>
        </p:txBody>
      </p:sp>
      <p:sp>
        <p:nvSpPr>
          <p:cNvPr id="7" name="Rectangle 2"/>
          <p:cNvSpPr txBox="1">
            <a:spLocks noChangeArrowheads="1"/>
          </p:cNvSpPr>
          <p:nvPr/>
        </p:nvSpPr>
        <p:spPr bwMode="auto">
          <a:xfrm>
            <a:off x="755650" y="3359150"/>
            <a:ext cx="72723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rtl="0" eaLnBrk="0" fontAlgn="base" hangingPunct="0">
              <a:spcBef>
                <a:spcPct val="0"/>
              </a:spcBef>
              <a:spcAft>
                <a:spcPct val="0"/>
              </a:spcAft>
              <a:defRPr sz="3600">
                <a:solidFill>
                  <a:srgbClr val="00408C"/>
                </a:solidFill>
                <a:latin typeface="+mj-lt"/>
                <a:ea typeface="+mj-ea"/>
                <a:cs typeface="+mj-cs"/>
              </a:defRPr>
            </a:lvl1pPr>
            <a:lvl2pPr algn="l" rtl="0" eaLnBrk="0" fontAlgn="base" hangingPunct="0">
              <a:spcBef>
                <a:spcPct val="0"/>
              </a:spcBef>
              <a:spcAft>
                <a:spcPct val="0"/>
              </a:spcAft>
              <a:defRPr sz="3600">
                <a:solidFill>
                  <a:srgbClr val="00408C"/>
                </a:solidFill>
                <a:latin typeface="Arial" pitchFamily="34" charset="0"/>
                <a:cs typeface="Arial" pitchFamily="34" charset="0"/>
              </a:defRPr>
            </a:lvl2pPr>
            <a:lvl3pPr algn="l" rtl="0" eaLnBrk="0" fontAlgn="base" hangingPunct="0">
              <a:spcBef>
                <a:spcPct val="0"/>
              </a:spcBef>
              <a:spcAft>
                <a:spcPct val="0"/>
              </a:spcAft>
              <a:defRPr sz="3600">
                <a:solidFill>
                  <a:srgbClr val="00408C"/>
                </a:solidFill>
                <a:latin typeface="Arial" pitchFamily="34" charset="0"/>
                <a:cs typeface="Arial" pitchFamily="34" charset="0"/>
              </a:defRPr>
            </a:lvl3pPr>
            <a:lvl4pPr algn="l" rtl="0" eaLnBrk="0" fontAlgn="base" hangingPunct="0">
              <a:spcBef>
                <a:spcPct val="0"/>
              </a:spcBef>
              <a:spcAft>
                <a:spcPct val="0"/>
              </a:spcAft>
              <a:defRPr sz="3600">
                <a:solidFill>
                  <a:srgbClr val="00408C"/>
                </a:solidFill>
                <a:latin typeface="Arial" pitchFamily="34" charset="0"/>
                <a:cs typeface="Arial" pitchFamily="34" charset="0"/>
              </a:defRPr>
            </a:lvl4pPr>
            <a:lvl5pPr algn="l" rtl="0" eaLnBrk="0" fontAlgn="base" hangingPunct="0">
              <a:spcBef>
                <a:spcPct val="0"/>
              </a:spcBef>
              <a:spcAft>
                <a:spcPct val="0"/>
              </a:spcAft>
              <a:defRPr sz="3600">
                <a:solidFill>
                  <a:srgbClr val="00408C"/>
                </a:solidFill>
                <a:latin typeface="Arial" pitchFamily="34" charset="0"/>
                <a:cs typeface="Arial" pitchFamily="34" charset="0"/>
              </a:defRPr>
            </a:lvl5pPr>
            <a:lvl6pPr marL="457200" algn="l" rtl="0" fontAlgn="base">
              <a:spcBef>
                <a:spcPct val="0"/>
              </a:spcBef>
              <a:spcAft>
                <a:spcPct val="0"/>
              </a:spcAft>
              <a:defRPr sz="3600">
                <a:solidFill>
                  <a:srgbClr val="00408C"/>
                </a:solidFill>
                <a:latin typeface="Arial" pitchFamily="34" charset="0"/>
                <a:cs typeface="Arial" pitchFamily="34" charset="0"/>
              </a:defRPr>
            </a:lvl6pPr>
            <a:lvl7pPr marL="914400" algn="l" rtl="0" fontAlgn="base">
              <a:spcBef>
                <a:spcPct val="0"/>
              </a:spcBef>
              <a:spcAft>
                <a:spcPct val="0"/>
              </a:spcAft>
              <a:defRPr sz="3600">
                <a:solidFill>
                  <a:srgbClr val="00408C"/>
                </a:solidFill>
                <a:latin typeface="Arial" pitchFamily="34" charset="0"/>
                <a:cs typeface="Arial" pitchFamily="34" charset="0"/>
              </a:defRPr>
            </a:lvl7pPr>
            <a:lvl8pPr marL="1371600" algn="l" rtl="0" fontAlgn="base">
              <a:spcBef>
                <a:spcPct val="0"/>
              </a:spcBef>
              <a:spcAft>
                <a:spcPct val="0"/>
              </a:spcAft>
              <a:defRPr sz="3600">
                <a:solidFill>
                  <a:srgbClr val="00408C"/>
                </a:solidFill>
                <a:latin typeface="Arial" pitchFamily="34" charset="0"/>
                <a:cs typeface="Arial" pitchFamily="34" charset="0"/>
              </a:defRPr>
            </a:lvl8pPr>
            <a:lvl9pPr marL="1828800" algn="l" rtl="0" fontAlgn="base">
              <a:spcBef>
                <a:spcPct val="0"/>
              </a:spcBef>
              <a:spcAft>
                <a:spcPct val="0"/>
              </a:spcAft>
              <a:defRPr sz="3600">
                <a:solidFill>
                  <a:srgbClr val="00408C"/>
                </a:solidFill>
                <a:latin typeface="Arial" pitchFamily="34" charset="0"/>
                <a:cs typeface="Arial" pitchFamily="34" charset="0"/>
              </a:defRPr>
            </a:lvl9pPr>
          </a:lstStyle>
          <a:p>
            <a:pPr algn="ctr">
              <a:defRPr/>
            </a:pPr>
            <a:r>
              <a:rPr lang="en-GB" altLang="en-US" kern="0" dirty="0" smtClean="0">
                <a:solidFill>
                  <a:srgbClr val="0070C0"/>
                </a:solidFill>
              </a:rPr>
              <a:t>Top University Applicants 2013</a:t>
            </a:r>
          </a:p>
        </p:txBody>
      </p:sp>
      <p:sp>
        <p:nvSpPr>
          <p:cNvPr id="25605" name="Rectangle 3"/>
          <p:cNvSpPr>
            <a:spLocks noChangeArrowheads="1"/>
          </p:cNvSpPr>
          <p:nvPr/>
        </p:nvSpPr>
        <p:spPr bwMode="auto">
          <a:xfrm>
            <a:off x="1116013" y="4005263"/>
            <a:ext cx="60848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a:ea typeface="ヒラギノ角ゴ Pro W3"/>
                <a:cs typeface="ヒラギノ角ゴ Pro W3"/>
              </a:rPr>
              <a:t>University of California (US)</a:t>
            </a:r>
          </a:p>
          <a:p>
            <a:pPr eaLnBrk="1" hangingPunct="1">
              <a:spcBef>
                <a:spcPct val="0"/>
              </a:spcBef>
              <a:buFontTx/>
              <a:buAutoNum type="arabicPeriod"/>
            </a:pPr>
            <a:r>
              <a:rPr lang="en-GB" altLang="en-US" sz="1600">
                <a:ea typeface="ヒラギノ角ゴ Pro W3"/>
                <a:cs typeface="ヒラギノ角ゴ Pro W3"/>
              </a:rPr>
              <a:t>MIT </a:t>
            </a:r>
            <a:r>
              <a:rPr lang="en-GB" altLang="en-US" sz="1600"/>
              <a:t>(US)</a:t>
            </a:r>
            <a:endParaRPr lang="en-GB" altLang="en-US" sz="1600">
              <a:ea typeface="ヒラギノ角ゴ Pro W3"/>
              <a:cs typeface="ヒラギノ角ゴ Pro W3"/>
            </a:endParaRPr>
          </a:p>
          <a:p>
            <a:pPr eaLnBrk="1" hangingPunct="1">
              <a:spcBef>
                <a:spcPct val="0"/>
              </a:spcBef>
              <a:buFontTx/>
              <a:buAutoNum type="arabicPeriod"/>
            </a:pPr>
            <a:r>
              <a:rPr lang="en-GB" altLang="en-US" sz="1600"/>
              <a:t>Columbia University (US)</a:t>
            </a:r>
          </a:p>
          <a:p>
            <a:pPr eaLnBrk="1" hangingPunct="1">
              <a:spcBef>
                <a:spcPct val="0"/>
              </a:spcBef>
              <a:buFontTx/>
              <a:buAutoNum type="arabicPeriod"/>
            </a:pPr>
            <a:r>
              <a:rPr lang="en-GB" altLang="en-US" sz="1600">
                <a:ea typeface="ヒラギノ角ゴ Pro W3"/>
                <a:cs typeface="ヒラギノ角ゴ Pro W3"/>
              </a:rPr>
              <a:t>University of Texas </a:t>
            </a:r>
            <a:r>
              <a:rPr lang="en-GB" altLang="en-US" sz="1600"/>
              <a:t>(US)</a:t>
            </a:r>
          </a:p>
          <a:p>
            <a:pPr eaLnBrk="1" hangingPunct="1">
              <a:spcBef>
                <a:spcPct val="0"/>
              </a:spcBef>
              <a:buFontTx/>
              <a:buAutoNum type="arabicPeriod"/>
            </a:pPr>
            <a:r>
              <a:rPr lang="en-GB" altLang="en-US" sz="1600"/>
              <a:t>Harvard University (US)</a:t>
            </a:r>
          </a:p>
          <a:p>
            <a:pPr eaLnBrk="1" hangingPunct="1">
              <a:spcBef>
                <a:spcPct val="0"/>
              </a:spcBef>
              <a:buFontTx/>
              <a:buAutoNum type="arabicPeriod"/>
            </a:pPr>
            <a:r>
              <a:rPr lang="en-GB" altLang="en-US" sz="1600"/>
              <a:t>Johns Hopkins (US)</a:t>
            </a:r>
          </a:p>
          <a:p>
            <a:pPr eaLnBrk="1" hangingPunct="1">
              <a:spcBef>
                <a:spcPct val="0"/>
              </a:spcBef>
              <a:buFontTx/>
              <a:buAutoNum type="arabicPeriod"/>
            </a:pPr>
            <a:r>
              <a:rPr lang="en-GB" altLang="en-US" sz="1600">
                <a:ea typeface="ヒラギノ角ゴ Pro W3"/>
                <a:cs typeface="ヒラギノ角ゴ Pro W3"/>
              </a:rPr>
              <a:t>Korea Advanced Institute of Science and Technology (KR)</a:t>
            </a:r>
            <a:endParaRPr lang="en-GB" altLang="en-US" sz="1600"/>
          </a:p>
          <a:p>
            <a:pPr eaLnBrk="1" hangingPunct="1">
              <a:spcBef>
                <a:spcPct val="0"/>
              </a:spcBef>
              <a:buFontTx/>
              <a:buAutoNum type="arabicPeriod"/>
            </a:pPr>
            <a:r>
              <a:rPr lang="en-GB" altLang="en-US" sz="1600"/>
              <a:t>Leland Stanford University (US)</a:t>
            </a:r>
          </a:p>
          <a:p>
            <a:pPr eaLnBrk="1" hangingPunct="1">
              <a:spcBef>
                <a:spcPct val="0"/>
              </a:spcBef>
              <a:buFontTx/>
              <a:buAutoNum type="arabicPeriod"/>
            </a:pPr>
            <a:r>
              <a:rPr lang="en-GB" altLang="en-US" sz="1600"/>
              <a:t>Cornell University (US)</a:t>
            </a:r>
          </a:p>
          <a:p>
            <a:pPr eaLnBrk="1" hangingPunct="1">
              <a:spcBef>
                <a:spcPct val="0"/>
              </a:spcBef>
              <a:buFontTx/>
              <a:buAutoNum type="arabicPeriod"/>
            </a:pPr>
            <a:r>
              <a:rPr lang="en-GB" altLang="en-US" sz="1600"/>
              <a:t>Cal Tech (US)</a:t>
            </a:r>
          </a:p>
        </p:txBody>
      </p:sp>
      <p:sp>
        <p:nvSpPr>
          <p:cNvPr id="25606"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44DD233-B641-4A38-BA56-2225B37FF373}" type="slidenum">
              <a:rPr lang="en-US" altLang="en-US" sz="1400" smtClean="0"/>
              <a:pPr eaLnBrk="1" hangingPunct="1">
                <a:spcBef>
                  <a:spcPct val="0"/>
                </a:spcBef>
                <a:buFontTx/>
                <a:buNone/>
              </a:pPr>
              <a:t>49</a:t>
            </a:fld>
            <a:endParaRPr lang="en-US" altLang="en-US" sz="1400" smtClean="0"/>
          </a:p>
        </p:txBody>
      </p:sp>
    </p:spTree>
    <p:extLst>
      <p:ext uri="{BB962C8B-B14F-4D97-AF65-F5344CB8AC3E}">
        <p14:creationId xmlns:p14="http://schemas.microsoft.com/office/powerpoint/2010/main" val="130421223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fr-CH" sz="3200" b="1" dirty="0">
                <a:solidFill>
                  <a:srgbClr val="002060"/>
                </a:solidFill>
                <a:cs typeface="Arial Unicode MS" charset="0"/>
              </a:rPr>
              <a:t>WIPO’s MAIN ACTIVITIES</a:t>
            </a:r>
            <a:endParaRPr lang="en-US" sz="3200" b="1" dirty="0">
              <a:solidFill>
                <a:srgbClr val="00206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7172" name="Text Box 5"/>
          <p:cNvSpPr txBox="1">
            <a:spLocks noChangeArrowheads="1"/>
          </p:cNvSpPr>
          <p:nvPr/>
        </p:nvSpPr>
        <p:spPr bwMode="auto">
          <a:xfrm>
            <a:off x="6983760" y="2708920"/>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dirty="0" smtClean="0">
                <a:solidFill>
                  <a:srgbClr val="333399"/>
                </a:solidFill>
                <a:latin typeface="Arial"/>
                <a:cs typeface="Arial"/>
              </a:rPr>
              <a:t>Norm Setting</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23559" name="Text Box 7"/>
          <p:cNvSpPr txBox="1">
            <a:spLocks noChangeArrowheads="1"/>
          </p:cNvSpPr>
          <p:nvPr/>
        </p:nvSpPr>
        <p:spPr bwMode="auto">
          <a:xfrm>
            <a:off x="-180528" y="2708919"/>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400" dirty="0">
                <a:solidFill>
                  <a:srgbClr val="000090"/>
                </a:solidFill>
              </a:rPr>
              <a:t>Economic Development</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6" name="Text Box 9"/>
          <p:cNvSpPr txBox="1">
            <a:spLocks noChangeArrowheads="1"/>
          </p:cNvSpPr>
          <p:nvPr/>
        </p:nvSpPr>
        <p:spPr bwMode="auto">
          <a:xfrm>
            <a:off x="683568" y="5369390"/>
            <a:ext cx="34198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dirty="0" smtClean="0">
                <a:solidFill>
                  <a:srgbClr val="000090"/>
                </a:solidFill>
                <a:latin typeface="Arial"/>
                <a:ea typeface="Arial Unicode MS" pitchFamily="34" charset="-128"/>
                <a:cs typeface="Arial"/>
              </a:rPr>
              <a:t>Global Infrastructure</a:t>
            </a:r>
            <a:endParaRPr lang="en-US"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9" name="Text Box 13"/>
          <p:cNvSpPr txBox="1">
            <a:spLocks noChangeArrowheads="1"/>
          </p:cNvSpPr>
          <p:nvPr/>
        </p:nvSpPr>
        <p:spPr bwMode="auto">
          <a:xfrm>
            <a:off x="5304262" y="5369391"/>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233020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F24BB87-C5A5-4EE5-8C91-F9F9179F6D95}" type="slidenum">
              <a:rPr lang="en-US" altLang="en-US" sz="1400" smtClean="0"/>
              <a:pPr eaLnBrk="1" hangingPunct="1">
                <a:spcBef>
                  <a:spcPct val="0"/>
                </a:spcBef>
                <a:buFontTx/>
                <a:buNone/>
              </a:pPr>
              <a:t>50</a:t>
            </a:fld>
            <a:endParaRPr lang="en-US" altLang="en-US" sz="1400" smtClean="0"/>
          </a:p>
        </p:txBody>
      </p:sp>
      <p:sp>
        <p:nvSpPr>
          <p:cNvPr id="26627" name="Rectangle 2"/>
          <p:cNvSpPr>
            <a:spLocks noGrp="1" noChangeArrowheads="1"/>
          </p:cNvSpPr>
          <p:nvPr>
            <p:ph type="title"/>
          </p:nvPr>
        </p:nvSpPr>
        <p:spPr/>
        <p:txBody>
          <a:bodyPr/>
          <a:lstStyle/>
          <a:p>
            <a:pPr eaLnBrk="1" hangingPunct="1"/>
            <a:r>
              <a:rPr lang="en-US" altLang="en-US" smtClean="0">
                <a:solidFill>
                  <a:srgbClr val="0070C0"/>
                </a:solidFill>
              </a:rPr>
              <a:t>The PCT “Market Share”</a:t>
            </a:r>
          </a:p>
        </p:txBody>
      </p:sp>
      <p:sp>
        <p:nvSpPr>
          <p:cNvPr id="26628"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266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2035175"/>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034278"/>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1134D9E-EB38-4702-AD3E-5E01BCC17F30}" type="slidenum">
              <a:rPr lang="en-US" altLang="en-US" sz="1400" smtClean="0"/>
              <a:pPr eaLnBrk="1" hangingPunct="1">
                <a:spcBef>
                  <a:spcPct val="0"/>
                </a:spcBef>
                <a:buFontTx/>
                <a:buNone/>
              </a:pPr>
              <a:t>51</a:t>
            </a:fld>
            <a:endParaRPr lang="en-US" altLang="en-US" sz="1400" smtClean="0"/>
          </a:p>
        </p:txBody>
      </p:sp>
      <p:sp>
        <p:nvSpPr>
          <p:cNvPr id="27651" name="Text Box 2"/>
          <p:cNvSpPr txBox="1">
            <a:spLocks noChangeArrowheads="1"/>
          </p:cNvSpPr>
          <p:nvPr/>
        </p:nvSpPr>
        <p:spPr bwMode="auto">
          <a:xfrm>
            <a:off x="220663" y="1719263"/>
            <a:ext cx="8672512" cy="3170237"/>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eaLnBrk="0" hangingPunct="0">
              <a:spcBef>
                <a:spcPct val="20000"/>
              </a:spcBef>
              <a:buBlip>
                <a:blip r:embed="rId2"/>
              </a:buBlip>
              <a:defRPr sz="2400">
                <a:solidFill>
                  <a:schemeClr val="tx1"/>
                </a:solidFill>
                <a:latin typeface="Arial" pitchFamily="34" charset="0"/>
                <a:cs typeface="Arial" pitchFamily="34" charset="0"/>
              </a:defRPr>
            </a:lvl1pPr>
            <a:lvl2pPr marL="5651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pPr>
            <a:r>
              <a:rPr lang="en-GB" altLang="en-US" sz="2000"/>
              <a:t>Postpones</a:t>
            </a:r>
            <a:r>
              <a:rPr lang="en-US" altLang="en-US" sz="2000">
                <a:ea typeface="ヒラギノ角ゴ Pro W3"/>
                <a:cs typeface="ヒラギノ角ゴ Pro W3"/>
              </a:rPr>
              <a:t> major costs of internationalizing a patent application</a:t>
            </a:r>
          </a:p>
          <a:p>
            <a:pPr eaLnBrk="1" hangingPunct="1">
              <a:spcBef>
                <a:spcPct val="0"/>
              </a:spcBef>
            </a:pPr>
            <a:endParaRPr lang="fr-CH" altLang="en-US" sz="2000"/>
          </a:p>
          <a:p>
            <a:pPr eaLnBrk="1" hangingPunct="1">
              <a:spcBef>
                <a:spcPct val="0"/>
              </a:spcBef>
            </a:pPr>
            <a:r>
              <a:rPr lang="en-US" altLang="en-US" sz="2000">
                <a:ea typeface="ヒラギノ角ゴ Pro W3"/>
                <a:cs typeface="ヒラギノ角ゴ Pro W3"/>
              </a:rPr>
              <a:t>Provides a strong basis for patenting decisions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US" altLang="en-US" sz="2000">
                <a:ea typeface="ヒラギノ角ゴ Pro W3"/>
                <a:cs typeface="ヒラギノ角ゴ Pro W3"/>
              </a:rPr>
              <a:t>Harmonizes formal requirements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Helps applicants to correct errors</a:t>
            </a:r>
          </a:p>
          <a:p>
            <a:pPr eaLnBrk="1" hangingPunct="1">
              <a:spcBef>
                <a:spcPct val="0"/>
              </a:spcBef>
            </a:pPr>
            <a:endParaRPr lang="en-GB"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Evolves to meet user needs</a:t>
            </a:r>
          </a:p>
          <a:p>
            <a:pPr eaLnBrk="1" hangingPunct="1">
              <a:spcBef>
                <a:spcPct val="0"/>
              </a:spcBef>
            </a:pPr>
            <a:endParaRPr lang="en-GB" altLang="en-US" sz="2000">
              <a:ea typeface="ヒラギノ角ゴ Pro W3"/>
              <a:cs typeface="ヒラギノ角ゴ Pro W3"/>
            </a:endParaRPr>
          </a:p>
        </p:txBody>
      </p:sp>
      <p:sp>
        <p:nvSpPr>
          <p:cNvPr id="27652" name="Rectangle 4"/>
          <p:cNvSpPr>
            <a:spLocks noChangeArrowheads="1"/>
          </p:cNvSpPr>
          <p:nvPr/>
        </p:nvSpPr>
        <p:spPr bwMode="auto">
          <a:xfrm>
            <a:off x="2365375" y="266700"/>
            <a:ext cx="4562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a:solidFill>
                  <a:srgbClr val="0070C0"/>
                </a:solidFill>
                <a:ea typeface="ヒラギノ角ゴ Pro W3"/>
                <a:cs typeface="ヒラギノ角ゴ Pro W3"/>
              </a:rPr>
              <a:t>PCT Key Advantages</a:t>
            </a:r>
          </a:p>
        </p:txBody>
      </p:sp>
    </p:spTree>
    <p:extLst>
      <p:ext uri="{BB962C8B-B14F-4D97-AF65-F5344CB8AC3E}">
        <p14:creationId xmlns:p14="http://schemas.microsoft.com/office/powerpoint/2010/main" val="314760755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C8DCB52-871F-4BA8-B06D-C11DB7CDB05C}" type="slidenum">
              <a:rPr lang="en-US" altLang="en-US" sz="1400" smtClean="0"/>
              <a:pPr eaLnBrk="1" hangingPunct="1">
                <a:spcBef>
                  <a:spcPct val="0"/>
                </a:spcBef>
                <a:buFontTx/>
                <a:buNone/>
              </a:pPr>
              <a:t>52</a:t>
            </a:fld>
            <a:endParaRPr lang="en-US" altLang="en-US" sz="1400" smtClean="0"/>
          </a:p>
        </p:txBody>
      </p:sp>
      <p:sp>
        <p:nvSpPr>
          <p:cNvPr id="28675" name="Rectangle 2"/>
          <p:cNvSpPr>
            <a:spLocks noGrp="1" noChangeArrowheads="1"/>
          </p:cNvSpPr>
          <p:nvPr>
            <p:ph type="title"/>
          </p:nvPr>
        </p:nvSpPr>
        <p:spPr/>
        <p:txBody>
          <a:bodyPr/>
          <a:lstStyle/>
          <a:p>
            <a:pPr eaLnBrk="1" hangingPunct="1"/>
            <a:r>
              <a:rPr lang="en-US" altLang="en-US" smtClean="0">
                <a:solidFill>
                  <a:srgbClr val="0070C0"/>
                </a:solidFill>
              </a:rPr>
              <a:t>The PCT ─ 1970 to Today</a:t>
            </a:r>
          </a:p>
        </p:txBody>
      </p:sp>
      <p:sp>
        <p:nvSpPr>
          <p:cNvPr id="28676" name="Rectangle 3"/>
          <p:cNvSpPr>
            <a:spLocks noGrp="1" noChangeArrowheads="1"/>
          </p:cNvSpPr>
          <p:nvPr>
            <p:ph type="body" idx="1"/>
          </p:nvPr>
        </p:nvSpPr>
        <p:spPr>
          <a:xfrm>
            <a:off x="468313" y="1484313"/>
            <a:ext cx="8229600" cy="2665412"/>
          </a:xfrm>
        </p:spPr>
        <p:txBody>
          <a:bodyPr/>
          <a:lstStyle/>
          <a:p>
            <a:pPr eaLnBrk="1" hangingPunct="1">
              <a:spcBef>
                <a:spcPts val="600"/>
              </a:spcBef>
              <a:spcAft>
                <a:spcPts val="600"/>
              </a:spcAft>
            </a:pPr>
            <a:r>
              <a:rPr lang="en-US" altLang="en-US" sz="2000" u="sng" dirty="0" smtClean="0"/>
              <a:t>As filing tool</a:t>
            </a:r>
            <a:r>
              <a:rPr lang="en-US" altLang="en-US" sz="2000" dirty="0" smtClean="0"/>
              <a:t>:  PCT extremely successful</a:t>
            </a:r>
          </a:p>
          <a:p>
            <a:pPr lvl="1" eaLnBrk="1" hangingPunct="1">
              <a:spcBef>
                <a:spcPts val="600"/>
              </a:spcBef>
              <a:spcAft>
                <a:spcPts val="600"/>
              </a:spcAft>
              <a:buBlip>
                <a:blip r:embed="rId3"/>
              </a:buBlip>
            </a:pPr>
            <a:r>
              <a:rPr lang="en-US" altLang="en-US" sz="2000" dirty="0">
                <a:ea typeface="+mn-ea"/>
              </a:rPr>
              <a:t>Preferred route for international patenting (&gt; 200,000 applications in in 2013, &gt; 54% “market share”)</a:t>
            </a:r>
          </a:p>
          <a:p>
            <a:pPr lvl="1" eaLnBrk="1" hangingPunct="1">
              <a:spcBef>
                <a:spcPts val="600"/>
              </a:spcBef>
              <a:spcAft>
                <a:spcPts val="600"/>
              </a:spcAft>
              <a:buBlip>
                <a:blip r:embed="rId3"/>
              </a:buBlip>
            </a:pPr>
            <a:r>
              <a:rPr lang="en-US" altLang="en-US" sz="2000" dirty="0">
                <a:ea typeface="+mn-ea"/>
              </a:rPr>
              <a:t>Harmonization of formal and procedural requirements, beyond PCT (national laws; Patent Law Treaty (PLT))</a:t>
            </a:r>
          </a:p>
          <a:p>
            <a:pPr lvl="2" eaLnBrk="1" hangingPunct="1">
              <a:spcBef>
                <a:spcPts val="600"/>
              </a:spcBef>
              <a:spcAft>
                <a:spcPts val="600"/>
              </a:spcAft>
            </a:pPr>
            <a:endParaRPr lang="fr-CH" altLang="en-US" sz="2000" dirty="0" smtClean="0"/>
          </a:p>
        </p:txBody>
      </p:sp>
    </p:spTree>
    <p:extLst>
      <p:ext uri="{BB962C8B-B14F-4D97-AF65-F5344CB8AC3E}">
        <p14:creationId xmlns:p14="http://schemas.microsoft.com/office/powerpoint/2010/main" val="3823440084"/>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B4F1054-229F-4F13-A3B2-BDFDD27A9317}" type="slidenum">
              <a:rPr lang="en-US" altLang="en-US" sz="1400" smtClean="0"/>
              <a:pPr eaLnBrk="1" hangingPunct="1">
                <a:spcBef>
                  <a:spcPct val="0"/>
                </a:spcBef>
                <a:buFontTx/>
                <a:buNone/>
              </a:pPr>
              <a:t>53</a:t>
            </a:fld>
            <a:endParaRPr lang="en-US" altLang="en-US" sz="1400" smtClean="0"/>
          </a:p>
        </p:txBody>
      </p:sp>
      <p:sp>
        <p:nvSpPr>
          <p:cNvPr id="29699" name="Rectangle 2"/>
          <p:cNvSpPr>
            <a:spLocks noGrp="1" noChangeArrowheads="1"/>
          </p:cNvSpPr>
          <p:nvPr>
            <p:ph type="title"/>
          </p:nvPr>
        </p:nvSpPr>
        <p:spPr/>
        <p:txBody>
          <a:bodyPr/>
          <a:lstStyle/>
          <a:p>
            <a:pPr eaLnBrk="1" hangingPunct="1"/>
            <a:r>
              <a:rPr lang="en-US" altLang="en-US" smtClean="0">
                <a:solidFill>
                  <a:srgbClr val="0070C0"/>
                </a:solidFill>
              </a:rPr>
              <a:t>The PCT ─ 1970 to Today</a:t>
            </a:r>
          </a:p>
        </p:txBody>
      </p:sp>
      <p:sp>
        <p:nvSpPr>
          <p:cNvPr id="29700" name="Rectangle 3"/>
          <p:cNvSpPr>
            <a:spLocks noGrp="1" noChangeArrowheads="1"/>
          </p:cNvSpPr>
          <p:nvPr>
            <p:ph type="body" idx="1"/>
          </p:nvPr>
        </p:nvSpPr>
        <p:spPr>
          <a:xfrm>
            <a:off x="323850" y="1628775"/>
            <a:ext cx="8424863" cy="4537075"/>
          </a:xfrm>
        </p:spPr>
        <p:txBody>
          <a:bodyPr/>
          <a:lstStyle/>
          <a:p>
            <a:pPr eaLnBrk="1" hangingPunct="1">
              <a:spcBef>
                <a:spcPts val="600"/>
              </a:spcBef>
              <a:spcAft>
                <a:spcPts val="600"/>
              </a:spcAft>
            </a:pPr>
            <a:r>
              <a:rPr lang="en-US" altLang="en-US" sz="2000" dirty="0" smtClean="0"/>
              <a:t>However:  as </a:t>
            </a:r>
            <a:r>
              <a:rPr lang="en-US" altLang="en-US" sz="2000" u="sng" dirty="0" smtClean="0"/>
              <a:t>work sharing tool</a:t>
            </a:r>
            <a:r>
              <a:rPr lang="en-US" altLang="en-US" sz="2000" dirty="0" smtClean="0"/>
              <a:t> not as effective in practice for addressing national quality of examination and (for some Offices) backlogs </a:t>
            </a:r>
          </a:p>
          <a:p>
            <a:pPr lvl="1" eaLnBrk="1" hangingPunct="1">
              <a:spcBef>
                <a:spcPts val="600"/>
              </a:spcBef>
              <a:spcAft>
                <a:spcPts val="600"/>
              </a:spcAft>
              <a:buBlip>
                <a:blip r:embed="rId3"/>
              </a:buBlip>
            </a:pPr>
            <a:r>
              <a:rPr lang="en-US" altLang="en-US" sz="2000" dirty="0">
                <a:ea typeface="+mn-ea"/>
              </a:rPr>
              <a:t>Expectation was: “flying start” for offices; completing, checking</a:t>
            </a:r>
            <a:br>
              <a:rPr lang="en-US" altLang="en-US" sz="2000" dirty="0">
                <a:ea typeface="+mn-ea"/>
              </a:rPr>
            </a:br>
            <a:r>
              <a:rPr lang="en-US" altLang="en-US" sz="2000" dirty="0">
                <a:ea typeface="+mn-ea"/>
              </a:rPr>
              <a:t>and criticizing …</a:t>
            </a:r>
          </a:p>
          <a:p>
            <a:pPr lvl="1" eaLnBrk="1" hangingPunct="1">
              <a:spcBef>
                <a:spcPts val="600"/>
              </a:spcBef>
              <a:spcAft>
                <a:spcPts val="600"/>
              </a:spcAft>
              <a:buBlip>
                <a:blip r:embed="rId3"/>
              </a:buBlip>
            </a:pPr>
            <a:r>
              <a:rPr lang="en-US" altLang="en-US" sz="2000" dirty="0">
                <a:ea typeface="+mn-ea"/>
              </a:rPr>
              <a:t>Reality is: many Offices start “from scratch”, perhaps not in complete isolation, but …</a:t>
            </a:r>
          </a:p>
          <a:p>
            <a:pPr eaLnBrk="1" hangingPunct="1">
              <a:spcBef>
                <a:spcPts val="600"/>
              </a:spcBef>
              <a:spcAft>
                <a:spcPts val="600"/>
              </a:spcAft>
            </a:pPr>
            <a:r>
              <a:rPr lang="en-US" altLang="en-US" sz="2000" dirty="0" smtClean="0"/>
              <a:t>What is needed:  building trust between patent offices, so that duplicative international phase and national phase processing can</a:t>
            </a:r>
            <a:br>
              <a:rPr lang="en-US" altLang="en-US" sz="2000" dirty="0" smtClean="0"/>
            </a:br>
            <a:r>
              <a:rPr lang="en-US" altLang="en-US" sz="2000" dirty="0" smtClean="0"/>
              <a:t>be reduced</a:t>
            </a: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961847612"/>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C1BFE56-2D1C-4512-9814-680CBF97BB25}" type="slidenum">
              <a:rPr lang="en-US" altLang="en-US" sz="1400" smtClean="0"/>
              <a:pPr eaLnBrk="1" hangingPunct="1">
                <a:spcBef>
                  <a:spcPct val="0"/>
                </a:spcBef>
                <a:buFontTx/>
                <a:buNone/>
              </a:pPr>
              <a:t>54</a:t>
            </a:fld>
            <a:endParaRPr lang="en-US" altLang="en-US" sz="1400" smtClean="0"/>
          </a:p>
        </p:txBody>
      </p:sp>
      <p:sp>
        <p:nvSpPr>
          <p:cNvPr id="30723" name="Rectangle 2"/>
          <p:cNvSpPr>
            <a:spLocks noGrp="1" noChangeArrowheads="1"/>
          </p:cNvSpPr>
          <p:nvPr>
            <p:ph type="title"/>
          </p:nvPr>
        </p:nvSpPr>
        <p:spPr>
          <a:xfrm>
            <a:off x="611188" y="260350"/>
            <a:ext cx="7772400" cy="835025"/>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
        <p:nvSpPr>
          <p:cNvPr id="30724" name="Rectangle 3"/>
          <p:cNvSpPr>
            <a:spLocks noGrp="1" noChangeArrowheads="1"/>
          </p:cNvSpPr>
          <p:nvPr>
            <p:ph type="body" idx="1"/>
          </p:nvPr>
        </p:nvSpPr>
        <p:spPr>
          <a:xfrm>
            <a:off x="461963" y="1196975"/>
            <a:ext cx="8213725" cy="4608513"/>
          </a:xfrm>
        </p:spPr>
        <p:txBody>
          <a:bodyPr/>
          <a:lstStyle/>
          <a:p>
            <a:pPr eaLnBrk="1" hangingPunct="1">
              <a:spcBef>
                <a:spcPts val="600"/>
              </a:spcBef>
              <a:spcAft>
                <a:spcPts val="600"/>
              </a:spcAft>
            </a:pPr>
            <a:r>
              <a:rPr lang="en-US" altLang="en-US" sz="2000" dirty="0" smtClean="0"/>
              <a:t>Improve the quality and consistency of PCT international phase</a:t>
            </a:r>
            <a:br>
              <a:rPr lang="en-US" altLang="en-US" sz="2000" dirty="0" smtClean="0"/>
            </a:br>
            <a:r>
              <a:rPr lang="en-US" altLang="en-US" sz="2000" dirty="0" smtClean="0"/>
              <a:t>work products</a:t>
            </a:r>
          </a:p>
          <a:p>
            <a:pPr eaLnBrk="1" hangingPunct="1">
              <a:spcBef>
                <a:spcPts val="600"/>
              </a:spcBef>
              <a:spcAft>
                <a:spcPts val="600"/>
              </a:spcAft>
            </a:pPr>
            <a:r>
              <a:rPr lang="en-US" altLang="en-US" sz="2000" dirty="0" smtClean="0"/>
              <a:t>Develop quality metrics for measuring usefulness of work products and identifying areas of further work</a:t>
            </a:r>
          </a:p>
          <a:p>
            <a:pPr eaLnBrk="1" hangingPunct="1">
              <a:spcBef>
                <a:spcPts val="600"/>
              </a:spcBef>
              <a:spcAft>
                <a:spcPts val="600"/>
              </a:spcAft>
            </a:pPr>
            <a:r>
              <a:rPr lang="en-US" altLang="en-US" sz="2000" dirty="0" smtClean="0"/>
              <a:t>Develop quality feedback system for offices</a:t>
            </a:r>
          </a:p>
          <a:p>
            <a:pPr eaLnBrk="1" hangingPunct="1">
              <a:spcBef>
                <a:spcPts val="600"/>
              </a:spcBef>
              <a:spcAft>
                <a:spcPts val="600"/>
              </a:spcAft>
            </a:pPr>
            <a:r>
              <a:rPr lang="en-US" altLang="en-US" sz="2000" dirty="0" smtClean="0"/>
              <a:t>Help designated Offices to better understand reports </a:t>
            </a:r>
          </a:p>
          <a:p>
            <a:pPr lvl="1" eaLnBrk="1" hangingPunct="1">
              <a:spcBef>
                <a:spcPts val="600"/>
              </a:spcBef>
              <a:spcAft>
                <a:spcPts val="600"/>
              </a:spcAft>
              <a:buBlip>
                <a:blip r:embed="rId3"/>
              </a:buBlip>
            </a:pPr>
            <a:r>
              <a:rPr lang="en-US" altLang="en-US" sz="2000" dirty="0">
                <a:ea typeface="+mn-ea"/>
              </a:rPr>
              <a:t>Search strategies, standardized clauses, explanations of relevance of cited documents, …</a:t>
            </a:r>
          </a:p>
          <a:p>
            <a:pPr eaLnBrk="1" hangingPunct="1">
              <a:lnSpc>
                <a:spcPct val="90000"/>
              </a:lnSpc>
              <a:spcBef>
                <a:spcPts val="600"/>
              </a:spcBef>
              <a:spcAft>
                <a:spcPts val="600"/>
              </a:spcAft>
            </a:pPr>
            <a:r>
              <a:rPr lang="en-US" altLang="en-US" sz="2000" dirty="0" smtClean="0"/>
              <a:t>Explore collaborative search and examination</a:t>
            </a:r>
          </a:p>
          <a:p>
            <a:pPr eaLnBrk="1" hangingPunct="1">
              <a:lnSpc>
                <a:spcPct val="90000"/>
              </a:lnSpc>
              <a:spcBef>
                <a:spcPts val="600"/>
              </a:spcBef>
              <a:spcAft>
                <a:spcPts val="600"/>
              </a:spcAft>
            </a:pPr>
            <a:r>
              <a:rPr lang="en-US" altLang="en-US" sz="2000" dirty="0" smtClean="0"/>
              <a:t>Third party observations system </a:t>
            </a:r>
          </a:p>
          <a:p>
            <a:pPr lvl="1" eaLnBrk="1" hangingPunct="1">
              <a:lnSpc>
                <a:spcPct val="90000"/>
              </a:lnSpc>
              <a:spcBef>
                <a:spcPts val="600"/>
              </a:spcBef>
              <a:spcAft>
                <a:spcPts val="600"/>
              </a:spcAft>
            </a:pPr>
            <a:endParaRPr lang="en-US" altLang="en-US" sz="2000" dirty="0" smtClean="0"/>
          </a:p>
          <a:p>
            <a:pPr lvl="2" eaLnBrk="1" hangingPunct="1">
              <a:spcBef>
                <a:spcPts val="600"/>
              </a:spcBef>
              <a:spcAft>
                <a:spcPts val="600"/>
              </a:spcAft>
            </a:pPr>
            <a:endParaRPr lang="en-US" altLang="en-US" sz="2000" dirty="0" smtClean="0"/>
          </a:p>
          <a:p>
            <a:pPr lvl="1" eaLnBrk="1" hangingPunct="1">
              <a:spcBef>
                <a:spcPts val="600"/>
              </a:spcBef>
              <a:spcAft>
                <a:spcPts val="600"/>
              </a:spcAft>
            </a:pPr>
            <a:endParaRPr lang="en-GB" altLang="en-US" sz="2000" dirty="0" smtClean="0"/>
          </a:p>
        </p:txBody>
      </p:sp>
    </p:spTree>
    <p:extLst>
      <p:ext uri="{BB962C8B-B14F-4D97-AF65-F5344CB8AC3E}">
        <p14:creationId xmlns:p14="http://schemas.microsoft.com/office/powerpoint/2010/main" val="4147444284"/>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9373FA16-286B-4027-B7D0-3FEC31A0DFAB}" type="slidenum">
              <a:rPr lang="en-US" altLang="en-US" sz="1400" smtClean="0"/>
              <a:pPr eaLnBrk="1" hangingPunct="1">
                <a:spcBef>
                  <a:spcPct val="0"/>
                </a:spcBef>
                <a:buFontTx/>
                <a:buNone/>
              </a:pPr>
              <a:t>55</a:t>
            </a:fld>
            <a:endParaRPr lang="en-US" altLang="en-US" sz="1400" smtClean="0"/>
          </a:p>
        </p:txBody>
      </p:sp>
      <p:sp>
        <p:nvSpPr>
          <p:cNvPr id="31747" name="Content Placeholder 2"/>
          <p:cNvSpPr>
            <a:spLocks noGrp="1"/>
          </p:cNvSpPr>
          <p:nvPr>
            <p:ph idx="4294967295"/>
          </p:nvPr>
        </p:nvSpPr>
        <p:spPr>
          <a:xfrm>
            <a:off x="382588" y="1412875"/>
            <a:ext cx="8229600" cy="4321175"/>
          </a:xfrm>
        </p:spPr>
        <p:txBody>
          <a:bodyPr/>
          <a:lstStyle/>
          <a:p>
            <a:pPr eaLnBrk="1" hangingPunct="1">
              <a:spcBef>
                <a:spcPts val="600"/>
              </a:spcBef>
              <a:spcAft>
                <a:spcPts val="600"/>
              </a:spcAft>
            </a:pPr>
            <a:r>
              <a:rPr lang="en-US" altLang="en-US" sz="2000" dirty="0" smtClean="0"/>
              <a:t>Improve timeliness of actions in international phase</a:t>
            </a:r>
          </a:p>
          <a:p>
            <a:pPr eaLnBrk="1" hangingPunct="1">
              <a:spcBef>
                <a:spcPts val="600"/>
              </a:spcBef>
              <a:spcAft>
                <a:spcPts val="600"/>
              </a:spcAft>
            </a:pPr>
            <a:r>
              <a:rPr lang="en-US" altLang="en-US" sz="2000" dirty="0" smtClean="0"/>
              <a:t>Develop metrics for entire PCT system</a:t>
            </a:r>
          </a:p>
          <a:p>
            <a:pPr eaLnBrk="1" hangingPunct="1">
              <a:spcBef>
                <a:spcPts val="600"/>
              </a:spcBef>
              <a:spcAft>
                <a:spcPts val="600"/>
              </a:spcAft>
            </a:pPr>
            <a:r>
              <a:rPr lang="en-US" altLang="en-US" sz="2000" dirty="0" smtClean="0"/>
              <a:t>Create incentives for applicants to use system efficiently</a:t>
            </a:r>
          </a:p>
          <a:p>
            <a:pPr lvl="1" eaLnBrk="1" hangingPunct="1">
              <a:spcBef>
                <a:spcPts val="600"/>
              </a:spcBef>
              <a:spcAft>
                <a:spcPts val="600"/>
              </a:spcAft>
              <a:buBlip>
                <a:blip r:embed="rId4"/>
              </a:buBlip>
            </a:pPr>
            <a:r>
              <a:rPr lang="en-US" altLang="en-US" sz="2000" dirty="0"/>
              <a:t>Encourage high quality applications and early correction of defects and filing of amendments</a:t>
            </a:r>
          </a:p>
          <a:p>
            <a:pPr lvl="1" eaLnBrk="1" hangingPunct="1">
              <a:spcBef>
                <a:spcPts val="600"/>
              </a:spcBef>
              <a:spcAft>
                <a:spcPts val="600"/>
              </a:spcAft>
              <a:buBlip>
                <a:blip r:embed="rId4"/>
              </a:buBlip>
            </a:pPr>
            <a:r>
              <a:rPr lang="en-US" altLang="en-US" sz="2000" dirty="0"/>
              <a:t>PCT/PPH</a:t>
            </a:r>
          </a:p>
          <a:p>
            <a:pPr eaLnBrk="1" hangingPunct="1">
              <a:spcBef>
                <a:spcPts val="600"/>
              </a:spcBef>
              <a:spcAft>
                <a:spcPts val="600"/>
              </a:spcAft>
            </a:pPr>
            <a:r>
              <a:rPr lang="en-US" altLang="en-US" sz="2000" dirty="0" smtClean="0"/>
              <a:t>Improve access to national search and examination reports</a:t>
            </a:r>
          </a:p>
          <a:p>
            <a:pPr lvl="1" eaLnBrk="1" hangingPunct="1">
              <a:spcBef>
                <a:spcPts val="600"/>
              </a:spcBef>
              <a:spcAft>
                <a:spcPts val="600"/>
              </a:spcAft>
              <a:buBlip>
                <a:blip r:embed="rId4"/>
              </a:buBlip>
            </a:pPr>
            <a:r>
              <a:rPr lang="en-US" altLang="en-US" sz="2000" dirty="0" err="1"/>
              <a:t>Patentscope</a:t>
            </a:r>
            <a:r>
              <a:rPr lang="en-US" altLang="en-US" sz="2000" dirty="0"/>
              <a:t>, CASE, Global Dossier</a:t>
            </a:r>
          </a:p>
          <a:p>
            <a:pPr lvl="1" eaLnBrk="1" hangingPunct="1">
              <a:spcBef>
                <a:spcPts val="600"/>
              </a:spcBef>
              <a:spcAft>
                <a:spcPts val="600"/>
              </a:spcAft>
            </a:pPr>
            <a:endParaRPr lang="en-GB" altLang="en-US" sz="2000" dirty="0" smtClean="0"/>
          </a:p>
          <a:p>
            <a:pPr eaLnBrk="1" hangingPunct="1">
              <a:spcBef>
                <a:spcPts val="600"/>
              </a:spcBef>
              <a:spcAft>
                <a:spcPts val="600"/>
              </a:spcAft>
            </a:pPr>
            <a:endParaRPr lang="en-US" altLang="en-US" sz="2000" dirty="0" smtClean="0"/>
          </a:p>
          <a:p>
            <a:pPr lvl="1" eaLnBrk="1" hangingPunct="1"/>
            <a:endParaRPr lang="en-US" altLang="en-US" b="1" dirty="0" smtClean="0"/>
          </a:p>
        </p:txBody>
      </p:sp>
      <p:sp>
        <p:nvSpPr>
          <p:cNvPr id="7" name="Rectangle 2"/>
          <p:cNvSpPr txBox="1">
            <a:spLocks noChangeArrowheads="1"/>
          </p:cNvSpPr>
          <p:nvPr/>
        </p:nvSpPr>
        <p:spPr>
          <a:xfrm>
            <a:off x="619125" y="333375"/>
            <a:ext cx="7772400" cy="833438"/>
          </a:xfrm>
          <a:prstGeom prst="rect">
            <a:avLst/>
          </a:prstGeom>
        </p:spPr>
        <p:txBody>
          <a:bodyPr/>
          <a:lstStyle>
            <a:lvl1pPr algn="l" rtl="0" eaLnBrk="0" fontAlgn="base" hangingPunct="0">
              <a:spcBef>
                <a:spcPct val="0"/>
              </a:spcBef>
              <a:spcAft>
                <a:spcPct val="0"/>
              </a:spcAft>
              <a:defRPr sz="3600">
                <a:solidFill>
                  <a:srgbClr val="00408C"/>
                </a:solidFill>
                <a:latin typeface="+mj-lt"/>
                <a:ea typeface="+mj-ea"/>
                <a:cs typeface="+mj-cs"/>
              </a:defRPr>
            </a:lvl1pPr>
            <a:lvl2pPr algn="l" rtl="0" eaLnBrk="0" fontAlgn="base" hangingPunct="0">
              <a:spcBef>
                <a:spcPct val="0"/>
              </a:spcBef>
              <a:spcAft>
                <a:spcPct val="0"/>
              </a:spcAft>
              <a:defRPr sz="3600">
                <a:solidFill>
                  <a:srgbClr val="00408C"/>
                </a:solidFill>
                <a:latin typeface="Arial" pitchFamily="34" charset="0"/>
                <a:cs typeface="Arial" pitchFamily="34" charset="0"/>
              </a:defRPr>
            </a:lvl2pPr>
            <a:lvl3pPr algn="l" rtl="0" eaLnBrk="0" fontAlgn="base" hangingPunct="0">
              <a:spcBef>
                <a:spcPct val="0"/>
              </a:spcBef>
              <a:spcAft>
                <a:spcPct val="0"/>
              </a:spcAft>
              <a:defRPr sz="3600">
                <a:solidFill>
                  <a:srgbClr val="00408C"/>
                </a:solidFill>
                <a:latin typeface="Arial" pitchFamily="34" charset="0"/>
                <a:cs typeface="Arial" pitchFamily="34" charset="0"/>
              </a:defRPr>
            </a:lvl3pPr>
            <a:lvl4pPr algn="l" rtl="0" eaLnBrk="0" fontAlgn="base" hangingPunct="0">
              <a:spcBef>
                <a:spcPct val="0"/>
              </a:spcBef>
              <a:spcAft>
                <a:spcPct val="0"/>
              </a:spcAft>
              <a:defRPr sz="3600">
                <a:solidFill>
                  <a:srgbClr val="00408C"/>
                </a:solidFill>
                <a:latin typeface="Arial" pitchFamily="34" charset="0"/>
                <a:cs typeface="Arial" pitchFamily="34" charset="0"/>
              </a:defRPr>
            </a:lvl4pPr>
            <a:lvl5pPr algn="l" rtl="0" eaLnBrk="0" fontAlgn="base" hangingPunct="0">
              <a:spcBef>
                <a:spcPct val="0"/>
              </a:spcBef>
              <a:spcAft>
                <a:spcPct val="0"/>
              </a:spcAft>
              <a:defRPr sz="3600">
                <a:solidFill>
                  <a:srgbClr val="00408C"/>
                </a:solidFill>
                <a:latin typeface="Arial" pitchFamily="34" charset="0"/>
                <a:cs typeface="Arial" pitchFamily="34" charset="0"/>
              </a:defRPr>
            </a:lvl5pPr>
            <a:lvl6pPr marL="457200" algn="l" rtl="0" fontAlgn="base">
              <a:spcBef>
                <a:spcPct val="0"/>
              </a:spcBef>
              <a:spcAft>
                <a:spcPct val="0"/>
              </a:spcAft>
              <a:defRPr sz="3600">
                <a:solidFill>
                  <a:srgbClr val="00408C"/>
                </a:solidFill>
                <a:latin typeface="Arial" pitchFamily="34" charset="0"/>
                <a:cs typeface="Arial" pitchFamily="34" charset="0"/>
              </a:defRPr>
            </a:lvl6pPr>
            <a:lvl7pPr marL="914400" algn="l" rtl="0" fontAlgn="base">
              <a:spcBef>
                <a:spcPct val="0"/>
              </a:spcBef>
              <a:spcAft>
                <a:spcPct val="0"/>
              </a:spcAft>
              <a:defRPr sz="3600">
                <a:solidFill>
                  <a:srgbClr val="00408C"/>
                </a:solidFill>
                <a:latin typeface="Arial" pitchFamily="34" charset="0"/>
                <a:cs typeface="Arial" pitchFamily="34" charset="0"/>
              </a:defRPr>
            </a:lvl7pPr>
            <a:lvl8pPr marL="1371600" algn="l" rtl="0" fontAlgn="base">
              <a:spcBef>
                <a:spcPct val="0"/>
              </a:spcBef>
              <a:spcAft>
                <a:spcPct val="0"/>
              </a:spcAft>
              <a:defRPr sz="3600">
                <a:solidFill>
                  <a:srgbClr val="00408C"/>
                </a:solidFill>
                <a:latin typeface="Arial" pitchFamily="34" charset="0"/>
                <a:cs typeface="Arial" pitchFamily="34" charset="0"/>
              </a:defRPr>
            </a:lvl8pPr>
            <a:lvl9pPr marL="1828800" algn="l" rtl="0" fontAlgn="base">
              <a:spcBef>
                <a:spcPct val="0"/>
              </a:spcBef>
              <a:spcAft>
                <a:spcPct val="0"/>
              </a:spcAft>
              <a:defRPr sz="3600">
                <a:solidFill>
                  <a:srgbClr val="00408C"/>
                </a:solidFill>
                <a:latin typeface="Arial" pitchFamily="34" charset="0"/>
                <a:cs typeface="Arial" pitchFamily="34" charset="0"/>
              </a:defRPr>
            </a:lvl9pPr>
          </a:lstStyle>
          <a:p>
            <a:pPr eaLnBrk="1" hangingPunct="1">
              <a:defRPr/>
            </a:pPr>
            <a:r>
              <a:rPr lang="en-US" altLang="en-US" dirty="0">
                <a:solidFill>
                  <a:srgbClr val="0070C0"/>
                </a:solidFill>
              </a:rPr>
              <a:t>PCT Areas of Work</a:t>
            </a:r>
            <a:endParaRPr lang="en-US" altLang="en-US" sz="2000" kern="0" dirty="0" smtClean="0">
              <a:solidFill>
                <a:srgbClr val="0070C0"/>
              </a:solidFill>
            </a:endParaRPr>
          </a:p>
        </p:txBody>
      </p:sp>
    </p:spTree>
    <p:extLst>
      <p:ext uri="{BB962C8B-B14F-4D97-AF65-F5344CB8AC3E}">
        <p14:creationId xmlns:p14="http://schemas.microsoft.com/office/powerpoint/2010/main" val="394734207"/>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31177FC-6776-4F0E-B4E1-F591E7BA7A76}" type="slidenum">
              <a:rPr lang="en-US" altLang="en-US" sz="1400" smtClean="0"/>
              <a:pPr eaLnBrk="1" hangingPunct="1">
                <a:spcBef>
                  <a:spcPct val="0"/>
                </a:spcBef>
                <a:buFontTx/>
                <a:buNone/>
              </a:pPr>
              <a:t>56</a:t>
            </a:fld>
            <a:endParaRPr lang="en-US" altLang="en-US" sz="1400" smtClean="0"/>
          </a:p>
        </p:txBody>
      </p:sp>
      <p:sp>
        <p:nvSpPr>
          <p:cNvPr id="32771" name="Rectangle 3"/>
          <p:cNvSpPr>
            <a:spLocks noGrp="1" noChangeArrowheads="1"/>
          </p:cNvSpPr>
          <p:nvPr>
            <p:ph type="body" idx="1"/>
          </p:nvPr>
        </p:nvSpPr>
        <p:spPr>
          <a:xfrm>
            <a:off x="323850" y="1527175"/>
            <a:ext cx="8686800" cy="3917950"/>
          </a:xfrm>
        </p:spPr>
        <p:txBody>
          <a:bodyPr/>
          <a:lstStyle/>
          <a:p>
            <a:pPr eaLnBrk="1" hangingPunct="1">
              <a:spcBef>
                <a:spcPts val="600"/>
              </a:spcBef>
              <a:spcAft>
                <a:spcPts val="600"/>
              </a:spcAft>
            </a:pPr>
            <a:r>
              <a:rPr lang="en-GB" altLang="en-US" sz="2000" dirty="0" smtClean="0"/>
              <a:t>Helping developing countries benefit from the PCT</a:t>
            </a:r>
          </a:p>
          <a:p>
            <a:pPr lvl="1" eaLnBrk="1" hangingPunct="1">
              <a:spcBef>
                <a:spcPts val="600"/>
              </a:spcBef>
              <a:spcAft>
                <a:spcPts val="600"/>
              </a:spcAft>
              <a:buBlip>
                <a:blip r:embed="rId3"/>
              </a:buBlip>
            </a:pPr>
            <a:r>
              <a:rPr lang="en-GB" altLang="en-US" sz="2000" dirty="0"/>
              <a:t>Top 10 countries responsible for 87% of IAs published in 2013;  </a:t>
            </a:r>
            <a:br>
              <a:rPr lang="en-GB" altLang="en-US" sz="2000" dirty="0"/>
            </a:br>
            <a:r>
              <a:rPr lang="en-GB" altLang="en-US" sz="2000" dirty="0"/>
              <a:t>top 15 countries = 92%;  top 20 countries = 96%</a:t>
            </a:r>
          </a:p>
          <a:p>
            <a:pPr lvl="1" eaLnBrk="1" hangingPunct="1">
              <a:spcBef>
                <a:spcPts val="600"/>
              </a:spcBef>
              <a:spcAft>
                <a:spcPts val="600"/>
              </a:spcAft>
              <a:buBlip>
                <a:blip r:embed="rId3"/>
              </a:buBlip>
            </a:pPr>
            <a:r>
              <a:rPr lang="en-US" altLang="en-US" sz="2000" dirty="0"/>
              <a:t>Improve training for examiners, better coordinate training already offered</a:t>
            </a:r>
          </a:p>
          <a:p>
            <a:pPr lvl="1" eaLnBrk="1" hangingPunct="1">
              <a:spcBef>
                <a:spcPts val="600"/>
              </a:spcBef>
              <a:spcAft>
                <a:spcPts val="600"/>
              </a:spcAft>
              <a:buBlip>
                <a:blip r:embed="rId3"/>
              </a:buBlip>
            </a:pPr>
            <a:r>
              <a:rPr lang="en-US" altLang="en-US" sz="2000" dirty="0"/>
              <a:t>Improve access to affordable online search systems</a:t>
            </a:r>
          </a:p>
          <a:p>
            <a:pPr eaLnBrk="1" hangingPunct="1">
              <a:spcBef>
                <a:spcPts val="600"/>
              </a:spcBef>
              <a:spcAft>
                <a:spcPts val="600"/>
              </a:spcAft>
            </a:pPr>
            <a:r>
              <a:rPr lang="en-GB" altLang="en-US" sz="2000" dirty="0" smtClean="0"/>
              <a:t>Making PCT accessible to applicants of all types from all Contracting States </a:t>
            </a:r>
          </a:p>
          <a:p>
            <a:pPr lvl="1" eaLnBrk="1" hangingPunct="1">
              <a:spcBef>
                <a:spcPts val="600"/>
              </a:spcBef>
              <a:spcAft>
                <a:spcPts val="600"/>
              </a:spcAft>
              <a:buBlip>
                <a:blip r:embed="rId3"/>
              </a:buBlip>
            </a:pPr>
            <a:r>
              <a:rPr lang="en-GB" altLang="en-US" sz="2000" dirty="0"/>
              <a:t>Fee reductions (SMEs, universities, research institutes, individual applicants)</a:t>
            </a:r>
          </a:p>
        </p:txBody>
      </p:sp>
      <p:sp>
        <p:nvSpPr>
          <p:cNvPr id="32772" name="Rectangle 2"/>
          <p:cNvSpPr>
            <a:spLocks noGrp="1" noChangeArrowheads="1"/>
          </p:cNvSpPr>
          <p:nvPr>
            <p:ph type="title"/>
          </p:nvPr>
        </p:nvSpPr>
        <p:spPr>
          <a:xfrm>
            <a:off x="468313" y="260350"/>
            <a:ext cx="8229600" cy="865188"/>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Tree>
    <p:extLst>
      <p:ext uri="{BB962C8B-B14F-4D97-AF65-F5344CB8AC3E}">
        <p14:creationId xmlns:p14="http://schemas.microsoft.com/office/powerpoint/2010/main" val="1646645224"/>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88A8428-BF55-4BA3-B9AF-E634A37858C9}" type="slidenum">
              <a:rPr lang="en-US" altLang="en-US" sz="1400" smtClean="0"/>
              <a:pPr eaLnBrk="1" hangingPunct="1">
                <a:spcBef>
                  <a:spcPct val="0"/>
                </a:spcBef>
                <a:buFontTx/>
                <a:buNone/>
              </a:pPr>
              <a:t>57</a:t>
            </a:fld>
            <a:endParaRPr lang="en-US" altLang="en-US" sz="1400" smtClean="0"/>
          </a:p>
        </p:txBody>
      </p:sp>
      <p:sp>
        <p:nvSpPr>
          <p:cNvPr id="33795" name="Rectangle 3"/>
          <p:cNvSpPr>
            <a:spLocks noGrp="1" noChangeArrowheads="1"/>
          </p:cNvSpPr>
          <p:nvPr>
            <p:ph type="body" idx="1"/>
          </p:nvPr>
        </p:nvSpPr>
        <p:spPr>
          <a:xfrm>
            <a:off x="323850" y="1527175"/>
            <a:ext cx="8686800" cy="3917950"/>
          </a:xfrm>
        </p:spPr>
        <p:txBody>
          <a:bodyPr/>
          <a:lstStyle/>
          <a:p>
            <a:pPr eaLnBrk="1" hangingPunct="1">
              <a:spcBef>
                <a:spcPts val="600"/>
              </a:spcBef>
              <a:spcAft>
                <a:spcPts val="600"/>
              </a:spcAft>
            </a:pPr>
            <a:r>
              <a:rPr lang="en-GB" altLang="en-US" sz="2000" dirty="0" err="1" smtClean="0"/>
              <a:t>ePCT</a:t>
            </a:r>
            <a:r>
              <a:rPr lang="en-GB" altLang="en-US" sz="2000" dirty="0" smtClean="0"/>
              <a:t>:  </a:t>
            </a:r>
            <a:r>
              <a:rPr lang="en-US" altLang="en-US" sz="2000" dirty="0" smtClean="0"/>
              <a:t>Seeks to provide electronic interface to entire PCT international phase process (RO, ISA, IPEA, IB)</a:t>
            </a:r>
          </a:p>
          <a:p>
            <a:pPr lvl="1" eaLnBrk="1" hangingPunct="1">
              <a:spcBef>
                <a:spcPts val="600"/>
              </a:spcBef>
              <a:spcAft>
                <a:spcPts val="600"/>
              </a:spcAft>
              <a:buBlip>
                <a:blip r:embed="rId3"/>
              </a:buBlip>
            </a:pPr>
            <a:r>
              <a:rPr lang="en-US" altLang="en-US" sz="2000" dirty="0"/>
              <a:t>Real time access to IB files and bibliographic data</a:t>
            </a:r>
          </a:p>
          <a:p>
            <a:pPr lvl="1" eaLnBrk="1" hangingPunct="1">
              <a:spcBef>
                <a:spcPts val="600"/>
              </a:spcBef>
              <a:spcAft>
                <a:spcPts val="600"/>
              </a:spcAft>
              <a:buBlip>
                <a:blip r:embed="rId3"/>
              </a:buBlip>
            </a:pPr>
            <a:r>
              <a:rPr lang="en-US" altLang="en-US" sz="2000" dirty="0"/>
              <a:t>Flexible applicant-controlled access rights system</a:t>
            </a:r>
          </a:p>
          <a:p>
            <a:pPr lvl="1" eaLnBrk="1" hangingPunct="1">
              <a:spcBef>
                <a:spcPts val="600"/>
              </a:spcBef>
              <a:spcAft>
                <a:spcPts val="600"/>
              </a:spcAft>
              <a:buBlip>
                <a:blip r:embed="rId3"/>
              </a:buBlip>
            </a:pPr>
            <a:r>
              <a:rPr lang="en-US" altLang="en-US" sz="2000" dirty="0"/>
              <a:t>Increasing access to RO, ISA, IPEA documents not traditionally held by IB</a:t>
            </a:r>
          </a:p>
          <a:p>
            <a:pPr lvl="1" eaLnBrk="1" hangingPunct="1">
              <a:spcBef>
                <a:spcPts val="600"/>
              </a:spcBef>
              <a:spcAft>
                <a:spcPts val="600"/>
              </a:spcAft>
              <a:buBlip>
                <a:blip r:embed="rId3"/>
              </a:buBlip>
            </a:pPr>
            <a:r>
              <a:rPr lang="en-US" altLang="en-US" sz="2000" dirty="0"/>
              <a:t>Increasing transmission of documents to RO, ISA, IPEA</a:t>
            </a:r>
          </a:p>
          <a:p>
            <a:pPr lvl="1" eaLnBrk="1" hangingPunct="1">
              <a:spcBef>
                <a:spcPts val="600"/>
              </a:spcBef>
              <a:spcAft>
                <a:spcPts val="600"/>
              </a:spcAft>
              <a:buBlip>
                <a:blip r:embed="rId3"/>
              </a:buBlip>
            </a:pPr>
            <a:r>
              <a:rPr lang="en-US" altLang="en-US" sz="2000" dirty="0"/>
              <a:t>Where possible, replace letters with directly usable information</a:t>
            </a:r>
          </a:p>
          <a:p>
            <a:pPr lvl="1" eaLnBrk="1" hangingPunct="1">
              <a:spcBef>
                <a:spcPts val="600"/>
              </a:spcBef>
              <a:spcAft>
                <a:spcPts val="600"/>
              </a:spcAft>
              <a:buBlip>
                <a:blip r:embed="rId3"/>
              </a:buBlip>
            </a:pPr>
            <a:r>
              <a:rPr lang="en-US" altLang="en-US" sz="2000" dirty="0"/>
              <a:t>Notifications of significant events and approaching deadlines</a:t>
            </a:r>
          </a:p>
        </p:txBody>
      </p:sp>
      <p:sp>
        <p:nvSpPr>
          <p:cNvPr id="33796" name="Rectangle 2"/>
          <p:cNvSpPr>
            <a:spLocks noGrp="1" noChangeArrowheads="1"/>
          </p:cNvSpPr>
          <p:nvPr>
            <p:ph type="title"/>
          </p:nvPr>
        </p:nvSpPr>
        <p:spPr>
          <a:xfrm>
            <a:off x="468313" y="260350"/>
            <a:ext cx="8229600" cy="865188"/>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Tree>
    <p:extLst>
      <p:ext uri="{BB962C8B-B14F-4D97-AF65-F5344CB8AC3E}">
        <p14:creationId xmlns:p14="http://schemas.microsoft.com/office/powerpoint/2010/main" val="1788195135"/>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4213" y="333375"/>
            <a:ext cx="7737475" cy="581025"/>
          </a:xfrm>
        </p:spPr>
        <p:txBody>
          <a:bodyPr/>
          <a:lstStyle/>
          <a:p>
            <a:pPr algn="ctr"/>
            <a:r>
              <a:rPr lang="en-US" altLang="en-US" smtClean="0">
                <a:solidFill>
                  <a:srgbClr val="0070C0"/>
                </a:solidFill>
              </a:rPr>
              <a:t>PCT Training Options</a:t>
            </a:r>
          </a:p>
        </p:txBody>
      </p:sp>
      <p:sp>
        <p:nvSpPr>
          <p:cNvPr id="34819" name="Rectangle 3"/>
          <p:cNvSpPr>
            <a:spLocks noGrp="1" noChangeArrowheads="1"/>
          </p:cNvSpPr>
          <p:nvPr>
            <p:ph type="body" idx="1"/>
          </p:nvPr>
        </p:nvSpPr>
        <p:spPr>
          <a:xfrm>
            <a:off x="323850" y="1268413"/>
            <a:ext cx="8640763" cy="4465637"/>
          </a:xfrm>
        </p:spPr>
        <p:txBody>
          <a:bodyPr/>
          <a:lstStyle/>
          <a:p>
            <a:pPr>
              <a:spcBef>
                <a:spcPts val="600"/>
              </a:spcBef>
              <a:spcAft>
                <a:spcPts val="600"/>
              </a:spcAft>
            </a:pPr>
            <a:r>
              <a:rPr lang="en-US" altLang="en-US" sz="2000" dirty="0" smtClean="0"/>
              <a:t>29 video segments on WIPO’s </a:t>
            </a:r>
            <a:r>
              <a:rPr lang="en-US" altLang="en-US" sz="2000" dirty="0" err="1" smtClean="0"/>
              <a:t>Youtube</a:t>
            </a:r>
            <a:r>
              <a:rPr lang="en-US" altLang="en-US" sz="2000" dirty="0" smtClean="0"/>
              <a:t> channel and WIPO’s PCT page about individual PCT topics</a:t>
            </a:r>
          </a:p>
          <a:p>
            <a:pPr>
              <a:spcBef>
                <a:spcPts val="600"/>
              </a:spcBef>
              <a:spcAft>
                <a:spcPts val="600"/>
              </a:spcAft>
            </a:pPr>
            <a:r>
              <a:rPr lang="en-US" altLang="en-US" sz="2000" dirty="0" smtClean="0"/>
              <a:t>PCT Distance learning course content available in the 10 PCT publication languages</a:t>
            </a:r>
          </a:p>
          <a:p>
            <a:pPr>
              <a:spcBef>
                <a:spcPts val="600"/>
              </a:spcBef>
              <a:spcAft>
                <a:spcPts val="600"/>
              </a:spcAft>
            </a:pPr>
            <a:r>
              <a:rPr lang="en-US" altLang="en-US" sz="2000" dirty="0" smtClean="0"/>
              <a:t>PCT Webinars </a:t>
            </a:r>
          </a:p>
          <a:p>
            <a:pPr lvl="1" eaLnBrk="1" hangingPunct="1">
              <a:spcBef>
                <a:spcPts val="600"/>
              </a:spcBef>
              <a:spcAft>
                <a:spcPts val="600"/>
              </a:spcAft>
              <a:buBlip>
                <a:blip r:embed="rId3"/>
              </a:buBlip>
            </a:pPr>
            <a:r>
              <a:rPr lang="en-US" altLang="en-US" sz="2000" dirty="0"/>
              <a:t>free updates on developments in PCT procedures and PCT strategies</a:t>
            </a:r>
          </a:p>
          <a:p>
            <a:pPr lvl="1" eaLnBrk="1" hangingPunct="1">
              <a:spcBef>
                <a:spcPts val="600"/>
              </a:spcBef>
              <a:spcAft>
                <a:spcPts val="600"/>
              </a:spcAft>
              <a:buBlip>
                <a:blip r:embed="rId3"/>
              </a:buBlip>
            </a:pPr>
            <a:r>
              <a:rPr lang="en-US" altLang="en-US" sz="2000" dirty="0"/>
              <a:t>also for companies or law firms</a:t>
            </a:r>
          </a:p>
          <a:p>
            <a:pPr>
              <a:spcBef>
                <a:spcPts val="600"/>
              </a:spcBef>
              <a:spcAft>
                <a:spcPts val="600"/>
              </a:spcAft>
            </a:pPr>
            <a:r>
              <a:rPr lang="en-US" altLang="en-US" sz="2000" dirty="0" smtClean="0"/>
              <a:t>In-person PCT Seminars and training sessions </a:t>
            </a:r>
          </a:p>
          <a:p>
            <a:pPr marL="868363" lvl="1" indent="-411163">
              <a:lnSpc>
                <a:spcPct val="95000"/>
              </a:lnSpc>
              <a:spcBef>
                <a:spcPct val="25000"/>
              </a:spcBef>
              <a:spcAft>
                <a:spcPct val="25000"/>
              </a:spcAft>
            </a:pPr>
            <a:endParaRPr lang="en-US" altLang="en-US" dirty="0" smtClean="0"/>
          </a:p>
        </p:txBody>
      </p:sp>
      <p:sp>
        <p:nvSpPr>
          <p:cNvPr id="34820" name="Slide Number Placeholder 1"/>
          <p:cNvSpPr>
            <a:spLocks noGrp="1"/>
          </p:cNvSpPr>
          <p:nvPr>
            <p:ph type="sldNum" sz="quarter" idx="10"/>
          </p:nvPr>
        </p:nvSpPr>
        <p:spPr>
          <a:noFill/>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fld id="{4F264B08-1AA5-4028-B546-DFE29A9EAC59}" type="slidenum">
              <a:rPr lang="en-US" altLang="en-US" sz="1400" smtClean="0"/>
              <a:pPr eaLnBrk="1" hangingPunct="1">
                <a:spcBef>
                  <a:spcPct val="0"/>
                </a:spcBef>
                <a:buFontTx/>
                <a:buNone/>
              </a:pPr>
              <a:t>58</a:t>
            </a:fld>
            <a:endParaRPr lang="en-US" altLang="en-US" sz="1400" smtClean="0"/>
          </a:p>
        </p:txBody>
      </p:sp>
    </p:spTree>
    <p:extLst>
      <p:ext uri="{BB962C8B-B14F-4D97-AF65-F5344CB8AC3E}">
        <p14:creationId xmlns:p14="http://schemas.microsoft.com/office/powerpoint/2010/main" val="2109497427"/>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539750" y="1484313"/>
            <a:ext cx="8353425"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9525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ts val="600"/>
              </a:spcBef>
              <a:spcAft>
                <a:spcPts val="600"/>
              </a:spcAft>
              <a:buClr>
                <a:schemeClr val="tx1"/>
              </a:buClr>
              <a:buFontTx/>
              <a:buNone/>
            </a:pPr>
            <a:r>
              <a:rPr lang="en-US" altLang="en-US" sz="2000">
                <a:ea typeface="ヒラギノ角ゴ Pro W3"/>
                <a:cs typeface="ヒラギノ角ゴ Pro W3"/>
              </a:rPr>
              <a:t>For further information about the PCT, see</a:t>
            </a:r>
          </a:p>
          <a:p>
            <a:pPr eaLnBrk="1" hangingPunct="1">
              <a:spcBef>
                <a:spcPts val="600"/>
              </a:spcBef>
              <a:spcAft>
                <a:spcPts val="600"/>
              </a:spcAft>
              <a:buFontTx/>
              <a:buNone/>
            </a:pPr>
            <a:r>
              <a:rPr lang="en-US" altLang="en-US" sz="2000" b="1">
                <a:solidFill>
                  <a:srgbClr val="004072"/>
                </a:solidFill>
                <a:ea typeface="ヒラギノ角ゴ Pro W3"/>
                <a:cs typeface="ヒラギノ角ゴ Pro W3"/>
              </a:rPr>
              <a:t>            </a:t>
            </a:r>
            <a:r>
              <a:rPr lang="en-US" altLang="en-US" sz="2000">
                <a:solidFill>
                  <a:srgbClr val="004072"/>
                </a:solidFill>
                <a:ea typeface="ヒラギノ角ゴ Pro W3"/>
                <a:cs typeface="ヒラギノ角ゴ Pro W3"/>
              </a:rPr>
              <a:t>http://www.wipo.int/pct/en/</a:t>
            </a:r>
            <a:endParaRPr lang="en-US" altLang="en-US" sz="2000" b="1">
              <a:solidFill>
                <a:srgbClr val="004072"/>
              </a:solidFill>
              <a:ea typeface="ヒラギノ角ゴ Pro W3"/>
              <a:cs typeface="ヒラギノ角ゴ Pro W3"/>
            </a:endParaRPr>
          </a:p>
          <a:p>
            <a:pPr eaLnBrk="1" hangingPunct="1">
              <a:spcBef>
                <a:spcPts val="600"/>
              </a:spcBef>
              <a:spcAft>
                <a:spcPts val="600"/>
              </a:spcAft>
              <a:buFontTx/>
              <a:buNone/>
            </a:pPr>
            <a:r>
              <a:rPr lang="en-US" altLang="en-US" sz="2000">
                <a:ea typeface="ヒラギノ角ゴ Pro W3"/>
                <a:cs typeface="ヒラギノ角ゴ Pro W3"/>
              </a:rPr>
              <a:t>For general questions about the PCT, contact the PCT Information Service at:</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Telephone: (+41-22) 338 83 38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Facsimile: (+41-22) 338 83 39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E-mail: pct.infoline@wipo.int </a:t>
            </a:r>
          </a:p>
          <a:p>
            <a:pPr lvl="3" eaLnBrk="1" hangingPunct="1">
              <a:spcBef>
                <a:spcPts val="500"/>
              </a:spcBef>
              <a:spcAft>
                <a:spcPts val="500"/>
              </a:spcAft>
              <a:buFont typeface="Symbol" pitchFamily="18" charset="2"/>
              <a:buNone/>
            </a:pPr>
            <a:endParaRPr lang="en-US" altLang="en-US" sz="2200">
              <a:solidFill>
                <a:srgbClr val="004072"/>
              </a:solidFill>
              <a:ea typeface="ヒラギノ角ゴ Pro W3"/>
              <a:cs typeface="ヒラギノ角ゴ Pro W3"/>
            </a:endParaRPr>
          </a:p>
          <a:p>
            <a:pPr eaLnBrk="1" hangingPunct="1">
              <a:spcBef>
                <a:spcPts val="500"/>
              </a:spcBef>
              <a:spcAft>
                <a:spcPts val="500"/>
              </a:spcAft>
              <a:buFont typeface="Symbol" pitchFamily="18" charset="2"/>
              <a:buNone/>
            </a:pPr>
            <a:r>
              <a:rPr lang="en-US" altLang="en-US" sz="2200">
                <a:solidFill>
                  <a:srgbClr val="004072"/>
                </a:solidFill>
                <a:ea typeface="ヒラギノ角ゴ Pro W3"/>
                <a:cs typeface="ヒラギノ角ゴ Pro W3"/>
              </a:rPr>
              <a:t> </a:t>
            </a:r>
          </a:p>
          <a:p>
            <a:pPr eaLnBrk="1" hangingPunct="1">
              <a:spcBef>
                <a:spcPts val="500"/>
              </a:spcBef>
              <a:spcAft>
                <a:spcPts val="500"/>
              </a:spcAft>
              <a:buFontTx/>
              <a:buNone/>
            </a:pPr>
            <a:r>
              <a:rPr lang="en-GB" altLang="en-US">
                <a:solidFill>
                  <a:srgbClr val="CCCC00"/>
                </a:solidFill>
                <a:ea typeface="ヒラギノ角ゴ Pro W3"/>
                <a:cs typeface="ヒラギノ角ゴ Pro W3"/>
              </a:rPr>
              <a:t> </a:t>
            </a:r>
          </a:p>
        </p:txBody>
      </p:sp>
      <p:sp>
        <p:nvSpPr>
          <p:cNvPr id="35843" name="Rectangle 3"/>
          <p:cNvSpPr>
            <a:spLocks noChangeArrowheads="1"/>
          </p:cNvSpPr>
          <p:nvPr/>
        </p:nvSpPr>
        <p:spPr bwMode="auto">
          <a:xfrm>
            <a:off x="1066800" y="476250"/>
            <a:ext cx="6480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ja-JP" sz="3600">
                <a:solidFill>
                  <a:srgbClr val="0070C0"/>
                </a:solidFill>
                <a:ea typeface="MS PGothic" pitchFamily="34" charset="-128"/>
              </a:rPr>
              <a:t>PCT Resources/Information</a:t>
            </a:r>
            <a:endParaRPr lang="en-US" altLang="en-US" sz="3600">
              <a:solidFill>
                <a:srgbClr val="0070C0"/>
              </a:solidFill>
              <a:ea typeface="ヒラギノ角ゴ Pro W3"/>
              <a:cs typeface="ヒラギノ角ゴ Pro W3"/>
            </a:endParaRPr>
          </a:p>
        </p:txBody>
      </p:sp>
      <p:sp>
        <p:nvSpPr>
          <p:cNvPr id="3584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A1BD4BC-DF8C-4E77-A10D-5B121D396937}" type="slidenum">
              <a:rPr lang="en-US" altLang="en-US" sz="1400" smtClean="0"/>
              <a:pPr eaLnBrk="1" hangingPunct="1">
                <a:spcBef>
                  <a:spcPct val="0"/>
                </a:spcBef>
                <a:buFontTx/>
                <a:buNone/>
              </a:pPr>
              <a:t>59</a:t>
            </a:fld>
            <a:endParaRPr lang="en-US" altLang="en-US" sz="1400" smtClean="0"/>
          </a:p>
        </p:txBody>
      </p:sp>
    </p:spTree>
    <p:extLst>
      <p:ext uri="{BB962C8B-B14F-4D97-AF65-F5344CB8AC3E}">
        <p14:creationId xmlns:p14="http://schemas.microsoft.com/office/powerpoint/2010/main" val="219846258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280920" cy="1152128"/>
          </a:xfrm>
        </p:spPr>
        <p:txBody>
          <a:bodyPr/>
          <a:lstStyle/>
          <a:p>
            <a:pPr algn="ctr"/>
            <a:r>
              <a:rPr lang="en-US" dirty="0" smtClean="0"/>
              <a:t>	</a:t>
            </a:r>
            <a:r>
              <a:rPr lang="en-US" sz="3200" b="1" dirty="0" smtClean="0">
                <a:solidFill>
                  <a:srgbClr val="0070C0"/>
                </a:solidFill>
              </a:rPr>
              <a:t>PROVIDER OF PREMIER GLOBAL IP SERVICES   </a:t>
            </a:r>
            <a:endParaRPr lang="en-US" sz="3200" b="1" dirty="0">
              <a:solidFill>
                <a:srgbClr val="0070C0"/>
              </a:solidFill>
            </a:endParaRPr>
          </a:p>
        </p:txBody>
      </p:sp>
      <p:sp>
        <p:nvSpPr>
          <p:cNvPr id="3" name="Espace réservé du contenu 2"/>
          <p:cNvSpPr>
            <a:spLocks noGrp="1"/>
          </p:cNvSpPr>
          <p:nvPr>
            <p:ph idx="1"/>
          </p:nvPr>
        </p:nvSpPr>
        <p:spPr>
          <a:xfrm>
            <a:off x="107504" y="1628800"/>
            <a:ext cx="8712968" cy="4785395"/>
          </a:xfrm>
        </p:spPr>
        <p:txBody>
          <a:bodyPr/>
          <a:lstStyle/>
          <a:p>
            <a:r>
              <a:rPr lang="en-US" sz="1800" dirty="0">
                <a:ea typeface="Arial Unicode MS" pitchFamily="34" charset="-128"/>
                <a:cs typeface="Arial Unicode MS" pitchFamily="34" charset="-128"/>
              </a:rPr>
              <a:t>Core income generating business areas</a:t>
            </a:r>
            <a:r>
              <a:rPr lang="en-US" sz="1800" dirty="0" smtClean="0">
                <a:ea typeface="Arial Unicode MS" pitchFamily="34" charset="-128"/>
                <a:cs typeface="Arial Unicode MS" pitchFamily="34" charset="-128"/>
              </a:rPr>
              <a:t>:</a:t>
            </a:r>
          </a:p>
          <a:p>
            <a:pPr marL="0" indent="0">
              <a:buNone/>
            </a:pPr>
            <a:endParaRPr lang="en-US" sz="1800" dirty="0" smtClean="0">
              <a:ea typeface="Arial Unicode MS" pitchFamily="34" charset="-128"/>
              <a:cs typeface="Arial Unicode MS" pitchFamily="34" charset="-128"/>
            </a:endParaRPr>
          </a:p>
          <a:p>
            <a:pPr lvl="1">
              <a:buFont typeface="Wingdings" charset="2"/>
              <a:buChar char="Ø"/>
            </a:pPr>
            <a:r>
              <a:rPr lang="en-US" sz="1600" dirty="0" smtClean="0">
                <a:ea typeface="Arial Unicode MS" pitchFamily="34" charset="-128"/>
                <a:cs typeface="Arial Unicode MS" pitchFamily="34" charset="-128"/>
              </a:rPr>
              <a:t>Patent </a:t>
            </a:r>
            <a:r>
              <a:rPr lang="en-US" sz="1600" dirty="0">
                <a:ea typeface="Arial Unicode MS" pitchFamily="34" charset="-128"/>
                <a:cs typeface="Arial Unicode MS" pitchFamily="34" charset="-128"/>
              </a:rPr>
              <a:t>Cooperation Treaty (Patents)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Madrid System (Trademarks)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Hague System (Industrial Designs)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Lisbon System (Geographical Indications) </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WIPO Arbitration and Mediation </a:t>
            </a:r>
            <a:r>
              <a:rPr lang="en-US" sz="1600" dirty="0" smtClean="0">
                <a:ea typeface="Arial Unicode MS" pitchFamily="34" charset="-128"/>
                <a:cs typeface="Arial Unicode MS" pitchFamily="34" charset="-128"/>
              </a:rPr>
              <a:t>Center</a:t>
            </a:r>
          </a:p>
          <a:p>
            <a:pPr marL="457200" lvl="1" indent="0">
              <a:buNone/>
            </a:pPr>
            <a:endParaRPr lang="en-US" sz="1600" dirty="0">
              <a:ea typeface="Arial Unicode MS" pitchFamily="34" charset="-128"/>
              <a:cs typeface="Arial Unicode MS" pitchFamily="34" charset="-128"/>
            </a:endParaRPr>
          </a:p>
          <a:p>
            <a:pPr marL="0" indent="0">
              <a:buNone/>
            </a:pPr>
            <a:endParaRPr lang="en-US" sz="2000" dirty="0" smtClean="0">
              <a:ea typeface="Arial Unicode MS" pitchFamily="34" charset="-128"/>
              <a:cs typeface="Arial Unicode MS" pitchFamily="34" charset="-128"/>
            </a:endParaRP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3088791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subTitle" idx="1"/>
          </p:nvPr>
        </p:nvSpPr>
        <p:spPr>
          <a:xfrm>
            <a:off x="1187450" y="2636838"/>
            <a:ext cx="6264275" cy="2592387"/>
          </a:xfrm>
          <a:noFill/>
        </p:spPr>
        <p:txBody>
          <a:bodyPr/>
          <a:lstStyle/>
          <a:p>
            <a:pPr algn="ctr" eaLnBrk="1" hangingPunct="1">
              <a:lnSpc>
                <a:spcPct val="80000"/>
              </a:lnSpc>
            </a:pPr>
            <a:r>
              <a:rPr lang="en-US" altLang="en-US" sz="3600" smtClean="0">
                <a:solidFill>
                  <a:srgbClr val="0070C0"/>
                </a:solidFill>
                <a:ea typeface="ヒラギノ角ゴ Pro W3"/>
                <a:cs typeface="ヒラギノ角ゴ Pro W3"/>
              </a:rPr>
              <a:t>Thank You</a:t>
            </a:r>
            <a:r>
              <a:rPr lang="fr-CH" altLang="en-US" sz="3600" smtClean="0">
                <a:solidFill>
                  <a:srgbClr val="0070C0"/>
                </a:solidFill>
                <a:ea typeface="ヒラギノ角ゴ Pro W3"/>
                <a:cs typeface="ヒラギノ角ゴ Pro W3"/>
              </a:rPr>
              <a:t>!</a:t>
            </a: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r>
              <a:rPr lang="en-US" altLang="ja-JP" sz="1400" smtClean="0">
                <a:ea typeface="MS PGothic" pitchFamily="34" charset="-128"/>
              </a:rPr>
              <a:t>Claus Matthes</a:t>
            </a:r>
          </a:p>
          <a:p>
            <a:pPr algn="ctr" eaLnBrk="1" hangingPunct="1">
              <a:lnSpc>
                <a:spcPct val="80000"/>
              </a:lnSpc>
            </a:pPr>
            <a:r>
              <a:rPr lang="en-US" altLang="ja-JP" sz="1400" smtClean="0">
                <a:ea typeface="MS PGothic" pitchFamily="34" charset="-128"/>
              </a:rPr>
              <a:t>Director, Patent Cooperation Treaty (PCT) Business Development Division</a:t>
            </a:r>
          </a:p>
          <a:p>
            <a:pPr algn="ctr" eaLnBrk="1" hangingPunct="1">
              <a:lnSpc>
                <a:spcPct val="80000"/>
              </a:lnSpc>
            </a:pPr>
            <a:r>
              <a:rPr lang="en-US" altLang="ja-JP" sz="1400" smtClean="0">
                <a:ea typeface="MS PGothic" pitchFamily="34" charset="-128"/>
              </a:rPr>
              <a:t>World Intellectual Property Organization (WIPO)</a:t>
            </a:r>
          </a:p>
          <a:p>
            <a:pPr algn="ctr" eaLnBrk="1" hangingPunct="1">
              <a:lnSpc>
                <a:spcPct val="80000"/>
              </a:lnSpc>
            </a:pPr>
            <a:r>
              <a:rPr lang="en-US" altLang="ja-JP" sz="1400" smtClean="0">
                <a:ea typeface="MS PGothic" pitchFamily="34" charset="-128"/>
              </a:rPr>
              <a:t>34 chemin des Colombettes, 1211 Geneva 20, Switzerland</a:t>
            </a:r>
            <a:br>
              <a:rPr lang="en-US" altLang="ja-JP" sz="1400" smtClean="0">
                <a:ea typeface="MS PGothic" pitchFamily="34" charset="-128"/>
              </a:rPr>
            </a:br>
            <a:r>
              <a:rPr lang="en-US" altLang="ja-JP" sz="1400" smtClean="0">
                <a:ea typeface="MS PGothic" pitchFamily="34" charset="-128"/>
              </a:rPr>
              <a:t>T + 41 22 338 98 09;  </a:t>
            </a:r>
            <a:r>
              <a:rPr lang="en-US" altLang="ja-JP" sz="1400" smtClean="0">
                <a:ea typeface="MS PGothic" pitchFamily="34" charset="-128"/>
                <a:hlinkClick r:id="rId2"/>
              </a:rPr>
              <a:t>claus.matthes@wipo.int</a:t>
            </a:r>
            <a:r>
              <a:rPr lang="en-US" altLang="ja-JP" sz="1400" smtClean="0">
                <a:ea typeface="MS PGothic" pitchFamily="34" charset="-128"/>
              </a:rPr>
              <a:t>;  </a:t>
            </a:r>
            <a:r>
              <a:rPr lang="en-US" altLang="ja-JP" sz="1400" smtClean="0">
                <a:ea typeface="MS PGothic" pitchFamily="34" charset="-128"/>
                <a:hlinkClick r:id="rId3" tooltip="http://www.wipo.int/"/>
              </a:rPr>
              <a:t>www.wipo.int</a:t>
            </a:r>
            <a:r>
              <a:rPr lang="en-US" altLang="ja-JP" sz="1400" smtClean="0">
                <a:ea typeface="MS PGothic" pitchFamily="34" charset="-128"/>
              </a:rPr>
              <a:t> </a:t>
            </a:r>
            <a:endParaRPr lang="fr-CH" altLang="en-US" sz="1400" smtClean="0">
              <a:solidFill>
                <a:srgbClr val="00408C"/>
              </a:solidFill>
              <a:ea typeface="ヒラギノ角ゴ Pro W3"/>
              <a:cs typeface="ヒラギノ角ゴ Pro W3"/>
            </a:endParaRPr>
          </a:p>
          <a:p>
            <a:pPr algn="ctr" eaLnBrk="1" hangingPunct="1">
              <a:lnSpc>
                <a:spcPct val="80000"/>
              </a:lnSpc>
            </a:pPr>
            <a:endParaRPr lang="en-US" altLang="en-US" sz="1400" smtClean="0">
              <a:solidFill>
                <a:srgbClr val="00408C"/>
              </a:solidFill>
              <a:ea typeface="ヒラギノ角ゴ Pro W3"/>
              <a:cs typeface="ヒラギノ角ゴ Pro W3"/>
            </a:endParaRPr>
          </a:p>
          <a:p>
            <a:pPr algn="ctr" eaLnBrk="1" hangingPunct="1">
              <a:lnSpc>
                <a:spcPct val="80000"/>
              </a:lnSpc>
            </a:pPr>
            <a:endParaRPr lang="en-US" altLang="en-US" sz="1700" smtClean="0">
              <a:solidFill>
                <a:srgbClr val="00408C"/>
              </a:solidFill>
              <a:ea typeface="ヒラギノ角ゴ Pro W3"/>
              <a:cs typeface="ヒラギノ角ゴ Pro W3"/>
            </a:endParaRPr>
          </a:p>
        </p:txBody>
      </p:sp>
      <p:sp>
        <p:nvSpPr>
          <p:cNvPr id="36867" name="Rectangle 3"/>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buFontTx/>
              <a:buNone/>
            </a:pPr>
            <a:endParaRPr lang="en-US" altLang="en-US" sz="1800">
              <a:solidFill>
                <a:srgbClr val="00408C"/>
              </a:solidFill>
              <a:ea typeface="ヒラギノ角ゴ Pro W3"/>
              <a:cs typeface="ヒラギノ角ゴ Pro W3"/>
            </a:endParaRPr>
          </a:p>
        </p:txBody>
      </p:sp>
    </p:spTree>
    <p:extLst>
      <p:ext uri="{BB962C8B-B14F-4D97-AF65-F5344CB8AC3E}">
        <p14:creationId xmlns:p14="http://schemas.microsoft.com/office/powerpoint/2010/main" val="2463338822"/>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ubTitle" idx="4294967295"/>
          </p:nvPr>
        </p:nvSpPr>
        <p:spPr>
          <a:xfrm>
            <a:off x="4500563" y="5445125"/>
            <a:ext cx="4643437" cy="792163"/>
          </a:xfrm>
          <a:noFill/>
        </p:spPr>
        <p:txBody>
          <a:bodyPr/>
          <a:lstStyle/>
          <a:p>
            <a:pPr marL="0" indent="0" eaLnBrk="1" hangingPunct="1">
              <a:lnSpc>
                <a:spcPct val="80000"/>
              </a:lnSpc>
              <a:buFontTx/>
              <a:buNone/>
            </a:pPr>
            <a:r>
              <a:rPr lang="en-US" altLang="en-US" sz="900" dirty="0" smtClean="0">
                <a:solidFill>
                  <a:srgbClr val="990033"/>
                </a:solidFill>
                <a:latin typeface="Arial Black" pitchFamily="34" charset="0"/>
              </a:rPr>
              <a:t/>
            </a:r>
            <a:br>
              <a:rPr lang="en-US" altLang="en-US" sz="900" dirty="0" smtClean="0">
                <a:solidFill>
                  <a:srgbClr val="990033"/>
                </a:solidFill>
                <a:latin typeface="Arial Black" pitchFamily="34" charset="0"/>
              </a:rPr>
            </a:br>
            <a:endParaRPr lang="en-US" altLang="en-US" sz="1600" dirty="0" smtClean="0">
              <a:solidFill>
                <a:srgbClr val="990033"/>
              </a:solidFill>
              <a:latin typeface="Arial Black" pitchFamily="34" charset="0"/>
            </a:endParaRPr>
          </a:p>
          <a:p>
            <a:pPr marL="0" indent="0" eaLnBrk="1" hangingPunct="1">
              <a:lnSpc>
                <a:spcPct val="80000"/>
              </a:lnSpc>
              <a:buFontTx/>
              <a:buNone/>
            </a:pPr>
            <a:r>
              <a:rPr lang="en-US" altLang="en-US" sz="2000" dirty="0" smtClean="0">
                <a:solidFill>
                  <a:srgbClr val="990033"/>
                </a:solidFill>
                <a:latin typeface="Arial Black" pitchFamily="34" charset="0"/>
              </a:rPr>
              <a:t>Luxembourg, October 27, 2014</a:t>
            </a:r>
          </a:p>
        </p:txBody>
      </p:sp>
      <p:pic>
        <p:nvPicPr>
          <p:cNvPr id="307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8765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11"/>
          <p:cNvSpPr txBox="1">
            <a:spLocks noChangeArrowheads="1"/>
          </p:cNvSpPr>
          <p:nvPr/>
        </p:nvSpPr>
        <p:spPr bwMode="auto">
          <a:xfrm>
            <a:off x="323850" y="5229225"/>
            <a:ext cx="3168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en-US" sz="2000">
                <a:solidFill>
                  <a:srgbClr val="70899B"/>
                </a:solidFill>
              </a:rPr>
              <a:t>Debbie Roenning</a:t>
            </a:r>
          </a:p>
          <a:p>
            <a:pPr eaLnBrk="1" hangingPunct="1">
              <a:spcBef>
                <a:spcPct val="0"/>
              </a:spcBef>
              <a:buFontTx/>
              <a:buNone/>
            </a:pPr>
            <a:r>
              <a:rPr lang="en-US" altLang="en-US" sz="2000">
                <a:solidFill>
                  <a:srgbClr val="70899B"/>
                </a:solidFill>
              </a:rPr>
              <a:t>Director, Legal Division</a:t>
            </a:r>
            <a:br>
              <a:rPr lang="en-US" altLang="en-US" sz="2000">
                <a:solidFill>
                  <a:srgbClr val="70899B"/>
                </a:solidFill>
              </a:rPr>
            </a:br>
            <a:r>
              <a:rPr lang="en-US" altLang="en-US" sz="2000">
                <a:solidFill>
                  <a:srgbClr val="70899B"/>
                </a:solidFill>
              </a:rPr>
              <a:t>Madrid Registry</a:t>
            </a:r>
          </a:p>
          <a:p>
            <a:pPr eaLnBrk="1" hangingPunct="1">
              <a:spcBef>
                <a:spcPct val="50000"/>
              </a:spcBef>
              <a:buFontTx/>
              <a:buNone/>
            </a:pPr>
            <a:endParaRPr lang="en-US" altLang="en-US" sz="2000" b="0">
              <a:solidFill>
                <a:srgbClr val="70899B"/>
              </a:solidFill>
            </a:endParaRPr>
          </a:p>
        </p:txBody>
      </p:sp>
      <p:sp>
        <p:nvSpPr>
          <p:cNvPr id="3077" name="Rectangle 1"/>
          <p:cNvSpPr>
            <a:spLocks noChangeArrowheads="1"/>
          </p:cNvSpPr>
          <p:nvPr/>
        </p:nvSpPr>
        <p:spPr bwMode="auto">
          <a:xfrm>
            <a:off x="692150" y="2784475"/>
            <a:ext cx="81375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fr-CH" altLang="en-US" sz="3600" dirty="0">
                <a:solidFill>
                  <a:srgbClr val="70899B"/>
                </a:solidFill>
              </a:rPr>
              <a:t>Global IP </a:t>
            </a:r>
            <a:r>
              <a:rPr lang="fr-CH" altLang="en-US" sz="3600" dirty="0" err="1">
                <a:solidFill>
                  <a:srgbClr val="70899B"/>
                </a:solidFill>
              </a:rPr>
              <a:t>Systems</a:t>
            </a:r>
            <a:r>
              <a:rPr lang="fr-CH" altLang="en-US" sz="3600" dirty="0">
                <a:solidFill>
                  <a:srgbClr val="70899B"/>
                </a:solidFill>
              </a:rPr>
              <a:t>: </a:t>
            </a:r>
          </a:p>
          <a:p>
            <a:pPr eaLnBrk="1" hangingPunct="1">
              <a:spcBef>
                <a:spcPct val="50000"/>
              </a:spcBef>
              <a:buFontTx/>
              <a:buNone/>
            </a:pPr>
            <a:r>
              <a:rPr lang="en-US" altLang="en-US" sz="3000" b="1" dirty="0">
                <a:solidFill>
                  <a:srgbClr val="990033"/>
                </a:solidFill>
                <a:latin typeface="Arial Black" pitchFamily="34" charset="0"/>
              </a:rPr>
              <a:t>The Madrid System </a:t>
            </a:r>
            <a:br>
              <a:rPr lang="en-US" altLang="en-US" sz="3000" b="1" dirty="0">
                <a:solidFill>
                  <a:srgbClr val="990033"/>
                </a:solidFill>
                <a:latin typeface="Arial Black" pitchFamily="34" charset="0"/>
              </a:rPr>
            </a:br>
            <a:r>
              <a:rPr lang="en-US" altLang="en-US" sz="3000" b="1" dirty="0">
                <a:solidFill>
                  <a:srgbClr val="990033"/>
                </a:solidFill>
                <a:latin typeface="Arial Black" pitchFamily="34" charset="0"/>
              </a:rPr>
              <a:t>The Hague System</a:t>
            </a:r>
            <a:r>
              <a:rPr lang="en-US" altLang="en-US" sz="3000" dirty="0">
                <a:solidFill>
                  <a:srgbClr val="990033"/>
                </a:solidFill>
                <a:latin typeface="Arial Black" pitchFamily="34" charset="0"/>
              </a:rPr>
              <a:t/>
            </a:r>
            <a:br>
              <a:rPr lang="en-US" altLang="en-US" sz="3000" dirty="0">
                <a:solidFill>
                  <a:srgbClr val="990033"/>
                </a:solidFill>
                <a:latin typeface="Arial Black" pitchFamily="34" charset="0"/>
              </a:rPr>
            </a:br>
            <a:endParaRPr lang="en-US" altLang="en-US" sz="3000" dirty="0">
              <a:solidFill>
                <a:schemeClr val="hlink"/>
              </a:solidFill>
            </a:endParaRPr>
          </a:p>
        </p:txBody>
      </p:sp>
    </p:spTree>
    <p:extLst>
      <p:ext uri="{BB962C8B-B14F-4D97-AF65-F5344CB8AC3E}">
        <p14:creationId xmlns:p14="http://schemas.microsoft.com/office/powerpoint/2010/main" val="1410801855"/>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08781"/>
            <a:ext cx="8229600" cy="1143000"/>
          </a:xfrm>
        </p:spPr>
        <p:txBody>
          <a:bodyPr/>
          <a:lstStyle/>
          <a:p>
            <a:r>
              <a:rPr lang="en-US" altLang="en-US" dirty="0">
                <a:solidFill>
                  <a:srgbClr val="70899B"/>
                </a:solidFill>
                <a:ea typeface="MS PGothic" pitchFamily="34" charset="-128"/>
              </a:rPr>
              <a:t>Trademarks</a:t>
            </a:r>
          </a:p>
        </p:txBody>
      </p:sp>
      <p:pic>
        <p:nvPicPr>
          <p:cNvPr id="4099" name="Picture 21" descr="MOUSEL LUXEMBOUR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87900" y="2133600"/>
            <a:ext cx="3671888" cy="3509963"/>
          </a:xfrm>
          <a:noFill/>
        </p:spPr>
      </p:pic>
      <p:pic>
        <p:nvPicPr>
          <p:cNvPr id="4100" name="Picture 19" descr="BELGA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205163"/>
            <a:ext cx="2790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7" descr="Lux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844675"/>
            <a:ext cx="2565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4888" y="620713"/>
            <a:ext cx="2682875" cy="719137"/>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064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solidFill>
                  <a:srgbClr val="70899B"/>
                </a:solidFill>
                <a:ea typeface="MS PGothic" pitchFamily="34" charset="-128"/>
              </a:rPr>
              <a:t>Industrial Designs</a:t>
            </a:r>
          </a:p>
        </p:txBody>
      </p:sp>
      <p:pic>
        <p:nvPicPr>
          <p:cNvPr id="5123"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95288" y="1844675"/>
            <a:ext cx="3273425" cy="2251075"/>
          </a:xfrm>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620713"/>
            <a:ext cx="2709862" cy="7270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263" y="2276475"/>
            <a:ext cx="25812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278313"/>
            <a:ext cx="3671887"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665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1325" y="0"/>
            <a:ext cx="8229600" cy="1143000"/>
          </a:xfrm>
        </p:spPr>
        <p:txBody>
          <a:bodyPr/>
          <a:lstStyle/>
          <a:p>
            <a:pPr eaLnBrk="1" hangingPunct="1"/>
            <a:r>
              <a:rPr lang="fr-CH" altLang="en-US" dirty="0">
                <a:solidFill>
                  <a:srgbClr val="70899B"/>
                </a:solidFill>
                <a:ea typeface="MS PGothic" pitchFamily="34" charset="-128"/>
              </a:rPr>
              <a:t>No  international </a:t>
            </a:r>
            <a:r>
              <a:rPr lang="fr-CH" altLang="en-US" dirty="0" err="1">
                <a:solidFill>
                  <a:srgbClr val="70899B"/>
                </a:solidFill>
                <a:ea typeface="MS PGothic" pitchFamily="34" charset="-128"/>
              </a:rPr>
              <a:t>procedure</a:t>
            </a:r>
            <a:endParaRPr lang="en-US" altLang="en-US" dirty="0">
              <a:solidFill>
                <a:srgbClr val="70899B"/>
              </a:solidFill>
              <a:ea typeface="MS PGothic" pitchFamily="34" charset="-128"/>
            </a:endParaRPr>
          </a:p>
        </p:txBody>
      </p:sp>
      <p:sp>
        <p:nvSpPr>
          <p:cNvPr id="6147" name="Rectangle 3"/>
          <p:cNvSpPr>
            <a:spLocks noGrp="1" noChangeArrowheads="1"/>
          </p:cNvSpPr>
          <p:nvPr>
            <p:ph type="body" idx="1"/>
          </p:nvPr>
        </p:nvSpPr>
        <p:spPr>
          <a:xfrm>
            <a:off x="539750" y="1457325"/>
            <a:ext cx="8229600" cy="4711700"/>
          </a:xfrm>
        </p:spPr>
        <p:txBody>
          <a:bodyPr/>
          <a:lstStyle/>
          <a:p>
            <a:pPr marL="0" indent="0" eaLnBrk="1" hangingPunct="1">
              <a:buFontTx/>
              <a:buNone/>
            </a:pPr>
            <a:endParaRPr lang="en-US" altLang="en-US" smtClean="0"/>
          </a:p>
          <a:p>
            <a:pPr lvl="1" eaLnBrk="1" hangingPunct="1">
              <a:buFontTx/>
              <a:buNone/>
            </a:pPr>
            <a:endParaRPr lang="en-US" altLang="en-US" sz="3200" smtClean="0">
              <a:ea typeface="Arial" pitchFamily="34" charset="0"/>
            </a:endParaRPr>
          </a:p>
          <a:p>
            <a:pPr lvl="1" eaLnBrk="1" hangingPunct="1">
              <a:buFontTx/>
              <a:buNone/>
            </a:pPr>
            <a:endParaRPr lang="en-US" altLang="en-US" sz="3200" smtClean="0">
              <a:ea typeface="Arial" pitchFamily="34" charset="0"/>
            </a:endParaRPr>
          </a:p>
        </p:txBody>
      </p:sp>
      <p:sp>
        <p:nvSpPr>
          <p:cNvPr id="2" name="TextBox 1"/>
          <p:cNvSpPr txBox="1">
            <a:spLocks noChangeArrowheads="1"/>
          </p:cNvSpPr>
          <p:nvPr/>
        </p:nvSpPr>
        <p:spPr bwMode="auto">
          <a:xfrm>
            <a:off x="0" y="3890963"/>
            <a:ext cx="2247900" cy="5238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2800" b="1" dirty="0">
                <a:solidFill>
                  <a:srgbClr val="2E4E66"/>
                </a:solidFill>
              </a:rPr>
              <a:t>APPLICANT</a:t>
            </a:r>
          </a:p>
        </p:txBody>
      </p:sp>
      <p:cxnSp>
        <p:nvCxnSpPr>
          <p:cNvPr id="6149"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6150"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6151"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8" name="Straight Arrow Connector 7"/>
          <p:cNvCxnSpPr>
            <a:cxnSpLocks noChangeShapeType="1"/>
          </p:cNvCxnSpPr>
          <p:nvPr/>
        </p:nvCxnSpPr>
        <p:spPr bwMode="auto">
          <a:xfrm>
            <a:off x="2247900" y="3979863"/>
            <a:ext cx="2443163" cy="14160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2247900" y="3113088"/>
            <a:ext cx="2767013" cy="87630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2247900" y="3998913"/>
            <a:ext cx="2767013" cy="77470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flipV="1">
            <a:off x="2247900" y="2406650"/>
            <a:ext cx="2443163" cy="15827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2247900" y="3994150"/>
            <a:ext cx="3163888" cy="4763"/>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TextBox 23"/>
          <p:cNvSpPr txBox="1">
            <a:spLocks noChangeArrowheads="1"/>
          </p:cNvSpPr>
          <p:nvPr/>
        </p:nvSpPr>
        <p:spPr bwMode="auto">
          <a:xfrm>
            <a:off x="6588125" y="1089025"/>
            <a:ext cx="2087563" cy="954088"/>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2800" b="1" dirty="0">
                <a:solidFill>
                  <a:srgbClr val="2E4E66"/>
                </a:solidFill>
              </a:rPr>
              <a:t>NATIONAL OFFICES</a:t>
            </a:r>
          </a:p>
        </p:txBody>
      </p:sp>
      <p:pic>
        <p:nvPicPr>
          <p:cNvPr id="25" name="Picture 24" descr="au.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52800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c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0088" y="2684463"/>
            <a:ext cx="85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h.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53363" y="4475163"/>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45425" y="3578225"/>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18313" y="3998913"/>
            <a:ext cx="865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 name="Picture 19455" descr="jp.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18313" y="2254250"/>
            <a:ext cx="85883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72150" y="4406900"/>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9459" descr="u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03900" y="1851025"/>
            <a:ext cx="833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9460" descr="ru.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18313" y="3113088"/>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2125" y="4887913"/>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462" descr="pt.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37488" y="2659063"/>
            <a:ext cx="8620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9463" descr="eu.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72150" y="35401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17707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nodeType="afterGroup">
                            <p:stCondLst>
                              <p:cond delay="1000"/>
                            </p:stCondLst>
                            <p:childTnLst>
                              <p:par>
                                <p:cTn id="20" presetID="5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par>
                          <p:cTn id="25" fill="hold" nodeType="afterGroup">
                            <p:stCondLst>
                              <p:cond delay="2000"/>
                            </p:stCondLst>
                            <p:childTnLst>
                              <p:par>
                                <p:cTn id="26" presetID="55"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nodeType="afterGroup">
                            <p:stCondLst>
                              <p:cond delay="3000"/>
                            </p:stCondLst>
                            <p:childTnLst>
                              <p:par>
                                <p:cTn id="32" presetID="55"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par>
                          <p:cTn id="37" fill="hold" nodeType="afterGroup">
                            <p:stCondLst>
                              <p:cond delay="4000"/>
                            </p:stCondLst>
                            <p:childTnLst>
                              <p:par>
                                <p:cTn id="38" presetID="55"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strVal val="#ppt_w*0.70"/>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Effect transition="in" filter="fade">
                                      <p:cBhvr>
                                        <p:cTn id="42" dur="10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par>
                          <p:cTn id="47" fill="hold" nodeType="afterGroup">
                            <p:stCondLst>
                              <p:cond delay="0"/>
                            </p:stCondLst>
                            <p:childTnLst>
                              <p:par>
                                <p:cTn id="48" presetID="9" presetClass="entr" presetSubtype="0" fill="hold" nodeType="afterEffect">
                                  <p:stCondLst>
                                    <p:cond delay="1000"/>
                                  </p:stCondLst>
                                  <p:childTnLst>
                                    <p:set>
                                      <p:cBhvr>
                                        <p:cTn id="49" dur="1" fill="hold">
                                          <p:stCondLst>
                                            <p:cond delay="0"/>
                                          </p:stCondLst>
                                        </p:cTn>
                                        <p:tgtEl>
                                          <p:spTgt spid="19460"/>
                                        </p:tgtEl>
                                        <p:attrNameLst>
                                          <p:attrName>style.visibility</p:attrName>
                                        </p:attrNameLst>
                                      </p:cBhvr>
                                      <p:to>
                                        <p:strVal val="visible"/>
                                      </p:to>
                                    </p:set>
                                    <p:animEffect transition="in" filter="dissolve">
                                      <p:cBhvr>
                                        <p:cTn id="50" dur="500"/>
                                        <p:tgtEl>
                                          <p:spTgt spid="19460"/>
                                        </p:tgtEl>
                                      </p:cBhvr>
                                    </p:animEffect>
                                  </p:childTnLst>
                                </p:cTn>
                              </p:par>
                            </p:childTnLst>
                          </p:cTn>
                        </p:par>
                        <p:par>
                          <p:cTn id="51" fill="hold" nodeType="afterGroup">
                            <p:stCondLst>
                              <p:cond delay="1500"/>
                            </p:stCondLst>
                            <p:childTnLst>
                              <p:par>
                                <p:cTn id="52" presetID="9"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childTnLst>
                          </p:cTn>
                        </p:par>
                        <p:par>
                          <p:cTn id="55" fill="hold" nodeType="afterGroup">
                            <p:stCondLst>
                              <p:cond delay="2000"/>
                            </p:stCondLst>
                            <p:childTnLst>
                              <p:par>
                                <p:cTn id="56" presetID="9" presetClass="entr" presetSubtype="0" fill="hold" nodeType="afterEffect">
                                  <p:stCondLst>
                                    <p:cond delay="0"/>
                                  </p:stCondLst>
                                  <p:childTnLst>
                                    <p:set>
                                      <p:cBhvr>
                                        <p:cTn id="57" dur="1" fill="hold">
                                          <p:stCondLst>
                                            <p:cond delay="0"/>
                                          </p:stCondLst>
                                        </p:cTn>
                                        <p:tgtEl>
                                          <p:spTgt spid="19464"/>
                                        </p:tgtEl>
                                        <p:attrNameLst>
                                          <p:attrName>style.visibility</p:attrName>
                                        </p:attrNameLst>
                                      </p:cBhvr>
                                      <p:to>
                                        <p:strVal val="visible"/>
                                      </p:to>
                                    </p:set>
                                    <p:animEffect transition="in" filter="dissolve">
                                      <p:cBhvr>
                                        <p:cTn id="58" dur="500"/>
                                        <p:tgtEl>
                                          <p:spTgt spid="19464"/>
                                        </p:tgtEl>
                                      </p:cBhvr>
                                    </p:animEffect>
                                  </p:childTnLst>
                                </p:cTn>
                              </p:par>
                            </p:childTnLst>
                          </p:cTn>
                        </p:par>
                        <p:par>
                          <p:cTn id="59" fill="hold" nodeType="afterGroup">
                            <p:stCondLst>
                              <p:cond delay="2500"/>
                            </p:stCondLst>
                            <p:childTnLst>
                              <p:par>
                                <p:cTn id="60" presetID="9" presetClass="entr" presetSubtype="0" fill="hold" nodeType="afterEffect">
                                  <p:stCondLst>
                                    <p:cond delay="0"/>
                                  </p:stCondLst>
                                  <p:childTnLst>
                                    <p:set>
                                      <p:cBhvr>
                                        <p:cTn id="61" dur="1" fill="hold">
                                          <p:stCondLst>
                                            <p:cond delay="0"/>
                                          </p:stCondLst>
                                        </p:cTn>
                                        <p:tgtEl>
                                          <p:spTgt spid="19459"/>
                                        </p:tgtEl>
                                        <p:attrNameLst>
                                          <p:attrName>style.visibility</p:attrName>
                                        </p:attrNameLst>
                                      </p:cBhvr>
                                      <p:to>
                                        <p:strVal val="visible"/>
                                      </p:to>
                                    </p:set>
                                    <p:animEffect transition="in" filter="dissolve">
                                      <p:cBhvr>
                                        <p:cTn id="62" dur="500"/>
                                        <p:tgtEl>
                                          <p:spTgt spid="19459"/>
                                        </p:tgtEl>
                                      </p:cBhvr>
                                    </p:animEffect>
                                  </p:childTnLst>
                                </p:cTn>
                              </p:par>
                            </p:childTnLst>
                          </p:cTn>
                        </p:par>
                        <p:par>
                          <p:cTn id="63" fill="hold" nodeType="afterGroup">
                            <p:stCondLst>
                              <p:cond delay="3000"/>
                            </p:stCondLst>
                            <p:childTnLst>
                              <p:par>
                                <p:cTn id="64" presetID="9"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par>
                          <p:cTn id="67" fill="hold" nodeType="afterGroup">
                            <p:stCondLst>
                              <p:cond delay="3500"/>
                            </p:stCondLst>
                            <p:childTnLst>
                              <p:par>
                                <p:cTn id="68" presetID="9" presetClass="entr" presetSubtype="0" fill="hold" nodeType="afterEffect">
                                  <p:stCondLst>
                                    <p:cond delay="0"/>
                                  </p:stCondLst>
                                  <p:childTnLst>
                                    <p:set>
                                      <p:cBhvr>
                                        <p:cTn id="69" dur="1" fill="hold">
                                          <p:stCondLst>
                                            <p:cond delay="0"/>
                                          </p:stCondLst>
                                        </p:cTn>
                                        <p:tgtEl>
                                          <p:spTgt spid="19456"/>
                                        </p:tgtEl>
                                        <p:attrNameLst>
                                          <p:attrName>style.visibility</p:attrName>
                                        </p:attrNameLst>
                                      </p:cBhvr>
                                      <p:to>
                                        <p:strVal val="visible"/>
                                      </p:to>
                                    </p:set>
                                    <p:animEffect transition="in" filter="dissolve">
                                      <p:cBhvr>
                                        <p:cTn id="70" dur="500"/>
                                        <p:tgtEl>
                                          <p:spTgt spid="19456"/>
                                        </p:tgtEl>
                                      </p:cBhvr>
                                    </p:animEffect>
                                  </p:childTnLst>
                                </p:cTn>
                              </p:par>
                            </p:childTnLst>
                          </p:cTn>
                        </p:par>
                        <p:par>
                          <p:cTn id="71" fill="hold" nodeType="afterGroup">
                            <p:stCondLst>
                              <p:cond delay="4000"/>
                            </p:stCondLst>
                            <p:childTnLst>
                              <p:par>
                                <p:cTn id="72" presetID="9" presetClass="entr" presetSubtype="0" fill="hold" nodeType="afterEffect">
                                  <p:stCondLst>
                                    <p:cond delay="0"/>
                                  </p:stCondLst>
                                  <p:childTnLst>
                                    <p:set>
                                      <p:cBhvr>
                                        <p:cTn id="73" dur="1" fill="hold">
                                          <p:stCondLst>
                                            <p:cond delay="0"/>
                                          </p:stCondLst>
                                        </p:cTn>
                                        <p:tgtEl>
                                          <p:spTgt spid="19461"/>
                                        </p:tgtEl>
                                        <p:attrNameLst>
                                          <p:attrName>style.visibility</p:attrName>
                                        </p:attrNameLst>
                                      </p:cBhvr>
                                      <p:to>
                                        <p:strVal val="visible"/>
                                      </p:to>
                                    </p:set>
                                    <p:animEffect transition="in" filter="dissolve">
                                      <p:cBhvr>
                                        <p:cTn id="74" dur="500"/>
                                        <p:tgtEl>
                                          <p:spTgt spid="19461"/>
                                        </p:tgtEl>
                                      </p:cBhvr>
                                    </p:animEffect>
                                  </p:childTnLst>
                                </p:cTn>
                              </p:par>
                            </p:childTnLst>
                          </p:cTn>
                        </p:par>
                        <p:par>
                          <p:cTn id="75" fill="hold" nodeType="afterGroup">
                            <p:stCondLst>
                              <p:cond delay="4500"/>
                            </p:stCondLst>
                            <p:childTnLst>
                              <p:par>
                                <p:cTn id="76" presetID="9"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dissolve">
                                      <p:cBhvr>
                                        <p:cTn id="78" dur="500"/>
                                        <p:tgtEl>
                                          <p:spTgt spid="31"/>
                                        </p:tgtEl>
                                      </p:cBhvr>
                                    </p:animEffect>
                                  </p:childTnLst>
                                </p:cTn>
                              </p:par>
                            </p:childTnLst>
                          </p:cTn>
                        </p:par>
                        <p:par>
                          <p:cTn id="79" fill="hold" nodeType="afterGroup">
                            <p:stCondLst>
                              <p:cond delay="5000"/>
                            </p:stCondLst>
                            <p:childTnLst>
                              <p:par>
                                <p:cTn id="80" presetID="9" presetClass="entr" presetSubtype="0" fill="hold" nodeType="afterEffect">
                                  <p:stCondLst>
                                    <p:cond delay="0"/>
                                  </p:stCondLst>
                                  <p:childTnLst>
                                    <p:set>
                                      <p:cBhvr>
                                        <p:cTn id="81" dur="1" fill="hold">
                                          <p:stCondLst>
                                            <p:cond delay="0"/>
                                          </p:stCondLst>
                                        </p:cTn>
                                        <p:tgtEl>
                                          <p:spTgt spid="19462"/>
                                        </p:tgtEl>
                                        <p:attrNameLst>
                                          <p:attrName>style.visibility</p:attrName>
                                        </p:attrNameLst>
                                      </p:cBhvr>
                                      <p:to>
                                        <p:strVal val="visible"/>
                                      </p:to>
                                    </p:set>
                                    <p:animEffect transition="in" filter="dissolve">
                                      <p:cBhvr>
                                        <p:cTn id="82" dur="500"/>
                                        <p:tgtEl>
                                          <p:spTgt spid="19462"/>
                                        </p:tgtEl>
                                      </p:cBhvr>
                                    </p:animEffect>
                                  </p:childTnLst>
                                </p:cTn>
                              </p:par>
                            </p:childTnLst>
                          </p:cTn>
                        </p:par>
                        <p:par>
                          <p:cTn id="83" fill="hold" nodeType="afterGroup">
                            <p:stCondLst>
                              <p:cond delay="5500"/>
                            </p:stCondLst>
                            <p:childTnLst>
                              <p:par>
                                <p:cTn id="84" presetID="9" presetClass="entr" presetSubtype="0" fill="hold" nodeType="afterEffect">
                                  <p:stCondLst>
                                    <p:cond delay="0"/>
                                  </p:stCondLst>
                                  <p:childTnLst>
                                    <p:set>
                                      <p:cBhvr>
                                        <p:cTn id="85" dur="1" fill="hold">
                                          <p:stCondLst>
                                            <p:cond delay="0"/>
                                          </p:stCondLst>
                                        </p:cTn>
                                        <p:tgtEl>
                                          <p:spTgt spid="19463"/>
                                        </p:tgtEl>
                                        <p:attrNameLst>
                                          <p:attrName>style.visibility</p:attrName>
                                        </p:attrNameLst>
                                      </p:cBhvr>
                                      <p:to>
                                        <p:strVal val="visible"/>
                                      </p:to>
                                    </p:set>
                                    <p:animEffect transition="in" filter="dissolve">
                                      <p:cBhvr>
                                        <p:cTn id="86" dur="500"/>
                                        <p:tgtEl>
                                          <p:spTgt spid="19463"/>
                                        </p:tgtEl>
                                      </p:cBhvr>
                                    </p:animEffect>
                                  </p:childTnLst>
                                </p:cTn>
                              </p:par>
                            </p:childTnLst>
                          </p:cTn>
                        </p:par>
                        <p:par>
                          <p:cTn id="87" fill="hold" nodeType="afterGroup">
                            <p:stCondLst>
                              <p:cond delay="6000"/>
                            </p:stCondLst>
                            <p:childTnLst>
                              <p:par>
                                <p:cTn id="88" presetID="9" presetClass="entr" presetSubtype="0" fill="hold"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dissolve">
                                      <p:cBhvr>
                                        <p:cTn id="90" dur="500"/>
                                        <p:tgtEl>
                                          <p:spTgt spid="29"/>
                                        </p:tgtEl>
                                      </p:cBhvr>
                                    </p:animEffect>
                                  </p:childTnLst>
                                </p:cTn>
                              </p:par>
                            </p:childTnLst>
                          </p:cTn>
                        </p:par>
                        <p:par>
                          <p:cTn id="91" fill="hold" nodeType="afterGroup">
                            <p:stCondLst>
                              <p:cond delay="6500"/>
                            </p:stCondLst>
                            <p:childTnLst>
                              <p:par>
                                <p:cTn id="92" presetID="9" presetClass="entr" presetSubtype="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dissolve">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1325" y="0"/>
            <a:ext cx="8229600" cy="1143000"/>
          </a:xfrm>
        </p:spPr>
        <p:txBody>
          <a:bodyPr/>
          <a:lstStyle/>
          <a:p>
            <a:pPr eaLnBrk="1" hangingPunct="1"/>
            <a:r>
              <a:rPr lang="fr-CH" altLang="en-US" dirty="0">
                <a:solidFill>
                  <a:srgbClr val="70899B"/>
                </a:solidFill>
                <a:ea typeface="MS PGothic" pitchFamily="34" charset="-128"/>
              </a:rPr>
              <a:t>International </a:t>
            </a:r>
            <a:r>
              <a:rPr lang="fr-CH" altLang="en-US" dirty="0" err="1">
                <a:solidFill>
                  <a:srgbClr val="70899B"/>
                </a:solidFill>
                <a:ea typeface="MS PGothic" pitchFamily="34" charset="-128"/>
              </a:rPr>
              <a:t>procedure</a:t>
            </a:r>
            <a:endParaRPr lang="en-US" altLang="en-US" dirty="0">
              <a:solidFill>
                <a:srgbClr val="70899B"/>
              </a:solidFill>
              <a:ea typeface="MS PGothic" pitchFamily="34" charset="-128"/>
            </a:endParaRPr>
          </a:p>
        </p:txBody>
      </p:sp>
      <p:sp>
        <p:nvSpPr>
          <p:cNvPr id="7171" name="Rectangle 3"/>
          <p:cNvSpPr>
            <a:spLocks noGrp="1" noChangeArrowheads="1"/>
          </p:cNvSpPr>
          <p:nvPr>
            <p:ph type="body" idx="1"/>
          </p:nvPr>
        </p:nvSpPr>
        <p:spPr>
          <a:xfrm>
            <a:off x="338138" y="995363"/>
            <a:ext cx="8229600" cy="4711700"/>
          </a:xfrm>
          <a:ln>
            <a:solidFill>
              <a:srgbClr val="FFFFFF"/>
            </a:solidFill>
            <a:miter lim="800000"/>
            <a:headEnd/>
            <a:tailEnd/>
          </a:ln>
        </p:spPr>
        <p:txBody>
          <a:bodyPr/>
          <a:lstStyle/>
          <a:p>
            <a:pPr marL="0" indent="0" eaLnBrk="1" hangingPunct="1">
              <a:buFontTx/>
              <a:buNone/>
            </a:pPr>
            <a:endParaRPr lang="en-US" altLang="en-US" smtClean="0"/>
          </a:p>
          <a:p>
            <a:pPr lvl="1" eaLnBrk="1" hangingPunct="1">
              <a:buFontTx/>
              <a:buNone/>
            </a:pPr>
            <a:endParaRPr lang="en-US" altLang="en-US" sz="3200" smtClean="0">
              <a:ea typeface="Arial" pitchFamily="34" charset="0"/>
            </a:endParaRPr>
          </a:p>
          <a:p>
            <a:pPr lvl="1" eaLnBrk="1" hangingPunct="1">
              <a:buFontTx/>
              <a:buNone/>
            </a:pPr>
            <a:endParaRPr lang="en-US" altLang="en-US" sz="3200" smtClean="0">
              <a:ea typeface="Arial" pitchFamily="34" charset="0"/>
            </a:endParaRPr>
          </a:p>
        </p:txBody>
      </p:sp>
      <p:sp>
        <p:nvSpPr>
          <p:cNvPr id="2" name="TextBox 1"/>
          <p:cNvSpPr txBox="1">
            <a:spLocks noChangeArrowheads="1"/>
          </p:cNvSpPr>
          <p:nvPr/>
        </p:nvSpPr>
        <p:spPr bwMode="auto">
          <a:xfrm>
            <a:off x="201613" y="1955800"/>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NATIONAL OFFICE</a:t>
            </a:r>
          </a:p>
        </p:txBody>
      </p:sp>
      <p:cxnSp>
        <p:nvCxnSpPr>
          <p:cNvPr id="7173"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7174"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7175"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13" name="Straight Arrow Connector 12"/>
          <p:cNvCxnSpPr>
            <a:cxnSpLocks noChangeShapeType="1"/>
          </p:cNvCxnSpPr>
          <p:nvPr/>
        </p:nvCxnSpPr>
        <p:spPr bwMode="auto">
          <a:xfrm flipV="1">
            <a:off x="3632200" y="3779838"/>
            <a:ext cx="728663" cy="3238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2022475" y="4489450"/>
            <a:ext cx="8890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2022475" y="2109788"/>
            <a:ext cx="889000" cy="158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2022475" y="3738563"/>
            <a:ext cx="8890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7" name="Picture 26"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4129088"/>
            <a:ext cx="3175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44815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5888" y="3381375"/>
            <a:ext cx="314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30713" y="3754438"/>
            <a:ext cx="309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32300"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2238" y="3763963"/>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01613" y="1309688"/>
            <a:ext cx="146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b="1" dirty="0">
                <a:solidFill>
                  <a:srgbClr val="67091B"/>
                </a:solidFill>
              </a:rPr>
              <a:t>MADRID</a:t>
            </a:r>
          </a:p>
        </p:txBody>
      </p:sp>
      <p:sp>
        <p:nvSpPr>
          <p:cNvPr id="32" name="TextBox 31"/>
          <p:cNvSpPr txBox="1">
            <a:spLocks noChangeArrowheads="1"/>
          </p:cNvSpPr>
          <p:nvPr/>
        </p:nvSpPr>
        <p:spPr bwMode="auto">
          <a:xfrm>
            <a:off x="201613" y="3025775"/>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pPr>
            <a:r>
              <a:rPr lang="en-US" altLang="en-US" b="1" dirty="0">
                <a:solidFill>
                  <a:srgbClr val="67091B"/>
                </a:solidFill>
              </a:rPr>
              <a:t>HAGUE</a:t>
            </a:r>
          </a:p>
        </p:txBody>
      </p:sp>
      <p:sp>
        <p:nvSpPr>
          <p:cNvPr id="34" name="TextBox 33"/>
          <p:cNvSpPr txBox="1">
            <a:spLocks noChangeArrowheads="1"/>
          </p:cNvSpPr>
          <p:nvPr/>
        </p:nvSpPr>
        <p:spPr bwMode="auto">
          <a:xfrm>
            <a:off x="2911475" y="1952625"/>
            <a:ext cx="72072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WIPO</a:t>
            </a:r>
          </a:p>
        </p:txBody>
      </p:sp>
      <p:cxnSp>
        <p:nvCxnSpPr>
          <p:cNvPr id="35" name="Straight Arrow Connector 34"/>
          <p:cNvCxnSpPr>
            <a:cxnSpLocks noChangeShapeType="1"/>
          </p:cNvCxnSpPr>
          <p:nvPr/>
        </p:nvCxnSpPr>
        <p:spPr bwMode="auto">
          <a:xfrm flipV="1">
            <a:off x="3632200" y="4095750"/>
            <a:ext cx="728663" cy="79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p:cNvCxnSpPr>
          <p:nvPr/>
        </p:nvCxnSpPr>
        <p:spPr bwMode="auto">
          <a:xfrm flipV="1">
            <a:off x="3632200" y="3487738"/>
            <a:ext cx="728663" cy="6159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a:off x="3632200" y="4103688"/>
            <a:ext cx="728663" cy="341312"/>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Arrow Connector 37"/>
          <p:cNvCxnSpPr>
            <a:cxnSpLocks noChangeShapeType="1"/>
          </p:cNvCxnSpPr>
          <p:nvPr/>
        </p:nvCxnSpPr>
        <p:spPr bwMode="auto">
          <a:xfrm>
            <a:off x="3638550" y="4095750"/>
            <a:ext cx="722313" cy="6175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a:off x="5626100" y="3498850"/>
            <a:ext cx="623888" cy="595313"/>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7194" name="Straight Connector 19464"/>
          <p:cNvCxnSpPr>
            <a:cxnSpLocks noChangeShapeType="1"/>
          </p:cNvCxnSpPr>
          <p:nvPr/>
        </p:nvCxnSpPr>
        <p:spPr bwMode="auto">
          <a:xfrm>
            <a:off x="6850063" y="219075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76" name="Straight Connector 75"/>
          <p:cNvCxnSpPr>
            <a:cxnSpLocks noChangeShapeType="1"/>
          </p:cNvCxnSpPr>
          <p:nvPr/>
        </p:nvCxnSpPr>
        <p:spPr bwMode="auto">
          <a:xfrm>
            <a:off x="5626100" y="3778250"/>
            <a:ext cx="623888" cy="315913"/>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flipV="1">
            <a:off x="5626100" y="4094163"/>
            <a:ext cx="623888" cy="344487"/>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78" name="Straight Connector 77"/>
          <p:cNvCxnSpPr>
            <a:cxnSpLocks noChangeShapeType="1"/>
          </p:cNvCxnSpPr>
          <p:nvPr/>
        </p:nvCxnSpPr>
        <p:spPr bwMode="auto">
          <a:xfrm flipV="1">
            <a:off x="5626100" y="4094163"/>
            <a:ext cx="623888" cy="619125"/>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V="1">
            <a:off x="5626100" y="4094163"/>
            <a:ext cx="623888" cy="7937"/>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sp>
        <p:nvSpPr>
          <p:cNvPr id="88" name="TextBox 87"/>
          <p:cNvSpPr txBox="1">
            <a:spLocks noChangeArrowheads="1"/>
          </p:cNvSpPr>
          <p:nvPr/>
        </p:nvSpPr>
        <p:spPr bwMode="auto">
          <a:xfrm>
            <a:off x="6249988" y="3940175"/>
            <a:ext cx="719137"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WIPO</a:t>
            </a:r>
          </a:p>
        </p:txBody>
      </p:sp>
      <p:cxnSp>
        <p:nvCxnSpPr>
          <p:cNvPr id="89" name="Straight Arrow Connector 88"/>
          <p:cNvCxnSpPr>
            <a:cxnSpLocks noChangeShapeType="1"/>
          </p:cNvCxnSpPr>
          <p:nvPr/>
        </p:nvCxnSpPr>
        <p:spPr bwMode="auto">
          <a:xfrm flipV="1">
            <a:off x="6969125" y="4094163"/>
            <a:ext cx="59055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3" name="TextBox 92"/>
          <p:cNvSpPr txBox="1">
            <a:spLocks noChangeArrowheads="1"/>
          </p:cNvSpPr>
          <p:nvPr/>
        </p:nvSpPr>
        <p:spPr bwMode="auto">
          <a:xfrm>
            <a:off x="7559675" y="3940175"/>
            <a:ext cx="151447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MAINTENANCE</a:t>
            </a:r>
          </a:p>
        </p:txBody>
      </p:sp>
      <p:sp>
        <p:nvSpPr>
          <p:cNvPr id="99" name="TextBox 98"/>
          <p:cNvSpPr txBox="1">
            <a:spLocks noChangeArrowheads="1"/>
          </p:cNvSpPr>
          <p:nvPr/>
        </p:nvSpPr>
        <p:spPr bwMode="auto">
          <a:xfrm>
            <a:off x="703263" y="2206625"/>
            <a:ext cx="5934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200" b="1" dirty="0">
                <a:solidFill>
                  <a:srgbClr val="67091B"/>
                </a:solidFill>
              </a:rPr>
              <a:t>Basic</a:t>
            </a:r>
          </a:p>
        </p:txBody>
      </p:sp>
      <p:sp>
        <p:nvSpPr>
          <p:cNvPr id="100" name="TextBox 99"/>
          <p:cNvSpPr txBox="1">
            <a:spLocks noChangeArrowheads="1"/>
          </p:cNvSpPr>
          <p:nvPr/>
        </p:nvSpPr>
        <p:spPr bwMode="auto">
          <a:xfrm>
            <a:off x="201613" y="35845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NATIONAL OFFICE</a:t>
            </a:r>
          </a:p>
        </p:txBody>
      </p:sp>
      <p:sp>
        <p:nvSpPr>
          <p:cNvPr id="101" name="TextBox 100"/>
          <p:cNvSpPr txBox="1">
            <a:spLocks noChangeArrowheads="1"/>
          </p:cNvSpPr>
          <p:nvPr/>
        </p:nvSpPr>
        <p:spPr bwMode="auto">
          <a:xfrm>
            <a:off x="201613" y="4335463"/>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USER</a:t>
            </a:r>
          </a:p>
        </p:txBody>
      </p:sp>
      <p:sp>
        <p:nvSpPr>
          <p:cNvPr id="109" name="TextBox 108"/>
          <p:cNvSpPr txBox="1">
            <a:spLocks noChangeArrowheads="1"/>
          </p:cNvSpPr>
          <p:nvPr/>
        </p:nvSpPr>
        <p:spPr bwMode="auto">
          <a:xfrm>
            <a:off x="2911475" y="3535363"/>
            <a:ext cx="720725" cy="1077912"/>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1400" dirty="0">
              <a:solidFill>
                <a:srgbClr val="2E4E66"/>
              </a:solidFill>
            </a:endParaRPr>
          </a:p>
          <a:p>
            <a:pPr algn="ctr" eaLnBrk="1" hangingPunct="1">
              <a:spcBef>
                <a:spcPts val="1800"/>
              </a:spcBef>
              <a:buFontTx/>
              <a:buNone/>
            </a:pPr>
            <a:r>
              <a:rPr lang="en-US" altLang="en-US" sz="1400" b="1" dirty="0">
                <a:solidFill>
                  <a:srgbClr val="2E4E66"/>
                </a:solidFill>
              </a:rPr>
              <a:t>WIPO</a:t>
            </a:r>
          </a:p>
          <a:p>
            <a:pPr algn="ctr" eaLnBrk="1" hangingPunct="1">
              <a:spcBef>
                <a:spcPct val="50000"/>
              </a:spcBef>
              <a:buFontTx/>
              <a:buNone/>
            </a:pPr>
            <a:endParaRPr lang="en-US" altLang="en-US" sz="1400" dirty="0">
              <a:solidFill>
                <a:srgbClr val="2E4E66"/>
              </a:solidFill>
            </a:endParaRPr>
          </a:p>
        </p:txBody>
      </p:sp>
      <p:sp>
        <p:nvSpPr>
          <p:cNvPr id="7206" name="Rectangle 2"/>
          <p:cNvSpPr txBox="1">
            <a:spLocks noChangeArrowheads="1"/>
          </p:cNvSpPr>
          <p:nvPr/>
        </p:nvSpPr>
        <p:spPr bwMode="auto">
          <a:xfrm>
            <a:off x="446088" y="-1992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fr-CH" altLang="en-US" sz="3600">
                <a:solidFill>
                  <a:srgbClr val="70899B"/>
                </a:solidFill>
              </a:rPr>
              <a:t>INTERNATIONAL PROCEDURE</a:t>
            </a:r>
            <a:endParaRPr lang="en-US" altLang="en-US" sz="3600">
              <a:solidFill>
                <a:srgbClr val="70899B"/>
              </a:solidFill>
            </a:endParaRPr>
          </a:p>
        </p:txBody>
      </p:sp>
      <p:cxnSp>
        <p:nvCxnSpPr>
          <p:cNvPr id="120" name="Straight Arrow Connector 119"/>
          <p:cNvCxnSpPr>
            <a:cxnSpLocks noChangeShapeType="1"/>
          </p:cNvCxnSpPr>
          <p:nvPr/>
        </p:nvCxnSpPr>
        <p:spPr bwMode="auto">
          <a:xfrm flipV="1">
            <a:off x="3638550" y="1787525"/>
            <a:ext cx="728663" cy="3238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21" name="Picture 120" descr="au.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29175" y="137318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descr="cn.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27538" y="1373188"/>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22"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2122488"/>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3" descr="c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08588" y="24828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2489200"/>
            <a:ext cx="320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8588" y="137318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6588" y="175260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28" descr="kr.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37063" y="2493963"/>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ru.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29175" y="2122488"/>
            <a:ext cx="3159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is.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02238" y="174783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 name="Straight Arrow Connector 132"/>
          <p:cNvCxnSpPr>
            <a:cxnSpLocks noChangeShapeType="1"/>
          </p:cNvCxnSpPr>
          <p:nvPr/>
        </p:nvCxnSpPr>
        <p:spPr bwMode="auto">
          <a:xfrm flipV="1">
            <a:off x="3638550" y="2103438"/>
            <a:ext cx="728663" cy="793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4" name="Straight Arrow Connector 133"/>
          <p:cNvCxnSpPr>
            <a:cxnSpLocks noChangeShapeType="1"/>
          </p:cNvCxnSpPr>
          <p:nvPr/>
        </p:nvCxnSpPr>
        <p:spPr bwMode="auto">
          <a:xfrm flipV="1">
            <a:off x="3638550" y="1495425"/>
            <a:ext cx="728663" cy="6159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5" name="Straight Arrow Connector 134"/>
          <p:cNvCxnSpPr>
            <a:cxnSpLocks noChangeShapeType="1"/>
          </p:cNvCxnSpPr>
          <p:nvPr/>
        </p:nvCxnSpPr>
        <p:spPr bwMode="auto">
          <a:xfrm>
            <a:off x="3638550" y="2111375"/>
            <a:ext cx="728663" cy="341313"/>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6" name="Straight Arrow Connector 135"/>
          <p:cNvCxnSpPr>
            <a:cxnSpLocks noChangeShapeType="1"/>
          </p:cNvCxnSpPr>
          <p:nvPr/>
        </p:nvCxnSpPr>
        <p:spPr bwMode="auto">
          <a:xfrm>
            <a:off x="3643313" y="2103438"/>
            <a:ext cx="723900" cy="61753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7" name="Straight Connector 136"/>
          <p:cNvCxnSpPr>
            <a:cxnSpLocks noChangeShapeType="1"/>
          </p:cNvCxnSpPr>
          <p:nvPr/>
        </p:nvCxnSpPr>
        <p:spPr bwMode="auto">
          <a:xfrm>
            <a:off x="5630863" y="1506538"/>
            <a:ext cx="623887" cy="595312"/>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a:off x="5630863" y="1785938"/>
            <a:ext cx="623887" cy="315912"/>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39" name="Straight Connector 138"/>
          <p:cNvCxnSpPr>
            <a:cxnSpLocks noChangeShapeType="1"/>
          </p:cNvCxnSpPr>
          <p:nvPr/>
        </p:nvCxnSpPr>
        <p:spPr bwMode="auto">
          <a:xfrm flipV="1">
            <a:off x="5630863" y="2101850"/>
            <a:ext cx="623887" cy="34448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40" name="Straight Connector 139"/>
          <p:cNvCxnSpPr>
            <a:cxnSpLocks noChangeShapeType="1"/>
          </p:cNvCxnSpPr>
          <p:nvPr/>
        </p:nvCxnSpPr>
        <p:spPr bwMode="auto">
          <a:xfrm flipV="1">
            <a:off x="5630863" y="2101850"/>
            <a:ext cx="623887" cy="61753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41" name="Straight Connector 140"/>
          <p:cNvCxnSpPr>
            <a:cxnSpLocks noChangeShapeType="1"/>
          </p:cNvCxnSpPr>
          <p:nvPr/>
        </p:nvCxnSpPr>
        <p:spPr bwMode="auto">
          <a:xfrm flipV="1">
            <a:off x="5630863" y="2101850"/>
            <a:ext cx="623887" cy="793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sp>
        <p:nvSpPr>
          <p:cNvPr id="142" name="TextBox 141"/>
          <p:cNvSpPr txBox="1">
            <a:spLocks noChangeArrowheads="1"/>
          </p:cNvSpPr>
          <p:nvPr/>
        </p:nvSpPr>
        <p:spPr bwMode="auto">
          <a:xfrm>
            <a:off x="6254750" y="1947863"/>
            <a:ext cx="720725"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WIPO</a:t>
            </a:r>
          </a:p>
        </p:txBody>
      </p:sp>
      <p:cxnSp>
        <p:nvCxnSpPr>
          <p:cNvPr id="143" name="Straight Arrow Connector 142"/>
          <p:cNvCxnSpPr>
            <a:cxnSpLocks noChangeShapeType="1"/>
          </p:cNvCxnSpPr>
          <p:nvPr/>
        </p:nvCxnSpPr>
        <p:spPr bwMode="auto">
          <a:xfrm flipV="1">
            <a:off x="6975475" y="2101850"/>
            <a:ext cx="588963"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 name="TextBox 143"/>
          <p:cNvSpPr txBox="1">
            <a:spLocks noChangeArrowheads="1"/>
          </p:cNvSpPr>
          <p:nvPr/>
        </p:nvSpPr>
        <p:spPr bwMode="auto">
          <a:xfrm>
            <a:off x="7564438" y="1947863"/>
            <a:ext cx="1516062"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b="1" dirty="0">
                <a:solidFill>
                  <a:srgbClr val="2E4E66"/>
                </a:solidFill>
              </a:rPr>
              <a:t>MAINTENANCE</a:t>
            </a:r>
          </a:p>
        </p:txBody>
      </p:sp>
      <p:pic>
        <p:nvPicPr>
          <p:cNvPr id="81" name="Picture 80" descr="eu.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32300" y="4129088"/>
            <a:ext cx="307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descr="eu.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38650" y="2120900"/>
            <a:ext cx="31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us.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829175" y="1749425"/>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es.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18063" y="3379788"/>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ua.pn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22775" y="3378200"/>
            <a:ext cx="3238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be.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18063" y="3756025"/>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hr.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02188" y="4129088"/>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189538"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752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dissolve">
                                      <p:cBhvr>
                                        <p:cTn id="20" dur="1000"/>
                                        <p:tgtEl>
                                          <p:spTgt spid="9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nodeType="afterGroup">
                            <p:stCondLst>
                              <p:cond delay="0"/>
                            </p:stCondLst>
                            <p:childTnLst>
                              <p:par>
                                <p:cTn id="26" presetID="9"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strVal val="#ppt_w*0.70"/>
                                          </p:val>
                                        </p:tav>
                                        <p:tav tm="100000">
                                          <p:val>
                                            <p:strVal val="#ppt_w"/>
                                          </p:val>
                                        </p:tav>
                                      </p:tavLst>
                                    </p:anim>
                                    <p:anim calcmode="lin" valueType="num">
                                      <p:cBhvr>
                                        <p:cTn id="34" dur="500" fill="hold"/>
                                        <p:tgtEl>
                                          <p:spTgt spid="134"/>
                                        </p:tgtEl>
                                        <p:attrNameLst>
                                          <p:attrName>ppt_h</p:attrName>
                                        </p:attrNameLst>
                                      </p:cBhvr>
                                      <p:tavLst>
                                        <p:tav tm="0">
                                          <p:val>
                                            <p:strVal val="#ppt_h"/>
                                          </p:val>
                                        </p:tav>
                                        <p:tav tm="100000">
                                          <p:val>
                                            <p:strVal val="#ppt_h"/>
                                          </p:val>
                                        </p:tav>
                                      </p:tavLst>
                                    </p:anim>
                                    <p:animEffect transition="in" filter="fade">
                                      <p:cBhvr>
                                        <p:cTn id="35" dur="500"/>
                                        <p:tgtEl>
                                          <p:spTgt spid="134"/>
                                        </p:tgtEl>
                                      </p:cBhvr>
                                    </p:animEffect>
                                  </p:childTnLst>
                                </p:cTn>
                              </p:par>
                            </p:childTnLst>
                          </p:cTn>
                        </p:par>
                        <p:par>
                          <p:cTn id="36" fill="hold" nodeType="afterGroup">
                            <p:stCondLst>
                              <p:cond delay="500"/>
                            </p:stCondLst>
                            <p:childTnLst>
                              <p:par>
                                <p:cTn id="37" presetID="55" presetClass="entr" presetSubtype="0"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 calcmode="lin" valueType="num">
                                      <p:cBhvr>
                                        <p:cTn id="39" dur="500" fill="hold"/>
                                        <p:tgtEl>
                                          <p:spTgt spid="120"/>
                                        </p:tgtEl>
                                        <p:attrNameLst>
                                          <p:attrName>ppt_w</p:attrName>
                                        </p:attrNameLst>
                                      </p:cBhvr>
                                      <p:tavLst>
                                        <p:tav tm="0">
                                          <p:val>
                                            <p:strVal val="#ppt_w*0.70"/>
                                          </p:val>
                                        </p:tav>
                                        <p:tav tm="100000">
                                          <p:val>
                                            <p:strVal val="#ppt_w"/>
                                          </p:val>
                                        </p:tav>
                                      </p:tavLst>
                                    </p:anim>
                                    <p:anim calcmode="lin" valueType="num">
                                      <p:cBhvr>
                                        <p:cTn id="40" dur="500" fill="hold"/>
                                        <p:tgtEl>
                                          <p:spTgt spid="120"/>
                                        </p:tgtEl>
                                        <p:attrNameLst>
                                          <p:attrName>ppt_h</p:attrName>
                                        </p:attrNameLst>
                                      </p:cBhvr>
                                      <p:tavLst>
                                        <p:tav tm="0">
                                          <p:val>
                                            <p:strVal val="#ppt_h"/>
                                          </p:val>
                                        </p:tav>
                                        <p:tav tm="100000">
                                          <p:val>
                                            <p:strVal val="#ppt_h"/>
                                          </p:val>
                                        </p:tav>
                                      </p:tavLst>
                                    </p:anim>
                                    <p:animEffect transition="in" filter="fade">
                                      <p:cBhvr>
                                        <p:cTn id="41" dur="500"/>
                                        <p:tgtEl>
                                          <p:spTgt spid="120"/>
                                        </p:tgtEl>
                                      </p:cBhvr>
                                    </p:animEffect>
                                  </p:childTnLst>
                                </p:cTn>
                              </p:par>
                            </p:childTnLst>
                          </p:cTn>
                        </p:par>
                        <p:par>
                          <p:cTn id="42" fill="hold" nodeType="afterGroup">
                            <p:stCondLst>
                              <p:cond delay="1000"/>
                            </p:stCondLst>
                            <p:childTnLst>
                              <p:par>
                                <p:cTn id="43" presetID="55" presetClass="entr" presetSubtype="0" fill="hold" nodeType="after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p:cTn id="45" dur="500" fill="hold"/>
                                        <p:tgtEl>
                                          <p:spTgt spid="133"/>
                                        </p:tgtEl>
                                        <p:attrNameLst>
                                          <p:attrName>ppt_w</p:attrName>
                                        </p:attrNameLst>
                                      </p:cBhvr>
                                      <p:tavLst>
                                        <p:tav tm="0">
                                          <p:val>
                                            <p:strVal val="#ppt_w*0.70"/>
                                          </p:val>
                                        </p:tav>
                                        <p:tav tm="100000">
                                          <p:val>
                                            <p:strVal val="#ppt_w"/>
                                          </p:val>
                                        </p:tav>
                                      </p:tavLst>
                                    </p:anim>
                                    <p:anim calcmode="lin" valueType="num">
                                      <p:cBhvr>
                                        <p:cTn id="46" dur="500" fill="hold"/>
                                        <p:tgtEl>
                                          <p:spTgt spid="133"/>
                                        </p:tgtEl>
                                        <p:attrNameLst>
                                          <p:attrName>ppt_h</p:attrName>
                                        </p:attrNameLst>
                                      </p:cBhvr>
                                      <p:tavLst>
                                        <p:tav tm="0">
                                          <p:val>
                                            <p:strVal val="#ppt_h"/>
                                          </p:val>
                                        </p:tav>
                                        <p:tav tm="100000">
                                          <p:val>
                                            <p:strVal val="#ppt_h"/>
                                          </p:val>
                                        </p:tav>
                                      </p:tavLst>
                                    </p:anim>
                                    <p:animEffect transition="in" filter="fade">
                                      <p:cBhvr>
                                        <p:cTn id="47" dur="500"/>
                                        <p:tgtEl>
                                          <p:spTgt spid="133"/>
                                        </p:tgtEl>
                                      </p:cBhvr>
                                    </p:animEffect>
                                  </p:childTnLst>
                                </p:cTn>
                              </p:par>
                            </p:childTnLst>
                          </p:cTn>
                        </p:par>
                        <p:par>
                          <p:cTn id="48" fill="hold" nodeType="afterGroup">
                            <p:stCondLst>
                              <p:cond delay="1500"/>
                            </p:stCondLst>
                            <p:childTnLst>
                              <p:par>
                                <p:cTn id="49" presetID="55" presetClass="entr" presetSubtype="0"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p:cTn id="51" dur="500" fill="hold"/>
                                        <p:tgtEl>
                                          <p:spTgt spid="135"/>
                                        </p:tgtEl>
                                        <p:attrNameLst>
                                          <p:attrName>ppt_w</p:attrName>
                                        </p:attrNameLst>
                                      </p:cBhvr>
                                      <p:tavLst>
                                        <p:tav tm="0">
                                          <p:val>
                                            <p:strVal val="#ppt_w*0.70"/>
                                          </p:val>
                                        </p:tav>
                                        <p:tav tm="100000">
                                          <p:val>
                                            <p:strVal val="#ppt_w"/>
                                          </p:val>
                                        </p:tav>
                                      </p:tavLst>
                                    </p:anim>
                                    <p:anim calcmode="lin" valueType="num">
                                      <p:cBhvr>
                                        <p:cTn id="52" dur="500" fill="hold"/>
                                        <p:tgtEl>
                                          <p:spTgt spid="135"/>
                                        </p:tgtEl>
                                        <p:attrNameLst>
                                          <p:attrName>ppt_h</p:attrName>
                                        </p:attrNameLst>
                                      </p:cBhvr>
                                      <p:tavLst>
                                        <p:tav tm="0">
                                          <p:val>
                                            <p:strVal val="#ppt_h"/>
                                          </p:val>
                                        </p:tav>
                                        <p:tav tm="100000">
                                          <p:val>
                                            <p:strVal val="#ppt_h"/>
                                          </p:val>
                                        </p:tav>
                                      </p:tavLst>
                                    </p:anim>
                                    <p:animEffect transition="in" filter="fade">
                                      <p:cBhvr>
                                        <p:cTn id="53" dur="500"/>
                                        <p:tgtEl>
                                          <p:spTgt spid="135"/>
                                        </p:tgtEl>
                                      </p:cBhvr>
                                    </p:animEffect>
                                  </p:childTnLst>
                                </p:cTn>
                              </p:par>
                            </p:childTnLst>
                          </p:cTn>
                        </p:par>
                        <p:par>
                          <p:cTn id="54" fill="hold" nodeType="afterGroup">
                            <p:stCondLst>
                              <p:cond delay="2000"/>
                            </p:stCondLst>
                            <p:childTnLst>
                              <p:par>
                                <p:cTn id="55" presetID="55" presetClass="entr" presetSubtype="0" fill="hold" nodeType="afterEffect">
                                  <p:stCondLst>
                                    <p:cond delay="0"/>
                                  </p:stCondLst>
                                  <p:childTnLst>
                                    <p:set>
                                      <p:cBhvr>
                                        <p:cTn id="56" dur="1" fill="hold">
                                          <p:stCondLst>
                                            <p:cond delay="0"/>
                                          </p:stCondLst>
                                        </p:cTn>
                                        <p:tgtEl>
                                          <p:spTgt spid="136"/>
                                        </p:tgtEl>
                                        <p:attrNameLst>
                                          <p:attrName>style.visibility</p:attrName>
                                        </p:attrNameLst>
                                      </p:cBhvr>
                                      <p:to>
                                        <p:strVal val="visible"/>
                                      </p:to>
                                    </p:set>
                                    <p:anim calcmode="lin" valueType="num">
                                      <p:cBhvr>
                                        <p:cTn id="57" dur="500" fill="hold"/>
                                        <p:tgtEl>
                                          <p:spTgt spid="136"/>
                                        </p:tgtEl>
                                        <p:attrNameLst>
                                          <p:attrName>ppt_w</p:attrName>
                                        </p:attrNameLst>
                                      </p:cBhvr>
                                      <p:tavLst>
                                        <p:tav tm="0">
                                          <p:val>
                                            <p:strVal val="#ppt_w*0.70"/>
                                          </p:val>
                                        </p:tav>
                                        <p:tav tm="100000">
                                          <p:val>
                                            <p:strVal val="#ppt_w"/>
                                          </p:val>
                                        </p:tav>
                                      </p:tavLst>
                                    </p:anim>
                                    <p:anim calcmode="lin" valueType="num">
                                      <p:cBhvr>
                                        <p:cTn id="58" dur="500" fill="hold"/>
                                        <p:tgtEl>
                                          <p:spTgt spid="136"/>
                                        </p:tgtEl>
                                        <p:attrNameLst>
                                          <p:attrName>ppt_h</p:attrName>
                                        </p:attrNameLst>
                                      </p:cBhvr>
                                      <p:tavLst>
                                        <p:tav tm="0">
                                          <p:val>
                                            <p:strVal val="#ppt_h"/>
                                          </p:val>
                                        </p:tav>
                                        <p:tav tm="100000">
                                          <p:val>
                                            <p:strVal val="#ppt_h"/>
                                          </p:val>
                                        </p:tav>
                                      </p:tavLst>
                                    </p:anim>
                                    <p:animEffect transition="in" filter="fade">
                                      <p:cBhvr>
                                        <p:cTn id="59" dur="500"/>
                                        <p:tgtEl>
                                          <p:spTgt spid="136"/>
                                        </p:tgtEl>
                                      </p:cBhvr>
                                    </p:animEffect>
                                  </p:childTnLst>
                                </p:cTn>
                              </p:par>
                            </p:childTnLst>
                          </p:cTn>
                        </p:par>
                        <p:par>
                          <p:cTn id="60" fill="hold" nodeType="afterGroup">
                            <p:stCondLst>
                              <p:cond delay="2500"/>
                            </p:stCondLst>
                            <p:childTnLst>
                              <p:par>
                                <p:cTn id="61" presetID="9" presetClass="entr" presetSubtype="0" fill="hold" nodeType="afterEffect">
                                  <p:stCondLst>
                                    <p:cond delay="1000"/>
                                  </p:stCondLst>
                                  <p:childTnLst>
                                    <p:set>
                                      <p:cBhvr>
                                        <p:cTn id="62" dur="1" fill="hold">
                                          <p:stCondLst>
                                            <p:cond delay="0"/>
                                          </p:stCondLst>
                                        </p:cTn>
                                        <p:tgtEl>
                                          <p:spTgt spid="122"/>
                                        </p:tgtEl>
                                        <p:attrNameLst>
                                          <p:attrName>style.visibility</p:attrName>
                                        </p:attrNameLst>
                                      </p:cBhvr>
                                      <p:to>
                                        <p:strVal val="visible"/>
                                      </p:to>
                                    </p:set>
                                    <p:animEffect transition="in" filter="dissolve">
                                      <p:cBhvr>
                                        <p:cTn id="63" dur="500"/>
                                        <p:tgtEl>
                                          <p:spTgt spid="122"/>
                                        </p:tgtEl>
                                      </p:cBhvr>
                                    </p:animEffect>
                                  </p:childTnLst>
                                </p:cTn>
                              </p:par>
                            </p:childTnLst>
                          </p:cTn>
                        </p:par>
                        <p:par>
                          <p:cTn id="64" fill="hold" nodeType="afterGroup">
                            <p:stCondLst>
                              <p:cond delay="4000"/>
                            </p:stCondLst>
                            <p:childTnLst>
                              <p:par>
                                <p:cTn id="65" presetID="9" presetClass="entr" presetSubtype="0" fill="hold" nodeType="after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dissolve">
                                      <p:cBhvr>
                                        <p:cTn id="67" dur="500"/>
                                        <p:tgtEl>
                                          <p:spTgt spid="127"/>
                                        </p:tgtEl>
                                      </p:cBhvr>
                                    </p:animEffect>
                                  </p:childTnLst>
                                </p:cTn>
                              </p:par>
                            </p:childTnLst>
                          </p:cTn>
                        </p:par>
                        <p:par>
                          <p:cTn id="68" fill="hold" nodeType="afterGroup">
                            <p:stCondLst>
                              <p:cond delay="4500"/>
                            </p:stCondLst>
                            <p:childTnLst>
                              <p:par>
                                <p:cTn id="69" presetID="9" presetClass="entr" presetSubtype="0" fill="hold" nodeType="afterEffect">
                                  <p:stCondLst>
                                    <p:cond delay="0"/>
                                  </p:stCondLst>
                                  <p:childTnLst>
                                    <p:set>
                                      <p:cBhvr>
                                        <p:cTn id="70" dur="1" fill="hold">
                                          <p:stCondLst>
                                            <p:cond delay="0"/>
                                          </p:stCondLst>
                                        </p:cTn>
                                        <p:tgtEl>
                                          <p:spTgt spid="153"/>
                                        </p:tgtEl>
                                        <p:attrNameLst>
                                          <p:attrName>style.visibility</p:attrName>
                                        </p:attrNameLst>
                                      </p:cBhvr>
                                      <p:to>
                                        <p:strVal val="visible"/>
                                      </p:to>
                                    </p:set>
                                    <p:animEffect transition="in" filter="dissolve">
                                      <p:cBhvr>
                                        <p:cTn id="71" dur="500"/>
                                        <p:tgtEl>
                                          <p:spTgt spid="153"/>
                                        </p:tgtEl>
                                      </p:cBhvr>
                                    </p:animEffec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dissolve">
                                      <p:cBhvr>
                                        <p:cTn id="75" dur="500"/>
                                        <p:tgtEl>
                                          <p:spTgt spid="129"/>
                                        </p:tgtEl>
                                      </p:cBhvr>
                                    </p:animEffec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121"/>
                                        </p:tgtEl>
                                        <p:attrNameLst>
                                          <p:attrName>style.visibility</p:attrName>
                                        </p:attrNameLst>
                                      </p:cBhvr>
                                      <p:to>
                                        <p:strVal val="visible"/>
                                      </p:to>
                                    </p:set>
                                    <p:animEffect transition="in" filter="dissolve">
                                      <p:cBhvr>
                                        <p:cTn id="79" dur="500"/>
                                        <p:tgtEl>
                                          <p:spTgt spid="121"/>
                                        </p:tgtEl>
                                      </p:cBhvr>
                                    </p:animEffect>
                                  </p:childTnLst>
                                </p:cTn>
                              </p:par>
                            </p:childTnLst>
                          </p:cTn>
                        </p:par>
                        <p:par>
                          <p:cTn id="80" fill="hold" nodeType="afterGroup">
                            <p:stCondLst>
                              <p:cond delay="6000"/>
                            </p:stCondLst>
                            <p:childTnLst>
                              <p:par>
                                <p:cTn id="81" presetID="9" presetClass="entr" presetSubtype="0" fill="hold" nodeType="after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dissolve">
                                      <p:cBhvr>
                                        <p:cTn id="83" dur="500"/>
                                        <p:tgtEl>
                                          <p:spTgt spid="82"/>
                                        </p:tgtEl>
                                      </p:cBhvr>
                                    </p:animEffect>
                                  </p:childTnLst>
                                </p:cTn>
                              </p:par>
                            </p:childTnLst>
                          </p:cTn>
                        </p:par>
                        <p:par>
                          <p:cTn id="84" fill="hold" nodeType="afterGroup">
                            <p:stCondLst>
                              <p:cond delay="6500"/>
                            </p:stCondLst>
                            <p:childTnLst>
                              <p:par>
                                <p:cTn id="85" presetID="9" presetClass="entr" presetSubtype="0" fill="hold" nodeType="afterEffect">
                                  <p:stCondLst>
                                    <p:cond delay="0"/>
                                  </p:stCondLst>
                                  <p:childTnLst>
                                    <p:set>
                                      <p:cBhvr>
                                        <p:cTn id="86" dur="1" fill="hold">
                                          <p:stCondLst>
                                            <p:cond delay="0"/>
                                          </p:stCondLst>
                                        </p:cTn>
                                        <p:tgtEl>
                                          <p:spTgt spid="131"/>
                                        </p:tgtEl>
                                        <p:attrNameLst>
                                          <p:attrName>style.visibility</p:attrName>
                                        </p:attrNameLst>
                                      </p:cBhvr>
                                      <p:to>
                                        <p:strVal val="visible"/>
                                      </p:to>
                                    </p:set>
                                    <p:animEffect transition="in" filter="dissolve">
                                      <p:cBhvr>
                                        <p:cTn id="87" dur="500"/>
                                        <p:tgtEl>
                                          <p:spTgt spid="131"/>
                                        </p:tgtEl>
                                      </p:cBhvr>
                                    </p:animEffect>
                                  </p:childTnLst>
                                </p:cTn>
                              </p:par>
                            </p:childTnLst>
                          </p:cTn>
                        </p:par>
                        <p:par>
                          <p:cTn id="88" fill="hold" nodeType="afterGroup">
                            <p:stCondLst>
                              <p:cond delay="7000"/>
                            </p:stCondLst>
                            <p:childTnLst>
                              <p:par>
                                <p:cTn id="89" presetID="9" presetClass="entr" presetSubtype="0" fill="hold" nodeType="after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dissolve">
                                      <p:cBhvr>
                                        <p:cTn id="91" dur="500"/>
                                        <p:tgtEl>
                                          <p:spTgt spid="125"/>
                                        </p:tgtEl>
                                      </p:cBhvr>
                                    </p:animEffect>
                                  </p:childTnLst>
                                </p:cTn>
                              </p:par>
                            </p:childTnLst>
                          </p:cTn>
                        </p:par>
                        <p:par>
                          <p:cTn id="92" fill="hold" nodeType="afterGroup">
                            <p:stCondLst>
                              <p:cond delay="7500"/>
                            </p:stCondLst>
                            <p:childTnLst>
                              <p:par>
                                <p:cTn id="93" presetID="9" presetClass="entr" presetSubtype="0" fill="hold" nodeType="after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dissolve">
                                      <p:cBhvr>
                                        <p:cTn id="95" dur="500"/>
                                        <p:tgtEl>
                                          <p:spTgt spid="126"/>
                                        </p:tgtEl>
                                      </p:cBhvr>
                                    </p:animEffect>
                                  </p:childTnLst>
                                </p:cTn>
                              </p:par>
                            </p:childTnLst>
                          </p:cTn>
                        </p:par>
                        <p:par>
                          <p:cTn id="96" fill="hold" nodeType="afterGroup">
                            <p:stCondLst>
                              <p:cond delay="8000"/>
                            </p:stCondLst>
                            <p:childTnLst>
                              <p:par>
                                <p:cTn id="97" presetID="9" presetClass="entr" presetSubtype="0" fill="hold" nodeType="afterEffect">
                                  <p:stCondLst>
                                    <p:cond delay="0"/>
                                  </p:stCondLst>
                                  <p:childTnLst>
                                    <p:set>
                                      <p:cBhvr>
                                        <p:cTn id="98" dur="1" fill="hold">
                                          <p:stCondLst>
                                            <p:cond delay="0"/>
                                          </p:stCondLst>
                                        </p:cTn>
                                        <p:tgtEl>
                                          <p:spTgt spid="132"/>
                                        </p:tgtEl>
                                        <p:attrNameLst>
                                          <p:attrName>style.visibility</p:attrName>
                                        </p:attrNameLst>
                                      </p:cBhvr>
                                      <p:to>
                                        <p:strVal val="visible"/>
                                      </p:to>
                                    </p:set>
                                    <p:animEffect transition="in" filter="dissolve">
                                      <p:cBhvr>
                                        <p:cTn id="99" dur="500"/>
                                        <p:tgtEl>
                                          <p:spTgt spid="132"/>
                                        </p:tgtEl>
                                      </p:cBhvr>
                                    </p:animEffect>
                                  </p:childTnLst>
                                </p:cTn>
                              </p:par>
                            </p:childTnLst>
                          </p:cTn>
                        </p:par>
                        <p:par>
                          <p:cTn id="100" fill="hold" nodeType="afterGroup">
                            <p:stCondLst>
                              <p:cond delay="8500"/>
                            </p:stCondLst>
                            <p:childTnLst>
                              <p:par>
                                <p:cTn id="101" presetID="9" presetClass="entr" presetSubtype="0" fill="hold" nodeType="afterEffect">
                                  <p:stCondLst>
                                    <p:cond delay="0"/>
                                  </p:stCondLst>
                                  <p:childTnLst>
                                    <p:set>
                                      <p:cBhvr>
                                        <p:cTn id="102" dur="1" fill="hold">
                                          <p:stCondLst>
                                            <p:cond delay="0"/>
                                          </p:stCondLst>
                                        </p:cTn>
                                        <p:tgtEl>
                                          <p:spTgt spid="123"/>
                                        </p:tgtEl>
                                        <p:attrNameLst>
                                          <p:attrName>style.visibility</p:attrName>
                                        </p:attrNameLst>
                                      </p:cBhvr>
                                      <p:to>
                                        <p:strVal val="visible"/>
                                      </p:to>
                                    </p:set>
                                    <p:animEffect transition="in" filter="dissolve">
                                      <p:cBhvr>
                                        <p:cTn id="103" dur="500"/>
                                        <p:tgtEl>
                                          <p:spTgt spid="123"/>
                                        </p:tgtEl>
                                      </p:cBhvr>
                                    </p:animEffect>
                                  </p:childTnLst>
                                </p:cTn>
                              </p:par>
                            </p:childTnLst>
                          </p:cTn>
                        </p:par>
                        <p:par>
                          <p:cTn id="104" fill="hold" nodeType="afterGroup">
                            <p:stCondLst>
                              <p:cond delay="9000"/>
                            </p:stCondLst>
                            <p:childTnLst>
                              <p:par>
                                <p:cTn id="105" presetID="9" presetClass="entr" presetSubtype="0" fill="hold" nodeType="afterEffect">
                                  <p:stCondLst>
                                    <p:cond delay="0"/>
                                  </p:stCondLst>
                                  <p:childTnLst>
                                    <p:set>
                                      <p:cBhvr>
                                        <p:cTn id="106" dur="1" fill="hold">
                                          <p:stCondLst>
                                            <p:cond delay="0"/>
                                          </p:stCondLst>
                                        </p:cTn>
                                        <p:tgtEl>
                                          <p:spTgt spid="124"/>
                                        </p:tgtEl>
                                        <p:attrNameLst>
                                          <p:attrName>style.visibility</p:attrName>
                                        </p:attrNameLst>
                                      </p:cBhvr>
                                      <p:to>
                                        <p:strVal val="visible"/>
                                      </p:to>
                                    </p:set>
                                    <p:animEffect transition="in" filter="dissolve">
                                      <p:cBhvr>
                                        <p:cTn id="107" dur="500"/>
                                        <p:tgtEl>
                                          <p:spTgt spid="12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5" presetClass="entr" presetSubtype="0"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 calcmode="lin" valueType="num">
                                      <p:cBhvr>
                                        <p:cTn id="112" dur="500" fill="hold"/>
                                        <p:tgtEl>
                                          <p:spTgt spid="137"/>
                                        </p:tgtEl>
                                        <p:attrNameLst>
                                          <p:attrName>ppt_w</p:attrName>
                                        </p:attrNameLst>
                                      </p:cBhvr>
                                      <p:tavLst>
                                        <p:tav tm="0">
                                          <p:val>
                                            <p:strVal val="#ppt_w*0.70"/>
                                          </p:val>
                                        </p:tav>
                                        <p:tav tm="100000">
                                          <p:val>
                                            <p:strVal val="#ppt_w"/>
                                          </p:val>
                                        </p:tav>
                                      </p:tavLst>
                                    </p:anim>
                                    <p:anim calcmode="lin" valueType="num">
                                      <p:cBhvr>
                                        <p:cTn id="113" dur="500" fill="hold"/>
                                        <p:tgtEl>
                                          <p:spTgt spid="137"/>
                                        </p:tgtEl>
                                        <p:attrNameLst>
                                          <p:attrName>ppt_h</p:attrName>
                                        </p:attrNameLst>
                                      </p:cBhvr>
                                      <p:tavLst>
                                        <p:tav tm="0">
                                          <p:val>
                                            <p:strVal val="#ppt_h"/>
                                          </p:val>
                                        </p:tav>
                                        <p:tav tm="100000">
                                          <p:val>
                                            <p:strVal val="#ppt_h"/>
                                          </p:val>
                                        </p:tav>
                                      </p:tavLst>
                                    </p:anim>
                                    <p:animEffect transition="in" filter="fade">
                                      <p:cBhvr>
                                        <p:cTn id="114" dur="500"/>
                                        <p:tgtEl>
                                          <p:spTgt spid="137"/>
                                        </p:tgtEl>
                                      </p:cBhvr>
                                    </p:animEffect>
                                  </p:childTnLst>
                                </p:cTn>
                              </p:par>
                            </p:childTnLst>
                          </p:cTn>
                        </p:par>
                        <p:par>
                          <p:cTn id="115" fill="hold" nodeType="afterGroup">
                            <p:stCondLst>
                              <p:cond delay="500"/>
                            </p:stCondLst>
                            <p:childTnLst>
                              <p:par>
                                <p:cTn id="116" presetID="55" presetClass="entr" presetSubtype="0" fill="hold" nodeType="afterEffect">
                                  <p:stCondLst>
                                    <p:cond delay="0"/>
                                  </p:stCondLst>
                                  <p:childTnLst>
                                    <p:set>
                                      <p:cBhvr>
                                        <p:cTn id="117" dur="1" fill="hold">
                                          <p:stCondLst>
                                            <p:cond delay="0"/>
                                          </p:stCondLst>
                                        </p:cTn>
                                        <p:tgtEl>
                                          <p:spTgt spid="138"/>
                                        </p:tgtEl>
                                        <p:attrNameLst>
                                          <p:attrName>style.visibility</p:attrName>
                                        </p:attrNameLst>
                                      </p:cBhvr>
                                      <p:to>
                                        <p:strVal val="visible"/>
                                      </p:to>
                                    </p:set>
                                    <p:anim calcmode="lin" valueType="num">
                                      <p:cBhvr>
                                        <p:cTn id="118" dur="500" fill="hold"/>
                                        <p:tgtEl>
                                          <p:spTgt spid="138"/>
                                        </p:tgtEl>
                                        <p:attrNameLst>
                                          <p:attrName>ppt_w</p:attrName>
                                        </p:attrNameLst>
                                      </p:cBhvr>
                                      <p:tavLst>
                                        <p:tav tm="0">
                                          <p:val>
                                            <p:strVal val="#ppt_w*0.70"/>
                                          </p:val>
                                        </p:tav>
                                        <p:tav tm="100000">
                                          <p:val>
                                            <p:strVal val="#ppt_w"/>
                                          </p:val>
                                        </p:tav>
                                      </p:tavLst>
                                    </p:anim>
                                    <p:anim calcmode="lin" valueType="num">
                                      <p:cBhvr>
                                        <p:cTn id="119" dur="500" fill="hold"/>
                                        <p:tgtEl>
                                          <p:spTgt spid="138"/>
                                        </p:tgtEl>
                                        <p:attrNameLst>
                                          <p:attrName>ppt_h</p:attrName>
                                        </p:attrNameLst>
                                      </p:cBhvr>
                                      <p:tavLst>
                                        <p:tav tm="0">
                                          <p:val>
                                            <p:strVal val="#ppt_h"/>
                                          </p:val>
                                        </p:tav>
                                        <p:tav tm="100000">
                                          <p:val>
                                            <p:strVal val="#ppt_h"/>
                                          </p:val>
                                        </p:tav>
                                      </p:tavLst>
                                    </p:anim>
                                    <p:animEffect transition="in" filter="fade">
                                      <p:cBhvr>
                                        <p:cTn id="120" dur="500"/>
                                        <p:tgtEl>
                                          <p:spTgt spid="138"/>
                                        </p:tgtEl>
                                      </p:cBhvr>
                                    </p:animEffect>
                                  </p:childTnLst>
                                </p:cTn>
                              </p:par>
                            </p:childTnLst>
                          </p:cTn>
                        </p:par>
                        <p:par>
                          <p:cTn id="121" fill="hold" nodeType="afterGroup">
                            <p:stCondLst>
                              <p:cond delay="1000"/>
                            </p:stCondLst>
                            <p:childTnLst>
                              <p:par>
                                <p:cTn id="122" presetID="55" presetClass="entr" presetSubtype="0" fill="hold" nodeType="afterEffect">
                                  <p:stCondLst>
                                    <p:cond delay="0"/>
                                  </p:stCondLst>
                                  <p:childTnLst>
                                    <p:set>
                                      <p:cBhvr>
                                        <p:cTn id="123" dur="1" fill="hold">
                                          <p:stCondLst>
                                            <p:cond delay="0"/>
                                          </p:stCondLst>
                                        </p:cTn>
                                        <p:tgtEl>
                                          <p:spTgt spid="141"/>
                                        </p:tgtEl>
                                        <p:attrNameLst>
                                          <p:attrName>style.visibility</p:attrName>
                                        </p:attrNameLst>
                                      </p:cBhvr>
                                      <p:to>
                                        <p:strVal val="visible"/>
                                      </p:to>
                                    </p:set>
                                    <p:anim calcmode="lin" valueType="num">
                                      <p:cBhvr>
                                        <p:cTn id="124" dur="500" fill="hold"/>
                                        <p:tgtEl>
                                          <p:spTgt spid="141"/>
                                        </p:tgtEl>
                                        <p:attrNameLst>
                                          <p:attrName>ppt_w</p:attrName>
                                        </p:attrNameLst>
                                      </p:cBhvr>
                                      <p:tavLst>
                                        <p:tav tm="0">
                                          <p:val>
                                            <p:strVal val="#ppt_w*0.70"/>
                                          </p:val>
                                        </p:tav>
                                        <p:tav tm="100000">
                                          <p:val>
                                            <p:strVal val="#ppt_w"/>
                                          </p:val>
                                        </p:tav>
                                      </p:tavLst>
                                    </p:anim>
                                    <p:anim calcmode="lin" valueType="num">
                                      <p:cBhvr>
                                        <p:cTn id="125" dur="500" fill="hold"/>
                                        <p:tgtEl>
                                          <p:spTgt spid="141"/>
                                        </p:tgtEl>
                                        <p:attrNameLst>
                                          <p:attrName>ppt_h</p:attrName>
                                        </p:attrNameLst>
                                      </p:cBhvr>
                                      <p:tavLst>
                                        <p:tav tm="0">
                                          <p:val>
                                            <p:strVal val="#ppt_h"/>
                                          </p:val>
                                        </p:tav>
                                        <p:tav tm="100000">
                                          <p:val>
                                            <p:strVal val="#ppt_h"/>
                                          </p:val>
                                        </p:tav>
                                      </p:tavLst>
                                    </p:anim>
                                    <p:animEffect transition="in" filter="fade">
                                      <p:cBhvr>
                                        <p:cTn id="126" dur="500"/>
                                        <p:tgtEl>
                                          <p:spTgt spid="141"/>
                                        </p:tgtEl>
                                      </p:cBhvr>
                                    </p:animEffect>
                                  </p:childTnLst>
                                </p:cTn>
                              </p:par>
                            </p:childTnLst>
                          </p:cTn>
                        </p:par>
                        <p:par>
                          <p:cTn id="127" fill="hold" nodeType="afterGroup">
                            <p:stCondLst>
                              <p:cond delay="1500"/>
                            </p:stCondLst>
                            <p:childTnLst>
                              <p:par>
                                <p:cTn id="128" presetID="55" presetClass="entr" presetSubtype="0" fill="hold" nodeType="afterEffect">
                                  <p:stCondLst>
                                    <p:cond delay="0"/>
                                  </p:stCondLst>
                                  <p:childTnLst>
                                    <p:set>
                                      <p:cBhvr>
                                        <p:cTn id="129" dur="1" fill="hold">
                                          <p:stCondLst>
                                            <p:cond delay="0"/>
                                          </p:stCondLst>
                                        </p:cTn>
                                        <p:tgtEl>
                                          <p:spTgt spid="139"/>
                                        </p:tgtEl>
                                        <p:attrNameLst>
                                          <p:attrName>style.visibility</p:attrName>
                                        </p:attrNameLst>
                                      </p:cBhvr>
                                      <p:to>
                                        <p:strVal val="visible"/>
                                      </p:to>
                                    </p:set>
                                    <p:anim calcmode="lin" valueType="num">
                                      <p:cBhvr>
                                        <p:cTn id="130" dur="500" fill="hold"/>
                                        <p:tgtEl>
                                          <p:spTgt spid="139"/>
                                        </p:tgtEl>
                                        <p:attrNameLst>
                                          <p:attrName>ppt_w</p:attrName>
                                        </p:attrNameLst>
                                      </p:cBhvr>
                                      <p:tavLst>
                                        <p:tav tm="0">
                                          <p:val>
                                            <p:strVal val="#ppt_w*0.70"/>
                                          </p:val>
                                        </p:tav>
                                        <p:tav tm="100000">
                                          <p:val>
                                            <p:strVal val="#ppt_w"/>
                                          </p:val>
                                        </p:tav>
                                      </p:tavLst>
                                    </p:anim>
                                    <p:anim calcmode="lin" valueType="num">
                                      <p:cBhvr>
                                        <p:cTn id="131" dur="500" fill="hold"/>
                                        <p:tgtEl>
                                          <p:spTgt spid="139"/>
                                        </p:tgtEl>
                                        <p:attrNameLst>
                                          <p:attrName>ppt_h</p:attrName>
                                        </p:attrNameLst>
                                      </p:cBhvr>
                                      <p:tavLst>
                                        <p:tav tm="0">
                                          <p:val>
                                            <p:strVal val="#ppt_h"/>
                                          </p:val>
                                        </p:tav>
                                        <p:tav tm="100000">
                                          <p:val>
                                            <p:strVal val="#ppt_h"/>
                                          </p:val>
                                        </p:tav>
                                      </p:tavLst>
                                    </p:anim>
                                    <p:animEffect transition="in" filter="fade">
                                      <p:cBhvr>
                                        <p:cTn id="132" dur="500"/>
                                        <p:tgtEl>
                                          <p:spTgt spid="139"/>
                                        </p:tgtEl>
                                      </p:cBhvr>
                                    </p:animEffect>
                                  </p:childTnLst>
                                </p:cTn>
                              </p:par>
                            </p:childTnLst>
                          </p:cTn>
                        </p:par>
                        <p:par>
                          <p:cTn id="133" fill="hold" nodeType="afterGroup">
                            <p:stCondLst>
                              <p:cond delay="2000"/>
                            </p:stCondLst>
                            <p:childTnLst>
                              <p:par>
                                <p:cTn id="134" presetID="55" presetClass="entr" presetSubtype="0" fill="hold" nodeType="afterEffect">
                                  <p:stCondLst>
                                    <p:cond delay="0"/>
                                  </p:stCondLst>
                                  <p:childTnLst>
                                    <p:set>
                                      <p:cBhvr>
                                        <p:cTn id="135" dur="1" fill="hold">
                                          <p:stCondLst>
                                            <p:cond delay="0"/>
                                          </p:stCondLst>
                                        </p:cTn>
                                        <p:tgtEl>
                                          <p:spTgt spid="140"/>
                                        </p:tgtEl>
                                        <p:attrNameLst>
                                          <p:attrName>style.visibility</p:attrName>
                                        </p:attrNameLst>
                                      </p:cBhvr>
                                      <p:to>
                                        <p:strVal val="visible"/>
                                      </p:to>
                                    </p:set>
                                    <p:anim calcmode="lin" valueType="num">
                                      <p:cBhvr>
                                        <p:cTn id="136" dur="500" fill="hold"/>
                                        <p:tgtEl>
                                          <p:spTgt spid="140"/>
                                        </p:tgtEl>
                                        <p:attrNameLst>
                                          <p:attrName>ppt_w</p:attrName>
                                        </p:attrNameLst>
                                      </p:cBhvr>
                                      <p:tavLst>
                                        <p:tav tm="0">
                                          <p:val>
                                            <p:strVal val="#ppt_w*0.70"/>
                                          </p:val>
                                        </p:tav>
                                        <p:tav tm="100000">
                                          <p:val>
                                            <p:strVal val="#ppt_w"/>
                                          </p:val>
                                        </p:tav>
                                      </p:tavLst>
                                    </p:anim>
                                    <p:anim calcmode="lin" valueType="num">
                                      <p:cBhvr>
                                        <p:cTn id="137" dur="500" fill="hold"/>
                                        <p:tgtEl>
                                          <p:spTgt spid="140"/>
                                        </p:tgtEl>
                                        <p:attrNameLst>
                                          <p:attrName>ppt_h</p:attrName>
                                        </p:attrNameLst>
                                      </p:cBhvr>
                                      <p:tavLst>
                                        <p:tav tm="0">
                                          <p:val>
                                            <p:strVal val="#ppt_h"/>
                                          </p:val>
                                        </p:tav>
                                        <p:tav tm="100000">
                                          <p:val>
                                            <p:strVal val="#ppt_h"/>
                                          </p:val>
                                        </p:tav>
                                      </p:tavLst>
                                    </p:anim>
                                    <p:animEffect transition="in" filter="fade">
                                      <p:cBhvr>
                                        <p:cTn id="138" dur="500"/>
                                        <p:tgtEl>
                                          <p:spTgt spid="140"/>
                                        </p:tgtEl>
                                      </p:cBhvr>
                                    </p:animEffect>
                                  </p:childTnLst>
                                </p:cTn>
                              </p:par>
                            </p:childTnLst>
                          </p:cTn>
                        </p:par>
                        <p:par>
                          <p:cTn id="139" fill="hold" nodeType="afterGroup">
                            <p:stCondLst>
                              <p:cond delay="2500"/>
                            </p:stCondLst>
                            <p:childTnLst>
                              <p:par>
                                <p:cTn id="140" presetID="1" presetClass="entr" presetSubtype="0" fill="hold" grpId="0" nodeType="afterEffect">
                                  <p:stCondLst>
                                    <p:cond delay="1000"/>
                                  </p:stCondLst>
                                  <p:childTnLst>
                                    <p:set>
                                      <p:cBhvr>
                                        <p:cTn id="141" dur="1" fill="hold">
                                          <p:stCondLst>
                                            <p:cond delay="0"/>
                                          </p:stCondLst>
                                        </p:cTn>
                                        <p:tgtEl>
                                          <p:spTgt spid="142"/>
                                        </p:tgtEl>
                                        <p:attrNameLst>
                                          <p:attrName>style.visibility</p:attrName>
                                        </p:attrNameLst>
                                      </p:cBhvr>
                                      <p:to>
                                        <p:strVal val="visible"/>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9" presetClass="entr" presetSubtype="0" fill="hold" nodeType="clickEffect">
                                  <p:stCondLst>
                                    <p:cond delay="0"/>
                                  </p:stCondLst>
                                  <p:childTnLst>
                                    <p:set>
                                      <p:cBhvr>
                                        <p:cTn id="145" dur="1" fill="hold">
                                          <p:stCondLst>
                                            <p:cond delay="0"/>
                                          </p:stCondLst>
                                        </p:cTn>
                                        <p:tgtEl>
                                          <p:spTgt spid="143"/>
                                        </p:tgtEl>
                                        <p:attrNameLst>
                                          <p:attrName>style.visibility</p:attrName>
                                        </p:attrNameLst>
                                      </p:cBhvr>
                                      <p:to>
                                        <p:strVal val="visible"/>
                                      </p:to>
                                    </p:set>
                                    <p:animEffect transition="in" filter="dissolve">
                                      <p:cBhvr>
                                        <p:cTn id="146" dur="1000"/>
                                        <p:tgtEl>
                                          <p:spTgt spid="143"/>
                                        </p:tgtEl>
                                      </p:cBhvr>
                                    </p:animEffect>
                                  </p:childTnLst>
                                </p:cTn>
                              </p:par>
                            </p:childTnLst>
                          </p:cTn>
                        </p:par>
                        <p:par>
                          <p:cTn id="147" fill="hold" nodeType="afterGroup">
                            <p:stCondLst>
                              <p:cond delay="1000"/>
                            </p:stCondLst>
                            <p:childTnLst>
                              <p:par>
                                <p:cTn id="148" presetID="1" presetClass="entr" presetSubtype="0" fill="hold" grpId="0" nodeType="afterEffect">
                                  <p:stCondLst>
                                    <p:cond delay="1000"/>
                                  </p:stCondLst>
                                  <p:childTnLst>
                                    <p:set>
                                      <p:cBhvr>
                                        <p:cTn id="149" dur="1" fill="hold">
                                          <p:stCondLst>
                                            <p:cond delay="0"/>
                                          </p:stCondLst>
                                        </p:cTn>
                                        <p:tgtEl>
                                          <p:spTgt spid="144"/>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dissolve">
                                      <p:cBhvr>
                                        <p:cTn id="154" dur="1000"/>
                                        <p:tgtEl>
                                          <p:spTgt spid="32"/>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0"/>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01"/>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nodeType="clickEffect">
                                  <p:stCondLst>
                                    <p:cond delay="1000"/>
                                  </p:stCondLst>
                                  <p:childTnLst>
                                    <p:set>
                                      <p:cBhvr>
                                        <p:cTn id="166" dur="1" fill="hold">
                                          <p:stCondLst>
                                            <p:cond delay="0"/>
                                          </p:stCondLst>
                                        </p:cTn>
                                        <p:tgtEl>
                                          <p:spTgt spid="16"/>
                                        </p:tgtEl>
                                        <p:attrNameLst>
                                          <p:attrName>style.visibility</p:attrName>
                                        </p:attrNameLst>
                                      </p:cBhvr>
                                      <p:to>
                                        <p:strVal val="visible"/>
                                      </p:to>
                                    </p:set>
                                  </p:childTnLst>
                                </p:cTn>
                              </p:par>
                            </p:childTnLst>
                          </p:cTn>
                        </p:par>
                        <p:par>
                          <p:cTn id="167" fill="hold" nodeType="afterGroup">
                            <p:stCondLst>
                              <p:cond delay="1000"/>
                            </p:stCondLst>
                            <p:childTnLst>
                              <p:par>
                                <p:cTn id="168" presetID="1" presetClass="entr" presetSubtype="0" fill="hold" nodeType="afterEffect">
                                  <p:stCondLst>
                                    <p:cond delay="1000"/>
                                  </p:stCondLst>
                                  <p:childTnLst>
                                    <p:set>
                                      <p:cBhvr>
                                        <p:cTn id="169" dur="1" fill="hold">
                                          <p:stCondLst>
                                            <p:cond delay="0"/>
                                          </p:stCondLst>
                                        </p:cTn>
                                        <p:tgtEl>
                                          <p:spTgt spid="14"/>
                                        </p:tgtEl>
                                        <p:attrNameLst>
                                          <p:attrName>style.visibility</p:attrName>
                                        </p:attrNameLst>
                                      </p:cBhvr>
                                      <p:to>
                                        <p:strVal val="visible"/>
                                      </p:to>
                                    </p:set>
                                  </p:childTnLst>
                                </p:cTn>
                              </p:par>
                            </p:childTnLst>
                          </p:cTn>
                        </p:par>
                        <p:par>
                          <p:cTn id="170" fill="hold" nodeType="afterGroup">
                            <p:stCondLst>
                              <p:cond delay="2000"/>
                            </p:stCondLst>
                            <p:childTnLst>
                              <p:par>
                                <p:cTn id="171" presetID="1" presetClass="entr" presetSubtype="0" fill="hold" grpId="0" nodeType="afterEffect">
                                  <p:stCondLst>
                                    <p:cond delay="1000"/>
                                  </p:stCondLst>
                                  <p:childTnLst>
                                    <p:set>
                                      <p:cBhvr>
                                        <p:cTn id="172" dur="1" fill="hold">
                                          <p:stCondLst>
                                            <p:cond delay="0"/>
                                          </p:stCondLst>
                                        </p:cTn>
                                        <p:tgtEl>
                                          <p:spTgt spid="109"/>
                                        </p:tgtEl>
                                        <p:attrNameLst>
                                          <p:attrName>style.visibility</p:attrName>
                                        </p:attrNameLst>
                                      </p:cBhvr>
                                      <p:to>
                                        <p:strVal val="visible"/>
                                      </p:to>
                                    </p:se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55" presetClass="entr" presetSubtype="0" fill="hold" nodeType="clickEffect">
                                  <p:stCondLst>
                                    <p:cond delay="0"/>
                                  </p:stCondLst>
                                  <p:childTnLst>
                                    <p:set>
                                      <p:cBhvr>
                                        <p:cTn id="176" dur="1" fill="hold">
                                          <p:stCondLst>
                                            <p:cond delay="0"/>
                                          </p:stCondLst>
                                        </p:cTn>
                                        <p:tgtEl>
                                          <p:spTgt spid="36"/>
                                        </p:tgtEl>
                                        <p:attrNameLst>
                                          <p:attrName>style.visibility</p:attrName>
                                        </p:attrNameLst>
                                      </p:cBhvr>
                                      <p:to>
                                        <p:strVal val="visible"/>
                                      </p:to>
                                    </p:set>
                                    <p:anim calcmode="lin" valueType="num">
                                      <p:cBhvr>
                                        <p:cTn id="177" dur="500" fill="hold"/>
                                        <p:tgtEl>
                                          <p:spTgt spid="36"/>
                                        </p:tgtEl>
                                        <p:attrNameLst>
                                          <p:attrName>ppt_w</p:attrName>
                                        </p:attrNameLst>
                                      </p:cBhvr>
                                      <p:tavLst>
                                        <p:tav tm="0">
                                          <p:val>
                                            <p:strVal val="#ppt_w*0.70"/>
                                          </p:val>
                                        </p:tav>
                                        <p:tav tm="100000">
                                          <p:val>
                                            <p:strVal val="#ppt_w"/>
                                          </p:val>
                                        </p:tav>
                                      </p:tavLst>
                                    </p:anim>
                                    <p:anim calcmode="lin" valueType="num">
                                      <p:cBhvr>
                                        <p:cTn id="178" dur="500" fill="hold"/>
                                        <p:tgtEl>
                                          <p:spTgt spid="36"/>
                                        </p:tgtEl>
                                        <p:attrNameLst>
                                          <p:attrName>ppt_h</p:attrName>
                                        </p:attrNameLst>
                                      </p:cBhvr>
                                      <p:tavLst>
                                        <p:tav tm="0">
                                          <p:val>
                                            <p:strVal val="#ppt_h"/>
                                          </p:val>
                                        </p:tav>
                                        <p:tav tm="100000">
                                          <p:val>
                                            <p:strVal val="#ppt_h"/>
                                          </p:val>
                                        </p:tav>
                                      </p:tavLst>
                                    </p:anim>
                                    <p:animEffect transition="in" filter="fade">
                                      <p:cBhvr>
                                        <p:cTn id="179" dur="500"/>
                                        <p:tgtEl>
                                          <p:spTgt spid="36"/>
                                        </p:tgtEl>
                                      </p:cBhvr>
                                    </p:animEffect>
                                  </p:childTnLst>
                                </p:cTn>
                              </p:par>
                            </p:childTnLst>
                          </p:cTn>
                        </p:par>
                        <p:par>
                          <p:cTn id="180" fill="hold" nodeType="afterGroup">
                            <p:stCondLst>
                              <p:cond delay="500"/>
                            </p:stCondLst>
                            <p:childTnLst>
                              <p:par>
                                <p:cTn id="181" presetID="55" presetClass="entr" presetSubtype="0" fill="hold" nodeType="afterEffect">
                                  <p:stCondLst>
                                    <p:cond delay="0"/>
                                  </p:stCondLst>
                                  <p:childTnLst>
                                    <p:set>
                                      <p:cBhvr>
                                        <p:cTn id="182" dur="1" fill="hold">
                                          <p:stCondLst>
                                            <p:cond delay="0"/>
                                          </p:stCondLst>
                                        </p:cTn>
                                        <p:tgtEl>
                                          <p:spTgt spid="13"/>
                                        </p:tgtEl>
                                        <p:attrNameLst>
                                          <p:attrName>style.visibility</p:attrName>
                                        </p:attrNameLst>
                                      </p:cBhvr>
                                      <p:to>
                                        <p:strVal val="visible"/>
                                      </p:to>
                                    </p:set>
                                    <p:anim calcmode="lin" valueType="num">
                                      <p:cBhvr>
                                        <p:cTn id="183" dur="500" fill="hold"/>
                                        <p:tgtEl>
                                          <p:spTgt spid="13"/>
                                        </p:tgtEl>
                                        <p:attrNameLst>
                                          <p:attrName>ppt_w</p:attrName>
                                        </p:attrNameLst>
                                      </p:cBhvr>
                                      <p:tavLst>
                                        <p:tav tm="0">
                                          <p:val>
                                            <p:strVal val="#ppt_w*0.70"/>
                                          </p:val>
                                        </p:tav>
                                        <p:tav tm="100000">
                                          <p:val>
                                            <p:strVal val="#ppt_w"/>
                                          </p:val>
                                        </p:tav>
                                      </p:tavLst>
                                    </p:anim>
                                    <p:anim calcmode="lin" valueType="num">
                                      <p:cBhvr>
                                        <p:cTn id="184" dur="500" fill="hold"/>
                                        <p:tgtEl>
                                          <p:spTgt spid="13"/>
                                        </p:tgtEl>
                                        <p:attrNameLst>
                                          <p:attrName>ppt_h</p:attrName>
                                        </p:attrNameLst>
                                      </p:cBhvr>
                                      <p:tavLst>
                                        <p:tav tm="0">
                                          <p:val>
                                            <p:strVal val="#ppt_h"/>
                                          </p:val>
                                        </p:tav>
                                        <p:tav tm="100000">
                                          <p:val>
                                            <p:strVal val="#ppt_h"/>
                                          </p:val>
                                        </p:tav>
                                      </p:tavLst>
                                    </p:anim>
                                    <p:animEffect transition="in" filter="fade">
                                      <p:cBhvr>
                                        <p:cTn id="185" dur="500"/>
                                        <p:tgtEl>
                                          <p:spTgt spid="13"/>
                                        </p:tgtEl>
                                      </p:cBhvr>
                                    </p:animEffect>
                                  </p:childTnLst>
                                </p:cTn>
                              </p:par>
                            </p:childTnLst>
                          </p:cTn>
                        </p:par>
                        <p:par>
                          <p:cTn id="186" fill="hold" nodeType="afterGroup">
                            <p:stCondLst>
                              <p:cond delay="1000"/>
                            </p:stCondLst>
                            <p:childTnLst>
                              <p:par>
                                <p:cTn id="187" presetID="55" presetClass="entr" presetSubtype="0" fill="hold" nodeType="afterEffect">
                                  <p:stCondLst>
                                    <p:cond delay="0"/>
                                  </p:stCondLst>
                                  <p:childTnLst>
                                    <p:set>
                                      <p:cBhvr>
                                        <p:cTn id="188" dur="1" fill="hold">
                                          <p:stCondLst>
                                            <p:cond delay="0"/>
                                          </p:stCondLst>
                                        </p:cTn>
                                        <p:tgtEl>
                                          <p:spTgt spid="35"/>
                                        </p:tgtEl>
                                        <p:attrNameLst>
                                          <p:attrName>style.visibility</p:attrName>
                                        </p:attrNameLst>
                                      </p:cBhvr>
                                      <p:to>
                                        <p:strVal val="visible"/>
                                      </p:to>
                                    </p:set>
                                    <p:anim calcmode="lin" valueType="num">
                                      <p:cBhvr>
                                        <p:cTn id="189" dur="500" fill="hold"/>
                                        <p:tgtEl>
                                          <p:spTgt spid="35"/>
                                        </p:tgtEl>
                                        <p:attrNameLst>
                                          <p:attrName>ppt_w</p:attrName>
                                        </p:attrNameLst>
                                      </p:cBhvr>
                                      <p:tavLst>
                                        <p:tav tm="0">
                                          <p:val>
                                            <p:strVal val="#ppt_w*0.70"/>
                                          </p:val>
                                        </p:tav>
                                        <p:tav tm="100000">
                                          <p:val>
                                            <p:strVal val="#ppt_w"/>
                                          </p:val>
                                        </p:tav>
                                      </p:tavLst>
                                    </p:anim>
                                    <p:anim calcmode="lin" valueType="num">
                                      <p:cBhvr>
                                        <p:cTn id="190" dur="500" fill="hold"/>
                                        <p:tgtEl>
                                          <p:spTgt spid="35"/>
                                        </p:tgtEl>
                                        <p:attrNameLst>
                                          <p:attrName>ppt_h</p:attrName>
                                        </p:attrNameLst>
                                      </p:cBhvr>
                                      <p:tavLst>
                                        <p:tav tm="0">
                                          <p:val>
                                            <p:strVal val="#ppt_h"/>
                                          </p:val>
                                        </p:tav>
                                        <p:tav tm="100000">
                                          <p:val>
                                            <p:strVal val="#ppt_h"/>
                                          </p:val>
                                        </p:tav>
                                      </p:tavLst>
                                    </p:anim>
                                    <p:animEffect transition="in" filter="fade">
                                      <p:cBhvr>
                                        <p:cTn id="191" dur="500"/>
                                        <p:tgtEl>
                                          <p:spTgt spid="35"/>
                                        </p:tgtEl>
                                      </p:cBhvr>
                                    </p:animEffect>
                                  </p:childTnLst>
                                </p:cTn>
                              </p:par>
                            </p:childTnLst>
                          </p:cTn>
                        </p:par>
                        <p:par>
                          <p:cTn id="192" fill="hold" nodeType="afterGroup">
                            <p:stCondLst>
                              <p:cond delay="1500"/>
                            </p:stCondLst>
                            <p:childTnLst>
                              <p:par>
                                <p:cTn id="193" presetID="55" presetClass="entr" presetSubtype="0" fill="hold" nodeType="afterEffect">
                                  <p:stCondLst>
                                    <p:cond delay="0"/>
                                  </p:stCondLst>
                                  <p:childTnLst>
                                    <p:set>
                                      <p:cBhvr>
                                        <p:cTn id="194" dur="1" fill="hold">
                                          <p:stCondLst>
                                            <p:cond delay="0"/>
                                          </p:stCondLst>
                                        </p:cTn>
                                        <p:tgtEl>
                                          <p:spTgt spid="37"/>
                                        </p:tgtEl>
                                        <p:attrNameLst>
                                          <p:attrName>style.visibility</p:attrName>
                                        </p:attrNameLst>
                                      </p:cBhvr>
                                      <p:to>
                                        <p:strVal val="visible"/>
                                      </p:to>
                                    </p:set>
                                    <p:anim calcmode="lin" valueType="num">
                                      <p:cBhvr>
                                        <p:cTn id="195" dur="500" fill="hold"/>
                                        <p:tgtEl>
                                          <p:spTgt spid="37"/>
                                        </p:tgtEl>
                                        <p:attrNameLst>
                                          <p:attrName>ppt_w</p:attrName>
                                        </p:attrNameLst>
                                      </p:cBhvr>
                                      <p:tavLst>
                                        <p:tav tm="0">
                                          <p:val>
                                            <p:strVal val="#ppt_w*0.70"/>
                                          </p:val>
                                        </p:tav>
                                        <p:tav tm="100000">
                                          <p:val>
                                            <p:strVal val="#ppt_w"/>
                                          </p:val>
                                        </p:tav>
                                      </p:tavLst>
                                    </p:anim>
                                    <p:anim calcmode="lin" valueType="num">
                                      <p:cBhvr>
                                        <p:cTn id="196" dur="500" fill="hold"/>
                                        <p:tgtEl>
                                          <p:spTgt spid="37"/>
                                        </p:tgtEl>
                                        <p:attrNameLst>
                                          <p:attrName>ppt_h</p:attrName>
                                        </p:attrNameLst>
                                      </p:cBhvr>
                                      <p:tavLst>
                                        <p:tav tm="0">
                                          <p:val>
                                            <p:strVal val="#ppt_h"/>
                                          </p:val>
                                        </p:tav>
                                        <p:tav tm="100000">
                                          <p:val>
                                            <p:strVal val="#ppt_h"/>
                                          </p:val>
                                        </p:tav>
                                      </p:tavLst>
                                    </p:anim>
                                    <p:animEffect transition="in" filter="fade">
                                      <p:cBhvr>
                                        <p:cTn id="197" dur="500"/>
                                        <p:tgtEl>
                                          <p:spTgt spid="37"/>
                                        </p:tgtEl>
                                      </p:cBhvr>
                                    </p:animEffect>
                                  </p:childTnLst>
                                </p:cTn>
                              </p:par>
                            </p:childTnLst>
                          </p:cTn>
                        </p:par>
                        <p:par>
                          <p:cTn id="198" fill="hold" nodeType="afterGroup">
                            <p:stCondLst>
                              <p:cond delay="2000"/>
                            </p:stCondLst>
                            <p:childTnLst>
                              <p:par>
                                <p:cTn id="199" presetID="55" presetClass="entr" presetSubtype="0" fill="hold" nodeType="afterEffect">
                                  <p:stCondLst>
                                    <p:cond delay="0"/>
                                  </p:stCondLst>
                                  <p:childTnLst>
                                    <p:set>
                                      <p:cBhvr>
                                        <p:cTn id="200" dur="1" fill="hold">
                                          <p:stCondLst>
                                            <p:cond delay="0"/>
                                          </p:stCondLst>
                                        </p:cTn>
                                        <p:tgtEl>
                                          <p:spTgt spid="38"/>
                                        </p:tgtEl>
                                        <p:attrNameLst>
                                          <p:attrName>style.visibility</p:attrName>
                                        </p:attrNameLst>
                                      </p:cBhvr>
                                      <p:to>
                                        <p:strVal val="visible"/>
                                      </p:to>
                                    </p:set>
                                    <p:anim calcmode="lin" valueType="num">
                                      <p:cBhvr>
                                        <p:cTn id="201" dur="500" fill="hold"/>
                                        <p:tgtEl>
                                          <p:spTgt spid="38"/>
                                        </p:tgtEl>
                                        <p:attrNameLst>
                                          <p:attrName>ppt_w</p:attrName>
                                        </p:attrNameLst>
                                      </p:cBhvr>
                                      <p:tavLst>
                                        <p:tav tm="0">
                                          <p:val>
                                            <p:strVal val="#ppt_w*0.70"/>
                                          </p:val>
                                        </p:tav>
                                        <p:tav tm="100000">
                                          <p:val>
                                            <p:strVal val="#ppt_w"/>
                                          </p:val>
                                        </p:tav>
                                      </p:tavLst>
                                    </p:anim>
                                    <p:anim calcmode="lin" valueType="num">
                                      <p:cBhvr>
                                        <p:cTn id="202" dur="500" fill="hold"/>
                                        <p:tgtEl>
                                          <p:spTgt spid="38"/>
                                        </p:tgtEl>
                                        <p:attrNameLst>
                                          <p:attrName>ppt_h</p:attrName>
                                        </p:attrNameLst>
                                      </p:cBhvr>
                                      <p:tavLst>
                                        <p:tav tm="0">
                                          <p:val>
                                            <p:strVal val="#ppt_h"/>
                                          </p:val>
                                        </p:tav>
                                        <p:tav tm="100000">
                                          <p:val>
                                            <p:strVal val="#ppt_h"/>
                                          </p:val>
                                        </p:tav>
                                      </p:tavLst>
                                    </p:anim>
                                    <p:animEffect transition="in" filter="fade">
                                      <p:cBhvr>
                                        <p:cTn id="203" dur="500"/>
                                        <p:tgtEl>
                                          <p:spTgt spid="38"/>
                                        </p:tgtEl>
                                      </p:cBhvr>
                                    </p:animEffect>
                                  </p:childTnLst>
                                </p:cTn>
                              </p:par>
                            </p:childTnLst>
                          </p:cTn>
                        </p:par>
                        <p:par>
                          <p:cTn id="204" fill="hold" nodeType="afterGroup">
                            <p:stCondLst>
                              <p:cond delay="2500"/>
                            </p:stCondLst>
                            <p:childTnLst>
                              <p:par>
                                <p:cTn id="205" presetID="9" presetClass="entr" presetSubtype="0" fill="hold" nodeType="afterEffect">
                                  <p:stCondLst>
                                    <p:cond delay="1000"/>
                                  </p:stCondLst>
                                  <p:childTnLst>
                                    <p:set>
                                      <p:cBhvr>
                                        <p:cTn id="206" dur="1" fill="hold">
                                          <p:stCondLst>
                                            <p:cond delay="0"/>
                                          </p:stCondLst>
                                        </p:cTn>
                                        <p:tgtEl>
                                          <p:spTgt spid="84"/>
                                        </p:tgtEl>
                                        <p:attrNameLst>
                                          <p:attrName>style.visibility</p:attrName>
                                        </p:attrNameLst>
                                      </p:cBhvr>
                                      <p:to>
                                        <p:strVal val="visible"/>
                                      </p:to>
                                    </p:set>
                                    <p:animEffect transition="in" filter="dissolve">
                                      <p:cBhvr>
                                        <p:cTn id="207" dur="500"/>
                                        <p:tgtEl>
                                          <p:spTgt spid="84"/>
                                        </p:tgtEl>
                                      </p:cBhvr>
                                    </p:animEffect>
                                  </p:childTnLst>
                                </p:cTn>
                              </p:par>
                            </p:childTnLst>
                          </p:cTn>
                        </p:par>
                        <p:par>
                          <p:cTn id="208" fill="hold" nodeType="afterGroup">
                            <p:stCondLst>
                              <p:cond delay="4000"/>
                            </p:stCondLst>
                            <p:childTnLst>
                              <p:par>
                                <p:cTn id="209" presetID="9" presetClass="entr" presetSubtype="0" fill="hold" nodeType="afterEffect">
                                  <p:stCondLst>
                                    <p:cond delay="0"/>
                                  </p:stCondLst>
                                  <p:childTnLst>
                                    <p:set>
                                      <p:cBhvr>
                                        <p:cTn id="210" dur="1" fill="hold">
                                          <p:stCondLst>
                                            <p:cond delay="0"/>
                                          </p:stCondLst>
                                        </p:cTn>
                                        <p:tgtEl>
                                          <p:spTgt spid="31"/>
                                        </p:tgtEl>
                                        <p:attrNameLst>
                                          <p:attrName>style.visibility</p:attrName>
                                        </p:attrNameLst>
                                      </p:cBhvr>
                                      <p:to>
                                        <p:strVal val="visible"/>
                                      </p:to>
                                    </p:set>
                                    <p:animEffect transition="in" filter="dissolve">
                                      <p:cBhvr>
                                        <p:cTn id="211" dur="500"/>
                                        <p:tgtEl>
                                          <p:spTgt spid="31"/>
                                        </p:tgtEl>
                                      </p:cBhvr>
                                    </p:animEffect>
                                  </p:childTnLst>
                                </p:cTn>
                              </p:par>
                            </p:childTnLst>
                          </p:cTn>
                        </p:par>
                        <p:par>
                          <p:cTn id="212" fill="hold" nodeType="afterGroup">
                            <p:stCondLst>
                              <p:cond delay="4500"/>
                            </p:stCondLst>
                            <p:childTnLst>
                              <p:par>
                                <p:cTn id="213" presetID="9" presetClass="entr" presetSubtype="0" fill="hold" nodeType="afterEffect">
                                  <p:stCondLst>
                                    <p:cond delay="0"/>
                                  </p:stCondLst>
                                  <p:childTnLst>
                                    <p:set>
                                      <p:cBhvr>
                                        <p:cTn id="214" dur="1" fill="hold">
                                          <p:stCondLst>
                                            <p:cond delay="0"/>
                                          </p:stCondLst>
                                        </p:cTn>
                                        <p:tgtEl>
                                          <p:spTgt spid="81"/>
                                        </p:tgtEl>
                                        <p:attrNameLst>
                                          <p:attrName>style.visibility</p:attrName>
                                        </p:attrNameLst>
                                      </p:cBhvr>
                                      <p:to>
                                        <p:strVal val="visible"/>
                                      </p:to>
                                    </p:set>
                                    <p:animEffect transition="in" filter="dissolve">
                                      <p:cBhvr>
                                        <p:cTn id="215" dur="500"/>
                                        <p:tgtEl>
                                          <p:spTgt spid="81"/>
                                        </p:tgtEl>
                                      </p:cBhvr>
                                    </p:animEffect>
                                  </p:childTnLst>
                                </p:cTn>
                              </p:par>
                            </p:childTnLst>
                          </p:cTn>
                        </p:par>
                        <p:par>
                          <p:cTn id="216" fill="hold" nodeType="afterGroup">
                            <p:stCondLst>
                              <p:cond delay="5000"/>
                            </p:stCondLst>
                            <p:childTnLst>
                              <p:par>
                                <p:cTn id="217" presetID="9" presetClass="entr" presetSubtype="0" fill="hold" nodeType="afterEffect">
                                  <p:stCondLst>
                                    <p:cond delay="0"/>
                                  </p:stCondLst>
                                  <p:childTnLst>
                                    <p:set>
                                      <p:cBhvr>
                                        <p:cTn id="218" dur="1" fill="hold">
                                          <p:stCondLst>
                                            <p:cond delay="0"/>
                                          </p:stCondLst>
                                        </p:cTn>
                                        <p:tgtEl>
                                          <p:spTgt spid="19459"/>
                                        </p:tgtEl>
                                        <p:attrNameLst>
                                          <p:attrName>style.visibility</p:attrName>
                                        </p:attrNameLst>
                                      </p:cBhvr>
                                      <p:to>
                                        <p:strVal val="visible"/>
                                      </p:to>
                                    </p:set>
                                    <p:animEffect transition="in" filter="dissolve">
                                      <p:cBhvr>
                                        <p:cTn id="219" dur="500"/>
                                        <p:tgtEl>
                                          <p:spTgt spid="19459"/>
                                        </p:tgtEl>
                                      </p:cBhvr>
                                    </p:animEffect>
                                  </p:childTnLst>
                                </p:cTn>
                              </p:par>
                            </p:childTnLst>
                          </p:cTn>
                        </p:par>
                        <p:par>
                          <p:cTn id="220" fill="hold" nodeType="afterGroup">
                            <p:stCondLst>
                              <p:cond delay="5500"/>
                            </p:stCondLst>
                            <p:childTnLst>
                              <p:par>
                                <p:cTn id="221" presetID="9" presetClass="entr" presetSubtype="0" fill="hold" nodeType="afterEffect">
                                  <p:stCondLst>
                                    <p:cond delay="0"/>
                                  </p:stCondLst>
                                  <p:childTnLst>
                                    <p:set>
                                      <p:cBhvr>
                                        <p:cTn id="222" dur="1" fill="hold">
                                          <p:stCondLst>
                                            <p:cond delay="0"/>
                                          </p:stCondLst>
                                        </p:cTn>
                                        <p:tgtEl>
                                          <p:spTgt spid="83"/>
                                        </p:tgtEl>
                                        <p:attrNameLst>
                                          <p:attrName>style.visibility</p:attrName>
                                        </p:attrNameLst>
                                      </p:cBhvr>
                                      <p:to>
                                        <p:strVal val="visible"/>
                                      </p:to>
                                    </p:set>
                                    <p:animEffect transition="in" filter="dissolve">
                                      <p:cBhvr>
                                        <p:cTn id="223" dur="500"/>
                                        <p:tgtEl>
                                          <p:spTgt spid="83"/>
                                        </p:tgtEl>
                                      </p:cBhvr>
                                    </p:animEffect>
                                  </p:childTnLst>
                                </p:cTn>
                              </p:par>
                            </p:childTnLst>
                          </p:cTn>
                        </p:par>
                        <p:par>
                          <p:cTn id="224" fill="hold" nodeType="afterGroup">
                            <p:stCondLst>
                              <p:cond delay="6000"/>
                            </p:stCondLst>
                            <p:childTnLst>
                              <p:par>
                                <p:cTn id="225" presetID="9" presetClass="entr" presetSubtype="0" fill="hold" nodeType="after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dissolve">
                                      <p:cBhvr>
                                        <p:cTn id="227" dur="500"/>
                                        <p:tgtEl>
                                          <p:spTgt spid="87"/>
                                        </p:tgtEl>
                                      </p:cBhvr>
                                    </p:animEffect>
                                  </p:childTnLst>
                                </p:cTn>
                              </p:par>
                            </p:childTnLst>
                          </p:cTn>
                        </p:par>
                        <p:par>
                          <p:cTn id="228" fill="hold" nodeType="afterGroup">
                            <p:stCondLst>
                              <p:cond delay="6500"/>
                            </p:stCondLst>
                            <p:childTnLst>
                              <p:par>
                                <p:cTn id="229" presetID="9" presetClass="entr" presetSubtype="0" fill="hold" nodeType="afterEffect">
                                  <p:stCondLst>
                                    <p:cond delay="0"/>
                                  </p:stCondLst>
                                  <p:childTnLst>
                                    <p:set>
                                      <p:cBhvr>
                                        <p:cTn id="230" dur="1" fill="hold">
                                          <p:stCondLst>
                                            <p:cond delay="0"/>
                                          </p:stCondLst>
                                        </p:cTn>
                                        <p:tgtEl>
                                          <p:spTgt spid="90"/>
                                        </p:tgtEl>
                                        <p:attrNameLst>
                                          <p:attrName>style.visibility</p:attrName>
                                        </p:attrNameLst>
                                      </p:cBhvr>
                                      <p:to>
                                        <p:strVal val="visible"/>
                                      </p:to>
                                    </p:set>
                                    <p:animEffect transition="in" filter="dissolve">
                                      <p:cBhvr>
                                        <p:cTn id="231" dur="500"/>
                                        <p:tgtEl>
                                          <p:spTgt spid="90"/>
                                        </p:tgtEl>
                                      </p:cBhvr>
                                    </p:animEffect>
                                  </p:childTnLst>
                                </p:cTn>
                              </p:par>
                            </p:childTnLst>
                          </p:cTn>
                        </p:par>
                        <p:par>
                          <p:cTn id="232" fill="hold" nodeType="afterGroup">
                            <p:stCondLst>
                              <p:cond delay="7000"/>
                            </p:stCondLst>
                            <p:childTnLst>
                              <p:par>
                                <p:cTn id="233" presetID="9" presetClass="entr" presetSubtype="0" fill="hold" nodeType="afterEffect">
                                  <p:stCondLst>
                                    <p:cond delay="0"/>
                                  </p:stCondLst>
                                  <p:childTnLst>
                                    <p:set>
                                      <p:cBhvr>
                                        <p:cTn id="234" dur="1" fill="hold">
                                          <p:stCondLst>
                                            <p:cond delay="0"/>
                                          </p:stCondLst>
                                        </p:cTn>
                                        <p:tgtEl>
                                          <p:spTgt spid="29"/>
                                        </p:tgtEl>
                                        <p:attrNameLst>
                                          <p:attrName>style.visibility</p:attrName>
                                        </p:attrNameLst>
                                      </p:cBhvr>
                                      <p:to>
                                        <p:strVal val="visible"/>
                                      </p:to>
                                    </p:set>
                                    <p:animEffect transition="in" filter="dissolve">
                                      <p:cBhvr>
                                        <p:cTn id="235" dur="500"/>
                                        <p:tgtEl>
                                          <p:spTgt spid="29"/>
                                        </p:tgtEl>
                                      </p:cBhvr>
                                    </p:animEffect>
                                  </p:childTnLst>
                                </p:cTn>
                              </p:par>
                            </p:childTnLst>
                          </p:cTn>
                        </p:par>
                        <p:par>
                          <p:cTn id="236" fill="hold" nodeType="afterGroup">
                            <p:stCondLst>
                              <p:cond delay="7500"/>
                            </p:stCondLst>
                            <p:childTnLst>
                              <p:par>
                                <p:cTn id="237" presetID="9" presetClass="entr" presetSubtype="0" fill="hold" nodeType="afterEffect">
                                  <p:stCondLst>
                                    <p:cond delay="0"/>
                                  </p:stCondLst>
                                  <p:childTnLst>
                                    <p:set>
                                      <p:cBhvr>
                                        <p:cTn id="238" dur="1" fill="hold">
                                          <p:stCondLst>
                                            <p:cond delay="0"/>
                                          </p:stCondLst>
                                        </p:cTn>
                                        <p:tgtEl>
                                          <p:spTgt spid="30"/>
                                        </p:tgtEl>
                                        <p:attrNameLst>
                                          <p:attrName>style.visibility</p:attrName>
                                        </p:attrNameLst>
                                      </p:cBhvr>
                                      <p:to>
                                        <p:strVal val="visible"/>
                                      </p:to>
                                    </p:set>
                                    <p:animEffect transition="in" filter="dissolve">
                                      <p:cBhvr>
                                        <p:cTn id="239" dur="500"/>
                                        <p:tgtEl>
                                          <p:spTgt spid="30"/>
                                        </p:tgtEl>
                                      </p:cBhvr>
                                    </p:animEffect>
                                  </p:childTnLst>
                                </p:cTn>
                              </p:par>
                            </p:childTnLst>
                          </p:cTn>
                        </p:par>
                        <p:par>
                          <p:cTn id="240" fill="hold" nodeType="afterGroup">
                            <p:stCondLst>
                              <p:cond delay="8000"/>
                            </p:stCondLst>
                            <p:childTnLst>
                              <p:par>
                                <p:cTn id="241" presetID="9" presetClass="entr" presetSubtype="0" fill="hold" nodeType="afterEffect">
                                  <p:stCondLst>
                                    <p:cond delay="0"/>
                                  </p:stCondLst>
                                  <p:childTnLst>
                                    <p:set>
                                      <p:cBhvr>
                                        <p:cTn id="242" dur="1" fill="hold">
                                          <p:stCondLst>
                                            <p:cond delay="0"/>
                                          </p:stCondLst>
                                        </p:cTn>
                                        <p:tgtEl>
                                          <p:spTgt spid="19462"/>
                                        </p:tgtEl>
                                        <p:attrNameLst>
                                          <p:attrName>style.visibility</p:attrName>
                                        </p:attrNameLst>
                                      </p:cBhvr>
                                      <p:to>
                                        <p:strVal val="visible"/>
                                      </p:to>
                                    </p:set>
                                    <p:animEffect transition="in" filter="dissolve">
                                      <p:cBhvr>
                                        <p:cTn id="243" dur="500"/>
                                        <p:tgtEl>
                                          <p:spTgt spid="19462"/>
                                        </p:tgtEl>
                                      </p:cBhvr>
                                    </p:animEffect>
                                  </p:childTnLst>
                                </p:cTn>
                              </p:par>
                            </p:childTnLst>
                          </p:cTn>
                        </p:par>
                        <p:par>
                          <p:cTn id="244" fill="hold" nodeType="afterGroup">
                            <p:stCondLst>
                              <p:cond delay="8500"/>
                            </p:stCondLst>
                            <p:childTnLst>
                              <p:par>
                                <p:cTn id="245" presetID="9" presetClass="entr" presetSubtype="0" fill="hold" nodeType="afterEffect">
                                  <p:stCondLst>
                                    <p:cond delay="0"/>
                                  </p:stCondLst>
                                  <p:childTnLst>
                                    <p:set>
                                      <p:cBhvr>
                                        <p:cTn id="246" dur="1" fill="hold">
                                          <p:stCondLst>
                                            <p:cond delay="0"/>
                                          </p:stCondLst>
                                        </p:cTn>
                                        <p:tgtEl>
                                          <p:spTgt spid="27"/>
                                        </p:tgtEl>
                                        <p:attrNameLst>
                                          <p:attrName>style.visibility</p:attrName>
                                        </p:attrNameLst>
                                      </p:cBhvr>
                                      <p:to>
                                        <p:strVal val="visible"/>
                                      </p:to>
                                    </p:set>
                                    <p:animEffect transition="in" filter="dissolve">
                                      <p:cBhvr>
                                        <p:cTn id="247" dur="500"/>
                                        <p:tgtEl>
                                          <p:spTgt spid="27"/>
                                        </p:tgtEl>
                                      </p:cBhvr>
                                    </p:animEffect>
                                  </p:childTnLst>
                                </p:cTn>
                              </p:par>
                            </p:childTnLst>
                          </p:cTn>
                        </p:par>
                        <p:par>
                          <p:cTn id="248" fill="hold" nodeType="afterGroup">
                            <p:stCondLst>
                              <p:cond delay="9000"/>
                            </p:stCondLst>
                            <p:childTnLst>
                              <p:par>
                                <p:cTn id="249" presetID="9" presetClass="entr" presetSubtype="0" fill="hold" nodeType="afterEffect">
                                  <p:stCondLst>
                                    <p:cond delay="0"/>
                                  </p:stCondLst>
                                  <p:childTnLst>
                                    <p:set>
                                      <p:cBhvr>
                                        <p:cTn id="250" dur="1" fill="hold">
                                          <p:stCondLst>
                                            <p:cond delay="0"/>
                                          </p:stCondLst>
                                        </p:cTn>
                                        <p:tgtEl>
                                          <p:spTgt spid="7"/>
                                        </p:tgtEl>
                                        <p:attrNameLst>
                                          <p:attrName>style.visibility</p:attrName>
                                        </p:attrNameLst>
                                      </p:cBhvr>
                                      <p:to>
                                        <p:strVal val="visible"/>
                                      </p:to>
                                    </p:set>
                                    <p:animEffect transition="in" filter="dissolve">
                                      <p:cBhvr>
                                        <p:cTn id="251" dur="500"/>
                                        <p:tgtEl>
                                          <p:spTgt spid="7"/>
                                        </p:tgtEl>
                                      </p:cBhvr>
                                    </p:animEffect>
                                  </p:childTnLst>
                                </p:cTn>
                              </p:par>
                            </p:childTnLst>
                          </p:cTn>
                        </p:par>
                      </p:childTnLst>
                    </p:cTn>
                  </p:par>
                  <p:par>
                    <p:cTn id="252" fill="hold" nodeType="clickPar">
                      <p:stCondLst>
                        <p:cond delay="indefinite"/>
                      </p:stCondLst>
                      <p:childTnLst>
                        <p:par>
                          <p:cTn id="253" fill="hold" nodeType="withGroup">
                            <p:stCondLst>
                              <p:cond delay="0"/>
                            </p:stCondLst>
                            <p:childTnLst>
                              <p:par>
                                <p:cTn id="254" presetID="55" presetClass="entr" presetSubtype="0" fill="hold" nodeType="clickEffect">
                                  <p:stCondLst>
                                    <p:cond delay="0"/>
                                  </p:stCondLst>
                                  <p:childTnLst>
                                    <p:set>
                                      <p:cBhvr>
                                        <p:cTn id="255" dur="1" fill="hold">
                                          <p:stCondLst>
                                            <p:cond delay="0"/>
                                          </p:stCondLst>
                                        </p:cTn>
                                        <p:tgtEl>
                                          <p:spTgt spid="72"/>
                                        </p:tgtEl>
                                        <p:attrNameLst>
                                          <p:attrName>style.visibility</p:attrName>
                                        </p:attrNameLst>
                                      </p:cBhvr>
                                      <p:to>
                                        <p:strVal val="visible"/>
                                      </p:to>
                                    </p:set>
                                    <p:anim calcmode="lin" valueType="num">
                                      <p:cBhvr>
                                        <p:cTn id="256" dur="500" fill="hold"/>
                                        <p:tgtEl>
                                          <p:spTgt spid="72"/>
                                        </p:tgtEl>
                                        <p:attrNameLst>
                                          <p:attrName>ppt_w</p:attrName>
                                        </p:attrNameLst>
                                      </p:cBhvr>
                                      <p:tavLst>
                                        <p:tav tm="0">
                                          <p:val>
                                            <p:strVal val="#ppt_w*0.70"/>
                                          </p:val>
                                        </p:tav>
                                        <p:tav tm="100000">
                                          <p:val>
                                            <p:strVal val="#ppt_w"/>
                                          </p:val>
                                        </p:tav>
                                      </p:tavLst>
                                    </p:anim>
                                    <p:anim calcmode="lin" valueType="num">
                                      <p:cBhvr>
                                        <p:cTn id="257" dur="500" fill="hold"/>
                                        <p:tgtEl>
                                          <p:spTgt spid="72"/>
                                        </p:tgtEl>
                                        <p:attrNameLst>
                                          <p:attrName>ppt_h</p:attrName>
                                        </p:attrNameLst>
                                      </p:cBhvr>
                                      <p:tavLst>
                                        <p:tav tm="0">
                                          <p:val>
                                            <p:strVal val="#ppt_h"/>
                                          </p:val>
                                        </p:tav>
                                        <p:tav tm="100000">
                                          <p:val>
                                            <p:strVal val="#ppt_h"/>
                                          </p:val>
                                        </p:tav>
                                      </p:tavLst>
                                    </p:anim>
                                    <p:animEffect transition="in" filter="fade">
                                      <p:cBhvr>
                                        <p:cTn id="258" dur="500"/>
                                        <p:tgtEl>
                                          <p:spTgt spid="72"/>
                                        </p:tgtEl>
                                      </p:cBhvr>
                                    </p:animEffect>
                                  </p:childTnLst>
                                </p:cTn>
                              </p:par>
                            </p:childTnLst>
                          </p:cTn>
                        </p:par>
                        <p:par>
                          <p:cTn id="259" fill="hold" nodeType="afterGroup">
                            <p:stCondLst>
                              <p:cond delay="500"/>
                            </p:stCondLst>
                            <p:childTnLst>
                              <p:par>
                                <p:cTn id="260" presetID="55" presetClass="entr" presetSubtype="0" fill="hold" nodeType="afterEffect">
                                  <p:stCondLst>
                                    <p:cond delay="0"/>
                                  </p:stCondLst>
                                  <p:childTnLst>
                                    <p:set>
                                      <p:cBhvr>
                                        <p:cTn id="261" dur="1" fill="hold">
                                          <p:stCondLst>
                                            <p:cond delay="0"/>
                                          </p:stCondLst>
                                        </p:cTn>
                                        <p:tgtEl>
                                          <p:spTgt spid="76"/>
                                        </p:tgtEl>
                                        <p:attrNameLst>
                                          <p:attrName>style.visibility</p:attrName>
                                        </p:attrNameLst>
                                      </p:cBhvr>
                                      <p:to>
                                        <p:strVal val="visible"/>
                                      </p:to>
                                    </p:set>
                                    <p:anim calcmode="lin" valueType="num">
                                      <p:cBhvr>
                                        <p:cTn id="262" dur="500" fill="hold"/>
                                        <p:tgtEl>
                                          <p:spTgt spid="76"/>
                                        </p:tgtEl>
                                        <p:attrNameLst>
                                          <p:attrName>ppt_w</p:attrName>
                                        </p:attrNameLst>
                                      </p:cBhvr>
                                      <p:tavLst>
                                        <p:tav tm="0">
                                          <p:val>
                                            <p:strVal val="#ppt_w*0.70"/>
                                          </p:val>
                                        </p:tav>
                                        <p:tav tm="100000">
                                          <p:val>
                                            <p:strVal val="#ppt_w"/>
                                          </p:val>
                                        </p:tav>
                                      </p:tavLst>
                                    </p:anim>
                                    <p:anim calcmode="lin" valueType="num">
                                      <p:cBhvr>
                                        <p:cTn id="263" dur="500" fill="hold"/>
                                        <p:tgtEl>
                                          <p:spTgt spid="76"/>
                                        </p:tgtEl>
                                        <p:attrNameLst>
                                          <p:attrName>ppt_h</p:attrName>
                                        </p:attrNameLst>
                                      </p:cBhvr>
                                      <p:tavLst>
                                        <p:tav tm="0">
                                          <p:val>
                                            <p:strVal val="#ppt_h"/>
                                          </p:val>
                                        </p:tav>
                                        <p:tav tm="100000">
                                          <p:val>
                                            <p:strVal val="#ppt_h"/>
                                          </p:val>
                                        </p:tav>
                                      </p:tavLst>
                                    </p:anim>
                                    <p:animEffect transition="in" filter="fade">
                                      <p:cBhvr>
                                        <p:cTn id="264" dur="500"/>
                                        <p:tgtEl>
                                          <p:spTgt spid="76"/>
                                        </p:tgtEl>
                                      </p:cBhvr>
                                    </p:animEffect>
                                  </p:childTnLst>
                                </p:cTn>
                              </p:par>
                            </p:childTnLst>
                          </p:cTn>
                        </p:par>
                        <p:par>
                          <p:cTn id="265" fill="hold" nodeType="afterGroup">
                            <p:stCondLst>
                              <p:cond delay="1000"/>
                            </p:stCondLst>
                            <p:childTnLst>
                              <p:par>
                                <p:cTn id="266" presetID="55" presetClass="entr" presetSubtype="0" fill="hold" nodeType="afterEffect">
                                  <p:stCondLst>
                                    <p:cond delay="0"/>
                                  </p:stCondLst>
                                  <p:childTnLst>
                                    <p:set>
                                      <p:cBhvr>
                                        <p:cTn id="267" dur="1" fill="hold">
                                          <p:stCondLst>
                                            <p:cond delay="0"/>
                                          </p:stCondLst>
                                        </p:cTn>
                                        <p:tgtEl>
                                          <p:spTgt spid="85"/>
                                        </p:tgtEl>
                                        <p:attrNameLst>
                                          <p:attrName>style.visibility</p:attrName>
                                        </p:attrNameLst>
                                      </p:cBhvr>
                                      <p:to>
                                        <p:strVal val="visible"/>
                                      </p:to>
                                    </p:set>
                                    <p:anim calcmode="lin" valueType="num">
                                      <p:cBhvr>
                                        <p:cTn id="268" dur="500" fill="hold"/>
                                        <p:tgtEl>
                                          <p:spTgt spid="85"/>
                                        </p:tgtEl>
                                        <p:attrNameLst>
                                          <p:attrName>ppt_w</p:attrName>
                                        </p:attrNameLst>
                                      </p:cBhvr>
                                      <p:tavLst>
                                        <p:tav tm="0">
                                          <p:val>
                                            <p:strVal val="#ppt_w*0.70"/>
                                          </p:val>
                                        </p:tav>
                                        <p:tav tm="100000">
                                          <p:val>
                                            <p:strVal val="#ppt_w"/>
                                          </p:val>
                                        </p:tav>
                                      </p:tavLst>
                                    </p:anim>
                                    <p:anim calcmode="lin" valueType="num">
                                      <p:cBhvr>
                                        <p:cTn id="269" dur="500" fill="hold"/>
                                        <p:tgtEl>
                                          <p:spTgt spid="85"/>
                                        </p:tgtEl>
                                        <p:attrNameLst>
                                          <p:attrName>ppt_h</p:attrName>
                                        </p:attrNameLst>
                                      </p:cBhvr>
                                      <p:tavLst>
                                        <p:tav tm="0">
                                          <p:val>
                                            <p:strVal val="#ppt_h"/>
                                          </p:val>
                                        </p:tav>
                                        <p:tav tm="100000">
                                          <p:val>
                                            <p:strVal val="#ppt_h"/>
                                          </p:val>
                                        </p:tav>
                                      </p:tavLst>
                                    </p:anim>
                                    <p:animEffect transition="in" filter="fade">
                                      <p:cBhvr>
                                        <p:cTn id="270" dur="500"/>
                                        <p:tgtEl>
                                          <p:spTgt spid="85"/>
                                        </p:tgtEl>
                                      </p:cBhvr>
                                    </p:animEffect>
                                  </p:childTnLst>
                                </p:cTn>
                              </p:par>
                            </p:childTnLst>
                          </p:cTn>
                        </p:par>
                        <p:par>
                          <p:cTn id="271" fill="hold" nodeType="afterGroup">
                            <p:stCondLst>
                              <p:cond delay="1500"/>
                            </p:stCondLst>
                            <p:childTnLst>
                              <p:par>
                                <p:cTn id="272" presetID="55" presetClass="entr" presetSubtype="0" fill="hold" nodeType="afterEffect">
                                  <p:stCondLst>
                                    <p:cond delay="0"/>
                                  </p:stCondLst>
                                  <p:childTnLst>
                                    <p:set>
                                      <p:cBhvr>
                                        <p:cTn id="273" dur="1" fill="hold">
                                          <p:stCondLst>
                                            <p:cond delay="0"/>
                                          </p:stCondLst>
                                        </p:cTn>
                                        <p:tgtEl>
                                          <p:spTgt spid="77"/>
                                        </p:tgtEl>
                                        <p:attrNameLst>
                                          <p:attrName>style.visibility</p:attrName>
                                        </p:attrNameLst>
                                      </p:cBhvr>
                                      <p:to>
                                        <p:strVal val="visible"/>
                                      </p:to>
                                    </p:set>
                                    <p:anim calcmode="lin" valueType="num">
                                      <p:cBhvr>
                                        <p:cTn id="274" dur="500" fill="hold"/>
                                        <p:tgtEl>
                                          <p:spTgt spid="77"/>
                                        </p:tgtEl>
                                        <p:attrNameLst>
                                          <p:attrName>ppt_w</p:attrName>
                                        </p:attrNameLst>
                                      </p:cBhvr>
                                      <p:tavLst>
                                        <p:tav tm="0">
                                          <p:val>
                                            <p:strVal val="#ppt_w*0.70"/>
                                          </p:val>
                                        </p:tav>
                                        <p:tav tm="100000">
                                          <p:val>
                                            <p:strVal val="#ppt_w"/>
                                          </p:val>
                                        </p:tav>
                                      </p:tavLst>
                                    </p:anim>
                                    <p:anim calcmode="lin" valueType="num">
                                      <p:cBhvr>
                                        <p:cTn id="275" dur="500" fill="hold"/>
                                        <p:tgtEl>
                                          <p:spTgt spid="77"/>
                                        </p:tgtEl>
                                        <p:attrNameLst>
                                          <p:attrName>ppt_h</p:attrName>
                                        </p:attrNameLst>
                                      </p:cBhvr>
                                      <p:tavLst>
                                        <p:tav tm="0">
                                          <p:val>
                                            <p:strVal val="#ppt_h"/>
                                          </p:val>
                                        </p:tav>
                                        <p:tav tm="100000">
                                          <p:val>
                                            <p:strVal val="#ppt_h"/>
                                          </p:val>
                                        </p:tav>
                                      </p:tavLst>
                                    </p:anim>
                                    <p:animEffect transition="in" filter="fade">
                                      <p:cBhvr>
                                        <p:cTn id="276" dur="500"/>
                                        <p:tgtEl>
                                          <p:spTgt spid="77"/>
                                        </p:tgtEl>
                                      </p:cBhvr>
                                    </p:animEffect>
                                  </p:childTnLst>
                                </p:cTn>
                              </p:par>
                            </p:childTnLst>
                          </p:cTn>
                        </p:par>
                        <p:par>
                          <p:cTn id="277" fill="hold" nodeType="afterGroup">
                            <p:stCondLst>
                              <p:cond delay="2000"/>
                            </p:stCondLst>
                            <p:childTnLst>
                              <p:par>
                                <p:cTn id="278" presetID="55" presetClass="entr" presetSubtype="0" fill="hold" nodeType="afterEffect">
                                  <p:stCondLst>
                                    <p:cond delay="0"/>
                                  </p:stCondLst>
                                  <p:childTnLst>
                                    <p:set>
                                      <p:cBhvr>
                                        <p:cTn id="279" dur="1" fill="hold">
                                          <p:stCondLst>
                                            <p:cond delay="0"/>
                                          </p:stCondLst>
                                        </p:cTn>
                                        <p:tgtEl>
                                          <p:spTgt spid="78"/>
                                        </p:tgtEl>
                                        <p:attrNameLst>
                                          <p:attrName>style.visibility</p:attrName>
                                        </p:attrNameLst>
                                      </p:cBhvr>
                                      <p:to>
                                        <p:strVal val="visible"/>
                                      </p:to>
                                    </p:set>
                                    <p:anim calcmode="lin" valueType="num">
                                      <p:cBhvr>
                                        <p:cTn id="280" dur="500" fill="hold"/>
                                        <p:tgtEl>
                                          <p:spTgt spid="78"/>
                                        </p:tgtEl>
                                        <p:attrNameLst>
                                          <p:attrName>ppt_w</p:attrName>
                                        </p:attrNameLst>
                                      </p:cBhvr>
                                      <p:tavLst>
                                        <p:tav tm="0">
                                          <p:val>
                                            <p:strVal val="#ppt_w*0.70"/>
                                          </p:val>
                                        </p:tav>
                                        <p:tav tm="100000">
                                          <p:val>
                                            <p:strVal val="#ppt_w"/>
                                          </p:val>
                                        </p:tav>
                                      </p:tavLst>
                                    </p:anim>
                                    <p:anim calcmode="lin" valueType="num">
                                      <p:cBhvr>
                                        <p:cTn id="281" dur="500" fill="hold"/>
                                        <p:tgtEl>
                                          <p:spTgt spid="78"/>
                                        </p:tgtEl>
                                        <p:attrNameLst>
                                          <p:attrName>ppt_h</p:attrName>
                                        </p:attrNameLst>
                                      </p:cBhvr>
                                      <p:tavLst>
                                        <p:tav tm="0">
                                          <p:val>
                                            <p:strVal val="#ppt_h"/>
                                          </p:val>
                                        </p:tav>
                                        <p:tav tm="100000">
                                          <p:val>
                                            <p:strVal val="#ppt_h"/>
                                          </p:val>
                                        </p:tav>
                                      </p:tavLst>
                                    </p:anim>
                                    <p:animEffect transition="in" filter="fade">
                                      <p:cBhvr>
                                        <p:cTn id="282" dur="500"/>
                                        <p:tgtEl>
                                          <p:spTgt spid="78"/>
                                        </p:tgtEl>
                                      </p:cBhvr>
                                    </p:animEffect>
                                  </p:childTnLst>
                                </p:cTn>
                              </p:par>
                            </p:childTnLst>
                          </p:cTn>
                        </p:par>
                        <p:par>
                          <p:cTn id="283" fill="hold" nodeType="afterGroup">
                            <p:stCondLst>
                              <p:cond delay="2500"/>
                            </p:stCondLst>
                            <p:childTnLst>
                              <p:par>
                                <p:cTn id="284" presetID="9" presetClass="entr" presetSubtype="0" fill="hold" grpId="0" nodeType="afterEffect">
                                  <p:stCondLst>
                                    <p:cond delay="1000"/>
                                  </p:stCondLst>
                                  <p:childTnLst>
                                    <p:set>
                                      <p:cBhvr>
                                        <p:cTn id="285" dur="1" fill="hold">
                                          <p:stCondLst>
                                            <p:cond delay="0"/>
                                          </p:stCondLst>
                                        </p:cTn>
                                        <p:tgtEl>
                                          <p:spTgt spid="88"/>
                                        </p:tgtEl>
                                        <p:attrNameLst>
                                          <p:attrName>style.visibility</p:attrName>
                                        </p:attrNameLst>
                                      </p:cBhvr>
                                      <p:to>
                                        <p:strVal val="visible"/>
                                      </p:to>
                                    </p:set>
                                    <p:animEffect transition="in" filter="dissolve">
                                      <p:cBhvr>
                                        <p:cTn id="286" dur="1000"/>
                                        <p:tgtEl>
                                          <p:spTgt spid="88"/>
                                        </p:tgtEl>
                                      </p:cBhvr>
                                    </p:animEffect>
                                  </p:childTnLst>
                                </p:cTn>
                              </p:par>
                            </p:childTnLst>
                          </p:cTn>
                        </p:par>
                      </p:childTnLst>
                    </p:cTn>
                  </p:par>
                  <p:par>
                    <p:cTn id="287" fill="hold" nodeType="clickPar">
                      <p:stCondLst>
                        <p:cond delay="indefinite"/>
                      </p:stCondLst>
                      <p:childTnLst>
                        <p:par>
                          <p:cTn id="288" fill="hold" nodeType="withGroup">
                            <p:stCondLst>
                              <p:cond delay="0"/>
                            </p:stCondLst>
                            <p:childTnLst>
                              <p:par>
                                <p:cTn id="289" presetID="1" presetClass="entr" presetSubtype="0" fill="hold" nodeType="clickEffect">
                                  <p:stCondLst>
                                    <p:cond delay="1000"/>
                                  </p:stCondLst>
                                  <p:childTnLst>
                                    <p:set>
                                      <p:cBhvr>
                                        <p:cTn id="290" dur="1" fill="hold">
                                          <p:stCondLst>
                                            <p:cond delay="0"/>
                                          </p:stCondLst>
                                        </p:cTn>
                                        <p:tgtEl>
                                          <p:spTgt spid="89"/>
                                        </p:tgtEl>
                                        <p:attrNameLst>
                                          <p:attrName>style.visibility</p:attrName>
                                        </p:attrNameLst>
                                      </p:cBhvr>
                                      <p:to>
                                        <p:strVal val="visible"/>
                                      </p:to>
                                    </p:set>
                                  </p:childTnLst>
                                </p:cTn>
                              </p:par>
                            </p:childTnLst>
                          </p:cTn>
                        </p:par>
                        <p:par>
                          <p:cTn id="291" fill="hold" nodeType="afterGroup">
                            <p:stCondLst>
                              <p:cond delay="1000"/>
                            </p:stCondLst>
                            <p:childTnLst>
                              <p:par>
                                <p:cTn id="292" presetID="9" presetClass="entr" presetSubtype="0" fill="hold" grpId="0" nodeType="afterEffect">
                                  <p:stCondLst>
                                    <p:cond delay="1000"/>
                                  </p:stCondLst>
                                  <p:childTnLst>
                                    <p:set>
                                      <p:cBhvr>
                                        <p:cTn id="293" dur="1" fill="hold">
                                          <p:stCondLst>
                                            <p:cond delay="0"/>
                                          </p:stCondLst>
                                        </p:cTn>
                                        <p:tgtEl>
                                          <p:spTgt spid="93"/>
                                        </p:tgtEl>
                                        <p:attrNameLst>
                                          <p:attrName>style.visibility</p:attrName>
                                        </p:attrNameLst>
                                      </p:cBhvr>
                                      <p:to>
                                        <p:strVal val="visible"/>
                                      </p:to>
                                    </p:set>
                                    <p:animEffect transition="in" filter="dissolve">
                                      <p:cBhvr>
                                        <p:cTn id="294"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3" grpId="0"/>
      <p:bldP spid="32" grpId="0" animBg="1"/>
      <p:bldP spid="34" grpId="0" animBg="1"/>
      <p:bldP spid="88" grpId="0" animBg="1"/>
      <p:bldP spid="93" grpId="0" animBg="1"/>
      <p:bldP spid="99" grpId="0"/>
      <p:bldP spid="100" grpId="0" animBg="1"/>
      <p:bldP spid="101" grpId="0" animBg="1"/>
      <p:bldP spid="109" grpId="0" animBg="1"/>
      <p:bldP spid="142" grpId="0" animBg="1"/>
      <p:bldP spid="1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None/>
            </a:pPr>
            <a:r>
              <a:rPr lang="fr-CH" altLang="en-US" dirty="0" smtClean="0"/>
              <a:t>		</a:t>
            </a:r>
            <a:r>
              <a:rPr lang="fr-CH" altLang="en-US" sz="3200" dirty="0" smtClean="0">
                <a:solidFill>
                  <a:schemeClr val="hlink"/>
                </a:solidFill>
              </a:rPr>
              <a:t>	</a:t>
            </a:r>
            <a:r>
              <a:rPr lang="fr-CH" altLang="en-US" sz="3600" b="1" dirty="0">
                <a:solidFill>
                  <a:srgbClr val="70899B"/>
                </a:solidFill>
                <a:ea typeface="MS PGothic" pitchFamily="34" charset="-128"/>
              </a:rPr>
              <a:t>The Madrid System:</a:t>
            </a:r>
          </a:p>
          <a:p>
            <a:pPr>
              <a:buNone/>
            </a:pPr>
            <a:r>
              <a:rPr lang="fr-CH" altLang="en-US" sz="3600" b="1" dirty="0">
                <a:solidFill>
                  <a:srgbClr val="70899B"/>
                </a:solidFill>
                <a:ea typeface="MS PGothic" pitchFamily="34" charset="-128"/>
              </a:rPr>
              <a:t>The International </a:t>
            </a:r>
            <a:r>
              <a:rPr lang="fr-CH" altLang="en-US" sz="3600" b="1" dirty="0" err="1">
                <a:solidFill>
                  <a:srgbClr val="70899B"/>
                </a:solidFill>
                <a:ea typeface="MS PGothic" pitchFamily="34" charset="-128"/>
              </a:rPr>
              <a:t>Trademark</a:t>
            </a:r>
            <a:r>
              <a:rPr lang="fr-CH" altLang="en-US" sz="3600" b="1" dirty="0">
                <a:solidFill>
                  <a:srgbClr val="70899B"/>
                </a:solidFill>
                <a:ea typeface="MS PGothic" pitchFamily="34" charset="-128"/>
              </a:rPr>
              <a:t> System</a:t>
            </a:r>
            <a:endParaRPr lang="en-US" altLang="en-US" sz="3600" b="1" dirty="0">
              <a:solidFill>
                <a:srgbClr val="70899B"/>
              </a:solidFill>
              <a:ea typeface="MS PGothic" pitchFamily="34" charset="-128"/>
            </a:endParaRPr>
          </a:p>
        </p:txBody>
      </p:sp>
    </p:spTree>
    <p:extLst>
      <p:ext uri="{BB962C8B-B14F-4D97-AF65-F5344CB8AC3E}">
        <p14:creationId xmlns:p14="http://schemas.microsoft.com/office/powerpoint/2010/main" val="810426540"/>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solidFill>
                  <a:srgbClr val="70899B"/>
                </a:solidFill>
                <a:ea typeface="MS PGothic" pitchFamily="34" charset="-128"/>
              </a:rPr>
              <a:t>Trademarks</a:t>
            </a:r>
          </a:p>
        </p:txBody>
      </p:sp>
      <p:sp>
        <p:nvSpPr>
          <p:cNvPr id="9219" name="Content Placeholder 2"/>
          <p:cNvSpPr>
            <a:spLocks noGrp="1"/>
          </p:cNvSpPr>
          <p:nvPr>
            <p:ph idx="1"/>
          </p:nvPr>
        </p:nvSpPr>
        <p:spPr>
          <a:xfrm>
            <a:off x="395288" y="1844675"/>
            <a:ext cx="8229600" cy="4352925"/>
          </a:xfrm>
        </p:spPr>
        <p:txBody>
          <a:bodyPr/>
          <a:lstStyle/>
          <a:p>
            <a:r>
              <a:rPr lang="en-US" altLang="en-US" dirty="0">
                <a:ea typeface="MS PGothic" pitchFamily="34" charset="-128"/>
              </a:rPr>
              <a:t>"A brand </a:t>
            </a:r>
            <a:r>
              <a:rPr lang="en-US" altLang="en-US" dirty="0" smtClean="0"/>
              <a:t>incarnates an enterprise's reputation and image and so is one of an enterprise's most valuable assets</a:t>
            </a:r>
            <a:r>
              <a:rPr lang="ja-JP" altLang="en-US" dirty="0" smtClean="0"/>
              <a:t>”</a:t>
            </a:r>
            <a:r>
              <a:rPr lang="en-US" altLang="ja-JP" dirty="0" smtClean="0"/>
              <a:t> </a:t>
            </a:r>
            <a:r>
              <a:rPr lang="en-US" altLang="ja-JP" sz="1800" dirty="0" smtClean="0"/>
              <a:t>(Director General, Francis </a:t>
            </a:r>
            <a:r>
              <a:rPr lang="en-US" altLang="ja-JP" sz="1800" dirty="0" err="1" smtClean="0"/>
              <a:t>Gurry</a:t>
            </a:r>
            <a:r>
              <a:rPr lang="en-US" altLang="ja-JP" sz="1800" dirty="0" smtClean="0"/>
              <a:t>)</a:t>
            </a:r>
          </a:p>
          <a:p>
            <a:pPr>
              <a:buFontTx/>
              <a:buNone/>
            </a:pPr>
            <a:endParaRPr lang="en-US" altLang="en-US" dirty="0" smtClean="0"/>
          </a:p>
          <a:p>
            <a:r>
              <a:rPr lang="en-US" altLang="en-US" dirty="0" smtClean="0"/>
              <a:t>Trademarks are the most widely used form of registered intellectual property (IP) throughout the world</a:t>
            </a:r>
          </a:p>
          <a:p>
            <a:pPr>
              <a:buFontTx/>
              <a:buNone/>
            </a:pPr>
            <a:endParaRPr lang="en-US" altLang="en-US" dirty="0" smtClean="0"/>
          </a:p>
          <a:p>
            <a:r>
              <a:rPr lang="en-US" altLang="en-US" dirty="0" smtClean="0"/>
              <a:t>Trademark demand quadrupled between 1985 and 2011, from just under 1 million applications per year in 1985 to 4.2 million by 2011</a:t>
            </a: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43" y="3501008"/>
            <a:ext cx="2127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72514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49286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23850" y="188913"/>
            <a:ext cx="7431088" cy="685800"/>
          </a:xfrm>
        </p:spPr>
        <p:txBody>
          <a:bodyPr/>
          <a:lstStyle/>
          <a:p>
            <a:r>
              <a:rPr lang="en-US" altLang="en-US" dirty="0">
                <a:solidFill>
                  <a:srgbClr val="70899B"/>
                </a:solidFill>
                <a:ea typeface="MS PGothic" pitchFamily="34" charset="-128"/>
              </a:rPr>
              <a:t>Routes for protecting a trademark</a:t>
            </a:r>
            <a:endParaRPr lang="en-GB" altLang="en-US" dirty="0">
              <a:solidFill>
                <a:srgbClr val="70899B"/>
              </a:solidFill>
              <a:ea typeface="MS PGothic" pitchFamily="34" charset="-128"/>
            </a:endParaRPr>
          </a:p>
        </p:txBody>
      </p:sp>
      <p:sp>
        <p:nvSpPr>
          <p:cNvPr id="10243" name="Rectangle 3"/>
          <p:cNvSpPr>
            <a:spLocks noGrp="1" noChangeArrowheads="1"/>
          </p:cNvSpPr>
          <p:nvPr>
            <p:ph type="body" idx="4294967295"/>
          </p:nvPr>
        </p:nvSpPr>
        <p:spPr>
          <a:xfrm>
            <a:off x="684213" y="1412875"/>
            <a:ext cx="7921625" cy="4392613"/>
          </a:xfrm>
        </p:spPr>
        <p:txBody>
          <a:bodyPr/>
          <a:lstStyle/>
          <a:p>
            <a:pPr>
              <a:lnSpc>
                <a:spcPct val="90000"/>
              </a:lnSpc>
            </a:pPr>
            <a:r>
              <a:rPr lang="en-GB" altLang="en-US" smtClean="0"/>
              <a:t>The national route: Filing trademark application with the Trademark Office of each country in which protection of the mark is sought</a:t>
            </a:r>
          </a:p>
          <a:p>
            <a:pPr>
              <a:lnSpc>
                <a:spcPct val="90000"/>
              </a:lnSpc>
            </a:pPr>
            <a:endParaRPr lang="en-GB" altLang="en-US" smtClean="0"/>
          </a:p>
          <a:p>
            <a:pPr>
              <a:lnSpc>
                <a:spcPct val="90000"/>
              </a:lnSpc>
            </a:pPr>
            <a:r>
              <a:rPr lang="en-GB" altLang="en-US" smtClean="0"/>
              <a:t>The regional route: Apply for protection in countries which are members of a regional trademarks registration system with effect in the territories of all Member States (ARIPO, Benelux Trademark Office, OHIM and OAPI)</a:t>
            </a:r>
          </a:p>
          <a:p>
            <a:pPr>
              <a:lnSpc>
                <a:spcPct val="90000"/>
              </a:lnSpc>
            </a:pPr>
            <a:endParaRPr lang="en-GB" altLang="en-US" smtClean="0"/>
          </a:p>
          <a:p>
            <a:pPr>
              <a:lnSpc>
                <a:spcPct val="90000"/>
              </a:lnSpc>
            </a:pPr>
            <a:r>
              <a:rPr lang="en-GB" altLang="en-US" smtClean="0"/>
              <a:t>The international route: The Madrid System</a:t>
            </a:r>
          </a:p>
          <a:p>
            <a:pPr>
              <a:lnSpc>
                <a:spcPct val="90000"/>
              </a:lnSpc>
            </a:pPr>
            <a:endParaRPr lang="en-GB" altLang="en-US"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8478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74" y="2950453"/>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08518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656767"/>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95288" y="260350"/>
            <a:ext cx="7431087" cy="685800"/>
          </a:xfrm>
        </p:spPr>
        <p:txBody>
          <a:bodyPr/>
          <a:lstStyle/>
          <a:p>
            <a:r>
              <a:rPr lang="en-US" altLang="en-US" dirty="0">
                <a:solidFill>
                  <a:srgbClr val="70899B"/>
                </a:solidFill>
                <a:ea typeface="MS PGothic" pitchFamily="34" charset="-128"/>
              </a:rPr>
              <a:t>The Madrid System</a:t>
            </a:r>
            <a:endParaRPr lang="en-GB" altLang="en-US" dirty="0">
              <a:solidFill>
                <a:srgbClr val="70899B"/>
              </a:solidFill>
              <a:ea typeface="MS PGothic" pitchFamily="34" charset="-128"/>
            </a:endParaRPr>
          </a:p>
        </p:txBody>
      </p:sp>
      <p:sp>
        <p:nvSpPr>
          <p:cNvPr id="6147" name="Rectangle 3"/>
          <p:cNvSpPr>
            <a:spLocks noGrp="1" noChangeArrowheads="1"/>
          </p:cNvSpPr>
          <p:nvPr>
            <p:ph type="body" idx="4294967295"/>
          </p:nvPr>
        </p:nvSpPr>
        <p:spPr>
          <a:xfrm>
            <a:off x="323850" y="1341438"/>
            <a:ext cx="8208963" cy="4968875"/>
          </a:xfrm>
        </p:spPr>
        <p:txBody>
          <a:bodyPr/>
          <a:lstStyle/>
          <a:p>
            <a:pPr eaLnBrk="1" hangingPunct="1">
              <a:defRPr/>
            </a:pPr>
            <a:r>
              <a:rPr lang="en-US" altLang="ja-JP" dirty="0" smtClean="0"/>
              <a:t>A centralized filing and management procedure</a:t>
            </a:r>
          </a:p>
          <a:p>
            <a:pPr eaLnBrk="1" hangingPunct="1">
              <a:defRPr/>
            </a:pPr>
            <a:endParaRPr lang="en-US" altLang="ja-JP" dirty="0" smtClean="0"/>
          </a:p>
          <a:p>
            <a:pPr eaLnBrk="1" hangingPunct="1">
              <a:defRPr/>
            </a:pPr>
            <a:r>
              <a:rPr lang="en-US" altLang="ja-JP" dirty="0" smtClean="0"/>
              <a:t>A one-stop shop for trademark holders to obtain and maintain trademark protection in export markets</a:t>
            </a:r>
          </a:p>
          <a:p>
            <a:pPr eaLnBrk="1" hangingPunct="1">
              <a:defRPr/>
            </a:pPr>
            <a:endParaRPr lang="fr-CH" altLang="ja-JP" dirty="0" smtClean="0"/>
          </a:p>
          <a:p>
            <a:pPr eaLnBrk="1" hangingPunct="1">
              <a:defRPr/>
            </a:pPr>
            <a:r>
              <a:rPr lang="fr-CH" altLang="ja-JP" dirty="0" smtClean="0"/>
              <a:t>An alternative to the national or </a:t>
            </a:r>
            <a:r>
              <a:rPr lang="fr-CH" altLang="ja-JP" dirty="0" err="1" smtClean="0"/>
              <a:t>regional</a:t>
            </a:r>
            <a:r>
              <a:rPr lang="fr-CH" altLang="ja-JP" dirty="0" smtClean="0"/>
              <a:t> route</a:t>
            </a:r>
          </a:p>
          <a:p>
            <a:pPr marL="0" indent="0" eaLnBrk="1" hangingPunct="1">
              <a:buFontTx/>
              <a:buNone/>
              <a:defRPr/>
            </a:pPr>
            <a:endParaRPr lang="nb-NO" altLang="en-US" dirty="0" smtClean="0">
              <a:ea typeface="ＭＳ Ｐゴシック" charset="0"/>
            </a:endParaRPr>
          </a:p>
          <a:p>
            <a:pPr eaLnBrk="1" hangingPunct="1">
              <a:defRPr/>
            </a:pPr>
            <a:r>
              <a:rPr lang="nb-NO" altLang="en-US" dirty="0" smtClean="0">
                <a:ea typeface="ＭＳ Ｐゴシック" charset="0"/>
              </a:rPr>
              <a:t>The domestic legislations of the designated Contracting Parties set the conditions for protecting a trademark and determine the rights which result from protection</a:t>
            </a:r>
          </a:p>
          <a:p>
            <a:pPr eaLnBrk="1" hangingPunct="1">
              <a:defRPr/>
            </a:pPr>
            <a:endParaRPr lang="en-GB" altLang="en-US" dirty="0" smtClean="0">
              <a:ea typeface="ＭＳ Ｐゴシック" charset="0"/>
            </a:endParaRP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20" y="148478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20" y="234560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72" y="443711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20" y="3573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62926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en-US" dirty="0" smtClean="0">
                <a:latin typeface="Arial" charset="0"/>
                <a:cs typeface="Arial" charset="0"/>
              </a:rPr>
              <a:t>  </a:t>
            </a:r>
            <a:r>
              <a:rPr lang="en-US" sz="3200" b="1" dirty="0" smtClean="0">
                <a:solidFill>
                  <a:srgbClr val="002060"/>
                </a:solidFill>
                <a:latin typeface="Arial" charset="0"/>
                <a:cs typeface="Arial" charset="0"/>
              </a:rPr>
              <a:t>WIPO’s MAIN SOURCES OF REVENUE</a:t>
            </a:r>
            <a:endParaRPr lang="en-US" sz="3200" b="1" dirty="0">
              <a:solidFill>
                <a:srgbClr val="002060"/>
              </a:solidFill>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3841456664"/>
              </p:ext>
            </p:extLst>
          </p:nvPr>
        </p:nvGraphicFramePr>
        <p:xfrm>
          <a:off x="0" y="1905000"/>
          <a:ext cx="91440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1661541"/>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solidFill>
                  <a:srgbClr val="70899B"/>
                </a:solidFill>
                <a:ea typeface="MS PGothic" pitchFamily="34" charset="-128"/>
              </a:rPr>
              <a:t>Madrid System</a:t>
            </a:r>
          </a:p>
        </p:txBody>
      </p:sp>
      <p:grpSp>
        <p:nvGrpSpPr>
          <p:cNvPr id="12291" name="Group 1502"/>
          <p:cNvGrpSpPr>
            <a:grpSpLocks/>
          </p:cNvGrpSpPr>
          <p:nvPr/>
        </p:nvGrpSpPr>
        <p:grpSpPr bwMode="auto">
          <a:xfrm>
            <a:off x="2905125" y="5589588"/>
            <a:ext cx="3754438" cy="808037"/>
            <a:chOff x="1759" y="3599"/>
            <a:chExt cx="2365" cy="509"/>
          </a:xfrm>
        </p:grpSpPr>
        <p:sp>
          <p:nvSpPr>
            <p:cNvPr id="12794" name="Rectangle 1013"/>
            <p:cNvSpPr>
              <a:spLocks noChangeArrowheads="1"/>
            </p:cNvSpPr>
            <p:nvPr/>
          </p:nvSpPr>
          <p:spPr bwMode="auto">
            <a:xfrm>
              <a:off x="1791" y="3599"/>
              <a:ext cx="2333"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1500">
                  <a:solidFill>
                    <a:srgbClr val="B367FF"/>
                  </a:solidFill>
                </a:rPr>
                <a:t>  1 Agreement only</a:t>
              </a:r>
              <a:r>
                <a:rPr lang="en-US" altLang="en-US" sz="1500">
                  <a:solidFill>
                    <a:srgbClr val="ACECF7"/>
                  </a:solidFill>
                </a:rPr>
                <a:t/>
              </a:r>
              <a:br>
                <a:rPr lang="en-US" altLang="en-US" sz="1500">
                  <a:solidFill>
                    <a:srgbClr val="ACECF7"/>
                  </a:solidFill>
                </a:rPr>
              </a:br>
              <a:r>
                <a:rPr lang="en-US" altLang="en-US" sz="1500">
                  <a:solidFill>
                    <a:srgbClr val="6F73BF"/>
                  </a:solidFill>
                </a:rPr>
                <a:t>91 Protocol (including EU)</a:t>
              </a:r>
            </a:p>
            <a:p>
              <a:pPr>
                <a:spcBef>
                  <a:spcPct val="50000"/>
                </a:spcBef>
                <a:buFontTx/>
                <a:buNone/>
              </a:pPr>
              <a:r>
                <a:rPr lang="en-US" altLang="en-US" sz="1500"/>
                <a:t>92 Members</a:t>
              </a:r>
              <a:endParaRPr lang="en-US" altLang="en-US" sz="1600"/>
            </a:p>
          </p:txBody>
        </p:sp>
        <p:sp>
          <p:nvSpPr>
            <p:cNvPr id="11771" name="Line 1501"/>
            <p:cNvSpPr>
              <a:spLocks noChangeShapeType="1"/>
            </p:cNvSpPr>
            <p:nvPr/>
          </p:nvSpPr>
          <p:spPr bwMode="auto">
            <a:xfrm>
              <a:off x="1759" y="3916"/>
              <a:ext cx="18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Arial" charset="0"/>
                <a:ea typeface="ＭＳ Ｐゴシック" charset="0"/>
                <a:cs typeface="ＭＳ Ｐゴシック" charset="0"/>
              </a:endParaRPr>
            </a:p>
          </p:txBody>
        </p:sp>
      </p:grpSp>
      <p:grpSp>
        <p:nvGrpSpPr>
          <p:cNvPr id="12292" name="Group 4537"/>
          <p:cNvGrpSpPr>
            <a:grpSpLocks/>
          </p:cNvGrpSpPr>
          <p:nvPr/>
        </p:nvGrpSpPr>
        <p:grpSpPr bwMode="auto">
          <a:xfrm>
            <a:off x="142875" y="1277938"/>
            <a:ext cx="8893175" cy="4729162"/>
            <a:chOff x="90" y="805"/>
            <a:chExt cx="5602" cy="2979"/>
          </a:xfrm>
        </p:grpSpPr>
        <p:sp>
          <p:nvSpPr>
            <p:cNvPr id="12294" name="Freeform 4037"/>
            <p:cNvSpPr>
              <a:spLocks/>
            </p:cNvSpPr>
            <p:nvPr/>
          </p:nvSpPr>
          <p:spPr bwMode="auto">
            <a:xfrm>
              <a:off x="91" y="1062"/>
              <a:ext cx="618" cy="330"/>
            </a:xfrm>
            <a:custGeom>
              <a:avLst/>
              <a:gdLst>
                <a:gd name="T0" fmla="*/ 539 w 610"/>
                <a:gd name="T1" fmla="*/ 589 h 293"/>
                <a:gd name="T2" fmla="*/ 504 w 610"/>
                <a:gd name="T3" fmla="*/ 494 h 293"/>
                <a:gd name="T4" fmla="*/ 497 w 610"/>
                <a:gd name="T5" fmla="*/ 439 h 293"/>
                <a:gd name="T6" fmla="*/ 539 w 610"/>
                <a:gd name="T7" fmla="*/ 303 h 293"/>
                <a:gd name="T8" fmla="*/ 642 w 610"/>
                <a:gd name="T9" fmla="*/ 112 h 293"/>
                <a:gd name="T10" fmla="*/ 576 w 610"/>
                <a:gd name="T11" fmla="*/ 42 h 293"/>
                <a:gd name="T12" fmla="*/ 511 w 610"/>
                <a:gd name="T13" fmla="*/ 14 h 293"/>
                <a:gd name="T14" fmla="*/ 491 w 610"/>
                <a:gd name="T15" fmla="*/ 0 h 293"/>
                <a:gd name="T16" fmla="*/ 432 w 610"/>
                <a:gd name="T17" fmla="*/ 29 h 293"/>
                <a:gd name="T18" fmla="*/ 360 w 610"/>
                <a:gd name="T19" fmla="*/ 69 h 293"/>
                <a:gd name="T20" fmla="*/ 297 w 610"/>
                <a:gd name="T21" fmla="*/ 150 h 293"/>
                <a:gd name="T22" fmla="*/ 321 w 610"/>
                <a:gd name="T23" fmla="*/ 194 h 293"/>
                <a:gd name="T24" fmla="*/ 303 w 610"/>
                <a:gd name="T25" fmla="*/ 205 h 293"/>
                <a:gd name="T26" fmla="*/ 237 w 610"/>
                <a:gd name="T27" fmla="*/ 205 h 293"/>
                <a:gd name="T28" fmla="*/ 182 w 610"/>
                <a:gd name="T29" fmla="*/ 259 h 293"/>
                <a:gd name="T30" fmla="*/ 261 w 610"/>
                <a:gd name="T31" fmla="*/ 259 h 293"/>
                <a:gd name="T32" fmla="*/ 182 w 610"/>
                <a:gd name="T33" fmla="*/ 329 h 293"/>
                <a:gd name="T34" fmla="*/ 164 w 610"/>
                <a:gd name="T35" fmla="*/ 342 h 293"/>
                <a:gd name="T36" fmla="*/ 115 w 610"/>
                <a:gd name="T37" fmla="*/ 384 h 293"/>
                <a:gd name="T38" fmla="*/ 115 w 610"/>
                <a:gd name="T39" fmla="*/ 412 h 293"/>
                <a:gd name="T40" fmla="*/ 134 w 610"/>
                <a:gd name="T41" fmla="*/ 425 h 293"/>
                <a:gd name="T42" fmla="*/ 103 w 610"/>
                <a:gd name="T43" fmla="*/ 469 h 293"/>
                <a:gd name="T44" fmla="*/ 127 w 610"/>
                <a:gd name="T45" fmla="*/ 480 h 293"/>
                <a:gd name="T46" fmla="*/ 140 w 610"/>
                <a:gd name="T47" fmla="*/ 494 h 293"/>
                <a:gd name="T48" fmla="*/ 170 w 610"/>
                <a:gd name="T49" fmla="*/ 494 h 293"/>
                <a:gd name="T50" fmla="*/ 164 w 610"/>
                <a:gd name="T51" fmla="*/ 534 h 293"/>
                <a:gd name="T52" fmla="*/ 146 w 610"/>
                <a:gd name="T53" fmla="*/ 563 h 293"/>
                <a:gd name="T54" fmla="*/ 67 w 610"/>
                <a:gd name="T55" fmla="*/ 633 h 293"/>
                <a:gd name="T56" fmla="*/ 0 w 610"/>
                <a:gd name="T57" fmla="*/ 675 h 293"/>
                <a:gd name="T58" fmla="*/ 18 w 610"/>
                <a:gd name="T59" fmla="*/ 660 h 293"/>
                <a:gd name="T60" fmla="*/ 67 w 610"/>
                <a:gd name="T61" fmla="*/ 633 h 293"/>
                <a:gd name="T62" fmla="*/ 103 w 610"/>
                <a:gd name="T63" fmla="*/ 617 h 293"/>
                <a:gd name="T64" fmla="*/ 243 w 610"/>
                <a:gd name="T65" fmla="*/ 508 h 293"/>
                <a:gd name="T66" fmla="*/ 281 w 610"/>
                <a:gd name="T67" fmla="*/ 439 h 293"/>
                <a:gd name="T68" fmla="*/ 345 w 610"/>
                <a:gd name="T69" fmla="*/ 399 h 293"/>
                <a:gd name="T70" fmla="*/ 289 w 610"/>
                <a:gd name="T71" fmla="*/ 469 h 293"/>
                <a:gd name="T72" fmla="*/ 315 w 610"/>
                <a:gd name="T73" fmla="*/ 469 h 293"/>
                <a:gd name="T74" fmla="*/ 321 w 610"/>
                <a:gd name="T75" fmla="*/ 454 h 293"/>
                <a:gd name="T76" fmla="*/ 360 w 610"/>
                <a:gd name="T77" fmla="*/ 439 h 293"/>
                <a:gd name="T78" fmla="*/ 367 w 610"/>
                <a:gd name="T79" fmla="*/ 412 h 293"/>
                <a:gd name="T80" fmla="*/ 382 w 610"/>
                <a:gd name="T81" fmla="*/ 412 h 293"/>
                <a:gd name="T82" fmla="*/ 394 w 610"/>
                <a:gd name="T83" fmla="*/ 425 h 293"/>
                <a:gd name="T84" fmla="*/ 400 w 610"/>
                <a:gd name="T85" fmla="*/ 439 h 293"/>
                <a:gd name="T86" fmla="*/ 432 w 610"/>
                <a:gd name="T87" fmla="*/ 454 h 293"/>
                <a:gd name="T88" fmla="*/ 485 w 610"/>
                <a:gd name="T89" fmla="*/ 469 h 293"/>
                <a:gd name="T90" fmla="*/ 485 w 610"/>
                <a:gd name="T91" fmla="*/ 494 h 293"/>
                <a:gd name="T92" fmla="*/ 504 w 610"/>
                <a:gd name="T93" fmla="*/ 508 h 293"/>
                <a:gd name="T94" fmla="*/ 511 w 610"/>
                <a:gd name="T95" fmla="*/ 521 h 293"/>
                <a:gd name="T96" fmla="*/ 532 w 610"/>
                <a:gd name="T97" fmla="*/ 534 h 293"/>
                <a:gd name="T98" fmla="*/ 546 w 610"/>
                <a:gd name="T99" fmla="*/ 548 h 293"/>
                <a:gd name="T100" fmla="*/ 532 w 610"/>
                <a:gd name="T101" fmla="*/ 563 h 293"/>
                <a:gd name="T102" fmla="*/ 539 w 610"/>
                <a:gd name="T103" fmla="*/ 617 h 293"/>
                <a:gd name="T104" fmla="*/ 546 w 610"/>
                <a:gd name="T105" fmla="*/ 617 h 293"/>
                <a:gd name="T106" fmla="*/ 532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2295" name="Group 4038"/>
            <p:cNvGrpSpPr>
              <a:grpSpLocks/>
            </p:cNvGrpSpPr>
            <p:nvPr/>
          </p:nvGrpSpPr>
          <p:grpSpPr bwMode="auto">
            <a:xfrm>
              <a:off x="91" y="1061"/>
              <a:ext cx="1365" cy="983"/>
              <a:chOff x="851" y="1207"/>
              <a:chExt cx="1313" cy="983"/>
            </a:xfrm>
          </p:grpSpPr>
          <p:sp>
            <p:nvSpPr>
              <p:cNvPr id="12792" name="Freeform 4039"/>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93" name="Freeform 4040"/>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296" name="Group 4041"/>
            <p:cNvGrpSpPr>
              <a:grpSpLocks/>
            </p:cNvGrpSpPr>
            <p:nvPr/>
          </p:nvGrpSpPr>
          <p:grpSpPr bwMode="auto">
            <a:xfrm>
              <a:off x="90" y="1060"/>
              <a:ext cx="1365" cy="983"/>
              <a:chOff x="851" y="1207"/>
              <a:chExt cx="1313" cy="983"/>
            </a:xfrm>
          </p:grpSpPr>
          <p:sp>
            <p:nvSpPr>
              <p:cNvPr id="12790" name="Freeform 4042"/>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91" name="Freeform 4043"/>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297" name="Group 4044"/>
            <p:cNvGrpSpPr>
              <a:grpSpLocks/>
            </p:cNvGrpSpPr>
            <p:nvPr/>
          </p:nvGrpSpPr>
          <p:grpSpPr bwMode="auto">
            <a:xfrm>
              <a:off x="90" y="1060"/>
              <a:ext cx="1365" cy="983"/>
              <a:chOff x="851" y="1207"/>
              <a:chExt cx="1313" cy="983"/>
            </a:xfrm>
          </p:grpSpPr>
          <p:sp>
            <p:nvSpPr>
              <p:cNvPr id="12788" name="Freeform 4045"/>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89" name="Freeform 4046"/>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298" name="Group 4047"/>
            <p:cNvGrpSpPr>
              <a:grpSpLocks/>
            </p:cNvGrpSpPr>
            <p:nvPr/>
          </p:nvGrpSpPr>
          <p:grpSpPr bwMode="auto">
            <a:xfrm>
              <a:off x="90" y="1060"/>
              <a:ext cx="1365" cy="983"/>
              <a:chOff x="851" y="1207"/>
              <a:chExt cx="1313" cy="983"/>
            </a:xfrm>
          </p:grpSpPr>
          <p:sp>
            <p:nvSpPr>
              <p:cNvPr id="12786" name="Freeform 4048"/>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87" name="Freeform 4049"/>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299" name="Group 4050"/>
            <p:cNvGrpSpPr>
              <a:grpSpLocks/>
            </p:cNvGrpSpPr>
            <p:nvPr/>
          </p:nvGrpSpPr>
          <p:grpSpPr bwMode="auto">
            <a:xfrm>
              <a:off x="90" y="1060"/>
              <a:ext cx="1365" cy="983"/>
              <a:chOff x="851" y="1207"/>
              <a:chExt cx="1313" cy="983"/>
            </a:xfrm>
          </p:grpSpPr>
          <p:sp>
            <p:nvSpPr>
              <p:cNvPr id="12784" name="Freeform 4051"/>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85" name="Freeform 4052"/>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300" name="Group 4053"/>
            <p:cNvGrpSpPr>
              <a:grpSpLocks/>
            </p:cNvGrpSpPr>
            <p:nvPr/>
          </p:nvGrpSpPr>
          <p:grpSpPr bwMode="auto">
            <a:xfrm>
              <a:off x="90" y="1060"/>
              <a:ext cx="1365" cy="983"/>
              <a:chOff x="851" y="1207"/>
              <a:chExt cx="1313" cy="983"/>
            </a:xfrm>
          </p:grpSpPr>
          <p:sp>
            <p:nvSpPr>
              <p:cNvPr id="12782" name="Freeform 4054"/>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83" name="Freeform 4055"/>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301" name="Group 4056"/>
            <p:cNvGrpSpPr>
              <a:grpSpLocks/>
            </p:cNvGrpSpPr>
            <p:nvPr/>
          </p:nvGrpSpPr>
          <p:grpSpPr bwMode="auto">
            <a:xfrm>
              <a:off x="90" y="1060"/>
              <a:ext cx="1365" cy="983"/>
              <a:chOff x="851" y="1207"/>
              <a:chExt cx="1313" cy="983"/>
            </a:xfrm>
          </p:grpSpPr>
          <p:sp>
            <p:nvSpPr>
              <p:cNvPr id="12780" name="Freeform 4057"/>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81" name="Freeform 4058"/>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302" name="Group 4059"/>
            <p:cNvGrpSpPr>
              <a:grpSpLocks/>
            </p:cNvGrpSpPr>
            <p:nvPr/>
          </p:nvGrpSpPr>
          <p:grpSpPr bwMode="auto">
            <a:xfrm>
              <a:off x="90" y="1060"/>
              <a:ext cx="1365" cy="983"/>
              <a:chOff x="851" y="1207"/>
              <a:chExt cx="1313" cy="983"/>
            </a:xfrm>
          </p:grpSpPr>
          <p:sp>
            <p:nvSpPr>
              <p:cNvPr id="12778" name="Freeform 4060"/>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79" name="Freeform 4061"/>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303" name="Group 4062"/>
            <p:cNvGrpSpPr>
              <a:grpSpLocks/>
            </p:cNvGrpSpPr>
            <p:nvPr/>
          </p:nvGrpSpPr>
          <p:grpSpPr bwMode="auto">
            <a:xfrm>
              <a:off x="90" y="1060"/>
              <a:ext cx="1365" cy="983"/>
              <a:chOff x="851" y="1207"/>
              <a:chExt cx="1313" cy="983"/>
            </a:xfrm>
          </p:grpSpPr>
          <p:sp>
            <p:nvSpPr>
              <p:cNvPr id="12776" name="Freeform 4063"/>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2777" name="Freeform 4064"/>
              <p:cNvSpPr>
                <a:spLocks/>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304" name="Group 4065"/>
            <p:cNvGrpSpPr>
              <a:grpSpLocks/>
            </p:cNvGrpSpPr>
            <p:nvPr/>
          </p:nvGrpSpPr>
          <p:grpSpPr bwMode="auto">
            <a:xfrm>
              <a:off x="90" y="1060"/>
              <a:ext cx="1365" cy="983"/>
              <a:chOff x="851" y="1207"/>
              <a:chExt cx="1313" cy="983"/>
            </a:xfrm>
          </p:grpSpPr>
          <p:sp>
            <p:nvSpPr>
              <p:cNvPr id="12774" name="Freeform 4066"/>
              <p:cNvSpPr>
                <a:spLocks/>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31715" name="Freeform 4067"/>
              <p:cNvSpPr>
                <a:spLocks/>
              </p:cNvSpPr>
              <p:nvPr/>
            </p:nvSpPr>
            <p:spPr bwMode="auto">
              <a:xfrm>
                <a:off x="851" y="1207"/>
                <a:ext cx="595" cy="330"/>
              </a:xfrm>
              <a:custGeom>
                <a:avLst/>
                <a:gdLst>
                  <a:gd name="T0" fmla="*/ 491 w 610"/>
                  <a:gd name="T1" fmla="*/ 257 h 293"/>
                  <a:gd name="T2" fmla="*/ 461 w 610"/>
                  <a:gd name="T3" fmla="*/ 215 h 293"/>
                  <a:gd name="T4" fmla="*/ 455 w 610"/>
                  <a:gd name="T5" fmla="*/ 191 h 293"/>
                  <a:gd name="T6" fmla="*/ 491 w 610"/>
                  <a:gd name="T7" fmla="*/ 131 h 293"/>
                  <a:gd name="T8" fmla="*/ 586 w 610"/>
                  <a:gd name="T9" fmla="*/ 48 h 293"/>
                  <a:gd name="T10" fmla="*/ 527 w 610"/>
                  <a:gd name="T11" fmla="*/ 18 h 293"/>
                  <a:gd name="T12" fmla="*/ 467 w 610"/>
                  <a:gd name="T13" fmla="*/ 6 h 293"/>
                  <a:gd name="T14" fmla="*/ 449 w 610"/>
                  <a:gd name="T15" fmla="*/ 0 h 293"/>
                  <a:gd name="T16" fmla="*/ 395 w 610"/>
                  <a:gd name="T17" fmla="*/ 12 h 293"/>
                  <a:gd name="T18" fmla="*/ 329 w 610"/>
                  <a:gd name="T19" fmla="*/ 30 h 293"/>
                  <a:gd name="T20" fmla="*/ 269 w 610"/>
                  <a:gd name="T21" fmla="*/ 66 h 293"/>
                  <a:gd name="T22" fmla="*/ 293 w 610"/>
                  <a:gd name="T23" fmla="*/ 84 h 293"/>
                  <a:gd name="T24" fmla="*/ 275 w 610"/>
                  <a:gd name="T25" fmla="*/ 90 h 293"/>
                  <a:gd name="T26" fmla="*/ 216 w 610"/>
                  <a:gd name="T27" fmla="*/ 90 h 293"/>
                  <a:gd name="T28" fmla="*/ 168 w 610"/>
                  <a:gd name="T29" fmla="*/ 113 h 293"/>
                  <a:gd name="T30" fmla="*/ 240 w 610"/>
                  <a:gd name="T31" fmla="*/ 113 h 293"/>
                  <a:gd name="T32" fmla="*/ 168 w 610"/>
                  <a:gd name="T33" fmla="*/ 143 h 293"/>
                  <a:gd name="T34" fmla="*/ 150 w 610"/>
                  <a:gd name="T35" fmla="*/ 149 h 293"/>
                  <a:gd name="T36" fmla="*/ 108 w 610"/>
                  <a:gd name="T37" fmla="*/ 167 h 293"/>
                  <a:gd name="T38" fmla="*/ 108 w 610"/>
                  <a:gd name="T39" fmla="*/ 179 h 293"/>
                  <a:gd name="T40" fmla="*/ 120 w 610"/>
                  <a:gd name="T41" fmla="*/ 185 h 293"/>
                  <a:gd name="T42" fmla="*/ 96 w 610"/>
                  <a:gd name="T43" fmla="*/ 203 h 293"/>
                  <a:gd name="T44" fmla="*/ 114 w 610"/>
                  <a:gd name="T45" fmla="*/ 209 h 293"/>
                  <a:gd name="T46" fmla="*/ 126 w 610"/>
                  <a:gd name="T47" fmla="*/ 215 h 293"/>
                  <a:gd name="T48" fmla="*/ 156 w 610"/>
                  <a:gd name="T49" fmla="*/ 215 h 293"/>
                  <a:gd name="T50" fmla="*/ 150 w 610"/>
                  <a:gd name="T51" fmla="*/ 233 h 293"/>
                  <a:gd name="T52" fmla="*/ 132 w 610"/>
                  <a:gd name="T53" fmla="*/ 245 h 293"/>
                  <a:gd name="T54" fmla="*/ 60 w 610"/>
                  <a:gd name="T55" fmla="*/ 275 h 293"/>
                  <a:gd name="T56" fmla="*/ 0 w 610"/>
                  <a:gd name="T57" fmla="*/ 293 h 293"/>
                  <a:gd name="T58" fmla="*/ 18 w 610"/>
                  <a:gd name="T59" fmla="*/ 287 h 293"/>
                  <a:gd name="T60" fmla="*/ 60 w 610"/>
                  <a:gd name="T61" fmla="*/ 275 h 293"/>
                  <a:gd name="T62" fmla="*/ 96 w 610"/>
                  <a:gd name="T63" fmla="*/ 269 h 293"/>
                  <a:gd name="T64" fmla="*/ 222 w 610"/>
                  <a:gd name="T65" fmla="*/ 221 h 293"/>
                  <a:gd name="T66" fmla="*/ 257 w 610"/>
                  <a:gd name="T67" fmla="*/ 191 h 293"/>
                  <a:gd name="T68" fmla="*/ 317 w 610"/>
                  <a:gd name="T69" fmla="*/ 173 h 293"/>
                  <a:gd name="T70" fmla="*/ 263 w 610"/>
                  <a:gd name="T71" fmla="*/ 203 h 293"/>
                  <a:gd name="T72" fmla="*/ 287 w 610"/>
                  <a:gd name="T73" fmla="*/ 203 h 293"/>
                  <a:gd name="T74" fmla="*/ 293 w 610"/>
                  <a:gd name="T75" fmla="*/ 197 h 293"/>
                  <a:gd name="T76" fmla="*/ 329 w 610"/>
                  <a:gd name="T77" fmla="*/ 191 h 293"/>
                  <a:gd name="T78" fmla="*/ 335 w 610"/>
                  <a:gd name="T79" fmla="*/ 179 h 293"/>
                  <a:gd name="T80" fmla="*/ 347 w 610"/>
                  <a:gd name="T81" fmla="*/ 179 h 293"/>
                  <a:gd name="T82" fmla="*/ 359 w 610"/>
                  <a:gd name="T83" fmla="*/ 185 h 293"/>
                  <a:gd name="T84" fmla="*/ 365 w 610"/>
                  <a:gd name="T85" fmla="*/ 191 h 293"/>
                  <a:gd name="T86" fmla="*/ 395 w 610"/>
                  <a:gd name="T87" fmla="*/ 197 h 293"/>
                  <a:gd name="T88" fmla="*/ 443 w 610"/>
                  <a:gd name="T89" fmla="*/ 203 h 293"/>
                  <a:gd name="T90" fmla="*/ 443 w 610"/>
                  <a:gd name="T91" fmla="*/ 215 h 293"/>
                  <a:gd name="T92" fmla="*/ 461 w 610"/>
                  <a:gd name="T93" fmla="*/ 221 h 293"/>
                  <a:gd name="T94" fmla="*/ 467 w 610"/>
                  <a:gd name="T95" fmla="*/ 227 h 293"/>
                  <a:gd name="T96" fmla="*/ 485 w 610"/>
                  <a:gd name="T97" fmla="*/ 233 h 293"/>
                  <a:gd name="T98" fmla="*/ 497 w 610"/>
                  <a:gd name="T99" fmla="*/ 239 h 293"/>
                  <a:gd name="T100" fmla="*/ 485 w 610"/>
                  <a:gd name="T101" fmla="*/ 245 h 293"/>
                  <a:gd name="T102" fmla="*/ 491 w 610"/>
                  <a:gd name="T103" fmla="*/ 269 h 293"/>
                  <a:gd name="T104" fmla="*/ 497 w 610"/>
                  <a:gd name="T105" fmla="*/ 269 h 293"/>
                  <a:gd name="T106" fmla="*/ 485 w 610"/>
                  <a:gd name="T107" fmla="*/ 28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91" y="12"/>
                    </a:lnTo>
                    <a:lnTo>
                      <a:pt x="479" y="6"/>
                    </a:lnTo>
                    <a:lnTo>
                      <a:pt x="467" y="6"/>
                    </a:lnTo>
                    <a:lnTo>
                      <a:pt x="467" y="6"/>
                    </a:lnTo>
                    <a:lnTo>
                      <a:pt x="449" y="6"/>
                    </a:lnTo>
                    <a:lnTo>
                      <a:pt x="461" y="0"/>
                    </a:lnTo>
                    <a:lnTo>
                      <a:pt x="449" y="0"/>
                    </a:lnTo>
                    <a:lnTo>
                      <a:pt x="413" y="12"/>
                    </a:lnTo>
                    <a:lnTo>
                      <a:pt x="407" y="6"/>
                    </a:lnTo>
                    <a:lnTo>
                      <a:pt x="395" y="12"/>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8" y="167"/>
                    </a:lnTo>
                    <a:lnTo>
                      <a:pt x="102" y="167"/>
                    </a:lnTo>
                    <a:lnTo>
                      <a:pt x="102" y="173"/>
                    </a:lnTo>
                    <a:lnTo>
                      <a:pt x="120" y="167"/>
                    </a:lnTo>
                    <a:lnTo>
                      <a:pt x="108" y="179"/>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108" y="215"/>
                    </a:lnTo>
                    <a:lnTo>
                      <a:pt x="96" y="221"/>
                    </a:lnTo>
                    <a:lnTo>
                      <a:pt x="126" y="215"/>
                    </a:lnTo>
                    <a:lnTo>
                      <a:pt x="138" y="221"/>
                    </a:lnTo>
                    <a:lnTo>
                      <a:pt x="138" y="227"/>
                    </a:lnTo>
                    <a:lnTo>
                      <a:pt x="156" y="215"/>
                    </a:lnTo>
                    <a:lnTo>
                      <a:pt x="156" y="215"/>
                    </a:lnTo>
                    <a:lnTo>
                      <a:pt x="150" y="221"/>
                    </a:lnTo>
                    <a:lnTo>
                      <a:pt x="150" y="221"/>
                    </a:lnTo>
                    <a:lnTo>
                      <a:pt x="180" y="215"/>
                    </a:lnTo>
                    <a:lnTo>
                      <a:pt x="150" y="233"/>
                    </a:lnTo>
                    <a:lnTo>
                      <a:pt x="156" y="233"/>
                    </a:lnTo>
                    <a:lnTo>
                      <a:pt x="156" y="233"/>
                    </a:lnTo>
                    <a:lnTo>
                      <a:pt x="138" y="239"/>
                    </a:lnTo>
                    <a:lnTo>
                      <a:pt x="132" y="245"/>
                    </a:lnTo>
                    <a:lnTo>
                      <a:pt x="108" y="257"/>
                    </a:lnTo>
                    <a:lnTo>
                      <a:pt x="66" y="269"/>
                    </a:lnTo>
                    <a:lnTo>
                      <a:pt x="66" y="275"/>
                    </a:lnTo>
                    <a:lnTo>
                      <a:pt x="60" y="275"/>
                    </a:lnTo>
                    <a:lnTo>
                      <a:pt x="54" y="275"/>
                    </a:lnTo>
                    <a:lnTo>
                      <a:pt x="54" y="275"/>
                    </a:lnTo>
                    <a:lnTo>
                      <a:pt x="42" y="275"/>
                    </a:lnTo>
                    <a:lnTo>
                      <a:pt x="0" y="293"/>
                    </a:lnTo>
                    <a:lnTo>
                      <a:pt x="6" y="287"/>
                    </a:lnTo>
                    <a:lnTo>
                      <a:pt x="6" y="293"/>
                    </a:lnTo>
                    <a:lnTo>
                      <a:pt x="18" y="287"/>
                    </a:lnTo>
                    <a:lnTo>
                      <a:pt x="18" y="287"/>
                    </a:lnTo>
                    <a:lnTo>
                      <a:pt x="36" y="281"/>
                    </a:lnTo>
                    <a:lnTo>
                      <a:pt x="42" y="281"/>
                    </a:lnTo>
                    <a:lnTo>
                      <a:pt x="36" y="281"/>
                    </a:lnTo>
                    <a:lnTo>
                      <a:pt x="60" y="275"/>
                    </a:lnTo>
                    <a:lnTo>
                      <a:pt x="72"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87" y="203"/>
                    </a:lnTo>
                    <a:lnTo>
                      <a:pt x="293" y="197"/>
                    </a:lnTo>
                    <a:lnTo>
                      <a:pt x="293" y="203"/>
                    </a:lnTo>
                    <a:lnTo>
                      <a:pt x="305" y="197"/>
                    </a:lnTo>
                    <a:lnTo>
                      <a:pt x="311" y="197"/>
                    </a:lnTo>
                    <a:lnTo>
                      <a:pt x="329" y="191"/>
                    </a:lnTo>
                    <a:lnTo>
                      <a:pt x="323" y="191"/>
                    </a:lnTo>
                    <a:lnTo>
                      <a:pt x="329" y="185"/>
                    </a:lnTo>
                    <a:lnTo>
                      <a:pt x="329" y="185"/>
                    </a:lnTo>
                    <a:lnTo>
                      <a:pt x="335" y="179"/>
                    </a:lnTo>
                    <a:lnTo>
                      <a:pt x="353" y="173"/>
                    </a:lnTo>
                    <a:lnTo>
                      <a:pt x="341" y="179"/>
                    </a:lnTo>
                    <a:lnTo>
                      <a:pt x="347" y="179"/>
                    </a:lnTo>
                    <a:lnTo>
                      <a:pt x="347" y="179"/>
                    </a:lnTo>
                    <a:lnTo>
                      <a:pt x="365" y="179"/>
                    </a:lnTo>
                    <a:lnTo>
                      <a:pt x="359" y="179"/>
                    </a:lnTo>
                    <a:lnTo>
                      <a:pt x="359" y="179"/>
                    </a:lnTo>
                    <a:lnTo>
                      <a:pt x="359" y="185"/>
                    </a:lnTo>
                    <a:lnTo>
                      <a:pt x="365"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73" y="215"/>
                    </a:lnTo>
                    <a:lnTo>
                      <a:pt x="467" y="221"/>
                    </a:lnTo>
                    <a:lnTo>
                      <a:pt x="467" y="227"/>
                    </a:lnTo>
                    <a:lnTo>
                      <a:pt x="467" y="227"/>
                    </a:lnTo>
                    <a:lnTo>
                      <a:pt x="485" y="209"/>
                    </a:lnTo>
                    <a:lnTo>
                      <a:pt x="485" y="221"/>
                    </a:lnTo>
                    <a:lnTo>
                      <a:pt x="485" y="233"/>
                    </a:lnTo>
                    <a:lnTo>
                      <a:pt x="491" y="227"/>
                    </a:lnTo>
                    <a:lnTo>
                      <a:pt x="491" y="233"/>
                    </a:lnTo>
                    <a:lnTo>
                      <a:pt x="485" y="233"/>
                    </a:lnTo>
                    <a:lnTo>
                      <a:pt x="497" y="239"/>
                    </a:lnTo>
                    <a:lnTo>
                      <a:pt x="491"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grpSp>
        <p:sp>
          <p:nvSpPr>
            <p:cNvPr id="12305" name="Rectangle 406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06" name="Freeform 4069"/>
            <p:cNvSpPr>
              <a:spLocks/>
            </p:cNvSpPr>
            <p:nvPr/>
          </p:nvSpPr>
          <p:spPr bwMode="auto">
            <a:xfrm>
              <a:off x="4468" y="2516"/>
              <a:ext cx="176" cy="189"/>
            </a:xfrm>
            <a:custGeom>
              <a:avLst/>
              <a:gdLst>
                <a:gd name="T0" fmla="*/ 194 w 173"/>
                <a:gd name="T1" fmla="*/ 150 h 168"/>
                <a:gd name="T2" fmla="*/ 182 w 173"/>
                <a:gd name="T3" fmla="*/ 150 h 168"/>
                <a:gd name="T4" fmla="*/ 182 w 173"/>
                <a:gd name="T5" fmla="*/ 150 h 168"/>
                <a:gd name="T6" fmla="*/ 170 w 173"/>
                <a:gd name="T7" fmla="*/ 205 h 168"/>
                <a:gd name="T8" fmla="*/ 176 w 173"/>
                <a:gd name="T9" fmla="*/ 219 h 168"/>
                <a:gd name="T10" fmla="*/ 170 w 173"/>
                <a:gd name="T11" fmla="*/ 232 h 168"/>
                <a:gd name="T12" fmla="*/ 154 w 173"/>
                <a:gd name="T13" fmla="*/ 246 h 168"/>
                <a:gd name="T14" fmla="*/ 145 w 173"/>
                <a:gd name="T15" fmla="*/ 273 h 168"/>
                <a:gd name="T16" fmla="*/ 145 w 173"/>
                <a:gd name="T17" fmla="*/ 304 h 168"/>
                <a:gd name="T18" fmla="*/ 145 w 173"/>
                <a:gd name="T19" fmla="*/ 304 h 168"/>
                <a:gd name="T20" fmla="*/ 145 w 173"/>
                <a:gd name="T21" fmla="*/ 315 h 168"/>
                <a:gd name="T22" fmla="*/ 139 w 173"/>
                <a:gd name="T23" fmla="*/ 330 h 168"/>
                <a:gd name="T24" fmla="*/ 134 w 173"/>
                <a:gd name="T25" fmla="*/ 357 h 168"/>
                <a:gd name="T26" fmla="*/ 110 w 173"/>
                <a:gd name="T27" fmla="*/ 385 h 168"/>
                <a:gd name="T28" fmla="*/ 110 w 173"/>
                <a:gd name="T29" fmla="*/ 357 h 168"/>
                <a:gd name="T30" fmla="*/ 104 w 173"/>
                <a:gd name="T31" fmla="*/ 343 h 168"/>
                <a:gd name="T32" fmla="*/ 95 w 173"/>
                <a:gd name="T33" fmla="*/ 343 h 168"/>
                <a:gd name="T34" fmla="*/ 79 w 173"/>
                <a:gd name="T35" fmla="*/ 330 h 168"/>
                <a:gd name="T36" fmla="*/ 67 w 173"/>
                <a:gd name="T37" fmla="*/ 343 h 168"/>
                <a:gd name="T38" fmla="*/ 55 w 173"/>
                <a:gd name="T39" fmla="*/ 357 h 168"/>
                <a:gd name="T40" fmla="*/ 55 w 173"/>
                <a:gd name="T41" fmla="*/ 330 h 168"/>
                <a:gd name="T42" fmla="*/ 37 w 173"/>
                <a:gd name="T43" fmla="*/ 330 h 168"/>
                <a:gd name="T44" fmla="*/ 43 w 173"/>
                <a:gd name="T45" fmla="*/ 330 h 168"/>
                <a:gd name="T46" fmla="*/ 37 w 173"/>
                <a:gd name="T47" fmla="*/ 330 h 168"/>
                <a:gd name="T48" fmla="*/ 18 w 173"/>
                <a:gd name="T49" fmla="*/ 330 h 168"/>
                <a:gd name="T50" fmla="*/ 18 w 173"/>
                <a:gd name="T51" fmla="*/ 273 h 168"/>
                <a:gd name="T52" fmla="*/ 18 w 173"/>
                <a:gd name="T53" fmla="*/ 246 h 168"/>
                <a:gd name="T54" fmla="*/ 6 w 173"/>
                <a:gd name="T55" fmla="*/ 232 h 168"/>
                <a:gd name="T56" fmla="*/ 6 w 173"/>
                <a:gd name="T57" fmla="*/ 219 h 168"/>
                <a:gd name="T58" fmla="*/ 6 w 173"/>
                <a:gd name="T59" fmla="*/ 205 h 168"/>
                <a:gd name="T60" fmla="*/ 6 w 173"/>
                <a:gd name="T61" fmla="*/ 192 h 168"/>
                <a:gd name="T62" fmla="*/ 0 w 173"/>
                <a:gd name="T63" fmla="*/ 150 h 168"/>
                <a:gd name="T64" fmla="*/ 6 w 173"/>
                <a:gd name="T65" fmla="*/ 140 h 168"/>
                <a:gd name="T66" fmla="*/ 0 w 173"/>
                <a:gd name="T67" fmla="*/ 140 h 168"/>
                <a:gd name="T68" fmla="*/ 12 w 173"/>
                <a:gd name="T69" fmla="*/ 98 h 168"/>
                <a:gd name="T70" fmla="*/ 18 w 173"/>
                <a:gd name="T71" fmla="*/ 140 h 168"/>
                <a:gd name="T72" fmla="*/ 37 w 173"/>
                <a:gd name="T73" fmla="*/ 150 h 168"/>
                <a:gd name="T74" fmla="*/ 61 w 173"/>
                <a:gd name="T75" fmla="*/ 140 h 168"/>
                <a:gd name="T76" fmla="*/ 67 w 173"/>
                <a:gd name="T77" fmla="*/ 125 h 168"/>
                <a:gd name="T78" fmla="*/ 95 w 173"/>
                <a:gd name="T79" fmla="*/ 140 h 168"/>
                <a:gd name="T80" fmla="*/ 116 w 173"/>
                <a:gd name="T81" fmla="*/ 125 h 168"/>
                <a:gd name="T82" fmla="*/ 122 w 173"/>
                <a:gd name="T83" fmla="*/ 83 h 168"/>
                <a:gd name="T84" fmla="*/ 128 w 173"/>
                <a:gd name="T85" fmla="*/ 54 h 168"/>
                <a:gd name="T86" fmla="*/ 128 w 173"/>
                <a:gd name="T87" fmla="*/ 29 h 168"/>
                <a:gd name="T88" fmla="*/ 134 w 173"/>
                <a:gd name="T89" fmla="*/ 0 h 168"/>
                <a:gd name="T90" fmla="*/ 154 w 173"/>
                <a:gd name="T91" fmla="*/ 0 h 168"/>
                <a:gd name="T92" fmla="*/ 170 w 173"/>
                <a:gd name="T93" fmla="*/ 0 h 168"/>
                <a:gd name="T94" fmla="*/ 170 w 173"/>
                <a:gd name="T95" fmla="*/ 14 h 168"/>
                <a:gd name="T96" fmla="*/ 170 w 173"/>
                <a:gd name="T97" fmla="*/ 14 h 168"/>
                <a:gd name="T98" fmla="*/ 176 w 173"/>
                <a:gd name="T99" fmla="*/ 29 h 168"/>
                <a:gd name="T100" fmla="*/ 170 w 173"/>
                <a:gd name="T101" fmla="*/ 29 h 168"/>
                <a:gd name="T102" fmla="*/ 163 w 173"/>
                <a:gd name="T103" fmla="*/ 29 h 168"/>
                <a:gd name="T104" fmla="*/ 170 w 173"/>
                <a:gd name="T105" fmla="*/ 42 h 168"/>
                <a:gd name="T106" fmla="*/ 182 w 173"/>
                <a:gd name="T107" fmla="*/ 98 h 168"/>
                <a:gd name="T108" fmla="*/ 176 w 173"/>
                <a:gd name="T109" fmla="*/ 111 h 168"/>
                <a:gd name="T110" fmla="*/ 188 w 173"/>
                <a:gd name="T111" fmla="*/ 140 h 168"/>
                <a:gd name="T112" fmla="*/ 194 w 173"/>
                <a:gd name="T113" fmla="*/ 150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12307" name="Freeform 4070"/>
            <p:cNvSpPr>
              <a:spLocks/>
            </p:cNvSpPr>
            <p:nvPr/>
          </p:nvSpPr>
          <p:spPr bwMode="auto">
            <a:xfrm>
              <a:off x="4219" y="2489"/>
              <a:ext cx="195" cy="257"/>
            </a:xfrm>
            <a:custGeom>
              <a:avLst/>
              <a:gdLst>
                <a:gd name="T0" fmla="*/ 220 w 191"/>
                <a:gd name="T1" fmla="*/ 402 h 228"/>
                <a:gd name="T2" fmla="*/ 220 w 191"/>
                <a:gd name="T3" fmla="*/ 402 h 228"/>
                <a:gd name="T4" fmla="*/ 220 w 191"/>
                <a:gd name="T5" fmla="*/ 458 h 228"/>
                <a:gd name="T6" fmla="*/ 213 w 191"/>
                <a:gd name="T7" fmla="*/ 529 h 228"/>
                <a:gd name="T8" fmla="*/ 207 w 191"/>
                <a:gd name="T9" fmla="*/ 498 h 228"/>
                <a:gd name="T10" fmla="*/ 201 w 191"/>
                <a:gd name="T11" fmla="*/ 513 h 228"/>
                <a:gd name="T12" fmla="*/ 194 w 191"/>
                <a:gd name="T13" fmla="*/ 513 h 228"/>
                <a:gd name="T14" fmla="*/ 194 w 191"/>
                <a:gd name="T15" fmla="*/ 529 h 228"/>
                <a:gd name="T16" fmla="*/ 170 w 191"/>
                <a:gd name="T17" fmla="*/ 486 h 228"/>
                <a:gd name="T18" fmla="*/ 164 w 191"/>
                <a:gd name="T19" fmla="*/ 458 h 228"/>
                <a:gd name="T20" fmla="*/ 152 w 191"/>
                <a:gd name="T21" fmla="*/ 442 h 228"/>
                <a:gd name="T22" fmla="*/ 139 w 191"/>
                <a:gd name="T23" fmla="*/ 417 h 228"/>
                <a:gd name="T24" fmla="*/ 130 w 191"/>
                <a:gd name="T25" fmla="*/ 388 h 228"/>
                <a:gd name="T26" fmla="*/ 121 w 191"/>
                <a:gd name="T27" fmla="*/ 360 h 228"/>
                <a:gd name="T28" fmla="*/ 109 w 191"/>
                <a:gd name="T29" fmla="*/ 319 h 228"/>
                <a:gd name="T30" fmla="*/ 109 w 191"/>
                <a:gd name="T31" fmla="*/ 305 h 228"/>
                <a:gd name="T32" fmla="*/ 97 w 191"/>
                <a:gd name="T33" fmla="*/ 277 h 228"/>
                <a:gd name="T34" fmla="*/ 91 w 191"/>
                <a:gd name="T35" fmla="*/ 251 h 228"/>
                <a:gd name="T36" fmla="*/ 84 w 191"/>
                <a:gd name="T37" fmla="*/ 207 h 228"/>
                <a:gd name="T38" fmla="*/ 72 w 191"/>
                <a:gd name="T39" fmla="*/ 180 h 228"/>
                <a:gd name="T40" fmla="*/ 60 w 191"/>
                <a:gd name="T41" fmla="*/ 151 h 228"/>
                <a:gd name="T42" fmla="*/ 49 w 191"/>
                <a:gd name="T43" fmla="*/ 112 h 228"/>
                <a:gd name="T44" fmla="*/ 31 w 191"/>
                <a:gd name="T45" fmla="*/ 86 h 228"/>
                <a:gd name="T46" fmla="*/ 12 w 191"/>
                <a:gd name="T47" fmla="*/ 54 h 228"/>
                <a:gd name="T48" fmla="*/ 0 w 191"/>
                <a:gd name="T49" fmla="*/ 0 h 228"/>
                <a:gd name="T50" fmla="*/ 12 w 191"/>
                <a:gd name="T51" fmla="*/ 0 h 228"/>
                <a:gd name="T52" fmla="*/ 31 w 191"/>
                <a:gd name="T53" fmla="*/ 0 h 228"/>
                <a:gd name="T54" fmla="*/ 49 w 191"/>
                <a:gd name="T55" fmla="*/ 14 h 228"/>
                <a:gd name="T56" fmla="*/ 60 w 191"/>
                <a:gd name="T57" fmla="*/ 54 h 228"/>
                <a:gd name="T58" fmla="*/ 66 w 191"/>
                <a:gd name="T59" fmla="*/ 69 h 228"/>
                <a:gd name="T60" fmla="*/ 103 w 191"/>
                <a:gd name="T61" fmla="*/ 126 h 228"/>
                <a:gd name="T62" fmla="*/ 115 w 191"/>
                <a:gd name="T63" fmla="*/ 167 h 228"/>
                <a:gd name="T64" fmla="*/ 115 w 191"/>
                <a:gd name="T65" fmla="*/ 151 h 228"/>
                <a:gd name="T66" fmla="*/ 139 w 191"/>
                <a:gd name="T67" fmla="*/ 180 h 228"/>
                <a:gd name="T68" fmla="*/ 146 w 191"/>
                <a:gd name="T69" fmla="*/ 207 h 228"/>
                <a:gd name="T70" fmla="*/ 164 w 191"/>
                <a:gd name="T71" fmla="*/ 238 h 228"/>
                <a:gd name="T72" fmla="*/ 164 w 191"/>
                <a:gd name="T73" fmla="*/ 238 h 228"/>
                <a:gd name="T74" fmla="*/ 178 w 191"/>
                <a:gd name="T75" fmla="*/ 251 h 228"/>
                <a:gd name="T76" fmla="*/ 170 w 191"/>
                <a:gd name="T77" fmla="*/ 263 h 228"/>
                <a:gd name="T78" fmla="*/ 170 w 191"/>
                <a:gd name="T79" fmla="*/ 277 h 228"/>
                <a:gd name="T80" fmla="*/ 170 w 191"/>
                <a:gd name="T81" fmla="*/ 277 h 228"/>
                <a:gd name="T82" fmla="*/ 170 w 191"/>
                <a:gd name="T83" fmla="*/ 291 h 228"/>
                <a:gd name="T84" fmla="*/ 186 w 191"/>
                <a:gd name="T85" fmla="*/ 305 h 228"/>
                <a:gd name="T86" fmla="*/ 194 w 191"/>
                <a:gd name="T87" fmla="*/ 333 h 228"/>
                <a:gd name="T88" fmla="*/ 201 w 191"/>
                <a:gd name="T89" fmla="*/ 346 h 228"/>
                <a:gd name="T90" fmla="*/ 201 w 191"/>
                <a:gd name="T91" fmla="*/ 360 h 228"/>
                <a:gd name="T92" fmla="*/ 213 w 191"/>
                <a:gd name="T93" fmla="*/ 360 h 228"/>
                <a:gd name="T94" fmla="*/ 220 w 191"/>
                <a:gd name="T95" fmla="*/ 402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12308" name="Freeform 4071"/>
            <p:cNvSpPr>
              <a:spLocks/>
            </p:cNvSpPr>
            <p:nvPr/>
          </p:nvSpPr>
          <p:spPr bwMode="auto">
            <a:xfrm>
              <a:off x="4861" y="2624"/>
              <a:ext cx="176" cy="195"/>
            </a:xfrm>
            <a:custGeom>
              <a:avLst/>
              <a:gdLst>
                <a:gd name="T0" fmla="*/ 145 w 173"/>
                <a:gd name="T1" fmla="*/ 333 h 173"/>
                <a:gd name="T2" fmla="*/ 145 w 173"/>
                <a:gd name="T3" fmla="*/ 333 h 173"/>
                <a:gd name="T4" fmla="*/ 145 w 173"/>
                <a:gd name="T5" fmla="*/ 358 h 173"/>
                <a:gd name="T6" fmla="*/ 154 w 173"/>
                <a:gd name="T7" fmla="*/ 344 h 173"/>
                <a:gd name="T8" fmla="*/ 170 w 173"/>
                <a:gd name="T9" fmla="*/ 344 h 173"/>
                <a:gd name="T10" fmla="*/ 176 w 173"/>
                <a:gd name="T11" fmla="*/ 371 h 173"/>
                <a:gd name="T12" fmla="*/ 188 w 173"/>
                <a:gd name="T13" fmla="*/ 401 h 173"/>
                <a:gd name="T14" fmla="*/ 188 w 173"/>
                <a:gd name="T15" fmla="*/ 358 h 173"/>
                <a:gd name="T16" fmla="*/ 188 w 173"/>
                <a:gd name="T17" fmla="*/ 319 h 173"/>
                <a:gd name="T18" fmla="*/ 188 w 173"/>
                <a:gd name="T19" fmla="*/ 291 h 173"/>
                <a:gd name="T20" fmla="*/ 194 w 173"/>
                <a:gd name="T21" fmla="*/ 251 h 173"/>
                <a:gd name="T22" fmla="*/ 194 w 173"/>
                <a:gd name="T23" fmla="*/ 206 h 173"/>
                <a:gd name="T24" fmla="*/ 194 w 173"/>
                <a:gd name="T25" fmla="*/ 140 h 173"/>
                <a:gd name="T26" fmla="*/ 194 w 173"/>
                <a:gd name="T27" fmla="*/ 98 h 173"/>
                <a:gd name="T28" fmla="*/ 182 w 173"/>
                <a:gd name="T29" fmla="*/ 86 h 173"/>
                <a:gd name="T30" fmla="*/ 163 w 173"/>
                <a:gd name="T31" fmla="*/ 69 h 173"/>
                <a:gd name="T32" fmla="*/ 133 w 173"/>
                <a:gd name="T33" fmla="*/ 42 h 173"/>
                <a:gd name="T34" fmla="*/ 121 w 173"/>
                <a:gd name="T35" fmla="*/ 69 h 173"/>
                <a:gd name="T36" fmla="*/ 103 w 173"/>
                <a:gd name="T37" fmla="*/ 86 h 173"/>
                <a:gd name="T38" fmla="*/ 78 w 173"/>
                <a:gd name="T39" fmla="*/ 140 h 173"/>
                <a:gd name="T40" fmla="*/ 72 w 173"/>
                <a:gd name="T41" fmla="*/ 112 h 173"/>
                <a:gd name="T42" fmla="*/ 66 w 173"/>
                <a:gd name="T43" fmla="*/ 98 h 173"/>
                <a:gd name="T44" fmla="*/ 66 w 173"/>
                <a:gd name="T45" fmla="*/ 98 h 173"/>
                <a:gd name="T46" fmla="*/ 61 w 173"/>
                <a:gd name="T47" fmla="*/ 54 h 173"/>
                <a:gd name="T48" fmla="*/ 61 w 173"/>
                <a:gd name="T49" fmla="*/ 29 h 173"/>
                <a:gd name="T50" fmla="*/ 61 w 173"/>
                <a:gd name="T51" fmla="*/ 14 h 173"/>
                <a:gd name="T52" fmla="*/ 18 w 173"/>
                <a:gd name="T53" fmla="*/ 0 h 173"/>
                <a:gd name="T54" fmla="*/ 6 w 173"/>
                <a:gd name="T55" fmla="*/ 14 h 173"/>
                <a:gd name="T56" fmla="*/ 0 w 173"/>
                <a:gd name="T57" fmla="*/ 42 h 173"/>
                <a:gd name="T58" fmla="*/ 12 w 173"/>
                <a:gd name="T59" fmla="*/ 54 h 173"/>
                <a:gd name="T60" fmla="*/ 24 w 173"/>
                <a:gd name="T61" fmla="*/ 86 h 173"/>
                <a:gd name="T62" fmla="*/ 43 w 173"/>
                <a:gd name="T63" fmla="*/ 86 h 173"/>
                <a:gd name="T64" fmla="*/ 55 w 173"/>
                <a:gd name="T65" fmla="*/ 86 h 173"/>
                <a:gd name="T66" fmla="*/ 55 w 173"/>
                <a:gd name="T67" fmla="*/ 86 h 173"/>
                <a:gd name="T68" fmla="*/ 55 w 173"/>
                <a:gd name="T69" fmla="*/ 98 h 173"/>
                <a:gd name="T70" fmla="*/ 49 w 173"/>
                <a:gd name="T71" fmla="*/ 98 h 173"/>
                <a:gd name="T72" fmla="*/ 49 w 173"/>
                <a:gd name="T73" fmla="*/ 98 h 173"/>
                <a:gd name="T74" fmla="*/ 24 w 173"/>
                <a:gd name="T75" fmla="*/ 98 h 173"/>
                <a:gd name="T76" fmla="*/ 18 w 173"/>
                <a:gd name="T77" fmla="*/ 112 h 173"/>
                <a:gd name="T78" fmla="*/ 37 w 173"/>
                <a:gd name="T79" fmla="*/ 140 h 173"/>
                <a:gd name="T80" fmla="*/ 37 w 173"/>
                <a:gd name="T81" fmla="*/ 151 h 173"/>
                <a:gd name="T82" fmla="*/ 43 w 173"/>
                <a:gd name="T83" fmla="*/ 167 h 173"/>
                <a:gd name="T84" fmla="*/ 55 w 173"/>
                <a:gd name="T85" fmla="*/ 112 h 173"/>
                <a:gd name="T86" fmla="*/ 55 w 173"/>
                <a:gd name="T87" fmla="*/ 140 h 173"/>
                <a:gd name="T88" fmla="*/ 66 w 173"/>
                <a:gd name="T89" fmla="*/ 151 h 173"/>
                <a:gd name="T90" fmla="*/ 72 w 173"/>
                <a:gd name="T91" fmla="*/ 151 h 173"/>
                <a:gd name="T92" fmla="*/ 72 w 173"/>
                <a:gd name="T93" fmla="*/ 167 h 173"/>
                <a:gd name="T94" fmla="*/ 103 w 173"/>
                <a:gd name="T95" fmla="*/ 194 h 173"/>
                <a:gd name="T96" fmla="*/ 115 w 173"/>
                <a:gd name="T97" fmla="*/ 206 h 173"/>
                <a:gd name="T98" fmla="*/ 127 w 173"/>
                <a:gd name="T99" fmla="*/ 223 h 173"/>
                <a:gd name="T100" fmla="*/ 133 w 173"/>
                <a:gd name="T101" fmla="*/ 238 h 173"/>
                <a:gd name="T102" fmla="*/ 145 w 173"/>
                <a:gd name="T103" fmla="*/ 291 h 173"/>
                <a:gd name="T104" fmla="*/ 154 w 173"/>
                <a:gd name="T105" fmla="*/ 291 h 173"/>
                <a:gd name="T106" fmla="*/ 139 w 173"/>
                <a:gd name="T107" fmla="*/ 305 h 173"/>
                <a:gd name="T108" fmla="*/ 154 w 173"/>
                <a:gd name="T109" fmla="*/ 305 h 173"/>
                <a:gd name="T110" fmla="*/ 145 w 173"/>
                <a:gd name="T111" fmla="*/ 305 h 173"/>
                <a:gd name="T112" fmla="*/ 145 w 173"/>
                <a:gd name="T113" fmla="*/ 319 h 173"/>
                <a:gd name="T114" fmla="*/ 133 w 173"/>
                <a:gd name="T115" fmla="*/ 319 h 173"/>
                <a:gd name="T116" fmla="*/ 121 w 173"/>
                <a:gd name="T117" fmla="*/ 358 h 173"/>
                <a:gd name="T118" fmla="*/ 139 w 173"/>
                <a:gd name="T119" fmla="*/ 358 h 173"/>
                <a:gd name="T120" fmla="*/ 145 w 173"/>
                <a:gd name="T121" fmla="*/ 33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12309" name="Freeform 4072"/>
            <p:cNvSpPr>
              <a:spLocks/>
            </p:cNvSpPr>
            <p:nvPr/>
          </p:nvSpPr>
          <p:spPr bwMode="auto">
            <a:xfrm>
              <a:off x="4644" y="2577"/>
              <a:ext cx="115" cy="162"/>
            </a:xfrm>
            <a:custGeom>
              <a:avLst/>
              <a:gdLst>
                <a:gd name="T0" fmla="*/ 121 w 114"/>
                <a:gd name="T1" fmla="*/ 0 h 144"/>
                <a:gd name="T2" fmla="*/ 115 w 114"/>
                <a:gd name="T3" fmla="*/ 0 h 144"/>
                <a:gd name="T4" fmla="*/ 97 w 114"/>
                <a:gd name="T5" fmla="*/ 29 h 144"/>
                <a:gd name="T6" fmla="*/ 48 w 114"/>
                <a:gd name="T7" fmla="*/ 14 h 144"/>
                <a:gd name="T8" fmla="*/ 36 w 114"/>
                <a:gd name="T9" fmla="*/ 14 h 144"/>
                <a:gd name="T10" fmla="*/ 30 w 114"/>
                <a:gd name="T11" fmla="*/ 42 h 144"/>
                <a:gd name="T12" fmla="*/ 24 w 114"/>
                <a:gd name="T13" fmla="*/ 29 h 144"/>
                <a:gd name="T14" fmla="*/ 18 w 114"/>
                <a:gd name="T15" fmla="*/ 69 h 144"/>
                <a:gd name="T16" fmla="*/ 18 w 114"/>
                <a:gd name="T17" fmla="*/ 111 h 144"/>
                <a:gd name="T18" fmla="*/ 18 w 114"/>
                <a:gd name="T19" fmla="*/ 111 h 144"/>
                <a:gd name="T20" fmla="*/ 6 w 114"/>
                <a:gd name="T21" fmla="*/ 150 h 144"/>
                <a:gd name="T22" fmla="*/ 0 w 114"/>
                <a:gd name="T23" fmla="*/ 192 h 144"/>
                <a:gd name="T24" fmla="*/ 0 w 114"/>
                <a:gd name="T25" fmla="*/ 232 h 144"/>
                <a:gd name="T26" fmla="*/ 12 w 114"/>
                <a:gd name="T27" fmla="*/ 232 h 144"/>
                <a:gd name="T28" fmla="*/ 12 w 114"/>
                <a:gd name="T29" fmla="*/ 273 h 144"/>
                <a:gd name="T30" fmla="*/ 6 w 114"/>
                <a:gd name="T31" fmla="*/ 304 h 144"/>
                <a:gd name="T32" fmla="*/ 12 w 114"/>
                <a:gd name="T33" fmla="*/ 330 h 144"/>
                <a:gd name="T34" fmla="*/ 24 w 114"/>
                <a:gd name="T35" fmla="*/ 330 h 144"/>
                <a:gd name="T36" fmla="*/ 24 w 114"/>
                <a:gd name="T37" fmla="*/ 273 h 144"/>
                <a:gd name="T38" fmla="*/ 24 w 114"/>
                <a:gd name="T39" fmla="*/ 205 h 144"/>
                <a:gd name="T40" fmla="*/ 36 w 114"/>
                <a:gd name="T41" fmla="*/ 192 h 144"/>
                <a:gd name="T42" fmla="*/ 36 w 114"/>
                <a:gd name="T43" fmla="*/ 219 h 144"/>
                <a:gd name="T44" fmla="*/ 36 w 114"/>
                <a:gd name="T45" fmla="*/ 246 h 144"/>
                <a:gd name="T46" fmla="*/ 48 w 114"/>
                <a:gd name="T47" fmla="*/ 260 h 144"/>
                <a:gd name="T48" fmla="*/ 48 w 114"/>
                <a:gd name="T49" fmla="*/ 289 h 144"/>
                <a:gd name="T50" fmla="*/ 54 w 114"/>
                <a:gd name="T51" fmla="*/ 289 h 144"/>
                <a:gd name="T52" fmla="*/ 73 w 114"/>
                <a:gd name="T53" fmla="*/ 273 h 144"/>
                <a:gd name="T54" fmla="*/ 79 w 114"/>
                <a:gd name="T55" fmla="*/ 260 h 144"/>
                <a:gd name="T56" fmla="*/ 67 w 114"/>
                <a:gd name="T57" fmla="*/ 232 h 144"/>
                <a:gd name="T58" fmla="*/ 67 w 114"/>
                <a:gd name="T59" fmla="*/ 219 h 144"/>
                <a:gd name="T60" fmla="*/ 42 w 114"/>
                <a:gd name="T61" fmla="*/ 150 h 144"/>
                <a:gd name="T62" fmla="*/ 54 w 114"/>
                <a:gd name="T63" fmla="*/ 150 h 144"/>
                <a:gd name="T64" fmla="*/ 73 w 114"/>
                <a:gd name="T65" fmla="*/ 140 h 144"/>
                <a:gd name="T66" fmla="*/ 85 w 114"/>
                <a:gd name="T67" fmla="*/ 111 h 144"/>
                <a:gd name="T68" fmla="*/ 85 w 114"/>
                <a:gd name="T69" fmla="*/ 111 h 144"/>
                <a:gd name="T70" fmla="*/ 85 w 114"/>
                <a:gd name="T71" fmla="*/ 98 h 144"/>
                <a:gd name="T72" fmla="*/ 79 w 114"/>
                <a:gd name="T73" fmla="*/ 111 h 144"/>
                <a:gd name="T74" fmla="*/ 48 w 114"/>
                <a:gd name="T75" fmla="*/ 111 h 144"/>
                <a:gd name="T76" fmla="*/ 36 w 114"/>
                <a:gd name="T77" fmla="*/ 140 h 144"/>
                <a:gd name="T78" fmla="*/ 24 w 114"/>
                <a:gd name="T79" fmla="*/ 98 h 144"/>
                <a:gd name="T80" fmla="*/ 30 w 114"/>
                <a:gd name="T81" fmla="*/ 54 h 144"/>
                <a:gd name="T82" fmla="*/ 54 w 114"/>
                <a:gd name="T83" fmla="*/ 54 h 144"/>
                <a:gd name="T84" fmla="*/ 85 w 114"/>
                <a:gd name="T85" fmla="*/ 54 h 144"/>
                <a:gd name="T86" fmla="*/ 109 w 114"/>
                <a:gd name="T87" fmla="*/ 42 h 144"/>
                <a:gd name="T88" fmla="*/ 121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12310" name="Freeform 4073"/>
            <p:cNvSpPr>
              <a:spLocks/>
            </p:cNvSpPr>
            <p:nvPr/>
          </p:nvSpPr>
          <p:spPr bwMode="auto">
            <a:xfrm>
              <a:off x="4402" y="2746"/>
              <a:ext cx="157" cy="60"/>
            </a:xfrm>
            <a:custGeom>
              <a:avLst/>
              <a:gdLst>
                <a:gd name="T0" fmla="*/ 163 w 156"/>
                <a:gd name="T1" fmla="*/ 126 h 53"/>
                <a:gd name="T2" fmla="*/ 163 w 156"/>
                <a:gd name="T3" fmla="*/ 126 h 53"/>
                <a:gd name="T4" fmla="*/ 163 w 156"/>
                <a:gd name="T5" fmla="*/ 86 h 53"/>
                <a:gd name="T6" fmla="*/ 151 w 156"/>
                <a:gd name="T7" fmla="*/ 86 h 53"/>
                <a:gd name="T8" fmla="*/ 139 w 156"/>
                <a:gd name="T9" fmla="*/ 86 h 53"/>
                <a:gd name="T10" fmla="*/ 133 w 156"/>
                <a:gd name="T11" fmla="*/ 58 h 53"/>
                <a:gd name="T12" fmla="*/ 115 w 156"/>
                <a:gd name="T13" fmla="*/ 42 h 53"/>
                <a:gd name="T14" fmla="*/ 103 w 156"/>
                <a:gd name="T15" fmla="*/ 29 h 53"/>
                <a:gd name="T16" fmla="*/ 97 w 156"/>
                <a:gd name="T17" fmla="*/ 42 h 53"/>
                <a:gd name="T18" fmla="*/ 60 w 156"/>
                <a:gd name="T19" fmla="*/ 42 h 53"/>
                <a:gd name="T20" fmla="*/ 54 w 156"/>
                <a:gd name="T21" fmla="*/ 29 h 53"/>
                <a:gd name="T22" fmla="*/ 36 w 156"/>
                <a:gd name="T23" fmla="*/ 0 h 53"/>
                <a:gd name="T24" fmla="*/ 12 w 156"/>
                <a:gd name="T25" fmla="*/ 0 h 53"/>
                <a:gd name="T26" fmla="*/ 6 w 156"/>
                <a:gd name="T27" fmla="*/ 29 h 53"/>
                <a:gd name="T28" fmla="*/ 0 w 156"/>
                <a:gd name="T29" fmla="*/ 42 h 53"/>
                <a:gd name="T30" fmla="*/ 18 w 156"/>
                <a:gd name="T31" fmla="*/ 58 h 53"/>
                <a:gd name="T32" fmla="*/ 18 w 156"/>
                <a:gd name="T33" fmla="*/ 58 h 53"/>
                <a:gd name="T34" fmla="*/ 36 w 156"/>
                <a:gd name="T35" fmla="*/ 70 h 53"/>
                <a:gd name="T36" fmla="*/ 54 w 156"/>
                <a:gd name="T37" fmla="*/ 86 h 53"/>
                <a:gd name="T38" fmla="*/ 66 w 156"/>
                <a:gd name="T39" fmla="*/ 97 h 53"/>
                <a:gd name="T40" fmla="*/ 91 w 156"/>
                <a:gd name="T41" fmla="*/ 97 h 53"/>
                <a:gd name="T42" fmla="*/ 115 w 156"/>
                <a:gd name="T43" fmla="*/ 111 h 53"/>
                <a:gd name="T44" fmla="*/ 139 w 156"/>
                <a:gd name="T45" fmla="*/ 111 h 53"/>
                <a:gd name="T46" fmla="*/ 151 w 156"/>
                <a:gd name="T47" fmla="*/ 126 h 53"/>
                <a:gd name="T48" fmla="*/ 163 w 156"/>
                <a:gd name="T49" fmla="*/ 126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12311" name="Freeform 4074"/>
            <p:cNvSpPr>
              <a:spLocks/>
            </p:cNvSpPr>
            <p:nvPr/>
          </p:nvSpPr>
          <p:spPr bwMode="auto">
            <a:xfrm>
              <a:off x="4716" y="2799"/>
              <a:ext cx="73" cy="47"/>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12312" name="Freeform 4075"/>
            <p:cNvSpPr>
              <a:spLocks/>
            </p:cNvSpPr>
            <p:nvPr/>
          </p:nvSpPr>
          <p:spPr bwMode="auto">
            <a:xfrm>
              <a:off x="4801" y="2564"/>
              <a:ext cx="24" cy="67"/>
            </a:xfrm>
            <a:custGeom>
              <a:avLst/>
              <a:gdLst>
                <a:gd name="T0" fmla="*/ 24 w 24"/>
                <a:gd name="T1" fmla="*/ 92 h 60"/>
                <a:gd name="T2" fmla="*/ 12 w 24"/>
                <a:gd name="T3" fmla="*/ 52 h 60"/>
                <a:gd name="T4" fmla="*/ 18 w 24"/>
                <a:gd name="T5" fmla="*/ 39 h 60"/>
                <a:gd name="T6" fmla="*/ 12 w 24"/>
                <a:gd name="T7" fmla="*/ 26 h 60"/>
                <a:gd name="T8" fmla="*/ 6 w 24"/>
                <a:gd name="T9" fmla="*/ 39 h 60"/>
                <a:gd name="T10" fmla="*/ 0 w 24"/>
                <a:gd name="T11" fmla="*/ 65 h 60"/>
                <a:gd name="T12" fmla="*/ 0 w 24"/>
                <a:gd name="T13" fmla="*/ 52 h 60"/>
                <a:gd name="T14" fmla="*/ 6 w 24"/>
                <a:gd name="T15" fmla="*/ 13 h 60"/>
                <a:gd name="T16" fmla="*/ 6 w 24"/>
                <a:gd name="T17" fmla="*/ 0 h 60"/>
                <a:gd name="T18" fmla="*/ 0 w 24"/>
                <a:gd name="T19" fmla="*/ 26 h 60"/>
                <a:gd name="T20" fmla="*/ 0 w 24"/>
                <a:gd name="T21" fmla="*/ 65 h 60"/>
                <a:gd name="T22" fmla="*/ 0 w 24"/>
                <a:gd name="T23" fmla="*/ 92 h 60"/>
                <a:gd name="T24" fmla="*/ 12 w 24"/>
                <a:gd name="T25" fmla="*/ 131 h 60"/>
                <a:gd name="T26" fmla="*/ 6 w 24"/>
                <a:gd name="T27" fmla="*/ 78 h 60"/>
                <a:gd name="T28" fmla="*/ 24 w 24"/>
                <a:gd name="T29" fmla="*/ 9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12313" name="Freeform 4076"/>
            <p:cNvSpPr>
              <a:spLocks/>
            </p:cNvSpPr>
            <p:nvPr/>
          </p:nvSpPr>
          <p:spPr bwMode="auto">
            <a:xfrm>
              <a:off x="4807" y="2678"/>
              <a:ext cx="49" cy="21"/>
            </a:xfrm>
            <a:custGeom>
              <a:avLst/>
              <a:gdLst>
                <a:gd name="T0" fmla="*/ 55 w 48"/>
                <a:gd name="T1" fmla="*/ 35 h 18"/>
                <a:gd name="T2" fmla="*/ 55 w 48"/>
                <a:gd name="T3" fmla="*/ 55 h 18"/>
                <a:gd name="T4" fmla="*/ 31 w 48"/>
                <a:gd name="T5" fmla="*/ 18 h 18"/>
                <a:gd name="T6" fmla="*/ 12 w 48"/>
                <a:gd name="T7" fmla="*/ 35 h 18"/>
                <a:gd name="T8" fmla="*/ 0 w 48"/>
                <a:gd name="T9" fmla="*/ 18 h 18"/>
                <a:gd name="T10" fmla="*/ 0 w 48"/>
                <a:gd name="T11" fmla="*/ 35 h 18"/>
                <a:gd name="T12" fmla="*/ 0 w 48"/>
                <a:gd name="T13" fmla="*/ 0 h 18"/>
                <a:gd name="T14" fmla="*/ 12 w 48"/>
                <a:gd name="T15" fmla="*/ 0 h 18"/>
                <a:gd name="T16" fmla="*/ 49 w 48"/>
                <a:gd name="T17" fmla="*/ 0 h 18"/>
                <a:gd name="T18" fmla="*/ 55 w 48"/>
                <a:gd name="T19" fmla="*/ 3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2314" name="Freeform 407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13 h 12"/>
                <a:gd name="T8" fmla="*/ 36 w 54"/>
                <a:gd name="T9" fmla="*/ 13 h 12"/>
                <a:gd name="T10" fmla="*/ 24 w 54"/>
                <a:gd name="T11" fmla="*/ 0 h 12"/>
                <a:gd name="T12" fmla="*/ 6 w 54"/>
                <a:gd name="T13" fmla="*/ 0 h 12"/>
                <a:gd name="T14" fmla="*/ 0 w 54"/>
                <a:gd name="T15" fmla="*/ 13 h 12"/>
                <a:gd name="T16" fmla="*/ 6 w 54"/>
                <a:gd name="T17" fmla="*/ 20 h 12"/>
                <a:gd name="T18" fmla="*/ 24 w 54"/>
                <a:gd name="T19" fmla="*/ 20 h 12"/>
                <a:gd name="T20" fmla="*/ 42 w 54"/>
                <a:gd name="T21" fmla="*/ 13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12315" name="Freeform 4078"/>
            <p:cNvSpPr>
              <a:spLocks/>
            </p:cNvSpPr>
            <p:nvPr/>
          </p:nvSpPr>
          <p:spPr bwMode="auto">
            <a:xfrm>
              <a:off x="4402" y="2645"/>
              <a:ext cx="29" cy="33"/>
            </a:xfrm>
            <a:custGeom>
              <a:avLst/>
              <a:gdLst>
                <a:gd name="T0" fmla="*/ 23 w 30"/>
                <a:gd name="T1" fmla="*/ 47 h 30"/>
                <a:gd name="T2" fmla="*/ 17 w 30"/>
                <a:gd name="T3" fmla="*/ 58 h 30"/>
                <a:gd name="T4" fmla="*/ 12 w 30"/>
                <a:gd name="T5" fmla="*/ 47 h 30"/>
                <a:gd name="T6" fmla="*/ 6 w 30"/>
                <a:gd name="T7" fmla="*/ 23 h 30"/>
                <a:gd name="T8" fmla="*/ 0 w 30"/>
                <a:gd name="T9" fmla="*/ 23 h 30"/>
                <a:gd name="T10" fmla="*/ 6 w 30"/>
                <a:gd name="T11" fmla="*/ 13 h 30"/>
                <a:gd name="T12" fmla="*/ 12 w 30"/>
                <a:gd name="T13" fmla="*/ 0 h 30"/>
                <a:gd name="T14" fmla="*/ 15 w 30"/>
                <a:gd name="T15" fmla="*/ 35 h 30"/>
                <a:gd name="T16" fmla="*/ 23 w 30"/>
                <a:gd name="T17" fmla="*/ 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2316" name="Freeform 4079"/>
            <p:cNvSpPr>
              <a:spLocks/>
            </p:cNvSpPr>
            <p:nvPr/>
          </p:nvSpPr>
          <p:spPr bwMode="auto">
            <a:xfrm>
              <a:off x="4601" y="2792"/>
              <a:ext cx="43" cy="20"/>
            </a:xfrm>
            <a:custGeom>
              <a:avLst/>
              <a:gdLst>
                <a:gd name="T0" fmla="*/ 49 w 42"/>
                <a:gd name="T1" fmla="*/ 24 h 18"/>
                <a:gd name="T2" fmla="*/ 43 w 42"/>
                <a:gd name="T3" fmla="*/ 13 h 18"/>
                <a:gd name="T4" fmla="*/ 37 w 42"/>
                <a:gd name="T5" fmla="*/ 13 h 18"/>
                <a:gd name="T6" fmla="*/ 18 w 42"/>
                <a:gd name="T7" fmla="*/ 0 h 18"/>
                <a:gd name="T8" fmla="*/ 31 w 42"/>
                <a:gd name="T9" fmla="*/ 24 h 18"/>
                <a:gd name="T10" fmla="*/ 18 w 42"/>
                <a:gd name="T11" fmla="*/ 24 h 18"/>
                <a:gd name="T12" fmla="*/ 0 w 42"/>
                <a:gd name="T13" fmla="*/ 24 h 18"/>
                <a:gd name="T14" fmla="*/ 0 w 42"/>
                <a:gd name="T15" fmla="*/ 37 h 18"/>
                <a:gd name="T16" fmla="*/ 12 w 42"/>
                <a:gd name="T17" fmla="*/ 37 h 18"/>
                <a:gd name="T18" fmla="*/ 37 w 42"/>
                <a:gd name="T19" fmla="*/ 24 h 18"/>
                <a:gd name="T20" fmla="*/ 43 w 42"/>
                <a:gd name="T21" fmla="*/ 37 h 18"/>
                <a:gd name="T22" fmla="*/ 43 w 42"/>
                <a:gd name="T23" fmla="*/ 24 h 18"/>
                <a:gd name="T24" fmla="*/ 49 w 42"/>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2317" name="Freeform 4080"/>
            <p:cNvSpPr>
              <a:spLocks/>
            </p:cNvSpPr>
            <p:nvPr/>
          </p:nvSpPr>
          <p:spPr bwMode="auto">
            <a:xfrm>
              <a:off x="4637" y="2826"/>
              <a:ext cx="30" cy="13"/>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2318" name="Freeform 4081"/>
            <p:cNvSpPr>
              <a:spLocks/>
            </p:cNvSpPr>
            <p:nvPr/>
          </p:nvSpPr>
          <p:spPr bwMode="auto">
            <a:xfrm>
              <a:off x="4771" y="2678"/>
              <a:ext cx="24" cy="21"/>
            </a:xfrm>
            <a:custGeom>
              <a:avLst/>
              <a:gdLst>
                <a:gd name="T0" fmla="*/ 24 w 24"/>
                <a:gd name="T1" fmla="*/ 35 h 18"/>
                <a:gd name="T2" fmla="*/ 12 w 24"/>
                <a:gd name="T3" fmla="*/ 55 h 18"/>
                <a:gd name="T4" fmla="*/ 0 w 24"/>
                <a:gd name="T5" fmla="*/ 18 h 18"/>
                <a:gd name="T6" fmla="*/ 6 w 24"/>
                <a:gd name="T7" fmla="*/ 0 h 18"/>
                <a:gd name="T8" fmla="*/ 24 w 24"/>
                <a:gd name="T9" fmla="*/ 3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319" name="Freeform 4082"/>
            <p:cNvSpPr>
              <a:spLocks/>
            </p:cNvSpPr>
            <p:nvPr/>
          </p:nvSpPr>
          <p:spPr bwMode="auto">
            <a:xfrm>
              <a:off x="4559" y="2792"/>
              <a:ext cx="24" cy="14"/>
            </a:xfrm>
            <a:custGeom>
              <a:avLst/>
              <a:gdLst>
                <a:gd name="T0" fmla="*/ 24 w 24"/>
                <a:gd name="T1" fmla="*/ 18 h 12"/>
                <a:gd name="T2" fmla="*/ 18 w 24"/>
                <a:gd name="T3" fmla="*/ 18 h 12"/>
                <a:gd name="T4" fmla="*/ 0 w 24"/>
                <a:gd name="T5" fmla="*/ 0 h 12"/>
                <a:gd name="T6" fmla="*/ 12 w 24"/>
                <a:gd name="T7" fmla="*/ 35 h 12"/>
                <a:gd name="T8" fmla="*/ 24 w 24"/>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2320" name="Freeform 4083"/>
            <p:cNvSpPr>
              <a:spLocks/>
            </p:cNvSpPr>
            <p:nvPr/>
          </p:nvSpPr>
          <p:spPr bwMode="auto">
            <a:xfrm>
              <a:off x="4255" y="2577"/>
              <a:ext cx="18" cy="20"/>
            </a:xfrm>
            <a:custGeom>
              <a:avLst/>
              <a:gdLst>
                <a:gd name="T0" fmla="*/ 24 w 17"/>
                <a:gd name="T1" fmla="*/ 24 h 18"/>
                <a:gd name="T2" fmla="*/ 18 w 17"/>
                <a:gd name="T3" fmla="*/ 37 h 18"/>
                <a:gd name="T4" fmla="*/ 0 w 17"/>
                <a:gd name="T5" fmla="*/ 13 h 18"/>
                <a:gd name="T6" fmla="*/ 6 w 17"/>
                <a:gd name="T7" fmla="*/ 0 h 18"/>
                <a:gd name="T8" fmla="*/ 24 w 17"/>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2321" name="Freeform 4084"/>
            <p:cNvSpPr>
              <a:spLocks/>
            </p:cNvSpPr>
            <p:nvPr/>
          </p:nvSpPr>
          <p:spPr bwMode="auto">
            <a:xfrm>
              <a:off x="4590" y="2799"/>
              <a:ext cx="11" cy="13"/>
            </a:xfrm>
            <a:custGeom>
              <a:avLst/>
              <a:gdLst>
                <a:gd name="T0" fmla="*/ 11 w 11"/>
                <a:gd name="T1" fmla="*/ 0 h 12"/>
                <a:gd name="T2" fmla="*/ 5 w 11"/>
                <a:gd name="T3" fmla="*/ 0 h 12"/>
                <a:gd name="T4" fmla="*/ 0 w 11"/>
                <a:gd name="T5" fmla="*/ 13 h 12"/>
                <a:gd name="T6" fmla="*/ 5 w 11"/>
                <a:gd name="T7" fmla="*/ 20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2322" name="Freeform 4085"/>
            <p:cNvSpPr>
              <a:spLocks/>
            </p:cNvSpPr>
            <p:nvPr/>
          </p:nvSpPr>
          <p:spPr bwMode="auto">
            <a:xfrm>
              <a:off x="4443" y="2672"/>
              <a:ext cx="13" cy="13"/>
            </a:xfrm>
            <a:custGeom>
              <a:avLst/>
              <a:gdLst>
                <a:gd name="T0" fmla="*/ 20 w 12"/>
                <a:gd name="T1" fmla="*/ 13 h 12"/>
                <a:gd name="T2" fmla="*/ 13 w 12"/>
                <a:gd name="T3" fmla="*/ 20 h 12"/>
                <a:gd name="T4" fmla="*/ 0 w 12"/>
                <a:gd name="T5" fmla="*/ 20 h 12"/>
                <a:gd name="T6" fmla="*/ 0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2323" name="Freeform 4086"/>
            <p:cNvSpPr>
              <a:spLocks/>
            </p:cNvSpPr>
            <p:nvPr/>
          </p:nvSpPr>
          <p:spPr bwMode="auto">
            <a:xfrm>
              <a:off x="4710" y="2712"/>
              <a:ext cx="6" cy="27"/>
            </a:xfrm>
            <a:custGeom>
              <a:avLst/>
              <a:gdLst>
                <a:gd name="T0" fmla="*/ 6 w 6"/>
                <a:gd name="T1" fmla="*/ 42 h 24"/>
                <a:gd name="T2" fmla="*/ 6 w 6"/>
                <a:gd name="T3" fmla="*/ 42 h 24"/>
                <a:gd name="T4" fmla="*/ 6 w 6"/>
                <a:gd name="T5" fmla="*/ 14 h 24"/>
                <a:gd name="T6" fmla="*/ 6 w 6"/>
                <a:gd name="T7" fmla="*/ 0 h 24"/>
                <a:gd name="T8" fmla="*/ 0 w 6"/>
                <a:gd name="T9" fmla="*/ 54 h 24"/>
                <a:gd name="T10" fmla="*/ 6 w 6"/>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324" name="Rectangle 408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25" name="Freeform 4088"/>
            <p:cNvSpPr>
              <a:spLocks/>
            </p:cNvSpPr>
            <p:nvPr/>
          </p:nvSpPr>
          <p:spPr bwMode="auto">
            <a:xfrm>
              <a:off x="4286" y="2631"/>
              <a:ext cx="11" cy="20"/>
            </a:xfrm>
            <a:custGeom>
              <a:avLst/>
              <a:gdLst>
                <a:gd name="T0" fmla="*/ 6 w 12"/>
                <a:gd name="T1" fmla="*/ 37 h 18"/>
                <a:gd name="T2" fmla="*/ 0 w 12"/>
                <a:gd name="T3" fmla="*/ 37 h 18"/>
                <a:gd name="T4" fmla="*/ 0 w 12"/>
                <a:gd name="T5" fmla="*/ 0 h 18"/>
                <a:gd name="T6" fmla="*/ 6 w 12"/>
                <a:gd name="T7" fmla="*/ 3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2326" name="Freeform 4089"/>
            <p:cNvSpPr>
              <a:spLocks/>
            </p:cNvSpPr>
            <p:nvPr/>
          </p:nvSpPr>
          <p:spPr bwMode="auto">
            <a:xfrm>
              <a:off x="4703" y="2719"/>
              <a:ext cx="7" cy="13"/>
            </a:xfrm>
            <a:custGeom>
              <a:avLst/>
              <a:gdLst>
                <a:gd name="T0" fmla="*/ 18 w 6"/>
                <a:gd name="T1" fmla="*/ 13 h 12"/>
                <a:gd name="T2" fmla="*/ 18 w 6"/>
                <a:gd name="T3" fmla="*/ 0 h 12"/>
                <a:gd name="T4" fmla="*/ 18 w 6"/>
                <a:gd name="T5" fmla="*/ 0 h 12"/>
                <a:gd name="T6" fmla="*/ 0 w 6"/>
                <a:gd name="T7" fmla="*/ 20 h 12"/>
                <a:gd name="T8" fmla="*/ 18 w 6"/>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327" name="Freeform 4090"/>
            <p:cNvSpPr>
              <a:spLocks/>
            </p:cNvSpPr>
            <p:nvPr/>
          </p:nvSpPr>
          <p:spPr bwMode="auto">
            <a:xfrm>
              <a:off x="4741" y="2651"/>
              <a:ext cx="18" cy="7"/>
            </a:xfrm>
            <a:custGeom>
              <a:avLst/>
              <a:gdLst>
                <a:gd name="T0" fmla="*/ 18 w 18"/>
                <a:gd name="T1" fmla="*/ 18 h 6"/>
                <a:gd name="T2" fmla="*/ 6 w 18"/>
                <a:gd name="T3" fmla="*/ 0 h 6"/>
                <a:gd name="T4" fmla="*/ 0 w 18"/>
                <a:gd name="T5" fmla="*/ 18 h 6"/>
                <a:gd name="T6" fmla="*/ 18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2328" name="Freeform 4091"/>
            <p:cNvSpPr>
              <a:spLocks/>
            </p:cNvSpPr>
            <p:nvPr/>
          </p:nvSpPr>
          <p:spPr bwMode="auto">
            <a:xfrm>
              <a:off x="4911" y="2753"/>
              <a:ext cx="5" cy="13"/>
            </a:xfrm>
            <a:custGeom>
              <a:avLst/>
              <a:gdLst>
                <a:gd name="T0" fmla="*/ 3 w 6"/>
                <a:gd name="T1" fmla="*/ 13 h 12"/>
                <a:gd name="T2" fmla="*/ 0 w 6"/>
                <a:gd name="T3" fmla="*/ 20 h 12"/>
                <a:gd name="T4" fmla="*/ 0 w 6"/>
                <a:gd name="T5" fmla="*/ 0 h 12"/>
                <a:gd name="T6" fmla="*/ 3 w 6"/>
                <a:gd name="T7" fmla="*/ 13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329" name="Freeform 4092"/>
            <p:cNvSpPr>
              <a:spLocks/>
            </p:cNvSpPr>
            <p:nvPr/>
          </p:nvSpPr>
          <p:spPr bwMode="auto">
            <a:xfrm>
              <a:off x="4529" y="2766"/>
              <a:ext cx="23" cy="7"/>
            </a:xfrm>
            <a:custGeom>
              <a:avLst/>
              <a:gdLst>
                <a:gd name="T0" fmla="*/ 17 w 24"/>
                <a:gd name="T1" fmla="*/ 0 h 6"/>
                <a:gd name="T2" fmla="*/ 6 w 24"/>
                <a:gd name="T3" fmla="*/ 18 h 6"/>
                <a:gd name="T4" fmla="*/ 0 w 24"/>
                <a:gd name="T5" fmla="*/ 18 h 6"/>
                <a:gd name="T6" fmla="*/ 1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2330" name="Freeform 4093"/>
            <p:cNvSpPr>
              <a:spLocks/>
            </p:cNvSpPr>
            <p:nvPr/>
          </p:nvSpPr>
          <p:spPr bwMode="auto">
            <a:xfrm>
              <a:off x="4559" y="2503"/>
              <a:ext cx="13" cy="20"/>
            </a:xfrm>
            <a:custGeom>
              <a:avLst/>
              <a:gdLst>
                <a:gd name="T0" fmla="*/ 13 w 12"/>
                <a:gd name="T1" fmla="*/ 37 h 18"/>
                <a:gd name="T2" fmla="*/ 0 w 12"/>
                <a:gd name="T3" fmla="*/ 13 h 18"/>
                <a:gd name="T4" fmla="*/ 20 w 12"/>
                <a:gd name="T5" fmla="*/ 0 h 18"/>
                <a:gd name="T6" fmla="*/ 20 w 12"/>
                <a:gd name="T7" fmla="*/ 0 h 18"/>
                <a:gd name="T8" fmla="*/ 20 w 12"/>
                <a:gd name="T9" fmla="*/ 24 h 18"/>
                <a:gd name="T10" fmla="*/ 13 w 12"/>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331" name="Freeform 409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18 h 6"/>
                <a:gd name="T8" fmla="*/ 0 w 1"/>
                <a:gd name="T9" fmla="*/ 18 h 6"/>
                <a:gd name="T10" fmla="*/ 0 w 1"/>
                <a:gd name="T11" fmla="*/ 1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32" name="Freeform 4095"/>
            <p:cNvSpPr>
              <a:spLocks/>
            </p:cNvSpPr>
            <p:nvPr/>
          </p:nvSpPr>
          <p:spPr bwMode="auto">
            <a:xfrm>
              <a:off x="5426" y="2489"/>
              <a:ext cx="1" cy="7"/>
            </a:xfrm>
            <a:custGeom>
              <a:avLst/>
              <a:gdLst>
                <a:gd name="T0" fmla="*/ 0 w 1"/>
                <a:gd name="T1" fmla="*/ 18 h 6"/>
                <a:gd name="T2" fmla="*/ 0 w 1"/>
                <a:gd name="T3" fmla="*/ 18 h 6"/>
                <a:gd name="T4" fmla="*/ 0 w 1"/>
                <a:gd name="T5" fmla="*/ 18 h 6"/>
                <a:gd name="T6" fmla="*/ 0 w 1"/>
                <a:gd name="T7" fmla="*/ 0 h 6"/>
                <a:gd name="T8" fmla="*/ 0 w 1"/>
                <a:gd name="T9" fmla="*/ 18 h 6"/>
                <a:gd name="T10" fmla="*/ 0 w 1"/>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333" name="Freeform 409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334" name="Freeform 409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35" name="Freeform 4098"/>
            <p:cNvSpPr>
              <a:spLocks/>
            </p:cNvSpPr>
            <p:nvPr/>
          </p:nvSpPr>
          <p:spPr bwMode="auto">
            <a:xfrm>
              <a:off x="5226" y="2442"/>
              <a:ext cx="1" cy="7"/>
            </a:xfrm>
            <a:custGeom>
              <a:avLst/>
              <a:gdLst>
                <a:gd name="T0" fmla="*/ 0 w 1"/>
                <a:gd name="T1" fmla="*/ 0 h 6"/>
                <a:gd name="T2" fmla="*/ 0 w 1"/>
                <a:gd name="T3" fmla="*/ 0 h 6"/>
                <a:gd name="T4" fmla="*/ 0 w 1"/>
                <a:gd name="T5" fmla="*/ 1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36" name="Freeform 4099"/>
            <p:cNvSpPr>
              <a:spLocks/>
            </p:cNvSpPr>
            <p:nvPr/>
          </p:nvSpPr>
          <p:spPr bwMode="auto">
            <a:xfrm>
              <a:off x="4480" y="2455"/>
              <a:ext cx="169" cy="136"/>
            </a:xfrm>
            <a:custGeom>
              <a:avLst/>
              <a:gdLst>
                <a:gd name="T0" fmla="*/ 138 w 167"/>
                <a:gd name="T1" fmla="*/ 0 h 120"/>
                <a:gd name="T2" fmla="*/ 151 w 167"/>
                <a:gd name="T3" fmla="*/ 29 h 120"/>
                <a:gd name="T4" fmla="*/ 151 w 167"/>
                <a:gd name="T5" fmla="*/ 58 h 120"/>
                <a:gd name="T6" fmla="*/ 157 w 167"/>
                <a:gd name="T7" fmla="*/ 42 h 120"/>
                <a:gd name="T8" fmla="*/ 157 w 167"/>
                <a:gd name="T9" fmla="*/ 58 h 120"/>
                <a:gd name="T10" fmla="*/ 163 w 167"/>
                <a:gd name="T11" fmla="*/ 58 h 120"/>
                <a:gd name="T12" fmla="*/ 181 w 167"/>
                <a:gd name="T13" fmla="*/ 86 h 120"/>
                <a:gd name="T14" fmla="*/ 163 w 167"/>
                <a:gd name="T15" fmla="*/ 100 h 120"/>
                <a:gd name="T16" fmla="*/ 169 w 167"/>
                <a:gd name="T17" fmla="*/ 113 h 120"/>
                <a:gd name="T18" fmla="*/ 157 w 167"/>
                <a:gd name="T19" fmla="*/ 128 h 120"/>
                <a:gd name="T20" fmla="*/ 151 w 167"/>
                <a:gd name="T21" fmla="*/ 128 h 120"/>
                <a:gd name="T22" fmla="*/ 138 w 167"/>
                <a:gd name="T23" fmla="*/ 128 h 120"/>
                <a:gd name="T24" fmla="*/ 115 w 167"/>
                <a:gd name="T25" fmla="*/ 128 h 120"/>
                <a:gd name="T26" fmla="*/ 109 w 167"/>
                <a:gd name="T27" fmla="*/ 160 h 120"/>
                <a:gd name="T28" fmla="*/ 109 w 167"/>
                <a:gd name="T29" fmla="*/ 186 h 120"/>
                <a:gd name="T30" fmla="*/ 103 w 167"/>
                <a:gd name="T31" fmla="*/ 215 h 120"/>
                <a:gd name="T32" fmla="*/ 97 w 167"/>
                <a:gd name="T33" fmla="*/ 258 h 120"/>
                <a:gd name="T34" fmla="*/ 79 w 167"/>
                <a:gd name="T35" fmla="*/ 272 h 120"/>
                <a:gd name="T36" fmla="*/ 55 w 167"/>
                <a:gd name="T37" fmla="*/ 258 h 120"/>
                <a:gd name="T38" fmla="*/ 49 w 167"/>
                <a:gd name="T39" fmla="*/ 272 h 120"/>
                <a:gd name="T40" fmla="*/ 18 w 167"/>
                <a:gd name="T41" fmla="*/ 288 h 120"/>
                <a:gd name="T42" fmla="*/ 6 w 167"/>
                <a:gd name="T43" fmla="*/ 272 h 120"/>
                <a:gd name="T44" fmla="*/ 0 w 167"/>
                <a:gd name="T45" fmla="*/ 232 h 120"/>
                <a:gd name="T46" fmla="*/ 0 w 167"/>
                <a:gd name="T47" fmla="*/ 244 h 120"/>
                <a:gd name="T48" fmla="*/ 12 w 167"/>
                <a:gd name="T49" fmla="*/ 258 h 120"/>
                <a:gd name="T50" fmla="*/ 30 w 167"/>
                <a:gd name="T51" fmla="*/ 272 h 120"/>
                <a:gd name="T52" fmla="*/ 24 w 167"/>
                <a:gd name="T53" fmla="*/ 258 h 120"/>
                <a:gd name="T54" fmla="*/ 30 w 167"/>
                <a:gd name="T55" fmla="*/ 258 h 120"/>
                <a:gd name="T56" fmla="*/ 30 w 167"/>
                <a:gd name="T57" fmla="*/ 232 h 120"/>
                <a:gd name="T58" fmla="*/ 30 w 167"/>
                <a:gd name="T59" fmla="*/ 215 h 120"/>
                <a:gd name="T60" fmla="*/ 30 w 167"/>
                <a:gd name="T61" fmla="*/ 201 h 120"/>
                <a:gd name="T62" fmla="*/ 49 w 167"/>
                <a:gd name="T63" fmla="*/ 201 h 120"/>
                <a:gd name="T64" fmla="*/ 61 w 167"/>
                <a:gd name="T65" fmla="*/ 186 h 120"/>
                <a:gd name="T66" fmla="*/ 73 w 167"/>
                <a:gd name="T67" fmla="*/ 144 h 120"/>
                <a:gd name="T68" fmla="*/ 85 w 167"/>
                <a:gd name="T69" fmla="*/ 113 h 120"/>
                <a:gd name="T70" fmla="*/ 91 w 167"/>
                <a:gd name="T71" fmla="*/ 144 h 120"/>
                <a:gd name="T72" fmla="*/ 97 w 167"/>
                <a:gd name="T73" fmla="*/ 128 h 120"/>
                <a:gd name="T74" fmla="*/ 97 w 167"/>
                <a:gd name="T75" fmla="*/ 100 h 120"/>
                <a:gd name="T76" fmla="*/ 103 w 167"/>
                <a:gd name="T77" fmla="*/ 128 h 120"/>
                <a:gd name="T78" fmla="*/ 103 w 167"/>
                <a:gd name="T79" fmla="*/ 100 h 120"/>
                <a:gd name="T80" fmla="*/ 109 w 167"/>
                <a:gd name="T81" fmla="*/ 100 h 120"/>
                <a:gd name="T82" fmla="*/ 109 w 167"/>
                <a:gd name="T83" fmla="*/ 86 h 120"/>
                <a:gd name="T84" fmla="*/ 109 w 167"/>
                <a:gd name="T85" fmla="*/ 74 h 120"/>
                <a:gd name="T86" fmla="*/ 126 w 167"/>
                <a:gd name="T87" fmla="*/ 0 h 120"/>
                <a:gd name="T88" fmla="*/ 126 w 167"/>
                <a:gd name="T89" fmla="*/ 14 h 120"/>
                <a:gd name="T90" fmla="*/ 13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2337" name="Freeform 4100"/>
            <p:cNvSpPr>
              <a:spLocks/>
            </p:cNvSpPr>
            <p:nvPr/>
          </p:nvSpPr>
          <p:spPr bwMode="auto">
            <a:xfrm>
              <a:off x="4304" y="2462"/>
              <a:ext cx="78" cy="122"/>
            </a:xfrm>
            <a:custGeom>
              <a:avLst/>
              <a:gdLst>
                <a:gd name="T0" fmla="*/ 66 w 78"/>
                <a:gd name="T1" fmla="*/ 254 h 108"/>
                <a:gd name="T2" fmla="*/ 48 w 78"/>
                <a:gd name="T3" fmla="*/ 212 h 108"/>
                <a:gd name="T4" fmla="*/ 24 w 78"/>
                <a:gd name="T5" fmla="*/ 183 h 108"/>
                <a:gd name="T6" fmla="*/ 18 w 78"/>
                <a:gd name="T7" fmla="*/ 127 h 108"/>
                <a:gd name="T8" fmla="*/ 12 w 78"/>
                <a:gd name="T9" fmla="*/ 70 h 108"/>
                <a:gd name="T10" fmla="*/ 0 w 78"/>
                <a:gd name="T11" fmla="*/ 14 h 108"/>
                <a:gd name="T12" fmla="*/ 6 w 78"/>
                <a:gd name="T13" fmla="*/ 0 h 108"/>
                <a:gd name="T14" fmla="*/ 18 w 78"/>
                <a:gd name="T15" fmla="*/ 29 h 108"/>
                <a:gd name="T16" fmla="*/ 18 w 78"/>
                <a:gd name="T17" fmla="*/ 42 h 108"/>
                <a:gd name="T18" fmla="*/ 30 w 78"/>
                <a:gd name="T19" fmla="*/ 42 h 108"/>
                <a:gd name="T20" fmla="*/ 36 w 78"/>
                <a:gd name="T21" fmla="*/ 29 h 108"/>
                <a:gd name="T22" fmla="*/ 48 w 78"/>
                <a:gd name="T23" fmla="*/ 42 h 108"/>
                <a:gd name="T24" fmla="*/ 60 w 78"/>
                <a:gd name="T25" fmla="*/ 70 h 108"/>
                <a:gd name="T26" fmla="*/ 60 w 78"/>
                <a:gd name="T27" fmla="*/ 127 h 108"/>
                <a:gd name="T28" fmla="*/ 66 w 78"/>
                <a:gd name="T29" fmla="*/ 168 h 108"/>
                <a:gd name="T30" fmla="*/ 72 w 78"/>
                <a:gd name="T31" fmla="*/ 212 h 108"/>
                <a:gd name="T32" fmla="*/ 78 w 78"/>
                <a:gd name="T33" fmla="*/ 239 h 108"/>
                <a:gd name="T34" fmla="*/ 72 w 78"/>
                <a:gd name="T35" fmla="*/ 239 h 108"/>
                <a:gd name="T36" fmla="*/ 66 w 78"/>
                <a:gd name="T37" fmla="*/ 25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2338" name="Freeform 410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339" name="Rectangle 410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0" name="Rectangle 410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1" name="Rectangle 410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2" name="Rectangle 410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3" name="Oval 410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4" name="Freeform 410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45" name="Rectangle 410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6" name="Rectangle 410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7" name="Rectangle 411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48" name="Freeform 4111"/>
            <p:cNvSpPr>
              <a:spLocks/>
            </p:cNvSpPr>
            <p:nvPr/>
          </p:nvSpPr>
          <p:spPr bwMode="auto">
            <a:xfrm>
              <a:off x="5031" y="2672"/>
              <a:ext cx="170" cy="181"/>
            </a:xfrm>
            <a:custGeom>
              <a:avLst/>
              <a:gdLst>
                <a:gd name="T0" fmla="*/ 182 w 168"/>
                <a:gd name="T1" fmla="*/ 338 h 161"/>
                <a:gd name="T2" fmla="*/ 176 w 168"/>
                <a:gd name="T3" fmla="*/ 352 h 161"/>
                <a:gd name="T4" fmla="*/ 176 w 168"/>
                <a:gd name="T5" fmla="*/ 364 h 161"/>
                <a:gd name="T6" fmla="*/ 170 w 168"/>
                <a:gd name="T7" fmla="*/ 352 h 161"/>
                <a:gd name="T8" fmla="*/ 152 w 168"/>
                <a:gd name="T9" fmla="*/ 352 h 161"/>
                <a:gd name="T10" fmla="*/ 128 w 168"/>
                <a:gd name="T11" fmla="*/ 338 h 161"/>
                <a:gd name="T12" fmla="*/ 109 w 168"/>
                <a:gd name="T13" fmla="*/ 296 h 161"/>
                <a:gd name="T14" fmla="*/ 97 w 168"/>
                <a:gd name="T15" fmla="*/ 272 h 161"/>
                <a:gd name="T16" fmla="*/ 91 w 168"/>
                <a:gd name="T17" fmla="*/ 243 h 161"/>
                <a:gd name="T18" fmla="*/ 67 w 168"/>
                <a:gd name="T19" fmla="*/ 217 h 161"/>
                <a:gd name="T20" fmla="*/ 67 w 168"/>
                <a:gd name="T21" fmla="*/ 232 h 161"/>
                <a:gd name="T22" fmla="*/ 55 w 168"/>
                <a:gd name="T23" fmla="*/ 217 h 161"/>
                <a:gd name="T24" fmla="*/ 55 w 168"/>
                <a:gd name="T25" fmla="*/ 243 h 161"/>
                <a:gd name="T26" fmla="*/ 49 w 168"/>
                <a:gd name="T27" fmla="*/ 243 h 161"/>
                <a:gd name="T28" fmla="*/ 55 w 168"/>
                <a:gd name="T29" fmla="*/ 256 h 161"/>
                <a:gd name="T30" fmla="*/ 24 w 168"/>
                <a:gd name="T31" fmla="*/ 256 h 161"/>
                <a:gd name="T32" fmla="*/ 49 w 168"/>
                <a:gd name="T33" fmla="*/ 272 h 161"/>
                <a:gd name="T34" fmla="*/ 30 w 168"/>
                <a:gd name="T35" fmla="*/ 296 h 161"/>
                <a:gd name="T36" fmla="*/ 18 w 168"/>
                <a:gd name="T37" fmla="*/ 296 h 161"/>
                <a:gd name="T38" fmla="*/ 0 w 168"/>
                <a:gd name="T39" fmla="*/ 296 h 161"/>
                <a:gd name="T40" fmla="*/ 0 w 168"/>
                <a:gd name="T41" fmla="*/ 256 h 161"/>
                <a:gd name="T42" fmla="*/ 0 w 168"/>
                <a:gd name="T43" fmla="*/ 217 h 161"/>
                <a:gd name="T44" fmla="*/ 0 w 168"/>
                <a:gd name="T45" fmla="*/ 191 h 161"/>
                <a:gd name="T46" fmla="*/ 6 w 168"/>
                <a:gd name="T47" fmla="*/ 150 h 161"/>
                <a:gd name="T48" fmla="*/ 6 w 168"/>
                <a:gd name="T49" fmla="*/ 111 h 161"/>
                <a:gd name="T50" fmla="*/ 6 w 168"/>
                <a:gd name="T51" fmla="*/ 39 h 161"/>
                <a:gd name="T52" fmla="*/ 6 w 168"/>
                <a:gd name="T53" fmla="*/ 0 h 161"/>
                <a:gd name="T54" fmla="*/ 24 w 168"/>
                <a:gd name="T55" fmla="*/ 13 h 161"/>
                <a:gd name="T56" fmla="*/ 49 w 168"/>
                <a:gd name="T57" fmla="*/ 27 h 161"/>
                <a:gd name="T58" fmla="*/ 79 w 168"/>
                <a:gd name="T59" fmla="*/ 69 h 161"/>
                <a:gd name="T60" fmla="*/ 97 w 168"/>
                <a:gd name="T61" fmla="*/ 111 h 161"/>
                <a:gd name="T62" fmla="*/ 97 w 168"/>
                <a:gd name="T63" fmla="*/ 134 h 161"/>
                <a:gd name="T64" fmla="*/ 115 w 168"/>
                <a:gd name="T65" fmla="*/ 150 h 161"/>
                <a:gd name="T66" fmla="*/ 128 w 168"/>
                <a:gd name="T67" fmla="*/ 163 h 161"/>
                <a:gd name="T68" fmla="*/ 128 w 168"/>
                <a:gd name="T69" fmla="*/ 191 h 161"/>
                <a:gd name="T70" fmla="*/ 115 w 168"/>
                <a:gd name="T71" fmla="*/ 191 h 161"/>
                <a:gd name="T72" fmla="*/ 121 w 168"/>
                <a:gd name="T73" fmla="*/ 232 h 161"/>
                <a:gd name="T74" fmla="*/ 140 w 168"/>
                <a:gd name="T75" fmla="*/ 256 h 161"/>
                <a:gd name="T76" fmla="*/ 146 w 168"/>
                <a:gd name="T77" fmla="*/ 296 h 161"/>
                <a:gd name="T78" fmla="*/ 158 w 168"/>
                <a:gd name="T79" fmla="*/ 296 h 161"/>
                <a:gd name="T80" fmla="*/ 158 w 168"/>
                <a:gd name="T81" fmla="*/ 309 h 161"/>
                <a:gd name="T82" fmla="*/ 170 w 168"/>
                <a:gd name="T83" fmla="*/ 324 h 161"/>
                <a:gd name="T84" fmla="*/ 164 w 168"/>
                <a:gd name="T85" fmla="*/ 324 h 161"/>
                <a:gd name="T86" fmla="*/ 182 w 168"/>
                <a:gd name="T87" fmla="*/ 338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2349" name="Freeform 4112"/>
            <p:cNvSpPr>
              <a:spLocks/>
            </p:cNvSpPr>
            <p:nvPr/>
          </p:nvSpPr>
          <p:spPr bwMode="auto">
            <a:xfrm>
              <a:off x="5165" y="2705"/>
              <a:ext cx="73" cy="48"/>
            </a:xfrm>
            <a:custGeom>
              <a:avLst/>
              <a:gdLst>
                <a:gd name="T0" fmla="*/ 79 w 72"/>
                <a:gd name="T1" fmla="*/ 15 h 42"/>
                <a:gd name="T2" fmla="*/ 79 w 72"/>
                <a:gd name="T3" fmla="*/ 46 h 42"/>
                <a:gd name="T4" fmla="*/ 73 w 72"/>
                <a:gd name="T5" fmla="*/ 46 h 42"/>
                <a:gd name="T6" fmla="*/ 73 w 72"/>
                <a:gd name="T7" fmla="*/ 75 h 42"/>
                <a:gd name="T8" fmla="*/ 61 w 72"/>
                <a:gd name="T9" fmla="*/ 75 h 42"/>
                <a:gd name="T10" fmla="*/ 30 w 72"/>
                <a:gd name="T11" fmla="*/ 107 h 42"/>
                <a:gd name="T12" fmla="*/ 18 w 72"/>
                <a:gd name="T13" fmla="*/ 107 h 42"/>
                <a:gd name="T14" fmla="*/ 6 w 72"/>
                <a:gd name="T15" fmla="*/ 93 h 42"/>
                <a:gd name="T16" fmla="*/ 0 w 72"/>
                <a:gd name="T17" fmla="*/ 75 h 42"/>
                <a:gd name="T18" fmla="*/ 24 w 72"/>
                <a:gd name="T19" fmla="*/ 75 h 42"/>
                <a:gd name="T20" fmla="*/ 30 w 72"/>
                <a:gd name="T21" fmla="*/ 46 h 42"/>
                <a:gd name="T22" fmla="*/ 30 w 72"/>
                <a:gd name="T23" fmla="*/ 61 h 42"/>
                <a:gd name="T24" fmla="*/ 49 w 72"/>
                <a:gd name="T25" fmla="*/ 75 h 42"/>
                <a:gd name="T26" fmla="*/ 67 w 72"/>
                <a:gd name="T27" fmla="*/ 46 h 42"/>
                <a:gd name="T28" fmla="*/ 67 w 72"/>
                <a:gd name="T29" fmla="*/ 15 h 42"/>
                <a:gd name="T30" fmla="*/ 73 w 72"/>
                <a:gd name="T31" fmla="*/ 0 h 42"/>
                <a:gd name="T32" fmla="*/ 79 w 72"/>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2350" name="Freeform 4113"/>
            <p:cNvSpPr>
              <a:spLocks/>
            </p:cNvSpPr>
            <p:nvPr/>
          </p:nvSpPr>
          <p:spPr bwMode="auto">
            <a:xfrm>
              <a:off x="5280" y="2732"/>
              <a:ext cx="18" cy="34"/>
            </a:xfrm>
            <a:custGeom>
              <a:avLst/>
              <a:gdLst>
                <a:gd name="T0" fmla="*/ 18 w 18"/>
                <a:gd name="T1" fmla="*/ 74 h 30"/>
                <a:gd name="T2" fmla="*/ 12 w 18"/>
                <a:gd name="T3" fmla="*/ 74 h 30"/>
                <a:gd name="T4" fmla="*/ 6 w 18"/>
                <a:gd name="T5" fmla="*/ 42 h 30"/>
                <a:gd name="T6" fmla="*/ 0 w 18"/>
                <a:gd name="T7" fmla="*/ 0 h 30"/>
                <a:gd name="T8" fmla="*/ 12 w 18"/>
                <a:gd name="T9" fmla="*/ 29 h 30"/>
                <a:gd name="T10" fmla="*/ 18 w 18"/>
                <a:gd name="T11" fmla="*/ 7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2351" name="Freeform 4114"/>
            <p:cNvSpPr>
              <a:spLocks/>
            </p:cNvSpPr>
            <p:nvPr/>
          </p:nvSpPr>
          <p:spPr bwMode="auto">
            <a:xfrm>
              <a:off x="5213" y="2672"/>
              <a:ext cx="42" cy="47"/>
            </a:xfrm>
            <a:custGeom>
              <a:avLst/>
              <a:gdLst>
                <a:gd name="T0" fmla="*/ 48 w 41"/>
                <a:gd name="T1" fmla="*/ 79 h 42"/>
                <a:gd name="T2" fmla="*/ 42 w 41"/>
                <a:gd name="T3" fmla="*/ 93 h 42"/>
                <a:gd name="T4" fmla="*/ 31 w 41"/>
                <a:gd name="T5" fmla="*/ 39 h 42"/>
                <a:gd name="T6" fmla="*/ 12 w 41"/>
                <a:gd name="T7" fmla="*/ 27 h 42"/>
                <a:gd name="T8" fmla="*/ 0 w 41"/>
                <a:gd name="T9" fmla="*/ 0 h 42"/>
                <a:gd name="T10" fmla="*/ 0 w 41"/>
                <a:gd name="T11" fmla="*/ 0 h 42"/>
                <a:gd name="T12" fmla="*/ 18 w 41"/>
                <a:gd name="T13" fmla="*/ 27 h 42"/>
                <a:gd name="T14" fmla="*/ 37 w 41"/>
                <a:gd name="T15" fmla="*/ 54 h 42"/>
                <a:gd name="T16" fmla="*/ 48 w 41"/>
                <a:gd name="T17" fmla="*/ 7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2352" name="Freeform 4115"/>
            <p:cNvSpPr>
              <a:spLocks/>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353" name="Freeform 4116"/>
            <p:cNvSpPr>
              <a:spLocks/>
            </p:cNvSpPr>
            <p:nvPr/>
          </p:nvSpPr>
          <p:spPr bwMode="auto">
            <a:xfrm>
              <a:off x="5099" y="2267"/>
              <a:ext cx="1" cy="7"/>
            </a:xfrm>
            <a:custGeom>
              <a:avLst/>
              <a:gdLst>
                <a:gd name="T0" fmla="*/ 0 w 1"/>
                <a:gd name="T1" fmla="*/ 0 h 6"/>
                <a:gd name="T2" fmla="*/ 0 w 1"/>
                <a:gd name="T3" fmla="*/ 18 h 6"/>
                <a:gd name="T4" fmla="*/ 0 w 1"/>
                <a:gd name="T5" fmla="*/ 18 h 6"/>
                <a:gd name="T6" fmla="*/ 0 w 1"/>
                <a:gd name="T7" fmla="*/ 18 h 6"/>
                <a:gd name="T8" fmla="*/ 0 w 1"/>
                <a:gd name="T9" fmla="*/ 18 h 6"/>
                <a:gd name="T10" fmla="*/ 0 w 1"/>
                <a:gd name="T11" fmla="*/ 1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54" name="Freeform 411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1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55" name="Freeform 411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56" name="Freeform 411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57" name="Rectangle 412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58" name="Rectangle 412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59" name="Freeform 4122"/>
            <p:cNvSpPr>
              <a:spLocks/>
            </p:cNvSpPr>
            <p:nvPr/>
          </p:nvSpPr>
          <p:spPr bwMode="auto">
            <a:xfrm>
              <a:off x="4055" y="2018"/>
              <a:ext cx="85" cy="128"/>
            </a:xfrm>
            <a:custGeom>
              <a:avLst/>
              <a:gdLst>
                <a:gd name="T0" fmla="*/ 30 w 84"/>
                <a:gd name="T1" fmla="*/ 217 h 114"/>
                <a:gd name="T2" fmla="*/ 30 w 84"/>
                <a:gd name="T3" fmla="*/ 217 h 114"/>
                <a:gd name="T4" fmla="*/ 24 w 84"/>
                <a:gd name="T5" fmla="*/ 203 h 114"/>
                <a:gd name="T6" fmla="*/ 24 w 84"/>
                <a:gd name="T7" fmla="*/ 203 h 114"/>
                <a:gd name="T8" fmla="*/ 18 w 84"/>
                <a:gd name="T9" fmla="*/ 176 h 114"/>
                <a:gd name="T10" fmla="*/ 12 w 84"/>
                <a:gd name="T11" fmla="*/ 134 h 114"/>
                <a:gd name="T12" fmla="*/ 12 w 84"/>
                <a:gd name="T13" fmla="*/ 107 h 114"/>
                <a:gd name="T14" fmla="*/ 0 w 84"/>
                <a:gd name="T15" fmla="*/ 81 h 114"/>
                <a:gd name="T16" fmla="*/ 6 w 84"/>
                <a:gd name="T17" fmla="*/ 68 h 114"/>
                <a:gd name="T18" fmla="*/ 12 w 84"/>
                <a:gd name="T19" fmla="*/ 54 h 114"/>
                <a:gd name="T20" fmla="*/ 0 w 84"/>
                <a:gd name="T21" fmla="*/ 27 h 114"/>
                <a:gd name="T22" fmla="*/ 0 w 84"/>
                <a:gd name="T23" fmla="*/ 0 h 114"/>
                <a:gd name="T24" fmla="*/ 6 w 84"/>
                <a:gd name="T25" fmla="*/ 13 h 114"/>
                <a:gd name="T26" fmla="*/ 12 w 84"/>
                <a:gd name="T27" fmla="*/ 27 h 114"/>
                <a:gd name="T28" fmla="*/ 18 w 84"/>
                <a:gd name="T29" fmla="*/ 13 h 114"/>
                <a:gd name="T30" fmla="*/ 24 w 84"/>
                <a:gd name="T31" fmla="*/ 54 h 114"/>
                <a:gd name="T32" fmla="*/ 49 w 84"/>
                <a:gd name="T33" fmla="*/ 54 h 114"/>
                <a:gd name="T34" fmla="*/ 73 w 84"/>
                <a:gd name="T35" fmla="*/ 54 h 114"/>
                <a:gd name="T36" fmla="*/ 79 w 84"/>
                <a:gd name="T37" fmla="*/ 68 h 114"/>
                <a:gd name="T38" fmla="*/ 79 w 84"/>
                <a:gd name="T39" fmla="*/ 94 h 114"/>
                <a:gd name="T40" fmla="*/ 61 w 84"/>
                <a:gd name="T41" fmla="*/ 107 h 114"/>
                <a:gd name="T42" fmla="*/ 67 w 84"/>
                <a:gd name="T43" fmla="*/ 147 h 114"/>
                <a:gd name="T44" fmla="*/ 73 w 84"/>
                <a:gd name="T45" fmla="*/ 163 h 114"/>
                <a:gd name="T46" fmla="*/ 79 w 84"/>
                <a:gd name="T47" fmla="*/ 120 h 114"/>
                <a:gd name="T48" fmla="*/ 85 w 84"/>
                <a:gd name="T49" fmla="*/ 163 h 114"/>
                <a:gd name="T50" fmla="*/ 91 w 84"/>
                <a:gd name="T51" fmla="*/ 203 h 114"/>
                <a:gd name="T52" fmla="*/ 91 w 84"/>
                <a:gd name="T53" fmla="*/ 230 h 114"/>
                <a:gd name="T54" fmla="*/ 85 w 84"/>
                <a:gd name="T55" fmla="*/ 244 h 114"/>
                <a:gd name="T56" fmla="*/ 91 w 84"/>
                <a:gd name="T57" fmla="*/ 257 h 114"/>
                <a:gd name="T58" fmla="*/ 79 w 84"/>
                <a:gd name="T59" fmla="*/ 217 h 114"/>
                <a:gd name="T60" fmla="*/ 67 w 84"/>
                <a:gd name="T61" fmla="*/ 163 h 114"/>
                <a:gd name="T62" fmla="*/ 61 w 84"/>
                <a:gd name="T63" fmla="*/ 163 h 114"/>
                <a:gd name="T64" fmla="*/ 55 w 84"/>
                <a:gd name="T65" fmla="*/ 134 h 114"/>
                <a:gd name="T66" fmla="*/ 30 w 84"/>
                <a:gd name="T67" fmla="*/ 107 h 114"/>
                <a:gd name="T68" fmla="*/ 24 w 84"/>
                <a:gd name="T69" fmla="*/ 120 h 114"/>
                <a:gd name="T70" fmla="*/ 49 w 84"/>
                <a:gd name="T71" fmla="*/ 134 h 114"/>
                <a:gd name="T72" fmla="*/ 55 w 84"/>
                <a:gd name="T73" fmla="*/ 163 h 114"/>
                <a:gd name="T74" fmla="*/ 55 w 84"/>
                <a:gd name="T75" fmla="*/ 176 h 114"/>
                <a:gd name="T76" fmla="*/ 49 w 84"/>
                <a:gd name="T77" fmla="*/ 217 h 114"/>
                <a:gd name="T78" fmla="*/ 49 w 84"/>
                <a:gd name="T79" fmla="*/ 203 h 114"/>
                <a:gd name="T80" fmla="*/ 36 w 84"/>
                <a:gd name="T81" fmla="*/ 203 h 114"/>
                <a:gd name="T82" fmla="*/ 36 w 84"/>
                <a:gd name="T83" fmla="*/ 217 h 114"/>
                <a:gd name="T84" fmla="*/ 30 w 84"/>
                <a:gd name="T85" fmla="*/ 21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2360" name="Freeform 4123"/>
            <p:cNvSpPr>
              <a:spLocks/>
            </p:cNvSpPr>
            <p:nvPr/>
          </p:nvSpPr>
          <p:spPr bwMode="auto">
            <a:xfrm>
              <a:off x="4055" y="1979"/>
              <a:ext cx="62" cy="32"/>
            </a:xfrm>
            <a:custGeom>
              <a:avLst/>
              <a:gdLst>
                <a:gd name="T0" fmla="*/ 43 w 60"/>
                <a:gd name="T1" fmla="*/ 13 h 29"/>
                <a:gd name="T2" fmla="*/ 12 w 60"/>
                <a:gd name="T3" fmla="*/ 0 h 29"/>
                <a:gd name="T4" fmla="*/ 0 w 60"/>
                <a:gd name="T5" fmla="*/ 34 h 29"/>
                <a:gd name="T6" fmla="*/ 6 w 60"/>
                <a:gd name="T7" fmla="*/ 57 h 29"/>
                <a:gd name="T8" fmla="*/ 31 w 60"/>
                <a:gd name="T9" fmla="*/ 57 h 29"/>
                <a:gd name="T10" fmla="*/ 53 w 60"/>
                <a:gd name="T11" fmla="*/ 57 h 29"/>
                <a:gd name="T12" fmla="*/ 74 w 60"/>
                <a:gd name="T13" fmla="*/ 57 h 29"/>
                <a:gd name="T14" fmla="*/ 68 w 60"/>
                <a:gd name="T15" fmla="*/ 34 h 29"/>
                <a:gd name="T16" fmla="*/ 62 w 60"/>
                <a:gd name="T17" fmla="*/ 21 h 29"/>
                <a:gd name="T18" fmla="*/ 43 w 60"/>
                <a:gd name="T19" fmla="*/ 1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p>
          </p:txBody>
        </p:sp>
        <p:sp>
          <p:nvSpPr>
            <p:cNvPr id="12361" name="Freeform 4124"/>
            <p:cNvSpPr>
              <a:spLocks/>
            </p:cNvSpPr>
            <p:nvPr/>
          </p:nvSpPr>
          <p:spPr bwMode="auto">
            <a:xfrm>
              <a:off x="4334" y="2281"/>
              <a:ext cx="91" cy="101"/>
            </a:xfrm>
            <a:custGeom>
              <a:avLst/>
              <a:gdLst>
                <a:gd name="T0" fmla="*/ 73 w 90"/>
                <a:gd name="T1" fmla="*/ 147 h 90"/>
                <a:gd name="T2" fmla="*/ 79 w 90"/>
                <a:gd name="T3" fmla="*/ 176 h 90"/>
                <a:gd name="T4" fmla="*/ 67 w 90"/>
                <a:gd name="T5" fmla="*/ 176 h 90"/>
                <a:gd name="T6" fmla="*/ 61 w 90"/>
                <a:gd name="T7" fmla="*/ 176 h 90"/>
                <a:gd name="T8" fmla="*/ 42 w 90"/>
                <a:gd name="T9" fmla="*/ 202 h 90"/>
                <a:gd name="T10" fmla="*/ 30 w 90"/>
                <a:gd name="T11" fmla="*/ 186 h 90"/>
                <a:gd name="T12" fmla="*/ 30 w 90"/>
                <a:gd name="T13" fmla="*/ 186 h 90"/>
                <a:gd name="T14" fmla="*/ 24 w 90"/>
                <a:gd name="T15" fmla="*/ 162 h 90"/>
                <a:gd name="T16" fmla="*/ 18 w 90"/>
                <a:gd name="T17" fmla="*/ 176 h 90"/>
                <a:gd name="T18" fmla="*/ 18 w 90"/>
                <a:gd name="T19" fmla="*/ 147 h 90"/>
                <a:gd name="T20" fmla="*/ 12 w 90"/>
                <a:gd name="T21" fmla="*/ 147 h 90"/>
                <a:gd name="T22" fmla="*/ 6 w 90"/>
                <a:gd name="T23" fmla="*/ 107 h 90"/>
                <a:gd name="T24" fmla="*/ 0 w 90"/>
                <a:gd name="T25" fmla="*/ 68 h 90"/>
                <a:gd name="T26" fmla="*/ 12 w 90"/>
                <a:gd name="T27" fmla="*/ 27 h 90"/>
                <a:gd name="T28" fmla="*/ 55 w 90"/>
                <a:gd name="T29" fmla="*/ 27 h 90"/>
                <a:gd name="T30" fmla="*/ 73 w 90"/>
                <a:gd name="T31" fmla="*/ 39 h 90"/>
                <a:gd name="T32" fmla="*/ 73 w 90"/>
                <a:gd name="T33" fmla="*/ 27 h 90"/>
                <a:gd name="T34" fmla="*/ 79 w 90"/>
                <a:gd name="T35" fmla="*/ 13 h 90"/>
                <a:gd name="T36" fmla="*/ 85 w 90"/>
                <a:gd name="T37" fmla="*/ 27 h 90"/>
                <a:gd name="T38" fmla="*/ 97 w 90"/>
                <a:gd name="T39" fmla="*/ 0 h 90"/>
                <a:gd name="T40" fmla="*/ 97 w 90"/>
                <a:gd name="T41" fmla="*/ 39 h 90"/>
                <a:gd name="T42" fmla="*/ 97 w 90"/>
                <a:gd name="T43" fmla="*/ 81 h 90"/>
                <a:gd name="T44" fmla="*/ 97 w 90"/>
                <a:gd name="T45" fmla="*/ 107 h 90"/>
                <a:gd name="T46" fmla="*/ 85 w 90"/>
                <a:gd name="T47" fmla="*/ 132 h 90"/>
                <a:gd name="T48" fmla="*/ 73 w 90"/>
                <a:gd name="T49" fmla="*/ 1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p>
          </p:txBody>
        </p:sp>
        <p:sp>
          <p:nvSpPr>
            <p:cNvPr id="12362" name="Rectangle 412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63" name="Rectangle 4126"/>
            <p:cNvSpPr>
              <a:spLocks noChangeArrowheads="1"/>
            </p:cNvSpPr>
            <p:nvPr/>
          </p:nvSpPr>
          <p:spPr bwMode="auto">
            <a:xfrm>
              <a:off x="4511" y="2112"/>
              <a:ext cx="5"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64" name="Freeform 4127"/>
            <p:cNvSpPr>
              <a:spLocks/>
            </p:cNvSpPr>
            <p:nvPr/>
          </p:nvSpPr>
          <p:spPr bwMode="auto">
            <a:xfrm>
              <a:off x="4280" y="2112"/>
              <a:ext cx="145" cy="189"/>
            </a:xfrm>
            <a:custGeom>
              <a:avLst/>
              <a:gdLst>
                <a:gd name="T0" fmla="*/ 85 w 144"/>
                <a:gd name="T1" fmla="*/ 98 h 168"/>
                <a:gd name="T2" fmla="*/ 79 w 144"/>
                <a:gd name="T3" fmla="*/ 83 h 168"/>
                <a:gd name="T4" fmla="*/ 66 w 144"/>
                <a:gd name="T5" fmla="*/ 54 h 168"/>
                <a:gd name="T6" fmla="*/ 54 w 144"/>
                <a:gd name="T7" fmla="*/ 69 h 168"/>
                <a:gd name="T8" fmla="*/ 42 w 144"/>
                <a:gd name="T9" fmla="*/ 42 h 168"/>
                <a:gd name="T10" fmla="*/ 42 w 144"/>
                <a:gd name="T11" fmla="*/ 29 h 168"/>
                <a:gd name="T12" fmla="*/ 24 w 144"/>
                <a:gd name="T13" fmla="*/ 0 h 168"/>
                <a:gd name="T14" fmla="*/ 18 w 144"/>
                <a:gd name="T15" fmla="*/ 0 h 168"/>
                <a:gd name="T16" fmla="*/ 24 w 144"/>
                <a:gd name="T17" fmla="*/ 54 h 168"/>
                <a:gd name="T18" fmla="*/ 12 w 144"/>
                <a:gd name="T19" fmla="*/ 42 h 168"/>
                <a:gd name="T20" fmla="*/ 12 w 144"/>
                <a:gd name="T21" fmla="*/ 29 h 168"/>
                <a:gd name="T22" fmla="*/ 6 w 144"/>
                <a:gd name="T23" fmla="*/ 69 h 168"/>
                <a:gd name="T24" fmla="*/ 0 w 144"/>
                <a:gd name="T25" fmla="*/ 83 h 168"/>
                <a:gd name="T26" fmla="*/ 6 w 144"/>
                <a:gd name="T27" fmla="*/ 98 h 168"/>
                <a:gd name="T28" fmla="*/ 6 w 144"/>
                <a:gd name="T29" fmla="*/ 125 h 168"/>
                <a:gd name="T30" fmla="*/ 18 w 144"/>
                <a:gd name="T31" fmla="*/ 125 h 168"/>
                <a:gd name="T32" fmla="*/ 24 w 144"/>
                <a:gd name="T33" fmla="*/ 219 h 168"/>
                <a:gd name="T34" fmla="*/ 36 w 144"/>
                <a:gd name="T35" fmla="*/ 192 h 168"/>
                <a:gd name="T36" fmla="*/ 48 w 144"/>
                <a:gd name="T37" fmla="*/ 205 h 168"/>
                <a:gd name="T38" fmla="*/ 54 w 144"/>
                <a:gd name="T39" fmla="*/ 192 h 168"/>
                <a:gd name="T40" fmla="*/ 66 w 144"/>
                <a:gd name="T41" fmla="*/ 179 h 168"/>
                <a:gd name="T42" fmla="*/ 91 w 144"/>
                <a:gd name="T43" fmla="*/ 219 h 168"/>
                <a:gd name="T44" fmla="*/ 97 w 144"/>
                <a:gd name="T45" fmla="*/ 246 h 168"/>
                <a:gd name="T46" fmla="*/ 109 w 144"/>
                <a:gd name="T47" fmla="*/ 304 h 168"/>
                <a:gd name="T48" fmla="*/ 115 w 144"/>
                <a:gd name="T49" fmla="*/ 343 h 168"/>
                <a:gd name="T50" fmla="*/ 109 w 144"/>
                <a:gd name="T51" fmla="*/ 371 h 168"/>
                <a:gd name="T52" fmla="*/ 127 w 144"/>
                <a:gd name="T53" fmla="*/ 385 h 168"/>
                <a:gd name="T54" fmla="*/ 127 w 144"/>
                <a:gd name="T55" fmla="*/ 371 h 168"/>
                <a:gd name="T56" fmla="*/ 133 w 144"/>
                <a:gd name="T57" fmla="*/ 357 h 168"/>
                <a:gd name="T58" fmla="*/ 139 w 144"/>
                <a:gd name="T59" fmla="*/ 371 h 168"/>
                <a:gd name="T60" fmla="*/ 151 w 144"/>
                <a:gd name="T61" fmla="*/ 343 h 168"/>
                <a:gd name="T62" fmla="*/ 145 w 144"/>
                <a:gd name="T63" fmla="*/ 315 h 168"/>
                <a:gd name="T64" fmla="*/ 145 w 144"/>
                <a:gd name="T65" fmla="*/ 289 h 168"/>
                <a:gd name="T66" fmla="*/ 145 w 144"/>
                <a:gd name="T67" fmla="*/ 289 h 168"/>
                <a:gd name="T68" fmla="*/ 127 w 144"/>
                <a:gd name="T69" fmla="*/ 260 h 168"/>
                <a:gd name="T70" fmla="*/ 121 w 144"/>
                <a:gd name="T71" fmla="*/ 232 h 168"/>
                <a:gd name="T72" fmla="*/ 109 w 144"/>
                <a:gd name="T73" fmla="*/ 205 h 168"/>
                <a:gd name="T74" fmla="*/ 97 w 144"/>
                <a:gd name="T75" fmla="*/ 163 h 168"/>
                <a:gd name="T76" fmla="*/ 66 w 144"/>
                <a:gd name="T77" fmla="*/ 140 h 168"/>
                <a:gd name="T78" fmla="*/ 79 w 144"/>
                <a:gd name="T79" fmla="*/ 125 h 168"/>
                <a:gd name="T80" fmla="*/ 91 w 144"/>
                <a:gd name="T81" fmla="*/ 111 h 168"/>
                <a:gd name="T82" fmla="*/ 85 w 144"/>
                <a:gd name="T83" fmla="*/ 9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p>
          </p:txBody>
        </p:sp>
        <p:sp>
          <p:nvSpPr>
            <p:cNvPr id="12365" name="Freeform 4128"/>
            <p:cNvSpPr>
              <a:spLocks/>
            </p:cNvSpPr>
            <p:nvPr/>
          </p:nvSpPr>
          <p:spPr bwMode="auto">
            <a:xfrm>
              <a:off x="4134" y="1972"/>
              <a:ext cx="158" cy="410"/>
            </a:xfrm>
            <a:custGeom>
              <a:avLst/>
              <a:gdLst>
                <a:gd name="T0" fmla="*/ 98 w 155"/>
                <a:gd name="T1" fmla="*/ 202 h 365"/>
                <a:gd name="T2" fmla="*/ 98 w 155"/>
                <a:gd name="T3" fmla="*/ 173 h 365"/>
                <a:gd name="T4" fmla="*/ 110 w 155"/>
                <a:gd name="T5" fmla="*/ 119 h 365"/>
                <a:gd name="T6" fmla="*/ 104 w 155"/>
                <a:gd name="T7" fmla="*/ 38 h 365"/>
                <a:gd name="T8" fmla="*/ 73 w 155"/>
                <a:gd name="T9" fmla="*/ 0 h 365"/>
                <a:gd name="T10" fmla="*/ 67 w 155"/>
                <a:gd name="T11" fmla="*/ 38 h 365"/>
                <a:gd name="T12" fmla="*/ 73 w 155"/>
                <a:gd name="T13" fmla="*/ 67 h 365"/>
                <a:gd name="T14" fmla="*/ 43 w 155"/>
                <a:gd name="T15" fmla="*/ 92 h 365"/>
                <a:gd name="T16" fmla="*/ 43 w 155"/>
                <a:gd name="T17" fmla="*/ 161 h 365"/>
                <a:gd name="T18" fmla="*/ 12 w 155"/>
                <a:gd name="T19" fmla="*/ 216 h 365"/>
                <a:gd name="T20" fmla="*/ 12 w 155"/>
                <a:gd name="T21" fmla="*/ 295 h 365"/>
                <a:gd name="T22" fmla="*/ 6 w 155"/>
                <a:gd name="T23" fmla="*/ 295 h 365"/>
                <a:gd name="T24" fmla="*/ 0 w 155"/>
                <a:gd name="T25" fmla="*/ 336 h 365"/>
                <a:gd name="T26" fmla="*/ 12 w 155"/>
                <a:gd name="T27" fmla="*/ 377 h 365"/>
                <a:gd name="T28" fmla="*/ 24 w 155"/>
                <a:gd name="T29" fmla="*/ 390 h 365"/>
                <a:gd name="T30" fmla="*/ 37 w 155"/>
                <a:gd name="T31" fmla="*/ 390 h 365"/>
                <a:gd name="T32" fmla="*/ 37 w 155"/>
                <a:gd name="T33" fmla="*/ 418 h 365"/>
                <a:gd name="T34" fmla="*/ 49 w 155"/>
                <a:gd name="T35" fmla="*/ 418 h 365"/>
                <a:gd name="T36" fmla="*/ 61 w 155"/>
                <a:gd name="T37" fmla="*/ 488 h 365"/>
                <a:gd name="T38" fmla="*/ 55 w 155"/>
                <a:gd name="T39" fmla="*/ 566 h 365"/>
                <a:gd name="T40" fmla="*/ 67 w 155"/>
                <a:gd name="T41" fmla="*/ 566 h 365"/>
                <a:gd name="T42" fmla="*/ 73 w 155"/>
                <a:gd name="T43" fmla="*/ 566 h 365"/>
                <a:gd name="T44" fmla="*/ 80 w 155"/>
                <a:gd name="T45" fmla="*/ 566 h 365"/>
                <a:gd name="T46" fmla="*/ 98 w 155"/>
                <a:gd name="T47" fmla="*/ 539 h 365"/>
                <a:gd name="T48" fmla="*/ 110 w 155"/>
                <a:gd name="T49" fmla="*/ 512 h 365"/>
                <a:gd name="T50" fmla="*/ 122 w 155"/>
                <a:gd name="T51" fmla="*/ 539 h 365"/>
                <a:gd name="T52" fmla="*/ 145 w 155"/>
                <a:gd name="T53" fmla="*/ 674 h 365"/>
                <a:gd name="T54" fmla="*/ 152 w 155"/>
                <a:gd name="T55" fmla="*/ 687 h 365"/>
                <a:gd name="T56" fmla="*/ 158 w 155"/>
                <a:gd name="T57" fmla="*/ 755 h 365"/>
                <a:gd name="T58" fmla="*/ 158 w 155"/>
                <a:gd name="T59" fmla="*/ 826 h 365"/>
                <a:gd name="T60" fmla="*/ 176 w 155"/>
                <a:gd name="T61" fmla="*/ 769 h 365"/>
                <a:gd name="T62" fmla="*/ 164 w 155"/>
                <a:gd name="T63" fmla="*/ 674 h 365"/>
                <a:gd name="T64" fmla="*/ 145 w 155"/>
                <a:gd name="T65" fmla="*/ 621 h 365"/>
                <a:gd name="T66" fmla="*/ 145 w 155"/>
                <a:gd name="T67" fmla="*/ 582 h 365"/>
                <a:gd name="T68" fmla="*/ 145 w 155"/>
                <a:gd name="T69" fmla="*/ 553 h 365"/>
                <a:gd name="T70" fmla="*/ 116 w 155"/>
                <a:gd name="T71" fmla="*/ 444 h 365"/>
                <a:gd name="T72" fmla="*/ 122 w 155"/>
                <a:gd name="T73" fmla="*/ 403 h 365"/>
                <a:gd name="T74" fmla="*/ 152 w 155"/>
                <a:gd name="T75" fmla="*/ 377 h 365"/>
                <a:gd name="T76" fmla="*/ 170 w 155"/>
                <a:gd name="T77" fmla="*/ 348 h 365"/>
                <a:gd name="T78" fmla="*/ 170 w 155"/>
                <a:gd name="T79" fmla="*/ 309 h 365"/>
                <a:gd name="T80" fmla="*/ 152 w 155"/>
                <a:gd name="T81" fmla="*/ 295 h 365"/>
                <a:gd name="T82" fmla="*/ 136 w 155"/>
                <a:gd name="T83" fmla="*/ 243 h 365"/>
                <a:gd name="T84" fmla="*/ 122 w 155"/>
                <a:gd name="T85" fmla="*/ 20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31777" name="Freeform 4129"/>
            <p:cNvSpPr>
              <a:spLocks/>
            </p:cNvSpPr>
            <p:nvPr/>
          </p:nvSpPr>
          <p:spPr bwMode="auto">
            <a:xfrm>
              <a:off x="4637" y="2193"/>
              <a:ext cx="85" cy="135"/>
            </a:xfrm>
            <a:custGeom>
              <a:avLst/>
              <a:gdLst>
                <a:gd name="T0" fmla="*/ 18 w 84"/>
                <a:gd name="T1" fmla="*/ 78 h 120"/>
                <a:gd name="T2" fmla="*/ 18 w 84"/>
                <a:gd name="T3" fmla="*/ 84 h 120"/>
                <a:gd name="T4" fmla="*/ 6 w 84"/>
                <a:gd name="T5" fmla="*/ 66 h 120"/>
                <a:gd name="T6" fmla="*/ 0 w 84"/>
                <a:gd name="T7" fmla="*/ 48 h 120"/>
                <a:gd name="T8" fmla="*/ 12 w 84"/>
                <a:gd name="T9" fmla="*/ 54 h 120"/>
                <a:gd name="T10" fmla="*/ 6 w 84"/>
                <a:gd name="T11" fmla="*/ 30 h 120"/>
                <a:gd name="T12" fmla="*/ 6 w 84"/>
                <a:gd name="T13" fmla="*/ 12 h 120"/>
                <a:gd name="T14" fmla="*/ 6 w 84"/>
                <a:gd name="T15" fmla="*/ 0 h 120"/>
                <a:gd name="T16" fmla="*/ 30 w 84"/>
                <a:gd name="T17" fmla="*/ 6 h 120"/>
                <a:gd name="T18" fmla="*/ 36 w 84"/>
                <a:gd name="T19" fmla="*/ 12 h 120"/>
                <a:gd name="T20" fmla="*/ 42 w 84"/>
                <a:gd name="T21" fmla="*/ 24 h 120"/>
                <a:gd name="T22" fmla="*/ 42 w 84"/>
                <a:gd name="T23" fmla="*/ 36 h 120"/>
                <a:gd name="T24" fmla="*/ 36 w 84"/>
                <a:gd name="T25" fmla="*/ 54 h 120"/>
                <a:gd name="T26" fmla="*/ 30 w 84"/>
                <a:gd name="T27" fmla="*/ 60 h 120"/>
                <a:gd name="T28" fmla="*/ 30 w 84"/>
                <a:gd name="T29" fmla="*/ 72 h 120"/>
                <a:gd name="T30" fmla="*/ 42 w 84"/>
                <a:gd name="T31" fmla="*/ 96 h 120"/>
                <a:gd name="T32" fmla="*/ 48 w 84"/>
                <a:gd name="T33" fmla="*/ 96 h 120"/>
                <a:gd name="T34" fmla="*/ 48 w 84"/>
                <a:gd name="T35" fmla="*/ 90 h 120"/>
                <a:gd name="T36" fmla="*/ 60 w 84"/>
                <a:gd name="T37" fmla="*/ 90 h 120"/>
                <a:gd name="T38" fmla="*/ 66 w 84"/>
                <a:gd name="T39" fmla="*/ 96 h 120"/>
                <a:gd name="T40" fmla="*/ 66 w 84"/>
                <a:gd name="T41" fmla="*/ 96 h 120"/>
                <a:gd name="T42" fmla="*/ 78 w 84"/>
                <a:gd name="T43" fmla="*/ 102 h 120"/>
                <a:gd name="T44" fmla="*/ 72 w 84"/>
                <a:gd name="T45" fmla="*/ 102 h 120"/>
                <a:gd name="T46" fmla="*/ 78 w 84"/>
                <a:gd name="T47" fmla="*/ 114 h 120"/>
                <a:gd name="T48" fmla="*/ 84 w 84"/>
                <a:gd name="T49" fmla="*/ 114 h 120"/>
                <a:gd name="T50" fmla="*/ 78 w 84"/>
                <a:gd name="T51" fmla="*/ 120 h 120"/>
                <a:gd name="T52" fmla="*/ 78 w 84"/>
                <a:gd name="T53" fmla="*/ 114 h 120"/>
                <a:gd name="T54" fmla="*/ 66 w 84"/>
                <a:gd name="T55" fmla="*/ 108 h 120"/>
                <a:gd name="T56" fmla="*/ 60 w 84"/>
                <a:gd name="T57" fmla="*/ 102 h 120"/>
                <a:gd name="T58" fmla="*/ 54 w 84"/>
                <a:gd name="T59" fmla="*/ 96 h 120"/>
                <a:gd name="T60" fmla="*/ 54 w 84"/>
                <a:gd name="T61" fmla="*/ 108 h 120"/>
                <a:gd name="T62" fmla="*/ 36 w 84"/>
                <a:gd name="T63" fmla="*/ 96 h 120"/>
                <a:gd name="T64" fmla="*/ 30 w 84"/>
                <a:gd name="T65" fmla="*/ 102 h 120"/>
                <a:gd name="T66" fmla="*/ 18 w 84"/>
                <a:gd name="T67" fmla="*/ 96 h 120"/>
                <a:gd name="T68" fmla="*/ 18 w 84"/>
                <a:gd name="T69" fmla="*/ 90 h 120"/>
                <a:gd name="T70" fmla="*/ 24 w 84"/>
                <a:gd name="T71" fmla="*/ 78 h 120"/>
                <a:gd name="T72" fmla="*/ 18 w 84"/>
                <a:gd name="T73"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778" name="Freeform 4130"/>
            <p:cNvSpPr>
              <a:spLocks/>
            </p:cNvSpPr>
            <p:nvPr/>
          </p:nvSpPr>
          <p:spPr bwMode="auto">
            <a:xfrm>
              <a:off x="4692" y="2395"/>
              <a:ext cx="86" cy="94"/>
            </a:xfrm>
            <a:custGeom>
              <a:avLst/>
              <a:gdLst>
                <a:gd name="T0" fmla="*/ 66 w 84"/>
                <a:gd name="T1" fmla="*/ 84 h 84"/>
                <a:gd name="T2" fmla="*/ 60 w 84"/>
                <a:gd name="T3" fmla="*/ 72 h 84"/>
                <a:gd name="T4" fmla="*/ 60 w 84"/>
                <a:gd name="T5" fmla="*/ 78 h 84"/>
                <a:gd name="T6" fmla="*/ 42 w 84"/>
                <a:gd name="T7" fmla="*/ 66 h 84"/>
                <a:gd name="T8" fmla="*/ 42 w 84"/>
                <a:gd name="T9" fmla="*/ 48 h 84"/>
                <a:gd name="T10" fmla="*/ 30 w 84"/>
                <a:gd name="T11" fmla="*/ 36 h 84"/>
                <a:gd name="T12" fmla="*/ 24 w 84"/>
                <a:gd name="T13" fmla="*/ 42 h 84"/>
                <a:gd name="T14" fmla="*/ 24 w 84"/>
                <a:gd name="T15" fmla="*/ 42 h 84"/>
                <a:gd name="T16" fmla="*/ 18 w 84"/>
                <a:gd name="T17" fmla="*/ 42 h 84"/>
                <a:gd name="T18" fmla="*/ 12 w 84"/>
                <a:gd name="T19" fmla="*/ 36 h 84"/>
                <a:gd name="T20" fmla="*/ 6 w 84"/>
                <a:gd name="T21" fmla="*/ 48 h 84"/>
                <a:gd name="T22" fmla="*/ 0 w 84"/>
                <a:gd name="T23" fmla="*/ 54 h 84"/>
                <a:gd name="T24" fmla="*/ 6 w 84"/>
                <a:gd name="T25" fmla="*/ 42 h 84"/>
                <a:gd name="T26" fmla="*/ 18 w 84"/>
                <a:gd name="T27" fmla="*/ 30 h 84"/>
                <a:gd name="T28" fmla="*/ 30 w 84"/>
                <a:gd name="T29" fmla="*/ 18 h 84"/>
                <a:gd name="T30" fmla="*/ 30 w 84"/>
                <a:gd name="T31" fmla="*/ 30 h 84"/>
                <a:gd name="T32" fmla="*/ 42 w 84"/>
                <a:gd name="T33" fmla="*/ 30 h 84"/>
                <a:gd name="T34" fmla="*/ 48 w 84"/>
                <a:gd name="T35" fmla="*/ 24 h 84"/>
                <a:gd name="T36" fmla="*/ 48 w 84"/>
                <a:gd name="T37" fmla="*/ 12 h 84"/>
                <a:gd name="T38" fmla="*/ 54 w 84"/>
                <a:gd name="T39" fmla="*/ 12 h 84"/>
                <a:gd name="T40" fmla="*/ 60 w 84"/>
                <a:gd name="T41" fmla="*/ 12 h 84"/>
                <a:gd name="T42" fmla="*/ 60 w 84"/>
                <a:gd name="T43" fmla="*/ 0 h 84"/>
                <a:gd name="T44" fmla="*/ 72 w 84"/>
                <a:gd name="T45" fmla="*/ 6 h 84"/>
                <a:gd name="T46" fmla="*/ 78 w 84"/>
                <a:gd name="T47" fmla="*/ 24 h 84"/>
                <a:gd name="T48" fmla="*/ 84 w 84"/>
                <a:gd name="T49" fmla="*/ 48 h 84"/>
                <a:gd name="T50" fmla="*/ 78 w 84"/>
                <a:gd name="T51" fmla="*/ 60 h 84"/>
                <a:gd name="T52" fmla="*/ 78 w 84"/>
                <a:gd name="T53" fmla="*/ 66 h 84"/>
                <a:gd name="T54" fmla="*/ 72 w 84"/>
                <a:gd name="T55" fmla="*/ 48 h 84"/>
                <a:gd name="T56" fmla="*/ 66 w 84"/>
                <a:gd name="T57" fmla="*/ 54 h 84"/>
                <a:gd name="T58" fmla="*/ 66 w 84"/>
                <a:gd name="T59" fmla="*/ 66 h 84"/>
                <a:gd name="T60" fmla="*/ 66 w 84"/>
                <a:gd name="T6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84">
                  <a:moveTo>
                    <a:pt x="66" y="84"/>
                  </a:moveTo>
                  <a:lnTo>
                    <a:pt x="60" y="72"/>
                  </a:lnTo>
                  <a:lnTo>
                    <a:pt x="60" y="78"/>
                  </a:lnTo>
                  <a:lnTo>
                    <a:pt x="42" y="66"/>
                  </a:lnTo>
                  <a:lnTo>
                    <a:pt x="42" y="48"/>
                  </a:lnTo>
                  <a:lnTo>
                    <a:pt x="30" y="36"/>
                  </a:lnTo>
                  <a:lnTo>
                    <a:pt x="24" y="42"/>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779" name="Freeform 4131"/>
            <p:cNvSpPr>
              <a:spLocks/>
            </p:cNvSpPr>
            <p:nvPr/>
          </p:nvSpPr>
          <p:spPr bwMode="auto">
            <a:xfrm>
              <a:off x="4699" y="2369"/>
              <a:ext cx="17" cy="39"/>
            </a:xfrm>
            <a:custGeom>
              <a:avLst/>
              <a:gdLst>
                <a:gd name="T0" fmla="*/ 18 w 18"/>
                <a:gd name="T1" fmla="*/ 0 h 35"/>
                <a:gd name="T2" fmla="*/ 12 w 18"/>
                <a:gd name="T3" fmla="*/ 29 h 35"/>
                <a:gd name="T4" fmla="*/ 12 w 18"/>
                <a:gd name="T5" fmla="*/ 35 h 35"/>
                <a:gd name="T6" fmla="*/ 0 w 18"/>
                <a:gd name="T7" fmla="*/ 23 h 35"/>
                <a:gd name="T8" fmla="*/ 6 w 18"/>
                <a:gd name="T9" fmla="*/ 17 h 35"/>
                <a:gd name="T10" fmla="*/ 6 w 18"/>
                <a:gd name="T11" fmla="*/ 0 h 35"/>
                <a:gd name="T12" fmla="*/ 18 w 1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780" name="Freeform 4132"/>
            <p:cNvSpPr>
              <a:spLocks/>
            </p:cNvSpPr>
            <p:nvPr/>
          </p:nvSpPr>
          <p:spPr bwMode="auto">
            <a:xfrm>
              <a:off x="4728" y="2328"/>
              <a:ext cx="25" cy="34"/>
            </a:xfrm>
            <a:custGeom>
              <a:avLst/>
              <a:gdLst>
                <a:gd name="T0" fmla="*/ 18 w 24"/>
                <a:gd name="T1" fmla="*/ 30 h 30"/>
                <a:gd name="T2" fmla="*/ 12 w 24"/>
                <a:gd name="T3" fmla="*/ 24 h 30"/>
                <a:gd name="T4" fmla="*/ 0 w 24"/>
                <a:gd name="T5" fmla="*/ 6 h 30"/>
                <a:gd name="T6" fmla="*/ 12 w 24"/>
                <a:gd name="T7" fmla="*/ 0 h 30"/>
                <a:gd name="T8" fmla="*/ 18 w 24"/>
                <a:gd name="T9" fmla="*/ 12 h 30"/>
                <a:gd name="T10" fmla="*/ 24 w 24"/>
                <a:gd name="T11" fmla="*/ 30 h 30"/>
                <a:gd name="T12" fmla="*/ 18 w 24"/>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781" name="Freeform 4133"/>
            <p:cNvSpPr>
              <a:spLocks/>
            </p:cNvSpPr>
            <p:nvPr/>
          </p:nvSpPr>
          <p:spPr bwMode="auto">
            <a:xfrm>
              <a:off x="4686" y="2348"/>
              <a:ext cx="24" cy="27"/>
            </a:xfrm>
            <a:custGeom>
              <a:avLst/>
              <a:gdLst>
                <a:gd name="T0" fmla="*/ 18 w 24"/>
                <a:gd name="T1" fmla="*/ 6 h 24"/>
                <a:gd name="T2" fmla="*/ 0 w 24"/>
                <a:gd name="T3" fmla="*/ 0 h 24"/>
                <a:gd name="T4" fmla="*/ 0 w 24"/>
                <a:gd name="T5" fmla="*/ 0 h 24"/>
                <a:gd name="T6" fmla="*/ 6 w 24"/>
                <a:gd name="T7" fmla="*/ 24 h 24"/>
                <a:gd name="T8" fmla="*/ 24 w 24"/>
                <a:gd name="T9" fmla="*/ 12 h 24"/>
                <a:gd name="T10" fmla="*/ 24 w 24"/>
                <a:gd name="T11" fmla="*/ 6 h 24"/>
                <a:gd name="T12" fmla="*/ 18 w 24"/>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8" y="6"/>
                  </a:moveTo>
                  <a:lnTo>
                    <a:pt x="0" y="0"/>
                  </a:lnTo>
                  <a:lnTo>
                    <a:pt x="0" y="0"/>
                  </a:lnTo>
                  <a:lnTo>
                    <a:pt x="6" y="24"/>
                  </a:lnTo>
                  <a:lnTo>
                    <a:pt x="24" y="12"/>
                  </a:lnTo>
                  <a:lnTo>
                    <a:pt x="24" y="6"/>
                  </a:lnTo>
                  <a:lnTo>
                    <a:pt x="18"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782" name="Freeform 4134"/>
            <p:cNvSpPr>
              <a:spLocks/>
            </p:cNvSpPr>
            <p:nvPr/>
          </p:nvSpPr>
          <p:spPr bwMode="auto">
            <a:xfrm>
              <a:off x="4607" y="2362"/>
              <a:ext cx="42" cy="60"/>
            </a:xfrm>
            <a:custGeom>
              <a:avLst/>
              <a:gdLst>
                <a:gd name="T0" fmla="*/ 42 w 42"/>
                <a:gd name="T1" fmla="*/ 12 h 53"/>
                <a:gd name="T2" fmla="*/ 12 w 42"/>
                <a:gd name="T3" fmla="*/ 41 h 53"/>
                <a:gd name="T4" fmla="*/ 0 w 42"/>
                <a:gd name="T5" fmla="*/ 53 h 53"/>
                <a:gd name="T6" fmla="*/ 0 w 42"/>
                <a:gd name="T7" fmla="*/ 47 h 53"/>
                <a:gd name="T8" fmla="*/ 12 w 42"/>
                <a:gd name="T9" fmla="*/ 35 h 53"/>
                <a:gd name="T10" fmla="*/ 30 w 42"/>
                <a:gd name="T11" fmla="*/ 18 h 53"/>
                <a:gd name="T12" fmla="*/ 30 w 42"/>
                <a:gd name="T13" fmla="*/ 6 h 53"/>
                <a:gd name="T14" fmla="*/ 36 w 42"/>
                <a:gd name="T15" fmla="*/ 6 h 53"/>
                <a:gd name="T16" fmla="*/ 36 w 42"/>
                <a:gd name="T17" fmla="*/ 0 h 53"/>
                <a:gd name="T18" fmla="*/ 42 w 42"/>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783" name="Freeform 4135"/>
            <p:cNvSpPr>
              <a:spLocks/>
            </p:cNvSpPr>
            <p:nvPr/>
          </p:nvSpPr>
          <p:spPr bwMode="auto">
            <a:xfrm>
              <a:off x="4649" y="2315"/>
              <a:ext cx="24" cy="20"/>
            </a:xfrm>
            <a:custGeom>
              <a:avLst/>
              <a:gdLst>
                <a:gd name="T0" fmla="*/ 24 w 24"/>
                <a:gd name="T1" fmla="*/ 12 h 18"/>
                <a:gd name="T2" fmla="*/ 24 w 24"/>
                <a:gd name="T3" fmla="*/ 18 h 18"/>
                <a:gd name="T4" fmla="*/ 12 w 24"/>
                <a:gd name="T5" fmla="*/ 6 h 18"/>
                <a:gd name="T6" fmla="*/ 0 w 24"/>
                <a:gd name="T7" fmla="*/ 0 h 18"/>
                <a:gd name="T8" fmla="*/ 24 w 24"/>
                <a:gd name="T9" fmla="*/ 0 h 18"/>
                <a:gd name="T10" fmla="*/ 24 w 24"/>
                <a:gd name="T11" fmla="*/ 12 h 18"/>
              </a:gdLst>
              <a:ahLst/>
              <a:cxnLst>
                <a:cxn ang="0">
                  <a:pos x="T0" y="T1"/>
                </a:cxn>
                <a:cxn ang="0">
                  <a:pos x="T2" y="T3"/>
                </a:cxn>
                <a:cxn ang="0">
                  <a:pos x="T4" y="T5"/>
                </a:cxn>
                <a:cxn ang="0">
                  <a:pos x="T6" y="T7"/>
                </a:cxn>
                <a:cxn ang="0">
                  <a:pos x="T8" y="T9"/>
                </a:cxn>
                <a:cxn ang="0">
                  <a:pos x="T10" y="T11"/>
                </a:cxn>
              </a:cxnLst>
              <a:rect l="0" t="0" r="r" b="b"/>
              <a:pathLst>
                <a:path w="24" h="18">
                  <a:moveTo>
                    <a:pt x="24" y="12"/>
                  </a:moveTo>
                  <a:lnTo>
                    <a:pt x="24" y="18"/>
                  </a:lnTo>
                  <a:lnTo>
                    <a:pt x="12" y="6"/>
                  </a:lnTo>
                  <a:lnTo>
                    <a:pt x="0" y="0"/>
                  </a:lnTo>
                  <a:lnTo>
                    <a:pt x="24" y="0"/>
                  </a:lnTo>
                  <a:lnTo>
                    <a:pt x="24"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373" name="Freeform 4136"/>
            <p:cNvSpPr>
              <a:spLocks/>
            </p:cNvSpPr>
            <p:nvPr/>
          </p:nvSpPr>
          <p:spPr bwMode="auto">
            <a:xfrm>
              <a:off x="4728" y="2355"/>
              <a:ext cx="18" cy="33"/>
            </a:xfrm>
            <a:custGeom>
              <a:avLst/>
              <a:gdLst>
                <a:gd name="T0" fmla="*/ 12 w 18"/>
                <a:gd name="T1" fmla="*/ 15 h 29"/>
                <a:gd name="T2" fmla="*/ 18 w 18"/>
                <a:gd name="T3" fmla="*/ 59 h 29"/>
                <a:gd name="T4" fmla="*/ 18 w 18"/>
                <a:gd name="T5" fmla="*/ 59 h 29"/>
                <a:gd name="T6" fmla="*/ 12 w 18"/>
                <a:gd name="T7" fmla="*/ 73 h 29"/>
                <a:gd name="T8" fmla="*/ 6 w 18"/>
                <a:gd name="T9" fmla="*/ 30 h 29"/>
                <a:gd name="T10" fmla="*/ 0 w 18"/>
                <a:gd name="T11" fmla="*/ 0 h 29"/>
                <a:gd name="T12" fmla="*/ 12 w 18"/>
                <a:gd name="T13" fmla="*/ 1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2374" name="Freeform 4137"/>
            <p:cNvSpPr>
              <a:spLocks/>
            </p:cNvSpPr>
            <p:nvPr/>
          </p:nvSpPr>
          <p:spPr bwMode="auto">
            <a:xfrm>
              <a:off x="4710" y="2335"/>
              <a:ext cx="12" cy="13"/>
            </a:xfrm>
            <a:custGeom>
              <a:avLst/>
              <a:gdLst>
                <a:gd name="T0" fmla="*/ 12 w 12"/>
                <a:gd name="T1" fmla="*/ 20 h 12"/>
                <a:gd name="T2" fmla="*/ 0 w 12"/>
                <a:gd name="T3" fmla="*/ 13 h 12"/>
                <a:gd name="T4" fmla="*/ 0 w 12"/>
                <a:gd name="T5" fmla="*/ 13 h 12"/>
                <a:gd name="T6" fmla="*/ 0 w 12"/>
                <a:gd name="T7" fmla="*/ 0 h 12"/>
                <a:gd name="T8" fmla="*/ 12 w 12"/>
                <a:gd name="T9" fmla="*/ 20 h 12"/>
                <a:gd name="T10" fmla="*/ 12 w 12"/>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12375" name="Freeform 4138"/>
            <p:cNvSpPr>
              <a:spLocks/>
            </p:cNvSpPr>
            <p:nvPr/>
          </p:nvSpPr>
          <p:spPr bwMode="auto">
            <a:xfrm>
              <a:off x="4722" y="2388"/>
              <a:ext cx="19" cy="7"/>
            </a:xfrm>
            <a:custGeom>
              <a:avLst/>
              <a:gdLst>
                <a:gd name="T0" fmla="*/ 25 w 18"/>
                <a:gd name="T1" fmla="*/ 18 h 6"/>
                <a:gd name="T2" fmla="*/ 19 w 18"/>
                <a:gd name="T3" fmla="*/ 0 h 6"/>
                <a:gd name="T4" fmla="*/ 0 w 18"/>
                <a:gd name="T5" fmla="*/ 18 h 6"/>
                <a:gd name="T6" fmla="*/ 25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2376" name="Freeform 4139"/>
            <p:cNvSpPr>
              <a:spLocks/>
            </p:cNvSpPr>
            <p:nvPr/>
          </p:nvSpPr>
          <p:spPr bwMode="auto">
            <a:xfrm>
              <a:off x="4716" y="2362"/>
              <a:ext cx="6" cy="39"/>
            </a:xfrm>
            <a:custGeom>
              <a:avLst/>
              <a:gdLst>
                <a:gd name="T0" fmla="*/ 6 w 6"/>
                <a:gd name="T1" fmla="*/ 0 h 35"/>
                <a:gd name="T2" fmla="*/ 6 w 6"/>
                <a:gd name="T3" fmla="*/ 13 h 35"/>
                <a:gd name="T4" fmla="*/ 6 w 6"/>
                <a:gd name="T5" fmla="*/ 50 h 35"/>
                <a:gd name="T6" fmla="*/ 0 w 6"/>
                <a:gd name="T7" fmla="*/ 74 h 35"/>
                <a:gd name="T8" fmla="*/ 6 w 6"/>
                <a:gd name="T9" fmla="*/ 3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2377" name="Freeform 4140"/>
            <p:cNvSpPr>
              <a:spLocks/>
            </p:cNvSpPr>
            <p:nvPr/>
          </p:nvSpPr>
          <p:spPr bwMode="auto">
            <a:xfrm>
              <a:off x="4238" y="2152"/>
              <a:ext cx="151" cy="330"/>
            </a:xfrm>
            <a:custGeom>
              <a:avLst/>
              <a:gdLst>
                <a:gd name="T0" fmla="*/ 60 w 149"/>
                <a:gd name="T1" fmla="*/ 521 h 293"/>
                <a:gd name="T2" fmla="*/ 54 w 149"/>
                <a:gd name="T3" fmla="*/ 480 h 293"/>
                <a:gd name="T4" fmla="*/ 60 w 149"/>
                <a:gd name="T5" fmla="*/ 442 h 293"/>
                <a:gd name="T6" fmla="*/ 60 w 149"/>
                <a:gd name="T7" fmla="*/ 400 h 293"/>
                <a:gd name="T8" fmla="*/ 60 w 149"/>
                <a:gd name="T9" fmla="*/ 330 h 293"/>
                <a:gd name="T10" fmla="*/ 78 w 149"/>
                <a:gd name="T11" fmla="*/ 318 h 293"/>
                <a:gd name="T12" fmla="*/ 78 w 149"/>
                <a:gd name="T13" fmla="*/ 359 h 293"/>
                <a:gd name="T14" fmla="*/ 90 w 149"/>
                <a:gd name="T15" fmla="*/ 359 h 293"/>
                <a:gd name="T16" fmla="*/ 108 w 149"/>
                <a:gd name="T17" fmla="*/ 385 h 293"/>
                <a:gd name="T18" fmla="*/ 116 w 149"/>
                <a:gd name="T19" fmla="*/ 416 h 293"/>
                <a:gd name="T20" fmla="*/ 108 w 149"/>
                <a:gd name="T21" fmla="*/ 372 h 293"/>
                <a:gd name="T22" fmla="*/ 102 w 149"/>
                <a:gd name="T23" fmla="*/ 330 h 293"/>
                <a:gd name="T24" fmla="*/ 116 w 149"/>
                <a:gd name="T25" fmla="*/ 291 h 293"/>
                <a:gd name="T26" fmla="*/ 157 w 149"/>
                <a:gd name="T27" fmla="*/ 291 h 293"/>
                <a:gd name="T28" fmla="*/ 163 w 149"/>
                <a:gd name="T29" fmla="*/ 260 h 293"/>
                <a:gd name="T30" fmla="*/ 157 w 149"/>
                <a:gd name="T31" fmla="*/ 220 h 293"/>
                <a:gd name="T32" fmla="*/ 145 w 149"/>
                <a:gd name="T33" fmla="*/ 164 h 293"/>
                <a:gd name="T34" fmla="*/ 139 w 149"/>
                <a:gd name="T35" fmla="*/ 140 h 293"/>
                <a:gd name="T36" fmla="*/ 116 w 149"/>
                <a:gd name="T37" fmla="*/ 98 h 293"/>
                <a:gd name="T38" fmla="*/ 102 w 149"/>
                <a:gd name="T39" fmla="*/ 112 h 293"/>
                <a:gd name="T40" fmla="*/ 96 w 149"/>
                <a:gd name="T41" fmla="*/ 126 h 293"/>
                <a:gd name="T42" fmla="*/ 84 w 149"/>
                <a:gd name="T43" fmla="*/ 112 h 293"/>
                <a:gd name="T44" fmla="*/ 72 w 149"/>
                <a:gd name="T45" fmla="*/ 140 h 293"/>
                <a:gd name="T46" fmla="*/ 66 w 149"/>
                <a:gd name="T47" fmla="*/ 42 h 293"/>
                <a:gd name="T48" fmla="*/ 54 w 149"/>
                <a:gd name="T49" fmla="*/ 42 h 293"/>
                <a:gd name="T50" fmla="*/ 54 w 149"/>
                <a:gd name="T51" fmla="*/ 14 h 293"/>
                <a:gd name="T52" fmla="*/ 48 w 149"/>
                <a:gd name="T53" fmla="*/ 0 h 293"/>
                <a:gd name="T54" fmla="*/ 29 w 149"/>
                <a:gd name="T55" fmla="*/ 14 h 293"/>
                <a:gd name="T56" fmla="*/ 24 w 149"/>
                <a:gd name="T57" fmla="*/ 29 h 293"/>
                <a:gd name="T58" fmla="*/ 6 w 149"/>
                <a:gd name="T59" fmla="*/ 42 h 293"/>
                <a:gd name="T60" fmla="*/ 0 w 149"/>
                <a:gd name="T61" fmla="*/ 98 h 293"/>
                <a:gd name="T62" fmla="*/ 0 w 149"/>
                <a:gd name="T63" fmla="*/ 83 h 293"/>
                <a:gd name="T64" fmla="*/ 12 w 149"/>
                <a:gd name="T65" fmla="*/ 140 h 293"/>
                <a:gd name="T66" fmla="*/ 24 w 149"/>
                <a:gd name="T67" fmla="*/ 194 h 293"/>
                <a:gd name="T68" fmla="*/ 29 w 149"/>
                <a:gd name="T69" fmla="*/ 194 h 293"/>
                <a:gd name="T70" fmla="*/ 24 w 149"/>
                <a:gd name="T71" fmla="*/ 220 h 293"/>
                <a:gd name="T72" fmla="*/ 24 w 149"/>
                <a:gd name="T73" fmla="*/ 234 h 293"/>
                <a:gd name="T74" fmla="*/ 24 w 149"/>
                <a:gd name="T75" fmla="*/ 260 h 293"/>
                <a:gd name="T76" fmla="*/ 35 w 149"/>
                <a:gd name="T77" fmla="*/ 291 h 293"/>
                <a:gd name="T78" fmla="*/ 48 w 149"/>
                <a:gd name="T79" fmla="*/ 318 h 293"/>
                <a:gd name="T80" fmla="*/ 54 w 149"/>
                <a:gd name="T81" fmla="*/ 359 h 293"/>
                <a:gd name="T82" fmla="*/ 60 w 149"/>
                <a:gd name="T83" fmla="*/ 416 h 293"/>
                <a:gd name="T84" fmla="*/ 48 w 149"/>
                <a:gd name="T85" fmla="*/ 471 h 293"/>
                <a:gd name="T86" fmla="*/ 48 w 149"/>
                <a:gd name="T87" fmla="*/ 471 h 293"/>
                <a:gd name="T88" fmla="*/ 35 w 149"/>
                <a:gd name="T89" fmla="*/ 521 h 293"/>
                <a:gd name="T90" fmla="*/ 35 w 149"/>
                <a:gd name="T91" fmla="*/ 563 h 293"/>
                <a:gd name="T92" fmla="*/ 35 w 149"/>
                <a:gd name="T93" fmla="*/ 563 h 293"/>
                <a:gd name="T94" fmla="*/ 54 w 149"/>
                <a:gd name="T95" fmla="*/ 577 h 293"/>
                <a:gd name="T96" fmla="*/ 60 w 149"/>
                <a:gd name="T97" fmla="*/ 603 h 293"/>
                <a:gd name="T98" fmla="*/ 66 w 149"/>
                <a:gd name="T99" fmla="*/ 617 h 293"/>
                <a:gd name="T100" fmla="*/ 72 w 149"/>
                <a:gd name="T101" fmla="*/ 645 h 293"/>
                <a:gd name="T102" fmla="*/ 78 w 149"/>
                <a:gd name="T103" fmla="*/ 633 h 293"/>
                <a:gd name="T104" fmla="*/ 90 w 149"/>
                <a:gd name="T105" fmla="*/ 660 h 293"/>
                <a:gd name="T106" fmla="*/ 90 w 149"/>
                <a:gd name="T107" fmla="*/ 675 h 293"/>
                <a:gd name="T108" fmla="*/ 102 w 149"/>
                <a:gd name="T109" fmla="*/ 675 h 293"/>
                <a:gd name="T110" fmla="*/ 108 w 149"/>
                <a:gd name="T111" fmla="*/ 660 h 293"/>
                <a:gd name="T112" fmla="*/ 102 w 149"/>
                <a:gd name="T113" fmla="*/ 617 h 293"/>
                <a:gd name="T114" fmla="*/ 84 w 149"/>
                <a:gd name="T115" fmla="*/ 617 h 293"/>
                <a:gd name="T116" fmla="*/ 78 w 149"/>
                <a:gd name="T117" fmla="*/ 589 h 293"/>
                <a:gd name="T118" fmla="*/ 72 w 149"/>
                <a:gd name="T119" fmla="*/ 563 h 293"/>
                <a:gd name="T120" fmla="*/ 66 w 149"/>
                <a:gd name="T121" fmla="*/ 521 h 293"/>
                <a:gd name="T122" fmla="*/ 60 w 149"/>
                <a:gd name="T123" fmla="*/ 521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12378" name="Freeform 4141"/>
            <p:cNvSpPr>
              <a:spLocks/>
            </p:cNvSpPr>
            <p:nvPr/>
          </p:nvSpPr>
          <p:spPr bwMode="auto">
            <a:xfrm>
              <a:off x="4304" y="2093"/>
              <a:ext cx="157" cy="322"/>
            </a:xfrm>
            <a:custGeom>
              <a:avLst/>
              <a:gdLst>
                <a:gd name="T0" fmla="*/ 48 w 156"/>
                <a:gd name="T1" fmla="*/ 120 h 287"/>
                <a:gd name="T2" fmla="*/ 30 w 156"/>
                <a:gd name="T3" fmla="*/ 107 h 287"/>
                <a:gd name="T4" fmla="*/ 18 w 156"/>
                <a:gd name="T5" fmla="*/ 68 h 287"/>
                <a:gd name="T6" fmla="*/ 6 w 156"/>
                <a:gd name="T7" fmla="*/ 27 h 287"/>
                <a:gd name="T8" fmla="*/ 18 w 156"/>
                <a:gd name="T9" fmla="*/ 27 h 287"/>
                <a:gd name="T10" fmla="*/ 30 w 156"/>
                <a:gd name="T11" fmla="*/ 27 h 287"/>
                <a:gd name="T12" fmla="*/ 42 w 156"/>
                <a:gd name="T13" fmla="*/ 27 h 287"/>
                <a:gd name="T14" fmla="*/ 60 w 156"/>
                <a:gd name="T15" fmla="*/ 0 h 287"/>
                <a:gd name="T16" fmla="*/ 91 w 156"/>
                <a:gd name="T17" fmla="*/ 39 h 287"/>
                <a:gd name="T18" fmla="*/ 115 w 156"/>
                <a:gd name="T19" fmla="*/ 80 h 287"/>
                <a:gd name="T20" fmla="*/ 97 w 156"/>
                <a:gd name="T21" fmla="*/ 107 h 287"/>
                <a:gd name="T22" fmla="*/ 85 w 156"/>
                <a:gd name="T23" fmla="*/ 147 h 287"/>
                <a:gd name="T24" fmla="*/ 91 w 156"/>
                <a:gd name="T25" fmla="*/ 229 h 287"/>
                <a:gd name="T26" fmla="*/ 121 w 156"/>
                <a:gd name="T27" fmla="*/ 295 h 287"/>
                <a:gd name="T28" fmla="*/ 145 w 156"/>
                <a:gd name="T29" fmla="*/ 349 h 287"/>
                <a:gd name="T30" fmla="*/ 163 w 156"/>
                <a:gd name="T31" fmla="*/ 471 h 287"/>
                <a:gd name="T32" fmla="*/ 163 w 156"/>
                <a:gd name="T33" fmla="*/ 496 h 287"/>
                <a:gd name="T34" fmla="*/ 145 w 156"/>
                <a:gd name="T35" fmla="*/ 536 h 287"/>
                <a:gd name="T36" fmla="*/ 121 w 156"/>
                <a:gd name="T37" fmla="*/ 567 h 287"/>
                <a:gd name="T38" fmla="*/ 121 w 156"/>
                <a:gd name="T39" fmla="*/ 588 h 287"/>
                <a:gd name="T40" fmla="*/ 121 w 156"/>
                <a:gd name="T41" fmla="*/ 601 h 287"/>
                <a:gd name="T42" fmla="*/ 97 w 156"/>
                <a:gd name="T43" fmla="*/ 641 h 287"/>
                <a:gd name="T44" fmla="*/ 91 w 156"/>
                <a:gd name="T45" fmla="*/ 588 h 287"/>
                <a:gd name="T46" fmla="*/ 91 w 156"/>
                <a:gd name="T47" fmla="*/ 551 h 287"/>
                <a:gd name="T48" fmla="*/ 109 w 156"/>
                <a:gd name="T49" fmla="*/ 551 h 287"/>
                <a:gd name="T50" fmla="*/ 115 w 156"/>
                <a:gd name="T51" fmla="*/ 509 h 287"/>
                <a:gd name="T52" fmla="*/ 127 w 156"/>
                <a:gd name="T53" fmla="*/ 456 h 287"/>
                <a:gd name="T54" fmla="*/ 127 w 156"/>
                <a:gd name="T55" fmla="*/ 375 h 287"/>
                <a:gd name="T56" fmla="*/ 121 w 156"/>
                <a:gd name="T57" fmla="*/ 323 h 287"/>
                <a:gd name="T58" fmla="*/ 103 w 156"/>
                <a:gd name="T59" fmla="*/ 295 h 287"/>
                <a:gd name="T60" fmla="*/ 85 w 156"/>
                <a:gd name="T61" fmla="*/ 243 h 287"/>
                <a:gd name="T62" fmla="*/ 42 w 156"/>
                <a:gd name="T63" fmla="*/ 176 h 287"/>
                <a:gd name="T64" fmla="*/ 60 w 156"/>
                <a:gd name="T65" fmla="*/ 1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p>
          </p:txBody>
        </p:sp>
        <p:sp>
          <p:nvSpPr>
            <p:cNvPr id="12379" name="Freeform 4142"/>
            <p:cNvSpPr>
              <a:spLocks/>
            </p:cNvSpPr>
            <p:nvPr/>
          </p:nvSpPr>
          <p:spPr bwMode="auto">
            <a:xfrm>
              <a:off x="3406" y="2025"/>
              <a:ext cx="13" cy="34"/>
            </a:xfrm>
            <a:custGeom>
              <a:avLst/>
              <a:gdLst>
                <a:gd name="T0" fmla="*/ 13 w 12"/>
                <a:gd name="T1" fmla="*/ 74 h 30"/>
                <a:gd name="T2" fmla="*/ 13 w 12"/>
                <a:gd name="T3" fmla="*/ 74 h 30"/>
                <a:gd name="T4" fmla="*/ 0 w 12"/>
                <a:gd name="T5" fmla="*/ 74 h 30"/>
                <a:gd name="T6" fmla="*/ 0 w 12"/>
                <a:gd name="T7" fmla="*/ 29 h 30"/>
                <a:gd name="T8" fmla="*/ 13 w 12"/>
                <a:gd name="T9" fmla="*/ 0 h 30"/>
                <a:gd name="T10" fmla="*/ 20 w 12"/>
                <a:gd name="T11" fmla="*/ 42 h 30"/>
                <a:gd name="T12" fmla="*/ 13 w 12"/>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2380" name="Freeform 4143"/>
            <p:cNvSpPr>
              <a:spLocks/>
            </p:cNvSpPr>
            <p:nvPr/>
          </p:nvSpPr>
          <p:spPr bwMode="auto">
            <a:xfrm>
              <a:off x="3255" y="1722"/>
              <a:ext cx="364" cy="323"/>
            </a:xfrm>
            <a:custGeom>
              <a:avLst/>
              <a:gdLst>
                <a:gd name="T0" fmla="*/ 42 w 358"/>
                <a:gd name="T1" fmla="*/ 273 h 287"/>
                <a:gd name="T2" fmla="*/ 48 w 358"/>
                <a:gd name="T3" fmla="*/ 205 h 287"/>
                <a:gd name="T4" fmla="*/ 29 w 358"/>
                <a:gd name="T5" fmla="*/ 163 h 287"/>
                <a:gd name="T6" fmla="*/ 6 w 358"/>
                <a:gd name="T7" fmla="*/ 83 h 287"/>
                <a:gd name="T8" fmla="*/ 0 w 358"/>
                <a:gd name="T9" fmla="*/ 14 h 287"/>
                <a:gd name="T10" fmla="*/ 6 w 358"/>
                <a:gd name="T11" fmla="*/ 0 h 287"/>
                <a:gd name="T12" fmla="*/ 29 w 358"/>
                <a:gd name="T13" fmla="*/ 42 h 287"/>
                <a:gd name="T14" fmla="*/ 66 w 358"/>
                <a:gd name="T15" fmla="*/ 0 h 287"/>
                <a:gd name="T16" fmla="*/ 66 w 358"/>
                <a:gd name="T17" fmla="*/ 42 h 287"/>
                <a:gd name="T18" fmla="*/ 102 w 358"/>
                <a:gd name="T19" fmla="*/ 98 h 287"/>
                <a:gd name="T20" fmla="*/ 151 w 358"/>
                <a:gd name="T21" fmla="*/ 140 h 287"/>
                <a:gd name="T22" fmla="*/ 182 w 358"/>
                <a:gd name="T23" fmla="*/ 140 h 287"/>
                <a:gd name="T24" fmla="*/ 182 w 358"/>
                <a:gd name="T25" fmla="*/ 111 h 287"/>
                <a:gd name="T26" fmla="*/ 200 w 358"/>
                <a:gd name="T27" fmla="*/ 83 h 287"/>
                <a:gd name="T28" fmla="*/ 243 w 358"/>
                <a:gd name="T29" fmla="*/ 69 h 287"/>
                <a:gd name="T30" fmla="*/ 289 w 358"/>
                <a:gd name="T31" fmla="*/ 111 h 287"/>
                <a:gd name="T32" fmla="*/ 322 w 358"/>
                <a:gd name="T33" fmla="*/ 140 h 287"/>
                <a:gd name="T34" fmla="*/ 322 w 358"/>
                <a:gd name="T35" fmla="*/ 232 h 287"/>
                <a:gd name="T36" fmla="*/ 322 w 358"/>
                <a:gd name="T37" fmla="*/ 273 h 287"/>
                <a:gd name="T38" fmla="*/ 328 w 358"/>
                <a:gd name="T39" fmla="*/ 289 h 287"/>
                <a:gd name="T40" fmla="*/ 335 w 358"/>
                <a:gd name="T41" fmla="*/ 371 h 287"/>
                <a:gd name="T42" fmla="*/ 363 w 358"/>
                <a:gd name="T43" fmla="*/ 400 h 287"/>
                <a:gd name="T44" fmla="*/ 377 w 358"/>
                <a:gd name="T45" fmla="*/ 508 h 287"/>
                <a:gd name="T46" fmla="*/ 395 w 358"/>
                <a:gd name="T47" fmla="*/ 573 h 287"/>
                <a:gd name="T48" fmla="*/ 402 w 358"/>
                <a:gd name="T49" fmla="*/ 602 h 287"/>
                <a:gd name="T50" fmla="*/ 377 w 358"/>
                <a:gd name="T51" fmla="*/ 628 h 287"/>
                <a:gd name="T52" fmla="*/ 356 w 358"/>
                <a:gd name="T53" fmla="*/ 657 h 287"/>
                <a:gd name="T54" fmla="*/ 310 w 358"/>
                <a:gd name="T55" fmla="*/ 644 h 287"/>
                <a:gd name="T56" fmla="*/ 274 w 358"/>
                <a:gd name="T57" fmla="*/ 573 h 287"/>
                <a:gd name="T58" fmla="*/ 213 w 358"/>
                <a:gd name="T59" fmla="*/ 587 h 287"/>
                <a:gd name="T60" fmla="*/ 182 w 358"/>
                <a:gd name="T61" fmla="*/ 547 h 287"/>
                <a:gd name="T62" fmla="*/ 151 w 358"/>
                <a:gd name="T63" fmla="*/ 481 h 287"/>
                <a:gd name="T64" fmla="*/ 127 w 358"/>
                <a:gd name="T65" fmla="*/ 438 h 287"/>
                <a:gd name="T66" fmla="*/ 121 w 358"/>
                <a:gd name="T67" fmla="*/ 423 h 287"/>
                <a:gd name="T68" fmla="*/ 115 w 358"/>
                <a:gd name="T69" fmla="*/ 438 h 287"/>
                <a:gd name="T70" fmla="*/ 102 w 358"/>
                <a:gd name="T71" fmla="*/ 400 h 287"/>
                <a:gd name="T72" fmla="*/ 90 w 358"/>
                <a:gd name="T73" fmla="*/ 357 h 287"/>
                <a:gd name="T74" fmla="*/ 66 w 358"/>
                <a:gd name="T75" fmla="*/ 315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p>
          </p:txBody>
        </p:sp>
        <p:sp>
          <p:nvSpPr>
            <p:cNvPr id="12381" name="Freeform 4144"/>
            <p:cNvSpPr>
              <a:spLocks/>
            </p:cNvSpPr>
            <p:nvPr/>
          </p:nvSpPr>
          <p:spPr bwMode="auto">
            <a:xfrm>
              <a:off x="3183" y="1776"/>
              <a:ext cx="175" cy="183"/>
            </a:xfrm>
            <a:custGeom>
              <a:avLst/>
              <a:gdLst>
                <a:gd name="T0" fmla="*/ 114 w 173"/>
                <a:gd name="T1" fmla="*/ 168 h 162"/>
                <a:gd name="T2" fmla="*/ 114 w 173"/>
                <a:gd name="T3" fmla="*/ 141 h 162"/>
                <a:gd name="T4" fmla="*/ 120 w 173"/>
                <a:gd name="T5" fmla="*/ 98 h 162"/>
                <a:gd name="T6" fmla="*/ 120 w 173"/>
                <a:gd name="T7" fmla="*/ 70 h 162"/>
                <a:gd name="T8" fmla="*/ 108 w 173"/>
                <a:gd name="T9" fmla="*/ 58 h 162"/>
                <a:gd name="T10" fmla="*/ 97 w 173"/>
                <a:gd name="T11" fmla="*/ 14 h 162"/>
                <a:gd name="T12" fmla="*/ 85 w 173"/>
                <a:gd name="T13" fmla="*/ 14 h 162"/>
                <a:gd name="T14" fmla="*/ 79 w 173"/>
                <a:gd name="T15" fmla="*/ 0 h 162"/>
                <a:gd name="T16" fmla="*/ 61 w 173"/>
                <a:gd name="T17" fmla="*/ 0 h 162"/>
                <a:gd name="T18" fmla="*/ 55 w 173"/>
                <a:gd name="T19" fmla="*/ 14 h 162"/>
                <a:gd name="T20" fmla="*/ 30 w 173"/>
                <a:gd name="T21" fmla="*/ 42 h 162"/>
                <a:gd name="T22" fmla="*/ 30 w 173"/>
                <a:gd name="T23" fmla="*/ 141 h 162"/>
                <a:gd name="T24" fmla="*/ 18 w 173"/>
                <a:gd name="T25" fmla="*/ 156 h 162"/>
                <a:gd name="T26" fmla="*/ 0 w 173"/>
                <a:gd name="T27" fmla="*/ 183 h 162"/>
                <a:gd name="T28" fmla="*/ 12 w 173"/>
                <a:gd name="T29" fmla="*/ 239 h 162"/>
                <a:gd name="T30" fmla="*/ 24 w 173"/>
                <a:gd name="T31" fmla="*/ 254 h 162"/>
                <a:gd name="T32" fmla="*/ 42 w 173"/>
                <a:gd name="T33" fmla="*/ 268 h 162"/>
                <a:gd name="T34" fmla="*/ 67 w 173"/>
                <a:gd name="T35" fmla="*/ 294 h 162"/>
                <a:gd name="T36" fmla="*/ 85 w 173"/>
                <a:gd name="T37" fmla="*/ 311 h 162"/>
                <a:gd name="T38" fmla="*/ 97 w 173"/>
                <a:gd name="T39" fmla="*/ 338 h 162"/>
                <a:gd name="T40" fmla="*/ 114 w 173"/>
                <a:gd name="T41" fmla="*/ 381 h 162"/>
                <a:gd name="T42" fmla="*/ 151 w 173"/>
                <a:gd name="T43" fmla="*/ 381 h 162"/>
                <a:gd name="T44" fmla="*/ 163 w 173"/>
                <a:gd name="T45" fmla="*/ 352 h 162"/>
                <a:gd name="T46" fmla="*/ 175 w 173"/>
                <a:gd name="T47" fmla="*/ 338 h 162"/>
                <a:gd name="T48" fmla="*/ 187 w 173"/>
                <a:gd name="T49" fmla="*/ 338 h 162"/>
                <a:gd name="T50" fmla="*/ 181 w 173"/>
                <a:gd name="T51" fmla="*/ 324 h 162"/>
                <a:gd name="T52" fmla="*/ 175 w 173"/>
                <a:gd name="T53" fmla="*/ 294 h 162"/>
                <a:gd name="T54" fmla="*/ 169 w 173"/>
                <a:gd name="T55" fmla="*/ 294 h 162"/>
                <a:gd name="T56" fmla="*/ 169 w 173"/>
                <a:gd name="T57" fmla="*/ 254 h 162"/>
                <a:gd name="T58" fmla="*/ 163 w 173"/>
                <a:gd name="T59" fmla="*/ 239 h 162"/>
                <a:gd name="T60" fmla="*/ 145 w 173"/>
                <a:gd name="T61" fmla="*/ 212 h 162"/>
                <a:gd name="T62" fmla="*/ 126 w 173"/>
                <a:gd name="T63" fmla="*/ 198 h 162"/>
                <a:gd name="T64" fmla="*/ 114 w 173"/>
                <a:gd name="T65" fmla="*/ 168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2382" name="Freeform 4145"/>
            <p:cNvSpPr>
              <a:spLocks/>
            </p:cNvSpPr>
            <p:nvPr/>
          </p:nvSpPr>
          <p:spPr bwMode="auto">
            <a:xfrm>
              <a:off x="3322" y="1938"/>
              <a:ext cx="36" cy="34"/>
            </a:xfrm>
            <a:custGeom>
              <a:avLst/>
              <a:gdLst>
                <a:gd name="T0" fmla="*/ 30 w 36"/>
                <a:gd name="T1" fmla="*/ 29 h 30"/>
                <a:gd name="T2" fmla="*/ 24 w 36"/>
                <a:gd name="T3" fmla="*/ 29 h 30"/>
                <a:gd name="T4" fmla="*/ 24 w 36"/>
                <a:gd name="T5" fmla="*/ 42 h 30"/>
                <a:gd name="T6" fmla="*/ 36 w 36"/>
                <a:gd name="T7" fmla="*/ 74 h 30"/>
                <a:gd name="T8" fmla="*/ 18 w 36"/>
                <a:gd name="T9" fmla="*/ 74 h 30"/>
                <a:gd name="T10" fmla="*/ 18 w 36"/>
                <a:gd name="T11" fmla="*/ 58 h 30"/>
                <a:gd name="T12" fmla="*/ 0 w 36"/>
                <a:gd name="T13" fmla="*/ 42 h 30"/>
                <a:gd name="T14" fmla="*/ 12 w 36"/>
                <a:gd name="T15" fmla="*/ 14 h 30"/>
                <a:gd name="T16" fmla="*/ 24 w 36"/>
                <a:gd name="T17" fmla="*/ 0 h 30"/>
                <a:gd name="T18" fmla="*/ 30 w 36"/>
                <a:gd name="T19" fmla="*/ 29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2383" name="Freeform 4146"/>
            <p:cNvSpPr>
              <a:spLocks/>
            </p:cNvSpPr>
            <p:nvPr/>
          </p:nvSpPr>
          <p:spPr bwMode="auto">
            <a:xfrm>
              <a:off x="3904" y="1932"/>
              <a:ext cx="145" cy="86"/>
            </a:xfrm>
            <a:custGeom>
              <a:avLst/>
              <a:gdLst>
                <a:gd name="T0" fmla="*/ 84 w 143"/>
                <a:gd name="T1" fmla="*/ 130 h 77"/>
                <a:gd name="T2" fmla="*/ 66 w 143"/>
                <a:gd name="T3" fmla="*/ 130 h 77"/>
                <a:gd name="T4" fmla="*/ 48 w 143"/>
                <a:gd name="T5" fmla="*/ 116 h 77"/>
                <a:gd name="T6" fmla="*/ 18 w 143"/>
                <a:gd name="T7" fmla="*/ 92 h 77"/>
                <a:gd name="T8" fmla="*/ 0 w 143"/>
                <a:gd name="T9" fmla="*/ 65 h 77"/>
                <a:gd name="T10" fmla="*/ 0 w 143"/>
                <a:gd name="T11" fmla="*/ 39 h 77"/>
                <a:gd name="T12" fmla="*/ 6 w 143"/>
                <a:gd name="T13" fmla="*/ 13 h 77"/>
                <a:gd name="T14" fmla="*/ 6 w 143"/>
                <a:gd name="T15" fmla="*/ 13 h 77"/>
                <a:gd name="T16" fmla="*/ 18 w 143"/>
                <a:gd name="T17" fmla="*/ 0 h 77"/>
                <a:gd name="T18" fmla="*/ 30 w 143"/>
                <a:gd name="T19" fmla="*/ 13 h 77"/>
                <a:gd name="T20" fmla="*/ 60 w 143"/>
                <a:gd name="T21" fmla="*/ 52 h 77"/>
                <a:gd name="T22" fmla="*/ 66 w 143"/>
                <a:gd name="T23" fmla="*/ 52 h 77"/>
                <a:gd name="T24" fmla="*/ 72 w 143"/>
                <a:gd name="T25" fmla="*/ 65 h 77"/>
                <a:gd name="T26" fmla="*/ 84 w 143"/>
                <a:gd name="T27" fmla="*/ 78 h 77"/>
                <a:gd name="T28" fmla="*/ 90 w 143"/>
                <a:gd name="T29" fmla="*/ 92 h 77"/>
                <a:gd name="T30" fmla="*/ 108 w 143"/>
                <a:gd name="T31" fmla="*/ 105 h 77"/>
                <a:gd name="T32" fmla="*/ 127 w 143"/>
                <a:gd name="T33" fmla="*/ 105 h 77"/>
                <a:gd name="T34" fmla="*/ 151 w 143"/>
                <a:gd name="T35" fmla="*/ 105 h 77"/>
                <a:gd name="T36" fmla="*/ 157 w 143"/>
                <a:gd name="T37" fmla="*/ 168 h 77"/>
                <a:gd name="T38" fmla="*/ 139 w 143"/>
                <a:gd name="T39" fmla="*/ 168 h 77"/>
                <a:gd name="T40" fmla="*/ 108 w 143"/>
                <a:gd name="T41" fmla="*/ 152 h 77"/>
                <a:gd name="T42" fmla="*/ 96 w 143"/>
                <a:gd name="T43" fmla="*/ 152 h 77"/>
                <a:gd name="T44" fmla="*/ 84 w 143"/>
                <a:gd name="T45" fmla="*/ 130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2384" name="Freeform 4147"/>
            <p:cNvSpPr>
              <a:spLocks/>
            </p:cNvSpPr>
            <p:nvPr/>
          </p:nvSpPr>
          <p:spPr bwMode="auto">
            <a:xfrm>
              <a:off x="3565" y="1783"/>
              <a:ext cx="267" cy="296"/>
            </a:xfrm>
            <a:custGeom>
              <a:avLst/>
              <a:gdLst>
                <a:gd name="T0" fmla="*/ 127 w 263"/>
                <a:gd name="T1" fmla="*/ 547 h 263"/>
                <a:gd name="T2" fmla="*/ 145 w 263"/>
                <a:gd name="T3" fmla="*/ 587 h 263"/>
                <a:gd name="T4" fmla="*/ 171 w 263"/>
                <a:gd name="T5" fmla="*/ 587 h 263"/>
                <a:gd name="T6" fmla="*/ 188 w 263"/>
                <a:gd name="T7" fmla="*/ 573 h 263"/>
                <a:gd name="T8" fmla="*/ 212 w 263"/>
                <a:gd name="T9" fmla="*/ 573 h 263"/>
                <a:gd name="T10" fmla="*/ 194 w 263"/>
                <a:gd name="T11" fmla="*/ 519 h 263"/>
                <a:gd name="T12" fmla="*/ 180 w 263"/>
                <a:gd name="T13" fmla="*/ 464 h 263"/>
                <a:gd name="T14" fmla="*/ 194 w 263"/>
                <a:gd name="T15" fmla="*/ 412 h 263"/>
                <a:gd name="T16" fmla="*/ 224 w 263"/>
                <a:gd name="T17" fmla="*/ 385 h 263"/>
                <a:gd name="T18" fmla="*/ 245 w 263"/>
                <a:gd name="T19" fmla="*/ 304 h 263"/>
                <a:gd name="T20" fmla="*/ 253 w 263"/>
                <a:gd name="T21" fmla="*/ 246 h 263"/>
                <a:gd name="T22" fmla="*/ 253 w 263"/>
                <a:gd name="T23" fmla="*/ 205 h 263"/>
                <a:gd name="T24" fmla="*/ 237 w 263"/>
                <a:gd name="T25" fmla="*/ 179 h 263"/>
                <a:gd name="T26" fmla="*/ 230 w 263"/>
                <a:gd name="T27" fmla="*/ 140 h 263"/>
                <a:gd name="T28" fmla="*/ 224 w 263"/>
                <a:gd name="T29" fmla="*/ 111 h 263"/>
                <a:gd name="T30" fmla="*/ 273 w 263"/>
                <a:gd name="T31" fmla="*/ 98 h 263"/>
                <a:gd name="T32" fmla="*/ 267 w 263"/>
                <a:gd name="T33" fmla="*/ 54 h 263"/>
                <a:gd name="T34" fmla="*/ 245 w 263"/>
                <a:gd name="T35" fmla="*/ 14 h 263"/>
                <a:gd name="T36" fmla="*/ 180 w 263"/>
                <a:gd name="T37" fmla="*/ 14 h 263"/>
                <a:gd name="T38" fmla="*/ 180 w 263"/>
                <a:gd name="T39" fmla="*/ 83 h 263"/>
                <a:gd name="T40" fmla="*/ 171 w 263"/>
                <a:gd name="T41" fmla="*/ 140 h 263"/>
                <a:gd name="T42" fmla="*/ 163 w 263"/>
                <a:gd name="T43" fmla="*/ 163 h 263"/>
                <a:gd name="T44" fmla="*/ 145 w 263"/>
                <a:gd name="T45" fmla="*/ 246 h 263"/>
                <a:gd name="T46" fmla="*/ 127 w 263"/>
                <a:gd name="T47" fmla="*/ 260 h 263"/>
                <a:gd name="T48" fmla="*/ 105 w 263"/>
                <a:gd name="T49" fmla="*/ 304 h 263"/>
                <a:gd name="T50" fmla="*/ 84 w 263"/>
                <a:gd name="T51" fmla="*/ 343 h 263"/>
                <a:gd name="T52" fmla="*/ 30 w 263"/>
                <a:gd name="T53" fmla="*/ 343 h 263"/>
                <a:gd name="T54" fmla="*/ 0 w 263"/>
                <a:gd name="T55" fmla="*/ 330 h 263"/>
                <a:gd name="T56" fmla="*/ 49 w 263"/>
                <a:gd name="T57" fmla="*/ 400 h 263"/>
                <a:gd name="T58" fmla="*/ 60 w 263"/>
                <a:gd name="T59" fmla="*/ 451 h 263"/>
                <a:gd name="T60" fmla="*/ 43 w 263"/>
                <a:gd name="T61" fmla="*/ 491 h 263"/>
                <a:gd name="T62" fmla="*/ 30 w 263"/>
                <a:gd name="T63" fmla="*/ 533 h 263"/>
                <a:gd name="T64" fmla="*/ 66 w 263"/>
                <a:gd name="T65" fmla="*/ 533 h 263"/>
                <a:gd name="T66" fmla="*/ 96 w 263"/>
                <a:gd name="T67" fmla="*/ 53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12385" name="Freeform 4148"/>
            <p:cNvSpPr>
              <a:spLocks/>
            </p:cNvSpPr>
            <p:nvPr/>
          </p:nvSpPr>
          <p:spPr bwMode="auto">
            <a:xfrm>
              <a:off x="2952" y="1904"/>
              <a:ext cx="194" cy="221"/>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p>
          </p:txBody>
        </p:sp>
        <p:sp>
          <p:nvSpPr>
            <p:cNvPr id="31797" name="Freeform 4149"/>
            <p:cNvSpPr>
              <a:spLocks/>
            </p:cNvSpPr>
            <p:nvPr/>
          </p:nvSpPr>
          <p:spPr bwMode="auto">
            <a:xfrm>
              <a:off x="3710" y="1817"/>
              <a:ext cx="491" cy="611"/>
            </a:xfrm>
            <a:custGeom>
              <a:avLst/>
              <a:gdLst>
                <a:gd name="T0" fmla="*/ 84 w 485"/>
                <a:gd name="T1" fmla="*/ 18 h 544"/>
                <a:gd name="T2" fmla="*/ 66 w 485"/>
                <a:gd name="T3" fmla="*/ 30 h 544"/>
                <a:gd name="T4" fmla="*/ 78 w 485"/>
                <a:gd name="T5" fmla="*/ 54 h 544"/>
                <a:gd name="T6" fmla="*/ 84 w 485"/>
                <a:gd name="T7" fmla="*/ 78 h 544"/>
                <a:gd name="T8" fmla="*/ 72 w 485"/>
                <a:gd name="T9" fmla="*/ 120 h 544"/>
                <a:gd name="T10" fmla="*/ 30 w 485"/>
                <a:gd name="T11" fmla="*/ 150 h 544"/>
                <a:gd name="T12" fmla="*/ 30 w 485"/>
                <a:gd name="T13" fmla="*/ 179 h 544"/>
                <a:gd name="T14" fmla="*/ 48 w 485"/>
                <a:gd name="T15" fmla="*/ 221 h 544"/>
                <a:gd name="T16" fmla="*/ 12 w 485"/>
                <a:gd name="T17" fmla="*/ 221 h 544"/>
                <a:gd name="T18" fmla="*/ 0 w 485"/>
                <a:gd name="T19" fmla="*/ 233 h 544"/>
                <a:gd name="T20" fmla="*/ 18 w 485"/>
                <a:gd name="T21" fmla="*/ 251 h 544"/>
                <a:gd name="T22" fmla="*/ 30 w 485"/>
                <a:gd name="T23" fmla="*/ 263 h 544"/>
                <a:gd name="T24" fmla="*/ 48 w 485"/>
                <a:gd name="T25" fmla="*/ 293 h 544"/>
                <a:gd name="T26" fmla="*/ 78 w 485"/>
                <a:gd name="T27" fmla="*/ 263 h 544"/>
                <a:gd name="T28" fmla="*/ 78 w 485"/>
                <a:gd name="T29" fmla="*/ 275 h 544"/>
                <a:gd name="T30" fmla="*/ 84 w 485"/>
                <a:gd name="T31" fmla="*/ 287 h 544"/>
                <a:gd name="T32" fmla="*/ 96 w 485"/>
                <a:gd name="T33" fmla="*/ 329 h 544"/>
                <a:gd name="T34" fmla="*/ 108 w 485"/>
                <a:gd name="T35" fmla="*/ 377 h 544"/>
                <a:gd name="T36" fmla="*/ 126 w 485"/>
                <a:gd name="T37" fmla="*/ 425 h 544"/>
                <a:gd name="T38" fmla="*/ 168 w 485"/>
                <a:gd name="T39" fmla="*/ 508 h 544"/>
                <a:gd name="T40" fmla="*/ 192 w 485"/>
                <a:gd name="T41" fmla="*/ 544 h 544"/>
                <a:gd name="T42" fmla="*/ 222 w 485"/>
                <a:gd name="T43" fmla="*/ 520 h 544"/>
                <a:gd name="T44" fmla="*/ 227 w 485"/>
                <a:gd name="T45" fmla="*/ 503 h 544"/>
                <a:gd name="T46" fmla="*/ 227 w 485"/>
                <a:gd name="T47" fmla="*/ 455 h 544"/>
                <a:gd name="T48" fmla="*/ 227 w 485"/>
                <a:gd name="T49" fmla="*/ 401 h 544"/>
                <a:gd name="T50" fmla="*/ 239 w 485"/>
                <a:gd name="T51" fmla="*/ 389 h 544"/>
                <a:gd name="T52" fmla="*/ 263 w 485"/>
                <a:gd name="T53" fmla="*/ 365 h 544"/>
                <a:gd name="T54" fmla="*/ 311 w 485"/>
                <a:gd name="T55" fmla="*/ 317 h 544"/>
                <a:gd name="T56" fmla="*/ 329 w 485"/>
                <a:gd name="T57" fmla="*/ 281 h 544"/>
                <a:gd name="T58" fmla="*/ 359 w 485"/>
                <a:gd name="T59" fmla="*/ 275 h 544"/>
                <a:gd name="T60" fmla="*/ 365 w 485"/>
                <a:gd name="T61" fmla="*/ 269 h 544"/>
                <a:gd name="T62" fmla="*/ 353 w 485"/>
                <a:gd name="T63" fmla="*/ 227 h 544"/>
                <a:gd name="T64" fmla="*/ 353 w 485"/>
                <a:gd name="T65" fmla="*/ 203 h 544"/>
                <a:gd name="T66" fmla="*/ 347 w 485"/>
                <a:gd name="T67" fmla="*/ 185 h 544"/>
                <a:gd name="T68" fmla="*/ 365 w 485"/>
                <a:gd name="T69" fmla="*/ 203 h 544"/>
                <a:gd name="T70" fmla="*/ 413 w 485"/>
                <a:gd name="T71" fmla="*/ 209 h 544"/>
                <a:gd name="T72" fmla="*/ 401 w 485"/>
                <a:gd name="T73" fmla="*/ 245 h 544"/>
                <a:gd name="T74" fmla="*/ 419 w 485"/>
                <a:gd name="T75" fmla="*/ 251 h 544"/>
                <a:gd name="T76" fmla="*/ 431 w 485"/>
                <a:gd name="T77" fmla="*/ 269 h 544"/>
                <a:gd name="T78" fmla="*/ 443 w 485"/>
                <a:gd name="T79" fmla="*/ 233 h 544"/>
                <a:gd name="T80" fmla="*/ 455 w 485"/>
                <a:gd name="T81" fmla="*/ 179 h 544"/>
                <a:gd name="T82" fmla="*/ 479 w 485"/>
                <a:gd name="T83" fmla="*/ 161 h 544"/>
                <a:gd name="T84" fmla="*/ 467 w 485"/>
                <a:gd name="T85" fmla="*/ 138 h 544"/>
                <a:gd name="T86" fmla="*/ 461 w 485"/>
                <a:gd name="T87" fmla="*/ 126 h 544"/>
                <a:gd name="T88" fmla="*/ 431 w 485"/>
                <a:gd name="T89" fmla="*/ 126 h 544"/>
                <a:gd name="T90" fmla="*/ 389 w 485"/>
                <a:gd name="T91" fmla="*/ 155 h 544"/>
                <a:gd name="T92" fmla="*/ 401 w 485"/>
                <a:gd name="T93" fmla="*/ 173 h 544"/>
                <a:gd name="T94" fmla="*/ 347 w 485"/>
                <a:gd name="T95" fmla="*/ 173 h 544"/>
                <a:gd name="T96" fmla="*/ 329 w 485"/>
                <a:gd name="T97" fmla="*/ 150 h 544"/>
                <a:gd name="T98" fmla="*/ 293 w 485"/>
                <a:gd name="T99" fmla="*/ 173 h 544"/>
                <a:gd name="T100" fmla="*/ 251 w 485"/>
                <a:gd name="T101" fmla="*/ 161 h 544"/>
                <a:gd name="T102" fmla="*/ 192 w 485"/>
                <a:gd name="T103" fmla="*/ 132 h 544"/>
                <a:gd name="T104" fmla="*/ 180 w 485"/>
                <a:gd name="T105" fmla="*/ 96 h 544"/>
                <a:gd name="T106" fmla="*/ 144 w 485"/>
                <a:gd name="T107" fmla="*/ 60 h 544"/>
                <a:gd name="T108" fmla="*/ 150 w 485"/>
                <a:gd name="T109" fmla="*/ 36 h 544"/>
                <a:gd name="T110" fmla="*/ 144 w 485"/>
                <a:gd name="T111" fmla="*/ 24 h 544"/>
                <a:gd name="T112" fmla="*/ 138 w 485"/>
                <a:gd name="T113" fmla="*/ 12 h 544"/>
                <a:gd name="T114" fmla="*/ 126 w 485"/>
                <a:gd name="T11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0" y="233"/>
                  </a:lnTo>
                  <a:lnTo>
                    <a:pt x="6" y="233"/>
                  </a:lnTo>
                  <a:lnTo>
                    <a:pt x="6" y="239"/>
                  </a:lnTo>
                  <a:lnTo>
                    <a:pt x="18" y="251"/>
                  </a:lnTo>
                  <a:lnTo>
                    <a:pt x="42"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61" y="126"/>
                  </a:lnTo>
                  <a:lnTo>
                    <a:pt x="455" y="120"/>
                  </a:lnTo>
                  <a:lnTo>
                    <a:pt x="443" y="126"/>
                  </a:lnTo>
                  <a:lnTo>
                    <a:pt x="431" y="126"/>
                  </a:lnTo>
                  <a:lnTo>
                    <a:pt x="419" y="138"/>
                  </a:lnTo>
                  <a:lnTo>
                    <a:pt x="407" y="150"/>
                  </a:lnTo>
                  <a:lnTo>
                    <a:pt x="389" y="155"/>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50" y="30"/>
                  </a:lnTo>
                  <a:lnTo>
                    <a:pt x="144" y="24"/>
                  </a:lnTo>
                  <a:lnTo>
                    <a:pt x="144" y="24"/>
                  </a:lnTo>
                  <a:lnTo>
                    <a:pt x="138" y="18"/>
                  </a:lnTo>
                  <a:lnTo>
                    <a:pt x="138" y="12"/>
                  </a:lnTo>
                  <a:lnTo>
                    <a:pt x="138" y="6"/>
                  </a:lnTo>
                  <a:lnTo>
                    <a:pt x="132" y="6"/>
                  </a:lnTo>
                  <a:lnTo>
                    <a:pt x="126" y="0"/>
                  </a:lnTo>
                  <a:lnTo>
                    <a:pt x="120" y="0"/>
                  </a:lnTo>
                  <a:lnTo>
                    <a:pt x="120"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798" name="Freeform 4150"/>
            <p:cNvSpPr>
              <a:spLocks/>
            </p:cNvSpPr>
            <p:nvPr/>
          </p:nvSpPr>
          <p:spPr bwMode="auto">
            <a:xfrm>
              <a:off x="3110" y="1871"/>
              <a:ext cx="18" cy="81"/>
            </a:xfrm>
            <a:custGeom>
              <a:avLst/>
              <a:gdLst>
                <a:gd name="T0" fmla="*/ 12 w 18"/>
                <a:gd name="T1" fmla="*/ 72 h 72"/>
                <a:gd name="T2" fmla="*/ 0 w 18"/>
                <a:gd name="T3" fmla="*/ 36 h 72"/>
                <a:gd name="T4" fmla="*/ 12 w 18"/>
                <a:gd name="T5" fmla="*/ 0 h 72"/>
                <a:gd name="T6" fmla="*/ 18 w 18"/>
                <a:gd name="T7" fmla="*/ 0 h 72"/>
                <a:gd name="T8" fmla="*/ 18 w 18"/>
                <a:gd name="T9" fmla="*/ 6 h 72"/>
                <a:gd name="T10" fmla="*/ 18 w 18"/>
                <a:gd name="T11" fmla="*/ 24 h 72"/>
                <a:gd name="T12" fmla="*/ 18 w 18"/>
                <a:gd name="T13" fmla="*/ 42 h 72"/>
                <a:gd name="T14" fmla="*/ 18 w 18"/>
                <a:gd name="T15" fmla="*/ 54 h 72"/>
                <a:gd name="T16" fmla="*/ 12 w 18"/>
                <a:gd name="T17" fmla="*/ 72 h 72"/>
                <a:gd name="T18" fmla="*/ 12 w 18"/>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lnTo>
                    <a:pt x="12" y="7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388" name="Freeform 4151"/>
            <p:cNvSpPr>
              <a:spLocks/>
            </p:cNvSpPr>
            <p:nvPr/>
          </p:nvSpPr>
          <p:spPr bwMode="auto">
            <a:xfrm>
              <a:off x="3121" y="1864"/>
              <a:ext cx="73" cy="95"/>
            </a:xfrm>
            <a:custGeom>
              <a:avLst/>
              <a:gdLst>
                <a:gd name="T0" fmla="*/ 30 w 72"/>
                <a:gd name="T1" fmla="*/ 58 h 84"/>
                <a:gd name="T2" fmla="*/ 6 w 72"/>
                <a:gd name="T3" fmla="*/ 29 h 84"/>
                <a:gd name="T4" fmla="*/ 6 w 72"/>
                <a:gd name="T5" fmla="*/ 70 h 84"/>
                <a:gd name="T6" fmla="*/ 6 w 72"/>
                <a:gd name="T7" fmla="*/ 113 h 84"/>
                <a:gd name="T8" fmla="*/ 6 w 72"/>
                <a:gd name="T9" fmla="*/ 143 h 84"/>
                <a:gd name="T10" fmla="*/ 0 w 72"/>
                <a:gd name="T11" fmla="*/ 185 h 84"/>
                <a:gd name="T12" fmla="*/ 0 w 72"/>
                <a:gd name="T13" fmla="*/ 185 h 84"/>
                <a:gd name="T14" fmla="*/ 24 w 72"/>
                <a:gd name="T15" fmla="*/ 198 h 84"/>
                <a:gd name="T16" fmla="*/ 30 w 72"/>
                <a:gd name="T17" fmla="*/ 170 h 84"/>
                <a:gd name="T18" fmla="*/ 49 w 72"/>
                <a:gd name="T19" fmla="*/ 157 h 84"/>
                <a:gd name="T20" fmla="*/ 61 w 72"/>
                <a:gd name="T21" fmla="*/ 143 h 84"/>
                <a:gd name="T22" fmla="*/ 30 w 72"/>
                <a:gd name="T23" fmla="*/ 86 h 84"/>
                <a:gd name="T24" fmla="*/ 55 w 72"/>
                <a:gd name="T25" fmla="*/ 70 h 84"/>
                <a:gd name="T26" fmla="*/ 79 w 72"/>
                <a:gd name="T27" fmla="*/ 58 h 84"/>
                <a:gd name="T28" fmla="*/ 67 w 72"/>
                <a:gd name="T29" fmla="*/ 0 h 84"/>
                <a:gd name="T30" fmla="*/ 30 w 72"/>
                <a:gd name="T31" fmla="*/ 58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31800" name="Freeform 4152"/>
            <p:cNvSpPr>
              <a:spLocks/>
            </p:cNvSpPr>
            <p:nvPr/>
          </p:nvSpPr>
          <p:spPr bwMode="auto">
            <a:xfrm>
              <a:off x="3438" y="2052"/>
              <a:ext cx="133" cy="188"/>
            </a:xfrm>
            <a:custGeom>
              <a:avLst/>
              <a:gdLst>
                <a:gd name="T0" fmla="*/ 132 w 132"/>
                <a:gd name="T1" fmla="*/ 54 h 168"/>
                <a:gd name="T2" fmla="*/ 114 w 132"/>
                <a:gd name="T3" fmla="*/ 42 h 168"/>
                <a:gd name="T4" fmla="*/ 102 w 132"/>
                <a:gd name="T5" fmla="*/ 30 h 168"/>
                <a:gd name="T6" fmla="*/ 90 w 132"/>
                <a:gd name="T7" fmla="*/ 24 h 168"/>
                <a:gd name="T8" fmla="*/ 72 w 132"/>
                <a:gd name="T9" fmla="*/ 18 h 168"/>
                <a:gd name="T10" fmla="*/ 66 w 132"/>
                <a:gd name="T11" fmla="*/ 0 h 168"/>
                <a:gd name="T12" fmla="*/ 60 w 132"/>
                <a:gd name="T13" fmla="*/ 6 h 168"/>
                <a:gd name="T14" fmla="*/ 60 w 132"/>
                <a:gd name="T15" fmla="*/ 0 h 168"/>
                <a:gd name="T16" fmla="*/ 60 w 132"/>
                <a:gd name="T17" fmla="*/ 18 h 168"/>
                <a:gd name="T18" fmla="*/ 54 w 132"/>
                <a:gd name="T19" fmla="*/ 24 h 168"/>
                <a:gd name="T20" fmla="*/ 48 w 132"/>
                <a:gd name="T21" fmla="*/ 48 h 168"/>
                <a:gd name="T22" fmla="*/ 60 w 132"/>
                <a:gd name="T23" fmla="*/ 60 h 168"/>
                <a:gd name="T24" fmla="*/ 54 w 132"/>
                <a:gd name="T25" fmla="*/ 78 h 168"/>
                <a:gd name="T26" fmla="*/ 48 w 132"/>
                <a:gd name="T27" fmla="*/ 102 h 168"/>
                <a:gd name="T28" fmla="*/ 36 w 132"/>
                <a:gd name="T29" fmla="*/ 108 h 168"/>
                <a:gd name="T30" fmla="*/ 24 w 132"/>
                <a:gd name="T31" fmla="*/ 108 h 168"/>
                <a:gd name="T32" fmla="*/ 0 w 132"/>
                <a:gd name="T33" fmla="*/ 120 h 168"/>
                <a:gd name="T34" fmla="*/ 0 w 132"/>
                <a:gd name="T35" fmla="*/ 126 h 168"/>
                <a:gd name="T36" fmla="*/ 12 w 132"/>
                <a:gd name="T37" fmla="*/ 150 h 168"/>
                <a:gd name="T38" fmla="*/ 24 w 132"/>
                <a:gd name="T39" fmla="*/ 168 h 168"/>
                <a:gd name="T40" fmla="*/ 36 w 132"/>
                <a:gd name="T41" fmla="*/ 162 h 168"/>
                <a:gd name="T42" fmla="*/ 48 w 132"/>
                <a:gd name="T43" fmla="*/ 162 h 168"/>
                <a:gd name="T44" fmla="*/ 60 w 132"/>
                <a:gd name="T45" fmla="*/ 150 h 168"/>
                <a:gd name="T46" fmla="*/ 66 w 132"/>
                <a:gd name="T47" fmla="*/ 144 h 168"/>
                <a:gd name="T48" fmla="*/ 78 w 132"/>
                <a:gd name="T49" fmla="*/ 138 h 168"/>
                <a:gd name="T50" fmla="*/ 90 w 132"/>
                <a:gd name="T51" fmla="*/ 120 h 168"/>
                <a:gd name="T52" fmla="*/ 102 w 132"/>
                <a:gd name="T53" fmla="*/ 114 h 168"/>
                <a:gd name="T54" fmla="*/ 102 w 132"/>
                <a:gd name="T55" fmla="*/ 96 h 168"/>
                <a:gd name="T56" fmla="*/ 108 w 132"/>
                <a:gd name="T57" fmla="*/ 90 h 168"/>
                <a:gd name="T58" fmla="*/ 108 w 132"/>
                <a:gd name="T59" fmla="*/ 90 h 168"/>
                <a:gd name="T60" fmla="*/ 120 w 132"/>
                <a:gd name="T61" fmla="*/ 72 h 168"/>
                <a:gd name="T62" fmla="*/ 132 w 132"/>
                <a:gd name="T63"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08" y="90"/>
                  </a:lnTo>
                  <a:lnTo>
                    <a:pt x="120" y="72"/>
                  </a:lnTo>
                  <a:lnTo>
                    <a:pt x="132" y="5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390" name="Freeform 4153"/>
            <p:cNvSpPr>
              <a:spLocks/>
            </p:cNvSpPr>
            <p:nvPr/>
          </p:nvSpPr>
          <p:spPr bwMode="auto">
            <a:xfrm>
              <a:off x="3497" y="2025"/>
              <a:ext cx="1" cy="14"/>
            </a:xfrm>
            <a:custGeom>
              <a:avLst/>
              <a:gdLst>
                <a:gd name="T0" fmla="*/ 0 w 1"/>
                <a:gd name="T1" fmla="*/ 0 h 12"/>
                <a:gd name="T2" fmla="*/ 0 w 1"/>
                <a:gd name="T3" fmla="*/ 18 h 12"/>
                <a:gd name="T4" fmla="*/ 0 w 1"/>
                <a:gd name="T5" fmla="*/ 3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12391" name="Freeform 4154"/>
            <p:cNvSpPr>
              <a:spLocks/>
            </p:cNvSpPr>
            <p:nvPr/>
          </p:nvSpPr>
          <p:spPr bwMode="auto">
            <a:xfrm>
              <a:off x="3121" y="1891"/>
              <a:ext cx="376" cy="370"/>
            </a:xfrm>
            <a:custGeom>
              <a:avLst/>
              <a:gdLst>
                <a:gd name="T0" fmla="*/ 91 w 371"/>
                <a:gd name="T1" fmla="*/ 449 h 329"/>
                <a:gd name="T2" fmla="*/ 67 w 371"/>
                <a:gd name="T3" fmla="*/ 352 h 329"/>
                <a:gd name="T4" fmla="*/ 36 w 371"/>
                <a:gd name="T5" fmla="*/ 286 h 329"/>
                <a:gd name="T6" fmla="*/ 0 w 371"/>
                <a:gd name="T7" fmla="*/ 191 h 329"/>
                <a:gd name="T8" fmla="*/ 24 w 371"/>
                <a:gd name="T9" fmla="*/ 134 h 329"/>
                <a:gd name="T10" fmla="*/ 49 w 371"/>
                <a:gd name="T11" fmla="*/ 94 h 329"/>
                <a:gd name="T12" fmla="*/ 30 w 371"/>
                <a:gd name="T13" fmla="*/ 27 h 329"/>
                <a:gd name="T14" fmla="*/ 79 w 371"/>
                <a:gd name="T15" fmla="*/ 0 h 329"/>
                <a:gd name="T16" fmla="*/ 109 w 371"/>
                <a:gd name="T17" fmla="*/ 27 h 329"/>
                <a:gd name="T18" fmla="*/ 152 w 371"/>
                <a:gd name="T19" fmla="*/ 69 h 329"/>
                <a:gd name="T20" fmla="*/ 181 w 371"/>
                <a:gd name="T21" fmla="*/ 134 h 329"/>
                <a:gd name="T22" fmla="*/ 236 w 371"/>
                <a:gd name="T23" fmla="*/ 150 h 329"/>
                <a:gd name="T24" fmla="*/ 254 w 371"/>
                <a:gd name="T25" fmla="*/ 163 h 329"/>
                <a:gd name="T26" fmla="*/ 276 w 371"/>
                <a:gd name="T27" fmla="*/ 216 h 329"/>
                <a:gd name="T28" fmla="*/ 297 w 371"/>
                <a:gd name="T29" fmla="*/ 272 h 329"/>
                <a:gd name="T30" fmla="*/ 309 w 371"/>
                <a:gd name="T31" fmla="*/ 342 h 329"/>
                <a:gd name="T32" fmla="*/ 315 w 371"/>
                <a:gd name="T33" fmla="*/ 342 h 329"/>
                <a:gd name="T34" fmla="*/ 321 w 371"/>
                <a:gd name="T35" fmla="*/ 352 h 329"/>
                <a:gd name="T36" fmla="*/ 321 w 371"/>
                <a:gd name="T37" fmla="*/ 367 h 329"/>
                <a:gd name="T38" fmla="*/ 333 w 371"/>
                <a:gd name="T39" fmla="*/ 421 h 329"/>
                <a:gd name="T40" fmla="*/ 394 w 371"/>
                <a:gd name="T41" fmla="*/ 435 h 329"/>
                <a:gd name="T42" fmla="*/ 406 w 371"/>
                <a:gd name="T43" fmla="*/ 460 h 329"/>
                <a:gd name="T44" fmla="*/ 394 w 371"/>
                <a:gd name="T45" fmla="*/ 558 h 329"/>
                <a:gd name="T46" fmla="*/ 370 w 371"/>
                <a:gd name="T47" fmla="*/ 570 h 329"/>
                <a:gd name="T48" fmla="*/ 327 w 371"/>
                <a:gd name="T49" fmla="*/ 613 h 329"/>
                <a:gd name="T50" fmla="*/ 284 w 371"/>
                <a:gd name="T51" fmla="*/ 626 h 329"/>
                <a:gd name="T52" fmla="*/ 260 w 371"/>
                <a:gd name="T53" fmla="*/ 694 h 329"/>
                <a:gd name="T54" fmla="*/ 236 w 371"/>
                <a:gd name="T55" fmla="*/ 749 h 329"/>
                <a:gd name="T56" fmla="*/ 218 w 371"/>
                <a:gd name="T57" fmla="*/ 694 h 329"/>
                <a:gd name="T58" fmla="*/ 175 w 371"/>
                <a:gd name="T59" fmla="*/ 667 h 329"/>
                <a:gd name="T60" fmla="*/ 170 w 371"/>
                <a:gd name="T61" fmla="*/ 721 h 329"/>
                <a:gd name="T62" fmla="*/ 152 w 371"/>
                <a:gd name="T63" fmla="*/ 652 h 329"/>
                <a:gd name="T64" fmla="*/ 118 w 371"/>
                <a:gd name="T65" fmla="*/ 545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2392" name="Freeform 4155"/>
            <p:cNvSpPr>
              <a:spLocks/>
            </p:cNvSpPr>
            <p:nvPr/>
          </p:nvSpPr>
          <p:spPr bwMode="auto">
            <a:xfrm>
              <a:off x="3419" y="2032"/>
              <a:ext cx="85" cy="74"/>
            </a:xfrm>
            <a:custGeom>
              <a:avLst/>
              <a:gdLst>
                <a:gd name="T0" fmla="*/ 0 w 84"/>
                <a:gd name="T1" fmla="*/ 80 h 66"/>
                <a:gd name="T2" fmla="*/ 6 w 84"/>
                <a:gd name="T3" fmla="*/ 93 h 66"/>
                <a:gd name="T4" fmla="*/ 12 w 84"/>
                <a:gd name="T5" fmla="*/ 132 h 66"/>
                <a:gd name="T6" fmla="*/ 36 w 84"/>
                <a:gd name="T7" fmla="*/ 132 h 66"/>
                <a:gd name="T8" fmla="*/ 73 w 84"/>
                <a:gd name="T9" fmla="*/ 147 h 66"/>
                <a:gd name="T10" fmla="*/ 73 w 84"/>
                <a:gd name="T11" fmla="*/ 147 h 66"/>
                <a:gd name="T12" fmla="*/ 79 w 84"/>
                <a:gd name="T13" fmla="*/ 93 h 66"/>
                <a:gd name="T14" fmla="*/ 85 w 84"/>
                <a:gd name="T15" fmla="*/ 80 h 66"/>
                <a:gd name="T16" fmla="*/ 85 w 84"/>
                <a:gd name="T17" fmla="*/ 39 h 66"/>
                <a:gd name="T18" fmla="*/ 85 w 84"/>
                <a:gd name="T19" fmla="*/ 54 h 66"/>
                <a:gd name="T20" fmla="*/ 91 w 84"/>
                <a:gd name="T21" fmla="*/ 39 h 66"/>
                <a:gd name="T22" fmla="*/ 85 w 84"/>
                <a:gd name="T23" fmla="*/ 13 h 66"/>
                <a:gd name="T24" fmla="*/ 85 w 84"/>
                <a:gd name="T25" fmla="*/ 0 h 66"/>
                <a:gd name="T26" fmla="*/ 67 w 84"/>
                <a:gd name="T27" fmla="*/ 39 h 66"/>
                <a:gd name="T28" fmla="*/ 49 w 84"/>
                <a:gd name="T29" fmla="*/ 80 h 66"/>
                <a:gd name="T30" fmla="*/ 18 w 84"/>
                <a:gd name="T31" fmla="*/ 80 h 66"/>
                <a:gd name="T32" fmla="*/ 6 w 84"/>
                <a:gd name="T33" fmla="*/ 80 h 66"/>
                <a:gd name="T34" fmla="*/ 0 w 84"/>
                <a:gd name="T35" fmla="*/ 68 h 66"/>
                <a:gd name="T36" fmla="*/ 0 w 84"/>
                <a:gd name="T37" fmla="*/ 8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2393" name="Freeform 4156"/>
            <p:cNvSpPr>
              <a:spLocks/>
            </p:cNvSpPr>
            <p:nvPr/>
          </p:nvSpPr>
          <p:spPr bwMode="auto">
            <a:xfrm>
              <a:off x="3280" y="2186"/>
              <a:ext cx="181" cy="142"/>
            </a:xfrm>
            <a:custGeom>
              <a:avLst/>
              <a:gdLst>
                <a:gd name="T0" fmla="*/ 5 w 179"/>
                <a:gd name="T1" fmla="*/ 112 h 126"/>
                <a:gd name="T2" fmla="*/ 0 w 179"/>
                <a:gd name="T3" fmla="*/ 126 h 126"/>
                <a:gd name="T4" fmla="*/ 0 w 179"/>
                <a:gd name="T5" fmla="*/ 180 h 126"/>
                <a:gd name="T6" fmla="*/ 5 w 179"/>
                <a:gd name="T7" fmla="*/ 238 h 126"/>
                <a:gd name="T8" fmla="*/ 11 w 179"/>
                <a:gd name="T9" fmla="*/ 291 h 126"/>
                <a:gd name="T10" fmla="*/ 35 w 179"/>
                <a:gd name="T11" fmla="*/ 291 h 126"/>
                <a:gd name="T12" fmla="*/ 66 w 179"/>
                <a:gd name="T13" fmla="*/ 261 h 126"/>
                <a:gd name="T14" fmla="*/ 102 w 179"/>
                <a:gd name="T15" fmla="*/ 238 h 126"/>
                <a:gd name="T16" fmla="*/ 114 w 179"/>
                <a:gd name="T17" fmla="*/ 221 h 126"/>
                <a:gd name="T18" fmla="*/ 126 w 179"/>
                <a:gd name="T19" fmla="*/ 206 h 126"/>
                <a:gd name="T20" fmla="*/ 151 w 179"/>
                <a:gd name="T21" fmla="*/ 180 h 126"/>
                <a:gd name="T22" fmla="*/ 163 w 179"/>
                <a:gd name="T23" fmla="*/ 167 h 126"/>
                <a:gd name="T24" fmla="*/ 175 w 179"/>
                <a:gd name="T25" fmla="*/ 151 h 126"/>
                <a:gd name="T26" fmla="*/ 175 w 179"/>
                <a:gd name="T27" fmla="*/ 140 h 126"/>
                <a:gd name="T28" fmla="*/ 193 w 179"/>
                <a:gd name="T29" fmla="*/ 112 h 126"/>
                <a:gd name="T30" fmla="*/ 181 w 179"/>
                <a:gd name="T31" fmla="*/ 69 h 126"/>
                <a:gd name="T32" fmla="*/ 169 w 179"/>
                <a:gd name="T33" fmla="*/ 14 h 126"/>
                <a:gd name="T34" fmla="*/ 169 w 179"/>
                <a:gd name="T35" fmla="*/ 0 h 126"/>
                <a:gd name="T36" fmla="*/ 157 w 179"/>
                <a:gd name="T37" fmla="*/ 14 h 126"/>
                <a:gd name="T38" fmla="*/ 132 w 179"/>
                <a:gd name="T39" fmla="*/ 14 h 126"/>
                <a:gd name="T40" fmla="*/ 108 w 179"/>
                <a:gd name="T41" fmla="*/ 29 h 126"/>
                <a:gd name="T42" fmla="*/ 96 w 179"/>
                <a:gd name="T43" fmla="*/ 69 h 126"/>
                <a:gd name="T44" fmla="*/ 90 w 179"/>
                <a:gd name="T45" fmla="*/ 98 h 126"/>
                <a:gd name="T46" fmla="*/ 78 w 179"/>
                <a:gd name="T47" fmla="*/ 126 h 126"/>
                <a:gd name="T48" fmla="*/ 66 w 179"/>
                <a:gd name="T49" fmla="*/ 151 h 126"/>
                <a:gd name="T50" fmla="*/ 66 w 179"/>
                <a:gd name="T51" fmla="*/ 112 h 126"/>
                <a:gd name="T52" fmla="*/ 41 w 179"/>
                <a:gd name="T53" fmla="*/ 98 h 126"/>
                <a:gd name="T54" fmla="*/ 29 w 179"/>
                <a:gd name="T55" fmla="*/ 69 h 126"/>
                <a:gd name="T56" fmla="*/ 5 w 179"/>
                <a:gd name="T57" fmla="*/ 69 h 126"/>
                <a:gd name="T58" fmla="*/ 5 w 179"/>
                <a:gd name="T59" fmla="*/ 112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2394" name="Freeform 4157"/>
            <p:cNvSpPr>
              <a:spLocks/>
            </p:cNvSpPr>
            <p:nvPr/>
          </p:nvSpPr>
          <p:spPr bwMode="auto">
            <a:xfrm>
              <a:off x="3940" y="2395"/>
              <a:ext cx="43" cy="81"/>
            </a:xfrm>
            <a:custGeom>
              <a:avLst/>
              <a:gdLst>
                <a:gd name="T0" fmla="*/ 12 w 42"/>
                <a:gd name="T1" fmla="*/ 0 h 72"/>
                <a:gd name="T2" fmla="*/ 18 w 42"/>
                <a:gd name="T3" fmla="*/ 29 h 72"/>
                <a:gd name="T4" fmla="*/ 31 w 42"/>
                <a:gd name="T5" fmla="*/ 54 h 72"/>
                <a:gd name="T6" fmla="*/ 43 w 42"/>
                <a:gd name="T7" fmla="*/ 83 h 72"/>
                <a:gd name="T8" fmla="*/ 49 w 42"/>
                <a:gd name="T9" fmla="*/ 125 h 72"/>
                <a:gd name="T10" fmla="*/ 37 w 42"/>
                <a:gd name="T11" fmla="*/ 163 h 72"/>
                <a:gd name="T12" fmla="*/ 12 w 42"/>
                <a:gd name="T13" fmla="*/ 163 h 72"/>
                <a:gd name="T14" fmla="*/ 6 w 42"/>
                <a:gd name="T15" fmla="*/ 111 h 72"/>
                <a:gd name="T16" fmla="*/ 0 w 42"/>
                <a:gd name="T17" fmla="*/ 69 h 72"/>
                <a:gd name="T18" fmla="*/ 6 w 42"/>
                <a:gd name="T19" fmla="*/ 69 h 72"/>
                <a:gd name="T20" fmla="*/ 6 w 42"/>
                <a:gd name="T21" fmla="*/ 42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31806" name="Freeform 4158"/>
            <p:cNvSpPr>
              <a:spLocks/>
            </p:cNvSpPr>
            <p:nvPr/>
          </p:nvSpPr>
          <p:spPr bwMode="auto">
            <a:xfrm>
              <a:off x="3042" y="2638"/>
              <a:ext cx="31" cy="34"/>
            </a:xfrm>
            <a:custGeom>
              <a:avLst/>
              <a:gdLst>
                <a:gd name="T0" fmla="*/ 12 w 30"/>
                <a:gd name="T1" fmla="*/ 6 h 30"/>
                <a:gd name="T2" fmla="*/ 0 w 30"/>
                <a:gd name="T3" fmla="*/ 18 h 30"/>
                <a:gd name="T4" fmla="*/ 0 w 30"/>
                <a:gd name="T5" fmla="*/ 30 h 30"/>
                <a:gd name="T6" fmla="*/ 0 w 30"/>
                <a:gd name="T7" fmla="*/ 30 h 30"/>
                <a:gd name="T8" fmla="*/ 12 w 30"/>
                <a:gd name="T9" fmla="*/ 30 h 30"/>
                <a:gd name="T10" fmla="*/ 18 w 30"/>
                <a:gd name="T11" fmla="*/ 24 h 30"/>
                <a:gd name="T12" fmla="*/ 24 w 30"/>
                <a:gd name="T13" fmla="*/ 24 h 30"/>
                <a:gd name="T14" fmla="*/ 30 w 30"/>
                <a:gd name="T15" fmla="*/ 24 h 30"/>
                <a:gd name="T16" fmla="*/ 24 w 30"/>
                <a:gd name="T17" fmla="*/ 0 h 30"/>
                <a:gd name="T18" fmla="*/ 12 w 30"/>
                <a:gd name="T19" fmla="*/ 6 h 30"/>
                <a:gd name="T20" fmla="*/ 12 w 30"/>
                <a:gd name="T21"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0">
                  <a:moveTo>
                    <a:pt x="12" y="6"/>
                  </a:moveTo>
                  <a:lnTo>
                    <a:pt x="0" y="18"/>
                  </a:lnTo>
                  <a:lnTo>
                    <a:pt x="0" y="30"/>
                  </a:lnTo>
                  <a:lnTo>
                    <a:pt x="0" y="30"/>
                  </a:lnTo>
                  <a:lnTo>
                    <a:pt x="12" y="30"/>
                  </a:lnTo>
                  <a:lnTo>
                    <a:pt x="18" y="24"/>
                  </a:lnTo>
                  <a:lnTo>
                    <a:pt x="24" y="24"/>
                  </a:lnTo>
                  <a:lnTo>
                    <a:pt x="30" y="24"/>
                  </a:lnTo>
                  <a:lnTo>
                    <a:pt x="24" y="0"/>
                  </a:lnTo>
                  <a:lnTo>
                    <a:pt x="12" y="6"/>
                  </a:lnTo>
                  <a:lnTo>
                    <a:pt x="12"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396" name="Rectangle 415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97" name="Rectangle 416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98" name="Rectangle 416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399" name="Freeform 4162"/>
            <p:cNvSpPr>
              <a:spLocks/>
            </p:cNvSpPr>
            <p:nvPr/>
          </p:nvSpPr>
          <p:spPr bwMode="auto">
            <a:xfrm>
              <a:off x="3832" y="2624"/>
              <a:ext cx="1" cy="7"/>
            </a:xfrm>
            <a:custGeom>
              <a:avLst/>
              <a:gdLst>
                <a:gd name="T0" fmla="*/ 0 w 1"/>
                <a:gd name="T1" fmla="*/ 0 h 6"/>
                <a:gd name="T2" fmla="*/ 0 w 1"/>
                <a:gd name="T3" fmla="*/ 1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00" name="Rectangle 416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01" name="Freeform 4164"/>
            <p:cNvSpPr>
              <a:spLocks/>
            </p:cNvSpPr>
            <p:nvPr/>
          </p:nvSpPr>
          <p:spPr bwMode="auto">
            <a:xfrm>
              <a:off x="3832" y="2482"/>
              <a:ext cx="1" cy="7"/>
            </a:xfrm>
            <a:custGeom>
              <a:avLst/>
              <a:gdLst>
                <a:gd name="T0" fmla="*/ 0 w 1"/>
                <a:gd name="T1" fmla="*/ 18 h 6"/>
                <a:gd name="T2" fmla="*/ 0 w 1"/>
                <a:gd name="T3" fmla="*/ 0 h 6"/>
                <a:gd name="T4" fmla="*/ 0 w 1"/>
                <a:gd name="T5" fmla="*/ 18 h 6"/>
                <a:gd name="T6" fmla="*/ 0 w 1"/>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402" name="Rectangle 416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03" name="Rectangle 416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04" name="Rectangle 416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05" name="Freeform 4168"/>
            <p:cNvSpPr>
              <a:spLocks/>
            </p:cNvSpPr>
            <p:nvPr/>
          </p:nvSpPr>
          <p:spPr bwMode="auto">
            <a:xfrm>
              <a:off x="3832" y="2570"/>
              <a:ext cx="5" cy="7"/>
            </a:xfrm>
            <a:custGeom>
              <a:avLst/>
              <a:gdLst>
                <a:gd name="T0" fmla="*/ 3 w 6"/>
                <a:gd name="T1" fmla="*/ 0 h 6"/>
                <a:gd name="T2" fmla="*/ 3 w 6"/>
                <a:gd name="T3" fmla="*/ 0 h 6"/>
                <a:gd name="T4" fmla="*/ 0 w 6"/>
                <a:gd name="T5" fmla="*/ 18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06" name="Freeform 4169"/>
            <p:cNvSpPr>
              <a:spLocks/>
            </p:cNvSpPr>
            <p:nvPr/>
          </p:nvSpPr>
          <p:spPr bwMode="auto">
            <a:xfrm>
              <a:off x="3837" y="2557"/>
              <a:ext cx="2" cy="7"/>
            </a:xfrm>
            <a:custGeom>
              <a:avLst/>
              <a:gdLst>
                <a:gd name="T0" fmla="*/ 0 w 2"/>
                <a:gd name="T1" fmla="*/ 18 h 6"/>
                <a:gd name="T2" fmla="*/ 0 w 2"/>
                <a:gd name="T3" fmla="*/ 0 h 6"/>
                <a:gd name="T4" fmla="*/ 0 w 2"/>
                <a:gd name="T5" fmla="*/ 18 h 6"/>
                <a:gd name="T6" fmla="*/ 0 w 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407" name="Freeform 4170"/>
            <p:cNvSpPr>
              <a:spLocks/>
            </p:cNvSpPr>
            <p:nvPr/>
          </p:nvSpPr>
          <p:spPr bwMode="auto">
            <a:xfrm>
              <a:off x="3837" y="2482"/>
              <a:ext cx="2" cy="7"/>
            </a:xfrm>
            <a:custGeom>
              <a:avLst/>
              <a:gdLst>
                <a:gd name="T0" fmla="*/ 0 w 2"/>
                <a:gd name="T1" fmla="*/ 0 h 6"/>
                <a:gd name="T2" fmla="*/ 0 w 2"/>
                <a:gd name="T3" fmla="*/ 0 h 6"/>
                <a:gd name="T4" fmla="*/ 0 w 2"/>
                <a:gd name="T5" fmla="*/ 1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08" name="Freeform 4171"/>
            <p:cNvSpPr>
              <a:spLocks/>
            </p:cNvSpPr>
            <p:nvPr/>
          </p:nvSpPr>
          <p:spPr bwMode="auto">
            <a:xfrm>
              <a:off x="3825" y="2462"/>
              <a:ext cx="7" cy="1"/>
            </a:xfrm>
            <a:custGeom>
              <a:avLst/>
              <a:gdLst>
                <a:gd name="T0" fmla="*/ 18 w 6"/>
                <a:gd name="T1" fmla="*/ 0 h 1"/>
                <a:gd name="T2" fmla="*/ 18 w 6"/>
                <a:gd name="T3" fmla="*/ 0 h 1"/>
                <a:gd name="T4" fmla="*/ 0 w 6"/>
                <a:gd name="T5" fmla="*/ 0 h 1"/>
                <a:gd name="T6" fmla="*/ 1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09" name="Rectangle 417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0" name="Rectangle 417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1" name="Rectangle 417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2" name="Rectangle 417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3" name="Rectangle 417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4" name="Rectangle 417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5" name="Rectangle 417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6" name="Rectangle 417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7" name="Freeform 4180"/>
            <p:cNvSpPr>
              <a:spLocks/>
            </p:cNvSpPr>
            <p:nvPr/>
          </p:nvSpPr>
          <p:spPr bwMode="auto">
            <a:xfrm>
              <a:off x="3346" y="2819"/>
              <a:ext cx="6" cy="7"/>
            </a:xfrm>
            <a:custGeom>
              <a:avLst/>
              <a:gdLst>
                <a:gd name="T0" fmla="*/ 6 w 6"/>
                <a:gd name="T1" fmla="*/ 18 h 6"/>
                <a:gd name="T2" fmla="*/ 6 w 6"/>
                <a:gd name="T3" fmla="*/ 0 h 6"/>
                <a:gd name="T4" fmla="*/ 0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418" name="Rectangle 418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19" name="Freeform 4182"/>
            <p:cNvSpPr>
              <a:spLocks/>
            </p:cNvSpPr>
            <p:nvPr/>
          </p:nvSpPr>
          <p:spPr bwMode="auto">
            <a:xfrm>
              <a:off x="2764" y="2086"/>
              <a:ext cx="183" cy="356"/>
            </a:xfrm>
            <a:custGeom>
              <a:avLst/>
              <a:gdLst>
                <a:gd name="T0" fmla="*/ 201 w 180"/>
                <a:gd name="T1" fmla="*/ 176 h 317"/>
                <a:gd name="T2" fmla="*/ 183 w 180"/>
                <a:gd name="T3" fmla="*/ 163 h 317"/>
                <a:gd name="T4" fmla="*/ 140 w 180"/>
                <a:gd name="T5" fmla="*/ 109 h 317"/>
                <a:gd name="T6" fmla="*/ 122 w 180"/>
                <a:gd name="T7" fmla="*/ 94 h 317"/>
                <a:gd name="T8" fmla="*/ 104 w 180"/>
                <a:gd name="T9" fmla="*/ 69 h 317"/>
                <a:gd name="T10" fmla="*/ 61 w 180"/>
                <a:gd name="T11" fmla="*/ 27 h 317"/>
                <a:gd name="T12" fmla="*/ 43 w 180"/>
                <a:gd name="T13" fmla="*/ 0 h 317"/>
                <a:gd name="T14" fmla="*/ 24 w 180"/>
                <a:gd name="T15" fmla="*/ 27 h 317"/>
                <a:gd name="T16" fmla="*/ 24 w 180"/>
                <a:gd name="T17" fmla="*/ 54 h 317"/>
                <a:gd name="T18" fmla="*/ 24 w 180"/>
                <a:gd name="T19" fmla="*/ 94 h 317"/>
                <a:gd name="T20" fmla="*/ 49 w 180"/>
                <a:gd name="T21" fmla="*/ 134 h 317"/>
                <a:gd name="T22" fmla="*/ 43 w 180"/>
                <a:gd name="T23" fmla="*/ 163 h 317"/>
                <a:gd name="T24" fmla="*/ 43 w 180"/>
                <a:gd name="T25" fmla="*/ 189 h 317"/>
                <a:gd name="T26" fmla="*/ 43 w 180"/>
                <a:gd name="T27" fmla="*/ 231 h 317"/>
                <a:gd name="T28" fmla="*/ 37 w 180"/>
                <a:gd name="T29" fmla="*/ 296 h 317"/>
                <a:gd name="T30" fmla="*/ 24 w 180"/>
                <a:gd name="T31" fmla="*/ 325 h 317"/>
                <a:gd name="T32" fmla="*/ 18 w 180"/>
                <a:gd name="T33" fmla="*/ 352 h 317"/>
                <a:gd name="T34" fmla="*/ 6 w 180"/>
                <a:gd name="T35" fmla="*/ 378 h 317"/>
                <a:gd name="T36" fmla="*/ 0 w 180"/>
                <a:gd name="T37" fmla="*/ 404 h 317"/>
                <a:gd name="T38" fmla="*/ 0 w 180"/>
                <a:gd name="T39" fmla="*/ 445 h 317"/>
                <a:gd name="T40" fmla="*/ 12 w 180"/>
                <a:gd name="T41" fmla="*/ 474 h 317"/>
                <a:gd name="T42" fmla="*/ 18 w 180"/>
                <a:gd name="T43" fmla="*/ 474 h 317"/>
                <a:gd name="T44" fmla="*/ 24 w 180"/>
                <a:gd name="T45" fmla="*/ 513 h 317"/>
                <a:gd name="T46" fmla="*/ 24 w 180"/>
                <a:gd name="T47" fmla="*/ 567 h 317"/>
                <a:gd name="T48" fmla="*/ 43 w 180"/>
                <a:gd name="T49" fmla="*/ 606 h 317"/>
                <a:gd name="T50" fmla="*/ 18 w 180"/>
                <a:gd name="T51" fmla="*/ 606 h 317"/>
                <a:gd name="T52" fmla="*/ 12 w 180"/>
                <a:gd name="T53" fmla="*/ 621 h 317"/>
                <a:gd name="T54" fmla="*/ 24 w 180"/>
                <a:gd name="T55" fmla="*/ 658 h 317"/>
                <a:gd name="T56" fmla="*/ 43 w 180"/>
                <a:gd name="T57" fmla="*/ 714 h 317"/>
                <a:gd name="T58" fmla="*/ 61 w 180"/>
                <a:gd name="T59" fmla="*/ 700 h 317"/>
                <a:gd name="T60" fmla="*/ 61 w 180"/>
                <a:gd name="T61" fmla="*/ 714 h 317"/>
                <a:gd name="T62" fmla="*/ 73 w 180"/>
                <a:gd name="T63" fmla="*/ 700 h 317"/>
                <a:gd name="T64" fmla="*/ 104 w 180"/>
                <a:gd name="T65" fmla="*/ 700 h 317"/>
                <a:gd name="T66" fmla="*/ 110 w 180"/>
                <a:gd name="T67" fmla="*/ 673 h 317"/>
                <a:gd name="T68" fmla="*/ 110 w 180"/>
                <a:gd name="T69" fmla="*/ 658 h 317"/>
                <a:gd name="T70" fmla="*/ 134 w 180"/>
                <a:gd name="T71" fmla="*/ 647 h 317"/>
                <a:gd name="T72" fmla="*/ 171 w 180"/>
                <a:gd name="T73" fmla="*/ 583 h 317"/>
                <a:gd name="T74" fmla="*/ 183 w 180"/>
                <a:gd name="T75" fmla="*/ 567 h 317"/>
                <a:gd name="T76" fmla="*/ 183 w 180"/>
                <a:gd name="T77" fmla="*/ 541 h 317"/>
                <a:gd name="T78" fmla="*/ 183 w 180"/>
                <a:gd name="T79" fmla="*/ 513 h 317"/>
                <a:gd name="T80" fmla="*/ 171 w 180"/>
                <a:gd name="T81" fmla="*/ 489 h 317"/>
                <a:gd name="T82" fmla="*/ 162 w 180"/>
                <a:gd name="T83" fmla="*/ 489 h 317"/>
                <a:gd name="T84" fmla="*/ 171 w 180"/>
                <a:gd name="T85" fmla="*/ 445 h 317"/>
                <a:gd name="T86" fmla="*/ 177 w 180"/>
                <a:gd name="T87" fmla="*/ 435 h 317"/>
                <a:gd name="T88" fmla="*/ 177 w 180"/>
                <a:gd name="T89" fmla="*/ 419 h 317"/>
                <a:gd name="T90" fmla="*/ 177 w 180"/>
                <a:gd name="T91" fmla="*/ 391 h 317"/>
                <a:gd name="T92" fmla="*/ 183 w 180"/>
                <a:gd name="T93" fmla="*/ 365 h 317"/>
                <a:gd name="T94" fmla="*/ 189 w 180"/>
                <a:gd name="T95" fmla="*/ 352 h 317"/>
                <a:gd name="T96" fmla="*/ 201 w 180"/>
                <a:gd name="T97" fmla="*/ 352 h 317"/>
                <a:gd name="T98" fmla="*/ 201 w 180"/>
                <a:gd name="T99" fmla="*/ 310 h 317"/>
                <a:gd name="T100" fmla="*/ 201 w 180"/>
                <a:gd name="T101" fmla="*/ 273 h 317"/>
                <a:gd name="T102" fmla="*/ 201 w 180"/>
                <a:gd name="T103" fmla="*/ 217 h 317"/>
                <a:gd name="T104" fmla="*/ 201 w 180"/>
                <a:gd name="T105" fmla="*/ 176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prstDash val="solid"/>
              <a:round/>
              <a:headEnd/>
              <a:tailEnd/>
            </a:ln>
          </p:spPr>
          <p:txBody>
            <a:bodyPr/>
            <a:lstStyle/>
            <a:p>
              <a:endParaRPr lang="en-US"/>
            </a:p>
          </p:txBody>
        </p:sp>
        <p:sp>
          <p:nvSpPr>
            <p:cNvPr id="12420" name="Freeform 4183"/>
            <p:cNvSpPr>
              <a:spLocks/>
            </p:cNvSpPr>
            <p:nvPr/>
          </p:nvSpPr>
          <p:spPr bwMode="auto">
            <a:xfrm>
              <a:off x="3268" y="2328"/>
              <a:ext cx="23" cy="41"/>
            </a:xfrm>
            <a:custGeom>
              <a:avLst/>
              <a:gdLst>
                <a:gd name="T0" fmla="*/ 0 w 23"/>
                <a:gd name="T1" fmla="*/ 74 h 36"/>
                <a:gd name="T2" fmla="*/ 17 w 23"/>
                <a:gd name="T3" fmla="*/ 92 h 36"/>
                <a:gd name="T4" fmla="*/ 23 w 23"/>
                <a:gd name="T5" fmla="*/ 59 h 36"/>
                <a:gd name="T6" fmla="*/ 17 w 23"/>
                <a:gd name="T7" fmla="*/ 0 h 36"/>
                <a:gd name="T8" fmla="*/ 12 w 23"/>
                <a:gd name="T9" fmla="*/ 15 h 36"/>
                <a:gd name="T10" fmla="*/ 0 w 23"/>
                <a:gd name="T11" fmla="*/ 7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2421" name="Freeform 4184"/>
            <p:cNvSpPr>
              <a:spLocks/>
            </p:cNvSpPr>
            <p:nvPr/>
          </p:nvSpPr>
          <p:spPr bwMode="auto">
            <a:xfrm>
              <a:off x="3164" y="2206"/>
              <a:ext cx="121" cy="129"/>
            </a:xfrm>
            <a:custGeom>
              <a:avLst/>
              <a:gdLst>
                <a:gd name="T0" fmla="*/ 0 w 119"/>
                <a:gd name="T1" fmla="*/ 213 h 114"/>
                <a:gd name="T2" fmla="*/ 6 w 119"/>
                <a:gd name="T3" fmla="*/ 172 h 114"/>
                <a:gd name="T4" fmla="*/ 6 w 119"/>
                <a:gd name="T5" fmla="*/ 113 h 114"/>
                <a:gd name="T6" fmla="*/ 12 w 119"/>
                <a:gd name="T7" fmla="*/ 58 h 114"/>
                <a:gd name="T8" fmla="*/ 24 w 119"/>
                <a:gd name="T9" fmla="*/ 29 h 114"/>
                <a:gd name="T10" fmla="*/ 43 w 119"/>
                <a:gd name="T11" fmla="*/ 14 h 114"/>
                <a:gd name="T12" fmla="*/ 43 w 119"/>
                <a:gd name="T13" fmla="*/ 0 h 114"/>
                <a:gd name="T14" fmla="*/ 61 w 119"/>
                <a:gd name="T15" fmla="*/ 100 h 114"/>
                <a:gd name="T16" fmla="*/ 67 w 119"/>
                <a:gd name="T17" fmla="*/ 143 h 114"/>
                <a:gd name="T18" fmla="*/ 67 w 119"/>
                <a:gd name="T19" fmla="*/ 128 h 114"/>
                <a:gd name="T20" fmla="*/ 73 w 119"/>
                <a:gd name="T21" fmla="*/ 143 h 114"/>
                <a:gd name="T22" fmla="*/ 85 w 119"/>
                <a:gd name="T23" fmla="*/ 157 h 114"/>
                <a:gd name="T24" fmla="*/ 133 w 119"/>
                <a:gd name="T25" fmla="*/ 256 h 114"/>
                <a:gd name="T26" fmla="*/ 133 w 119"/>
                <a:gd name="T27" fmla="*/ 256 h 114"/>
                <a:gd name="T28" fmla="*/ 133 w 119"/>
                <a:gd name="T29" fmla="*/ 256 h 114"/>
                <a:gd name="T30" fmla="*/ 128 w 119"/>
                <a:gd name="T31" fmla="*/ 272 h 114"/>
                <a:gd name="T32" fmla="*/ 116 w 119"/>
                <a:gd name="T33" fmla="*/ 272 h 114"/>
                <a:gd name="T34" fmla="*/ 116 w 119"/>
                <a:gd name="T35" fmla="*/ 272 h 114"/>
                <a:gd name="T36" fmla="*/ 92 w 119"/>
                <a:gd name="T37" fmla="*/ 256 h 114"/>
                <a:gd name="T38" fmla="*/ 85 w 119"/>
                <a:gd name="T39" fmla="*/ 227 h 114"/>
                <a:gd name="T40" fmla="*/ 79 w 119"/>
                <a:gd name="T41" fmla="*/ 213 h 114"/>
                <a:gd name="T42" fmla="*/ 67 w 119"/>
                <a:gd name="T43" fmla="*/ 200 h 114"/>
                <a:gd name="T44" fmla="*/ 55 w 119"/>
                <a:gd name="T45" fmla="*/ 186 h 114"/>
                <a:gd name="T46" fmla="*/ 49 w 119"/>
                <a:gd name="T47" fmla="*/ 200 h 114"/>
                <a:gd name="T48" fmla="*/ 37 w 119"/>
                <a:gd name="T49" fmla="*/ 172 h 114"/>
                <a:gd name="T50" fmla="*/ 37 w 119"/>
                <a:gd name="T51" fmla="*/ 213 h 114"/>
                <a:gd name="T52" fmla="*/ 18 w 119"/>
                <a:gd name="T53" fmla="*/ 200 h 114"/>
                <a:gd name="T54" fmla="*/ 12 w 119"/>
                <a:gd name="T55" fmla="*/ 213 h 114"/>
                <a:gd name="T56" fmla="*/ 0 w 119"/>
                <a:gd name="T57" fmla="*/ 21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2422" name="Freeform 4185"/>
            <p:cNvSpPr>
              <a:spLocks/>
            </p:cNvSpPr>
            <p:nvPr/>
          </p:nvSpPr>
          <p:spPr bwMode="auto">
            <a:xfrm>
              <a:off x="3110" y="2288"/>
              <a:ext cx="266" cy="248"/>
            </a:xfrm>
            <a:custGeom>
              <a:avLst/>
              <a:gdLst>
                <a:gd name="T0" fmla="*/ 97 w 263"/>
                <a:gd name="T1" fmla="*/ 481 h 221"/>
                <a:gd name="T2" fmla="*/ 79 w 263"/>
                <a:gd name="T3" fmla="*/ 441 h 221"/>
                <a:gd name="T4" fmla="*/ 61 w 263"/>
                <a:gd name="T5" fmla="*/ 441 h 221"/>
                <a:gd name="T6" fmla="*/ 55 w 263"/>
                <a:gd name="T7" fmla="*/ 403 h 221"/>
                <a:gd name="T8" fmla="*/ 42 w 263"/>
                <a:gd name="T9" fmla="*/ 403 h 221"/>
                <a:gd name="T10" fmla="*/ 30 w 263"/>
                <a:gd name="T11" fmla="*/ 361 h 221"/>
                <a:gd name="T12" fmla="*/ 24 w 263"/>
                <a:gd name="T13" fmla="*/ 333 h 221"/>
                <a:gd name="T14" fmla="*/ 6 w 263"/>
                <a:gd name="T15" fmla="*/ 309 h 221"/>
                <a:gd name="T16" fmla="*/ 0 w 263"/>
                <a:gd name="T17" fmla="*/ 293 h 221"/>
                <a:gd name="T18" fmla="*/ 6 w 263"/>
                <a:gd name="T19" fmla="*/ 267 h 221"/>
                <a:gd name="T20" fmla="*/ 18 w 263"/>
                <a:gd name="T21" fmla="*/ 267 h 221"/>
                <a:gd name="T22" fmla="*/ 24 w 263"/>
                <a:gd name="T23" fmla="*/ 213 h 221"/>
                <a:gd name="T24" fmla="*/ 24 w 263"/>
                <a:gd name="T25" fmla="*/ 162 h 221"/>
                <a:gd name="T26" fmla="*/ 36 w 263"/>
                <a:gd name="T27" fmla="*/ 162 h 221"/>
                <a:gd name="T28" fmla="*/ 42 w 263"/>
                <a:gd name="T29" fmla="*/ 107 h 221"/>
                <a:gd name="T30" fmla="*/ 61 w 263"/>
                <a:gd name="T31" fmla="*/ 39 h 221"/>
                <a:gd name="T32" fmla="*/ 73 w 263"/>
                <a:gd name="T33" fmla="*/ 39 h 221"/>
                <a:gd name="T34" fmla="*/ 79 w 263"/>
                <a:gd name="T35" fmla="*/ 27 h 221"/>
                <a:gd name="T36" fmla="*/ 91 w 263"/>
                <a:gd name="T37" fmla="*/ 39 h 221"/>
                <a:gd name="T38" fmla="*/ 91 w 263"/>
                <a:gd name="T39" fmla="*/ 0 h 221"/>
                <a:gd name="T40" fmla="*/ 103 w 263"/>
                <a:gd name="T41" fmla="*/ 27 h 221"/>
                <a:gd name="T42" fmla="*/ 109 w 263"/>
                <a:gd name="T43" fmla="*/ 13 h 221"/>
                <a:gd name="T44" fmla="*/ 121 w 263"/>
                <a:gd name="T45" fmla="*/ 27 h 221"/>
                <a:gd name="T46" fmla="*/ 134 w 263"/>
                <a:gd name="T47" fmla="*/ 39 h 221"/>
                <a:gd name="T48" fmla="*/ 146 w 263"/>
                <a:gd name="T49" fmla="*/ 54 h 221"/>
                <a:gd name="T50" fmla="*/ 152 w 263"/>
                <a:gd name="T51" fmla="*/ 80 h 221"/>
                <a:gd name="T52" fmla="*/ 170 w 263"/>
                <a:gd name="T53" fmla="*/ 93 h 221"/>
                <a:gd name="T54" fmla="*/ 170 w 263"/>
                <a:gd name="T55" fmla="*/ 93 h 221"/>
                <a:gd name="T56" fmla="*/ 182 w 263"/>
                <a:gd name="T57" fmla="*/ 93 h 221"/>
                <a:gd name="T58" fmla="*/ 170 w 263"/>
                <a:gd name="T59" fmla="*/ 147 h 221"/>
                <a:gd name="T60" fmla="*/ 187 w 263"/>
                <a:gd name="T61" fmla="*/ 162 h 221"/>
                <a:gd name="T62" fmla="*/ 187 w 263"/>
                <a:gd name="T63" fmla="*/ 186 h 221"/>
                <a:gd name="T64" fmla="*/ 199 w 263"/>
                <a:gd name="T65" fmla="*/ 213 h 221"/>
                <a:gd name="T66" fmla="*/ 211 w 263"/>
                <a:gd name="T67" fmla="*/ 239 h 221"/>
                <a:gd name="T68" fmla="*/ 224 w 263"/>
                <a:gd name="T69" fmla="*/ 255 h 221"/>
                <a:gd name="T70" fmla="*/ 242 w 263"/>
                <a:gd name="T71" fmla="*/ 267 h 221"/>
                <a:gd name="T72" fmla="*/ 266 w 263"/>
                <a:gd name="T73" fmla="*/ 293 h 221"/>
                <a:gd name="T74" fmla="*/ 284 w 263"/>
                <a:gd name="T75" fmla="*/ 293 h 221"/>
                <a:gd name="T76" fmla="*/ 272 w 263"/>
                <a:gd name="T77" fmla="*/ 321 h 221"/>
                <a:gd name="T78" fmla="*/ 260 w 263"/>
                <a:gd name="T79" fmla="*/ 361 h 221"/>
                <a:gd name="T80" fmla="*/ 248 w 263"/>
                <a:gd name="T81" fmla="*/ 389 h 221"/>
                <a:gd name="T82" fmla="*/ 233 w 263"/>
                <a:gd name="T83" fmla="*/ 426 h 221"/>
                <a:gd name="T84" fmla="*/ 199 w 263"/>
                <a:gd name="T85" fmla="*/ 426 h 221"/>
                <a:gd name="T86" fmla="*/ 182 w 263"/>
                <a:gd name="T87" fmla="*/ 454 h 221"/>
                <a:gd name="T88" fmla="*/ 176 w 263"/>
                <a:gd name="T89" fmla="*/ 470 h 221"/>
                <a:gd name="T90" fmla="*/ 158 w 263"/>
                <a:gd name="T91" fmla="*/ 454 h 221"/>
                <a:gd name="T92" fmla="*/ 134 w 263"/>
                <a:gd name="T93" fmla="*/ 470 h 221"/>
                <a:gd name="T94" fmla="*/ 121 w 263"/>
                <a:gd name="T95" fmla="*/ 495 h 221"/>
                <a:gd name="T96" fmla="*/ 97 w 263"/>
                <a:gd name="T97" fmla="*/ 48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2423" name="Freeform 4186"/>
            <p:cNvSpPr>
              <a:spLocks/>
            </p:cNvSpPr>
            <p:nvPr/>
          </p:nvSpPr>
          <p:spPr bwMode="auto">
            <a:xfrm>
              <a:off x="3255" y="2348"/>
              <a:ext cx="183" cy="303"/>
            </a:xfrm>
            <a:custGeom>
              <a:avLst/>
              <a:gdLst>
                <a:gd name="T0" fmla="*/ 201 w 179"/>
                <a:gd name="T1" fmla="*/ 80 h 269"/>
                <a:gd name="T2" fmla="*/ 195 w 179"/>
                <a:gd name="T3" fmla="*/ 124 h 269"/>
                <a:gd name="T4" fmla="*/ 182 w 179"/>
                <a:gd name="T5" fmla="*/ 178 h 269"/>
                <a:gd name="T6" fmla="*/ 166 w 179"/>
                <a:gd name="T7" fmla="*/ 231 h 269"/>
                <a:gd name="T8" fmla="*/ 152 w 179"/>
                <a:gd name="T9" fmla="*/ 289 h 269"/>
                <a:gd name="T10" fmla="*/ 140 w 179"/>
                <a:gd name="T11" fmla="*/ 342 h 269"/>
                <a:gd name="T12" fmla="*/ 125 w 179"/>
                <a:gd name="T13" fmla="*/ 371 h 269"/>
                <a:gd name="T14" fmla="*/ 109 w 179"/>
                <a:gd name="T15" fmla="*/ 399 h 269"/>
                <a:gd name="T16" fmla="*/ 97 w 179"/>
                <a:gd name="T17" fmla="*/ 425 h 269"/>
                <a:gd name="T18" fmla="*/ 91 w 179"/>
                <a:gd name="T19" fmla="*/ 454 h 269"/>
                <a:gd name="T20" fmla="*/ 76 w 179"/>
                <a:gd name="T21" fmla="*/ 480 h 269"/>
                <a:gd name="T22" fmla="*/ 60 w 179"/>
                <a:gd name="T23" fmla="*/ 508 h 269"/>
                <a:gd name="T24" fmla="*/ 42 w 179"/>
                <a:gd name="T25" fmla="*/ 534 h 269"/>
                <a:gd name="T26" fmla="*/ 31 w 179"/>
                <a:gd name="T27" fmla="*/ 563 h 269"/>
                <a:gd name="T28" fmla="*/ 18 w 179"/>
                <a:gd name="T29" fmla="*/ 590 h 269"/>
                <a:gd name="T30" fmla="*/ 12 w 179"/>
                <a:gd name="T31" fmla="*/ 620 h 269"/>
                <a:gd name="T32" fmla="*/ 0 w 179"/>
                <a:gd name="T33" fmla="*/ 578 h 269"/>
                <a:gd name="T34" fmla="*/ 0 w 179"/>
                <a:gd name="T35" fmla="*/ 496 h 269"/>
                <a:gd name="T36" fmla="*/ 0 w 179"/>
                <a:gd name="T37" fmla="*/ 454 h 269"/>
                <a:gd name="T38" fmla="*/ 0 w 179"/>
                <a:gd name="T39" fmla="*/ 413 h 269"/>
                <a:gd name="T40" fmla="*/ 6 w 179"/>
                <a:gd name="T41" fmla="*/ 384 h 269"/>
                <a:gd name="T42" fmla="*/ 18 w 179"/>
                <a:gd name="T43" fmla="*/ 358 h 269"/>
                <a:gd name="T44" fmla="*/ 31 w 179"/>
                <a:gd name="T45" fmla="*/ 342 h 269"/>
                <a:gd name="T46" fmla="*/ 48 w 179"/>
                <a:gd name="T47" fmla="*/ 314 h 269"/>
                <a:gd name="T48" fmla="*/ 85 w 179"/>
                <a:gd name="T49" fmla="*/ 314 h 269"/>
                <a:gd name="T50" fmla="*/ 97 w 179"/>
                <a:gd name="T51" fmla="*/ 273 h 269"/>
                <a:gd name="T52" fmla="*/ 109 w 179"/>
                <a:gd name="T53" fmla="*/ 247 h 269"/>
                <a:gd name="T54" fmla="*/ 125 w 179"/>
                <a:gd name="T55" fmla="*/ 204 h 269"/>
                <a:gd name="T56" fmla="*/ 140 w 179"/>
                <a:gd name="T57" fmla="*/ 178 h 269"/>
                <a:gd name="T58" fmla="*/ 116 w 179"/>
                <a:gd name="T59" fmla="*/ 178 h 269"/>
                <a:gd name="T60" fmla="*/ 91 w 179"/>
                <a:gd name="T61" fmla="*/ 149 h 269"/>
                <a:gd name="T62" fmla="*/ 76 w 179"/>
                <a:gd name="T63" fmla="*/ 133 h 269"/>
                <a:gd name="T64" fmla="*/ 60 w 179"/>
                <a:gd name="T65" fmla="*/ 124 h 269"/>
                <a:gd name="T66" fmla="*/ 48 w 179"/>
                <a:gd name="T67" fmla="*/ 93 h 269"/>
                <a:gd name="T68" fmla="*/ 36 w 179"/>
                <a:gd name="T69" fmla="*/ 69 h 269"/>
                <a:gd name="T70" fmla="*/ 36 w 179"/>
                <a:gd name="T71" fmla="*/ 42 h 269"/>
                <a:gd name="T72" fmla="*/ 42 w 179"/>
                <a:gd name="T73" fmla="*/ 14 h 269"/>
                <a:gd name="T74" fmla="*/ 54 w 179"/>
                <a:gd name="T75" fmla="*/ 42 h 269"/>
                <a:gd name="T76" fmla="*/ 66 w 179"/>
                <a:gd name="T77" fmla="*/ 69 h 269"/>
                <a:gd name="T78" fmla="*/ 91 w 179"/>
                <a:gd name="T79" fmla="*/ 42 h 269"/>
                <a:gd name="T80" fmla="*/ 109 w 179"/>
                <a:gd name="T81" fmla="*/ 42 h 269"/>
                <a:gd name="T82" fmla="*/ 134 w 179"/>
                <a:gd name="T83" fmla="*/ 29 h 269"/>
                <a:gd name="T84" fmla="*/ 158 w 179"/>
                <a:gd name="T85" fmla="*/ 14 h 269"/>
                <a:gd name="T86" fmla="*/ 189 w 179"/>
                <a:gd name="T87" fmla="*/ 0 h 269"/>
                <a:gd name="T88" fmla="*/ 195 w 179"/>
                <a:gd name="T89" fmla="*/ 0 h 269"/>
                <a:gd name="T90" fmla="*/ 201 w 179"/>
                <a:gd name="T91" fmla="*/ 0 h 269"/>
                <a:gd name="T92" fmla="*/ 201 w 179"/>
                <a:gd name="T93" fmla="*/ 69 h 269"/>
                <a:gd name="T94" fmla="*/ 208 w 179"/>
                <a:gd name="T95" fmla="*/ 69 h 269"/>
                <a:gd name="T96" fmla="*/ 201 w 179"/>
                <a:gd name="T97" fmla="*/ 8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2424" name="Freeform 4187"/>
            <p:cNvSpPr>
              <a:spLocks/>
            </p:cNvSpPr>
            <p:nvPr/>
          </p:nvSpPr>
          <p:spPr bwMode="auto">
            <a:xfrm>
              <a:off x="3042" y="2665"/>
              <a:ext cx="31" cy="47"/>
            </a:xfrm>
            <a:custGeom>
              <a:avLst/>
              <a:gdLst>
                <a:gd name="T0" fmla="*/ 31 w 30"/>
                <a:gd name="T1" fmla="*/ 27 h 42"/>
                <a:gd name="T2" fmla="*/ 31 w 30"/>
                <a:gd name="T3" fmla="*/ 0 h 42"/>
                <a:gd name="T4" fmla="*/ 25 w 30"/>
                <a:gd name="T5" fmla="*/ 0 h 42"/>
                <a:gd name="T6" fmla="*/ 12 w 30"/>
                <a:gd name="T7" fmla="*/ 13 h 42"/>
                <a:gd name="T8" fmla="*/ 0 w 30"/>
                <a:gd name="T9" fmla="*/ 13 h 42"/>
                <a:gd name="T10" fmla="*/ 0 w 30"/>
                <a:gd name="T11" fmla="*/ 13 h 42"/>
                <a:gd name="T12" fmla="*/ 0 w 30"/>
                <a:gd name="T13" fmla="*/ 27 h 42"/>
                <a:gd name="T14" fmla="*/ 0 w 30"/>
                <a:gd name="T15" fmla="*/ 54 h 42"/>
                <a:gd name="T16" fmla="*/ 6 w 30"/>
                <a:gd name="T17" fmla="*/ 93 h 42"/>
                <a:gd name="T18" fmla="*/ 12 w 30"/>
                <a:gd name="T19" fmla="*/ 93 h 42"/>
                <a:gd name="T20" fmla="*/ 25 w 30"/>
                <a:gd name="T21" fmla="*/ 67 h 42"/>
                <a:gd name="T22" fmla="*/ 37 w 30"/>
                <a:gd name="T23" fmla="*/ 39 h 42"/>
                <a:gd name="T24" fmla="*/ 31 w 30"/>
                <a:gd name="T25" fmla="*/ 2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425" name="Freeform 4188"/>
            <p:cNvSpPr>
              <a:spLocks/>
            </p:cNvSpPr>
            <p:nvPr/>
          </p:nvSpPr>
          <p:spPr bwMode="auto">
            <a:xfrm>
              <a:off x="2722" y="2530"/>
              <a:ext cx="134" cy="196"/>
            </a:xfrm>
            <a:custGeom>
              <a:avLst/>
              <a:gdLst>
                <a:gd name="T0" fmla="*/ 24 w 132"/>
                <a:gd name="T1" fmla="*/ 275 h 174"/>
                <a:gd name="T2" fmla="*/ 12 w 132"/>
                <a:gd name="T3" fmla="*/ 291 h 174"/>
                <a:gd name="T4" fmla="*/ 12 w 132"/>
                <a:gd name="T5" fmla="*/ 304 h 174"/>
                <a:gd name="T6" fmla="*/ 12 w 132"/>
                <a:gd name="T7" fmla="*/ 304 h 174"/>
                <a:gd name="T8" fmla="*/ 18 w 132"/>
                <a:gd name="T9" fmla="*/ 330 h 174"/>
                <a:gd name="T10" fmla="*/ 12 w 132"/>
                <a:gd name="T11" fmla="*/ 330 h 174"/>
                <a:gd name="T12" fmla="*/ 6 w 132"/>
                <a:gd name="T13" fmla="*/ 330 h 174"/>
                <a:gd name="T14" fmla="*/ 0 w 132"/>
                <a:gd name="T15" fmla="*/ 344 h 174"/>
                <a:gd name="T16" fmla="*/ 18 w 132"/>
                <a:gd name="T17" fmla="*/ 400 h 174"/>
                <a:gd name="T18" fmla="*/ 30 w 132"/>
                <a:gd name="T19" fmla="*/ 372 h 174"/>
                <a:gd name="T20" fmla="*/ 43 w 132"/>
                <a:gd name="T21" fmla="*/ 385 h 174"/>
                <a:gd name="T22" fmla="*/ 49 w 132"/>
                <a:gd name="T23" fmla="*/ 385 h 174"/>
                <a:gd name="T24" fmla="*/ 55 w 132"/>
                <a:gd name="T25" fmla="*/ 372 h 174"/>
                <a:gd name="T26" fmla="*/ 67 w 132"/>
                <a:gd name="T27" fmla="*/ 372 h 174"/>
                <a:gd name="T28" fmla="*/ 67 w 132"/>
                <a:gd name="T29" fmla="*/ 385 h 174"/>
                <a:gd name="T30" fmla="*/ 85 w 132"/>
                <a:gd name="T31" fmla="*/ 359 h 174"/>
                <a:gd name="T32" fmla="*/ 97 w 132"/>
                <a:gd name="T33" fmla="*/ 330 h 174"/>
                <a:gd name="T34" fmla="*/ 107 w 132"/>
                <a:gd name="T35" fmla="*/ 260 h 174"/>
                <a:gd name="T36" fmla="*/ 134 w 132"/>
                <a:gd name="T37" fmla="*/ 194 h 174"/>
                <a:gd name="T38" fmla="*/ 134 w 132"/>
                <a:gd name="T39" fmla="*/ 150 h 174"/>
                <a:gd name="T40" fmla="*/ 140 w 132"/>
                <a:gd name="T41" fmla="*/ 126 h 174"/>
                <a:gd name="T42" fmla="*/ 140 w 132"/>
                <a:gd name="T43" fmla="*/ 83 h 174"/>
                <a:gd name="T44" fmla="*/ 140 w 132"/>
                <a:gd name="T45" fmla="*/ 54 h 174"/>
                <a:gd name="T46" fmla="*/ 146 w 132"/>
                <a:gd name="T47" fmla="*/ 14 h 174"/>
                <a:gd name="T48" fmla="*/ 122 w 132"/>
                <a:gd name="T49" fmla="*/ 0 h 174"/>
                <a:gd name="T50" fmla="*/ 107 w 132"/>
                <a:gd name="T51" fmla="*/ 14 h 174"/>
                <a:gd name="T52" fmla="*/ 97 w 132"/>
                <a:gd name="T53" fmla="*/ 69 h 174"/>
                <a:gd name="T54" fmla="*/ 97 w 132"/>
                <a:gd name="T55" fmla="*/ 83 h 174"/>
                <a:gd name="T56" fmla="*/ 79 w 132"/>
                <a:gd name="T57" fmla="*/ 83 h 174"/>
                <a:gd name="T58" fmla="*/ 61 w 132"/>
                <a:gd name="T59" fmla="*/ 69 h 174"/>
                <a:gd name="T60" fmla="*/ 49 w 132"/>
                <a:gd name="T61" fmla="*/ 69 h 174"/>
                <a:gd name="T62" fmla="*/ 43 w 132"/>
                <a:gd name="T63" fmla="*/ 112 h 174"/>
                <a:gd name="T64" fmla="*/ 67 w 132"/>
                <a:gd name="T65" fmla="*/ 112 h 174"/>
                <a:gd name="T66" fmla="*/ 67 w 132"/>
                <a:gd name="T67" fmla="*/ 140 h 174"/>
                <a:gd name="T68" fmla="*/ 55 w 132"/>
                <a:gd name="T69" fmla="*/ 167 h 174"/>
                <a:gd name="T70" fmla="*/ 67 w 132"/>
                <a:gd name="T71" fmla="*/ 205 h 174"/>
                <a:gd name="T72" fmla="*/ 61 w 132"/>
                <a:gd name="T73" fmla="*/ 275 h 174"/>
                <a:gd name="T74" fmla="*/ 55 w 132"/>
                <a:gd name="T75" fmla="*/ 275 h 174"/>
                <a:gd name="T76" fmla="*/ 55 w 132"/>
                <a:gd name="T77" fmla="*/ 275 h 174"/>
                <a:gd name="T78" fmla="*/ 43 w 132"/>
                <a:gd name="T79" fmla="*/ 275 h 174"/>
                <a:gd name="T80" fmla="*/ 24 w 132"/>
                <a:gd name="T81" fmla="*/ 248 h 174"/>
                <a:gd name="T82" fmla="*/ 24 w 132"/>
                <a:gd name="T83" fmla="*/ 275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prstDash val="solid"/>
              <a:round/>
              <a:headEnd/>
              <a:tailEnd/>
            </a:ln>
          </p:spPr>
          <p:txBody>
            <a:bodyPr/>
            <a:lstStyle/>
            <a:p>
              <a:endParaRPr lang="en-US"/>
            </a:p>
          </p:txBody>
        </p:sp>
        <p:sp>
          <p:nvSpPr>
            <p:cNvPr id="12426" name="Freeform 4189"/>
            <p:cNvSpPr>
              <a:spLocks/>
            </p:cNvSpPr>
            <p:nvPr/>
          </p:nvSpPr>
          <p:spPr bwMode="auto">
            <a:xfrm>
              <a:off x="3128" y="2509"/>
              <a:ext cx="146" cy="210"/>
            </a:xfrm>
            <a:custGeom>
              <a:avLst/>
              <a:gdLst>
                <a:gd name="T0" fmla="*/ 73 w 144"/>
                <a:gd name="T1" fmla="*/ 350 h 186"/>
                <a:gd name="T2" fmla="*/ 55 w 144"/>
                <a:gd name="T3" fmla="*/ 338 h 186"/>
                <a:gd name="T4" fmla="*/ 43 w 144"/>
                <a:gd name="T5" fmla="*/ 309 h 186"/>
                <a:gd name="T6" fmla="*/ 0 w 144"/>
                <a:gd name="T7" fmla="*/ 268 h 186"/>
                <a:gd name="T8" fmla="*/ 0 w 144"/>
                <a:gd name="T9" fmla="*/ 211 h 186"/>
                <a:gd name="T10" fmla="*/ 12 w 144"/>
                <a:gd name="T11" fmla="*/ 167 h 186"/>
                <a:gd name="T12" fmla="*/ 18 w 144"/>
                <a:gd name="T13" fmla="*/ 126 h 186"/>
                <a:gd name="T14" fmla="*/ 18 w 144"/>
                <a:gd name="T15" fmla="*/ 86 h 186"/>
                <a:gd name="T16" fmla="*/ 12 w 144"/>
                <a:gd name="T17" fmla="*/ 55 h 186"/>
                <a:gd name="T18" fmla="*/ 0 w 144"/>
                <a:gd name="T19" fmla="*/ 14 h 186"/>
                <a:gd name="T20" fmla="*/ 6 w 144"/>
                <a:gd name="T21" fmla="*/ 0 h 186"/>
                <a:gd name="T22" fmla="*/ 43 w 144"/>
                <a:gd name="T23" fmla="*/ 0 h 186"/>
                <a:gd name="T24" fmla="*/ 61 w 144"/>
                <a:gd name="T25" fmla="*/ 0 h 186"/>
                <a:gd name="T26" fmla="*/ 79 w 144"/>
                <a:gd name="T27" fmla="*/ 42 h 186"/>
                <a:gd name="T28" fmla="*/ 103 w 144"/>
                <a:gd name="T29" fmla="*/ 55 h 186"/>
                <a:gd name="T30" fmla="*/ 122 w 144"/>
                <a:gd name="T31" fmla="*/ 29 h 186"/>
                <a:gd name="T32" fmla="*/ 140 w 144"/>
                <a:gd name="T33" fmla="*/ 14 h 186"/>
                <a:gd name="T34" fmla="*/ 158 w 144"/>
                <a:gd name="T35" fmla="*/ 29 h 186"/>
                <a:gd name="T36" fmla="*/ 146 w 144"/>
                <a:gd name="T37" fmla="*/ 55 h 186"/>
                <a:gd name="T38" fmla="*/ 140 w 144"/>
                <a:gd name="T39" fmla="*/ 86 h 186"/>
                <a:gd name="T40" fmla="*/ 140 w 144"/>
                <a:gd name="T41" fmla="*/ 126 h 186"/>
                <a:gd name="T42" fmla="*/ 140 w 144"/>
                <a:gd name="T43" fmla="*/ 167 h 186"/>
                <a:gd name="T44" fmla="*/ 140 w 144"/>
                <a:gd name="T45" fmla="*/ 254 h 186"/>
                <a:gd name="T46" fmla="*/ 152 w 144"/>
                <a:gd name="T47" fmla="*/ 294 h 186"/>
                <a:gd name="T48" fmla="*/ 140 w 144"/>
                <a:gd name="T49" fmla="*/ 309 h 186"/>
                <a:gd name="T50" fmla="*/ 134 w 144"/>
                <a:gd name="T51" fmla="*/ 338 h 186"/>
                <a:gd name="T52" fmla="*/ 128 w 144"/>
                <a:gd name="T53" fmla="*/ 350 h 186"/>
                <a:gd name="T54" fmla="*/ 110 w 144"/>
                <a:gd name="T55" fmla="*/ 394 h 186"/>
                <a:gd name="T56" fmla="*/ 103 w 144"/>
                <a:gd name="T57" fmla="*/ 436 h 186"/>
                <a:gd name="T58" fmla="*/ 103 w 144"/>
                <a:gd name="T59" fmla="*/ 436 h 186"/>
                <a:gd name="T60" fmla="*/ 73 w 144"/>
                <a:gd name="T61" fmla="*/ 366 h 186"/>
                <a:gd name="T62" fmla="*/ 73 w 144"/>
                <a:gd name="T63" fmla="*/ 350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p>
          </p:txBody>
        </p:sp>
        <p:sp>
          <p:nvSpPr>
            <p:cNvPr id="12427" name="Rectangle 419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28" name="Freeform 4191"/>
            <p:cNvSpPr>
              <a:spLocks/>
            </p:cNvSpPr>
            <p:nvPr/>
          </p:nvSpPr>
          <p:spPr bwMode="auto">
            <a:xfrm>
              <a:off x="5606" y="2570"/>
              <a:ext cx="2" cy="7"/>
            </a:xfrm>
            <a:custGeom>
              <a:avLst/>
              <a:gdLst>
                <a:gd name="T0" fmla="*/ 0 w 2"/>
                <a:gd name="T1" fmla="*/ 18 h 6"/>
                <a:gd name="T2" fmla="*/ 0 w 2"/>
                <a:gd name="T3" fmla="*/ 18 h 6"/>
                <a:gd name="T4" fmla="*/ 0 w 2"/>
                <a:gd name="T5" fmla="*/ 18 h 6"/>
                <a:gd name="T6" fmla="*/ 0 w 2"/>
                <a:gd name="T7" fmla="*/ 0 h 6"/>
                <a:gd name="T8" fmla="*/ 0 w 2"/>
                <a:gd name="T9" fmla="*/ 0 h 6"/>
                <a:gd name="T10" fmla="*/ 0 w 2"/>
                <a:gd name="T11" fmla="*/ 0 h 6"/>
                <a:gd name="T12" fmla="*/ 0 w 2"/>
                <a:gd name="T13" fmla="*/ 0 h 6"/>
                <a:gd name="T14" fmla="*/ 0 w 2"/>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429" name="Freeform 419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30" name="Rectangle 419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31" name="Freeform 419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32" name="Freeform 4195"/>
            <p:cNvSpPr>
              <a:spLocks/>
            </p:cNvSpPr>
            <p:nvPr/>
          </p:nvSpPr>
          <p:spPr bwMode="auto">
            <a:xfrm>
              <a:off x="2571" y="2301"/>
              <a:ext cx="211" cy="215"/>
            </a:xfrm>
            <a:custGeom>
              <a:avLst/>
              <a:gdLst>
                <a:gd name="T0" fmla="*/ 144 w 209"/>
                <a:gd name="T1" fmla="*/ 314 h 191"/>
                <a:gd name="T2" fmla="*/ 132 w 209"/>
                <a:gd name="T3" fmla="*/ 329 h 191"/>
                <a:gd name="T4" fmla="*/ 126 w 209"/>
                <a:gd name="T5" fmla="*/ 355 h 191"/>
                <a:gd name="T6" fmla="*/ 120 w 209"/>
                <a:gd name="T7" fmla="*/ 384 h 191"/>
                <a:gd name="T8" fmla="*/ 114 w 209"/>
                <a:gd name="T9" fmla="*/ 407 h 191"/>
                <a:gd name="T10" fmla="*/ 108 w 209"/>
                <a:gd name="T11" fmla="*/ 407 h 191"/>
                <a:gd name="T12" fmla="*/ 108 w 209"/>
                <a:gd name="T13" fmla="*/ 422 h 191"/>
                <a:gd name="T14" fmla="*/ 90 w 209"/>
                <a:gd name="T15" fmla="*/ 422 h 191"/>
                <a:gd name="T16" fmla="*/ 90 w 209"/>
                <a:gd name="T17" fmla="*/ 422 h 191"/>
                <a:gd name="T18" fmla="*/ 84 w 209"/>
                <a:gd name="T19" fmla="*/ 422 h 191"/>
                <a:gd name="T20" fmla="*/ 84 w 209"/>
                <a:gd name="T21" fmla="*/ 422 h 191"/>
                <a:gd name="T22" fmla="*/ 78 w 209"/>
                <a:gd name="T23" fmla="*/ 407 h 191"/>
                <a:gd name="T24" fmla="*/ 78 w 209"/>
                <a:gd name="T25" fmla="*/ 436 h 191"/>
                <a:gd name="T26" fmla="*/ 78 w 209"/>
                <a:gd name="T27" fmla="*/ 422 h 191"/>
                <a:gd name="T28" fmla="*/ 78 w 209"/>
                <a:gd name="T29" fmla="*/ 422 h 191"/>
                <a:gd name="T30" fmla="*/ 72 w 209"/>
                <a:gd name="T31" fmla="*/ 422 h 191"/>
                <a:gd name="T32" fmla="*/ 66 w 209"/>
                <a:gd name="T33" fmla="*/ 436 h 191"/>
                <a:gd name="T34" fmla="*/ 48 w 209"/>
                <a:gd name="T35" fmla="*/ 384 h 191"/>
                <a:gd name="T36" fmla="*/ 61 w 209"/>
                <a:gd name="T37" fmla="*/ 384 h 191"/>
                <a:gd name="T38" fmla="*/ 48 w 209"/>
                <a:gd name="T39" fmla="*/ 384 h 191"/>
                <a:gd name="T40" fmla="*/ 48 w 209"/>
                <a:gd name="T41" fmla="*/ 384 h 191"/>
                <a:gd name="T42" fmla="*/ 48 w 209"/>
                <a:gd name="T43" fmla="*/ 370 h 191"/>
                <a:gd name="T44" fmla="*/ 24 w 209"/>
                <a:gd name="T45" fmla="*/ 342 h 191"/>
                <a:gd name="T46" fmla="*/ 18 w 209"/>
                <a:gd name="T47" fmla="*/ 342 h 191"/>
                <a:gd name="T48" fmla="*/ 18 w 209"/>
                <a:gd name="T49" fmla="*/ 329 h 191"/>
                <a:gd name="T50" fmla="*/ 0 w 209"/>
                <a:gd name="T51" fmla="*/ 342 h 191"/>
                <a:gd name="T52" fmla="*/ 6 w 209"/>
                <a:gd name="T53" fmla="*/ 216 h 191"/>
                <a:gd name="T54" fmla="*/ 18 w 209"/>
                <a:gd name="T55" fmla="*/ 163 h 191"/>
                <a:gd name="T56" fmla="*/ 18 w 209"/>
                <a:gd name="T57" fmla="*/ 125 h 191"/>
                <a:gd name="T58" fmla="*/ 18 w 209"/>
                <a:gd name="T59" fmla="*/ 98 h 191"/>
                <a:gd name="T60" fmla="*/ 18 w 209"/>
                <a:gd name="T61" fmla="*/ 98 h 191"/>
                <a:gd name="T62" fmla="*/ 18 w 209"/>
                <a:gd name="T63" fmla="*/ 83 h 191"/>
                <a:gd name="T64" fmla="*/ 24 w 209"/>
                <a:gd name="T65" fmla="*/ 54 h 191"/>
                <a:gd name="T66" fmla="*/ 30 w 209"/>
                <a:gd name="T67" fmla="*/ 14 h 191"/>
                <a:gd name="T68" fmla="*/ 42 w 209"/>
                <a:gd name="T69" fmla="*/ 0 h 191"/>
                <a:gd name="T70" fmla="*/ 66 w 209"/>
                <a:gd name="T71" fmla="*/ 14 h 191"/>
                <a:gd name="T72" fmla="*/ 78 w 209"/>
                <a:gd name="T73" fmla="*/ 42 h 191"/>
                <a:gd name="T74" fmla="*/ 96 w 209"/>
                <a:gd name="T75" fmla="*/ 29 h 191"/>
                <a:gd name="T76" fmla="*/ 108 w 209"/>
                <a:gd name="T77" fmla="*/ 42 h 191"/>
                <a:gd name="T78" fmla="*/ 126 w 209"/>
                <a:gd name="T79" fmla="*/ 54 h 191"/>
                <a:gd name="T80" fmla="*/ 144 w 209"/>
                <a:gd name="T81" fmla="*/ 29 h 191"/>
                <a:gd name="T82" fmla="*/ 167 w 209"/>
                <a:gd name="T83" fmla="*/ 29 h 191"/>
                <a:gd name="T84" fmla="*/ 187 w 209"/>
                <a:gd name="T85" fmla="*/ 42 h 191"/>
                <a:gd name="T86" fmla="*/ 205 w 209"/>
                <a:gd name="T87" fmla="*/ 14 h 191"/>
                <a:gd name="T88" fmla="*/ 217 w 209"/>
                <a:gd name="T89" fmla="*/ 42 h 191"/>
                <a:gd name="T90" fmla="*/ 217 w 209"/>
                <a:gd name="T91" fmla="*/ 69 h 191"/>
                <a:gd name="T92" fmla="*/ 223 w 209"/>
                <a:gd name="T93" fmla="*/ 83 h 191"/>
                <a:gd name="T94" fmla="*/ 223 w 209"/>
                <a:gd name="T95" fmla="*/ 111 h 191"/>
                <a:gd name="T96" fmla="*/ 211 w 209"/>
                <a:gd name="T97" fmla="*/ 140 h 191"/>
                <a:gd name="T98" fmla="*/ 205 w 209"/>
                <a:gd name="T99" fmla="*/ 178 h 191"/>
                <a:gd name="T100" fmla="*/ 193 w 209"/>
                <a:gd name="T101" fmla="*/ 204 h 191"/>
                <a:gd name="T102" fmla="*/ 187 w 209"/>
                <a:gd name="T103" fmla="*/ 243 h 191"/>
                <a:gd name="T104" fmla="*/ 181 w 209"/>
                <a:gd name="T105" fmla="*/ 259 h 191"/>
                <a:gd name="T106" fmla="*/ 175 w 209"/>
                <a:gd name="T107" fmla="*/ 298 h 191"/>
                <a:gd name="T108" fmla="*/ 156 w 209"/>
                <a:gd name="T109" fmla="*/ 342 h 191"/>
                <a:gd name="T110" fmla="*/ 144 w 209"/>
                <a:gd name="T111" fmla="*/ 314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2433" name="Freeform 4196"/>
            <p:cNvSpPr>
              <a:spLocks/>
            </p:cNvSpPr>
            <p:nvPr/>
          </p:nvSpPr>
          <p:spPr bwMode="auto">
            <a:xfrm>
              <a:off x="2540" y="2335"/>
              <a:ext cx="49" cy="141"/>
            </a:xfrm>
            <a:custGeom>
              <a:avLst/>
              <a:gdLst>
                <a:gd name="T0" fmla="*/ 0 w 48"/>
                <a:gd name="T1" fmla="*/ 70 h 125"/>
                <a:gd name="T2" fmla="*/ 0 w 48"/>
                <a:gd name="T3" fmla="*/ 70 h 125"/>
                <a:gd name="T4" fmla="*/ 0 w 48"/>
                <a:gd name="T5" fmla="*/ 86 h 125"/>
                <a:gd name="T6" fmla="*/ 6 w 48"/>
                <a:gd name="T7" fmla="*/ 111 h 125"/>
                <a:gd name="T8" fmla="*/ 12 w 48"/>
                <a:gd name="T9" fmla="*/ 149 h 125"/>
                <a:gd name="T10" fmla="*/ 12 w 48"/>
                <a:gd name="T11" fmla="*/ 179 h 125"/>
                <a:gd name="T12" fmla="*/ 12 w 48"/>
                <a:gd name="T13" fmla="*/ 220 h 125"/>
                <a:gd name="T14" fmla="*/ 12 w 48"/>
                <a:gd name="T15" fmla="*/ 290 h 125"/>
                <a:gd name="T16" fmla="*/ 37 w 48"/>
                <a:gd name="T17" fmla="*/ 276 h 125"/>
                <a:gd name="T18" fmla="*/ 43 w 48"/>
                <a:gd name="T19" fmla="*/ 149 h 125"/>
                <a:gd name="T20" fmla="*/ 55 w 48"/>
                <a:gd name="T21" fmla="*/ 98 h 125"/>
                <a:gd name="T22" fmla="*/ 55 w 48"/>
                <a:gd name="T23" fmla="*/ 55 h 125"/>
                <a:gd name="T24" fmla="*/ 55 w 48"/>
                <a:gd name="T25" fmla="*/ 29 h 125"/>
                <a:gd name="T26" fmla="*/ 55 w 48"/>
                <a:gd name="T27" fmla="*/ 29 h 125"/>
                <a:gd name="T28" fmla="*/ 37 w 48"/>
                <a:gd name="T29" fmla="*/ 0 h 125"/>
                <a:gd name="T30" fmla="*/ 37 w 48"/>
                <a:gd name="T31" fmla="*/ 14 h 125"/>
                <a:gd name="T32" fmla="*/ 37 w 48"/>
                <a:gd name="T33" fmla="*/ 29 h 125"/>
                <a:gd name="T34" fmla="*/ 37 w 48"/>
                <a:gd name="T35" fmla="*/ 29 h 125"/>
                <a:gd name="T36" fmla="*/ 31 w 48"/>
                <a:gd name="T37" fmla="*/ 29 h 125"/>
                <a:gd name="T38" fmla="*/ 12 w 48"/>
                <a:gd name="T39" fmla="*/ 42 h 125"/>
                <a:gd name="T40" fmla="*/ 0 w 48"/>
                <a:gd name="T41" fmla="*/ 7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2434" name="Freeform 4197"/>
            <p:cNvSpPr>
              <a:spLocks/>
            </p:cNvSpPr>
            <p:nvPr/>
          </p:nvSpPr>
          <p:spPr bwMode="auto">
            <a:xfrm>
              <a:off x="2424" y="2274"/>
              <a:ext cx="147" cy="127"/>
            </a:xfrm>
            <a:custGeom>
              <a:avLst/>
              <a:gdLst>
                <a:gd name="T0" fmla="*/ 132 w 144"/>
                <a:gd name="T1" fmla="*/ 191 h 113"/>
                <a:gd name="T2" fmla="*/ 123 w 144"/>
                <a:gd name="T3" fmla="*/ 191 h 113"/>
                <a:gd name="T4" fmla="*/ 110 w 144"/>
                <a:gd name="T5" fmla="*/ 176 h 113"/>
                <a:gd name="T6" fmla="*/ 104 w 144"/>
                <a:gd name="T7" fmla="*/ 176 h 113"/>
                <a:gd name="T8" fmla="*/ 86 w 144"/>
                <a:gd name="T9" fmla="*/ 176 h 113"/>
                <a:gd name="T10" fmla="*/ 55 w 144"/>
                <a:gd name="T11" fmla="*/ 191 h 113"/>
                <a:gd name="T12" fmla="*/ 61 w 144"/>
                <a:gd name="T13" fmla="*/ 256 h 113"/>
                <a:gd name="T14" fmla="*/ 43 w 144"/>
                <a:gd name="T15" fmla="*/ 230 h 113"/>
                <a:gd name="T16" fmla="*/ 18 w 144"/>
                <a:gd name="T17" fmla="*/ 243 h 113"/>
                <a:gd name="T18" fmla="*/ 12 w 144"/>
                <a:gd name="T19" fmla="*/ 217 h 113"/>
                <a:gd name="T20" fmla="*/ 0 w 144"/>
                <a:gd name="T21" fmla="*/ 217 h 113"/>
                <a:gd name="T22" fmla="*/ 6 w 144"/>
                <a:gd name="T23" fmla="*/ 149 h 113"/>
                <a:gd name="T24" fmla="*/ 12 w 144"/>
                <a:gd name="T25" fmla="*/ 134 h 113"/>
                <a:gd name="T26" fmla="*/ 31 w 144"/>
                <a:gd name="T27" fmla="*/ 125 h 113"/>
                <a:gd name="T28" fmla="*/ 31 w 144"/>
                <a:gd name="T29" fmla="*/ 94 h 113"/>
                <a:gd name="T30" fmla="*/ 37 w 144"/>
                <a:gd name="T31" fmla="*/ 81 h 113"/>
                <a:gd name="T32" fmla="*/ 43 w 144"/>
                <a:gd name="T33" fmla="*/ 81 h 113"/>
                <a:gd name="T34" fmla="*/ 49 w 144"/>
                <a:gd name="T35" fmla="*/ 69 h 113"/>
                <a:gd name="T36" fmla="*/ 55 w 144"/>
                <a:gd name="T37" fmla="*/ 69 h 113"/>
                <a:gd name="T38" fmla="*/ 61 w 144"/>
                <a:gd name="T39" fmla="*/ 39 h 113"/>
                <a:gd name="T40" fmla="*/ 67 w 144"/>
                <a:gd name="T41" fmla="*/ 39 h 113"/>
                <a:gd name="T42" fmla="*/ 74 w 144"/>
                <a:gd name="T43" fmla="*/ 27 h 113"/>
                <a:gd name="T44" fmla="*/ 98 w 144"/>
                <a:gd name="T45" fmla="*/ 0 h 113"/>
                <a:gd name="T46" fmla="*/ 116 w 144"/>
                <a:gd name="T47" fmla="*/ 0 h 113"/>
                <a:gd name="T48" fmla="*/ 123 w 144"/>
                <a:gd name="T49" fmla="*/ 39 h 113"/>
                <a:gd name="T50" fmla="*/ 140 w 144"/>
                <a:gd name="T51" fmla="*/ 81 h 113"/>
                <a:gd name="T52" fmla="*/ 132 w 144"/>
                <a:gd name="T53" fmla="*/ 81 h 113"/>
                <a:gd name="T54" fmla="*/ 132 w 144"/>
                <a:gd name="T55" fmla="*/ 94 h 113"/>
                <a:gd name="T56" fmla="*/ 147 w 144"/>
                <a:gd name="T57" fmla="*/ 111 h 113"/>
                <a:gd name="T58" fmla="*/ 153 w 144"/>
                <a:gd name="T59" fmla="*/ 111 h 113"/>
                <a:gd name="T60" fmla="*/ 159 w 144"/>
                <a:gd name="T61" fmla="*/ 125 h 113"/>
                <a:gd name="T62" fmla="*/ 165 w 144"/>
                <a:gd name="T63" fmla="*/ 149 h 113"/>
                <a:gd name="T64" fmla="*/ 165 w 144"/>
                <a:gd name="T65" fmla="*/ 149 h 113"/>
                <a:gd name="T66" fmla="*/ 159 w 144"/>
                <a:gd name="T67" fmla="*/ 149 h 113"/>
                <a:gd name="T68" fmla="*/ 147 w 144"/>
                <a:gd name="T69" fmla="*/ 163 h 113"/>
                <a:gd name="T70" fmla="*/ 132 w 144"/>
                <a:gd name="T71" fmla="*/ 19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prstDash val="solid"/>
              <a:round/>
              <a:headEnd/>
              <a:tailEnd/>
            </a:ln>
          </p:spPr>
          <p:txBody>
            <a:bodyPr/>
            <a:lstStyle/>
            <a:p>
              <a:endParaRPr lang="en-US"/>
            </a:p>
          </p:txBody>
        </p:sp>
        <p:sp>
          <p:nvSpPr>
            <p:cNvPr id="12435" name="Freeform 4198"/>
            <p:cNvSpPr>
              <a:spLocks/>
            </p:cNvSpPr>
            <p:nvPr/>
          </p:nvSpPr>
          <p:spPr bwMode="auto">
            <a:xfrm>
              <a:off x="2673" y="2321"/>
              <a:ext cx="140" cy="249"/>
            </a:xfrm>
            <a:custGeom>
              <a:avLst/>
              <a:gdLst>
                <a:gd name="T0" fmla="*/ 140 w 138"/>
                <a:gd name="T1" fmla="*/ 134 h 221"/>
                <a:gd name="T2" fmla="*/ 122 w 138"/>
                <a:gd name="T3" fmla="*/ 134 h 221"/>
                <a:gd name="T4" fmla="*/ 114 w 138"/>
                <a:gd name="T5" fmla="*/ 149 h 221"/>
                <a:gd name="T6" fmla="*/ 128 w 138"/>
                <a:gd name="T7" fmla="*/ 192 h 221"/>
                <a:gd name="T8" fmla="*/ 140 w 138"/>
                <a:gd name="T9" fmla="*/ 247 h 221"/>
                <a:gd name="T10" fmla="*/ 128 w 138"/>
                <a:gd name="T11" fmla="*/ 290 h 221"/>
                <a:gd name="T12" fmla="*/ 122 w 138"/>
                <a:gd name="T13" fmla="*/ 329 h 221"/>
                <a:gd name="T14" fmla="*/ 128 w 138"/>
                <a:gd name="T15" fmla="*/ 384 h 221"/>
                <a:gd name="T16" fmla="*/ 146 w 138"/>
                <a:gd name="T17" fmla="*/ 454 h 221"/>
                <a:gd name="T18" fmla="*/ 152 w 138"/>
                <a:gd name="T19" fmla="*/ 497 h 221"/>
                <a:gd name="T20" fmla="*/ 152 w 138"/>
                <a:gd name="T21" fmla="*/ 510 h 221"/>
                <a:gd name="T22" fmla="*/ 134 w 138"/>
                <a:gd name="T23" fmla="*/ 510 h 221"/>
                <a:gd name="T24" fmla="*/ 114 w 138"/>
                <a:gd name="T25" fmla="*/ 497 h 221"/>
                <a:gd name="T26" fmla="*/ 97 w 138"/>
                <a:gd name="T27" fmla="*/ 497 h 221"/>
                <a:gd name="T28" fmla="*/ 61 w 138"/>
                <a:gd name="T29" fmla="*/ 497 h 221"/>
                <a:gd name="T30" fmla="*/ 49 w 138"/>
                <a:gd name="T31" fmla="*/ 497 h 221"/>
                <a:gd name="T32" fmla="*/ 24 w 138"/>
                <a:gd name="T33" fmla="*/ 482 h 221"/>
                <a:gd name="T34" fmla="*/ 24 w 138"/>
                <a:gd name="T35" fmla="*/ 441 h 221"/>
                <a:gd name="T36" fmla="*/ 24 w 138"/>
                <a:gd name="T37" fmla="*/ 415 h 221"/>
                <a:gd name="T38" fmla="*/ 24 w 138"/>
                <a:gd name="T39" fmla="*/ 415 h 221"/>
                <a:gd name="T40" fmla="*/ 12 w 138"/>
                <a:gd name="T41" fmla="*/ 415 h 221"/>
                <a:gd name="T42" fmla="*/ 6 w 138"/>
                <a:gd name="T43" fmla="*/ 384 h 221"/>
                <a:gd name="T44" fmla="*/ 0 w 138"/>
                <a:gd name="T45" fmla="*/ 384 h 221"/>
                <a:gd name="T46" fmla="*/ 6 w 138"/>
                <a:gd name="T47" fmla="*/ 371 h 221"/>
                <a:gd name="T48" fmla="*/ 12 w 138"/>
                <a:gd name="T49" fmla="*/ 343 h 221"/>
                <a:gd name="T50" fmla="*/ 18 w 138"/>
                <a:gd name="T51" fmla="*/ 317 h 221"/>
                <a:gd name="T52" fmla="*/ 24 w 138"/>
                <a:gd name="T53" fmla="*/ 290 h 221"/>
                <a:gd name="T54" fmla="*/ 43 w 138"/>
                <a:gd name="T55" fmla="*/ 274 h 221"/>
                <a:gd name="T56" fmla="*/ 55 w 138"/>
                <a:gd name="T57" fmla="*/ 303 h 221"/>
                <a:gd name="T58" fmla="*/ 67 w 138"/>
                <a:gd name="T59" fmla="*/ 259 h 221"/>
                <a:gd name="T60" fmla="*/ 73 w 138"/>
                <a:gd name="T61" fmla="*/ 219 h 221"/>
                <a:gd name="T62" fmla="*/ 79 w 138"/>
                <a:gd name="T63" fmla="*/ 204 h 221"/>
                <a:gd name="T64" fmla="*/ 85 w 138"/>
                <a:gd name="T65" fmla="*/ 162 h 221"/>
                <a:gd name="T66" fmla="*/ 97 w 138"/>
                <a:gd name="T67" fmla="*/ 134 h 221"/>
                <a:gd name="T68" fmla="*/ 103 w 138"/>
                <a:gd name="T69" fmla="*/ 98 h 221"/>
                <a:gd name="T70" fmla="*/ 122 w 138"/>
                <a:gd name="T71" fmla="*/ 69 h 221"/>
                <a:gd name="T72" fmla="*/ 122 w 138"/>
                <a:gd name="T73" fmla="*/ 42 h 221"/>
                <a:gd name="T74" fmla="*/ 114 w 138"/>
                <a:gd name="T75" fmla="*/ 29 h 221"/>
                <a:gd name="T76" fmla="*/ 114 w 138"/>
                <a:gd name="T77" fmla="*/ 0 h 221"/>
                <a:gd name="T78" fmla="*/ 122 w 138"/>
                <a:gd name="T79" fmla="*/ 0 h 221"/>
                <a:gd name="T80" fmla="*/ 128 w 138"/>
                <a:gd name="T81" fmla="*/ 42 h 221"/>
                <a:gd name="T82" fmla="*/ 128 w 138"/>
                <a:gd name="T83" fmla="*/ 98 h 221"/>
                <a:gd name="T84" fmla="*/ 140 w 138"/>
                <a:gd name="T85" fmla="*/ 13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prstDash val="solid"/>
              <a:round/>
              <a:headEnd/>
              <a:tailEnd/>
            </a:ln>
          </p:spPr>
          <p:txBody>
            <a:bodyPr/>
            <a:lstStyle/>
            <a:p>
              <a:endParaRPr lang="en-US"/>
            </a:p>
          </p:txBody>
        </p:sp>
        <p:sp>
          <p:nvSpPr>
            <p:cNvPr id="12436" name="Freeform 4199"/>
            <p:cNvSpPr>
              <a:spLocks/>
            </p:cNvSpPr>
            <p:nvPr/>
          </p:nvSpPr>
          <p:spPr bwMode="auto">
            <a:xfrm>
              <a:off x="2782" y="2369"/>
              <a:ext cx="230" cy="195"/>
            </a:xfrm>
            <a:custGeom>
              <a:avLst/>
              <a:gdLst>
                <a:gd name="T0" fmla="*/ 85 w 227"/>
                <a:gd name="T1" fmla="*/ 110 h 173"/>
                <a:gd name="T2" fmla="*/ 85 w 227"/>
                <a:gd name="T3" fmla="*/ 97 h 173"/>
                <a:gd name="T4" fmla="*/ 109 w 227"/>
                <a:gd name="T5" fmla="*/ 80 h 173"/>
                <a:gd name="T6" fmla="*/ 146 w 227"/>
                <a:gd name="T7" fmla="*/ 14 h 173"/>
                <a:gd name="T8" fmla="*/ 158 w 227"/>
                <a:gd name="T9" fmla="*/ 0 h 173"/>
                <a:gd name="T10" fmla="*/ 170 w 227"/>
                <a:gd name="T11" fmla="*/ 29 h 173"/>
                <a:gd name="T12" fmla="*/ 176 w 227"/>
                <a:gd name="T13" fmla="*/ 53 h 173"/>
                <a:gd name="T14" fmla="*/ 170 w 227"/>
                <a:gd name="T15" fmla="*/ 97 h 173"/>
                <a:gd name="T16" fmla="*/ 187 w 227"/>
                <a:gd name="T17" fmla="*/ 110 h 173"/>
                <a:gd name="T18" fmla="*/ 187 w 227"/>
                <a:gd name="T19" fmla="*/ 124 h 173"/>
                <a:gd name="T20" fmla="*/ 212 w 227"/>
                <a:gd name="T21" fmla="*/ 149 h 173"/>
                <a:gd name="T22" fmla="*/ 212 w 227"/>
                <a:gd name="T23" fmla="*/ 162 h 173"/>
                <a:gd name="T24" fmla="*/ 230 w 227"/>
                <a:gd name="T25" fmla="*/ 204 h 173"/>
                <a:gd name="T26" fmla="*/ 236 w 227"/>
                <a:gd name="T27" fmla="*/ 219 h 173"/>
                <a:gd name="T28" fmla="*/ 248 w 227"/>
                <a:gd name="T29" fmla="*/ 247 h 173"/>
                <a:gd name="T30" fmla="*/ 248 w 227"/>
                <a:gd name="T31" fmla="*/ 274 h 173"/>
                <a:gd name="T32" fmla="*/ 242 w 227"/>
                <a:gd name="T33" fmla="*/ 259 h 173"/>
                <a:gd name="T34" fmla="*/ 224 w 227"/>
                <a:gd name="T35" fmla="*/ 259 h 173"/>
                <a:gd name="T36" fmla="*/ 212 w 227"/>
                <a:gd name="T37" fmla="*/ 259 h 173"/>
                <a:gd name="T38" fmla="*/ 203 w 227"/>
                <a:gd name="T39" fmla="*/ 274 h 173"/>
                <a:gd name="T40" fmla="*/ 187 w 227"/>
                <a:gd name="T41" fmla="*/ 274 h 173"/>
                <a:gd name="T42" fmla="*/ 170 w 227"/>
                <a:gd name="T43" fmla="*/ 290 h 173"/>
                <a:gd name="T44" fmla="*/ 158 w 227"/>
                <a:gd name="T45" fmla="*/ 290 h 173"/>
                <a:gd name="T46" fmla="*/ 152 w 227"/>
                <a:gd name="T47" fmla="*/ 317 h 173"/>
                <a:gd name="T48" fmla="*/ 134 w 227"/>
                <a:gd name="T49" fmla="*/ 303 h 173"/>
                <a:gd name="T50" fmla="*/ 116 w 227"/>
                <a:gd name="T51" fmla="*/ 290 h 173"/>
                <a:gd name="T52" fmla="*/ 91 w 227"/>
                <a:gd name="T53" fmla="*/ 259 h 173"/>
                <a:gd name="T54" fmla="*/ 79 w 227"/>
                <a:gd name="T55" fmla="*/ 303 h 173"/>
                <a:gd name="T56" fmla="*/ 79 w 227"/>
                <a:gd name="T57" fmla="*/ 344 h 173"/>
                <a:gd name="T58" fmla="*/ 55 w 227"/>
                <a:gd name="T59" fmla="*/ 329 h 173"/>
                <a:gd name="T60" fmla="*/ 36 w 227"/>
                <a:gd name="T61" fmla="*/ 344 h 173"/>
                <a:gd name="T62" fmla="*/ 30 w 227"/>
                <a:gd name="T63" fmla="*/ 401 h 173"/>
                <a:gd name="T64" fmla="*/ 24 w 227"/>
                <a:gd name="T65" fmla="*/ 358 h 173"/>
                <a:gd name="T66" fmla="*/ 6 w 227"/>
                <a:gd name="T67" fmla="*/ 290 h 173"/>
                <a:gd name="T68" fmla="*/ 0 w 227"/>
                <a:gd name="T69" fmla="*/ 232 h 173"/>
                <a:gd name="T70" fmla="*/ 6 w 227"/>
                <a:gd name="T71" fmla="*/ 192 h 173"/>
                <a:gd name="T72" fmla="*/ 18 w 227"/>
                <a:gd name="T73" fmla="*/ 149 h 173"/>
                <a:gd name="T74" fmla="*/ 36 w 227"/>
                <a:gd name="T75" fmla="*/ 139 h 173"/>
                <a:gd name="T76" fmla="*/ 36 w 227"/>
                <a:gd name="T77" fmla="*/ 149 h 173"/>
                <a:gd name="T78" fmla="*/ 55 w 227"/>
                <a:gd name="T79" fmla="*/ 139 h 173"/>
                <a:gd name="T80" fmla="*/ 79 w 227"/>
                <a:gd name="T81" fmla="*/ 139 h 173"/>
                <a:gd name="T82" fmla="*/ 85 w 227"/>
                <a:gd name="T83" fmla="*/ 11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prstDash val="solid"/>
              <a:round/>
              <a:headEnd/>
              <a:tailEnd/>
            </a:ln>
          </p:spPr>
          <p:txBody>
            <a:bodyPr/>
            <a:lstStyle/>
            <a:p>
              <a:endParaRPr lang="en-US"/>
            </a:p>
          </p:txBody>
        </p:sp>
        <p:sp>
          <p:nvSpPr>
            <p:cNvPr id="12437" name="Freeform 4200"/>
            <p:cNvSpPr>
              <a:spLocks/>
            </p:cNvSpPr>
            <p:nvPr/>
          </p:nvSpPr>
          <p:spPr bwMode="auto">
            <a:xfrm>
              <a:off x="2231" y="2301"/>
              <a:ext cx="49" cy="20"/>
            </a:xfrm>
            <a:custGeom>
              <a:avLst/>
              <a:gdLst>
                <a:gd name="T0" fmla="*/ 0 w 48"/>
                <a:gd name="T1" fmla="*/ 13 h 18"/>
                <a:gd name="T2" fmla="*/ 0 w 48"/>
                <a:gd name="T3" fmla="*/ 37 h 18"/>
                <a:gd name="T4" fmla="*/ 12 w 48"/>
                <a:gd name="T5" fmla="*/ 24 h 18"/>
                <a:gd name="T6" fmla="*/ 31 w 48"/>
                <a:gd name="T7" fmla="*/ 13 h 18"/>
                <a:gd name="T8" fmla="*/ 55 w 48"/>
                <a:gd name="T9" fmla="*/ 24 h 18"/>
                <a:gd name="T10" fmla="*/ 49 w 48"/>
                <a:gd name="T11" fmla="*/ 13 h 18"/>
                <a:gd name="T12" fmla="*/ 31 w 48"/>
                <a:gd name="T13" fmla="*/ 0 h 18"/>
                <a:gd name="T14" fmla="*/ 18 w 48"/>
                <a:gd name="T15" fmla="*/ 13 h 18"/>
                <a:gd name="T16" fmla="*/ 0 w 48"/>
                <a:gd name="T17" fmla="*/ 13 h 18"/>
                <a:gd name="T18" fmla="*/ 0 w 48"/>
                <a:gd name="T19" fmla="*/ 13 h 18"/>
                <a:gd name="T20" fmla="*/ 18 w 48"/>
                <a:gd name="T21" fmla="*/ 13 h 18"/>
                <a:gd name="T22" fmla="*/ 6 w 48"/>
                <a:gd name="T23" fmla="*/ 24 h 18"/>
                <a:gd name="T24" fmla="*/ 0 w 48"/>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31849" name="Freeform 4201"/>
            <p:cNvSpPr>
              <a:spLocks/>
            </p:cNvSpPr>
            <p:nvPr/>
          </p:nvSpPr>
          <p:spPr bwMode="auto">
            <a:xfrm>
              <a:off x="2467" y="2362"/>
              <a:ext cx="79" cy="141"/>
            </a:xfrm>
            <a:custGeom>
              <a:avLst/>
              <a:gdLst>
                <a:gd name="T0" fmla="*/ 66 w 78"/>
                <a:gd name="T1" fmla="*/ 107 h 125"/>
                <a:gd name="T2" fmla="*/ 54 w 78"/>
                <a:gd name="T3" fmla="*/ 113 h 125"/>
                <a:gd name="T4" fmla="*/ 42 w 78"/>
                <a:gd name="T5" fmla="*/ 119 h 125"/>
                <a:gd name="T6" fmla="*/ 18 w 78"/>
                <a:gd name="T7" fmla="*/ 125 h 125"/>
                <a:gd name="T8" fmla="*/ 0 w 78"/>
                <a:gd name="T9" fmla="*/ 119 h 125"/>
                <a:gd name="T10" fmla="*/ 6 w 78"/>
                <a:gd name="T11" fmla="*/ 119 h 125"/>
                <a:gd name="T12" fmla="*/ 6 w 78"/>
                <a:gd name="T13" fmla="*/ 101 h 125"/>
                <a:gd name="T14" fmla="*/ 0 w 78"/>
                <a:gd name="T15" fmla="*/ 89 h 125"/>
                <a:gd name="T16" fmla="*/ 6 w 78"/>
                <a:gd name="T17" fmla="*/ 71 h 125"/>
                <a:gd name="T18" fmla="*/ 12 w 78"/>
                <a:gd name="T19" fmla="*/ 59 h 125"/>
                <a:gd name="T20" fmla="*/ 12 w 78"/>
                <a:gd name="T21" fmla="*/ 35 h 125"/>
                <a:gd name="T22" fmla="*/ 6 w 78"/>
                <a:gd name="T23" fmla="*/ 6 h 125"/>
                <a:gd name="T24" fmla="*/ 30 w 78"/>
                <a:gd name="T25" fmla="*/ 0 h 125"/>
                <a:gd name="T26" fmla="*/ 48 w 78"/>
                <a:gd name="T27" fmla="*/ 0 h 125"/>
                <a:gd name="T28" fmla="*/ 54 w 78"/>
                <a:gd name="T29" fmla="*/ 0 h 125"/>
                <a:gd name="T30" fmla="*/ 54 w 78"/>
                <a:gd name="T31" fmla="*/ 6 h 125"/>
                <a:gd name="T32" fmla="*/ 66 w 78"/>
                <a:gd name="T33" fmla="*/ 23 h 125"/>
                <a:gd name="T34" fmla="*/ 66 w 78"/>
                <a:gd name="T35" fmla="*/ 35 h 125"/>
                <a:gd name="T36" fmla="*/ 66 w 78"/>
                <a:gd name="T37" fmla="*/ 47 h 125"/>
                <a:gd name="T38" fmla="*/ 66 w 78"/>
                <a:gd name="T39" fmla="*/ 59 h 125"/>
                <a:gd name="T40" fmla="*/ 66 w 78"/>
                <a:gd name="T41" fmla="*/ 77 h 125"/>
                <a:gd name="T42" fmla="*/ 66 w 78"/>
                <a:gd name="T43" fmla="*/ 89 h 125"/>
                <a:gd name="T44" fmla="*/ 78 w 78"/>
                <a:gd name="T45" fmla="*/ 101 h 125"/>
                <a:gd name="T46" fmla="*/ 72 w 78"/>
                <a:gd name="T47" fmla="*/ 107 h 125"/>
                <a:gd name="T48" fmla="*/ 60 w 78"/>
                <a:gd name="T49" fmla="*/ 101 h 125"/>
                <a:gd name="T50" fmla="*/ 66 w 78"/>
                <a:gd name="T51"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439" name="Freeform 4202"/>
            <p:cNvSpPr>
              <a:spLocks/>
            </p:cNvSpPr>
            <p:nvPr/>
          </p:nvSpPr>
          <p:spPr bwMode="auto">
            <a:xfrm>
              <a:off x="2261" y="2328"/>
              <a:ext cx="127" cy="121"/>
            </a:xfrm>
            <a:custGeom>
              <a:avLst/>
              <a:gdLst>
                <a:gd name="T0" fmla="*/ 127 w 125"/>
                <a:gd name="T1" fmla="*/ 58 h 107"/>
                <a:gd name="T2" fmla="*/ 121 w 125"/>
                <a:gd name="T3" fmla="*/ 70 h 107"/>
                <a:gd name="T4" fmla="*/ 127 w 125"/>
                <a:gd name="T5" fmla="*/ 70 h 107"/>
                <a:gd name="T6" fmla="*/ 133 w 125"/>
                <a:gd name="T7" fmla="*/ 113 h 107"/>
                <a:gd name="T8" fmla="*/ 133 w 125"/>
                <a:gd name="T9" fmla="*/ 155 h 107"/>
                <a:gd name="T10" fmla="*/ 133 w 125"/>
                <a:gd name="T11" fmla="*/ 166 h 107"/>
                <a:gd name="T12" fmla="*/ 133 w 125"/>
                <a:gd name="T13" fmla="*/ 166 h 107"/>
                <a:gd name="T14" fmla="*/ 139 w 125"/>
                <a:gd name="T15" fmla="*/ 182 h 107"/>
                <a:gd name="T16" fmla="*/ 139 w 125"/>
                <a:gd name="T17" fmla="*/ 197 h 107"/>
                <a:gd name="T18" fmla="*/ 127 w 125"/>
                <a:gd name="T19" fmla="*/ 197 h 107"/>
                <a:gd name="T20" fmla="*/ 133 w 125"/>
                <a:gd name="T21" fmla="*/ 224 h 107"/>
                <a:gd name="T22" fmla="*/ 127 w 125"/>
                <a:gd name="T23" fmla="*/ 239 h 107"/>
                <a:gd name="T24" fmla="*/ 127 w 125"/>
                <a:gd name="T25" fmla="*/ 239 h 107"/>
                <a:gd name="T26" fmla="*/ 121 w 125"/>
                <a:gd name="T27" fmla="*/ 239 h 107"/>
                <a:gd name="T28" fmla="*/ 115 w 125"/>
                <a:gd name="T29" fmla="*/ 253 h 107"/>
                <a:gd name="T30" fmla="*/ 109 w 125"/>
                <a:gd name="T31" fmla="*/ 239 h 107"/>
                <a:gd name="T32" fmla="*/ 98 w 125"/>
                <a:gd name="T33" fmla="*/ 197 h 107"/>
                <a:gd name="T34" fmla="*/ 84 w 125"/>
                <a:gd name="T35" fmla="*/ 197 h 107"/>
                <a:gd name="T36" fmla="*/ 78 w 125"/>
                <a:gd name="T37" fmla="*/ 197 h 107"/>
                <a:gd name="T38" fmla="*/ 84 w 125"/>
                <a:gd name="T39" fmla="*/ 166 h 107"/>
                <a:gd name="T40" fmla="*/ 72 w 125"/>
                <a:gd name="T41" fmla="*/ 126 h 107"/>
                <a:gd name="T42" fmla="*/ 48 w 125"/>
                <a:gd name="T43" fmla="*/ 140 h 107"/>
                <a:gd name="T44" fmla="*/ 24 w 125"/>
                <a:gd name="T45" fmla="*/ 166 h 107"/>
                <a:gd name="T46" fmla="*/ 24 w 125"/>
                <a:gd name="T47" fmla="*/ 155 h 107"/>
                <a:gd name="T48" fmla="*/ 24 w 125"/>
                <a:gd name="T49" fmla="*/ 140 h 107"/>
                <a:gd name="T50" fmla="*/ 18 w 125"/>
                <a:gd name="T51" fmla="*/ 126 h 107"/>
                <a:gd name="T52" fmla="*/ 12 w 125"/>
                <a:gd name="T53" fmla="*/ 126 h 107"/>
                <a:gd name="T54" fmla="*/ 6 w 125"/>
                <a:gd name="T55" fmla="*/ 98 h 107"/>
                <a:gd name="T56" fmla="*/ 6 w 125"/>
                <a:gd name="T57" fmla="*/ 86 h 107"/>
                <a:gd name="T58" fmla="*/ 0 w 125"/>
                <a:gd name="T59" fmla="*/ 86 h 107"/>
                <a:gd name="T60" fmla="*/ 0 w 125"/>
                <a:gd name="T61" fmla="*/ 86 h 107"/>
                <a:gd name="T62" fmla="*/ 0 w 125"/>
                <a:gd name="T63" fmla="*/ 86 h 107"/>
                <a:gd name="T64" fmla="*/ 0 w 125"/>
                <a:gd name="T65" fmla="*/ 86 h 107"/>
                <a:gd name="T66" fmla="*/ 0 w 125"/>
                <a:gd name="T67" fmla="*/ 58 h 107"/>
                <a:gd name="T68" fmla="*/ 18 w 125"/>
                <a:gd name="T69" fmla="*/ 42 h 107"/>
                <a:gd name="T70" fmla="*/ 18 w 125"/>
                <a:gd name="T71" fmla="*/ 14 h 107"/>
                <a:gd name="T72" fmla="*/ 18 w 125"/>
                <a:gd name="T73" fmla="*/ 0 h 107"/>
                <a:gd name="T74" fmla="*/ 43 w 125"/>
                <a:gd name="T75" fmla="*/ 14 h 107"/>
                <a:gd name="T76" fmla="*/ 66 w 125"/>
                <a:gd name="T77" fmla="*/ 14 h 107"/>
                <a:gd name="T78" fmla="*/ 66 w 125"/>
                <a:gd name="T79" fmla="*/ 29 h 107"/>
                <a:gd name="T80" fmla="*/ 78 w 125"/>
                <a:gd name="T81" fmla="*/ 29 h 107"/>
                <a:gd name="T82" fmla="*/ 84 w 125"/>
                <a:gd name="T83" fmla="*/ 29 h 107"/>
                <a:gd name="T84" fmla="*/ 90 w 125"/>
                <a:gd name="T85" fmla="*/ 29 h 107"/>
                <a:gd name="T86" fmla="*/ 109 w 125"/>
                <a:gd name="T87" fmla="*/ 14 h 107"/>
                <a:gd name="T88" fmla="*/ 115 w 125"/>
                <a:gd name="T89" fmla="*/ 14 h 107"/>
                <a:gd name="T90" fmla="*/ 121 w 125"/>
                <a:gd name="T91" fmla="*/ 42 h 107"/>
                <a:gd name="T92" fmla="*/ 127 w 125"/>
                <a:gd name="T93" fmla="*/ 58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prstDash val="solid"/>
              <a:round/>
              <a:headEnd/>
              <a:tailEnd/>
            </a:ln>
          </p:spPr>
          <p:txBody>
            <a:bodyPr/>
            <a:lstStyle/>
            <a:p>
              <a:endParaRPr lang="en-US"/>
            </a:p>
          </p:txBody>
        </p:sp>
        <p:sp>
          <p:nvSpPr>
            <p:cNvPr id="12440" name="Freeform 4203"/>
            <p:cNvSpPr>
              <a:spLocks/>
            </p:cNvSpPr>
            <p:nvPr/>
          </p:nvSpPr>
          <p:spPr bwMode="auto">
            <a:xfrm>
              <a:off x="2231" y="2328"/>
              <a:ext cx="49" cy="41"/>
            </a:xfrm>
            <a:custGeom>
              <a:avLst/>
              <a:gdLst>
                <a:gd name="T0" fmla="*/ 31 w 48"/>
                <a:gd name="T1" fmla="*/ 59 h 36"/>
                <a:gd name="T2" fmla="*/ 31 w 48"/>
                <a:gd name="T3" fmla="*/ 59 h 36"/>
                <a:gd name="T4" fmla="*/ 31 w 48"/>
                <a:gd name="T5" fmla="*/ 74 h 36"/>
                <a:gd name="T6" fmla="*/ 37 w 48"/>
                <a:gd name="T7" fmla="*/ 92 h 36"/>
                <a:gd name="T8" fmla="*/ 37 w 48"/>
                <a:gd name="T9" fmla="*/ 59 h 36"/>
                <a:gd name="T10" fmla="*/ 55 w 48"/>
                <a:gd name="T11" fmla="*/ 46 h 36"/>
                <a:gd name="T12" fmla="*/ 55 w 48"/>
                <a:gd name="T13" fmla="*/ 15 h 36"/>
                <a:gd name="T14" fmla="*/ 55 w 48"/>
                <a:gd name="T15" fmla="*/ 0 h 36"/>
                <a:gd name="T16" fmla="*/ 31 w 48"/>
                <a:gd name="T17" fmla="*/ 0 h 36"/>
                <a:gd name="T18" fmla="*/ 0 w 48"/>
                <a:gd name="T19" fmla="*/ 15 h 36"/>
                <a:gd name="T20" fmla="*/ 6 w 48"/>
                <a:gd name="T21" fmla="*/ 15 h 36"/>
                <a:gd name="T22" fmla="*/ 6 w 48"/>
                <a:gd name="T23" fmla="*/ 31 h 36"/>
                <a:gd name="T24" fmla="*/ 12 w 48"/>
                <a:gd name="T25" fmla="*/ 31 h 36"/>
                <a:gd name="T26" fmla="*/ 12 w 48"/>
                <a:gd name="T27" fmla="*/ 46 h 36"/>
                <a:gd name="T28" fmla="*/ 31 w 48"/>
                <a:gd name="T29" fmla="*/ 46 h 36"/>
                <a:gd name="T30" fmla="*/ 37 w 48"/>
                <a:gd name="T31" fmla="*/ 46 h 36"/>
                <a:gd name="T32" fmla="*/ 18 w 48"/>
                <a:gd name="T33" fmla="*/ 46 h 36"/>
                <a:gd name="T34" fmla="*/ 31 w 48"/>
                <a:gd name="T35" fmla="*/ 5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2441" name="Freeform 4204"/>
            <p:cNvSpPr>
              <a:spLocks/>
            </p:cNvSpPr>
            <p:nvPr/>
          </p:nvSpPr>
          <p:spPr bwMode="auto">
            <a:xfrm>
              <a:off x="2377" y="2375"/>
              <a:ext cx="102" cy="141"/>
            </a:xfrm>
            <a:custGeom>
              <a:avLst/>
              <a:gdLst>
                <a:gd name="T0" fmla="*/ 60 w 102"/>
                <a:gd name="T1" fmla="*/ 14 h 125"/>
                <a:gd name="T2" fmla="*/ 48 w 102"/>
                <a:gd name="T3" fmla="*/ 14 h 125"/>
                <a:gd name="T4" fmla="*/ 36 w 102"/>
                <a:gd name="T5" fmla="*/ 14 h 125"/>
                <a:gd name="T6" fmla="*/ 36 w 102"/>
                <a:gd name="T7" fmla="*/ 0 h 125"/>
                <a:gd name="T8" fmla="*/ 30 w 102"/>
                <a:gd name="T9" fmla="*/ 0 h 125"/>
                <a:gd name="T10" fmla="*/ 24 w 102"/>
                <a:gd name="T11" fmla="*/ 14 h 125"/>
                <a:gd name="T12" fmla="*/ 12 w 102"/>
                <a:gd name="T13" fmla="*/ 14 h 125"/>
                <a:gd name="T14" fmla="*/ 6 w 102"/>
                <a:gd name="T15" fmla="*/ 14 h 125"/>
                <a:gd name="T16" fmla="*/ 6 w 102"/>
                <a:gd name="T17" fmla="*/ 53 h 125"/>
                <a:gd name="T18" fmla="*/ 6 w 102"/>
                <a:gd name="T19" fmla="*/ 68 h 125"/>
                <a:gd name="T20" fmla="*/ 6 w 102"/>
                <a:gd name="T21" fmla="*/ 68 h 125"/>
                <a:gd name="T22" fmla="*/ 12 w 102"/>
                <a:gd name="T23" fmla="*/ 80 h 125"/>
                <a:gd name="T24" fmla="*/ 12 w 102"/>
                <a:gd name="T25" fmla="*/ 97 h 125"/>
                <a:gd name="T26" fmla="*/ 0 w 102"/>
                <a:gd name="T27" fmla="*/ 97 h 125"/>
                <a:gd name="T28" fmla="*/ 6 w 102"/>
                <a:gd name="T29" fmla="*/ 125 h 125"/>
                <a:gd name="T30" fmla="*/ 0 w 102"/>
                <a:gd name="T31" fmla="*/ 139 h 125"/>
                <a:gd name="T32" fmla="*/ 0 w 102"/>
                <a:gd name="T33" fmla="*/ 139 h 125"/>
                <a:gd name="T34" fmla="*/ 0 w 102"/>
                <a:gd name="T35" fmla="*/ 179 h 125"/>
                <a:gd name="T36" fmla="*/ 0 w 102"/>
                <a:gd name="T37" fmla="*/ 193 h 125"/>
                <a:gd name="T38" fmla="*/ 12 w 102"/>
                <a:gd name="T39" fmla="*/ 205 h 125"/>
                <a:gd name="T40" fmla="*/ 18 w 102"/>
                <a:gd name="T41" fmla="*/ 237 h 125"/>
                <a:gd name="T42" fmla="*/ 12 w 102"/>
                <a:gd name="T43" fmla="*/ 290 h 125"/>
                <a:gd name="T44" fmla="*/ 36 w 102"/>
                <a:gd name="T45" fmla="*/ 261 h 125"/>
                <a:gd name="T46" fmla="*/ 60 w 102"/>
                <a:gd name="T47" fmla="*/ 248 h 125"/>
                <a:gd name="T48" fmla="*/ 54 w 102"/>
                <a:gd name="T49" fmla="*/ 248 h 125"/>
                <a:gd name="T50" fmla="*/ 78 w 102"/>
                <a:gd name="T51" fmla="*/ 248 h 125"/>
                <a:gd name="T52" fmla="*/ 66 w 102"/>
                <a:gd name="T53" fmla="*/ 248 h 125"/>
                <a:gd name="T54" fmla="*/ 78 w 102"/>
                <a:gd name="T55" fmla="*/ 248 h 125"/>
                <a:gd name="T56" fmla="*/ 90 w 102"/>
                <a:gd name="T57" fmla="*/ 248 h 125"/>
                <a:gd name="T58" fmla="*/ 90 w 102"/>
                <a:gd name="T59" fmla="*/ 248 h 125"/>
                <a:gd name="T60" fmla="*/ 96 w 102"/>
                <a:gd name="T61" fmla="*/ 248 h 125"/>
                <a:gd name="T62" fmla="*/ 96 w 102"/>
                <a:gd name="T63" fmla="*/ 205 h 125"/>
                <a:gd name="T64" fmla="*/ 90 w 102"/>
                <a:gd name="T65" fmla="*/ 179 h 125"/>
                <a:gd name="T66" fmla="*/ 96 w 102"/>
                <a:gd name="T67" fmla="*/ 139 h 125"/>
                <a:gd name="T68" fmla="*/ 102 w 102"/>
                <a:gd name="T69" fmla="*/ 111 h 125"/>
                <a:gd name="T70" fmla="*/ 102 w 102"/>
                <a:gd name="T71" fmla="*/ 53 h 125"/>
                <a:gd name="T72" fmla="*/ 84 w 102"/>
                <a:gd name="T73" fmla="*/ 26 h 125"/>
                <a:gd name="T74" fmla="*/ 66 w 102"/>
                <a:gd name="T75" fmla="*/ 38 h 125"/>
                <a:gd name="T76" fmla="*/ 60 w 102"/>
                <a:gd name="T77" fmla="*/ 1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prstDash val="solid"/>
              <a:round/>
              <a:headEnd/>
              <a:tailEnd/>
            </a:ln>
          </p:spPr>
          <p:txBody>
            <a:bodyPr/>
            <a:lstStyle/>
            <a:p>
              <a:endParaRPr lang="en-US"/>
            </a:p>
          </p:txBody>
        </p:sp>
        <p:sp>
          <p:nvSpPr>
            <p:cNvPr id="12442" name="Freeform 4205"/>
            <p:cNvSpPr>
              <a:spLocks/>
            </p:cNvSpPr>
            <p:nvPr/>
          </p:nvSpPr>
          <p:spPr bwMode="auto">
            <a:xfrm>
              <a:off x="2286" y="2388"/>
              <a:ext cx="54" cy="67"/>
            </a:xfrm>
            <a:custGeom>
              <a:avLst/>
              <a:gdLst>
                <a:gd name="T0" fmla="*/ 60 w 53"/>
                <a:gd name="T1" fmla="*/ 65 h 60"/>
                <a:gd name="T2" fmla="*/ 54 w 53"/>
                <a:gd name="T3" fmla="*/ 92 h 60"/>
                <a:gd name="T4" fmla="*/ 48 w 53"/>
                <a:gd name="T5" fmla="*/ 117 h 60"/>
                <a:gd name="T6" fmla="*/ 42 w 53"/>
                <a:gd name="T7" fmla="*/ 131 h 60"/>
                <a:gd name="T8" fmla="*/ 17 w 53"/>
                <a:gd name="T9" fmla="*/ 117 h 60"/>
                <a:gd name="T10" fmla="*/ 17 w 53"/>
                <a:gd name="T11" fmla="*/ 105 h 60"/>
                <a:gd name="T12" fmla="*/ 17 w 53"/>
                <a:gd name="T13" fmla="*/ 105 h 60"/>
                <a:gd name="T14" fmla="*/ 6 w 53"/>
                <a:gd name="T15" fmla="*/ 65 h 60"/>
                <a:gd name="T16" fmla="*/ 12 w 53"/>
                <a:gd name="T17" fmla="*/ 65 h 60"/>
                <a:gd name="T18" fmla="*/ 6 w 53"/>
                <a:gd name="T19" fmla="*/ 52 h 60"/>
                <a:gd name="T20" fmla="*/ 6 w 53"/>
                <a:gd name="T21" fmla="*/ 52 h 60"/>
                <a:gd name="T22" fmla="*/ 0 w 53"/>
                <a:gd name="T23" fmla="*/ 39 h 60"/>
                <a:gd name="T24" fmla="*/ 17 w 53"/>
                <a:gd name="T25" fmla="*/ 13 h 60"/>
                <a:gd name="T26" fmla="*/ 48 w 53"/>
                <a:gd name="T27" fmla="*/ 0 h 60"/>
                <a:gd name="T28" fmla="*/ 60 w 53"/>
                <a:gd name="T29" fmla="*/ 39 h 60"/>
                <a:gd name="T30" fmla="*/ 54 w 53"/>
                <a:gd name="T31" fmla="*/ 65 h 60"/>
                <a:gd name="T32" fmla="*/ 60 w 53"/>
                <a:gd name="T33" fmla="*/ 6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p>
          </p:txBody>
        </p:sp>
        <p:sp>
          <p:nvSpPr>
            <p:cNvPr id="12443" name="Freeform 4206"/>
            <p:cNvSpPr>
              <a:spLocks/>
            </p:cNvSpPr>
            <p:nvPr/>
          </p:nvSpPr>
          <p:spPr bwMode="auto">
            <a:xfrm>
              <a:off x="2522" y="2362"/>
              <a:ext cx="31" cy="114"/>
            </a:xfrm>
            <a:custGeom>
              <a:avLst/>
              <a:gdLst>
                <a:gd name="T0" fmla="*/ 12 w 30"/>
                <a:gd name="T1" fmla="*/ 14 h 101"/>
                <a:gd name="T2" fmla="*/ 0 w 30"/>
                <a:gd name="T3" fmla="*/ 0 h 101"/>
                <a:gd name="T4" fmla="*/ 0 w 30"/>
                <a:gd name="T5" fmla="*/ 14 h 101"/>
                <a:gd name="T6" fmla="*/ 12 w 30"/>
                <a:gd name="T7" fmla="*/ 53 h 101"/>
                <a:gd name="T8" fmla="*/ 12 w 30"/>
                <a:gd name="T9" fmla="*/ 82 h 101"/>
                <a:gd name="T10" fmla="*/ 12 w 30"/>
                <a:gd name="T11" fmla="*/ 111 h 101"/>
                <a:gd name="T12" fmla="*/ 12 w 30"/>
                <a:gd name="T13" fmla="*/ 139 h 101"/>
                <a:gd name="T14" fmla="*/ 12 w 30"/>
                <a:gd name="T15" fmla="*/ 179 h 101"/>
                <a:gd name="T16" fmla="*/ 12 w 30"/>
                <a:gd name="T17" fmla="*/ 208 h 101"/>
                <a:gd name="T18" fmla="*/ 31 w 30"/>
                <a:gd name="T19" fmla="*/ 237 h 101"/>
                <a:gd name="T20" fmla="*/ 37 w 30"/>
                <a:gd name="T21" fmla="*/ 237 h 101"/>
                <a:gd name="T22" fmla="*/ 37 w 30"/>
                <a:gd name="T23" fmla="*/ 166 h 101"/>
                <a:gd name="T24" fmla="*/ 37 w 30"/>
                <a:gd name="T25" fmla="*/ 125 h 101"/>
                <a:gd name="T26" fmla="*/ 37 w 30"/>
                <a:gd name="T27" fmla="*/ 97 h 101"/>
                <a:gd name="T28" fmla="*/ 31 w 30"/>
                <a:gd name="T29" fmla="*/ 53 h 101"/>
                <a:gd name="T30" fmla="*/ 25 w 30"/>
                <a:gd name="T31" fmla="*/ 29 h 101"/>
                <a:gd name="T32" fmla="*/ 25 w 30"/>
                <a:gd name="T33" fmla="*/ 14 h 101"/>
                <a:gd name="T34" fmla="*/ 12 w 30"/>
                <a:gd name="T35" fmla="*/ 14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2444" name="Freeform 4207"/>
            <p:cNvSpPr>
              <a:spLocks/>
            </p:cNvSpPr>
            <p:nvPr/>
          </p:nvSpPr>
          <p:spPr bwMode="auto">
            <a:xfrm>
              <a:off x="2377" y="1783"/>
              <a:ext cx="357" cy="396"/>
            </a:xfrm>
            <a:custGeom>
              <a:avLst/>
              <a:gdLst>
                <a:gd name="T0" fmla="*/ 6 w 353"/>
                <a:gd name="T1" fmla="*/ 362 h 353"/>
                <a:gd name="T2" fmla="*/ 0 w 353"/>
                <a:gd name="T3" fmla="*/ 414 h 353"/>
                <a:gd name="T4" fmla="*/ 0 w 353"/>
                <a:gd name="T5" fmla="*/ 426 h 353"/>
                <a:gd name="T6" fmla="*/ 18 w 353"/>
                <a:gd name="T7" fmla="*/ 454 h 353"/>
                <a:gd name="T8" fmla="*/ 30 w 353"/>
                <a:gd name="T9" fmla="*/ 479 h 353"/>
                <a:gd name="T10" fmla="*/ 55 w 353"/>
                <a:gd name="T11" fmla="*/ 508 h 353"/>
                <a:gd name="T12" fmla="*/ 73 w 353"/>
                <a:gd name="T13" fmla="*/ 535 h 353"/>
                <a:gd name="T14" fmla="*/ 85 w 353"/>
                <a:gd name="T15" fmla="*/ 560 h 353"/>
                <a:gd name="T16" fmla="*/ 97 w 353"/>
                <a:gd name="T17" fmla="*/ 572 h 353"/>
                <a:gd name="T18" fmla="*/ 109 w 353"/>
                <a:gd name="T19" fmla="*/ 601 h 353"/>
                <a:gd name="T20" fmla="*/ 121 w 353"/>
                <a:gd name="T21" fmla="*/ 614 h 353"/>
                <a:gd name="T22" fmla="*/ 133 w 353"/>
                <a:gd name="T23" fmla="*/ 641 h 353"/>
                <a:gd name="T24" fmla="*/ 158 w 353"/>
                <a:gd name="T25" fmla="*/ 669 h 353"/>
                <a:gd name="T26" fmla="*/ 182 w 353"/>
                <a:gd name="T27" fmla="*/ 710 h 353"/>
                <a:gd name="T28" fmla="*/ 182 w 353"/>
                <a:gd name="T29" fmla="*/ 720 h 353"/>
                <a:gd name="T30" fmla="*/ 188 w 353"/>
                <a:gd name="T31" fmla="*/ 735 h 353"/>
                <a:gd name="T32" fmla="*/ 212 w 353"/>
                <a:gd name="T33" fmla="*/ 764 h 353"/>
                <a:gd name="T34" fmla="*/ 218 w 353"/>
                <a:gd name="T35" fmla="*/ 789 h 353"/>
                <a:gd name="T36" fmla="*/ 243 w 353"/>
                <a:gd name="T37" fmla="*/ 789 h 353"/>
                <a:gd name="T38" fmla="*/ 267 w 353"/>
                <a:gd name="T39" fmla="*/ 775 h 353"/>
                <a:gd name="T40" fmla="*/ 284 w 353"/>
                <a:gd name="T41" fmla="*/ 750 h 353"/>
                <a:gd name="T42" fmla="*/ 296 w 353"/>
                <a:gd name="T43" fmla="*/ 720 h 353"/>
                <a:gd name="T44" fmla="*/ 315 w 353"/>
                <a:gd name="T45" fmla="*/ 697 h 353"/>
                <a:gd name="T46" fmla="*/ 339 w 353"/>
                <a:gd name="T47" fmla="*/ 655 h 353"/>
                <a:gd name="T48" fmla="*/ 363 w 353"/>
                <a:gd name="T49" fmla="*/ 627 h 353"/>
                <a:gd name="T50" fmla="*/ 381 w 353"/>
                <a:gd name="T51" fmla="*/ 601 h 353"/>
                <a:gd name="T52" fmla="*/ 375 w 353"/>
                <a:gd name="T53" fmla="*/ 560 h 353"/>
                <a:gd name="T54" fmla="*/ 351 w 353"/>
                <a:gd name="T55" fmla="*/ 560 h 353"/>
                <a:gd name="T56" fmla="*/ 345 w 353"/>
                <a:gd name="T57" fmla="*/ 521 h 353"/>
                <a:gd name="T58" fmla="*/ 331 w 353"/>
                <a:gd name="T59" fmla="*/ 479 h 353"/>
                <a:gd name="T60" fmla="*/ 345 w 353"/>
                <a:gd name="T61" fmla="*/ 467 h 353"/>
                <a:gd name="T62" fmla="*/ 339 w 353"/>
                <a:gd name="T63" fmla="*/ 362 h 353"/>
                <a:gd name="T64" fmla="*/ 331 w 353"/>
                <a:gd name="T65" fmla="*/ 310 h 353"/>
                <a:gd name="T66" fmla="*/ 331 w 353"/>
                <a:gd name="T67" fmla="*/ 310 h 353"/>
                <a:gd name="T68" fmla="*/ 323 w 353"/>
                <a:gd name="T69" fmla="*/ 217 h 353"/>
                <a:gd name="T70" fmla="*/ 308 w 353"/>
                <a:gd name="T71" fmla="*/ 186 h 353"/>
                <a:gd name="T72" fmla="*/ 290 w 353"/>
                <a:gd name="T73" fmla="*/ 147 h 353"/>
                <a:gd name="T74" fmla="*/ 302 w 353"/>
                <a:gd name="T75" fmla="*/ 107 h 353"/>
                <a:gd name="T76" fmla="*/ 308 w 353"/>
                <a:gd name="T77" fmla="*/ 80 h 353"/>
                <a:gd name="T78" fmla="*/ 308 w 353"/>
                <a:gd name="T79" fmla="*/ 13 h 353"/>
                <a:gd name="T80" fmla="*/ 308 w 353"/>
                <a:gd name="T81" fmla="*/ 0 h 353"/>
                <a:gd name="T82" fmla="*/ 272 w 353"/>
                <a:gd name="T83" fmla="*/ 0 h 353"/>
                <a:gd name="T84" fmla="*/ 255 w 353"/>
                <a:gd name="T85" fmla="*/ 13 h 353"/>
                <a:gd name="T86" fmla="*/ 225 w 353"/>
                <a:gd name="T87" fmla="*/ 13 h 353"/>
                <a:gd name="T88" fmla="*/ 206 w 353"/>
                <a:gd name="T89" fmla="*/ 13 h 353"/>
                <a:gd name="T90" fmla="*/ 188 w 353"/>
                <a:gd name="T91" fmla="*/ 27 h 353"/>
                <a:gd name="T92" fmla="*/ 164 w 353"/>
                <a:gd name="T93" fmla="*/ 39 h 353"/>
                <a:gd name="T94" fmla="*/ 158 w 353"/>
                <a:gd name="T95" fmla="*/ 54 h 353"/>
                <a:gd name="T96" fmla="*/ 133 w 353"/>
                <a:gd name="T97" fmla="*/ 68 h 353"/>
                <a:gd name="T98" fmla="*/ 115 w 353"/>
                <a:gd name="T99" fmla="*/ 80 h 353"/>
                <a:gd name="T100" fmla="*/ 121 w 353"/>
                <a:gd name="T101" fmla="*/ 93 h 353"/>
                <a:gd name="T102" fmla="*/ 121 w 353"/>
                <a:gd name="T103" fmla="*/ 132 h 353"/>
                <a:gd name="T104" fmla="*/ 127 w 353"/>
                <a:gd name="T105" fmla="*/ 162 h 353"/>
                <a:gd name="T106" fmla="*/ 145 w 353"/>
                <a:gd name="T107" fmla="*/ 200 h 353"/>
                <a:gd name="T108" fmla="*/ 133 w 353"/>
                <a:gd name="T109" fmla="*/ 217 h 353"/>
                <a:gd name="T110" fmla="*/ 115 w 353"/>
                <a:gd name="T111" fmla="*/ 217 h 353"/>
                <a:gd name="T112" fmla="*/ 91 w 353"/>
                <a:gd name="T113" fmla="*/ 243 h 353"/>
                <a:gd name="T114" fmla="*/ 91 w 353"/>
                <a:gd name="T115" fmla="*/ 268 h 353"/>
                <a:gd name="T116" fmla="*/ 67 w 353"/>
                <a:gd name="T117" fmla="*/ 295 h 353"/>
                <a:gd name="T118" fmla="*/ 55 w 353"/>
                <a:gd name="T119" fmla="*/ 323 h 353"/>
                <a:gd name="T120" fmla="*/ 30 w 353"/>
                <a:gd name="T121" fmla="*/ 334 h 353"/>
                <a:gd name="T122" fmla="*/ 18 w 353"/>
                <a:gd name="T123" fmla="*/ 349 h 353"/>
                <a:gd name="T124" fmla="*/ 6 w 353"/>
                <a:gd name="T125" fmla="*/ 36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p>
          </p:txBody>
        </p:sp>
        <p:sp>
          <p:nvSpPr>
            <p:cNvPr id="12445" name="Freeform 4208"/>
            <p:cNvSpPr>
              <a:spLocks/>
            </p:cNvSpPr>
            <p:nvPr/>
          </p:nvSpPr>
          <p:spPr bwMode="auto">
            <a:xfrm>
              <a:off x="2280" y="1965"/>
              <a:ext cx="13" cy="14"/>
            </a:xfrm>
            <a:custGeom>
              <a:avLst/>
              <a:gdLst>
                <a:gd name="T0" fmla="*/ 20 w 12"/>
                <a:gd name="T1" fmla="*/ 0 h 12"/>
                <a:gd name="T2" fmla="*/ 13 w 12"/>
                <a:gd name="T3" fmla="*/ 18 h 12"/>
                <a:gd name="T4" fmla="*/ 0 w 12"/>
                <a:gd name="T5" fmla="*/ 35 h 12"/>
                <a:gd name="T6" fmla="*/ 2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446" name="Freeform 4209"/>
            <p:cNvSpPr>
              <a:spLocks/>
            </p:cNvSpPr>
            <p:nvPr/>
          </p:nvSpPr>
          <p:spPr bwMode="auto">
            <a:xfrm>
              <a:off x="2237" y="1972"/>
              <a:ext cx="6" cy="14"/>
            </a:xfrm>
            <a:custGeom>
              <a:avLst/>
              <a:gdLst>
                <a:gd name="T0" fmla="*/ 6 w 6"/>
                <a:gd name="T1" fmla="*/ 0 h 12"/>
                <a:gd name="T2" fmla="*/ 0 w 6"/>
                <a:gd name="T3" fmla="*/ 35 h 12"/>
                <a:gd name="T4" fmla="*/ 0 w 6"/>
                <a:gd name="T5" fmla="*/ 1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47" name="Freeform 421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48" name="Freeform 4211"/>
            <p:cNvSpPr>
              <a:spLocks/>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49" name="Rectangle 421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50" name="Rectangle 4213"/>
            <p:cNvSpPr>
              <a:spLocks noChangeArrowheads="1"/>
            </p:cNvSpPr>
            <p:nvPr/>
          </p:nvSpPr>
          <p:spPr bwMode="auto">
            <a:xfrm>
              <a:off x="2437" y="180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51" name="Freeform 4214"/>
            <p:cNvSpPr>
              <a:spLocks/>
            </p:cNvSpPr>
            <p:nvPr/>
          </p:nvSpPr>
          <p:spPr bwMode="auto">
            <a:xfrm>
              <a:off x="2685" y="1871"/>
              <a:ext cx="279" cy="302"/>
            </a:xfrm>
            <a:custGeom>
              <a:avLst/>
              <a:gdLst>
                <a:gd name="T0" fmla="*/ 286 w 275"/>
                <a:gd name="T1" fmla="*/ 606 h 269"/>
                <a:gd name="T2" fmla="*/ 286 w 275"/>
                <a:gd name="T3" fmla="*/ 592 h 269"/>
                <a:gd name="T4" fmla="*/ 303 w 275"/>
                <a:gd name="T5" fmla="*/ 592 h 269"/>
                <a:gd name="T6" fmla="*/ 303 w 275"/>
                <a:gd name="T7" fmla="*/ 536 h 269"/>
                <a:gd name="T8" fmla="*/ 297 w 275"/>
                <a:gd name="T9" fmla="*/ 495 h 269"/>
                <a:gd name="T10" fmla="*/ 297 w 275"/>
                <a:gd name="T11" fmla="*/ 335 h 269"/>
                <a:gd name="T12" fmla="*/ 292 w 275"/>
                <a:gd name="T13" fmla="*/ 242 h 269"/>
                <a:gd name="T14" fmla="*/ 292 w 275"/>
                <a:gd name="T15" fmla="*/ 203 h 269"/>
                <a:gd name="T16" fmla="*/ 292 w 275"/>
                <a:gd name="T17" fmla="*/ 163 h 269"/>
                <a:gd name="T18" fmla="*/ 292 w 275"/>
                <a:gd name="T19" fmla="*/ 120 h 269"/>
                <a:gd name="T20" fmla="*/ 292 w 275"/>
                <a:gd name="T21" fmla="*/ 94 h 269"/>
                <a:gd name="T22" fmla="*/ 292 w 275"/>
                <a:gd name="T23" fmla="*/ 68 h 269"/>
                <a:gd name="T24" fmla="*/ 280 w 275"/>
                <a:gd name="T25" fmla="*/ 54 h 269"/>
                <a:gd name="T26" fmla="*/ 251 w 275"/>
                <a:gd name="T27" fmla="*/ 39 h 269"/>
                <a:gd name="T28" fmla="*/ 251 w 275"/>
                <a:gd name="T29" fmla="*/ 13 h 269"/>
                <a:gd name="T30" fmla="*/ 225 w 275"/>
                <a:gd name="T31" fmla="*/ 13 h 269"/>
                <a:gd name="T32" fmla="*/ 213 w 275"/>
                <a:gd name="T33" fmla="*/ 27 h 269"/>
                <a:gd name="T34" fmla="*/ 201 w 275"/>
                <a:gd name="T35" fmla="*/ 39 h 269"/>
                <a:gd name="T36" fmla="*/ 201 w 275"/>
                <a:gd name="T37" fmla="*/ 107 h 269"/>
                <a:gd name="T38" fmla="*/ 178 w 275"/>
                <a:gd name="T39" fmla="*/ 120 h 269"/>
                <a:gd name="T40" fmla="*/ 158 w 275"/>
                <a:gd name="T41" fmla="*/ 107 h 269"/>
                <a:gd name="T42" fmla="*/ 140 w 275"/>
                <a:gd name="T43" fmla="*/ 81 h 269"/>
                <a:gd name="T44" fmla="*/ 114 w 275"/>
                <a:gd name="T45" fmla="*/ 68 h 269"/>
                <a:gd name="T46" fmla="*/ 103 w 275"/>
                <a:gd name="T47" fmla="*/ 27 h 269"/>
                <a:gd name="T48" fmla="*/ 85 w 275"/>
                <a:gd name="T49" fmla="*/ 27 h 269"/>
                <a:gd name="T50" fmla="*/ 67 w 275"/>
                <a:gd name="T51" fmla="*/ 13 h 269"/>
                <a:gd name="T52" fmla="*/ 43 w 275"/>
                <a:gd name="T53" fmla="*/ 0 h 269"/>
                <a:gd name="T54" fmla="*/ 43 w 275"/>
                <a:gd name="T55" fmla="*/ 27 h 269"/>
                <a:gd name="T56" fmla="*/ 24 w 275"/>
                <a:gd name="T57" fmla="*/ 54 h 269"/>
                <a:gd name="T58" fmla="*/ 12 w 275"/>
                <a:gd name="T59" fmla="*/ 81 h 269"/>
                <a:gd name="T60" fmla="*/ 12 w 275"/>
                <a:gd name="T61" fmla="*/ 107 h 269"/>
                <a:gd name="T62" fmla="*/ 0 w 275"/>
                <a:gd name="T63" fmla="*/ 134 h 269"/>
                <a:gd name="T64" fmla="*/ 0 w 275"/>
                <a:gd name="T65" fmla="*/ 134 h 269"/>
                <a:gd name="T66" fmla="*/ 6 w 275"/>
                <a:gd name="T67" fmla="*/ 189 h 269"/>
                <a:gd name="T68" fmla="*/ 12 w 275"/>
                <a:gd name="T69" fmla="*/ 295 h 269"/>
                <a:gd name="T70" fmla="*/ 0 w 275"/>
                <a:gd name="T71" fmla="*/ 309 h 269"/>
                <a:gd name="T72" fmla="*/ 12 w 275"/>
                <a:gd name="T73" fmla="*/ 348 h 269"/>
                <a:gd name="T74" fmla="*/ 18 w 275"/>
                <a:gd name="T75" fmla="*/ 390 h 269"/>
                <a:gd name="T76" fmla="*/ 49 w 275"/>
                <a:gd name="T77" fmla="*/ 390 h 269"/>
                <a:gd name="T78" fmla="*/ 55 w 275"/>
                <a:gd name="T79" fmla="*/ 428 h 269"/>
                <a:gd name="T80" fmla="*/ 79 w 275"/>
                <a:gd name="T81" fmla="*/ 441 h 269"/>
                <a:gd name="T82" fmla="*/ 91 w 275"/>
                <a:gd name="T83" fmla="*/ 470 h 269"/>
                <a:gd name="T84" fmla="*/ 103 w 275"/>
                <a:gd name="T85" fmla="*/ 456 h 269"/>
                <a:gd name="T86" fmla="*/ 128 w 275"/>
                <a:gd name="T87" fmla="*/ 428 h 269"/>
                <a:gd name="T88" fmla="*/ 146 w 275"/>
                <a:gd name="T89" fmla="*/ 456 h 269"/>
                <a:gd name="T90" fmla="*/ 187 w 275"/>
                <a:gd name="T91" fmla="*/ 495 h 269"/>
                <a:gd name="T92" fmla="*/ 207 w 275"/>
                <a:gd name="T93" fmla="*/ 523 h 269"/>
                <a:gd name="T94" fmla="*/ 225 w 275"/>
                <a:gd name="T95" fmla="*/ 536 h 269"/>
                <a:gd name="T96" fmla="*/ 267 w 275"/>
                <a:gd name="T97" fmla="*/ 592 h 269"/>
                <a:gd name="T98" fmla="*/ 286 w 275"/>
                <a:gd name="T99" fmla="*/ 606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2452" name="Freeform 4215"/>
            <p:cNvSpPr>
              <a:spLocks/>
            </p:cNvSpPr>
            <p:nvPr/>
          </p:nvSpPr>
          <p:spPr bwMode="auto">
            <a:xfrm>
              <a:off x="2309" y="2052"/>
              <a:ext cx="292" cy="330"/>
            </a:xfrm>
            <a:custGeom>
              <a:avLst/>
              <a:gdLst>
                <a:gd name="T0" fmla="*/ 67 w 288"/>
                <a:gd name="T1" fmla="*/ 621 h 294"/>
                <a:gd name="T2" fmla="*/ 79 w 288"/>
                <a:gd name="T3" fmla="*/ 659 h 294"/>
                <a:gd name="T4" fmla="*/ 97 w 288"/>
                <a:gd name="T5" fmla="*/ 659 h 294"/>
                <a:gd name="T6" fmla="*/ 110 w 288"/>
                <a:gd name="T7" fmla="*/ 647 h 294"/>
                <a:gd name="T8" fmla="*/ 128 w 288"/>
                <a:gd name="T9" fmla="*/ 659 h 294"/>
                <a:gd name="T10" fmla="*/ 140 w 288"/>
                <a:gd name="T11" fmla="*/ 580 h 294"/>
                <a:gd name="T12" fmla="*/ 152 w 288"/>
                <a:gd name="T13" fmla="*/ 539 h 294"/>
                <a:gd name="T14" fmla="*/ 164 w 288"/>
                <a:gd name="T15" fmla="*/ 526 h 294"/>
                <a:gd name="T16" fmla="*/ 176 w 288"/>
                <a:gd name="T17" fmla="*/ 511 h 294"/>
                <a:gd name="T18" fmla="*/ 192 w 288"/>
                <a:gd name="T19" fmla="*/ 484 h 294"/>
                <a:gd name="T20" fmla="*/ 219 w 288"/>
                <a:gd name="T21" fmla="*/ 442 h 294"/>
                <a:gd name="T22" fmla="*/ 243 w 288"/>
                <a:gd name="T23" fmla="*/ 442 h 294"/>
                <a:gd name="T24" fmla="*/ 286 w 288"/>
                <a:gd name="T25" fmla="*/ 431 h 294"/>
                <a:gd name="T26" fmla="*/ 310 w 288"/>
                <a:gd name="T27" fmla="*/ 391 h 294"/>
                <a:gd name="T28" fmla="*/ 310 w 288"/>
                <a:gd name="T29" fmla="*/ 323 h 294"/>
                <a:gd name="T30" fmla="*/ 316 w 288"/>
                <a:gd name="T31" fmla="*/ 257 h 294"/>
                <a:gd name="T32" fmla="*/ 292 w 288"/>
                <a:gd name="T33" fmla="*/ 229 h 294"/>
                <a:gd name="T34" fmla="*/ 256 w 288"/>
                <a:gd name="T35" fmla="*/ 189 h 294"/>
                <a:gd name="T36" fmla="*/ 231 w 288"/>
                <a:gd name="T37" fmla="*/ 134 h 294"/>
                <a:gd name="T38" fmla="*/ 201 w 288"/>
                <a:gd name="T39" fmla="*/ 81 h 294"/>
                <a:gd name="T40" fmla="*/ 170 w 288"/>
                <a:gd name="T41" fmla="*/ 39 h 294"/>
                <a:gd name="T42" fmla="*/ 146 w 288"/>
                <a:gd name="T43" fmla="*/ 0 h 294"/>
                <a:gd name="T44" fmla="*/ 122 w 288"/>
                <a:gd name="T45" fmla="*/ 147 h 294"/>
                <a:gd name="T46" fmla="*/ 128 w 288"/>
                <a:gd name="T47" fmla="*/ 378 h 294"/>
                <a:gd name="T48" fmla="*/ 128 w 288"/>
                <a:gd name="T49" fmla="*/ 431 h 294"/>
                <a:gd name="T50" fmla="*/ 55 w 288"/>
                <a:gd name="T51" fmla="*/ 419 h 294"/>
                <a:gd name="T52" fmla="*/ 18 w 288"/>
                <a:gd name="T53" fmla="*/ 431 h 294"/>
                <a:gd name="T54" fmla="*/ 0 w 288"/>
                <a:gd name="T55" fmla="*/ 457 h 294"/>
                <a:gd name="T56" fmla="*/ 6 w 288"/>
                <a:gd name="T57" fmla="*/ 496 h 294"/>
                <a:gd name="T58" fmla="*/ 12 w 288"/>
                <a:gd name="T59" fmla="*/ 567 h 294"/>
                <a:gd name="T60" fmla="*/ 24 w 288"/>
                <a:gd name="T61" fmla="*/ 580 h 294"/>
                <a:gd name="T62" fmla="*/ 43 w 288"/>
                <a:gd name="T63" fmla="*/ 580 h 294"/>
                <a:gd name="T64" fmla="*/ 61 w 288"/>
                <a:gd name="T65" fmla="*/ 567 h 294"/>
                <a:gd name="T66" fmla="*/ 73 w 288"/>
                <a:gd name="T67" fmla="*/ 60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prstDash val="solid"/>
              <a:round/>
              <a:headEnd/>
              <a:tailEnd/>
            </a:ln>
          </p:spPr>
          <p:txBody>
            <a:bodyPr/>
            <a:lstStyle/>
            <a:p>
              <a:endParaRPr lang="en-US"/>
            </a:p>
          </p:txBody>
        </p:sp>
        <p:sp>
          <p:nvSpPr>
            <p:cNvPr id="12453" name="Rectangle 421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54" name="Freeform 4217"/>
            <p:cNvSpPr>
              <a:spLocks/>
            </p:cNvSpPr>
            <p:nvPr/>
          </p:nvSpPr>
          <p:spPr bwMode="auto">
            <a:xfrm>
              <a:off x="2225" y="1998"/>
              <a:ext cx="218" cy="283"/>
            </a:xfrm>
            <a:custGeom>
              <a:avLst/>
              <a:gdLst>
                <a:gd name="T0" fmla="*/ 12 w 215"/>
                <a:gd name="T1" fmla="*/ 489 h 252"/>
                <a:gd name="T2" fmla="*/ 6 w 215"/>
                <a:gd name="T3" fmla="*/ 513 h 252"/>
                <a:gd name="T4" fmla="*/ 12 w 215"/>
                <a:gd name="T5" fmla="*/ 460 h 252"/>
                <a:gd name="T6" fmla="*/ 18 w 215"/>
                <a:gd name="T7" fmla="*/ 404 h 252"/>
                <a:gd name="T8" fmla="*/ 12 w 215"/>
                <a:gd name="T9" fmla="*/ 365 h 252"/>
                <a:gd name="T10" fmla="*/ 12 w 215"/>
                <a:gd name="T11" fmla="*/ 310 h 252"/>
                <a:gd name="T12" fmla="*/ 0 w 215"/>
                <a:gd name="T13" fmla="*/ 285 h 252"/>
                <a:gd name="T14" fmla="*/ 0 w 215"/>
                <a:gd name="T15" fmla="*/ 296 h 252"/>
                <a:gd name="T16" fmla="*/ 6 w 215"/>
                <a:gd name="T17" fmla="*/ 273 h 252"/>
                <a:gd name="T18" fmla="*/ 79 w 215"/>
                <a:gd name="T19" fmla="*/ 273 h 252"/>
                <a:gd name="T20" fmla="*/ 79 w 215"/>
                <a:gd name="T21" fmla="*/ 231 h 252"/>
                <a:gd name="T22" fmla="*/ 79 w 215"/>
                <a:gd name="T23" fmla="*/ 203 h 252"/>
                <a:gd name="T24" fmla="*/ 96 w 215"/>
                <a:gd name="T25" fmla="*/ 176 h 252"/>
                <a:gd name="T26" fmla="*/ 96 w 215"/>
                <a:gd name="T27" fmla="*/ 122 h 252"/>
                <a:gd name="T28" fmla="*/ 96 w 215"/>
                <a:gd name="T29" fmla="*/ 69 h 252"/>
                <a:gd name="T30" fmla="*/ 163 w 215"/>
                <a:gd name="T31" fmla="*/ 69 h 252"/>
                <a:gd name="T32" fmla="*/ 163 w 215"/>
                <a:gd name="T33" fmla="*/ 0 h 252"/>
                <a:gd name="T34" fmla="*/ 181 w 215"/>
                <a:gd name="T35" fmla="*/ 27 h 252"/>
                <a:gd name="T36" fmla="*/ 199 w 215"/>
                <a:gd name="T37" fmla="*/ 54 h 252"/>
                <a:gd name="T38" fmla="*/ 218 w 215"/>
                <a:gd name="T39" fmla="*/ 81 h 252"/>
                <a:gd name="T40" fmla="*/ 236 w 215"/>
                <a:gd name="T41" fmla="*/ 109 h 252"/>
                <a:gd name="T42" fmla="*/ 206 w 215"/>
                <a:gd name="T43" fmla="*/ 109 h 252"/>
                <a:gd name="T44" fmla="*/ 212 w 215"/>
                <a:gd name="T45" fmla="*/ 257 h 252"/>
                <a:gd name="T46" fmla="*/ 212 w 215"/>
                <a:gd name="T47" fmla="*/ 296 h 252"/>
                <a:gd name="T48" fmla="*/ 218 w 215"/>
                <a:gd name="T49" fmla="*/ 489 h 252"/>
                <a:gd name="T50" fmla="*/ 224 w 215"/>
                <a:gd name="T51" fmla="*/ 500 h 252"/>
                <a:gd name="T52" fmla="*/ 218 w 215"/>
                <a:gd name="T53" fmla="*/ 541 h 252"/>
                <a:gd name="T54" fmla="*/ 145 w 215"/>
                <a:gd name="T55" fmla="*/ 541 h 252"/>
                <a:gd name="T56" fmla="*/ 145 w 215"/>
                <a:gd name="T57" fmla="*/ 527 h 252"/>
                <a:gd name="T58" fmla="*/ 120 w 215"/>
                <a:gd name="T59" fmla="*/ 541 h 252"/>
                <a:gd name="T60" fmla="*/ 108 w 215"/>
                <a:gd name="T61" fmla="*/ 541 h 252"/>
                <a:gd name="T62" fmla="*/ 102 w 215"/>
                <a:gd name="T63" fmla="*/ 527 h 252"/>
                <a:gd name="T64" fmla="*/ 90 w 215"/>
                <a:gd name="T65" fmla="*/ 567 h 252"/>
                <a:gd name="T66" fmla="*/ 90 w 215"/>
                <a:gd name="T67" fmla="*/ 567 h 252"/>
                <a:gd name="T68" fmla="*/ 79 w 215"/>
                <a:gd name="T69" fmla="*/ 541 h 252"/>
                <a:gd name="T70" fmla="*/ 61 w 215"/>
                <a:gd name="T71" fmla="*/ 513 h 252"/>
                <a:gd name="T72" fmla="*/ 49 w 215"/>
                <a:gd name="T73" fmla="*/ 489 h 252"/>
                <a:gd name="T74" fmla="*/ 24 w 215"/>
                <a:gd name="T75" fmla="*/ 489 h 252"/>
                <a:gd name="T76" fmla="*/ 12 w 215"/>
                <a:gd name="T77" fmla="*/ 489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prstDash val="solid"/>
              <a:round/>
              <a:headEnd/>
              <a:tailEnd/>
            </a:ln>
          </p:spPr>
          <p:txBody>
            <a:bodyPr/>
            <a:lstStyle/>
            <a:p>
              <a:endParaRPr lang="en-US"/>
            </a:p>
          </p:txBody>
        </p:sp>
        <p:sp>
          <p:nvSpPr>
            <p:cNvPr id="12455" name="Freeform 4218"/>
            <p:cNvSpPr>
              <a:spLocks/>
            </p:cNvSpPr>
            <p:nvPr/>
          </p:nvSpPr>
          <p:spPr bwMode="auto">
            <a:xfrm>
              <a:off x="2298" y="1810"/>
              <a:ext cx="212" cy="181"/>
            </a:xfrm>
            <a:custGeom>
              <a:avLst/>
              <a:gdLst>
                <a:gd name="T0" fmla="*/ 121 w 209"/>
                <a:gd name="T1" fmla="*/ 94 h 161"/>
                <a:gd name="T2" fmla="*/ 96 w 209"/>
                <a:gd name="T3" fmla="*/ 111 h 161"/>
                <a:gd name="T4" fmla="*/ 84 w 209"/>
                <a:gd name="T5" fmla="*/ 134 h 161"/>
                <a:gd name="T6" fmla="*/ 72 w 209"/>
                <a:gd name="T7" fmla="*/ 163 h 161"/>
                <a:gd name="T8" fmla="*/ 66 w 209"/>
                <a:gd name="T9" fmla="*/ 205 h 161"/>
                <a:gd name="T10" fmla="*/ 66 w 209"/>
                <a:gd name="T11" fmla="*/ 244 h 161"/>
                <a:gd name="T12" fmla="*/ 60 w 209"/>
                <a:gd name="T13" fmla="*/ 273 h 161"/>
                <a:gd name="T14" fmla="*/ 54 w 209"/>
                <a:gd name="T15" fmla="*/ 313 h 161"/>
                <a:gd name="T16" fmla="*/ 29 w 209"/>
                <a:gd name="T17" fmla="*/ 327 h 161"/>
                <a:gd name="T18" fmla="*/ 17 w 209"/>
                <a:gd name="T19" fmla="*/ 353 h 161"/>
                <a:gd name="T20" fmla="*/ 0 w 209"/>
                <a:gd name="T21" fmla="*/ 364 h 161"/>
                <a:gd name="T22" fmla="*/ 84 w 209"/>
                <a:gd name="T23" fmla="*/ 364 h 161"/>
                <a:gd name="T24" fmla="*/ 90 w 209"/>
                <a:gd name="T25" fmla="*/ 313 h 161"/>
                <a:gd name="T26" fmla="*/ 102 w 209"/>
                <a:gd name="T27" fmla="*/ 298 h 161"/>
                <a:gd name="T28" fmla="*/ 121 w 209"/>
                <a:gd name="T29" fmla="*/ 287 h 161"/>
                <a:gd name="T30" fmla="*/ 139 w 209"/>
                <a:gd name="T31" fmla="*/ 273 h 161"/>
                <a:gd name="T32" fmla="*/ 151 w 209"/>
                <a:gd name="T33" fmla="*/ 244 h 161"/>
                <a:gd name="T34" fmla="*/ 175 w 209"/>
                <a:gd name="T35" fmla="*/ 217 h 161"/>
                <a:gd name="T36" fmla="*/ 175 w 209"/>
                <a:gd name="T37" fmla="*/ 191 h 161"/>
                <a:gd name="T38" fmla="*/ 206 w 209"/>
                <a:gd name="T39" fmla="*/ 163 h 161"/>
                <a:gd name="T40" fmla="*/ 224 w 209"/>
                <a:gd name="T41" fmla="*/ 163 h 161"/>
                <a:gd name="T42" fmla="*/ 230 w 209"/>
                <a:gd name="T43" fmla="*/ 150 h 161"/>
                <a:gd name="T44" fmla="*/ 218 w 209"/>
                <a:gd name="T45" fmla="*/ 111 h 161"/>
                <a:gd name="T46" fmla="*/ 212 w 209"/>
                <a:gd name="T47" fmla="*/ 81 h 161"/>
                <a:gd name="T48" fmla="*/ 212 w 209"/>
                <a:gd name="T49" fmla="*/ 39 h 161"/>
                <a:gd name="T50" fmla="*/ 206 w 209"/>
                <a:gd name="T51" fmla="*/ 27 h 161"/>
                <a:gd name="T52" fmla="*/ 193 w 209"/>
                <a:gd name="T53" fmla="*/ 27 h 161"/>
                <a:gd name="T54" fmla="*/ 193 w 209"/>
                <a:gd name="T55" fmla="*/ 27 h 161"/>
                <a:gd name="T56" fmla="*/ 157 w 209"/>
                <a:gd name="T57" fmla="*/ 27 h 161"/>
                <a:gd name="T58" fmla="*/ 145 w 209"/>
                <a:gd name="T59" fmla="*/ 0 h 161"/>
                <a:gd name="T60" fmla="*/ 139 w 209"/>
                <a:gd name="T61" fmla="*/ 13 h 161"/>
                <a:gd name="T62" fmla="*/ 121 w 209"/>
                <a:gd name="T63" fmla="*/ 94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p>
          </p:txBody>
        </p:sp>
        <p:sp>
          <p:nvSpPr>
            <p:cNvPr id="12456" name="Freeform 4219"/>
            <p:cNvSpPr>
              <a:spLocks/>
            </p:cNvSpPr>
            <p:nvPr/>
          </p:nvSpPr>
          <p:spPr bwMode="auto">
            <a:xfrm>
              <a:off x="2528" y="2086"/>
              <a:ext cx="279" cy="262"/>
            </a:xfrm>
            <a:custGeom>
              <a:avLst/>
              <a:gdLst>
                <a:gd name="T0" fmla="*/ 30 w 275"/>
                <a:gd name="T1" fmla="*/ 476 h 234"/>
                <a:gd name="T2" fmla="*/ 24 w 275"/>
                <a:gd name="T3" fmla="*/ 476 h 234"/>
                <a:gd name="T4" fmla="*/ 12 w 275"/>
                <a:gd name="T5" fmla="*/ 461 h 234"/>
                <a:gd name="T6" fmla="*/ 12 w 275"/>
                <a:gd name="T7" fmla="*/ 449 h 234"/>
                <a:gd name="T8" fmla="*/ 18 w 275"/>
                <a:gd name="T9" fmla="*/ 449 h 234"/>
                <a:gd name="T10" fmla="*/ 6 w 275"/>
                <a:gd name="T11" fmla="*/ 410 h 234"/>
                <a:gd name="T12" fmla="*/ 0 w 275"/>
                <a:gd name="T13" fmla="*/ 368 h 234"/>
                <a:gd name="T14" fmla="*/ 6 w 275"/>
                <a:gd name="T15" fmla="*/ 368 h 234"/>
                <a:gd name="T16" fmla="*/ 18 w 275"/>
                <a:gd name="T17" fmla="*/ 356 h 234"/>
                <a:gd name="T18" fmla="*/ 49 w 275"/>
                <a:gd name="T19" fmla="*/ 356 h 234"/>
                <a:gd name="T20" fmla="*/ 67 w 275"/>
                <a:gd name="T21" fmla="*/ 356 h 234"/>
                <a:gd name="T22" fmla="*/ 73 w 275"/>
                <a:gd name="T23" fmla="*/ 317 h 234"/>
                <a:gd name="T24" fmla="*/ 73 w 275"/>
                <a:gd name="T25" fmla="*/ 292 h 234"/>
                <a:gd name="T26" fmla="*/ 73 w 275"/>
                <a:gd name="T27" fmla="*/ 251 h 234"/>
                <a:gd name="T28" fmla="*/ 79 w 275"/>
                <a:gd name="T29" fmla="*/ 224 h 234"/>
                <a:gd name="T30" fmla="*/ 79 w 275"/>
                <a:gd name="T31" fmla="*/ 186 h 234"/>
                <a:gd name="T32" fmla="*/ 103 w 275"/>
                <a:gd name="T33" fmla="*/ 171 h 234"/>
                <a:gd name="T34" fmla="*/ 127 w 275"/>
                <a:gd name="T35" fmla="*/ 146 h 234"/>
                <a:gd name="T36" fmla="*/ 139 w 275"/>
                <a:gd name="T37" fmla="*/ 118 h 234"/>
                <a:gd name="T38" fmla="*/ 157 w 275"/>
                <a:gd name="T39" fmla="*/ 93 h 234"/>
                <a:gd name="T40" fmla="*/ 176 w 275"/>
                <a:gd name="T41" fmla="*/ 54 h 234"/>
                <a:gd name="T42" fmla="*/ 206 w 275"/>
                <a:gd name="T43" fmla="*/ 27 h 234"/>
                <a:gd name="T44" fmla="*/ 224 w 275"/>
                <a:gd name="T45" fmla="*/ 0 h 234"/>
                <a:gd name="T46" fmla="*/ 250 w 275"/>
                <a:gd name="T47" fmla="*/ 13 h 234"/>
                <a:gd name="T48" fmla="*/ 266 w 275"/>
                <a:gd name="T49" fmla="*/ 39 h 234"/>
                <a:gd name="T50" fmla="*/ 279 w 275"/>
                <a:gd name="T51" fmla="*/ 27 h 234"/>
                <a:gd name="T52" fmla="*/ 285 w 275"/>
                <a:gd name="T53" fmla="*/ 27 h 234"/>
                <a:gd name="T54" fmla="*/ 285 w 275"/>
                <a:gd name="T55" fmla="*/ 54 h 234"/>
                <a:gd name="T56" fmla="*/ 285 w 275"/>
                <a:gd name="T57" fmla="*/ 93 h 234"/>
                <a:gd name="T58" fmla="*/ 303 w 275"/>
                <a:gd name="T59" fmla="*/ 132 h 234"/>
                <a:gd name="T60" fmla="*/ 297 w 275"/>
                <a:gd name="T61" fmla="*/ 160 h 234"/>
                <a:gd name="T62" fmla="*/ 297 w 275"/>
                <a:gd name="T63" fmla="*/ 186 h 234"/>
                <a:gd name="T64" fmla="*/ 297 w 275"/>
                <a:gd name="T65" fmla="*/ 224 h 234"/>
                <a:gd name="T66" fmla="*/ 291 w 275"/>
                <a:gd name="T67" fmla="*/ 292 h 234"/>
                <a:gd name="T68" fmla="*/ 285 w 275"/>
                <a:gd name="T69" fmla="*/ 317 h 234"/>
                <a:gd name="T70" fmla="*/ 279 w 275"/>
                <a:gd name="T71" fmla="*/ 344 h 234"/>
                <a:gd name="T72" fmla="*/ 266 w 275"/>
                <a:gd name="T73" fmla="*/ 368 h 234"/>
                <a:gd name="T74" fmla="*/ 258 w 275"/>
                <a:gd name="T75" fmla="*/ 397 h 234"/>
                <a:gd name="T76" fmla="*/ 258 w 275"/>
                <a:gd name="T77" fmla="*/ 438 h 234"/>
                <a:gd name="T78" fmla="*/ 236 w 275"/>
                <a:gd name="T79" fmla="*/ 461 h 234"/>
                <a:gd name="T80" fmla="*/ 218 w 275"/>
                <a:gd name="T81" fmla="*/ 449 h 234"/>
                <a:gd name="T82" fmla="*/ 200 w 275"/>
                <a:gd name="T83" fmla="*/ 449 h 234"/>
                <a:gd name="T84" fmla="*/ 176 w 275"/>
                <a:gd name="T85" fmla="*/ 476 h 234"/>
                <a:gd name="T86" fmla="*/ 157 w 275"/>
                <a:gd name="T87" fmla="*/ 461 h 234"/>
                <a:gd name="T88" fmla="*/ 145 w 275"/>
                <a:gd name="T89" fmla="*/ 449 h 234"/>
                <a:gd name="T90" fmla="*/ 127 w 275"/>
                <a:gd name="T91" fmla="*/ 461 h 234"/>
                <a:gd name="T92" fmla="*/ 112 w 275"/>
                <a:gd name="T93" fmla="*/ 438 h 234"/>
                <a:gd name="T94" fmla="*/ 91 w 275"/>
                <a:gd name="T95" fmla="*/ 423 h 234"/>
                <a:gd name="T96" fmla="*/ 79 w 275"/>
                <a:gd name="T97" fmla="*/ 438 h 234"/>
                <a:gd name="T98" fmla="*/ 73 w 275"/>
                <a:gd name="T99" fmla="*/ 476 h 234"/>
                <a:gd name="T100" fmla="*/ 67 w 275"/>
                <a:gd name="T101" fmla="*/ 503 h 234"/>
                <a:gd name="T102" fmla="*/ 67 w 275"/>
                <a:gd name="T103" fmla="*/ 515 h 234"/>
                <a:gd name="T104" fmla="*/ 49 w 275"/>
                <a:gd name="T105" fmla="*/ 490 h 234"/>
                <a:gd name="T106" fmla="*/ 49 w 275"/>
                <a:gd name="T107" fmla="*/ 503 h 234"/>
                <a:gd name="T108" fmla="*/ 49 w 275"/>
                <a:gd name="T109" fmla="*/ 515 h 234"/>
                <a:gd name="T110" fmla="*/ 49 w 275"/>
                <a:gd name="T111" fmla="*/ 515 h 234"/>
                <a:gd name="T112" fmla="*/ 43 w 275"/>
                <a:gd name="T113" fmla="*/ 490 h 234"/>
                <a:gd name="T114" fmla="*/ 30 w 275"/>
                <a:gd name="T115" fmla="*/ 476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prstDash val="solid"/>
              <a:round/>
              <a:headEnd/>
              <a:tailEnd/>
            </a:ln>
          </p:spPr>
          <p:txBody>
            <a:bodyPr/>
            <a:lstStyle/>
            <a:p>
              <a:endParaRPr lang="en-US"/>
            </a:p>
          </p:txBody>
        </p:sp>
        <p:sp>
          <p:nvSpPr>
            <p:cNvPr id="12457" name="Freeform 4220"/>
            <p:cNvSpPr>
              <a:spLocks/>
            </p:cNvSpPr>
            <p:nvPr/>
          </p:nvSpPr>
          <p:spPr bwMode="auto">
            <a:xfrm>
              <a:off x="2218" y="2240"/>
              <a:ext cx="104" cy="95"/>
            </a:xfrm>
            <a:custGeom>
              <a:avLst/>
              <a:gdLst>
                <a:gd name="T0" fmla="*/ 25 w 101"/>
                <a:gd name="T1" fmla="*/ 0 h 84"/>
                <a:gd name="T2" fmla="*/ 12 w 101"/>
                <a:gd name="T3" fmla="*/ 29 h 84"/>
                <a:gd name="T4" fmla="*/ 0 w 101"/>
                <a:gd name="T5" fmla="*/ 86 h 84"/>
                <a:gd name="T6" fmla="*/ 12 w 101"/>
                <a:gd name="T7" fmla="*/ 128 h 84"/>
                <a:gd name="T8" fmla="*/ 12 w 101"/>
                <a:gd name="T9" fmla="*/ 113 h 84"/>
                <a:gd name="T10" fmla="*/ 12 w 101"/>
                <a:gd name="T11" fmla="*/ 128 h 84"/>
                <a:gd name="T12" fmla="*/ 12 w 101"/>
                <a:gd name="T13" fmla="*/ 128 h 84"/>
                <a:gd name="T14" fmla="*/ 12 w 101"/>
                <a:gd name="T15" fmla="*/ 143 h 84"/>
                <a:gd name="T16" fmla="*/ 37 w 101"/>
                <a:gd name="T17" fmla="*/ 143 h 84"/>
                <a:gd name="T18" fmla="*/ 43 w 101"/>
                <a:gd name="T19" fmla="*/ 128 h 84"/>
                <a:gd name="T20" fmla="*/ 68 w 101"/>
                <a:gd name="T21" fmla="*/ 143 h 84"/>
                <a:gd name="T22" fmla="*/ 74 w 101"/>
                <a:gd name="T23" fmla="*/ 157 h 84"/>
                <a:gd name="T24" fmla="*/ 43 w 101"/>
                <a:gd name="T25" fmla="*/ 143 h 84"/>
                <a:gd name="T26" fmla="*/ 31 w 101"/>
                <a:gd name="T27" fmla="*/ 157 h 84"/>
                <a:gd name="T28" fmla="*/ 12 w 101"/>
                <a:gd name="T29" fmla="*/ 170 h 84"/>
                <a:gd name="T30" fmla="*/ 12 w 101"/>
                <a:gd name="T31" fmla="*/ 185 h 84"/>
                <a:gd name="T32" fmla="*/ 31 w 101"/>
                <a:gd name="T33" fmla="*/ 185 h 84"/>
                <a:gd name="T34" fmla="*/ 37 w 101"/>
                <a:gd name="T35" fmla="*/ 185 h 84"/>
                <a:gd name="T36" fmla="*/ 37 w 101"/>
                <a:gd name="T37" fmla="*/ 185 h 84"/>
                <a:gd name="T38" fmla="*/ 12 w 101"/>
                <a:gd name="T39" fmla="*/ 185 h 84"/>
                <a:gd name="T40" fmla="*/ 12 w 101"/>
                <a:gd name="T41" fmla="*/ 198 h 84"/>
                <a:gd name="T42" fmla="*/ 43 w 101"/>
                <a:gd name="T43" fmla="*/ 185 h 84"/>
                <a:gd name="T44" fmla="*/ 74 w 101"/>
                <a:gd name="T45" fmla="*/ 185 h 84"/>
                <a:gd name="T46" fmla="*/ 95 w 101"/>
                <a:gd name="T47" fmla="*/ 198 h 84"/>
                <a:gd name="T48" fmla="*/ 123 w 101"/>
                <a:gd name="T49" fmla="*/ 198 h 84"/>
                <a:gd name="T50" fmla="*/ 116 w 101"/>
                <a:gd name="T51" fmla="*/ 157 h 84"/>
                <a:gd name="T52" fmla="*/ 116 w 101"/>
                <a:gd name="T53" fmla="*/ 128 h 84"/>
                <a:gd name="T54" fmla="*/ 110 w 101"/>
                <a:gd name="T55" fmla="*/ 86 h 84"/>
                <a:gd name="T56" fmla="*/ 95 w 101"/>
                <a:gd name="T57" fmla="*/ 58 h 84"/>
                <a:gd name="T58" fmla="*/ 74 w 101"/>
                <a:gd name="T59" fmla="*/ 29 h 84"/>
                <a:gd name="T60" fmla="*/ 59 w 101"/>
                <a:gd name="T61" fmla="*/ 0 h 84"/>
                <a:gd name="T62" fmla="*/ 37 w 101"/>
                <a:gd name="T63" fmla="*/ 0 h 84"/>
                <a:gd name="T64" fmla="*/ 25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31869" name="Freeform 4221"/>
            <p:cNvSpPr>
              <a:spLocks/>
            </p:cNvSpPr>
            <p:nvPr/>
          </p:nvSpPr>
          <p:spPr bwMode="auto">
            <a:xfrm>
              <a:off x="2648" y="1776"/>
              <a:ext cx="74" cy="162"/>
            </a:xfrm>
            <a:custGeom>
              <a:avLst/>
              <a:gdLst>
                <a:gd name="T0" fmla="*/ 48 w 72"/>
                <a:gd name="T1" fmla="*/ 132 h 144"/>
                <a:gd name="T2" fmla="*/ 36 w 72"/>
                <a:gd name="T3" fmla="*/ 144 h 144"/>
                <a:gd name="T4" fmla="*/ 30 w 72"/>
                <a:gd name="T5" fmla="*/ 102 h 144"/>
                <a:gd name="T6" fmla="*/ 18 w 72"/>
                <a:gd name="T7" fmla="*/ 90 h 144"/>
                <a:gd name="T8" fmla="*/ 0 w 72"/>
                <a:gd name="T9" fmla="*/ 72 h 144"/>
                <a:gd name="T10" fmla="*/ 12 w 72"/>
                <a:gd name="T11" fmla="*/ 54 h 144"/>
                <a:gd name="T12" fmla="*/ 18 w 72"/>
                <a:gd name="T13" fmla="*/ 42 h 144"/>
                <a:gd name="T14" fmla="*/ 18 w 72"/>
                <a:gd name="T15" fmla="*/ 12 h 144"/>
                <a:gd name="T16" fmla="*/ 18 w 72"/>
                <a:gd name="T17" fmla="*/ 6 h 144"/>
                <a:gd name="T18" fmla="*/ 36 w 72"/>
                <a:gd name="T19" fmla="*/ 0 h 144"/>
                <a:gd name="T20" fmla="*/ 42 w 72"/>
                <a:gd name="T21" fmla="*/ 6 h 144"/>
                <a:gd name="T22" fmla="*/ 48 w 72"/>
                <a:gd name="T23" fmla="*/ 12 h 144"/>
                <a:gd name="T24" fmla="*/ 60 w 72"/>
                <a:gd name="T25" fmla="*/ 6 h 144"/>
                <a:gd name="T26" fmla="*/ 54 w 72"/>
                <a:gd name="T27" fmla="*/ 30 h 144"/>
                <a:gd name="T28" fmla="*/ 60 w 72"/>
                <a:gd name="T29" fmla="*/ 42 h 144"/>
                <a:gd name="T30" fmla="*/ 54 w 72"/>
                <a:gd name="T31" fmla="*/ 54 h 144"/>
                <a:gd name="T32" fmla="*/ 42 w 72"/>
                <a:gd name="T33" fmla="*/ 66 h 144"/>
                <a:gd name="T34" fmla="*/ 60 w 72"/>
                <a:gd name="T35" fmla="*/ 78 h 144"/>
                <a:gd name="T36" fmla="*/ 72 w 72"/>
                <a:gd name="T37" fmla="*/ 84 h 144"/>
                <a:gd name="T38" fmla="*/ 72 w 72"/>
                <a:gd name="T39" fmla="*/ 96 h 144"/>
                <a:gd name="T40" fmla="*/ 60 w 72"/>
                <a:gd name="T41" fmla="*/ 108 h 144"/>
                <a:gd name="T42" fmla="*/ 48 w 72"/>
                <a:gd name="T43" fmla="*/ 120 h 144"/>
                <a:gd name="T44" fmla="*/ 48 w 72"/>
                <a:gd name="T45" fmla="*/ 1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459" name="Freeform 4222"/>
            <p:cNvSpPr>
              <a:spLocks/>
            </p:cNvSpPr>
            <p:nvPr/>
          </p:nvSpPr>
          <p:spPr bwMode="auto">
            <a:xfrm>
              <a:off x="2322" y="2422"/>
              <a:ext cx="72" cy="94"/>
            </a:xfrm>
            <a:custGeom>
              <a:avLst/>
              <a:gdLst>
                <a:gd name="T0" fmla="*/ 66 w 72"/>
                <a:gd name="T1" fmla="*/ 186 h 84"/>
                <a:gd name="T2" fmla="*/ 48 w 72"/>
                <a:gd name="T3" fmla="*/ 160 h 84"/>
                <a:gd name="T4" fmla="*/ 30 w 72"/>
                <a:gd name="T5" fmla="*/ 132 h 84"/>
                <a:gd name="T6" fmla="*/ 18 w 72"/>
                <a:gd name="T7" fmla="*/ 105 h 84"/>
                <a:gd name="T8" fmla="*/ 0 w 72"/>
                <a:gd name="T9" fmla="*/ 67 h 84"/>
                <a:gd name="T10" fmla="*/ 6 w 72"/>
                <a:gd name="T11" fmla="*/ 54 h 84"/>
                <a:gd name="T12" fmla="*/ 12 w 72"/>
                <a:gd name="T13" fmla="*/ 27 h 84"/>
                <a:gd name="T14" fmla="*/ 18 w 72"/>
                <a:gd name="T15" fmla="*/ 0 h 84"/>
                <a:gd name="T16" fmla="*/ 30 w 72"/>
                <a:gd name="T17" fmla="*/ 0 h 84"/>
                <a:gd name="T18" fmla="*/ 36 w 72"/>
                <a:gd name="T19" fmla="*/ 39 h 84"/>
                <a:gd name="T20" fmla="*/ 42 w 72"/>
                <a:gd name="T21" fmla="*/ 54 h 84"/>
                <a:gd name="T22" fmla="*/ 48 w 72"/>
                <a:gd name="T23" fmla="*/ 39 h 84"/>
                <a:gd name="T24" fmla="*/ 54 w 72"/>
                <a:gd name="T25" fmla="*/ 39 h 84"/>
                <a:gd name="T26" fmla="*/ 54 w 72"/>
                <a:gd name="T27" fmla="*/ 79 h 84"/>
                <a:gd name="T28" fmla="*/ 54 w 72"/>
                <a:gd name="T29" fmla="*/ 93 h 84"/>
                <a:gd name="T30" fmla="*/ 66 w 72"/>
                <a:gd name="T31" fmla="*/ 105 h 84"/>
                <a:gd name="T32" fmla="*/ 72 w 72"/>
                <a:gd name="T33" fmla="*/ 132 h 84"/>
                <a:gd name="T34" fmla="*/ 66 w 72"/>
                <a:gd name="T35" fmla="*/ 186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p>
          </p:txBody>
        </p:sp>
        <p:sp>
          <p:nvSpPr>
            <p:cNvPr id="12460" name="Freeform 4223"/>
            <p:cNvSpPr>
              <a:spLocks/>
            </p:cNvSpPr>
            <p:nvPr/>
          </p:nvSpPr>
          <p:spPr bwMode="auto">
            <a:xfrm>
              <a:off x="1048" y="2395"/>
              <a:ext cx="61" cy="54"/>
            </a:xfrm>
            <a:custGeom>
              <a:avLst/>
              <a:gdLst>
                <a:gd name="T0" fmla="*/ 0 w 60"/>
                <a:gd name="T1" fmla="*/ 83 h 48"/>
                <a:gd name="T2" fmla="*/ 6 w 60"/>
                <a:gd name="T3" fmla="*/ 42 h 48"/>
                <a:gd name="T4" fmla="*/ 6 w 60"/>
                <a:gd name="T5" fmla="*/ 14 h 48"/>
                <a:gd name="T6" fmla="*/ 12 w 60"/>
                <a:gd name="T7" fmla="*/ 0 h 48"/>
                <a:gd name="T8" fmla="*/ 12 w 60"/>
                <a:gd name="T9" fmla="*/ 29 h 48"/>
                <a:gd name="T10" fmla="*/ 24 w 60"/>
                <a:gd name="T11" fmla="*/ 29 h 48"/>
                <a:gd name="T12" fmla="*/ 37 w 60"/>
                <a:gd name="T13" fmla="*/ 42 h 48"/>
                <a:gd name="T14" fmla="*/ 61 w 60"/>
                <a:gd name="T15" fmla="*/ 29 h 48"/>
                <a:gd name="T16" fmla="*/ 61 w 60"/>
                <a:gd name="T17" fmla="*/ 29 h 48"/>
                <a:gd name="T18" fmla="*/ 67 w 60"/>
                <a:gd name="T19" fmla="*/ 42 h 48"/>
                <a:gd name="T20" fmla="*/ 55 w 60"/>
                <a:gd name="T21" fmla="*/ 69 h 48"/>
                <a:gd name="T22" fmla="*/ 61 w 60"/>
                <a:gd name="T23" fmla="*/ 98 h 48"/>
                <a:gd name="T24" fmla="*/ 43 w 60"/>
                <a:gd name="T25" fmla="*/ 111 h 48"/>
                <a:gd name="T26" fmla="*/ 43 w 60"/>
                <a:gd name="T27" fmla="*/ 83 h 48"/>
                <a:gd name="T28" fmla="*/ 37 w 60"/>
                <a:gd name="T29" fmla="*/ 98 h 48"/>
                <a:gd name="T30" fmla="*/ 24 w 60"/>
                <a:gd name="T31" fmla="*/ 69 h 48"/>
                <a:gd name="T32" fmla="*/ 6 w 60"/>
                <a:gd name="T33" fmla="*/ 69 h 48"/>
                <a:gd name="T34" fmla="*/ 0 w 60"/>
                <a:gd name="T35" fmla="*/ 8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2461" name="Freeform 4224"/>
            <p:cNvSpPr>
              <a:spLocks/>
            </p:cNvSpPr>
            <p:nvPr/>
          </p:nvSpPr>
          <p:spPr bwMode="auto">
            <a:xfrm>
              <a:off x="1109" y="2401"/>
              <a:ext cx="43" cy="48"/>
            </a:xfrm>
            <a:custGeom>
              <a:avLst/>
              <a:gdLst>
                <a:gd name="T0" fmla="*/ 31 w 42"/>
                <a:gd name="T1" fmla="*/ 61 h 42"/>
                <a:gd name="T2" fmla="*/ 37 w 42"/>
                <a:gd name="T3" fmla="*/ 61 h 42"/>
                <a:gd name="T4" fmla="*/ 37 w 42"/>
                <a:gd name="T5" fmla="*/ 46 h 42"/>
                <a:gd name="T6" fmla="*/ 31 w 42"/>
                <a:gd name="T7" fmla="*/ 46 h 42"/>
                <a:gd name="T8" fmla="*/ 18 w 42"/>
                <a:gd name="T9" fmla="*/ 31 h 42"/>
                <a:gd name="T10" fmla="*/ 6 w 42"/>
                <a:gd name="T11" fmla="*/ 15 h 42"/>
                <a:gd name="T12" fmla="*/ 0 w 42"/>
                <a:gd name="T13" fmla="*/ 15 h 42"/>
                <a:gd name="T14" fmla="*/ 0 w 42"/>
                <a:gd name="T15" fmla="*/ 0 h 42"/>
                <a:gd name="T16" fmla="*/ 18 w 42"/>
                <a:gd name="T17" fmla="*/ 0 h 42"/>
                <a:gd name="T18" fmla="*/ 37 w 42"/>
                <a:gd name="T19" fmla="*/ 15 h 42"/>
                <a:gd name="T20" fmla="*/ 49 w 42"/>
                <a:gd name="T21" fmla="*/ 31 h 42"/>
                <a:gd name="T22" fmla="*/ 49 w 42"/>
                <a:gd name="T23" fmla="*/ 75 h 42"/>
                <a:gd name="T24" fmla="*/ 43 w 42"/>
                <a:gd name="T25" fmla="*/ 93 h 42"/>
                <a:gd name="T26" fmla="*/ 37 w 42"/>
                <a:gd name="T27" fmla="*/ 107 h 42"/>
                <a:gd name="T28" fmla="*/ 31 w 42"/>
                <a:gd name="T29" fmla="*/ 93 h 42"/>
                <a:gd name="T30" fmla="*/ 31 w 42"/>
                <a:gd name="T31" fmla="*/ 6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2462" name="Freeform 4225"/>
            <p:cNvSpPr>
              <a:spLocks/>
            </p:cNvSpPr>
            <p:nvPr/>
          </p:nvSpPr>
          <p:spPr bwMode="auto">
            <a:xfrm>
              <a:off x="1553" y="2482"/>
              <a:ext cx="54" cy="82"/>
            </a:xfrm>
            <a:custGeom>
              <a:avLst/>
              <a:gdLst>
                <a:gd name="T0" fmla="*/ 42 w 54"/>
                <a:gd name="T1" fmla="*/ 46 h 72"/>
                <a:gd name="T2" fmla="*/ 24 w 54"/>
                <a:gd name="T3" fmla="*/ 15 h 72"/>
                <a:gd name="T4" fmla="*/ 12 w 54"/>
                <a:gd name="T5" fmla="*/ 0 h 72"/>
                <a:gd name="T6" fmla="*/ 6 w 54"/>
                <a:gd name="T7" fmla="*/ 15 h 72"/>
                <a:gd name="T8" fmla="*/ 0 w 54"/>
                <a:gd name="T9" fmla="*/ 59 h 72"/>
                <a:gd name="T10" fmla="*/ 12 w 54"/>
                <a:gd name="T11" fmla="*/ 121 h 72"/>
                <a:gd name="T12" fmla="*/ 0 w 54"/>
                <a:gd name="T13" fmla="*/ 179 h 72"/>
                <a:gd name="T14" fmla="*/ 12 w 54"/>
                <a:gd name="T15" fmla="*/ 179 h 72"/>
                <a:gd name="T16" fmla="*/ 30 w 54"/>
                <a:gd name="T17" fmla="*/ 179 h 72"/>
                <a:gd name="T18" fmla="*/ 42 w 54"/>
                <a:gd name="T19" fmla="*/ 137 h 72"/>
                <a:gd name="T20" fmla="*/ 54 w 54"/>
                <a:gd name="T21" fmla="*/ 92 h 72"/>
                <a:gd name="T22" fmla="*/ 48 w 54"/>
                <a:gd name="T23" fmla="*/ 59 h 72"/>
                <a:gd name="T24" fmla="*/ 48 w 54"/>
                <a:gd name="T25" fmla="*/ 74 h 72"/>
                <a:gd name="T26" fmla="*/ 42 w 54"/>
                <a:gd name="T27" fmla="*/ 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31874" name="Freeform 4226"/>
            <p:cNvSpPr>
              <a:spLocks/>
            </p:cNvSpPr>
            <p:nvPr/>
          </p:nvSpPr>
          <p:spPr bwMode="auto">
            <a:xfrm>
              <a:off x="1116" y="2335"/>
              <a:ext cx="217" cy="370"/>
            </a:xfrm>
            <a:custGeom>
              <a:avLst/>
              <a:gdLst>
                <a:gd name="T0" fmla="*/ 84 w 215"/>
                <a:gd name="T1" fmla="*/ 30 h 329"/>
                <a:gd name="T2" fmla="*/ 78 w 215"/>
                <a:gd name="T3" fmla="*/ 30 h 329"/>
                <a:gd name="T4" fmla="*/ 60 w 215"/>
                <a:gd name="T5" fmla="*/ 59 h 329"/>
                <a:gd name="T6" fmla="*/ 42 w 215"/>
                <a:gd name="T7" fmla="*/ 89 h 329"/>
                <a:gd name="T8" fmla="*/ 36 w 215"/>
                <a:gd name="T9" fmla="*/ 71 h 329"/>
                <a:gd name="T10" fmla="*/ 30 w 215"/>
                <a:gd name="T11" fmla="*/ 95 h 329"/>
                <a:gd name="T12" fmla="*/ 30 w 215"/>
                <a:gd name="T13" fmla="*/ 113 h 329"/>
                <a:gd name="T14" fmla="*/ 30 w 215"/>
                <a:gd name="T15" fmla="*/ 137 h 329"/>
                <a:gd name="T16" fmla="*/ 30 w 215"/>
                <a:gd name="T17" fmla="*/ 167 h 329"/>
                <a:gd name="T18" fmla="*/ 24 w 215"/>
                <a:gd name="T19" fmla="*/ 191 h 329"/>
                <a:gd name="T20" fmla="*/ 6 w 215"/>
                <a:gd name="T21" fmla="*/ 209 h 329"/>
                <a:gd name="T22" fmla="*/ 6 w 215"/>
                <a:gd name="T23" fmla="*/ 215 h 329"/>
                <a:gd name="T24" fmla="*/ 30 w 215"/>
                <a:gd name="T25" fmla="*/ 239 h 329"/>
                <a:gd name="T26" fmla="*/ 66 w 215"/>
                <a:gd name="T27" fmla="*/ 251 h 329"/>
                <a:gd name="T28" fmla="*/ 84 w 215"/>
                <a:gd name="T29" fmla="*/ 269 h 329"/>
                <a:gd name="T30" fmla="*/ 102 w 215"/>
                <a:gd name="T31" fmla="*/ 293 h 329"/>
                <a:gd name="T32" fmla="*/ 138 w 215"/>
                <a:gd name="T33" fmla="*/ 293 h 329"/>
                <a:gd name="T34" fmla="*/ 150 w 215"/>
                <a:gd name="T35" fmla="*/ 323 h 329"/>
                <a:gd name="T36" fmla="*/ 168 w 215"/>
                <a:gd name="T37" fmla="*/ 275 h 329"/>
                <a:gd name="T38" fmla="*/ 156 w 215"/>
                <a:gd name="T39" fmla="*/ 233 h 329"/>
                <a:gd name="T40" fmla="*/ 174 w 215"/>
                <a:gd name="T41" fmla="*/ 227 h 329"/>
                <a:gd name="T42" fmla="*/ 162 w 215"/>
                <a:gd name="T43" fmla="*/ 215 h 329"/>
                <a:gd name="T44" fmla="*/ 192 w 215"/>
                <a:gd name="T45" fmla="*/ 209 h 329"/>
                <a:gd name="T46" fmla="*/ 203 w 215"/>
                <a:gd name="T47" fmla="*/ 203 h 329"/>
                <a:gd name="T48" fmla="*/ 215 w 215"/>
                <a:gd name="T49" fmla="*/ 221 h 329"/>
                <a:gd name="T50" fmla="*/ 198 w 215"/>
                <a:gd name="T51" fmla="*/ 191 h 329"/>
                <a:gd name="T52" fmla="*/ 198 w 215"/>
                <a:gd name="T53" fmla="*/ 155 h 329"/>
                <a:gd name="T54" fmla="*/ 203 w 215"/>
                <a:gd name="T55" fmla="*/ 125 h 329"/>
                <a:gd name="T56" fmla="*/ 162 w 215"/>
                <a:gd name="T57" fmla="*/ 107 h 329"/>
                <a:gd name="T58" fmla="*/ 120 w 215"/>
                <a:gd name="T59" fmla="*/ 101 h 329"/>
                <a:gd name="T60" fmla="*/ 114 w 215"/>
                <a:gd name="T61" fmla="*/ 65 h 329"/>
                <a:gd name="T62" fmla="*/ 114 w 215"/>
                <a:gd name="T63" fmla="*/ 47 h 329"/>
                <a:gd name="T64" fmla="*/ 132 w 215"/>
                <a:gd name="T65" fmla="*/ 12 h 329"/>
                <a:gd name="T66" fmla="*/ 144 w 215"/>
                <a:gd name="T67" fmla="*/ 0 h 329"/>
                <a:gd name="T68" fmla="*/ 102 w 215"/>
                <a:gd name="T69" fmla="*/ 2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464" name="Freeform 4227"/>
            <p:cNvSpPr>
              <a:spLocks/>
            </p:cNvSpPr>
            <p:nvPr/>
          </p:nvSpPr>
          <p:spPr bwMode="auto">
            <a:xfrm>
              <a:off x="1431" y="2422"/>
              <a:ext cx="85" cy="162"/>
            </a:xfrm>
            <a:custGeom>
              <a:avLst/>
              <a:gdLst>
                <a:gd name="T0" fmla="*/ 79 w 84"/>
                <a:gd name="T1" fmla="*/ 232 h 144"/>
                <a:gd name="T2" fmla="*/ 67 w 84"/>
                <a:gd name="T3" fmla="*/ 205 h 144"/>
                <a:gd name="T4" fmla="*/ 67 w 84"/>
                <a:gd name="T5" fmla="*/ 163 h 144"/>
                <a:gd name="T6" fmla="*/ 79 w 84"/>
                <a:gd name="T7" fmla="*/ 163 h 144"/>
                <a:gd name="T8" fmla="*/ 79 w 84"/>
                <a:gd name="T9" fmla="*/ 140 h 144"/>
                <a:gd name="T10" fmla="*/ 79 w 84"/>
                <a:gd name="T11" fmla="*/ 98 h 144"/>
                <a:gd name="T12" fmla="*/ 61 w 84"/>
                <a:gd name="T13" fmla="*/ 69 h 144"/>
                <a:gd name="T14" fmla="*/ 55 w 84"/>
                <a:gd name="T15" fmla="*/ 98 h 144"/>
                <a:gd name="T16" fmla="*/ 61 w 84"/>
                <a:gd name="T17" fmla="*/ 42 h 144"/>
                <a:gd name="T18" fmla="*/ 49 w 84"/>
                <a:gd name="T19" fmla="*/ 29 h 144"/>
                <a:gd name="T20" fmla="*/ 30 w 84"/>
                <a:gd name="T21" fmla="*/ 0 h 144"/>
                <a:gd name="T22" fmla="*/ 36 w 84"/>
                <a:gd name="T23" fmla="*/ 14 h 144"/>
                <a:gd name="T24" fmla="*/ 30 w 84"/>
                <a:gd name="T25" fmla="*/ 0 h 144"/>
                <a:gd name="T26" fmla="*/ 30 w 84"/>
                <a:gd name="T27" fmla="*/ 14 h 144"/>
                <a:gd name="T28" fmla="*/ 12 w 84"/>
                <a:gd name="T29" fmla="*/ 42 h 144"/>
                <a:gd name="T30" fmla="*/ 24 w 84"/>
                <a:gd name="T31" fmla="*/ 69 h 144"/>
                <a:gd name="T32" fmla="*/ 6 w 84"/>
                <a:gd name="T33" fmla="*/ 83 h 144"/>
                <a:gd name="T34" fmla="*/ 0 w 84"/>
                <a:gd name="T35" fmla="*/ 111 h 144"/>
                <a:gd name="T36" fmla="*/ 12 w 84"/>
                <a:gd name="T37" fmla="*/ 150 h 144"/>
                <a:gd name="T38" fmla="*/ 24 w 84"/>
                <a:gd name="T39" fmla="*/ 150 h 144"/>
                <a:gd name="T40" fmla="*/ 24 w 84"/>
                <a:gd name="T41" fmla="*/ 179 h 144"/>
                <a:gd name="T42" fmla="*/ 30 w 84"/>
                <a:gd name="T43" fmla="*/ 192 h 144"/>
                <a:gd name="T44" fmla="*/ 24 w 84"/>
                <a:gd name="T45" fmla="*/ 232 h 144"/>
                <a:gd name="T46" fmla="*/ 30 w 84"/>
                <a:gd name="T47" fmla="*/ 289 h 144"/>
                <a:gd name="T48" fmla="*/ 49 w 84"/>
                <a:gd name="T49" fmla="*/ 330 h 144"/>
                <a:gd name="T50" fmla="*/ 61 w 84"/>
                <a:gd name="T51" fmla="*/ 330 h 144"/>
                <a:gd name="T52" fmla="*/ 73 w 84"/>
                <a:gd name="T53" fmla="*/ 304 h 144"/>
                <a:gd name="T54" fmla="*/ 91 w 84"/>
                <a:gd name="T55" fmla="*/ 304 h 144"/>
                <a:gd name="T56" fmla="*/ 85 w 84"/>
                <a:gd name="T57" fmla="*/ 260 h 144"/>
                <a:gd name="T58" fmla="*/ 79 w 84"/>
                <a:gd name="T59" fmla="*/ 23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2465" name="Freeform 4228"/>
            <p:cNvSpPr>
              <a:spLocks/>
            </p:cNvSpPr>
            <p:nvPr/>
          </p:nvSpPr>
          <p:spPr bwMode="auto">
            <a:xfrm>
              <a:off x="1491" y="2482"/>
              <a:ext cx="74" cy="88"/>
            </a:xfrm>
            <a:custGeom>
              <a:avLst/>
              <a:gdLst>
                <a:gd name="T0" fmla="*/ 12 w 72"/>
                <a:gd name="T1" fmla="*/ 112 h 78"/>
                <a:gd name="T2" fmla="*/ 0 w 72"/>
                <a:gd name="T3" fmla="*/ 86 h 78"/>
                <a:gd name="T4" fmla="*/ 0 w 72"/>
                <a:gd name="T5" fmla="*/ 42 h 78"/>
                <a:gd name="T6" fmla="*/ 12 w 72"/>
                <a:gd name="T7" fmla="*/ 42 h 78"/>
                <a:gd name="T8" fmla="*/ 12 w 72"/>
                <a:gd name="T9" fmla="*/ 14 h 78"/>
                <a:gd name="T10" fmla="*/ 25 w 72"/>
                <a:gd name="T11" fmla="*/ 0 h 78"/>
                <a:gd name="T12" fmla="*/ 43 w 72"/>
                <a:gd name="T13" fmla="*/ 0 h 78"/>
                <a:gd name="T14" fmla="*/ 67 w 72"/>
                <a:gd name="T15" fmla="*/ 0 h 78"/>
                <a:gd name="T16" fmla="*/ 67 w 72"/>
                <a:gd name="T17" fmla="*/ 0 h 78"/>
                <a:gd name="T18" fmla="*/ 86 w 72"/>
                <a:gd name="T19" fmla="*/ 0 h 78"/>
                <a:gd name="T20" fmla="*/ 80 w 72"/>
                <a:gd name="T21" fmla="*/ 14 h 78"/>
                <a:gd name="T22" fmla="*/ 74 w 72"/>
                <a:gd name="T23" fmla="*/ 55 h 78"/>
                <a:gd name="T24" fmla="*/ 86 w 72"/>
                <a:gd name="T25" fmla="*/ 112 h 78"/>
                <a:gd name="T26" fmla="*/ 74 w 72"/>
                <a:gd name="T27" fmla="*/ 167 h 78"/>
                <a:gd name="T28" fmla="*/ 56 w 72"/>
                <a:gd name="T29" fmla="*/ 152 h 78"/>
                <a:gd name="T30" fmla="*/ 43 w 72"/>
                <a:gd name="T31" fmla="*/ 152 h 78"/>
                <a:gd name="T32" fmla="*/ 43 w 72"/>
                <a:gd name="T33" fmla="*/ 181 h 78"/>
                <a:gd name="T34" fmla="*/ 31 w 72"/>
                <a:gd name="T35" fmla="*/ 181 h 78"/>
                <a:gd name="T36" fmla="*/ 25 w 72"/>
                <a:gd name="T37" fmla="*/ 141 h 78"/>
                <a:gd name="T38" fmla="*/ 12 w 72"/>
                <a:gd name="T39" fmla="*/ 11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2466" name="Freeform 4229"/>
            <p:cNvSpPr>
              <a:spLocks/>
            </p:cNvSpPr>
            <p:nvPr/>
          </p:nvSpPr>
          <p:spPr bwMode="auto">
            <a:xfrm>
              <a:off x="1424" y="2369"/>
              <a:ext cx="19" cy="19"/>
            </a:xfrm>
            <a:custGeom>
              <a:avLst/>
              <a:gdLst>
                <a:gd name="T0" fmla="*/ 6 w 18"/>
                <a:gd name="T1" fmla="*/ 0 h 17"/>
                <a:gd name="T2" fmla="*/ 25 w 18"/>
                <a:gd name="T3" fmla="*/ 0 h 17"/>
                <a:gd name="T4" fmla="*/ 19 w 18"/>
                <a:gd name="T5" fmla="*/ 36 h 17"/>
                <a:gd name="T6" fmla="*/ 0 w 18"/>
                <a:gd name="T7" fmla="*/ 36 h 17"/>
                <a:gd name="T8" fmla="*/ 19 w 18"/>
                <a:gd name="T9" fmla="*/ 13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67" name="Freeform 4230"/>
            <p:cNvSpPr>
              <a:spLocks/>
            </p:cNvSpPr>
            <p:nvPr/>
          </p:nvSpPr>
          <p:spPr bwMode="auto">
            <a:xfrm>
              <a:off x="1218" y="2342"/>
              <a:ext cx="242" cy="255"/>
            </a:xfrm>
            <a:custGeom>
              <a:avLst/>
              <a:gdLst>
                <a:gd name="T0" fmla="*/ 216 w 239"/>
                <a:gd name="T1" fmla="*/ 92 h 227"/>
                <a:gd name="T2" fmla="*/ 199 w 239"/>
                <a:gd name="T3" fmla="*/ 92 h 227"/>
                <a:gd name="T4" fmla="*/ 199 w 239"/>
                <a:gd name="T5" fmla="*/ 81 h 227"/>
                <a:gd name="T6" fmla="*/ 199 w 239"/>
                <a:gd name="T7" fmla="*/ 69 h 227"/>
                <a:gd name="T8" fmla="*/ 187 w 239"/>
                <a:gd name="T9" fmla="*/ 69 h 227"/>
                <a:gd name="T10" fmla="*/ 145 w 239"/>
                <a:gd name="T11" fmla="*/ 69 h 227"/>
                <a:gd name="T12" fmla="*/ 97 w 239"/>
                <a:gd name="T13" fmla="*/ 39 h 227"/>
                <a:gd name="T14" fmla="*/ 73 w 239"/>
                <a:gd name="T15" fmla="*/ 0 h 227"/>
                <a:gd name="T16" fmla="*/ 79 w 239"/>
                <a:gd name="T17" fmla="*/ 27 h 227"/>
                <a:gd name="T18" fmla="*/ 49 w 239"/>
                <a:gd name="T19" fmla="*/ 54 h 227"/>
                <a:gd name="T20" fmla="*/ 49 w 239"/>
                <a:gd name="T21" fmla="*/ 119 h 227"/>
                <a:gd name="T22" fmla="*/ 24 w 239"/>
                <a:gd name="T23" fmla="*/ 106 h 227"/>
                <a:gd name="T24" fmla="*/ 30 w 239"/>
                <a:gd name="T25" fmla="*/ 27 h 227"/>
                <a:gd name="T26" fmla="*/ 30 w 239"/>
                <a:gd name="T27" fmla="*/ 13 h 227"/>
                <a:gd name="T28" fmla="*/ 12 w 239"/>
                <a:gd name="T29" fmla="*/ 92 h 227"/>
                <a:gd name="T30" fmla="*/ 12 w 239"/>
                <a:gd name="T31" fmla="*/ 131 h 227"/>
                <a:gd name="T32" fmla="*/ 18 w 239"/>
                <a:gd name="T33" fmla="*/ 216 h 227"/>
                <a:gd name="T34" fmla="*/ 67 w 239"/>
                <a:gd name="T35" fmla="*/ 228 h 227"/>
                <a:gd name="T36" fmla="*/ 108 w 239"/>
                <a:gd name="T37" fmla="*/ 272 h 227"/>
                <a:gd name="T38" fmla="*/ 103 w 239"/>
                <a:gd name="T39" fmla="*/ 336 h 227"/>
                <a:gd name="T40" fmla="*/ 103 w 239"/>
                <a:gd name="T41" fmla="*/ 418 h 227"/>
                <a:gd name="T42" fmla="*/ 120 w 239"/>
                <a:gd name="T43" fmla="*/ 488 h 227"/>
                <a:gd name="T44" fmla="*/ 151 w 239"/>
                <a:gd name="T45" fmla="*/ 499 h 227"/>
                <a:gd name="T46" fmla="*/ 169 w 239"/>
                <a:gd name="T47" fmla="*/ 473 h 227"/>
                <a:gd name="T48" fmla="*/ 187 w 239"/>
                <a:gd name="T49" fmla="*/ 434 h 227"/>
                <a:gd name="T50" fmla="*/ 169 w 239"/>
                <a:gd name="T51" fmla="*/ 377 h 227"/>
                <a:gd name="T52" fmla="*/ 181 w 239"/>
                <a:gd name="T53" fmla="*/ 364 h 227"/>
                <a:gd name="T54" fmla="*/ 207 w 239"/>
                <a:gd name="T55" fmla="*/ 364 h 227"/>
                <a:gd name="T56" fmla="*/ 236 w 239"/>
                <a:gd name="T57" fmla="*/ 336 h 227"/>
                <a:gd name="T58" fmla="*/ 242 w 239"/>
                <a:gd name="T59" fmla="*/ 309 h 227"/>
                <a:gd name="T60" fmla="*/ 236 w 239"/>
                <a:gd name="T61" fmla="*/ 243 h 227"/>
                <a:gd name="T62" fmla="*/ 242 w 239"/>
                <a:gd name="T63" fmla="*/ 202 h 227"/>
                <a:gd name="T64" fmla="*/ 260 w 239"/>
                <a:gd name="T65" fmla="*/ 161 h 227"/>
                <a:gd name="T66" fmla="*/ 230 w 239"/>
                <a:gd name="T67" fmla="*/ 161 h 227"/>
                <a:gd name="T68" fmla="*/ 242 w 239"/>
                <a:gd name="T69" fmla="*/ 131 h 227"/>
                <a:gd name="T70" fmla="*/ 230 w 239"/>
                <a:gd name="T71" fmla="*/ 106 h 227"/>
                <a:gd name="T72" fmla="*/ 216 w 239"/>
                <a:gd name="T73" fmla="*/ 9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2468" name="Freeform 4231"/>
            <p:cNvSpPr>
              <a:spLocks/>
            </p:cNvSpPr>
            <p:nvPr/>
          </p:nvSpPr>
          <p:spPr bwMode="auto">
            <a:xfrm>
              <a:off x="1382" y="2362"/>
              <a:ext cx="12" cy="7"/>
            </a:xfrm>
            <a:custGeom>
              <a:avLst/>
              <a:gdLst>
                <a:gd name="T0" fmla="*/ 12 w 12"/>
                <a:gd name="T1" fmla="*/ 18 h 6"/>
                <a:gd name="T2" fmla="*/ 12 w 12"/>
                <a:gd name="T3" fmla="*/ 18 h 6"/>
                <a:gd name="T4" fmla="*/ 0 w 12"/>
                <a:gd name="T5" fmla="*/ 0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31880" name="Freeform 4232"/>
            <p:cNvSpPr>
              <a:spLocks/>
            </p:cNvSpPr>
            <p:nvPr/>
          </p:nvSpPr>
          <p:spPr bwMode="auto">
            <a:xfrm>
              <a:off x="1041" y="2093"/>
              <a:ext cx="184" cy="73"/>
            </a:xfrm>
            <a:custGeom>
              <a:avLst/>
              <a:gdLst>
                <a:gd name="T0" fmla="*/ 126 w 180"/>
                <a:gd name="T1" fmla="*/ 30 h 66"/>
                <a:gd name="T2" fmla="*/ 126 w 180"/>
                <a:gd name="T3" fmla="*/ 30 h 66"/>
                <a:gd name="T4" fmla="*/ 108 w 180"/>
                <a:gd name="T5" fmla="*/ 18 h 66"/>
                <a:gd name="T6" fmla="*/ 96 w 180"/>
                <a:gd name="T7" fmla="*/ 12 h 66"/>
                <a:gd name="T8" fmla="*/ 78 w 180"/>
                <a:gd name="T9" fmla="*/ 6 h 66"/>
                <a:gd name="T10" fmla="*/ 66 w 180"/>
                <a:gd name="T11" fmla="*/ 0 h 66"/>
                <a:gd name="T12" fmla="*/ 60 w 180"/>
                <a:gd name="T13" fmla="*/ 0 h 66"/>
                <a:gd name="T14" fmla="*/ 42 w 180"/>
                <a:gd name="T15" fmla="*/ 6 h 66"/>
                <a:gd name="T16" fmla="*/ 18 w 180"/>
                <a:gd name="T17" fmla="*/ 12 h 66"/>
                <a:gd name="T18" fmla="*/ 12 w 180"/>
                <a:gd name="T19" fmla="*/ 24 h 66"/>
                <a:gd name="T20" fmla="*/ 0 w 180"/>
                <a:gd name="T21" fmla="*/ 30 h 66"/>
                <a:gd name="T22" fmla="*/ 6 w 180"/>
                <a:gd name="T23" fmla="*/ 24 h 66"/>
                <a:gd name="T24" fmla="*/ 24 w 180"/>
                <a:gd name="T25" fmla="*/ 18 h 66"/>
                <a:gd name="T26" fmla="*/ 36 w 180"/>
                <a:gd name="T27" fmla="*/ 12 h 66"/>
                <a:gd name="T28" fmla="*/ 60 w 180"/>
                <a:gd name="T29" fmla="*/ 12 h 66"/>
                <a:gd name="T30" fmla="*/ 48 w 180"/>
                <a:gd name="T31" fmla="*/ 18 h 66"/>
                <a:gd name="T32" fmla="*/ 66 w 180"/>
                <a:gd name="T33" fmla="*/ 18 h 66"/>
                <a:gd name="T34" fmla="*/ 72 w 180"/>
                <a:gd name="T35" fmla="*/ 24 h 66"/>
                <a:gd name="T36" fmla="*/ 78 w 180"/>
                <a:gd name="T37" fmla="*/ 24 h 66"/>
                <a:gd name="T38" fmla="*/ 102 w 180"/>
                <a:gd name="T39" fmla="*/ 30 h 66"/>
                <a:gd name="T40" fmla="*/ 108 w 180"/>
                <a:gd name="T41" fmla="*/ 42 h 66"/>
                <a:gd name="T42" fmla="*/ 132 w 180"/>
                <a:gd name="T43" fmla="*/ 54 h 66"/>
                <a:gd name="T44" fmla="*/ 120 w 180"/>
                <a:gd name="T45" fmla="*/ 66 h 66"/>
                <a:gd name="T46" fmla="*/ 138 w 180"/>
                <a:gd name="T47" fmla="*/ 66 h 66"/>
                <a:gd name="T48" fmla="*/ 156 w 180"/>
                <a:gd name="T49" fmla="*/ 66 h 66"/>
                <a:gd name="T50" fmla="*/ 168 w 180"/>
                <a:gd name="T51" fmla="*/ 60 h 66"/>
                <a:gd name="T52" fmla="*/ 180 w 180"/>
                <a:gd name="T53" fmla="*/ 60 h 66"/>
                <a:gd name="T54" fmla="*/ 168 w 180"/>
                <a:gd name="T55" fmla="*/ 54 h 66"/>
                <a:gd name="T56" fmla="*/ 156 w 180"/>
                <a:gd name="T57" fmla="*/ 48 h 66"/>
                <a:gd name="T58" fmla="*/ 156 w 180"/>
                <a:gd name="T59" fmla="*/ 42 h 66"/>
                <a:gd name="T60" fmla="*/ 144 w 180"/>
                <a:gd name="T61" fmla="*/ 36 h 66"/>
                <a:gd name="T62" fmla="*/ 132 w 180"/>
                <a:gd name="T63" fmla="*/ 30 h 66"/>
                <a:gd name="T64" fmla="*/ 126 w 180"/>
                <a:gd name="T65"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470" name="Freeform 4233"/>
            <p:cNvSpPr>
              <a:spLocks/>
            </p:cNvSpPr>
            <p:nvPr/>
          </p:nvSpPr>
          <p:spPr bwMode="auto">
            <a:xfrm>
              <a:off x="1073" y="2119"/>
              <a:ext cx="11" cy="13"/>
            </a:xfrm>
            <a:custGeom>
              <a:avLst/>
              <a:gdLst>
                <a:gd name="T0" fmla="*/ 0 w 12"/>
                <a:gd name="T1" fmla="*/ 20 h 12"/>
                <a:gd name="T2" fmla="*/ 6 w 12"/>
                <a:gd name="T3" fmla="*/ 13 h 12"/>
                <a:gd name="T4" fmla="*/ 6 w 12"/>
                <a:gd name="T5" fmla="*/ 0 h 12"/>
                <a:gd name="T6" fmla="*/ 0 w 12"/>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12471" name="Freeform 423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72" name="Freeform 4235"/>
            <p:cNvSpPr>
              <a:spLocks/>
            </p:cNvSpPr>
            <p:nvPr/>
          </p:nvSpPr>
          <p:spPr bwMode="auto">
            <a:xfrm>
              <a:off x="1120" y="2166"/>
              <a:ext cx="7" cy="7"/>
            </a:xfrm>
            <a:custGeom>
              <a:avLst/>
              <a:gdLst>
                <a:gd name="T0" fmla="*/ 18 w 6"/>
                <a:gd name="T1" fmla="*/ 18 h 6"/>
                <a:gd name="T2" fmla="*/ 18 w 6"/>
                <a:gd name="T3" fmla="*/ 0 h 6"/>
                <a:gd name="T4" fmla="*/ 18 w 6"/>
                <a:gd name="T5" fmla="*/ 0 h 6"/>
                <a:gd name="T6" fmla="*/ 18 w 6"/>
                <a:gd name="T7" fmla="*/ 18 h 6"/>
                <a:gd name="T8" fmla="*/ 18 w 6"/>
                <a:gd name="T9" fmla="*/ 18 h 6"/>
                <a:gd name="T10" fmla="*/ 18 w 6"/>
                <a:gd name="T11" fmla="*/ 18 h 6"/>
                <a:gd name="T12" fmla="*/ 0 w 6"/>
                <a:gd name="T13" fmla="*/ 18 h 6"/>
                <a:gd name="T14" fmla="*/ 0 w 6"/>
                <a:gd name="T15" fmla="*/ 18 h 6"/>
                <a:gd name="T16" fmla="*/ 18 w 6"/>
                <a:gd name="T17" fmla="*/ 18 h 6"/>
                <a:gd name="T18" fmla="*/ 18 w 6"/>
                <a:gd name="T19" fmla="*/ 18 h 6"/>
                <a:gd name="T20" fmla="*/ 18 w 6"/>
                <a:gd name="T21" fmla="*/ 18 h 6"/>
                <a:gd name="T22" fmla="*/ 18 w 6"/>
                <a:gd name="T23" fmla="*/ 1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2473" name="Freeform 423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74" name="Freeform 423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75" name="Freeform 423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76" name="Oval 423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77" name="Freeform 424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78" name="Freeform 424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79" name="Freeform 424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80" name="Freeform 4243"/>
            <p:cNvSpPr>
              <a:spLocks/>
            </p:cNvSpPr>
            <p:nvPr/>
          </p:nvSpPr>
          <p:spPr bwMode="auto">
            <a:xfrm>
              <a:off x="1261" y="2166"/>
              <a:ext cx="65" cy="54"/>
            </a:xfrm>
            <a:custGeom>
              <a:avLst/>
              <a:gdLst>
                <a:gd name="T0" fmla="*/ 6 w 65"/>
                <a:gd name="T1" fmla="*/ 14 h 48"/>
                <a:gd name="T2" fmla="*/ 6 w 65"/>
                <a:gd name="T3" fmla="*/ 42 h 48"/>
                <a:gd name="T4" fmla="*/ 0 w 65"/>
                <a:gd name="T5" fmla="*/ 54 h 48"/>
                <a:gd name="T6" fmla="*/ 0 w 65"/>
                <a:gd name="T7" fmla="*/ 83 h 48"/>
                <a:gd name="T8" fmla="*/ 6 w 65"/>
                <a:gd name="T9" fmla="*/ 111 h 48"/>
                <a:gd name="T10" fmla="*/ 12 w 65"/>
                <a:gd name="T11" fmla="*/ 83 h 48"/>
                <a:gd name="T12" fmla="*/ 24 w 65"/>
                <a:gd name="T13" fmla="*/ 69 h 48"/>
                <a:gd name="T14" fmla="*/ 30 w 65"/>
                <a:gd name="T15" fmla="*/ 69 h 48"/>
                <a:gd name="T16" fmla="*/ 54 w 65"/>
                <a:gd name="T17" fmla="*/ 69 h 48"/>
                <a:gd name="T18" fmla="*/ 65 w 65"/>
                <a:gd name="T19" fmla="*/ 54 h 48"/>
                <a:gd name="T20" fmla="*/ 42 w 65"/>
                <a:gd name="T21" fmla="*/ 42 h 48"/>
                <a:gd name="T22" fmla="*/ 48 w 65"/>
                <a:gd name="T23" fmla="*/ 29 h 48"/>
                <a:gd name="T24" fmla="*/ 36 w 65"/>
                <a:gd name="T25" fmla="*/ 14 h 48"/>
                <a:gd name="T26" fmla="*/ 12 w 65"/>
                <a:gd name="T27" fmla="*/ 0 h 48"/>
                <a:gd name="T28" fmla="*/ 6 w 65"/>
                <a:gd name="T29" fmla="*/ 14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481" name="Freeform 4244"/>
            <p:cNvSpPr>
              <a:spLocks/>
            </p:cNvSpPr>
            <p:nvPr/>
          </p:nvSpPr>
          <p:spPr bwMode="auto">
            <a:xfrm>
              <a:off x="1218" y="2166"/>
              <a:ext cx="50" cy="40"/>
            </a:xfrm>
            <a:custGeom>
              <a:avLst/>
              <a:gdLst>
                <a:gd name="T0" fmla="*/ 63 w 48"/>
                <a:gd name="T1" fmla="*/ 13 h 36"/>
                <a:gd name="T2" fmla="*/ 63 w 48"/>
                <a:gd name="T3" fmla="*/ 37 h 36"/>
                <a:gd name="T4" fmla="*/ 56 w 48"/>
                <a:gd name="T5" fmla="*/ 51 h 36"/>
                <a:gd name="T6" fmla="*/ 56 w 48"/>
                <a:gd name="T7" fmla="*/ 74 h 36"/>
                <a:gd name="T8" fmla="*/ 6 w 48"/>
                <a:gd name="T9" fmla="*/ 74 h 36"/>
                <a:gd name="T10" fmla="*/ 0 w 48"/>
                <a:gd name="T11" fmla="*/ 63 h 36"/>
                <a:gd name="T12" fmla="*/ 6 w 48"/>
                <a:gd name="T13" fmla="*/ 51 h 36"/>
                <a:gd name="T14" fmla="*/ 31 w 48"/>
                <a:gd name="T15" fmla="*/ 51 h 36"/>
                <a:gd name="T16" fmla="*/ 50 w 48"/>
                <a:gd name="T17" fmla="*/ 63 h 36"/>
                <a:gd name="T18" fmla="*/ 38 w 48"/>
                <a:gd name="T19" fmla="*/ 24 h 36"/>
                <a:gd name="T20" fmla="*/ 31 w 48"/>
                <a:gd name="T21" fmla="*/ 13 h 36"/>
                <a:gd name="T22" fmla="*/ 25 w 48"/>
                <a:gd name="T23" fmla="*/ 0 h 36"/>
                <a:gd name="T24" fmla="*/ 50 w 48"/>
                <a:gd name="T25" fmla="*/ 13 h 36"/>
                <a:gd name="T26" fmla="*/ 63 w 48"/>
                <a:gd name="T27" fmla="*/ 1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2482" name="Freeform 4245"/>
            <p:cNvSpPr>
              <a:spLocks/>
            </p:cNvSpPr>
            <p:nvPr/>
          </p:nvSpPr>
          <p:spPr bwMode="auto">
            <a:xfrm>
              <a:off x="1261" y="2119"/>
              <a:ext cx="7" cy="6"/>
            </a:xfrm>
            <a:custGeom>
              <a:avLst/>
              <a:gdLst>
                <a:gd name="T0" fmla="*/ 18 w 6"/>
                <a:gd name="T1" fmla="*/ 6 h 6"/>
                <a:gd name="T2" fmla="*/ 0 w 6"/>
                <a:gd name="T3" fmla="*/ 6 h 6"/>
                <a:gd name="T4" fmla="*/ 0 w 6"/>
                <a:gd name="T5" fmla="*/ 0 h 6"/>
                <a:gd name="T6" fmla="*/ 18 w 6"/>
                <a:gd name="T7" fmla="*/ 6 h 6"/>
                <a:gd name="T8" fmla="*/ 1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483" name="Rectangle 4246"/>
            <p:cNvSpPr>
              <a:spLocks noChangeArrowheads="1"/>
            </p:cNvSpPr>
            <p:nvPr/>
          </p:nvSpPr>
          <p:spPr bwMode="auto">
            <a:xfrm>
              <a:off x="1273" y="2125"/>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84" name="Freeform 4247"/>
            <p:cNvSpPr>
              <a:spLocks/>
            </p:cNvSpPr>
            <p:nvPr/>
          </p:nvSpPr>
          <p:spPr bwMode="auto">
            <a:xfrm>
              <a:off x="1443" y="2294"/>
              <a:ext cx="5" cy="14"/>
            </a:xfrm>
            <a:custGeom>
              <a:avLst/>
              <a:gdLst>
                <a:gd name="T0" fmla="*/ 3 w 6"/>
                <a:gd name="T1" fmla="*/ 35 h 12"/>
                <a:gd name="T2" fmla="*/ 0 w 6"/>
                <a:gd name="T3" fmla="*/ 18 h 12"/>
                <a:gd name="T4" fmla="*/ 3 w 6"/>
                <a:gd name="T5" fmla="*/ 0 h 12"/>
                <a:gd name="T6" fmla="*/ 3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485" name="Freeform 4248"/>
            <p:cNvSpPr>
              <a:spLocks/>
            </p:cNvSpPr>
            <p:nvPr/>
          </p:nvSpPr>
          <p:spPr bwMode="auto">
            <a:xfrm>
              <a:off x="1000" y="2362"/>
              <a:ext cx="61" cy="73"/>
            </a:xfrm>
            <a:custGeom>
              <a:avLst/>
              <a:gdLst>
                <a:gd name="T0" fmla="*/ 12 w 60"/>
                <a:gd name="T1" fmla="*/ 67 h 65"/>
                <a:gd name="T2" fmla="*/ 0 w 60"/>
                <a:gd name="T3" fmla="*/ 39 h 65"/>
                <a:gd name="T4" fmla="*/ 0 w 60"/>
                <a:gd name="T5" fmla="*/ 13 h 65"/>
                <a:gd name="T6" fmla="*/ 0 w 60"/>
                <a:gd name="T7" fmla="*/ 13 h 65"/>
                <a:gd name="T8" fmla="*/ 6 w 60"/>
                <a:gd name="T9" fmla="*/ 0 h 65"/>
                <a:gd name="T10" fmla="*/ 37 w 60"/>
                <a:gd name="T11" fmla="*/ 13 h 65"/>
                <a:gd name="T12" fmla="*/ 49 w 60"/>
                <a:gd name="T13" fmla="*/ 13 h 65"/>
                <a:gd name="T14" fmla="*/ 55 w 60"/>
                <a:gd name="T15" fmla="*/ 39 h 65"/>
                <a:gd name="T16" fmla="*/ 67 w 60"/>
                <a:gd name="T17" fmla="*/ 67 h 65"/>
                <a:gd name="T18" fmla="*/ 61 w 60"/>
                <a:gd name="T19" fmla="*/ 79 h 65"/>
                <a:gd name="T20" fmla="*/ 61 w 60"/>
                <a:gd name="T21" fmla="*/ 106 h 65"/>
                <a:gd name="T22" fmla="*/ 55 w 60"/>
                <a:gd name="T23" fmla="*/ 146 h 65"/>
                <a:gd name="T24" fmla="*/ 49 w 60"/>
                <a:gd name="T25" fmla="*/ 106 h 65"/>
                <a:gd name="T26" fmla="*/ 49 w 60"/>
                <a:gd name="T27" fmla="*/ 119 h 65"/>
                <a:gd name="T28" fmla="*/ 43 w 60"/>
                <a:gd name="T29" fmla="*/ 106 h 65"/>
                <a:gd name="T30" fmla="*/ 43 w 60"/>
                <a:gd name="T31" fmla="*/ 79 h 65"/>
                <a:gd name="T32" fmla="*/ 24 w 60"/>
                <a:gd name="T33" fmla="*/ 67 h 65"/>
                <a:gd name="T34" fmla="*/ 12 w 60"/>
                <a:gd name="T35" fmla="*/ 39 h 65"/>
                <a:gd name="T36" fmla="*/ 18 w 60"/>
                <a:gd name="T37" fmla="*/ 67 h 65"/>
                <a:gd name="T38" fmla="*/ 12 w 60"/>
                <a:gd name="T39" fmla="*/ 6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2486" name="Freeform 4249"/>
            <p:cNvSpPr>
              <a:spLocks/>
            </p:cNvSpPr>
            <p:nvPr/>
          </p:nvSpPr>
          <p:spPr bwMode="auto">
            <a:xfrm>
              <a:off x="1285" y="2328"/>
              <a:ext cx="1" cy="7"/>
            </a:xfrm>
            <a:custGeom>
              <a:avLst/>
              <a:gdLst>
                <a:gd name="T0" fmla="*/ 0 w 1"/>
                <a:gd name="T1" fmla="*/ 0 h 6"/>
                <a:gd name="T2" fmla="*/ 0 w 1"/>
                <a:gd name="T3" fmla="*/ 0 h 6"/>
                <a:gd name="T4" fmla="*/ 0 w 1"/>
                <a:gd name="T5" fmla="*/ 1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2487" name="Freeform 425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488" name="Freeform 4251"/>
            <p:cNvSpPr>
              <a:spLocks/>
            </p:cNvSpPr>
            <p:nvPr/>
          </p:nvSpPr>
          <p:spPr bwMode="auto">
            <a:xfrm>
              <a:off x="1443" y="2261"/>
              <a:ext cx="2" cy="13"/>
            </a:xfrm>
            <a:custGeom>
              <a:avLst/>
              <a:gdLst>
                <a:gd name="T0" fmla="*/ 0 w 2"/>
                <a:gd name="T1" fmla="*/ 13 h 12"/>
                <a:gd name="T2" fmla="*/ 0 w 2"/>
                <a:gd name="T3" fmla="*/ 20 h 12"/>
                <a:gd name="T4" fmla="*/ 0 w 2"/>
                <a:gd name="T5" fmla="*/ 0 h 12"/>
                <a:gd name="T6" fmla="*/ 0 w 2"/>
                <a:gd name="T7" fmla="*/ 0 h 12"/>
                <a:gd name="T8" fmla="*/ 0 w 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489" name="Freeform 4252"/>
            <p:cNvSpPr>
              <a:spLocks/>
            </p:cNvSpPr>
            <p:nvPr/>
          </p:nvSpPr>
          <p:spPr bwMode="auto">
            <a:xfrm>
              <a:off x="933" y="2288"/>
              <a:ext cx="38" cy="27"/>
            </a:xfrm>
            <a:custGeom>
              <a:avLst/>
              <a:gdLst>
                <a:gd name="T0" fmla="*/ 52 w 36"/>
                <a:gd name="T1" fmla="*/ 54 h 24"/>
                <a:gd name="T2" fmla="*/ 44 w 36"/>
                <a:gd name="T3" fmla="*/ 54 h 24"/>
                <a:gd name="T4" fmla="*/ 35 w 36"/>
                <a:gd name="T5" fmla="*/ 54 h 24"/>
                <a:gd name="T6" fmla="*/ 19 w 36"/>
                <a:gd name="T7" fmla="*/ 42 h 24"/>
                <a:gd name="T8" fmla="*/ 0 w 36"/>
                <a:gd name="T9" fmla="*/ 29 h 24"/>
                <a:gd name="T10" fmla="*/ 19 w 36"/>
                <a:gd name="T11" fmla="*/ 0 h 24"/>
                <a:gd name="T12" fmla="*/ 35 w 36"/>
                <a:gd name="T13" fmla="*/ 29 h 24"/>
                <a:gd name="T14" fmla="*/ 52 w 36"/>
                <a:gd name="T15" fmla="*/ 29 h 24"/>
                <a:gd name="T16" fmla="*/ 52 w 36"/>
                <a:gd name="T17" fmla="*/ 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2490" name="Freeform 425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91" name="Freeform 425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92" name="Freeform 4255"/>
            <p:cNvSpPr>
              <a:spLocks/>
            </p:cNvSpPr>
            <p:nvPr/>
          </p:nvSpPr>
          <p:spPr bwMode="auto">
            <a:xfrm>
              <a:off x="946" y="2254"/>
              <a:ext cx="108" cy="67"/>
            </a:xfrm>
            <a:custGeom>
              <a:avLst/>
              <a:gdLst>
                <a:gd name="T0" fmla="*/ 66 w 107"/>
                <a:gd name="T1" fmla="*/ 92 h 60"/>
                <a:gd name="T2" fmla="*/ 53 w 107"/>
                <a:gd name="T3" fmla="*/ 92 h 60"/>
                <a:gd name="T4" fmla="*/ 42 w 107"/>
                <a:gd name="T5" fmla="*/ 105 h 60"/>
                <a:gd name="T6" fmla="*/ 36 w 107"/>
                <a:gd name="T7" fmla="*/ 131 h 60"/>
                <a:gd name="T8" fmla="*/ 36 w 107"/>
                <a:gd name="T9" fmla="*/ 131 h 60"/>
                <a:gd name="T10" fmla="*/ 30 w 107"/>
                <a:gd name="T11" fmla="*/ 117 h 60"/>
                <a:gd name="T12" fmla="*/ 24 w 107"/>
                <a:gd name="T13" fmla="*/ 117 h 60"/>
                <a:gd name="T14" fmla="*/ 24 w 107"/>
                <a:gd name="T15" fmla="*/ 92 h 60"/>
                <a:gd name="T16" fmla="*/ 12 w 107"/>
                <a:gd name="T17" fmla="*/ 92 h 60"/>
                <a:gd name="T18" fmla="*/ 0 w 107"/>
                <a:gd name="T19" fmla="*/ 65 h 60"/>
                <a:gd name="T20" fmla="*/ 12 w 107"/>
                <a:gd name="T21" fmla="*/ 26 h 60"/>
                <a:gd name="T22" fmla="*/ 24 w 107"/>
                <a:gd name="T23" fmla="*/ 13 h 60"/>
                <a:gd name="T24" fmla="*/ 24 w 107"/>
                <a:gd name="T25" fmla="*/ 13 h 60"/>
                <a:gd name="T26" fmla="*/ 66 w 107"/>
                <a:gd name="T27" fmla="*/ 0 h 60"/>
                <a:gd name="T28" fmla="*/ 78 w 107"/>
                <a:gd name="T29" fmla="*/ 0 h 60"/>
                <a:gd name="T30" fmla="*/ 90 w 107"/>
                <a:gd name="T31" fmla="*/ 0 h 60"/>
                <a:gd name="T32" fmla="*/ 102 w 107"/>
                <a:gd name="T33" fmla="*/ 26 h 60"/>
                <a:gd name="T34" fmla="*/ 102 w 107"/>
                <a:gd name="T35" fmla="*/ 26 h 60"/>
                <a:gd name="T36" fmla="*/ 102 w 107"/>
                <a:gd name="T37" fmla="*/ 26 h 60"/>
                <a:gd name="T38" fmla="*/ 108 w 107"/>
                <a:gd name="T39" fmla="*/ 26 h 60"/>
                <a:gd name="T40" fmla="*/ 114 w 107"/>
                <a:gd name="T41" fmla="*/ 39 h 60"/>
                <a:gd name="T42" fmla="*/ 90 w 107"/>
                <a:gd name="T43" fmla="*/ 52 h 60"/>
                <a:gd name="T44" fmla="*/ 66 w 107"/>
                <a:gd name="T45" fmla="*/ 9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2493" name="Freeform 4256"/>
            <p:cNvSpPr>
              <a:spLocks/>
            </p:cNvSpPr>
            <p:nvPr/>
          </p:nvSpPr>
          <p:spPr bwMode="auto">
            <a:xfrm>
              <a:off x="1443" y="2281"/>
              <a:ext cx="5" cy="7"/>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494" name="Freeform 4257"/>
            <p:cNvSpPr>
              <a:spLocks/>
            </p:cNvSpPr>
            <p:nvPr/>
          </p:nvSpPr>
          <p:spPr bwMode="auto">
            <a:xfrm>
              <a:off x="976" y="2274"/>
              <a:ext cx="78" cy="95"/>
            </a:xfrm>
            <a:custGeom>
              <a:avLst/>
              <a:gdLst>
                <a:gd name="T0" fmla="*/ 29 w 77"/>
                <a:gd name="T1" fmla="*/ 58 h 84"/>
                <a:gd name="T2" fmla="*/ 23 w 77"/>
                <a:gd name="T3" fmla="*/ 58 h 84"/>
                <a:gd name="T4" fmla="*/ 12 w 77"/>
                <a:gd name="T5" fmla="*/ 70 h 84"/>
                <a:gd name="T6" fmla="*/ 6 w 77"/>
                <a:gd name="T7" fmla="*/ 100 h 84"/>
                <a:gd name="T8" fmla="*/ 6 w 77"/>
                <a:gd name="T9" fmla="*/ 100 h 84"/>
                <a:gd name="T10" fmla="*/ 0 w 77"/>
                <a:gd name="T11" fmla="*/ 100 h 84"/>
                <a:gd name="T12" fmla="*/ 12 w 77"/>
                <a:gd name="T13" fmla="*/ 143 h 84"/>
                <a:gd name="T14" fmla="*/ 29 w 77"/>
                <a:gd name="T15" fmla="*/ 185 h 84"/>
                <a:gd name="T16" fmla="*/ 60 w 77"/>
                <a:gd name="T17" fmla="*/ 198 h 84"/>
                <a:gd name="T18" fmla="*/ 72 w 77"/>
                <a:gd name="T19" fmla="*/ 198 h 84"/>
                <a:gd name="T20" fmla="*/ 72 w 77"/>
                <a:gd name="T21" fmla="*/ 170 h 84"/>
                <a:gd name="T22" fmla="*/ 72 w 77"/>
                <a:gd name="T23" fmla="*/ 143 h 84"/>
                <a:gd name="T24" fmla="*/ 72 w 77"/>
                <a:gd name="T25" fmla="*/ 113 h 84"/>
                <a:gd name="T26" fmla="*/ 78 w 77"/>
                <a:gd name="T27" fmla="*/ 128 h 84"/>
                <a:gd name="T28" fmla="*/ 78 w 77"/>
                <a:gd name="T29" fmla="*/ 86 h 84"/>
                <a:gd name="T30" fmla="*/ 84 w 77"/>
                <a:gd name="T31" fmla="*/ 42 h 84"/>
                <a:gd name="T32" fmla="*/ 84 w 77"/>
                <a:gd name="T33" fmla="*/ 14 h 84"/>
                <a:gd name="T34" fmla="*/ 84 w 77"/>
                <a:gd name="T35" fmla="*/ 0 h 84"/>
                <a:gd name="T36" fmla="*/ 60 w 77"/>
                <a:gd name="T37" fmla="*/ 14 h 84"/>
                <a:gd name="T38" fmla="*/ 29 w 77"/>
                <a:gd name="T39" fmla="*/ 58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2495" name="Rectangle 425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96" name="Rectangle 4259"/>
            <p:cNvSpPr>
              <a:spLocks noChangeArrowheads="1"/>
            </p:cNvSpPr>
            <p:nvPr/>
          </p:nvSpPr>
          <p:spPr bwMode="auto">
            <a:xfrm>
              <a:off x="1424" y="2227"/>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497" name="Freeform 4260"/>
            <p:cNvSpPr>
              <a:spLocks/>
            </p:cNvSpPr>
            <p:nvPr/>
          </p:nvSpPr>
          <p:spPr bwMode="auto">
            <a:xfrm>
              <a:off x="1418" y="2220"/>
              <a:ext cx="6" cy="7"/>
            </a:xfrm>
            <a:custGeom>
              <a:avLst/>
              <a:gdLst>
                <a:gd name="T0" fmla="*/ 6 w 6"/>
                <a:gd name="T1" fmla="*/ 18 h 6"/>
                <a:gd name="T2" fmla="*/ 0 w 6"/>
                <a:gd name="T3" fmla="*/ 0 h 6"/>
                <a:gd name="T4" fmla="*/ 6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2498" name="Freeform 4261"/>
            <p:cNvSpPr>
              <a:spLocks/>
            </p:cNvSpPr>
            <p:nvPr/>
          </p:nvSpPr>
          <p:spPr bwMode="auto">
            <a:xfrm>
              <a:off x="1437" y="2247"/>
              <a:ext cx="6" cy="7"/>
            </a:xfrm>
            <a:custGeom>
              <a:avLst/>
              <a:gdLst>
                <a:gd name="T0" fmla="*/ 0 w 6"/>
                <a:gd name="T1" fmla="*/ 0 h 6"/>
                <a:gd name="T2" fmla="*/ 6 w 6"/>
                <a:gd name="T3" fmla="*/ 0 h 6"/>
                <a:gd name="T4" fmla="*/ 0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2499" name="Freeform 426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2500" name="Freeform 426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12501" name="Freeform 4264"/>
            <p:cNvSpPr>
              <a:spLocks/>
            </p:cNvSpPr>
            <p:nvPr/>
          </p:nvSpPr>
          <p:spPr bwMode="auto">
            <a:xfrm>
              <a:off x="1437" y="2213"/>
              <a:ext cx="1" cy="7"/>
            </a:xfrm>
            <a:custGeom>
              <a:avLst/>
              <a:gdLst>
                <a:gd name="T0" fmla="*/ 0 w 1"/>
                <a:gd name="T1" fmla="*/ 18 h 6"/>
                <a:gd name="T2" fmla="*/ 0 w 1"/>
                <a:gd name="T3" fmla="*/ 18 h 6"/>
                <a:gd name="T4" fmla="*/ 0 w 1"/>
                <a:gd name="T5" fmla="*/ 0 h 6"/>
                <a:gd name="T6" fmla="*/ 0 w 1"/>
                <a:gd name="T7" fmla="*/ 0 h 6"/>
                <a:gd name="T8" fmla="*/ 0 w 1"/>
                <a:gd name="T9" fmla="*/ 0 h 6"/>
                <a:gd name="T10" fmla="*/ 0 w 1"/>
                <a:gd name="T11" fmla="*/ 18 h 6"/>
                <a:gd name="T12" fmla="*/ 0 w 1"/>
                <a:gd name="T13" fmla="*/ 1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12502" name="Freeform 4265"/>
            <p:cNvSpPr>
              <a:spLocks/>
            </p:cNvSpPr>
            <p:nvPr/>
          </p:nvSpPr>
          <p:spPr bwMode="auto">
            <a:xfrm>
              <a:off x="953" y="2200"/>
              <a:ext cx="23" cy="54"/>
            </a:xfrm>
            <a:custGeom>
              <a:avLst/>
              <a:gdLst>
                <a:gd name="T0" fmla="*/ 12 w 24"/>
                <a:gd name="T1" fmla="*/ 98 h 48"/>
                <a:gd name="T2" fmla="*/ 6 w 24"/>
                <a:gd name="T3" fmla="*/ 111 h 48"/>
                <a:gd name="T4" fmla="*/ 0 w 24"/>
                <a:gd name="T5" fmla="*/ 111 h 48"/>
                <a:gd name="T6" fmla="*/ 0 w 24"/>
                <a:gd name="T7" fmla="*/ 69 h 48"/>
                <a:gd name="T8" fmla="*/ 6 w 24"/>
                <a:gd name="T9" fmla="*/ 29 h 48"/>
                <a:gd name="T10" fmla="*/ 17 w 24"/>
                <a:gd name="T11" fmla="*/ 0 h 48"/>
                <a:gd name="T12" fmla="*/ 17 w 24"/>
                <a:gd name="T13" fmla="*/ 0 h 48"/>
                <a:gd name="T14" fmla="*/ 12 w 24"/>
                <a:gd name="T15" fmla="*/ 42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2503" name="Freeform 4266"/>
            <p:cNvSpPr>
              <a:spLocks/>
            </p:cNvSpPr>
            <p:nvPr/>
          </p:nvSpPr>
          <p:spPr bwMode="auto">
            <a:xfrm>
              <a:off x="897" y="2213"/>
              <a:ext cx="74" cy="88"/>
            </a:xfrm>
            <a:custGeom>
              <a:avLst/>
              <a:gdLst>
                <a:gd name="T0" fmla="*/ 6 w 72"/>
                <a:gd name="T1" fmla="*/ 167 h 78"/>
                <a:gd name="T2" fmla="*/ 0 w 72"/>
                <a:gd name="T3" fmla="*/ 152 h 78"/>
                <a:gd name="T4" fmla="*/ 0 w 72"/>
                <a:gd name="T5" fmla="*/ 112 h 78"/>
                <a:gd name="T6" fmla="*/ 12 w 72"/>
                <a:gd name="T7" fmla="*/ 86 h 78"/>
                <a:gd name="T8" fmla="*/ 43 w 72"/>
                <a:gd name="T9" fmla="*/ 70 h 78"/>
                <a:gd name="T10" fmla="*/ 25 w 72"/>
                <a:gd name="T11" fmla="*/ 29 h 78"/>
                <a:gd name="T12" fmla="*/ 31 w 72"/>
                <a:gd name="T13" fmla="*/ 29 h 78"/>
                <a:gd name="T14" fmla="*/ 37 w 72"/>
                <a:gd name="T15" fmla="*/ 0 h 78"/>
                <a:gd name="T16" fmla="*/ 74 w 72"/>
                <a:gd name="T17" fmla="*/ 0 h 78"/>
                <a:gd name="T18" fmla="*/ 67 w 72"/>
                <a:gd name="T19" fmla="*/ 42 h 78"/>
                <a:gd name="T20" fmla="*/ 67 w 72"/>
                <a:gd name="T21" fmla="*/ 86 h 78"/>
                <a:gd name="T22" fmla="*/ 74 w 72"/>
                <a:gd name="T23" fmla="*/ 86 h 78"/>
                <a:gd name="T24" fmla="*/ 80 w 72"/>
                <a:gd name="T25" fmla="*/ 86 h 78"/>
                <a:gd name="T26" fmla="*/ 86 w 72"/>
                <a:gd name="T27" fmla="*/ 98 h 78"/>
                <a:gd name="T28" fmla="*/ 74 w 72"/>
                <a:gd name="T29" fmla="*/ 112 h 78"/>
                <a:gd name="T30" fmla="*/ 56 w 72"/>
                <a:gd name="T31" fmla="*/ 152 h 78"/>
                <a:gd name="T32" fmla="*/ 43 w 72"/>
                <a:gd name="T33" fmla="*/ 181 h 78"/>
                <a:gd name="T34" fmla="*/ 6 w 72"/>
                <a:gd name="T35" fmla="*/ 16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2504" name="Freeform 4267"/>
            <p:cNvSpPr>
              <a:spLocks/>
            </p:cNvSpPr>
            <p:nvPr/>
          </p:nvSpPr>
          <p:spPr bwMode="auto">
            <a:xfrm>
              <a:off x="1146" y="2200"/>
              <a:ext cx="42" cy="14"/>
            </a:xfrm>
            <a:custGeom>
              <a:avLst/>
              <a:gdLst>
                <a:gd name="T0" fmla="*/ 18 w 42"/>
                <a:gd name="T1" fmla="*/ 0 h 12"/>
                <a:gd name="T2" fmla="*/ 0 w 42"/>
                <a:gd name="T3" fmla="*/ 18 h 12"/>
                <a:gd name="T4" fmla="*/ 24 w 42"/>
                <a:gd name="T5" fmla="*/ 35 h 12"/>
                <a:gd name="T6" fmla="*/ 42 w 42"/>
                <a:gd name="T7" fmla="*/ 3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2505" name="Freeform 4268"/>
            <p:cNvSpPr>
              <a:spLocks/>
            </p:cNvSpPr>
            <p:nvPr/>
          </p:nvSpPr>
          <p:spPr bwMode="auto">
            <a:xfrm>
              <a:off x="1346" y="2200"/>
              <a:ext cx="24" cy="7"/>
            </a:xfrm>
            <a:custGeom>
              <a:avLst/>
              <a:gdLst>
                <a:gd name="T0" fmla="*/ 24 w 24"/>
                <a:gd name="T1" fmla="*/ 18 h 6"/>
                <a:gd name="T2" fmla="*/ 24 w 24"/>
                <a:gd name="T3" fmla="*/ 18 h 6"/>
                <a:gd name="T4" fmla="*/ 6 w 24"/>
                <a:gd name="T5" fmla="*/ 18 h 6"/>
                <a:gd name="T6" fmla="*/ 0 w 24"/>
                <a:gd name="T7" fmla="*/ 18 h 6"/>
                <a:gd name="T8" fmla="*/ 0 w 24"/>
                <a:gd name="T9" fmla="*/ 0 h 6"/>
                <a:gd name="T10" fmla="*/ 24 w 24"/>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2506" name="Freeform 426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31918" name="Freeform 4270"/>
            <p:cNvSpPr>
              <a:spLocks/>
            </p:cNvSpPr>
            <p:nvPr/>
          </p:nvSpPr>
          <p:spPr bwMode="auto">
            <a:xfrm>
              <a:off x="540" y="1885"/>
              <a:ext cx="467" cy="403"/>
            </a:xfrm>
            <a:custGeom>
              <a:avLst/>
              <a:gdLst>
                <a:gd name="T0" fmla="*/ 66 w 460"/>
                <a:gd name="T1" fmla="*/ 191 h 359"/>
                <a:gd name="T2" fmla="*/ 42 w 460"/>
                <a:gd name="T3" fmla="*/ 155 h 359"/>
                <a:gd name="T4" fmla="*/ 36 w 460"/>
                <a:gd name="T5" fmla="*/ 125 h 359"/>
                <a:gd name="T6" fmla="*/ 18 w 460"/>
                <a:gd name="T7" fmla="*/ 113 h 359"/>
                <a:gd name="T8" fmla="*/ 18 w 460"/>
                <a:gd name="T9" fmla="*/ 95 h 359"/>
                <a:gd name="T10" fmla="*/ 12 w 460"/>
                <a:gd name="T11" fmla="*/ 60 h 359"/>
                <a:gd name="T12" fmla="*/ 0 w 460"/>
                <a:gd name="T13" fmla="*/ 0 h 359"/>
                <a:gd name="T14" fmla="*/ 54 w 460"/>
                <a:gd name="T15" fmla="*/ 6 h 359"/>
                <a:gd name="T16" fmla="*/ 90 w 460"/>
                <a:gd name="T17" fmla="*/ 24 h 359"/>
                <a:gd name="T18" fmla="*/ 143 w 460"/>
                <a:gd name="T19" fmla="*/ 12 h 359"/>
                <a:gd name="T20" fmla="*/ 185 w 460"/>
                <a:gd name="T21" fmla="*/ 36 h 359"/>
                <a:gd name="T22" fmla="*/ 203 w 460"/>
                <a:gd name="T23" fmla="*/ 60 h 359"/>
                <a:gd name="T24" fmla="*/ 221 w 460"/>
                <a:gd name="T25" fmla="*/ 54 h 359"/>
                <a:gd name="T26" fmla="*/ 251 w 460"/>
                <a:gd name="T27" fmla="*/ 78 h 359"/>
                <a:gd name="T28" fmla="*/ 269 w 460"/>
                <a:gd name="T29" fmla="*/ 119 h 359"/>
                <a:gd name="T30" fmla="*/ 299 w 460"/>
                <a:gd name="T31" fmla="*/ 131 h 359"/>
                <a:gd name="T32" fmla="*/ 281 w 460"/>
                <a:gd name="T33" fmla="*/ 185 h 359"/>
                <a:gd name="T34" fmla="*/ 281 w 460"/>
                <a:gd name="T35" fmla="*/ 227 h 359"/>
                <a:gd name="T36" fmla="*/ 293 w 460"/>
                <a:gd name="T37" fmla="*/ 257 h 359"/>
                <a:gd name="T38" fmla="*/ 299 w 460"/>
                <a:gd name="T39" fmla="*/ 275 h 359"/>
                <a:gd name="T40" fmla="*/ 335 w 460"/>
                <a:gd name="T41" fmla="*/ 281 h 359"/>
                <a:gd name="T42" fmla="*/ 365 w 460"/>
                <a:gd name="T43" fmla="*/ 275 h 359"/>
                <a:gd name="T44" fmla="*/ 377 w 460"/>
                <a:gd name="T45" fmla="*/ 275 h 359"/>
                <a:gd name="T46" fmla="*/ 389 w 460"/>
                <a:gd name="T47" fmla="*/ 257 h 359"/>
                <a:gd name="T48" fmla="*/ 419 w 460"/>
                <a:gd name="T49" fmla="*/ 221 h 359"/>
                <a:gd name="T50" fmla="*/ 454 w 460"/>
                <a:gd name="T51" fmla="*/ 221 h 359"/>
                <a:gd name="T52" fmla="*/ 460 w 460"/>
                <a:gd name="T53" fmla="*/ 227 h 359"/>
                <a:gd name="T54" fmla="*/ 443 w 460"/>
                <a:gd name="T55" fmla="*/ 257 h 359"/>
                <a:gd name="T56" fmla="*/ 443 w 460"/>
                <a:gd name="T57" fmla="*/ 263 h 359"/>
                <a:gd name="T58" fmla="*/ 431 w 460"/>
                <a:gd name="T59" fmla="*/ 275 h 359"/>
                <a:gd name="T60" fmla="*/ 413 w 460"/>
                <a:gd name="T61" fmla="*/ 293 h 359"/>
                <a:gd name="T62" fmla="*/ 377 w 460"/>
                <a:gd name="T63" fmla="*/ 305 h 359"/>
                <a:gd name="T64" fmla="*/ 389 w 460"/>
                <a:gd name="T65" fmla="*/ 323 h 359"/>
                <a:gd name="T66" fmla="*/ 353 w 460"/>
                <a:gd name="T67" fmla="*/ 341 h 359"/>
                <a:gd name="T68" fmla="*/ 335 w 460"/>
                <a:gd name="T69" fmla="*/ 341 h 359"/>
                <a:gd name="T70" fmla="*/ 323 w 460"/>
                <a:gd name="T71" fmla="*/ 329 h 359"/>
                <a:gd name="T72" fmla="*/ 305 w 460"/>
                <a:gd name="T73" fmla="*/ 323 h 359"/>
                <a:gd name="T74" fmla="*/ 293 w 460"/>
                <a:gd name="T75" fmla="*/ 329 h 359"/>
                <a:gd name="T76" fmla="*/ 239 w 460"/>
                <a:gd name="T77" fmla="*/ 317 h 359"/>
                <a:gd name="T78" fmla="*/ 197 w 460"/>
                <a:gd name="T79" fmla="*/ 299 h 359"/>
                <a:gd name="T80" fmla="*/ 161 w 460"/>
                <a:gd name="T81" fmla="*/ 275 h 359"/>
                <a:gd name="T82" fmla="*/ 137 w 460"/>
                <a:gd name="T83" fmla="*/ 251 h 359"/>
                <a:gd name="T84" fmla="*/ 143 w 460"/>
                <a:gd name="T85" fmla="*/ 233 h 359"/>
                <a:gd name="T86" fmla="*/ 143 w 460"/>
                <a:gd name="T87" fmla="*/ 221 h 359"/>
                <a:gd name="T88" fmla="*/ 131 w 460"/>
                <a:gd name="T89" fmla="*/ 185 h 359"/>
                <a:gd name="T90" fmla="*/ 114 w 460"/>
                <a:gd name="T91" fmla="*/ 161 h 359"/>
                <a:gd name="T92" fmla="*/ 108 w 460"/>
                <a:gd name="T93" fmla="*/ 149 h 359"/>
                <a:gd name="T94" fmla="*/ 108 w 460"/>
                <a:gd name="T95" fmla="*/ 149 h 359"/>
                <a:gd name="T96" fmla="*/ 96 w 460"/>
                <a:gd name="T97" fmla="*/ 137 h 359"/>
                <a:gd name="T98" fmla="*/ 96 w 460"/>
                <a:gd name="T99" fmla="*/ 125 h 359"/>
                <a:gd name="T100" fmla="*/ 78 w 460"/>
                <a:gd name="T101" fmla="*/ 95 h 359"/>
                <a:gd name="T102" fmla="*/ 66 w 460"/>
                <a:gd name="T103" fmla="*/ 84 h 359"/>
                <a:gd name="T104" fmla="*/ 54 w 460"/>
                <a:gd name="T105" fmla="*/ 24 h 359"/>
                <a:gd name="T106" fmla="*/ 30 w 460"/>
                <a:gd name="T107" fmla="*/ 12 h 359"/>
                <a:gd name="T108" fmla="*/ 24 w 460"/>
                <a:gd name="T109" fmla="*/ 54 h 359"/>
                <a:gd name="T110" fmla="*/ 48 w 460"/>
                <a:gd name="T111" fmla="*/ 101 h 359"/>
                <a:gd name="T112" fmla="*/ 54 w 460"/>
                <a:gd name="T113" fmla="*/ 113 h 359"/>
                <a:gd name="T114" fmla="*/ 60 w 460"/>
                <a:gd name="T115" fmla="*/ 161 h 359"/>
                <a:gd name="T116" fmla="*/ 78 w 460"/>
                <a:gd name="T117" fmla="*/ 17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14" y="161"/>
                  </a:lnTo>
                  <a:lnTo>
                    <a:pt x="108" y="149"/>
                  </a:lnTo>
                  <a:lnTo>
                    <a:pt x="108" y="149"/>
                  </a:lnTo>
                  <a:lnTo>
                    <a:pt x="108" y="149"/>
                  </a:lnTo>
                  <a:lnTo>
                    <a:pt x="96" y="137"/>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54" y="113"/>
                  </a:lnTo>
                  <a:lnTo>
                    <a:pt x="60" y="137"/>
                  </a:lnTo>
                  <a:lnTo>
                    <a:pt x="60" y="161"/>
                  </a:lnTo>
                  <a:lnTo>
                    <a:pt x="66" y="167"/>
                  </a:lnTo>
                  <a:lnTo>
                    <a:pt x="78" y="173"/>
                  </a:lnTo>
                  <a:lnTo>
                    <a:pt x="78" y="185"/>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08" name="Freeform 4271"/>
            <p:cNvSpPr>
              <a:spLocks/>
            </p:cNvSpPr>
            <p:nvPr/>
          </p:nvSpPr>
          <p:spPr bwMode="auto">
            <a:xfrm>
              <a:off x="1164" y="2046"/>
              <a:ext cx="11" cy="20"/>
            </a:xfrm>
            <a:custGeom>
              <a:avLst/>
              <a:gdLst>
                <a:gd name="T0" fmla="*/ 6 w 12"/>
                <a:gd name="T1" fmla="*/ 37 h 18"/>
                <a:gd name="T2" fmla="*/ 6 w 12"/>
                <a:gd name="T3" fmla="*/ 0 h 18"/>
                <a:gd name="T4" fmla="*/ 0 w 12"/>
                <a:gd name="T5" fmla="*/ 24 h 18"/>
                <a:gd name="T6" fmla="*/ 6 w 12"/>
                <a:gd name="T7" fmla="*/ 37 h 18"/>
                <a:gd name="T8" fmla="*/ 6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2509" name="Freeform 4272"/>
            <p:cNvSpPr>
              <a:spLocks/>
            </p:cNvSpPr>
            <p:nvPr/>
          </p:nvSpPr>
          <p:spPr bwMode="auto">
            <a:xfrm>
              <a:off x="1182" y="2012"/>
              <a:ext cx="13" cy="20"/>
            </a:xfrm>
            <a:custGeom>
              <a:avLst/>
              <a:gdLst>
                <a:gd name="T0" fmla="*/ 13 w 12"/>
                <a:gd name="T1" fmla="*/ 37 h 18"/>
                <a:gd name="T2" fmla="*/ 13 w 12"/>
                <a:gd name="T3" fmla="*/ 13 h 18"/>
                <a:gd name="T4" fmla="*/ 0 w 12"/>
                <a:gd name="T5" fmla="*/ 0 h 18"/>
                <a:gd name="T6" fmla="*/ 20 w 12"/>
                <a:gd name="T7" fmla="*/ 24 h 18"/>
                <a:gd name="T8" fmla="*/ 13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2510" name="Freeform 4273"/>
            <p:cNvSpPr>
              <a:spLocks/>
            </p:cNvSpPr>
            <p:nvPr/>
          </p:nvSpPr>
          <p:spPr bwMode="auto">
            <a:xfrm>
              <a:off x="1195" y="2039"/>
              <a:ext cx="12" cy="20"/>
            </a:xfrm>
            <a:custGeom>
              <a:avLst/>
              <a:gdLst>
                <a:gd name="T0" fmla="*/ 6 w 12"/>
                <a:gd name="T1" fmla="*/ 37 h 18"/>
                <a:gd name="T2" fmla="*/ 12 w 12"/>
                <a:gd name="T3" fmla="*/ 24 h 18"/>
                <a:gd name="T4" fmla="*/ 0 w 12"/>
                <a:gd name="T5" fmla="*/ 0 h 18"/>
                <a:gd name="T6" fmla="*/ 0 w 12"/>
                <a:gd name="T7" fmla="*/ 13 h 18"/>
                <a:gd name="T8" fmla="*/ 6 w 12"/>
                <a:gd name="T9" fmla="*/ 13 h 18"/>
                <a:gd name="T10" fmla="*/ 6 w 12"/>
                <a:gd name="T11" fmla="*/ 24 h 18"/>
                <a:gd name="T12" fmla="*/ 6 w 12"/>
                <a:gd name="T13" fmla="*/ 37 h 18"/>
                <a:gd name="T14" fmla="*/ 6 w 12"/>
                <a:gd name="T15" fmla="*/ 3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2511" name="Freeform 4274"/>
            <p:cNvSpPr>
              <a:spLocks/>
            </p:cNvSpPr>
            <p:nvPr/>
          </p:nvSpPr>
          <p:spPr bwMode="auto">
            <a:xfrm>
              <a:off x="1237" y="2133"/>
              <a:ext cx="13" cy="6"/>
            </a:xfrm>
            <a:custGeom>
              <a:avLst/>
              <a:gdLst>
                <a:gd name="T0" fmla="*/ 20 w 12"/>
                <a:gd name="T1" fmla="*/ 0 h 6"/>
                <a:gd name="T2" fmla="*/ 20 w 12"/>
                <a:gd name="T3" fmla="*/ 6 h 6"/>
                <a:gd name="T4" fmla="*/ 0 w 12"/>
                <a:gd name="T5" fmla="*/ 6 h 6"/>
                <a:gd name="T6" fmla="*/ 20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512" name="Freeform 427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13" name="Freeform 4276"/>
            <p:cNvSpPr>
              <a:spLocks/>
            </p:cNvSpPr>
            <p:nvPr/>
          </p:nvSpPr>
          <p:spPr bwMode="auto">
            <a:xfrm>
              <a:off x="1159" y="2012"/>
              <a:ext cx="16" cy="7"/>
            </a:xfrm>
            <a:custGeom>
              <a:avLst/>
              <a:gdLst>
                <a:gd name="T0" fmla="*/ 4 w 18"/>
                <a:gd name="T1" fmla="*/ 0 h 6"/>
                <a:gd name="T2" fmla="*/ 8 w 18"/>
                <a:gd name="T3" fmla="*/ 0 h 6"/>
                <a:gd name="T4" fmla="*/ 5 w 18"/>
                <a:gd name="T5" fmla="*/ 1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12514" name="Freeform 4277"/>
            <p:cNvSpPr>
              <a:spLocks/>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2515" name="Freeform 4278"/>
            <p:cNvSpPr>
              <a:spLocks/>
            </p:cNvSpPr>
            <p:nvPr/>
          </p:nvSpPr>
          <p:spPr bwMode="auto">
            <a:xfrm>
              <a:off x="3528" y="3063"/>
              <a:ext cx="7" cy="7"/>
            </a:xfrm>
            <a:custGeom>
              <a:avLst/>
              <a:gdLst>
                <a:gd name="T0" fmla="*/ 18 w 6"/>
                <a:gd name="T1" fmla="*/ 0 h 6"/>
                <a:gd name="T2" fmla="*/ 0 w 6"/>
                <a:gd name="T3" fmla="*/ 18 h 6"/>
                <a:gd name="T4" fmla="*/ 18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31927" name="Freeform 4279"/>
            <p:cNvSpPr>
              <a:spLocks/>
            </p:cNvSpPr>
            <p:nvPr/>
          </p:nvSpPr>
          <p:spPr bwMode="auto">
            <a:xfrm>
              <a:off x="4468" y="2853"/>
              <a:ext cx="709" cy="635"/>
            </a:xfrm>
            <a:custGeom>
              <a:avLst/>
              <a:gdLst>
                <a:gd name="T0" fmla="*/ 395 w 700"/>
                <a:gd name="T1" fmla="*/ 12 h 563"/>
                <a:gd name="T2" fmla="*/ 401 w 700"/>
                <a:gd name="T3" fmla="*/ 30 h 563"/>
                <a:gd name="T4" fmla="*/ 365 w 700"/>
                <a:gd name="T5" fmla="*/ 36 h 563"/>
                <a:gd name="T6" fmla="*/ 353 w 700"/>
                <a:gd name="T7" fmla="*/ 54 h 563"/>
                <a:gd name="T8" fmla="*/ 347 w 700"/>
                <a:gd name="T9" fmla="*/ 78 h 563"/>
                <a:gd name="T10" fmla="*/ 335 w 700"/>
                <a:gd name="T11" fmla="*/ 84 h 563"/>
                <a:gd name="T12" fmla="*/ 311 w 700"/>
                <a:gd name="T13" fmla="*/ 96 h 563"/>
                <a:gd name="T14" fmla="*/ 293 w 700"/>
                <a:gd name="T15" fmla="*/ 66 h 563"/>
                <a:gd name="T16" fmla="*/ 281 w 700"/>
                <a:gd name="T17" fmla="*/ 66 h 563"/>
                <a:gd name="T18" fmla="*/ 263 w 700"/>
                <a:gd name="T19" fmla="*/ 90 h 563"/>
                <a:gd name="T20" fmla="*/ 251 w 700"/>
                <a:gd name="T21" fmla="*/ 102 h 563"/>
                <a:gd name="T22" fmla="*/ 245 w 700"/>
                <a:gd name="T23" fmla="*/ 114 h 563"/>
                <a:gd name="T24" fmla="*/ 233 w 700"/>
                <a:gd name="T25" fmla="*/ 108 h 563"/>
                <a:gd name="T26" fmla="*/ 227 w 700"/>
                <a:gd name="T27" fmla="*/ 144 h 563"/>
                <a:gd name="T28" fmla="*/ 203 w 700"/>
                <a:gd name="T29" fmla="*/ 138 h 563"/>
                <a:gd name="T30" fmla="*/ 137 w 700"/>
                <a:gd name="T31" fmla="*/ 186 h 563"/>
                <a:gd name="T32" fmla="*/ 54 w 700"/>
                <a:gd name="T33" fmla="*/ 228 h 563"/>
                <a:gd name="T34" fmla="*/ 30 w 700"/>
                <a:gd name="T35" fmla="*/ 264 h 563"/>
                <a:gd name="T36" fmla="*/ 24 w 700"/>
                <a:gd name="T37" fmla="*/ 305 h 563"/>
                <a:gd name="T38" fmla="*/ 18 w 700"/>
                <a:gd name="T39" fmla="*/ 305 h 563"/>
                <a:gd name="T40" fmla="*/ 24 w 700"/>
                <a:gd name="T41" fmla="*/ 377 h 563"/>
                <a:gd name="T42" fmla="*/ 18 w 700"/>
                <a:gd name="T43" fmla="*/ 437 h 563"/>
                <a:gd name="T44" fmla="*/ 12 w 700"/>
                <a:gd name="T45" fmla="*/ 479 h 563"/>
                <a:gd name="T46" fmla="*/ 66 w 700"/>
                <a:gd name="T47" fmla="*/ 473 h 563"/>
                <a:gd name="T48" fmla="*/ 155 w 700"/>
                <a:gd name="T49" fmla="*/ 449 h 563"/>
                <a:gd name="T50" fmla="*/ 263 w 700"/>
                <a:gd name="T51" fmla="*/ 419 h 563"/>
                <a:gd name="T52" fmla="*/ 323 w 700"/>
                <a:gd name="T53" fmla="*/ 431 h 563"/>
                <a:gd name="T54" fmla="*/ 335 w 700"/>
                <a:gd name="T55" fmla="*/ 473 h 563"/>
                <a:gd name="T56" fmla="*/ 359 w 700"/>
                <a:gd name="T57" fmla="*/ 461 h 563"/>
                <a:gd name="T58" fmla="*/ 371 w 700"/>
                <a:gd name="T59" fmla="*/ 467 h 563"/>
                <a:gd name="T60" fmla="*/ 377 w 700"/>
                <a:gd name="T61" fmla="*/ 467 h 563"/>
                <a:gd name="T62" fmla="*/ 383 w 700"/>
                <a:gd name="T63" fmla="*/ 497 h 563"/>
                <a:gd name="T64" fmla="*/ 395 w 700"/>
                <a:gd name="T65" fmla="*/ 551 h 563"/>
                <a:gd name="T66" fmla="*/ 454 w 700"/>
                <a:gd name="T67" fmla="*/ 545 h 563"/>
                <a:gd name="T68" fmla="*/ 460 w 700"/>
                <a:gd name="T69" fmla="*/ 563 h 563"/>
                <a:gd name="T70" fmla="*/ 520 w 700"/>
                <a:gd name="T71" fmla="*/ 539 h 563"/>
                <a:gd name="T72" fmla="*/ 586 w 700"/>
                <a:gd name="T73" fmla="*/ 485 h 563"/>
                <a:gd name="T74" fmla="*/ 634 w 700"/>
                <a:gd name="T75" fmla="*/ 431 h 563"/>
                <a:gd name="T76" fmla="*/ 688 w 700"/>
                <a:gd name="T77" fmla="*/ 359 h 563"/>
                <a:gd name="T78" fmla="*/ 700 w 700"/>
                <a:gd name="T79" fmla="*/ 299 h 563"/>
                <a:gd name="T80" fmla="*/ 670 w 700"/>
                <a:gd name="T81" fmla="*/ 258 h 563"/>
                <a:gd name="T82" fmla="*/ 664 w 700"/>
                <a:gd name="T83" fmla="*/ 234 h 563"/>
                <a:gd name="T84" fmla="*/ 652 w 700"/>
                <a:gd name="T85" fmla="*/ 192 h 563"/>
                <a:gd name="T86" fmla="*/ 616 w 700"/>
                <a:gd name="T87" fmla="*/ 144 h 563"/>
                <a:gd name="T88" fmla="*/ 610 w 700"/>
                <a:gd name="T89" fmla="*/ 84 h 563"/>
                <a:gd name="T90" fmla="*/ 586 w 700"/>
                <a:gd name="T91" fmla="*/ 30 h 563"/>
                <a:gd name="T92" fmla="*/ 568 w 700"/>
                <a:gd name="T93" fmla="*/ 18 h 563"/>
                <a:gd name="T94" fmla="*/ 562 w 700"/>
                <a:gd name="T95" fmla="*/ 42 h 563"/>
                <a:gd name="T96" fmla="*/ 550 w 700"/>
                <a:gd name="T97" fmla="*/ 90 h 563"/>
                <a:gd name="T98" fmla="*/ 478 w 700"/>
                <a:gd name="T99" fmla="*/ 114 h 563"/>
                <a:gd name="T100" fmla="*/ 454 w 700"/>
                <a:gd name="T101" fmla="*/ 60 h 563"/>
                <a:gd name="T102" fmla="*/ 472 w 700"/>
                <a:gd name="T103" fmla="*/ 30 h 563"/>
                <a:gd name="T104" fmla="*/ 454 w 700"/>
                <a:gd name="T105" fmla="*/ 30 h 563"/>
                <a:gd name="T106" fmla="*/ 419 w 700"/>
                <a:gd name="T107" fmla="*/ 24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0" h="563">
                  <a:moveTo>
                    <a:pt x="407" y="12"/>
                  </a:moveTo>
                  <a:lnTo>
                    <a:pt x="401" y="12"/>
                  </a:lnTo>
                  <a:lnTo>
                    <a:pt x="395" y="12"/>
                  </a:lnTo>
                  <a:lnTo>
                    <a:pt x="395" y="12"/>
                  </a:lnTo>
                  <a:lnTo>
                    <a:pt x="389" y="12"/>
                  </a:lnTo>
                  <a:lnTo>
                    <a:pt x="395" y="18"/>
                  </a:lnTo>
                  <a:lnTo>
                    <a:pt x="401" y="18"/>
                  </a:lnTo>
                  <a:lnTo>
                    <a:pt x="401" y="30"/>
                  </a:lnTo>
                  <a:lnTo>
                    <a:pt x="395" y="30"/>
                  </a:lnTo>
                  <a:lnTo>
                    <a:pt x="377" y="30"/>
                  </a:lnTo>
                  <a:lnTo>
                    <a:pt x="371" y="30"/>
                  </a:lnTo>
                  <a:lnTo>
                    <a:pt x="365" y="36"/>
                  </a:lnTo>
                  <a:lnTo>
                    <a:pt x="365" y="36"/>
                  </a:lnTo>
                  <a:lnTo>
                    <a:pt x="365" y="36"/>
                  </a:lnTo>
                  <a:lnTo>
                    <a:pt x="353" y="48"/>
                  </a:lnTo>
                  <a:lnTo>
                    <a:pt x="353" y="54"/>
                  </a:lnTo>
                  <a:lnTo>
                    <a:pt x="347" y="60"/>
                  </a:lnTo>
                  <a:lnTo>
                    <a:pt x="341" y="78"/>
                  </a:lnTo>
                  <a:lnTo>
                    <a:pt x="347" y="78"/>
                  </a:lnTo>
                  <a:lnTo>
                    <a:pt x="347" y="78"/>
                  </a:lnTo>
                  <a:lnTo>
                    <a:pt x="341" y="90"/>
                  </a:lnTo>
                  <a:lnTo>
                    <a:pt x="347" y="96"/>
                  </a:lnTo>
                  <a:lnTo>
                    <a:pt x="335" y="84"/>
                  </a:lnTo>
                  <a:lnTo>
                    <a:pt x="335" y="84"/>
                  </a:lnTo>
                  <a:lnTo>
                    <a:pt x="323" y="84"/>
                  </a:lnTo>
                  <a:lnTo>
                    <a:pt x="317" y="90"/>
                  </a:lnTo>
                  <a:lnTo>
                    <a:pt x="317" y="90"/>
                  </a:lnTo>
                  <a:lnTo>
                    <a:pt x="311" y="96"/>
                  </a:lnTo>
                  <a:lnTo>
                    <a:pt x="311" y="90"/>
                  </a:lnTo>
                  <a:lnTo>
                    <a:pt x="317" y="78"/>
                  </a:lnTo>
                  <a:lnTo>
                    <a:pt x="299" y="60"/>
                  </a:lnTo>
                  <a:lnTo>
                    <a:pt x="293" y="66"/>
                  </a:lnTo>
                  <a:lnTo>
                    <a:pt x="287" y="66"/>
                  </a:lnTo>
                  <a:lnTo>
                    <a:pt x="287" y="66"/>
                  </a:lnTo>
                  <a:lnTo>
                    <a:pt x="281" y="66"/>
                  </a:lnTo>
                  <a:lnTo>
                    <a:pt x="281" y="66"/>
                  </a:lnTo>
                  <a:lnTo>
                    <a:pt x="275" y="78"/>
                  </a:lnTo>
                  <a:lnTo>
                    <a:pt x="275" y="72"/>
                  </a:lnTo>
                  <a:lnTo>
                    <a:pt x="263" y="84"/>
                  </a:lnTo>
                  <a:lnTo>
                    <a:pt x="263" y="90"/>
                  </a:lnTo>
                  <a:lnTo>
                    <a:pt x="257" y="84"/>
                  </a:lnTo>
                  <a:lnTo>
                    <a:pt x="263" y="96"/>
                  </a:lnTo>
                  <a:lnTo>
                    <a:pt x="251" y="90"/>
                  </a:lnTo>
                  <a:lnTo>
                    <a:pt x="251" y="102"/>
                  </a:lnTo>
                  <a:lnTo>
                    <a:pt x="251" y="102"/>
                  </a:lnTo>
                  <a:lnTo>
                    <a:pt x="251" y="102"/>
                  </a:lnTo>
                  <a:lnTo>
                    <a:pt x="245" y="108"/>
                  </a:lnTo>
                  <a:lnTo>
                    <a:pt x="245" y="114"/>
                  </a:lnTo>
                  <a:lnTo>
                    <a:pt x="251" y="114"/>
                  </a:lnTo>
                  <a:lnTo>
                    <a:pt x="239"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928" name="Freeform 4280"/>
            <p:cNvSpPr>
              <a:spLocks/>
            </p:cNvSpPr>
            <p:nvPr/>
          </p:nvSpPr>
          <p:spPr bwMode="auto">
            <a:xfrm>
              <a:off x="4880" y="3528"/>
              <a:ext cx="72" cy="60"/>
            </a:xfrm>
            <a:custGeom>
              <a:avLst/>
              <a:gdLst>
                <a:gd name="T0" fmla="*/ 30 w 71"/>
                <a:gd name="T1" fmla="*/ 42 h 53"/>
                <a:gd name="T2" fmla="*/ 12 w 71"/>
                <a:gd name="T3" fmla="*/ 53 h 53"/>
                <a:gd name="T4" fmla="*/ 0 w 71"/>
                <a:gd name="T5" fmla="*/ 48 h 53"/>
                <a:gd name="T6" fmla="*/ 0 w 71"/>
                <a:gd name="T7" fmla="*/ 48 h 53"/>
                <a:gd name="T8" fmla="*/ 0 w 71"/>
                <a:gd name="T9" fmla="*/ 30 h 53"/>
                <a:gd name="T10" fmla="*/ 6 w 71"/>
                <a:gd name="T11" fmla="*/ 30 h 53"/>
                <a:gd name="T12" fmla="*/ 6 w 71"/>
                <a:gd name="T13" fmla="*/ 30 h 53"/>
                <a:gd name="T14" fmla="*/ 12 w 71"/>
                <a:gd name="T15" fmla="*/ 6 h 53"/>
                <a:gd name="T16" fmla="*/ 18 w 71"/>
                <a:gd name="T17" fmla="*/ 0 h 53"/>
                <a:gd name="T18" fmla="*/ 30 w 71"/>
                <a:gd name="T19" fmla="*/ 6 h 53"/>
                <a:gd name="T20" fmla="*/ 41 w 71"/>
                <a:gd name="T21" fmla="*/ 12 h 53"/>
                <a:gd name="T22" fmla="*/ 47 w 71"/>
                <a:gd name="T23" fmla="*/ 6 h 53"/>
                <a:gd name="T24" fmla="*/ 71 w 71"/>
                <a:gd name="T25" fmla="*/ 0 h 53"/>
                <a:gd name="T26" fmla="*/ 53 w 71"/>
                <a:gd name="T27" fmla="*/ 30 h 53"/>
                <a:gd name="T28" fmla="*/ 47 w 71"/>
                <a:gd name="T29" fmla="*/ 24 h 53"/>
                <a:gd name="T30" fmla="*/ 30 w 71"/>
                <a:gd name="T31" fmla="*/ 48 h 53"/>
                <a:gd name="T32" fmla="*/ 36 w 71"/>
                <a:gd name="T33" fmla="*/ 42 h 53"/>
                <a:gd name="T34" fmla="*/ 30 w 71"/>
                <a:gd name="T35" fmla="*/ 42 h 53"/>
                <a:gd name="T36" fmla="*/ 30 w 71"/>
                <a:gd name="T37"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53">
                  <a:moveTo>
                    <a:pt x="30" y="42"/>
                  </a:moveTo>
                  <a:lnTo>
                    <a:pt x="12" y="53"/>
                  </a:lnTo>
                  <a:lnTo>
                    <a:pt x="0" y="48"/>
                  </a:lnTo>
                  <a:lnTo>
                    <a:pt x="0" y="48"/>
                  </a:lnTo>
                  <a:lnTo>
                    <a:pt x="0" y="30"/>
                  </a:lnTo>
                  <a:lnTo>
                    <a:pt x="6"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lnTo>
                    <a:pt x="30" y="4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18" name="Freeform 4281"/>
            <p:cNvSpPr>
              <a:spLocks/>
            </p:cNvSpPr>
            <p:nvPr/>
          </p:nvSpPr>
          <p:spPr bwMode="auto">
            <a:xfrm>
              <a:off x="5644" y="3002"/>
              <a:ext cx="24" cy="20"/>
            </a:xfrm>
            <a:custGeom>
              <a:avLst/>
              <a:gdLst>
                <a:gd name="T0" fmla="*/ 24 w 24"/>
                <a:gd name="T1" fmla="*/ 24 h 18"/>
                <a:gd name="T2" fmla="*/ 0 w 24"/>
                <a:gd name="T3" fmla="*/ 37 h 18"/>
                <a:gd name="T4" fmla="*/ 0 w 24"/>
                <a:gd name="T5" fmla="*/ 13 h 18"/>
                <a:gd name="T6" fmla="*/ 18 w 24"/>
                <a:gd name="T7" fmla="*/ 0 h 18"/>
                <a:gd name="T8" fmla="*/ 24 w 24"/>
                <a:gd name="T9" fmla="*/ 24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519" name="Freeform 4282"/>
            <p:cNvSpPr>
              <a:spLocks/>
            </p:cNvSpPr>
            <p:nvPr/>
          </p:nvSpPr>
          <p:spPr bwMode="auto">
            <a:xfrm>
              <a:off x="5668" y="2975"/>
              <a:ext cx="24" cy="20"/>
            </a:xfrm>
            <a:custGeom>
              <a:avLst/>
              <a:gdLst>
                <a:gd name="T0" fmla="*/ 18 w 24"/>
                <a:gd name="T1" fmla="*/ 24 h 18"/>
                <a:gd name="T2" fmla="*/ 24 w 24"/>
                <a:gd name="T3" fmla="*/ 0 h 18"/>
                <a:gd name="T4" fmla="*/ 6 w 24"/>
                <a:gd name="T5" fmla="*/ 24 h 18"/>
                <a:gd name="T6" fmla="*/ 0 w 24"/>
                <a:gd name="T7" fmla="*/ 37 h 18"/>
                <a:gd name="T8" fmla="*/ 18 w 24"/>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2520" name="Freeform 4283"/>
            <p:cNvSpPr>
              <a:spLocks/>
            </p:cNvSpPr>
            <p:nvPr/>
          </p:nvSpPr>
          <p:spPr bwMode="auto">
            <a:xfrm>
              <a:off x="5401" y="3063"/>
              <a:ext cx="37" cy="47"/>
            </a:xfrm>
            <a:custGeom>
              <a:avLst/>
              <a:gdLst>
                <a:gd name="T0" fmla="*/ 43 w 36"/>
                <a:gd name="T1" fmla="*/ 93 h 42"/>
                <a:gd name="T2" fmla="*/ 31 w 36"/>
                <a:gd name="T3" fmla="*/ 93 h 42"/>
                <a:gd name="T4" fmla="*/ 12 w 36"/>
                <a:gd name="T5" fmla="*/ 67 h 42"/>
                <a:gd name="T6" fmla="*/ 0 w 36"/>
                <a:gd name="T7" fmla="*/ 27 h 42"/>
                <a:gd name="T8" fmla="*/ 0 w 36"/>
                <a:gd name="T9" fmla="*/ 0 h 42"/>
                <a:gd name="T10" fmla="*/ 6 w 36"/>
                <a:gd name="T11" fmla="*/ 27 h 42"/>
                <a:gd name="T12" fmla="*/ 25 w 36"/>
                <a:gd name="T13" fmla="*/ 54 h 42"/>
                <a:gd name="T14" fmla="*/ 37 w 36"/>
                <a:gd name="T15" fmla="*/ 79 h 42"/>
                <a:gd name="T16" fmla="*/ 43 w 36"/>
                <a:gd name="T17" fmla="*/ 9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31932" name="Freeform 4284"/>
            <p:cNvSpPr>
              <a:spLocks/>
            </p:cNvSpPr>
            <p:nvPr/>
          </p:nvSpPr>
          <p:spPr bwMode="auto">
            <a:xfrm>
              <a:off x="5172" y="3521"/>
              <a:ext cx="199" cy="135"/>
            </a:xfrm>
            <a:custGeom>
              <a:avLst/>
              <a:gdLst>
                <a:gd name="T0" fmla="*/ 125 w 197"/>
                <a:gd name="T1" fmla="*/ 65 h 119"/>
                <a:gd name="T2" fmla="*/ 119 w 197"/>
                <a:gd name="T3" fmla="*/ 54 h 119"/>
                <a:gd name="T4" fmla="*/ 119 w 197"/>
                <a:gd name="T5" fmla="*/ 54 h 119"/>
                <a:gd name="T6" fmla="*/ 113 w 197"/>
                <a:gd name="T7" fmla="*/ 54 h 119"/>
                <a:gd name="T8" fmla="*/ 119 w 197"/>
                <a:gd name="T9" fmla="*/ 65 h 119"/>
                <a:gd name="T10" fmla="*/ 107 w 197"/>
                <a:gd name="T11" fmla="*/ 71 h 119"/>
                <a:gd name="T12" fmla="*/ 101 w 197"/>
                <a:gd name="T13" fmla="*/ 71 h 119"/>
                <a:gd name="T14" fmla="*/ 95 w 197"/>
                <a:gd name="T15" fmla="*/ 77 h 119"/>
                <a:gd name="T16" fmla="*/ 89 w 197"/>
                <a:gd name="T17" fmla="*/ 89 h 119"/>
                <a:gd name="T18" fmla="*/ 89 w 197"/>
                <a:gd name="T19" fmla="*/ 89 h 119"/>
                <a:gd name="T20" fmla="*/ 66 w 197"/>
                <a:gd name="T21" fmla="*/ 107 h 119"/>
                <a:gd name="T22" fmla="*/ 30 w 197"/>
                <a:gd name="T23" fmla="*/ 119 h 119"/>
                <a:gd name="T24" fmla="*/ 18 w 197"/>
                <a:gd name="T25" fmla="*/ 119 h 119"/>
                <a:gd name="T26" fmla="*/ 6 w 197"/>
                <a:gd name="T27" fmla="*/ 113 h 119"/>
                <a:gd name="T28" fmla="*/ 0 w 197"/>
                <a:gd name="T29" fmla="*/ 107 h 119"/>
                <a:gd name="T30" fmla="*/ 0 w 197"/>
                <a:gd name="T31" fmla="*/ 107 h 119"/>
                <a:gd name="T32" fmla="*/ 0 w 197"/>
                <a:gd name="T33" fmla="*/ 107 h 119"/>
                <a:gd name="T34" fmla="*/ 6 w 197"/>
                <a:gd name="T35" fmla="*/ 101 h 119"/>
                <a:gd name="T36" fmla="*/ 12 w 197"/>
                <a:gd name="T37" fmla="*/ 101 h 119"/>
                <a:gd name="T38" fmla="*/ 18 w 197"/>
                <a:gd name="T39" fmla="*/ 95 h 119"/>
                <a:gd name="T40" fmla="*/ 18 w 197"/>
                <a:gd name="T41" fmla="*/ 95 h 119"/>
                <a:gd name="T42" fmla="*/ 24 w 197"/>
                <a:gd name="T43" fmla="*/ 89 h 119"/>
                <a:gd name="T44" fmla="*/ 30 w 197"/>
                <a:gd name="T45" fmla="*/ 83 h 119"/>
                <a:gd name="T46" fmla="*/ 42 w 197"/>
                <a:gd name="T47" fmla="*/ 83 h 119"/>
                <a:gd name="T48" fmla="*/ 66 w 197"/>
                <a:gd name="T49" fmla="*/ 71 h 119"/>
                <a:gd name="T50" fmla="*/ 72 w 197"/>
                <a:gd name="T51" fmla="*/ 65 h 119"/>
                <a:gd name="T52" fmla="*/ 107 w 197"/>
                <a:gd name="T53" fmla="*/ 54 h 119"/>
                <a:gd name="T54" fmla="*/ 119 w 197"/>
                <a:gd name="T55" fmla="*/ 48 h 119"/>
                <a:gd name="T56" fmla="*/ 137 w 197"/>
                <a:gd name="T57" fmla="*/ 36 h 119"/>
                <a:gd name="T58" fmla="*/ 131 w 197"/>
                <a:gd name="T59" fmla="*/ 36 h 119"/>
                <a:gd name="T60" fmla="*/ 143 w 197"/>
                <a:gd name="T61" fmla="*/ 24 h 119"/>
                <a:gd name="T62" fmla="*/ 179 w 197"/>
                <a:gd name="T63" fmla="*/ 0 h 119"/>
                <a:gd name="T64" fmla="*/ 185 w 197"/>
                <a:gd name="T65" fmla="*/ 0 h 119"/>
                <a:gd name="T66" fmla="*/ 179 w 197"/>
                <a:gd name="T67" fmla="*/ 6 h 119"/>
                <a:gd name="T68" fmla="*/ 179 w 197"/>
                <a:gd name="T69" fmla="*/ 12 h 119"/>
                <a:gd name="T70" fmla="*/ 191 w 197"/>
                <a:gd name="T71" fmla="*/ 12 h 119"/>
                <a:gd name="T72" fmla="*/ 191 w 197"/>
                <a:gd name="T73" fmla="*/ 12 h 119"/>
                <a:gd name="T74" fmla="*/ 191 w 197"/>
                <a:gd name="T75" fmla="*/ 12 h 119"/>
                <a:gd name="T76" fmla="*/ 191 w 197"/>
                <a:gd name="T77" fmla="*/ 12 h 119"/>
                <a:gd name="T78" fmla="*/ 197 w 197"/>
                <a:gd name="T79" fmla="*/ 12 h 119"/>
                <a:gd name="T80" fmla="*/ 191 w 197"/>
                <a:gd name="T81" fmla="*/ 24 h 119"/>
                <a:gd name="T82" fmla="*/ 167 w 197"/>
                <a:gd name="T83" fmla="*/ 36 h 119"/>
                <a:gd name="T84" fmla="*/ 143 w 197"/>
                <a:gd name="T85" fmla="*/ 54 h 119"/>
                <a:gd name="T86" fmla="*/ 137 w 197"/>
                <a:gd name="T87" fmla="*/ 54 h 119"/>
                <a:gd name="T88" fmla="*/ 137 w 197"/>
                <a:gd name="T89" fmla="*/ 59 h 119"/>
                <a:gd name="T90" fmla="*/ 125 w 197"/>
                <a:gd name="T91" fmla="*/ 59 h 119"/>
                <a:gd name="T92" fmla="*/ 137 w 197"/>
                <a:gd name="T93" fmla="*/ 59 h 119"/>
                <a:gd name="T94" fmla="*/ 137 w 197"/>
                <a:gd name="T95" fmla="*/ 65 h 119"/>
                <a:gd name="T96" fmla="*/ 125 w 197"/>
                <a:gd name="T97"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19">
                  <a:moveTo>
                    <a:pt x="125" y="65"/>
                  </a:moveTo>
                  <a:lnTo>
                    <a:pt x="119" y="54"/>
                  </a:lnTo>
                  <a:lnTo>
                    <a:pt x="119" y="54"/>
                  </a:lnTo>
                  <a:lnTo>
                    <a:pt x="113" y="54"/>
                  </a:lnTo>
                  <a:lnTo>
                    <a:pt x="119" y="65"/>
                  </a:lnTo>
                  <a:lnTo>
                    <a:pt x="107" y="71"/>
                  </a:lnTo>
                  <a:lnTo>
                    <a:pt x="101" y="71"/>
                  </a:lnTo>
                  <a:lnTo>
                    <a:pt x="95" y="77"/>
                  </a:lnTo>
                  <a:lnTo>
                    <a:pt x="89" y="89"/>
                  </a:lnTo>
                  <a:lnTo>
                    <a:pt x="89" y="89"/>
                  </a:lnTo>
                  <a:lnTo>
                    <a:pt x="66" y="107"/>
                  </a:lnTo>
                  <a:lnTo>
                    <a:pt x="30" y="119"/>
                  </a:lnTo>
                  <a:lnTo>
                    <a:pt x="18" y="119"/>
                  </a:lnTo>
                  <a:lnTo>
                    <a:pt x="6" y="113"/>
                  </a:lnTo>
                  <a:lnTo>
                    <a:pt x="0" y="107"/>
                  </a:lnTo>
                  <a:lnTo>
                    <a:pt x="0" y="107"/>
                  </a:lnTo>
                  <a:lnTo>
                    <a:pt x="0" y="107"/>
                  </a:lnTo>
                  <a:lnTo>
                    <a:pt x="6" y="101"/>
                  </a:lnTo>
                  <a:lnTo>
                    <a:pt x="12" y="101"/>
                  </a:lnTo>
                  <a:lnTo>
                    <a:pt x="18" y="95"/>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1" y="12"/>
                  </a:lnTo>
                  <a:lnTo>
                    <a:pt x="191"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933" name="Freeform 4285"/>
            <p:cNvSpPr>
              <a:spLocks/>
            </p:cNvSpPr>
            <p:nvPr/>
          </p:nvSpPr>
          <p:spPr bwMode="auto">
            <a:xfrm>
              <a:off x="5377" y="3386"/>
              <a:ext cx="116" cy="162"/>
            </a:xfrm>
            <a:custGeom>
              <a:avLst/>
              <a:gdLst>
                <a:gd name="T0" fmla="*/ 12 w 114"/>
                <a:gd name="T1" fmla="*/ 96 h 144"/>
                <a:gd name="T2" fmla="*/ 24 w 114"/>
                <a:gd name="T3" fmla="*/ 114 h 144"/>
                <a:gd name="T4" fmla="*/ 0 w 114"/>
                <a:gd name="T5" fmla="*/ 138 h 144"/>
                <a:gd name="T6" fmla="*/ 6 w 114"/>
                <a:gd name="T7" fmla="*/ 144 h 144"/>
                <a:gd name="T8" fmla="*/ 30 w 114"/>
                <a:gd name="T9" fmla="*/ 126 h 144"/>
                <a:gd name="T10" fmla="*/ 54 w 114"/>
                <a:gd name="T11" fmla="*/ 114 h 144"/>
                <a:gd name="T12" fmla="*/ 66 w 114"/>
                <a:gd name="T13" fmla="*/ 96 h 144"/>
                <a:gd name="T14" fmla="*/ 84 w 114"/>
                <a:gd name="T15" fmla="*/ 96 h 144"/>
                <a:gd name="T16" fmla="*/ 90 w 114"/>
                <a:gd name="T17" fmla="*/ 84 h 144"/>
                <a:gd name="T18" fmla="*/ 114 w 114"/>
                <a:gd name="T19" fmla="*/ 66 h 144"/>
                <a:gd name="T20" fmla="*/ 108 w 114"/>
                <a:gd name="T21" fmla="*/ 60 h 144"/>
                <a:gd name="T22" fmla="*/ 90 w 114"/>
                <a:gd name="T23" fmla="*/ 72 h 144"/>
                <a:gd name="T24" fmla="*/ 72 w 114"/>
                <a:gd name="T25" fmla="*/ 60 h 144"/>
                <a:gd name="T26" fmla="*/ 78 w 114"/>
                <a:gd name="T27" fmla="*/ 42 h 144"/>
                <a:gd name="T28" fmla="*/ 72 w 114"/>
                <a:gd name="T29" fmla="*/ 54 h 144"/>
                <a:gd name="T30" fmla="*/ 60 w 114"/>
                <a:gd name="T31" fmla="*/ 48 h 144"/>
                <a:gd name="T32" fmla="*/ 66 w 114"/>
                <a:gd name="T33" fmla="*/ 42 h 144"/>
                <a:gd name="T34" fmla="*/ 72 w 114"/>
                <a:gd name="T35" fmla="*/ 24 h 144"/>
                <a:gd name="T36" fmla="*/ 72 w 114"/>
                <a:gd name="T37" fmla="*/ 18 h 144"/>
                <a:gd name="T38" fmla="*/ 72 w 114"/>
                <a:gd name="T39" fmla="*/ 18 h 144"/>
                <a:gd name="T40" fmla="*/ 66 w 114"/>
                <a:gd name="T41" fmla="*/ 6 h 144"/>
                <a:gd name="T42" fmla="*/ 60 w 114"/>
                <a:gd name="T43" fmla="*/ 0 h 144"/>
                <a:gd name="T44" fmla="*/ 60 w 114"/>
                <a:gd name="T45" fmla="*/ 0 h 144"/>
                <a:gd name="T46" fmla="*/ 60 w 114"/>
                <a:gd name="T47" fmla="*/ 12 h 144"/>
                <a:gd name="T48" fmla="*/ 60 w 114"/>
                <a:gd name="T49" fmla="*/ 18 h 144"/>
                <a:gd name="T50" fmla="*/ 54 w 114"/>
                <a:gd name="T51" fmla="*/ 36 h 144"/>
                <a:gd name="T52" fmla="*/ 60 w 114"/>
                <a:gd name="T53" fmla="*/ 30 h 144"/>
                <a:gd name="T54" fmla="*/ 60 w 114"/>
                <a:gd name="T55" fmla="*/ 36 h 144"/>
                <a:gd name="T56" fmla="*/ 60 w 114"/>
                <a:gd name="T57" fmla="*/ 36 h 144"/>
                <a:gd name="T58" fmla="*/ 60 w 114"/>
                <a:gd name="T59" fmla="*/ 42 h 144"/>
                <a:gd name="T60" fmla="*/ 54 w 114"/>
                <a:gd name="T61" fmla="*/ 54 h 144"/>
                <a:gd name="T62" fmla="*/ 60 w 114"/>
                <a:gd name="T63" fmla="*/ 48 h 144"/>
                <a:gd name="T64" fmla="*/ 54 w 114"/>
                <a:gd name="T65" fmla="*/ 54 h 144"/>
                <a:gd name="T66" fmla="*/ 54 w 114"/>
                <a:gd name="T67" fmla="*/ 66 h 144"/>
                <a:gd name="T68" fmla="*/ 36 w 114"/>
                <a:gd name="T69" fmla="*/ 84 h 144"/>
                <a:gd name="T70" fmla="*/ 12 w 114"/>
                <a:gd name="T71"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72" y="18"/>
                  </a:lnTo>
                  <a:lnTo>
                    <a:pt x="66" y="6"/>
                  </a:lnTo>
                  <a:lnTo>
                    <a:pt x="60" y="0"/>
                  </a:lnTo>
                  <a:lnTo>
                    <a:pt x="60" y="0"/>
                  </a:lnTo>
                  <a:lnTo>
                    <a:pt x="60" y="12"/>
                  </a:lnTo>
                  <a:lnTo>
                    <a:pt x="60" y="18"/>
                  </a:lnTo>
                  <a:lnTo>
                    <a:pt x="54" y="36"/>
                  </a:lnTo>
                  <a:lnTo>
                    <a:pt x="60" y="30"/>
                  </a:lnTo>
                  <a:lnTo>
                    <a:pt x="60" y="36"/>
                  </a:lnTo>
                  <a:lnTo>
                    <a:pt x="60" y="36"/>
                  </a:lnTo>
                  <a:lnTo>
                    <a:pt x="60" y="42"/>
                  </a:lnTo>
                  <a:lnTo>
                    <a:pt x="54" y="54"/>
                  </a:lnTo>
                  <a:lnTo>
                    <a:pt x="60" y="48"/>
                  </a:lnTo>
                  <a:lnTo>
                    <a:pt x="54" y="54"/>
                  </a:lnTo>
                  <a:lnTo>
                    <a:pt x="54" y="66"/>
                  </a:lnTo>
                  <a:lnTo>
                    <a:pt x="36" y="84"/>
                  </a:lnTo>
                  <a:lnTo>
                    <a:pt x="12" y="9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23" name="Freeform 428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1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524" name="Freeform 4287"/>
            <p:cNvSpPr>
              <a:spLocks/>
            </p:cNvSpPr>
            <p:nvPr/>
          </p:nvSpPr>
          <p:spPr bwMode="auto">
            <a:xfrm>
              <a:off x="3492" y="3083"/>
              <a:ext cx="12" cy="7"/>
            </a:xfrm>
            <a:custGeom>
              <a:avLst/>
              <a:gdLst>
                <a:gd name="T0" fmla="*/ 6 w 12"/>
                <a:gd name="T1" fmla="*/ 0 h 6"/>
                <a:gd name="T2" fmla="*/ 0 w 12"/>
                <a:gd name="T3" fmla="*/ 18 h 6"/>
                <a:gd name="T4" fmla="*/ 12 w 12"/>
                <a:gd name="T5" fmla="*/ 1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2525" name="Freeform 4288"/>
            <p:cNvSpPr>
              <a:spLocks/>
            </p:cNvSpPr>
            <p:nvPr/>
          </p:nvSpPr>
          <p:spPr bwMode="auto">
            <a:xfrm>
              <a:off x="5359" y="2820"/>
              <a:ext cx="24" cy="13"/>
            </a:xfrm>
            <a:custGeom>
              <a:avLst/>
              <a:gdLst>
                <a:gd name="T0" fmla="*/ 18 w 24"/>
                <a:gd name="T1" fmla="*/ 20 h 12"/>
                <a:gd name="T2" fmla="*/ 24 w 24"/>
                <a:gd name="T3" fmla="*/ 20 h 12"/>
                <a:gd name="T4" fmla="*/ 6 w 24"/>
                <a:gd name="T5" fmla="*/ 0 h 12"/>
                <a:gd name="T6" fmla="*/ 0 w 24"/>
                <a:gd name="T7" fmla="*/ 13 h 12"/>
                <a:gd name="T8" fmla="*/ 18 w 24"/>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2526" name="Freeform 4289"/>
            <p:cNvSpPr>
              <a:spLocks/>
            </p:cNvSpPr>
            <p:nvPr/>
          </p:nvSpPr>
          <p:spPr bwMode="auto">
            <a:xfrm>
              <a:off x="5309" y="2760"/>
              <a:ext cx="19" cy="20"/>
            </a:xfrm>
            <a:custGeom>
              <a:avLst/>
              <a:gdLst>
                <a:gd name="T0" fmla="*/ 0 w 18"/>
                <a:gd name="T1" fmla="*/ 0 h 18"/>
                <a:gd name="T2" fmla="*/ 25 w 18"/>
                <a:gd name="T3" fmla="*/ 37 h 18"/>
                <a:gd name="T4" fmla="*/ 6 w 18"/>
                <a:gd name="T5" fmla="*/ 2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527" name="Freeform 4290"/>
            <p:cNvSpPr>
              <a:spLocks/>
            </p:cNvSpPr>
            <p:nvPr/>
          </p:nvSpPr>
          <p:spPr bwMode="auto">
            <a:xfrm>
              <a:off x="5388" y="2840"/>
              <a:ext cx="13" cy="13"/>
            </a:xfrm>
            <a:custGeom>
              <a:avLst/>
              <a:gdLst>
                <a:gd name="T0" fmla="*/ 20 w 12"/>
                <a:gd name="T1" fmla="*/ 20 h 12"/>
                <a:gd name="T2" fmla="*/ 0 w 12"/>
                <a:gd name="T3" fmla="*/ 13 h 12"/>
                <a:gd name="T4" fmla="*/ 0 w 12"/>
                <a:gd name="T5" fmla="*/ 0 h 12"/>
                <a:gd name="T6" fmla="*/ 20 w 12"/>
                <a:gd name="T7" fmla="*/ 20 h 12"/>
                <a:gd name="T8" fmla="*/ 20 w 12"/>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2528" name="Freeform 4291"/>
            <p:cNvSpPr>
              <a:spLocks/>
            </p:cNvSpPr>
            <p:nvPr/>
          </p:nvSpPr>
          <p:spPr bwMode="auto">
            <a:xfrm>
              <a:off x="5322" y="2793"/>
              <a:ext cx="6" cy="13"/>
            </a:xfrm>
            <a:custGeom>
              <a:avLst/>
              <a:gdLst>
                <a:gd name="T0" fmla="*/ 6 w 6"/>
                <a:gd name="T1" fmla="*/ 20 h 12"/>
                <a:gd name="T2" fmla="*/ 6 w 6"/>
                <a:gd name="T3" fmla="*/ 0 h 12"/>
                <a:gd name="T4" fmla="*/ 0 w 6"/>
                <a:gd name="T5" fmla="*/ 13 h 12"/>
                <a:gd name="T6" fmla="*/ 0 w 6"/>
                <a:gd name="T7" fmla="*/ 13 h 12"/>
                <a:gd name="T8" fmla="*/ 6 w 6"/>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529" name="Freeform 4292"/>
            <p:cNvSpPr>
              <a:spLocks/>
            </p:cNvSpPr>
            <p:nvPr/>
          </p:nvSpPr>
          <p:spPr bwMode="auto">
            <a:xfrm>
              <a:off x="5383" y="2799"/>
              <a:ext cx="5" cy="27"/>
            </a:xfrm>
            <a:custGeom>
              <a:avLst/>
              <a:gdLst>
                <a:gd name="T0" fmla="*/ 0 w 6"/>
                <a:gd name="T1" fmla="*/ 0 h 24"/>
                <a:gd name="T2" fmla="*/ 3 w 6"/>
                <a:gd name="T3" fmla="*/ 54 h 24"/>
                <a:gd name="T4" fmla="*/ 0 w 6"/>
                <a:gd name="T5" fmla="*/ 14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530" name="Freeform 4293"/>
            <p:cNvSpPr>
              <a:spLocks/>
            </p:cNvSpPr>
            <p:nvPr/>
          </p:nvSpPr>
          <p:spPr bwMode="auto">
            <a:xfrm>
              <a:off x="5347" y="2787"/>
              <a:ext cx="17" cy="19"/>
            </a:xfrm>
            <a:custGeom>
              <a:avLst/>
              <a:gdLst>
                <a:gd name="T0" fmla="*/ 11 w 18"/>
                <a:gd name="T1" fmla="*/ 36 h 17"/>
                <a:gd name="T2" fmla="*/ 11 w 18"/>
                <a:gd name="T3" fmla="*/ 36 h 17"/>
                <a:gd name="T4" fmla="*/ 9 w 18"/>
                <a:gd name="T5" fmla="*/ 12 h 17"/>
                <a:gd name="T6" fmla="*/ 0 w 18"/>
                <a:gd name="T7" fmla="*/ 0 h 17"/>
                <a:gd name="T8" fmla="*/ 6 w 18"/>
                <a:gd name="T9" fmla="*/ 12 h 17"/>
                <a:gd name="T10" fmla="*/ 11 w 18"/>
                <a:gd name="T11" fmla="*/ 3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2531" name="Freeform 429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32" name="Freeform 4295"/>
            <p:cNvSpPr>
              <a:spLocks/>
            </p:cNvSpPr>
            <p:nvPr/>
          </p:nvSpPr>
          <p:spPr bwMode="auto">
            <a:xfrm>
              <a:off x="5469" y="2941"/>
              <a:ext cx="5" cy="21"/>
            </a:xfrm>
            <a:custGeom>
              <a:avLst/>
              <a:gdLst>
                <a:gd name="T0" fmla="*/ 3 w 6"/>
                <a:gd name="T1" fmla="*/ 55 h 18"/>
                <a:gd name="T2" fmla="*/ 3 w 6"/>
                <a:gd name="T3" fmla="*/ 18 h 18"/>
                <a:gd name="T4" fmla="*/ 3 w 6"/>
                <a:gd name="T5" fmla="*/ 18 h 18"/>
                <a:gd name="T6" fmla="*/ 0 w 6"/>
                <a:gd name="T7" fmla="*/ 0 h 18"/>
                <a:gd name="T8" fmla="*/ 0 w 6"/>
                <a:gd name="T9" fmla="*/ 55 h 18"/>
                <a:gd name="T10" fmla="*/ 3 w 6"/>
                <a:gd name="T11" fmla="*/ 5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533" name="Freeform 4296"/>
            <p:cNvSpPr>
              <a:spLocks/>
            </p:cNvSpPr>
            <p:nvPr/>
          </p:nvSpPr>
          <p:spPr bwMode="auto">
            <a:xfrm>
              <a:off x="5474" y="2968"/>
              <a:ext cx="6" cy="14"/>
            </a:xfrm>
            <a:custGeom>
              <a:avLst/>
              <a:gdLst>
                <a:gd name="T0" fmla="*/ 6 w 6"/>
                <a:gd name="T1" fmla="*/ 35 h 12"/>
                <a:gd name="T2" fmla="*/ 0 w 6"/>
                <a:gd name="T3" fmla="*/ 35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534" name="Freeform 4297"/>
            <p:cNvSpPr>
              <a:spLocks/>
            </p:cNvSpPr>
            <p:nvPr/>
          </p:nvSpPr>
          <p:spPr bwMode="auto">
            <a:xfrm>
              <a:off x="5486" y="2975"/>
              <a:ext cx="7" cy="7"/>
            </a:xfrm>
            <a:custGeom>
              <a:avLst/>
              <a:gdLst>
                <a:gd name="T0" fmla="*/ 18 w 6"/>
                <a:gd name="T1" fmla="*/ 0 h 6"/>
                <a:gd name="T2" fmla="*/ 0 w 6"/>
                <a:gd name="T3" fmla="*/ 18 h 6"/>
                <a:gd name="T4" fmla="*/ 0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35" name="Freeform 4298"/>
            <p:cNvSpPr>
              <a:spLocks/>
            </p:cNvSpPr>
            <p:nvPr/>
          </p:nvSpPr>
          <p:spPr bwMode="auto">
            <a:xfrm>
              <a:off x="5493" y="3029"/>
              <a:ext cx="5" cy="7"/>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536" name="Freeform 4299"/>
            <p:cNvSpPr>
              <a:spLocks/>
            </p:cNvSpPr>
            <p:nvPr/>
          </p:nvSpPr>
          <p:spPr bwMode="auto">
            <a:xfrm>
              <a:off x="1619" y="3757"/>
              <a:ext cx="25" cy="20"/>
            </a:xfrm>
            <a:custGeom>
              <a:avLst/>
              <a:gdLst>
                <a:gd name="T0" fmla="*/ 31 w 24"/>
                <a:gd name="T1" fmla="*/ 24 h 18"/>
                <a:gd name="T2" fmla="*/ 25 w 24"/>
                <a:gd name="T3" fmla="*/ 13 h 18"/>
                <a:gd name="T4" fmla="*/ 19 w 24"/>
                <a:gd name="T5" fmla="*/ 13 h 18"/>
                <a:gd name="T6" fmla="*/ 19 w 24"/>
                <a:gd name="T7" fmla="*/ 13 h 18"/>
                <a:gd name="T8" fmla="*/ 6 w 24"/>
                <a:gd name="T9" fmla="*/ 0 h 18"/>
                <a:gd name="T10" fmla="*/ 0 w 24"/>
                <a:gd name="T11" fmla="*/ 13 h 18"/>
                <a:gd name="T12" fmla="*/ 0 w 24"/>
                <a:gd name="T13" fmla="*/ 24 h 18"/>
                <a:gd name="T14" fmla="*/ 0 w 24"/>
                <a:gd name="T15" fmla="*/ 37 h 18"/>
                <a:gd name="T16" fmla="*/ 6 w 24"/>
                <a:gd name="T17" fmla="*/ 37 h 18"/>
                <a:gd name="T18" fmla="*/ 19 w 24"/>
                <a:gd name="T19" fmla="*/ 37 h 18"/>
                <a:gd name="T20" fmla="*/ 6 w 24"/>
                <a:gd name="T21" fmla="*/ 24 h 18"/>
                <a:gd name="T22" fmla="*/ 31 w 24"/>
                <a:gd name="T23" fmla="*/ 2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537" name="Freeform 430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13 h 12"/>
                <a:gd name="T8" fmla="*/ 0 w 18"/>
                <a:gd name="T9" fmla="*/ 20 h 12"/>
                <a:gd name="T10" fmla="*/ 6 w 18"/>
                <a:gd name="T11" fmla="*/ 13 h 12"/>
                <a:gd name="T12" fmla="*/ 0 w 18"/>
                <a:gd name="T13" fmla="*/ 13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38" name="Freeform 4301"/>
            <p:cNvSpPr>
              <a:spLocks/>
            </p:cNvSpPr>
            <p:nvPr/>
          </p:nvSpPr>
          <p:spPr bwMode="auto">
            <a:xfrm>
              <a:off x="2734" y="2995"/>
              <a:ext cx="236" cy="263"/>
            </a:xfrm>
            <a:custGeom>
              <a:avLst/>
              <a:gdLst>
                <a:gd name="T0" fmla="*/ 152 w 233"/>
                <a:gd name="T1" fmla="*/ 366 h 233"/>
                <a:gd name="T2" fmla="*/ 152 w 233"/>
                <a:gd name="T3" fmla="*/ 293 h 233"/>
                <a:gd name="T4" fmla="*/ 152 w 233"/>
                <a:gd name="T5" fmla="*/ 238 h 233"/>
                <a:gd name="T6" fmla="*/ 170 w 233"/>
                <a:gd name="T7" fmla="*/ 238 h 233"/>
                <a:gd name="T8" fmla="*/ 170 w 233"/>
                <a:gd name="T9" fmla="*/ 181 h 233"/>
                <a:gd name="T10" fmla="*/ 170 w 233"/>
                <a:gd name="T11" fmla="*/ 98 h 233"/>
                <a:gd name="T12" fmla="*/ 170 w 233"/>
                <a:gd name="T13" fmla="*/ 55 h 233"/>
                <a:gd name="T14" fmla="*/ 194 w 233"/>
                <a:gd name="T15" fmla="*/ 55 h 233"/>
                <a:gd name="T16" fmla="*/ 219 w 233"/>
                <a:gd name="T17" fmla="*/ 42 h 233"/>
                <a:gd name="T18" fmla="*/ 225 w 233"/>
                <a:gd name="T19" fmla="*/ 70 h 233"/>
                <a:gd name="T20" fmla="*/ 242 w 233"/>
                <a:gd name="T21" fmla="*/ 42 h 233"/>
                <a:gd name="T22" fmla="*/ 254 w 233"/>
                <a:gd name="T23" fmla="*/ 42 h 233"/>
                <a:gd name="T24" fmla="*/ 237 w 233"/>
                <a:gd name="T25" fmla="*/ 29 h 233"/>
                <a:gd name="T26" fmla="*/ 225 w 233"/>
                <a:gd name="T27" fmla="*/ 29 h 233"/>
                <a:gd name="T28" fmla="*/ 164 w 233"/>
                <a:gd name="T29" fmla="*/ 42 h 233"/>
                <a:gd name="T30" fmla="*/ 146 w 233"/>
                <a:gd name="T31" fmla="*/ 29 h 233"/>
                <a:gd name="T32" fmla="*/ 125 w 233"/>
                <a:gd name="T33" fmla="*/ 29 h 233"/>
                <a:gd name="T34" fmla="*/ 125 w 233"/>
                <a:gd name="T35" fmla="*/ 14 h 233"/>
                <a:gd name="T36" fmla="*/ 97 w 233"/>
                <a:gd name="T37" fmla="*/ 14 h 233"/>
                <a:gd name="T38" fmla="*/ 79 w 233"/>
                <a:gd name="T39" fmla="*/ 14 h 233"/>
                <a:gd name="T40" fmla="*/ 30 w 233"/>
                <a:gd name="T41" fmla="*/ 14 h 233"/>
                <a:gd name="T42" fmla="*/ 18 w 233"/>
                <a:gd name="T43" fmla="*/ 0 h 233"/>
                <a:gd name="T44" fmla="*/ 0 w 233"/>
                <a:gd name="T45" fmla="*/ 14 h 233"/>
                <a:gd name="T46" fmla="*/ 0 w 233"/>
                <a:gd name="T47" fmla="*/ 42 h 233"/>
                <a:gd name="T48" fmla="*/ 49 w 233"/>
                <a:gd name="T49" fmla="*/ 268 h 233"/>
                <a:gd name="T50" fmla="*/ 55 w 233"/>
                <a:gd name="T51" fmla="*/ 279 h 233"/>
                <a:gd name="T52" fmla="*/ 49 w 233"/>
                <a:gd name="T53" fmla="*/ 279 h 233"/>
                <a:gd name="T54" fmla="*/ 55 w 233"/>
                <a:gd name="T55" fmla="*/ 417 h 233"/>
                <a:gd name="T56" fmla="*/ 61 w 233"/>
                <a:gd name="T57" fmla="*/ 472 h 233"/>
                <a:gd name="T58" fmla="*/ 73 w 233"/>
                <a:gd name="T59" fmla="*/ 502 h 233"/>
                <a:gd name="T60" fmla="*/ 79 w 233"/>
                <a:gd name="T61" fmla="*/ 528 h 233"/>
                <a:gd name="T62" fmla="*/ 91 w 233"/>
                <a:gd name="T63" fmla="*/ 515 h 233"/>
                <a:gd name="T64" fmla="*/ 97 w 233"/>
                <a:gd name="T65" fmla="*/ 544 h 233"/>
                <a:gd name="T66" fmla="*/ 125 w 233"/>
                <a:gd name="T67" fmla="*/ 544 h 233"/>
                <a:gd name="T68" fmla="*/ 146 w 233"/>
                <a:gd name="T69" fmla="*/ 528 h 233"/>
                <a:gd name="T70" fmla="*/ 146 w 233"/>
                <a:gd name="T71" fmla="*/ 488 h 233"/>
                <a:gd name="T72" fmla="*/ 146 w 233"/>
                <a:gd name="T73" fmla="*/ 446 h 233"/>
                <a:gd name="T74" fmla="*/ 146 w 233"/>
                <a:gd name="T75" fmla="*/ 403 h 233"/>
                <a:gd name="T76" fmla="*/ 152 w 233"/>
                <a:gd name="T77" fmla="*/ 36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p>
          </p:txBody>
        </p:sp>
        <p:sp>
          <p:nvSpPr>
            <p:cNvPr id="12539" name="Freeform 4302"/>
            <p:cNvSpPr>
              <a:spLocks/>
            </p:cNvSpPr>
            <p:nvPr/>
          </p:nvSpPr>
          <p:spPr bwMode="auto">
            <a:xfrm>
              <a:off x="1293" y="2833"/>
              <a:ext cx="223" cy="291"/>
            </a:xfrm>
            <a:custGeom>
              <a:avLst/>
              <a:gdLst>
                <a:gd name="T0" fmla="*/ 156 w 221"/>
                <a:gd name="T1" fmla="*/ 471 h 258"/>
                <a:gd name="T2" fmla="*/ 150 w 221"/>
                <a:gd name="T3" fmla="*/ 529 h 258"/>
                <a:gd name="T4" fmla="*/ 144 w 221"/>
                <a:gd name="T5" fmla="*/ 570 h 258"/>
                <a:gd name="T6" fmla="*/ 144 w 221"/>
                <a:gd name="T7" fmla="*/ 570 h 258"/>
                <a:gd name="T8" fmla="*/ 120 w 221"/>
                <a:gd name="T9" fmla="*/ 570 h 258"/>
                <a:gd name="T10" fmla="*/ 114 w 221"/>
                <a:gd name="T11" fmla="*/ 598 h 258"/>
                <a:gd name="T12" fmla="*/ 108 w 221"/>
                <a:gd name="T13" fmla="*/ 570 h 258"/>
                <a:gd name="T14" fmla="*/ 84 w 221"/>
                <a:gd name="T15" fmla="*/ 558 h 258"/>
                <a:gd name="T16" fmla="*/ 84 w 221"/>
                <a:gd name="T17" fmla="*/ 558 h 258"/>
                <a:gd name="T18" fmla="*/ 66 w 221"/>
                <a:gd name="T19" fmla="*/ 598 h 258"/>
                <a:gd name="T20" fmla="*/ 47 w 221"/>
                <a:gd name="T21" fmla="*/ 598 h 258"/>
                <a:gd name="T22" fmla="*/ 41 w 221"/>
                <a:gd name="T23" fmla="*/ 558 h 258"/>
                <a:gd name="T24" fmla="*/ 35 w 221"/>
                <a:gd name="T25" fmla="*/ 515 h 258"/>
                <a:gd name="T26" fmla="*/ 29 w 221"/>
                <a:gd name="T27" fmla="*/ 471 h 258"/>
                <a:gd name="T28" fmla="*/ 29 w 221"/>
                <a:gd name="T29" fmla="*/ 447 h 258"/>
                <a:gd name="T30" fmla="*/ 24 w 221"/>
                <a:gd name="T31" fmla="*/ 404 h 258"/>
                <a:gd name="T32" fmla="*/ 18 w 221"/>
                <a:gd name="T33" fmla="*/ 377 h 258"/>
                <a:gd name="T34" fmla="*/ 12 w 221"/>
                <a:gd name="T35" fmla="*/ 362 h 258"/>
                <a:gd name="T36" fmla="*/ 12 w 221"/>
                <a:gd name="T37" fmla="*/ 334 h 258"/>
                <a:gd name="T38" fmla="*/ 18 w 221"/>
                <a:gd name="T39" fmla="*/ 291 h 258"/>
                <a:gd name="T40" fmla="*/ 12 w 221"/>
                <a:gd name="T41" fmla="*/ 291 h 258"/>
                <a:gd name="T42" fmla="*/ 12 w 221"/>
                <a:gd name="T43" fmla="*/ 253 h 258"/>
                <a:gd name="T44" fmla="*/ 12 w 221"/>
                <a:gd name="T45" fmla="*/ 224 h 258"/>
                <a:gd name="T46" fmla="*/ 12 w 221"/>
                <a:gd name="T47" fmla="*/ 195 h 258"/>
                <a:gd name="T48" fmla="*/ 12 w 221"/>
                <a:gd name="T49" fmla="*/ 141 h 258"/>
                <a:gd name="T50" fmla="*/ 18 w 221"/>
                <a:gd name="T51" fmla="*/ 126 h 258"/>
                <a:gd name="T52" fmla="*/ 6 w 221"/>
                <a:gd name="T53" fmla="*/ 86 h 258"/>
                <a:gd name="T54" fmla="*/ 0 w 221"/>
                <a:gd name="T55" fmla="*/ 55 h 258"/>
                <a:gd name="T56" fmla="*/ 24 w 221"/>
                <a:gd name="T57" fmla="*/ 55 h 258"/>
                <a:gd name="T58" fmla="*/ 29 w 221"/>
                <a:gd name="T59" fmla="*/ 42 h 258"/>
                <a:gd name="T60" fmla="*/ 41 w 221"/>
                <a:gd name="T61" fmla="*/ 14 h 258"/>
                <a:gd name="T62" fmla="*/ 66 w 221"/>
                <a:gd name="T63" fmla="*/ 0 h 258"/>
                <a:gd name="T64" fmla="*/ 78 w 221"/>
                <a:gd name="T65" fmla="*/ 0 h 258"/>
                <a:gd name="T66" fmla="*/ 84 w 221"/>
                <a:gd name="T67" fmla="*/ 86 h 258"/>
                <a:gd name="T68" fmla="*/ 96 w 221"/>
                <a:gd name="T69" fmla="*/ 112 h 258"/>
                <a:gd name="T70" fmla="*/ 108 w 221"/>
                <a:gd name="T71" fmla="*/ 126 h 258"/>
                <a:gd name="T72" fmla="*/ 126 w 221"/>
                <a:gd name="T73" fmla="*/ 141 h 258"/>
                <a:gd name="T74" fmla="*/ 144 w 221"/>
                <a:gd name="T75" fmla="*/ 167 h 258"/>
                <a:gd name="T76" fmla="*/ 162 w 221"/>
                <a:gd name="T77" fmla="*/ 180 h 258"/>
                <a:gd name="T78" fmla="*/ 170 w 221"/>
                <a:gd name="T79" fmla="*/ 195 h 258"/>
                <a:gd name="T80" fmla="*/ 181 w 221"/>
                <a:gd name="T81" fmla="*/ 253 h 258"/>
                <a:gd name="T82" fmla="*/ 170 w 221"/>
                <a:gd name="T83" fmla="*/ 253 h 258"/>
                <a:gd name="T84" fmla="*/ 181 w 221"/>
                <a:gd name="T85" fmla="*/ 267 h 258"/>
                <a:gd name="T86" fmla="*/ 187 w 221"/>
                <a:gd name="T87" fmla="*/ 291 h 258"/>
                <a:gd name="T88" fmla="*/ 199 w 221"/>
                <a:gd name="T89" fmla="*/ 306 h 258"/>
                <a:gd name="T90" fmla="*/ 217 w 221"/>
                <a:gd name="T91" fmla="*/ 306 h 258"/>
                <a:gd name="T92" fmla="*/ 217 w 221"/>
                <a:gd name="T93" fmla="*/ 349 h 258"/>
                <a:gd name="T94" fmla="*/ 229 w 221"/>
                <a:gd name="T95" fmla="*/ 377 h 258"/>
                <a:gd name="T96" fmla="*/ 235 w 221"/>
                <a:gd name="T97" fmla="*/ 389 h 258"/>
                <a:gd name="T98" fmla="*/ 229 w 221"/>
                <a:gd name="T99" fmla="*/ 417 h 258"/>
                <a:gd name="T100" fmla="*/ 223 w 221"/>
                <a:gd name="T101" fmla="*/ 459 h 258"/>
                <a:gd name="T102" fmla="*/ 229 w 221"/>
                <a:gd name="T103" fmla="*/ 471 h 258"/>
                <a:gd name="T104" fmla="*/ 223 w 221"/>
                <a:gd name="T105" fmla="*/ 471 h 258"/>
                <a:gd name="T106" fmla="*/ 223 w 221"/>
                <a:gd name="T107" fmla="*/ 471 h 258"/>
                <a:gd name="T108" fmla="*/ 211 w 221"/>
                <a:gd name="T109" fmla="*/ 447 h 258"/>
                <a:gd name="T110" fmla="*/ 156 w 221"/>
                <a:gd name="T111" fmla="*/ 459 h 258"/>
                <a:gd name="T112" fmla="*/ 156 w 221"/>
                <a:gd name="T113" fmla="*/ 471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31951" name="Freeform 4303"/>
            <p:cNvSpPr>
              <a:spLocks/>
            </p:cNvSpPr>
            <p:nvPr/>
          </p:nvSpPr>
          <p:spPr bwMode="auto">
            <a:xfrm>
              <a:off x="2875" y="3016"/>
              <a:ext cx="163" cy="201"/>
            </a:xfrm>
            <a:custGeom>
              <a:avLst/>
              <a:gdLst>
                <a:gd name="T0" fmla="*/ 0 w 161"/>
                <a:gd name="T1" fmla="*/ 138 h 179"/>
                <a:gd name="T2" fmla="*/ 0 w 161"/>
                <a:gd name="T3" fmla="*/ 108 h 179"/>
                <a:gd name="T4" fmla="*/ 0 w 161"/>
                <a:gd name="T5" fmla="*/ 84 h 179"/>
                <a:gd name="T6" fmla="*/ 18 w 161"/>
                <a:gd name="T7" fmla="*/ 84 h 179"/>
                <a:gd name="T8" fmla="*/ 18 w 161"/>
                <a:gd name="T9" fmla="*/ 60 h 179"/>
                <a:gd name="T10" fmla="*/ 18 w 161"/>
                <a:gd name="T11" fmla="*/ 24 h 179"/>
                <a:gd name="T12" fmla="*/ 18 w 161"/>
                <a:gd name="T13" fmla="*/ 6 h 179"/>
                <a:gd name="T14" fmla="*/ 42 w 161"/>
                <a:gd name="T15" fmla="*/ 6 h 179"/>
                <a:gd name="T16" fmla="*/ 60 w 161"/>
                <a:gd name="T17" fmla="*/ 0 h 179"/>
                <a:gd name="T18" fmla="*/ 66 w 161"/>
                <a:gd name="T19" fmla="*/ 12 h 179"/>
                <a:gd name="T20" fmla="*/ 83 w 161"/>
                <a:gd name="T21" fmla="*/ 0 h 179"/>
                <a:gd name="T22" fmla="*/ 95 w 161"/>
                <a:gd name="T23" fmla="*/ 0 h 179"/>
                <a:gd name="T24" fmla="*/ 101 w 161"/>
                <a:gd name="T25" fmla="*/ 18 h 179"/>
                <a:gd name="T26" fmla="*/ 113 w 161"/>
                <a:gd name="T27" fmla="*/ 36 h 179"/>
                <a:gd name="T28" fmla="*/ 125 w 161"/>
                <a:gd name="T29" fmla="*/ 48 h 179"/>
                <a:gd name="T30" fmla="*/ 131 w 161"/>
                <a:gd name="T31" fmla="*/ 48 h 179"/>
                <a:gd name="T32" fmla="*/ 137 w 161"/>
                <a:gd name="T33" fmla="*/ 54 h 179"/>
                <a:gd name="T34" fmla="*/ 143 w 161"/>
                <a:gd name="T35" fmla="*/ 72 h 179"/>
                <a:gd name="T36" fmla="*/ 155 w 161"/>
                <a:gd name="T37" fmla="*/ 78 h 179"/>
                <a:gd name="T38" fmla="*/ 161 w 161"/>
                <a:gd name="T39" fmla="*/ 84 h 179"/>
                <a:gd name="T40" fmla="*/ 161 w 161"/>
                <a:gd name="T41" fmla="*/ 84 h 179"/>
                <a:gd name="T42" fmla="*/ 137 w 161"/>
                <a:gd name="T43" fmla="*/ 102 h 179"/>
                <a:gd name="T44" fmla="*/ 119 w 161"/>
                <a:gd name="T45" fmla="*/ 114 h 179"/>
                <a:gd name="T46" fmla="*/ 107 w 161"/>
                <a:gd name="T47" fmla="*/ 132 h 179"/>
                <a:gd name="T48" fmla="*/ 101 w 161"/>
                <a:gd name="T49" fmla="*/ 138 h 179"/>
                <a:gd name="T50" fmla="*/ 89 w 161"/>
                <a:gd name="T51" fmla="*/ 155 h 179"/>
                <a:gd name="T52" fmla="*/ 66 w 161"/>
                <a:gd name="T53" fmla="*/ 150 h 179"/>
                <a:gd name="T54" fmla="*/ 48 w 161"/>
                <a:gd name="T55" fmla="*/ 150 h 179"/>
                <a:gd name="T56" fmla="*/ 42 w 161"/>
                <a:gd name="T57" fmla="*/ 161 h 179"/>
                <a:gd name="T58" fmla="*/ 30 w 161"/>
                <a:gd name="T59" fmla="*/ 173 h 179"/>
                <a:gd name="T60" fmla="*/ 12 w 161"/>
                <a:gd name="T61" fmla="*/ 179 h 179"/>
                <a:gd name="T62" fmla="*/ 6 w 161"/>
                <a:gd name="T63" fmla="*/ 173 h 179"/>
                <a:gd name="T64" fmla="*/ 12 w 161"/>
                <a:gd name="T65" fmla="*/ 155 h 179"/>
                <a:gd name="T66" fmla="*/ 0 w 161"/>
                <a:gd name="T67" fmla="*/ 13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41" name="Freeform 4304"/>
            <p:cNvSpPr>
              <a:spLocks/>
            </p:cNvSpPr>
            <p:nvPr/>
          </p:nvSpPr>
          <p:spPr bwMode="auto">
            <a:xfrm>
              <a:off x="3291" y="2867"/>
              <a:ext cx="6" cy="13"/>
            </a:xfrm>
            <a:custGeom>
              <a:avLst/>
              <a:gdLst>
                <a:gd name="T0" fmla="*/ 6 w 6"/>
                <a:gd name="T1" fmla="*/ 20 h 12"/>
                <a:gd name="T2" fmla="*/ 0 w 6"/>
                <a:gd name="T3" fmla="*/ 20 h 12"/>
                <a:gd name="T4" fmla="*/ 0 w 6"/>
                <a:gd name="T5" fmla="*/ 0 h 12"/>
                <a:gd name="T6" fmla="*/ 6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542" name="Freeform 4305"/>
            <p:cNvSpPr>
              <a:spLocks/>
            </p:cNvSpPr>
            <p:nvPr/>
          </p:nvSpPr>
          <p:spPr bwMode="auto">
            <a:xfrm>
              <a:off x="2988" y="3258"/>
              <a:ext cx="43" cy="40"/>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31954" name="Freeform 4306"/>
            <p:cNvSpPr>
              <a:spLocks/>
            </p:cNvSpPr>
            <p:nvPr/>
          </p:nvSpPr>
          <p:spPr bwMode="auto">
            <a:xfrm>
              <a:off x="3281" y="2887"/>
              <a:ext cx="138" cy="298"/>
            </a:xfrm>
            <a:custGeom>
              <a:avLst/>
              <a:gdLst>
                <a:gd name="T0" fmla="*/ 47 w 137"/>
                <a:gd name="T1" fmla="*/ 72 h 264"/>
                <a:gd name="T2" fmla="*/ 41 w 137"/>
                <a:gd name="T3" fmla="*/ 72 h 264"/>
                <a:gd name="T4" fmla="*/ 29 w 137"/>
                <a:gd name="T5" fmla="*/ 84 h 264"/>
                <a:gd name="T6" fmla="*/ 23 w 137"/>
                <a:gd name="T7" fmla="*/ 96 h 264"/>
                <a:gd name="T8" fmla="*/ 17 w 137"/>
                <a:gd name="T9" fmla="*/ 114 h 264"/>
                <a:gd name="T10" fmla="*/ 23 w 137"/>
                <a:gd name="T11" fmla="*/ 132 h 264"/>
                <a:gd name="T12" fmla="*/ 23 w 137"/>
                <a:gd name="T13" fmla="*/ 156 h 264"/>
                <a:gd name="T14" fmla="*/ 11 w 137"/>
                <a:gd name="T15" fmla="*/ 168 h 264"/>
                <a:gd name="T16" fmla="*/ 5 w 137"/>
                <a:gd name="T17" fmla="*/ 180 h 264"/>
                <a:gd name="T18" fmla="*/ 0 w 137"/>
                <a:gd name="T19" fmla="*/ 210 h 264"/>
                <a:gd name="T20" fmla="*/ 5 w 137"/>
                <a:gd name="T21" fmla="*/ 228 h 264"/>
                <a:gd name="T22" fmla="*/ 11 w 137"/>
                <a:gd name="T23" fmla="*/ 258 h 264"/>
                <a:gd name="T24" fmla="*/ 35 w 137"/>
                <a:gd name="T25" fmla="*/ 264 h 264"/>
                <a:gd name="T26" fmla="*/ 47 w 137"/>
                <a:gd name="T27" fmla="*/ 258 h 264"/>
                <a:gd name="T28" fmla="*/ 65 w 137"/>
                <a:gd name="T29" fmla="*/ 252 h 264"/>
                <a:gd name="T30" fmla="*/ 71 w 137"/>
                <a:gd name="T31" fmla="*/ 234 h 264"/>
                <a:gd name="T32" fmla="*/ 77 w 137"/>
                <a:gd name="T33" fmla="*/ 216 h 264"/>
                <a:gd name="T34" fmla="*/ 83 w 137"/>
                <a:gd name="T35" fmla="*/ 198 h 264"/>
                <a:gd name="T36" fmla="*/ 89 w 137"/>
                <a:gd name="T37" fmla="*/ 180 h 264"/>
                <a:gd name="T38" fmla="*/ 95 w 137"/>
                <a:gd name="T39" fmla="*/ 162 h 264"/>
                <a:gd name="T40" fmla="*/ 101 w 137"/>
                <a:gd name="T41" fmla="*/ 144 h 264"/>
                <a:gd name="T42" fmla="*/ 107 w 137"/>
                <a:gd name="T43" fmla="*/ 126 h 264"/>
                <a:gd name="T44" fmla="*/ 113 w 137"/>
                <a:gd name="T45" fmla="*/ 108 h 264"/>
                <a:gd name="T46" fmla="*/ 119 w 137"/>
                <a:gd name="T47" fmla="*/ 90 h 264"/>
                <a:gd name="T48" fmla="*/ 119 w 137"/>
                <a:gd name="T49" fmla="*/ 66 h 264"/>
                <a:gd name="T50" fmla="*/ 131 w 137"/>
                <a:gd name="T51" fmla="*/ 72 h 264"/>
                <a:gd name="T52" fmla="*/ 137 w 137"/>
                <a:gd name="T53" fmla="*/ 60 h 264"/>
                <a:gd name="T54" fmla="*/ 131 w 137"/>
                <a:gd name="T55" fmla="*/ 36 h 264"/>
                <a:gd name="T56" fmla="*/ 125 w 137"/>
                <a:gd name="T57" fmla="*/ 12 h 264"/>
                <a:gd name="T58" fmla="*/ 119 w 137"/>
                <a:gd name="T59" fmla="*/ 0 h 264"/>
                <a:gd name="T60" fmla="*/ 113 w 137"/>
                <a:gd name="T61" fmla="*/ 0 h 264"/>
                <a:gd name="T62" fmla="*/ 107 w 137"/>
                <a:gd name="T63" fmla="*/ 6 h 264"/>
                <a:gd name="T64" fmla="*/ 107 w 137"/>
                <a:gd name="T65" fmla="*/ 24 h 264"/>
                <a:gd name="T66" fmla="*/ 101 w 137"/>
                <a:gd name="T67" fmla="*/ 30 h 264"/>
                <a:gd name="T68" fmla="*/ 95 w 137"/>
                <a:gd name="T69" fmla="*/ 30 h 264"/>
                <a:gd name="T70" fmla="*/ 89 w 137"/>
                <a:gd name="T71" fmla="*/ 30 h 264"/>
                <a:gd name="T72" fmla="*/ 89 w 137"/>
                <a:gd name="T73" fmla="*/ 36 h 264"/>
                <a:gd name="T74" fmla="*/ 89 w 137"/>
                <a:gd name="T75" fmla="*/ 48 h 264"/>
                <a:gd name="T76" fmla="*/ 89 w 137"/>
                <a:gd name="T77" fmla="*/ 48 h 264"/>
                <a:gd name="T78" fmla="*/ 83 w 137"/>
                <a:gd name="T79" fmla="*/ 54 h 264"/>
                <a:gd name="T80" fmla="*/ 83 w 137"/>
                <a:gd name="T81" fmla="*/ 48 h 264"/>
                <a:gd name="T82" fmla="*/ 77 w 137"/>
                <a:gd name="T83" fmla="*/ 60 h 264"/>
                <a:gd name="T84" fmla="*/ 71 w 137"/>
                <a:gd name="T85" fmla="*/ 66 h 264"/>
                <a:gd name="T86" fmla="*/ 71 w 137"/>
                <a:gd name="T87" fmla="*/ 60 h 264"/>
                <a:gd name="T88" fmla="*/ 65 w 137"/>
                <a:gd name="T89" fmla="*/ 72 h 264"/>
                <a:gd name="T90" fmla="*/ 47 w 137"/>
                <a:gd name="T91" fmla="*/ 7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9" y="48"/>
                  </a:lnTo>
                  <a:lnTo>
                    <a:pt x="83" y="54"/>
                  </a:lnTo>
                  <a:lnTo>
                    <a:pt x="83" y="48"/>
                  </a:lnTo>
                  <a:lnTo>
                    <a:pt x="77" y="60"/>
                  </a:lnTo>
                  <a:lnTo>
                    <a:pt x="71" y="66"/>
                  </a:lnTo>
                  <a:lnTo>
                    <a:pt x="71" y="60"/>
                  </a:lnTo>
                  <a:lnTo>
                    <a:pt x="65" y="72"/>
                  </a:lnTo>
                  <a:lnTo>
                    <a:pt x="47" y="7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44" name="Freeform 4307"/>
            <p:cNvSpPr>
              <a:spLocks/>
            </p:cNvSpPr>
            <p:nvPr/>
          </p:nvSpPr>
          <p:spPr bwMode="auto">
            <a:xfrm>
              <a:off x="3104" y="2826"/>
              <a:ext cx="56" cy="169"/>
            </a:xfrm>
            <a:custGeom>
              <a:avLst/>
              <a:gdLst>
                <a:gd name="T0" fmla="*/ 37 w 54"/>
                <a:gd name="T1" fmla="*/ 249 h 150"/>
                <a:gd name="T2" fmla="*/ 31 w 54"/>
                <a:gd name="T3" fmla="*/ 291 h 150"/>
                <a:gd name="T4" fmla="*/ 45 w 54"/>
                <a:gd name="T5" fmla="*/ 318 h 150"/>
                <a:gd name="T6" fmla="*/ 56 w 54"/>
                <a:gd name="T7" fmla="*/ 345 h 150"/>
                <a:gd name="T8" fmla="*/ 56 w 54"/>
                <a:gd name="T9" fmla="*/ 318 h 150"/>
                <a:gd name="T10" fmla="*/ 62 w 54"/>
                <a:gd name="T11" fmla="*/ 304 h 150"/>
                <a:gd name="T12" fmla="*/ 68 w 54"/>
                <a:gd name="T13" fmla="*/ 234 h 150"/>
                <a:gd name="T14" fmla="*/ 56 w 54"/>
                <a:gd name="T15" fmla="*/ 206 h 150"/>
                <a:gd name="T16" fmla="*/ 45 w 54"/>
                <a:gd name="T17" fmla="*/ 180 h 150"/>
                <a:gd name="T18" fmla="*/ 37 w 54"/>
                <a:gd name="T19" fmla="*/ 140 h 150"/>
                <a:gd name="T20" fmla="*/ 45 w 54"/>
                <a:gd name="T21" fmla="*/ 98 h 150"/>
                <a:gd name="T22" fmla="*/ 56 w 54"/>
                <a:gd name="T23" fmla="*/ 98 h 150"/>
                <a:gd name="T24" fmla="*/ 56 w 54"/>
                <a:gd name="T25" fmla="*/ 98 h 150"/>
                <a:gd name="T26" fmla="*/ 45 w 54"/>
                <a:gd name="T27" fmla="*/ 54 h 150"/>
                <a:gd name="T28" fmla="*/ 37 w 54"/>
                <a:gd name="T29" fmla="*/ 14 h 150"/>
                <a:gd name="T30" fmla="*/ 31 w 54"/>
                <a:gd name="T31" fmla="*/ 0 h 150"/>
                <a:gd name="T32" fmla="*/ 6 w 54"/>
                <a:gd name="T33" fmla="*/ 0 h 150"/>
                <a:gd name="T34" fmla="*/ 6 w 54"/>
                <a:gd name="T35" fmla="*/ 0 h 150"/>
                <a:gd name="T36" fmla="*/ 25 w 54"/>
                <a:gd name="T37" fmla="*/ 42 h 150"/>
                <a:gd name="T38" fmla="*/ 12 w 54"/>
                <a:gd name="T39" fmla="*/ 54 h 150"/>
                <a:gd name="T40" fmla="*/ 12 w 54"/>
                <a:gd name="T41" fmla="*/ 98 h 150"/>
                <a:gd name="T42" fmla="*/ 12 w 54"/>
                <a:gd name="T43" fmla="*/ 126 h 150"/>
                <a:gd name="T44" fmla="*/ 12 w 54"/>
                <a:gd name="T45" fmla="*/ 140 h 150"/>
                <a:gd name="T46" fmla="*/ 0 w 54"/>
                <a:gd name="T47" fmla="*/ 180 h 150"/>
                <a:gd name="T48" fmla="*/ 6 w 54"/>
                <a:gd name="T49" fmla="*/ 206 h 150"/>
                <a:gd name="T50" fmla="*/ 12 w 54"/>
                <a:gd name="T51" fmla="*/ 221 h 150"/>
                <a:gd name="T52" fmla="*/ 31 w 54"/>
                <a:gd name="T53" fmla="*/ 221 h 150"/>
                <a:gd name="T54" fmla="*/ 37 w 54"/>
                <a:gd name="T55" fmla="*/ 249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12545" name="Freeform 4308"/>
            <p:cNvSpPr>
              <a:spLocks/>
            </p:cNvSpPr>
            <p:nvPr/>
          </p:nvSpPr>
          <p:spPr bwMode="auto">
            <a:xfrm>
              <a:off x="3055" y="2847"/>
              <a:ext cx="188" cy="370"/>
            </a:xfrm>
            <a:custGeom>
              <a:avLst/>
              <a:gdLst>
                <a:gd name="T0" fmla="*/ 85 w 186"/>
                <a:gd name="T1" fmla="*/ 436 h 329"/>
                <a:gd name="T2" fmla="*/ 91 w 186"/>
                <a:gd name="T3" fmla="*/ 423 h 329"/>
                <a:gd name="T4" fmla="*/ 121 w 186"/>
                <a:gd name="T5" fmla="*/ 343 h 329"/>
                <a:gd name="T6" fmla="*/ 164 w 186"/>
                <a:gd name="T7" fmla="*/ 298 h 329"/>
                <a:gd name="T8" fmla="*/ 200 w 186"/>
                <a:gd name="T9" fmla="*/ 217 h 329"/>
                <a:gd name="T10" fmla="*/ 200 w 186"/>
                <a:gd name="T11" fmla="*/ 179 h 329"/>
                <a:gd name="T12" fmla="*/ 200 w 186"/>
                <a:gd name="T13" fmla="*/ 94 h 329"/>
                <a:gd name="T14" fmla="*/ 200 w 186"/>
                <a:gd name="T15" fmla="*/ 0 h 329"/>
                <a:gd name="T16" fmla="*/ 182 w 186"/>
                <a:gd name="T17" fmla="*/ 27 h 329"/>
                <a:gd name="T18" fmla="*/ 150 w 186"/>
                <a:gd name="T19" fmla="*/ 39 h 329"/>
                <a:gd name="T20" fmla="*/ 115 w 186"/>
                <a:gd name="T21" fmla="*/ 54 h 329"/>
                <a:gd name="T22" fmla="*/ 97 w 186"/>
                <a:gd name="T23" fmla="*/ 54 h 329"/>
                <a:gd name="T24" fmla="*/ 85 w 186"/>
                <a:gd name="T25" fmla="*/ 94 h 329"/>
                <a:gd name="T26" fmla="*/ 97 w 186"/>
                <a:gd name="T27" fmla="*/ 163 h 329"/>
                <a:gd name="T28" fmla="*/ 103 w 186"/>
                <a:gd name="T29" fmla="*/ 260 h 329"/>
                <a:gd name="T30" fmla="*/ 97 w 186"/>
                <a:gd name="T31" fmla="*/ 298 h 329"/>
                <a:gd name="T32" fmla="*/ 79 w 186"/>
                <a:gd name="T33" fmla="*/ 244 h 329"/>
                <a:gd name="T34" fmla="*/ 79 w 186"/>
                <a:gd name="T35" fmla="*/ 179 h 329"/>
                <a:gd name="T36" fmla="*/ 61 w 186"/>
                <a:gd name="T37" fmla="*/ 163 h 329"/>
                <a:gd name="T38" fmla="*/ 30 w 186"/>
                <a:gd name="T39" fmla="*/ 191 h 329"/>
                <a:gd name="T40" fmla="*/ 0 w 186"/>
                <a:gd name="T41" fmla="*/ 217 h 329"/>
                <a:gd name="T42" fmla="*/ 6 w 186"/>
                <a:gd name="T43" fmla="*/ 260 h 329"/>
                <a:gd name="T44" fmla="*/ 30 w 186"/>
                <a:gd name="T45" fmla="*/ 273 h 329"/>
                <a:gd name="T46" fmla="*/ 55 w 186"/>
                <a:gd name="T47" fmla="*/ 343 h 329"/>
                <a:gd name="T48" fmla="*/ 55 w 186"/>
                <a:gd name="T49" fmla="*/ 423 h 329"/>
                <a:gd name="T50" fmla="*/ 36 w 186"/>
                <a:gd name="T51" fmla="*/ 490 h 329"/>
                <a:gd name="T52" fmla="*/ 18 w 186"/>
                <a:gd name="T53" fmla="*/ 548 h 329"/>
                <a:gd name="T54" fmla="*/ 24 w 186"/>
                <a:gd name="T55" fmla="*/ 616 h 329"/>
                <a:gd name="T56" fmla="*/ 24 w 186"/>
                <a:gd name="T57" fmla="*/ 709 h 329"/>
                <a:gd name="T58" fmla="*/ 36 w 186"/>
                <a:gd name="T59" fmla="*/ 749 h 329"/>
                <a:gd name="T60" fmla="*/ 36 w 186"/>
                <a:gd name="T61" fmla="*/ 709 h 329"/>
                <a:gd name="T62" fmla="*/ 91 w 186"/>
                <a:gd name="T63" fmla="*/ 628 h 329"/>
                <a:gd name="T64" fmla="*/ 91 w 186"/>
                <a:gd name="T65" fmla="*/ 572 h 329"/>
                <a:gd name="T66" fmla="*/ 91 w 186"/>
                <a:gd name="T67" fmla="*/ 548 h 329"/>
                <a:gd name="T68" fmla="*/ 85 w 186"/>
                <a:gd name="T69" fmla="*/ 46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p>
          </p:txBody>
        </p:sp>
        <p:sp>
          <p:nvSpPr>
            <p:cNvPr id="12546" name="Freeform 4309"/>
            <p:cNvSpPr>
              <a:spLocks/>
            </p:cNvSpPr>
            <p:nvPr/>
          </p:nvSpPr>
          <p:spPr bwMode="auto">
            <a:xfrm>
              <a:off x="2807" y="3110"/>
              <a:ext cx="285" cy="283"/>
            </a:xfrm>
            <a:custGeom>
              <a:avLst/>
              <a:gdLst>
                <a:gd name="T0" fmla="*/ 67 w 281"/>
                <a:gd name="T1" fmla="*/ 163 h 251"/>
                <a:gd name="T2" fmla="*/ 67 w 281"/>
                <a:gd name="T3" fmla="*/ 248 h 251"/>
                <a:gd name="T4" fmla="*/ 49 w 281"/>
                <a:gd name="T5" fmla="*/ 303 h 251"/>
                <a:gd name="T6" fmla="*/ 12 w 281"/>
                <a:gd name="T7" fmla="*/ 275 h 251"/>
                <a:gd name="T8" fmla="*/ 6 w 281"/>
                <a:gd name="T9" fmla="*/ 345 h 251"/>
                <a:gd name="T10" fmla="*/ 24 w 281"/>
                <a:gd name="T11" fmla="*/ 430 h 251"/>
                <a:gd name="T12" fmla="*/ 24 w 281"/>
                <a:gd name="T13" fmla="*/ 485 h 251"/>
                <a:gd name="T14" fmla="*/ 30 w 281"/>
                <a:gd name="T15" fmla="*/ 552 h 251"/>
                <a:gd name="T16" fmla="*/ 49 w 281"/>
                <a:gd name="T17" fmla="*/ 567 h 251"/>
                <a:gd name="T18" fmla="*/ 79 w 281"/>
                <a:gd name="T19" fmla="*/ 567 h 251"/>
                <a:gd name="T20" fmla="*/ 122 w 281"/>
                <a:gd name="T21" fmla="*/ 552 h 251"/>
                <a:gd name="T22" fmla="*/ 163 w 281"/>
                <a:gd name="T23" fmla="*/ 541 h 251"/>
                <a:gd name="T24" fmla="*/ 200 w 281"/>
                <a:gd name="T25" fmla="*/ 512 h 251"/>
                <a:gd name="T26" fmla="*/ 230 w 281"/>
                <a:gd name="T27" fmla="*/ 457 h 251"/>
                <a:gd name="T28" fmla="*/ 264 w 281"/>
                <a:gd name="T29" fmla="*/ 372 h 251"/>
                <a:gd name="T30" fmla="*/ 291 w 281"/>
                <a:gd name="T31" fmla="*/ 303 h 251"/>
                <a:gd name="T32" fmla="*/ 309 w 281"/>
                <a:gd name="T33" fmla="*/ 220 h 251"/>
                <a:gd name="T34" fmla="*/ 297 w 281"/>
                <a:gd name="T35" fmla="*/ 233 h 251"/>
                <a:gd name="T36" fmla="*/ 279 w 281"/>
                <a:gd name="T37" fmla="*/ 193 h 251"/>
                <a:gd name="T38" fmla="*/ 297 w 281"/>
                <a:gd name="T39" fmla="*/ 178 h 251"/>
                <a:gd name="T40" fmla="*/ 297 w 281"/>
                <a:gd name="T41" fmla="*/ 86 h 251"/>
                <a:gd name="T42" fmla="*/ 291 w 281"/>
                <a:gd name="T43" fmla="*/ 14 h 251"/>
                <a:gd name="T44" fmla="*/ 248 w 281"/>
                <a:gd name="T45" fmla="*/ 0 h 251"/>
                <a:gd name="T46" fmla="*/ 224 w 281"/>
                <a:gd name="T47" fmla="*/ 42 h 251"/>
                <a:gd name="T48" fmla="*/ 192 w 281"/>
                <a:gd name="T49" fmla="*/ 112 h 251"/>
                <a:gd name="T50" fmla="*/ 169 w 281"/>
                <a:gd name="T51" fmla="*/ 163 h 251"/>
                <a:gd name="T52" fmla="*/ 128 w 281"/>
                <a:gd name="T53" fmla="*/ 152 h 251"/>
                <a:gd name="T54" fmla="*/ 103 w 281"/>
                <a:gd name="T55" fmla="*/ 205 h 251"/>
                <a:gd name="T56" fmla="*/ 79 w 281"/>
                <a:gd name="T57" fmla="*/ 205 h 251"/>
                <a:gd name="T58" fmla="*/ 73 w 281"/>
                <a:gd name="T59" fmla="*/ 126 h 251"/>
                <a:gd name="T60" fmla="*/ 200 w 281"/>
                <a:gd name="T61" fmla="*/ 345 h 251"/>
                <a:gd name="T62" fmla="*/ 218 w 281"/>
                <a:gd name="T63" fmla="*/ 372 h 251"/>
                <a:gd name="T64" fmla="*/ 242 w 281"/>
                <a:gd name="T65" fmla="*/ 317 h 251"/>
                <a:gd name="T66" fmla="*/ 218 w 281"/>
                <a:gd name="T67" fmla="*/ 303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47" name="Freeform 4310"/>
            <p:cNvSpPr>
              <a:spLocks/>
            </p:cNvSpPr>
            <p:nvPr/>
          </p:nvSpPr>
          <p:spPr bwMode="auto">
            <a:xfrm>
              <a:off x="2807" y="3110"/>
              <a:ext cx="285" cy="283"/>
            </a:xfrm>
            <a:custGeom>
              <a:avLst/>
              <a:gdLst>
                <a:gd name="T0" fmla="*/ 73 w 281"/>
                <a:gd name="T1" fmla="*/ 126 h 251"/>
                <a:gd name="T2" fmla="*/ 67 w 281"/>
                <a:gd name="T3" fmla="*/ 163 h 251"/>
                <a:gd name="T4" fmla="*/ 67 w 281"/>
                <a:gd name="T5" fmla="*/ 205 h 251"/>
                <a:gd name="T6" fmla="*/ 67 w 281"/>
                <a:gd name="T7" fmla="*/ 248 h 251"/>
                <a:gd name="T8" fmla="*/ 67 w 281"/>
                <a:gd name="T9" fmla="*/ 290 h 251"/>
                <a:gd name="T10" fmla="*/ 49 w 281"/>
                <a:gd name="T11" fmla="*/ 303 h 251"/>
                <a:gd name="T12" fmla="*/ 18 w 281"/>
                <a:gd name="T13" fmla="*/ 303 h 251"/>
                <a:gd name="T14" fmla="*/ 12 w 281"/>
                <a:gd name="T15" fmla="*/ 275 h 251"/>
                <a:gd name="T16" fmla="*/ 0 w 281"/>
                <a:gd name="T17" fmla="*/ 290 h 251"/>
                <a:gd name="T18" fmla="*/ 6 w 281"/>
                <a:gd name="T19" fmla="*/ 345 h 251"/>
                <a:gd name="T20" fmla="*/ 18 w 281"/>
                <a:gd name="T21" fmla="*/ 386 h 251"/>
                <a:gd name="T22" fmla="*/ 24 w 281"/>
                <a:gd name="T23" fmla="*/ 430 h 251"/>
                <a:gd name="T24" fmla="*/ 30 w 281"/>
                <a:gd name="T25" fmla="*/ 470 h 251"/>
                <a:gd name="T26" fmla="*/ 24 w 281"/>
                <a:gd name="T27" fmla="*/ 485 h 251"/>
                <a:gd name="T28" fmla="*/ 24 w 281"/>
                <a:gd name="T29" fmla="*/ 512 h 251"/>
                <a:gd name="T30" fmla="*/ 30 w 281"/>
                <a:gd name="T31" fmla="*/ 552 h 251"/>
                <a:gd name="T32" fmla="*/ 43 w 281"/>
                <a:gd name="T33" fmla="*/ 552 h 251"/>
                <a:gd name="T34" fmla="*/ 49 w 281"/>
                <a:gd name="T35" fmla="*/ 567 h 251"/>
                <a:gd name="T36" fmla="*/ 61 w 281"/>
                <a:gd name="T37" fmla="*/ 582 h 251"/>
                <a:gd name="T38" fmla="*/ 79 w 281"/>
                <a:gd name="T39" fmla="*/ 567 h 251"/>
                <a:gd name="T40" fmla="*/ 97 w 281"/>
                <a:gd name="T41" fmla="*/ 552 h 251"/>
                <a:gd name="T42" fmla="*/ 122 w 281"/>
                <a:gd name="T43" fmla="*/ 552 h 251"/>
                <a:gd name="T44" fmla="*/ 140 w 281"/>
                <a:gd name="T45" fmla="*/ 552 h 251"/>
                <a:gd name="T46" fmla="*/ 163 w 281"/>
                <a:gd name="T47" fmla="*/ 541 h 251"/>
                <a:gd name="T48" fmla="*/ 175 w 281"/>
                <a:gd name="T49" fmla="*/ 541 h 251"/>
                <a:gd name="T50" fmla="*/ 200 w 281"/>
                <a:gd name="T51" fmla="*/ 512 h 251"/>
                <a:gd name="T52" fmla="*/ 218 w 281"/>
                <a:gd name="T53" fmla="*/ 485 h 251"/>
                <a:gd name="T54" fmla="*/ 230 w 281"/>
                <a:gd name="T55" fmla="*/ 457 h 251"/>
                <a:gd name="T56" fmla="*/ 242 w 281"/>
                <a:gd name="T57" fmla="*/ 430 h 251"/>
                <a:gd name="T58" fmla="*/ 264 w 281"/>
                <a:gd name="T59" fmla="*/ 372 h 251"/>
                <a:gd name="T60" fmla="*/ 279 w 281"/>
                <a:gd name="T61" fmla="*/ 345 h 251"/>
                <a:gd name="T62" fmla="*/ 291 w 281"/>
                <a:gd name="T63" fmla="*/ 303 h 251"/>
                <a:gd name="T64" fmla="*/ 303 w 281"/>
                <a:gd name="T65" fmla="*/ 260 h 251"/>
                <a:gd name="T66" fmla="*/ 309 w 281"/>
                <a:gd name="T67" fmla="*/ 220 h 251"/>
                <a:gd name="T68" fmla="*/ 297 w 281"/>
                <a:gd name="T69" fmla="*/ 220 h 251"/>
                <a:gd name="T70" fmla="*/ 297 w 281"/>
                <a:gd name="T71" fmla="*/ 233 h 251"/>
                <a:gd name="T72" fmla="*/ 279 w 281"/>
                <a:gd name="T73" fmla="*/ 220 h 251"/>
                <a:gd name="T74" fmla="*/ 279 w 281"/>
                <a:gd name="T75" fmla="*/ 193 h 251"/>
                <a:gd name="T76" fmla="*/ 285 w 281"/>
                <a:gd name="T77" fmla="*/ 163 h 251"/>
                <a:gd name="T78" fmla="*/ 297 w 281"/>
                <a:gd name="T79" fmla="*/ 178 h 251"/>
                <a:gd name="T80" fmla="*/ 297 w 281"/>
                <a:gd name="T81" fmla="*/ 126 h 251"/>
                <a:gd name="T82" fmla="*/ 297 w 281"/>
                <a:gd name="T83" fmla="*/ 86 h 251"/>
                <a:gd name="T84" fmla="*/ 291 w 281"/>
                <a:gd name="T85" fmla="*/ 42 h 251"/>
                <a:gd name="T86" fmla="*/ 291 w 281"/>
                <a:gd name="T87" fmla="*/ 14 h 251"/>
                <a:gd name="T88" fmla="*/ 272 w 281"/>
                <a:gd name="T89" fmla="*/ 14 h 251"/>
                <a:gd name="T90" fmla="*/ 248 w 281"/>
                <a:gd name="T91" fmla="*/ 0 h 251"/>
                <a:gd name="T92" fmla="*/ 248 w 281"/>
                <a:gd name="T93" fmla="*/ 0 h 251"/>
                <a:gd name="T94" fmla="*/ 224 w 281"/>
                <a:gd name="T95" fmla="*/ 42 h 251"/>
                <a:gd name="T96" fmla="*/ 206 w 281"/>
                <a:gd name="T97" fmla="*/ 69 h 251"/>
                <a:gd name="T98" fmla="*/ 192 w 281"/>
                <a:gd name="T99" fmla="*/ 112 h 251"/>
                <a:gd name="T100" fmla="*/ 183 w 281"/>
                <a:gd name="T101" fmla="*/ 126 h 251"/>
                <a:gd name="T102" fmla="*/ 169 w 281"/>
                <a:gd name="T103" fmla="*/ 163 h 251"/>
                <a:gd name="T104" fmla="*/ 146 w 281"/>
                <a:gd name="T105" fmla="*/ 152 h 251"/>
                <a:gd name="T106" fmla="*/ 128 w 281"/>
                <a:gd name="T107" fmla="*/ 152 h 251"/>
                <a:gd name="T108" fmla="*/ 122 w 281"/>
                <a:gd name="T109" fmla="*/ 178 h 251"/>
                <a:gd name="T110" fmla="*/ 103 w 281"/>
                <a:gd name="T111" fmla="*/ 205 h 251"/>
                <a:gd name="T112" fmla="*/ 85 w 281"/>
                <a:gd name="T113" fmla="*/ 220 h 251"/>
                <a:gd name="T114" fmla="*/ 79 w 281"/>
                <a:gd name="T115" fmla="*/ 205 h 251"/>
                <a:gd name="T116" fmla="*/ 85 w 281"/>
                <a:gd name="T117" fmla="*/ 163 h 251"/>
                <a:gd name="T118" fmla="*/ 73 w 281"/>
                <a:gd name="T119" fmla="*/ 126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48" name="Freeform 4311"/>
            <p:cNvSpPr>
              <a:spLocks/>
            </p:cNvSpPr>
            <p:nvPr/>
          </p:nvSpPr>
          <p:spPr bwMode="auto">
            <a:xfrm>
              <a:off x="2988" y="3258"/>
              <a:ext cx="43" cy="40"/>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49" name="Freeform 4312"/>
            <p:cNvSpPr>
              <a:spLocks/>
            </p:cNvSpPr>
            <p:nvPr/>
          </p:nvSpPr>
          <p:spPr bwMode="auto">
            <a:xfrm>
              <a:off x="2777" y="3124"/>
              <a:ext cx="5" cy="7"/>
            </a:xfrm>
            <a:custGeom>
              <a:avLst/>
              <a:gdLst>
                <a:gd name="T0" fmla="*/ 3 w 6"/>
                <a:gd name="T1" fmla="*/ 18 h 6"/>
                <a:gd name="T2" fmla="*/ 0 w 6"/>
                <a:gd name="T3" fmla="*/ 18 h 6"/>
                <a:gd name="T4" fmla="*/ 0 w 6"/>
                <a:gd name="T5" fmla="*/ 0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2550" name="Freeform 4313"/>
            <p:cNvSpPr>
              <a:spLocks/>
            </p:cNvSpPr>
            <p:nvPr/>
          </p:nvSpPr>
          <p:spPr bwMode="auto">
            <a:xfrm>
              <a:off x="3062" y="3190"/>
              <a:ext cx="16" cy="34"/>
            </a:xfrm>
            <a:custGeom>
              <a:avLst/>
              <a:gdLst>
                <a:gd name="T0" fmla="*/ 4 w 18"/>
                <a:gd name="T1" fmla="*/ 0 h 30"/>
                <a:gd name="T2" fmla="*/ 0 w 18"/>
                <a:gd name="T3" fmla="*/ 29 h 30"/>
                <a:gd name="T4" fmla="*/ 0 w 18"/>
                <a:gd name="T5" fmla="*/ 58 h 30"/>
                <a:gd name="T6" fmla="*/ 8 w 18"/>
                <a:gd name="T7" fmla="*/ 74 h 30"/>
                <a:gd name="T8" fmla="*/ 8 w 18"/>
                <a:gd name="T9" fmla="*/ 58 h 30"/>
                <a:gd name="T10" fmla="*/ 8 w 18"/>
                <a:gd name="T11" fmla="*/ 14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2551" name="Freeform 4314"/>
            <p:cNvSpPr>
              <a:spLocks/>
            </p:cNvSpPr>
            <p:nvPr/>
          </p:nvSpPr>
          <p:spPr bwMode="auto">
            <a:xfrm>
              <a:off x="2734" y="2746"/>
              <a:ext cx="219" cy="270"/>
            </a:xfrm>
            <a:custGeom>
              <a:avLst/>
              <a:gdLst>
                <a:gd name="T0" fmla="*/ 237 w 216"/>
                <a:gd name="T1" fmla="*/ 323 h 239"/>
                <a:gd name="T2" fmla="*/ 219 w 216"/>
                <a:gd name="T3" fmla="*/ 323 h 239"/>
                <a:gd name="T4" fmla="*/ 201 w 216"/>
                <a:gd name="T5" fmla="*/ 337 h 239"/>
                <a:gd name="T6" fmla="*/ 201 w 216"/>
                <a:gd name="T7" fmla="*/ 365 h 239"/>
                <a:gd name="T8" fmla="*/ 201 w 216"/>
                <a:gd name="T9" fmla="*/ 435 h 239"/>
                <a:gd name="T10" fmla="*/ 192 w 216"/>
                <a:gd name="T11" fmla="*/ 478 h 239"/>
                <a:gd name="T12" fmla="*/ 225 w 216"/>
                <a:gd name="T13" fmla="*/ 548 h 239"/>
                <a:gd name="T14" fmla="*/ 164 w 216"/>
                <a:gd name="T15" fmla="*/ 563 h 239"/>
                <a:gd name="T16" fmla="*/ 146 w 216"/>
                <a:gd name="T17" fmla="*/ 548 h 239"/>
                <a:gd name="T18" fmla="*/ 128 w 216"/>
                <a:gd name="T19" fmla="*/ 548 h 239"/>
                <a:gd name="T20" fmla="*/ 128 w 216"/>
                <a:gd name="T21" fmla="*/ 531 h 239"/>
                <a:gd name="T22" fmla="*/ 97 w 216"/>
                <a:gd name="T23" fmla="*/ 531 h 239"/>
                <a:gd name="T24" fmla="*/ 79 w 216"/>
                <a:gd name="T25" fmla="*/ 531 h 239"/>
                <a:gd name="T26" fmla="*/ 30 w 216"/>
                <a:gd name="T27" fmla="*/ 531 h 239"/>
                <a:gd name="T28" fmla="*/ 18 w 216"/>
                <a:gd name="T29" fmla="*/ 520 h 239"/>
                <a:gd name="T30" fmla="*/ 0 w 216"/>
                <a:gd name="T31" fmla="*/ 531 h 239"/>
                <a:gd name="T32" fmla="*/ 0 w 216"/>
                <a:gd name="T33" fmla="*/ 491 h 239"/>
                <a:gd name="T34" fmla="*/ 0 w 216"/>
                <a:gd name="T35" fmla="*/ 450 h 239"/>
                <a:gd name="T36" fmla="*/ 18 w 216"/>
                <a:gd name="T37" fmla="*/ 337 h 239"/>
                <a:gd name="T38" fmla="*/ 24 w 216"/>
                <a:gd name="T39" fmla="*/ 308 h 239"/>
                <a:gd name="T40" fmla="*/ 43 w 216"/>
                <a:gd name="T41" fmla="*/ 278 h 239"/>
                <a:gd name="T42" fmla="*/ 30 w 216"/>
                <a:gd name="T43" fmla="*/ 210 h 239"/>
                <a:gd name="T44" fmla="*/ 30 w 216"/>
                <a:gd name="T45" fmla="*/ 180 h 239"/>
                <a:gd name="T46" fmla="*/ 24 w 216"/>
                <a:gd name="T47" fmla="*/ 140 h 239"/>
                <a:gd name="T48" fmla="*/ 30 w 216"/>
                <a:gd name="T49" fmla="*/ 111 h 239"/>
                <a:gd name="T50" fmla="*/ 18 w 216"/>
                <a:gd name="T51" fmla="*/ 58 h 239"/>
                <a:gd name="T52" fmla="*/ 12 w 216"/>
                <a:gd name="T53" fmla="*/ 14 h 239"/>
                <a:gd name="T54" fmla="*/ 24 w 216"/>
                <a:gd name="T55" fmla="*/ 0 h 239"/>
                <a:gd name="T56" fmla="*/ 49 w 216"/>
                <a:gd name="T57" fmla="*/ 0 h 239"/>
                <a:gd name="T58" fmla="*/ 61 w 216"/>
                <a:gd name="T59" fmla="*/ 0 h 239"/>
                <a:gd name="T60" fmla="*/ 79 w 216"/>
                <a:gd name="T61" fmla="*/ 0 h 239"/>
                <a:gd name="T62" fmla="*/ 91 w 216"/>
                <a:gd name="T63" fmla="*/ 0 h 239"/>
                <a:gd name="T64" fmla="*/ 110 w 216"/>
                <a:gd name="T65" fmla="*/ 86 h 239"/>
                <a:gd name="T66" fmla="*/ 128 w 216"/>
                <a:gd name="T67" fmla="*/ 97 h 239"/>
                <a:gd name="T68" fmla="*/ 146 w 216"/>
                <a:gd name="T69" fmla="*/ 97 h 239"/>
                <a:gd name="T70" fmla="*/ 152 w 216"/>
                <a:gd name="T71" fmla="*/ 58 h 239"/>
                <a:gd name="T72" fmla="*/ 170 w 216"/>
                <a:gd name="T73" fmla="*/ 58 h 239"/>
                <a:gd name="T74" fmla="*/ 170 w 216"/>
                <a:gd name="T75" fmla="*/ 58 h 239"/>
                <a:gd name="T76" fmla="*/ 201 w 216"/>
                <a:gd name="T77" fmla="*/ 70 h 239"/>
                <a:gd name="T78" fmla="*/ 201 w 216"/>
                <a:gd name="T79" fmla="*/ 180 h 239"/>
                <a:gd name="T80" fmla="*/ 207 w 216"/>
                <a:gd name="T81" fmla="*/ 224 h 239"/>
                <a:gd name="T82" fmla="*/ 207 w 216"/>
                <a:gd name="T83" fmla="*/ 237 h 239"/>
                <a:gd name="T84" fmla="*/ 237 w 216"/>
                <a:gd name="T85" fmla="*/ 224 h 239"/>
                <a:gd name="T86" fmla="*/ 237 w 216"/>
                <a:gd name="T87" fmla="*/ 278 h 239"/>
                <a:gd name="T88" fmla="*/ 237 w 216"/>
                <a:gd name="T89" fmla="*/ 323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2552" name="Freeform 4315"/>
            <p:cNvSpPr>
              <a:spLocks/>
            </p:cNvSpPr>
            <p:nvPr/>
          </p:nvSpPr>
          <p:spPr bwMode="auto">
            <a:xfrm>
              <a:off x="2741" y="2713"/>
              <a:ext cx="17" cy="33"/>
            </a:xfrm>
            <a:custGeom>
              <a:avLst/>
              <a:gdLst>
                <a:gd name="T0" fmla="*/ 0 w 18"/>
                <a:gd name="T1" fmla="*/ 58 h 30"/>
                <a:gd name="T2" fmla="*/ 0 w 18"/>
                <a:gd name="T3" fmla="*/ 23 h 30"/>
                <a:gd name="T4" fmla="*/ 9 w 18"/>
                <a:gd name="T5" fmla="*/ 0 h 30"/>
                <a:gd name="T6" fmla="*/ 11 w 18"/>
                <a:gd name="T7" fmla="*/ 13 h 30"/>
                <a:gd name="T8" fmla="*/ 9 w 18"/>
                <a:gd name="T9" fmla="*/ 23 h 30"/>
                <a:gd name="T10" fmla="*/ 6 w 18"/>
                <a:gd name="T11" fmla="*/ 47 h 30"/>
                <a:gd name="T12" fmla="*/ 0 w 18"/>
                <a:gd name="T13" fmla="*/ 58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2553" name="Freeform 4316"/>
            <p:cNvSpPr>
              <a:spLocks/>
            </p:cNvSpPr>
            <p:nvPr/>
          </p:nvSpPr>
          <p:spPr bwMode="auto">
            <a:xfrm>
              <a:off x="1214" y="2496"/>
              <a:ext cx="690" cy="877"/>
            </a:xfrm>
            <a:custGeom>
              <a:avLst/>
              <a:gdLst>
                <a:gd name="T0" fmla="*/ 556 w 682"/>
                <a:gd name="T1" fmla="*/ 347 h 778"/>
                <a:gd name="T2" fmla="*/ 544 w 682"/>
                <a:gd name="T3" fmla="*/ 305 h 778"/>
                <a:gd name="T4" fmla="*/ 520 w 682"/>
                <a:gd name="T5" fmla="*/ 291 h 778"/>
                <a:gd name="T6" fmla="*/ 500 w 682"/>
                <a:gd name="T7" fmla="*/ 277 h 778"/>
                <a:gd name="T8" fmla="*/ 471 w 682"/>
                <a:gd name="T9" fmla="*/ 319 h 778"/>
                <a:gd name="T10" fmla="*/ 448 w 682"/>
                <a:gd name="T11" fmla="*/ 333 h 778"/>
                <a:gd name="T12" fmla="*/ 410 w 682"/>
                <a:gd name="T13" fmla="*/ 319 h 778"/>
                <a:gd name="T14" fmla="*/ 442 w 682"/>
                <a:gd name="T15" fmla="*/ 207 h 778"/>
                <a:gd name="T16" fmla="*/ 430 w 682"/>
                <a:gd name="T17" fmla="*/ 54 h 778"/>
                <a:gd name="T18" fmla="*/ 424 w 682"/>
                <a:gd name="T19" fmla="*/ 54 h 778"/>
                <a:gd name="T20" fmla="*/ 375 w 682"/>
                <a:gd name="T21" fmla="*/ 140 h 778"/>
                <a:gd name="T22" fmla="*/ 339 w 682"/>
                <a:gd name="T23" fmla="*/ 151 h 778"/>
                <a:gd name="T24" fmla="*/ 278 w 682"/>
                <a:gd name="T25" fmla="*/ 180 h 778"/>
                <a:gd name="T26" fmla="*/ 260 w 682"/>
                <a:gd name="T27" fmla="*/ 29 h 778"/>
                <a:gd name="T28" fmla="*/ 242 w 682"/>
                <a:gd name="T29" fmla="*/ 29 h 778"/>
                <a:gd name="T30" fmla="*/ 187 w 682"/>
                <a:gd name="T31" fmla="*/ 54 h 778"/>
                <a:gd name="T32" fmla="*/ 193 w 682"/>
                <a:gd name="T33" fmla="*/ 126 h 778"/>
                <a:gd name="T34" fmla="*/ 157 w 682"/>
                <a:gd name="T35" fmla="*/ 194 h 778"/>
                <a:gd name="T36" fmla="*/ 114 w 682"/>
                <a:gd name="T37" fmla="*/ 140 h 778"/>
                <a:gd name="T38" fmla="*/ 73 w 682"/>
                <a:gd name="T39" fmla="*/ 167 h 778"/>
                <a:gd name="T40" fmla="*/ 67 w 682"/>
                <a:gd name="T41" fmla="*/ 207 h 778"/>
                <a:gd name="T42" fmla="*/ 67 w 682"/>
                <a:gd name="T43" fmla="*/ 431 h 778"/>
                <a:gd name="T44" fmla="*/ 12 w 682"/>
                <a:gd name="T45" fmla="*/ 513 h 778"/>
                <a:gd name="T46" fmla="*/ 12 w 682"/>
                <a:gd name="T47" fmla="*/ 649 h 778"/>
                <a:gd name="T48" fmla="*/ 42 w 682"/>
                <a:gd name="T49" fmla="*/ 707 h 778"/>
                <a:gd name="T50" fmla="*/ 85 w 682"/>
                <a:gd name="T51" fmla="*/ 746 h 778"/>
                <a:gd name="T52" fmla="*/ 151 w 682"/>
                <a:gd name="T53" fmla="*/ 690 h 778"/>
                <a:gd name="T54" fmla="*/ 193 w 682"/>
                <a:gd name="T55" fmla="*/ 817 h 778"/>
                <a:gd name="T56" fmla="*/ 260 w 682"/>
                <a:gd name="T57" fmla="*/ 887 h 778"/>
                <a:gd name="T58" fmla="*/ 272 w 682"/>
                <a:gd name="T59" fmla="*/ 982 h 778"/>
                <a:gd name="T60" fmla="*/ 319 w 682"/>
                <a:gd name="T61" fmla="*/ 1068 h 778"/>
                <a:gd name="T62" fmla="*/ 319 w 682"/>
                <a:gd name="T63" fmla="*/ 1162 h 778"/>
                <a:gd name="T64" fmla="*/ 351 w 682"/>
                <a:gd name="T65" fmla="*/ 1259 h 778"/>
                <a:gd name="T66" fmla="*/ 381 w 682"/>
                <a:gd name="T67" fmla="*/ 1344 h 778"/>
                <a:gd name="T68" fmla="*/ 402 w 682"/>
                <a:gd name="T69" fmla="*/ 1424 h 778"/>
                <a:gd name="T70" fmla="*/ 351 w 682"/>
                <a:gd name="T71" fmla="*/ 1633 h 778"/>
                <a:gd name="T72" fmla="*/ 387 w 682"/>
                <a:gd name="T73" fmla="*/ 1659 h 778"/>
                <a:gd name="T74" fmla="*/ 436 w 682"/>
                <a:gd name="T75" fmla="*/ 1759 h 778"/>
                <a:gd name="T76" fmla="*/ 454 w 682"/>
                <a:gd name="T77" fmla="*/ 1703 h 778"/>
                <a:gd name="T78" fmla="*/ 465 w 682"/>
                <a:gd name="T79" fmla="*/ 1633 h 778"/>
                <a:gd name="T80" fmla="*/ 460 w 682"/>
                <a:gd name="T81" fmla="*/ 1715 h 778"/>
                <a:gd name="T82" fmla="*/ 493 w 682"/>
                <a:gd name="T83" fmla="*/ 1605 h 778"/>
                <a:gd name="T84" fmla="*/ 507 w 682"/>
                <a:gd name="T85" fmla="*/ 1468 h 778"/>
                <a:gd name="T86" fmla="*/ 500 w 682"/>
                <a:gd name="T87" fmla="*/ 1415 h 778"/>
                <a:gd name="T88" fmla="*/ 570 w 682"/>
                <a:gd name="T89" fmla="*/ 1317 h 778"/>
                <a:gd name="T90" fmla="*/ 598 w 682"/>
                <a:gd name="T91" fmla="*/ 1290 h 778"/>
                <a:gd name="T92" fmla="*/ 635 w 682"/>
                <a:gd name="T93" fmla="*/ 1247 h 778"/>
                <a:gd name="T94" fmla="*/ 661 w 682"/>
                <a:gd name="T95" fmla="*/ 1068 h 778"/>
                <a:gd name="T96" fmla="*/ 668 w 682"/>
                <a:gd name="T97" fmla="*/ 887 h 778"/>
                <a:gd name="T98" fmla="*/ 675 w 682"/>
                <a:gd name="T99" fmla="*/ 842 h 778"/>
                <a:gd name="T100" fmla="*/ 702 w 682"/>
                <a:gd name="T101" fmla="*/ 746 h 778"/>
                <a:gd name="T102" fmla="*/ 739 w 682"/>
                <a:gd name="T103" fmla="*/ 569 h 778"/>
                <a:gd name="T104" fmla="*/ 696 w 682"/>
                <a:gd name="T105" fmla="*/ 458 h 778"/>
                <a:gd name="T106" fmla="*/ 611 w 682"/>
                <a:gd name="T107" fmla="*/ 375 h 778"/>
                <a:gd name="T108" fmla="*/ 563 w 682"/>
                <a:gd name="T109" fmla="*/ 3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2554" name="Freeform 4317"/>
            <p:cNvSpPr>
              <a:spLocks/>
            </p:cNvSpPr>
            <p:nvPr/>
          </p:nvSpPr>
          <p:spPr bwMode="auto">
            <a:xfrm>
              <a:off x="1619" y="2618"/>
              <a:ext cx="42" cy="34"/>
            </a:xfrm>
            <a:custGeom>
              <a:avLst/>
              <a:gdLst>
                <a:gd name="T0" fmla="*/ 31 w 41"/>
                <a:gd name="T1" fmla="*/ 74 h 30"/>
                <a:gd name="T2" fmla="*/ 18 w 41"/>
                <a:gd name="T3" fmla="*/ 74 h 30"/>
                <a:gd name="T4" fmla="*/ 12 w 41"/>
                <a:gd name="T5" fmla="*/ 74 h 30"/>
                <a:gd name="T6" fmla="*/ 6 w 41"/>
                <a:gd name="T7" fmla="*/ 74 h 30"/>
                <a:gd name="T8" fmla="*/ 0 w 41"/>
                <a:gd name="T9" fmla="*/ 42 h 30"/>
                <a:gd name="T10" fmla="*/ 6 w 41"/>
                <a:gd name="T11" fmla="*/ 42 h 30"/>
                <a:gd name="T12" fmla="*/ 0 w 41"/>
                <a:gd name="T13" fmla="*/ 14 h 30"/>
                <a:gd name="T14" fmla="*/ 6 w 41"/>
                <a:gd name="T15" fmla="*/ 0 h 30"/>
                <a:gd name="T16" fmla="*/ 48 w 41"/>
                <a:gd name="T17" fmla="*/ 0 h 30"/>
                <a:gd name="T18" fmla="*/ 42 w 41"/>
                <a:gd name="T19" fmla="*/ 42 h 30"/>
                <a:gd name="T20" fmla="*/ 42 w 41"/>
                <a:gd name="T21" fmla="*/ 58 h 30"/>
                <a:gd name="T22" fmla="*/ 36 w 41"/>
                <a:gd name="T23" fmla="*/ 58 h 30"/>
                <a:gd name="T24" fmla="*/ 36 w 41"/>
                <a:gd name="T25" fmla="*/ 58 h 30"/>
                <a:gd name="T26" fmla="*/ 31 w 41"/>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2555" name="Freeform 4318"/>
            <p:cNvSpPr>
              <a:spLocks/>
            </p:cNvSpPr>
            <p:nvPr/>
          </p:nvSpPr>
          <p:spPr bwMode="auto">
            <a:xfrm>
              <a:off x="2691" y="2557"/>
              <a:ext cx="37" cy="34"/>
            </a:xfrm>
            <a:custGeom>
              <a:avLst/>
              <a:gdLst>
                <a:gd name="T0" fmla="*/ 6 w 36"/>
                <a:gd name="T1" fmla="*/ 74 h 30"/>
                <a:gd name="T2" fmla="*/ 0 w 36"/>
                <a:gd name="T3" fmla="*/ 58 h 30"/>
                <a:gd name="T4" fmla="*/ 6 w 36"/>
                <a:gd name="T5" fmla="*/ 42 h 30"/>
                <a:gd name="T6" fmla="*/ 6 w 36"/>
                <a:gd name="T7" fmla="*/ 0 h 30"/>
                <a:gd name="T8" fmla="*/ 31 w 36"/>
                <a:gd name="T9" fmla="*/ 14 h 30"/>
                <a:gd name="T10" fmla="*/ 43 w 36"/>
                <a:gd name="T11" fmla="*/ 14 h 30"/>
                <a:gd name="T12" fmla="*/ 43 w 36"/>
                <a:gd name="T13" fmla="*/ 74 h 30"/>
                <a:gd name="T14" fmla="*/ 6 w 36"/>
                <a:gd name="T15" fmla="*/ 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2556" name="Freeform 4319"/>
            <p:cNvSpPr>
              <a:spLocks/>
            </p:cNvSpPr>
            <p:nvPr/>
          </p:nvSpPr>
          <p:spPr bwMode="auto">
            <a:xfrm>
              <a:off x="2673" y="2530"/>
              <a:ext cx="12" cy="7"/>
            </a:xfrm>
            <a:custGeom>
              <a:avLst/>
              <a:gdLst>
                <a:gd name="T0" fmla="*/ 12 w 12"/>
                <a:gd name="T1" fmla="*/ 0 h 6"/>
                <a:gd name="T2" fmla="*/ 6 w 12"/>
                <a:gd name="T3" fmla="*/ 0 h 6"/>
                <a:gd name="T4" fmla="*/ 0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557" name="Freeform 4320"/>
            <p:cNvSpPr>
              <a:spLocks/>
            </p:cNvSpPr>
            <p:nvPr/>
          </p:nvSpPr>
          <p:spPr bwMode="auto">
            <a:xfrm>
              <a:off x="2679" y="2564"/>
              <a:ext cx="103" cy="135"/>
            </a:xfrm>
            <a:custGeom>
              <a:avLst/>
              <a:gdLst>
                <a:gd name="T0" fmla="*/ 18 w 102"/>
                <a:gd name="T1" fmla="*/ 54 h 120"/>
                <a:gd name="T2" fmla="*/ 18 w 102"/>
                <a:gd name="T3" fmla="*/ 69 h 120"/>
                <a:gd name="T4" fmla="*/ 12 w 102"/>
                <a:gd name="T5" fmla="*/ 69 h 120"/>
                <a:gd name="T6" fmla="*/ 24 w 102"/>
                <a:gd name="T7" fmla="*/ 98 h 120"/>
                <a:gd name="T8" fmla="*/ 12 w 102"/>
                <a:gd name="T9" fmla="*/ 98 h 120"/>
                <a:gd name="T10" fmla="*/ 6 w 102"/>
                <a:gd name="T11" fmla="*/ 140 h 120"/>
                <a:gd name="T12" fmla="*/ 0 w 102"/>
                <a:gd name="T13" fmla="*/ 140 h 120"/>
                <a:gd name="T14" fmla="*/ 12 w 102"/>
                <a:gd name="T15" fmla="*/ 163 h 120"/>
                <a:gd name="T16" fmla="*/ 12 w 102"/>
                <a:gd name="T17" fmla="*/ 179 h 120"/>
                <a:gd name="T18" fmla="*/ 6 w 102"/>
                <a:gd name="T19" fmla="*/ 163 h 120"/>
                <a:gd name="T20" fmla="*/ 12 w 102"/>
                <a:gd name="T21" fmla="*/ 192 h 120"/>
                <a:gd name="T22" fmla="*/ 12 w 102"/>
                <a:gd name="T23" fmla="*/ 192 h 120"/>
                <a:gd name="T24" fmla="*/ 24 w 102"/>
                <a:gd name="T25" fmla="*/ 219 h 120"/>
                <a:gd name="T26" fmla="*/ 18 w 102"/>
                <a:gd name="T27" fmla="*/ 219 h 120"/>
                <a:gd name="T28" fmla="*/ 30 w 102"/>
                <a:gd name="T29" fmla="*/ 246 h 120"/>
                <a:gd name="T30" fmla="*/ 42 w 102"/>
                <a:gd name="T31" fmla="*/ 273 h 120"/>
                <a:gd name="T32" fmla="*/ 48 w 102"/>
                <a:gd name="T33" fmla="*/ 260 h 120"/>
                <a:gd name="T34" fmla="*/ 61 w 102"/>
                <a:gd name="T35" fmla="*/ 260 h 120"/>
                <a:gd name="T36" fmla="*/ 67 w 102"/>
                <a:gd name="T37" fmla="*/ 260 h 120"/>
                <a:gd name="T38" fmla="*/ 61 w 102"/>
                <a:gd name="T39" fmla="*/ 232 h 120"/>
                <a:gd name="T40" fmla="*/ 61 w 102"/>
                <a:gd name="T41" fmla="*/ 232 h 120"/>
                <a:gd name="T42" fmla="*/ 61 w 102"/>
                <a:gd name="T43" fmla="*/ 219 h 120"/>
                <a:gd name="T44" fmla="*/ 73 w 102"/>
                <a:gd name="T45" fmla="*/ 205 h 120"/>
                <a:gd name="T46" fmla="*/ 73 w 102"/>
                <a:gd name="T47" fmla="*/ 179 h 120"/>
                <a:gd name="T48" fmla="*/ 85 w 102"/>
                <a:gd name="T49" fmla="*/ 205 h 120"/>
                <a:gd name="T50" fmla="*/ 97 w 102"/>
                <a:gd name="T51" fmla="*/ 205 h 120"/>
                <a:gd name="T52" fmla="*/ 97 w 102"/>
                <a:gd name="T53" fmla="*/ 205 h 120"/>
                <a:gd name="T54" fmla="*/ 103 w 102"/>
                <a:gd name="T55" fmla="*/ 205 h 120"/>
                <a:gd name="T56" fmla="*/ 109 w 102"/>
                <a:gd name="T57" fmla="*/ 140 h 120"/>
                <a:gd name="T58" fmla="*/ 97 w 102"/>
                <a:gd name="T59" fmla="*/ 98 h 120"/>
                <a:gd name="T60" fmla="*/ 109 w 102"/>
                <a:gd name="T61" fmla="*/ 69 h 120"/>
                <a:gd name="T62" fmla="*/ 109 w 102"/>
                <a:gd name="T63" fmla="*/ 42 h 120"/>
                <a:gd name="T64" fmla="*/ 85 w 102"/>
                <a:gd name="T65" fmla="*/ 42 h 120"/>
                <a:gd name="T66" fmla="*/ 91 w 102"/>
                <a:gd name="T67" fmla="*/ 0 h 120"/>
                <a:gd name="T68" fmla="*/ 48 w 102"/>
                <a:gd name="T69" fmla="*/ 0 h 120"/>
                <a:gd name="T70" fmla="*/ 48 w 102"/>
                <a:gd name="T71" fmla="*/ 54 h 120"/>
                <a:gd name="T72" fmla="*/ 18 w 102"/>
                <a:gd name="T73" fmla="*/ 54 h 120"/>
                <a:gd name="T74" fmla="*/ 18 w 102"/>
                <a:gd name="T75" fmla="*/ 54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prstDash val="solid"/>
              <a:round/>
              <a:headEnd/>
              <a:tailEnd/>
            </a:ln>
          </p:spPr>
          <p:txBody>
            <a:bodyPr/>
            <a:lstStyle/>
            <a:p>
              <a:endParaRPr lang="en-US"/>
            </a:p>
          </p:txBody>
        </p:sp>
        <p:sp>
          <p:nvSpPr>
            <p:cNvPr id="12558" name="Freeform 4321"/>
            <p:cNvSpPr>
              <a:spLocks/>
            </p:cNvSpPr>
            <p:nvPr/>
          </p:nvSpPr>
          <p:spPr bwMode="auto">
            <a:xfrm>
              <a:off x="1431" y="3049"/>
              <a:ext cx="151" cy="182"/>
            </a:xfrm>
            <a:custGeom>
              <a:avLst/>
              <a:gdLst>
                <a:gd name="T0" fmla="*/ 12 w 150"/>
                <a:gd name="T1" fmla="*/ 29 h 161"/>
                <a:gd name="T2" fmla="*/ 6 w 150"/>
                <a:gd name="T3" fmla="*/ 86 h 161"/>
                <a:gd name="T4" fmla="*/ 0 w 150"/>
                <a:gd name="T5" fmla="*/ 127 h 161"/>
                <a:gd name="T6" fmla="*/ 18 w 150"/>
                <a:gd name="T7" fmla="*/ 170 h 161"/>
                <a:gd name="T8" fmla="*/ 36 w 150"/>
                <a:gd name="T9" fmla="*/ 213 h 161"/>
                <a:gd name="T10" fmla="*/ 48 w 150"/>
                <a:gd name="T11" fmla="*/ 226 h 161"/>
                <a:gd name="T12" fmla="*/ 66 w 150"/>
                <a:gd name="T13" fmla="*/ 241 h 161"/>
                <a:gd name="T14" fmla="*/ 85 w 150"/>
                <a:gd name="T15" fmla="*/ 254 h 161"/>
                <a:gd name="T16" fmla="*/ 103 w 150"/>
                <a:gd name="T17" fmla="*/ 285 h 161"/>
                <a:gd name="T18" fmla="*/ 97 w 150"/>
                <a:gd name="T19" fmla="*/ 323 h 161"/>
                <a:gd name="T20" fmla="*/ 91 w 150"/>
                <a:gd name="T21" fmla="*/ 365 h 161"/>
                <a:gd name="T22" fmla="*/ 109 w 150"/>
                <a:gd name="T23" fmla="*/ 380 h 161"/>
                <a:gd name="T24" fmla="*/ 127 w 150"/>
                <a:gd name="T25" fmla="*/ 380 h 161"/>
                <a:gd name="T26" fmla="*/ 139 w 150"/>
                <a:gd name="T27" fmla="*/ 365 h 161"/>
                <a:gd name="T28" fmla="*/ 157 w 150"/>
                <a:gd name="T29" fmla="*/ 323 h 161"/>
                <a:gd name="T30" fmla="*/ 151 w 150"/>
                <a:gd name="T31" fmla="*/ 285 h 161"/>
                <a:gd name="T32" fmla="*/ 151 w 150"/>
                <a:gd name="T33" fmla="*/ 254 h 161"/>
                <a:gd name="T34" fmla="*/ 157 w 150"/>
                <a:gd name="T35" fmla="*/ 213 h 161"/>
                <a:gd name="T36" fmla="*/ 145 w 150"/>
                <a:gd name="T37" fmla="*/ 213 h 161"/>
                <a:gd name="T38" fmla="*/ 139 w 150"/>
                <a:gd name="T39" fmla="*/ 213 h 161"/>
                <a:gd name="T40" fmla="*/ 133 w 150"/>
                <a:gd name="T41" fmla="*/ 170 h 161"/>
                <a:gd name="T42" fmla="*/ 127 w 150"/>
                <a:gd name="T43" fmla="*/ 127 h 161"/>
                <a:gd name="T44" fmla="*/ 115 w 150"/>
                <a:gd name="T45" fmla="*/ 127 h 161"/>
                <a:gd name="T46" fmla="*/ 85 w 150"/>
                <a:gd name="T47" fmla="*/ 127 h 161"/>
                <a:gd name="T48" fmla="*/ 85 w 150"/>
                <a:gd name="T49" fmla="*/ 58 h 161"/>
                <a:gd name="T50" fmla="*/ 72 w 150"/>
                <a:gd name="T51" fmla="*/ 29 h 161"/>
                <a:gd name="T52" fmla="*/ 72 w 150"/>
                <a:gd name="T53" fmla="*/ 29 h 161"/>
                <a:gd name="T54" fmla="*/ 60 w 150"/>
                <a:gd name="T55" fmla="*/ 0 h 161"/>
                <a:gd name="T56" fmla="*/ 12 w 150"/>
                <a:gd name="T57" fmla="*/ 14 h 161"/>
                <a:gd name="T58" fmla="*/ 12 w 150"/>
                <a:gd name="T59" fmla="*/ 29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2559" name="Rectangle 432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560" name="Rectangle 432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561" name="Freeform 4324"/>
            <p:cNvSpPr>
              <a:spLocks/>
            </p:cNvSpPr>
            <p:nvPr/>
          </p:nvSpPr>
          <p:spPr bwMode="auto">
            <a:xfrm>
              <a:off x="3049" y="2638"/>
              <a:ext cx="194" cy="236"/>
            </a:xfrm>
            <a:custGeom>
              <a:avLst/>
              <a:gdLst>
                <a:gd name="T0" fmla="*/ 158 w 192"/>
                <a:gd name="T1" fmla="*/ 98 h 209"/>
                <a:gd name="T2" fmla="*/ 158 w 192"/>
                <a:gd name="T3" fmla="*/ 86 h 209"/>
                <a:gd name="T4" fmla="*/ 133 w 192"/>
                <a:gd name="T5" fmla="*/ 70 h 209"/>
                <a:gd name="T6" fmla="*/ 121 w 192"/>
                <a:gd name="T7" fmla="*/ 42 h 209"/>
                <a:gd name="T8" fmla="*/ 85 w 192"/>
                <a:gd name="T9" fmla="*/ 0 h 209"/>
                <a:gd name="T10" fmla="*/ 73 w 192"/>
                <a:gd name="T11" fmla="*/ 0 h 209"/>
                <a:gd name="T12" fmla="*/ 55 w 192"/>
                <a:gd name="T13" fmla="*/ 0 h 209"/>
                <a:gd name="T14" fmla="*/ 36 w 192"/>
                <a:gd name="T15" fmla="*/ 0 h 209"/>
                <a:gd name="T16" fmla="*/ 18 w 192"/>
                <a:gd name="T17" fmla="*/ 0 h 209"/>
                <a:gd name="T18" fmla="*/ 24 w 192"/>
                <a:gd name="T19" fmla="*/ 55 h 209"/>
                <a:gd name="T20" fmla="*/ 18 w 192"/>
                <a:gd name="T21" fmla="*/ 55 h 209"/>
                <a:gd name="T22" fmla="*/ 18 w 192"/>
                <a:gd name="T23" fmla="*/ 86 h 209"/>
                <a:gd name="T24" fmla="*/ 24 w 192"/>
                <a:gd name="T25" fmla="*/ 98 h 209"/>
                <a:gd name="T26" fmla="*/ 12 w 192"/>
                <a:gd name="T27" fmla="*/ 126 h 209"/>
                <a:gd name="T28" fmla="*/ 6 w 192"/>
                <a:gd name="T29" fmla="*/ 156 h 209"/>
                <a:gd name="T30" fmla="*/ 0 w 192"/>
                <a:gd name="T31" fmla="*/ 156 h 209"/>
                <a:gd name="T32" fmla="*/ 0 w 192"/>
                <a:gd name="T33" fmla="*/ 225 h 209"/>
                <a:gd name="T34" fmla="*/ 6 w 192"/>
                <a:gd name="T35" fmla="*/ 268 h 209"/>
                <a:gd name="T36" fmla="*/ 12 w 192"/>
                <a:gd name="T37" fmla="*/ 294 h 209"/>
                <a:gd name="T38" fmla="*/ 24 w 192"/>
                <a:gd name="T39" fmla="*/ 335 h 209"/>
                <a:gd name="T40" fmla="*/ 24 w 192"/>
                <a:gd name="T41" fmla="*/ 335 h 209"/>
                <a:gd name="T42" fmla="*/ 42 w 192"/>
                <a:gd name="T43" fmla="*/ 365 h 209"/>
                <a:gd name="T44" fmla="*/ 67 w 192"/>
                <a:gd name="T45" fmla="*/ 392 h 209"/>
                <a:gd name="T46" fmla="*/ 85 w 192"/>
                <a:gd name="T47" fmla="*/ 392 h 209"/>
                <a:gd name="T48" fmla="*/ 91 w 192"/>
                <a:gd name="T49" fmla="*/ 403 h 209"/>
                <a:gd name="T50" fmla="*/ 97 w 192"/>
                <a:gd name="T51" fmla="*/ 448 h 209"/>
                <a:gd name="T52" fmla="*/ 103 w 192"/>
                <a:gd name="T53" fmla="*/ 488 h 209"/>
                <a:gd name="T54" fmla="*/ 109 w 192"/>
                <a:gd name="T55" fmla="*/ 488 h 209"/>
                <a:gd name="T56" fmla="*/ 121 w 192"/>
                <a:gd name="T57" fmla="*/ 488 h 209"/>
                <a:gd name="T58" fmla="*/ 139 w 192"/>
                <a:gd name="T59" fmla="*/ 488 h 209"/>
                <a:gd name="T60" fmla="*/ 158 w 192"/>
                <a:gd name="T61" fmla="*/ 475 h 209"/>
                <a:gd name="T62" fmla="*/ 170 w 192"/>
                <a:gd name="T63" fmla="*/ 475 h 209"/>
                <a:gd name="T64" fmla="*/ 188 w 192"/>
                <a:gd name="T65" fmla="*/ 461 h 209"/>
                <a:gd name="T66" fmla="*/ 206 w 192"/>
                <a:gd name="T67" fmla="*/ 432 h 209"/>
                <a:gd name="T68" fmla="*/ 194 w 192"/>
                <a:gd name="T69" fmla="*/ 403 h 209"/>
                <a:gd name="T70" fmla="*/ 188 w 192"/>
                <a:gd name="T71" fmla="*/ 365 h 209"/>
                <a:gd name="T72" fmla="*/ 188 w 192"/>
                <a:gd name="T73" fmla="*/ 323 h 209"/>
                <a:gd name="T74" fmla="*/ 188 w 192"/>
                <a:gd name="T75" fmla="*/ 309 h 209"/>
                <a:gd name="T76" fmla="*/ 188 w 192"/>
                <a:gd name="T77" fmla="*/ 268 h 209"/>
                <a:gd name="T78" fmla="*/ 176 w 192"/>
                <a:gd name="T79" fmla="*/ 225 h 209"/>
                <a:gd name="T80" fmla="*/ 188 w 192"/>
                <a:gd name="T81" fmla="*/ 167 h 209"/>
                <a:gd name="T82" fmla="*/ 158 w 192"/>
                <a:gd name="T83" fmla="*/ 98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2562" name="Freeform 4325"/>
            <p:cNvSpPr>
              <a:spLocks/>
            </p:cNvSpPr>
            <p:nvPr/>
          </p:nvSpPr>
          <p:spPr bwMode="auto">
            <a:xfrm>
              <a:off x="3226" y="2746"/>
              <a:ext cx="6" cy="14"/>
            </a:xfrm>
            <a:custGeom>
              <a:avLst/>
              <a:gdLst>
                <a:gd name="T0" fmla="*/ 6 w 6"/>
                <a:gd name="T1" fmla="*/ 35 h 12"/>
                <a:gd name="T2" fmla="*/ 0 w 6"/>
                <a:gd name="T3" fmla="*/ 0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563" name="Freeform 4326"/>
            <p:cNvSpPr>
              <a:spLocks/>
            </p:cNvSpPr>
            <p:nvPr/>
          </p:nvSpPr>
          <p:spPr bwMode="auto">
            <a:xfrm>
              <a:off x="3055" y="2517"/>
              <a:ext cx="91" cy="128"/>
            </a:xfrm>
            <a:custGeom>
              <a:avLst/>
              <a:gdLst>
                <a:gd name="T0" fmla="*/ 91 w 90"/>
                <a:gd name="T1" fmla="*/ 39 h 114"/>
                <a:gd name="T2" fmla="*/ 79 w 90"/>
                <a:gd name="T3" fmla="*/ 0 h 114"/>
                <a:gd name="T4" fmla="*/ 73 w 90"/>
                <a:gd name="T5" fmla="*/ 27 h 114"/>
                <a:gd name="T6" fmla="*/ 55 w 90"/>
                <a:gd name="T7" fmla="*/ 27 h 114"/>
                <a:gd name="T8" fmla="*/ 36 w 90"/>
                <a:gd name="T9" fmla="*/ 27 h 114"/>
                <a:gd name="T10" fmla="*/ 36 w 90"/>
                <a:gd name="T11" fmla="*/ 27 h 114"/>
                <a:gd name="T12" fmla="*/ 24 w 90"/>
                <a:gd name="T13" fmla="*/ 27 h 114"/>
                <a:gd name="T14" fmla="*/ 18 w 90"/>
                <a:gd name="T15" fmla="*/ 39 h 114"/>
                <a:gd name="T16" fmla="*/ 18 w 90"/>
                <a:gd name="T17" fmla="*/ 81 h 114"/>
                <a:gd name="T18" fmla="*/ 30 w 90"/>
                <a:gd name="T19" fmla="*/ 94 h 114"/>
                <a:gd name="T20" fmla="*/ 18 w 90"/>
                <a:gd name="T21" fmla="*/ 120 h 114"/>
                <a:gd name="T22" fmla="*/ 6 w 90"/>
                <a:gd name="T23" fmla="*/ 147 h 114"/>
                <a:gd name="T24" fmla="*/ 0 w 90"/>
                <a:gd name="T25" fmla="*/ 257 h 114"/>
                <a:gd name="T26" fmla="*/ 0 w 90"/>
                <a:gd name="T27" fmla="*/ 257 h 114"/>
                <a:gd name="T28" fmla="*/ 12 w 90"/>
                <a:gd name="T29" fmla="*/ 244 h 114"/>
                <a:gd name="T30" fmla="*/ 30 w 90"/>
                <a:gd name="T31" fmla="*/ 244 h 114"/>
                <a:gd name="T32" fmla="*/ 42 w 90"/>
                <a:gd name="T33" fmla="*/ 244 h 114"/>
                <a:gd name="T34" fmla="*/ 67 w 90"/>
                <a:gd name="T35" fmla="*/ 244 h 114"/>
                <a:gd name="T36" fmla="*/ 79 w 90"/>
                <a:gd name="T37" fmla="*/ 244 h 114"/>
                <a:gd name="T38" fmla="*/ 79 w 90"/>
                <a:gd name="T39" fmla="*/ 189 h 114"/>
                <a:gd name="T40" fmla="*/ 91 w 90"/>
                <a:gd name="T41" fmla="*/ 147 h 114"/>
                <a:gd name="T42" fmla="*/ 97 w 90"/>
                <a:gd name="T43" fmla="*/ 107 h 114"/>
                <a:gd name="T44" fmla="*/ 97 w 90"/>
                <a:gd name="T45" fmla="*/ 68 h 114"/>
                <a:gd name="T46" fmla="*/ 91 w 90"/>
                <a:gd name="T47" fmla="*/ 3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2564" name="Freeform 4327"/>
            <p:cNvSpPr>
              <a:spLocks/>
            </p:cNvSpPr>
            <p:nvPr/>
          </p:nvSpPr>
          <p:spPr bwMode="auto">
            <a:xfrm>
              <a:off x="2741" y="2496"/>
              <a:ext cx="344" cy="418"/>
            </a:xfrm>
            <a:custGeom>
              <a:avLst/>
              <a:gdLst>
                <a:gd name="T0" fmla="*/ 320 w 341"/>
                <a:gd name="T1" fmla="*/ 331 h 371"/>
                <a:gd name="T2" fmla="*/ 320 w 341"/>
                <a:gd name="T3" fmla="*/ 359 h 371"/>
                <a:gd name="T4" fmla="*/ 320 w 341"/>
                <a:gd name="T5" fmla="*/ 373 h 371"/>
                <a:gd name="T6" fmla="*/ 326 w 341"/>
                <a:gd name="T7" fmla="*/ 442 h 371"/>
                <a:gd name="T8" fmla="*/ 332 w 341"/>
                <a:gd name="T9" fmla="*/ 552 h 371"/>
                <a:gd name="T10" fmla="*/ 350 w 341"/>
                <a:gd name="T11" fmla="*/ 620 h 371"/>
                <a:gd name="T12" fmla="*/ 308 w 341"/>
                <a:gd name="T13" fmla="*/ 661 h 371"/>
                <a:gd name="T14" fmla="*/ 308 w 341"/>
                <a:gd name="T15" fmla="*/ 788 h 371"/>
                <a:gd name="T16" fmla="*/ 332 w 341"/>
                <a:gd name="T17" fmla="*/ 801 h 371"/>
                <a:gd name="T18" fmla="*/ 320 w 341"/>
                <a:gd name="T19" fmla="*/ 855 h 371"/>
                <a:gd name="T20" fmla="*/ 300 w 341"/>
                <a:gd name="T21" fmla="*/ 801 h 371"/>
                <a:gd name="T22" fmla="*/ 277 w 341"/>
                <a:gd name="T23" fmla="*/ 772 h 371"/>
                <a:gd name="T24" fmla="*/ 241 w 341"/>
                <a:gd name="T25" fmla="*/ 772 h 371"/>
                <a:gd name="T26" fmla="*/ 229 w 341"/>
                <a:gd name="T27" fmla="*/ 759 h 371"/>
                <a:gd name="T28" fmla="*/ 194 w 341"/>
                <a:gd name="T29" fmla="*/ 745 h 371"/>
                <a:gd name="T30" fmla="*/ 188 w 341"/>
                <a:gd name="T31" fmla="*/ 690 h 371"/>
                <a:gd name="T32" fmla="*/ 157 w 341"/>
                <a:gd name="T33" fmla="*/ 568 h 371"/>
                <a:gd name="T34" fmla="*/ 139 w 341"/>
                <a:gd name="T35" fmla="*/ 568 h 371"/>
                <a:gd name="T36" fmla="*/ 115 w 341"/>
                <a:gd name="T37" fmla="*/ 605 h 371"/>
                <a:gd name="T38" fmla="*/ 85 w 341"/>
                <a:gd name="T39" fmla="*/ 512 h 371"/>
                <a:gd name="T40" fmla="*/ 48 w 341"/>
                <a:gd name="T41" fmla="*/ 512 h 371"/>
                <a:gd name="T42" fmla="*/ 18 w 341"/>
                <a:gd name="T43" fmla="*/ 512 h 371"/>
                <a:gd name="T44" fmla="*/ 0 w 341"/>
                <a:gd name="T45" fmla="*/ 512 h 371"/>
                <a:gd name="T46" fmla="*/ 12 w 341"/>
                <a:gd name="T47" fmla="*/ 471 h 371"/>
                <a:gd name="T48" fmla="*/ 24 w 341"/>
                <a:gd name="T49" fmla="*/ 455 h 371"/>
                <a:gd name="T50" fmla="*/ 42 w 341"/>
                <a:gd name="T51" fmla="*/ 442 h 371"/>
                <a:gd name="T52" fmla="*/ 67 w 341"/>
                <a:gd name="T53" fmla="*/ 430 h 371"/>
                <a:gd name="T54" fmla="*/ 85 w 341"/>
                <a:gd name="T55" fmla="*/ 331 h 371"/>
                <a:gd name="T56" fmla="*/ 109 w 341"/>
                <a:gd name="T57" fmla="*/ 221 h 371"/>
                <a:gd name="T58" fmla="*/ 115 w 341"/>
                <a:gd name="T59" fmla="*/ 151 h 371"/>
                <a:gd name="T60" fmla="*/ 121 w 341"/>
                <a:gd name="T61" fmla="*/ 83 h 371"/>
                <a:gd name="T62" fmla="*/ 133 w 341"/>
                <a:gd name="T63" fmla="*/ 0 h 371"/>
                <a:gd name="T64" fmla="*/ 169 w 341"/>
                <a:gd name="T65" fmla="*/ 42 h 371"/>
                <a:gd name="T66" fmla="*/ 200 w 341"/>
                <a:gd name="T67" fmla="*/ 29 h 371"/>
                <a:gd name="T68" fmla="*/ 229 w 341"/>
                <a:gd name="T69" fmla="*/ 14 h 371"/>
                <a:gd name="T70" fmla="*/ 247 w 341"/>
                <a:gd name="T71" fmla="*/ 0 h 371"/>
                <a:gd name="T72" fmla="*/ 277 w 341"/>
                <a:gd name="T73" fmla="*/ 0 h 371"/>
                <a:gd name="T74" fmla="*/ 291 w 341"/>
                <a:gd name="T75" fmla="*/ 14 h 371"/>
                <a:gd name="T76" fmla="*/ 320 w 341"/>
                <a:gd name="T77" fmla="*/ 42 h 371"/>
                <a:gd name="T78" fmla="*/ 338 w 341"/>
                <a:gd name="T79" fmla="*/ 54 h 371"/>
                <a:gd name="T80" fmla="*/ 350 w 341"/>
                <a:gd name="T81" fmla="*/ 126 h 371"/>
                <a:gd name="T82" fmla="*/ 350 w 341"/>
                <a:gd name="T83" fmla="*/ 167 h 371"/>
                <a:gd name="T84" fmla="*/ 332 w 341"/>
                <a:gd name="T85" fmla="*/ 304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31976" name="Freeform 4328"/>
            <p:cNvSpPr>
              <a:spLocks/>
            </p:cNvSpPr>
            <p:nvPr/>
          </p:nvSpPr>
          <p:spPr bwMode="auto">
            <a:xfrm>
              <a:off x="2911" y="2799"/>
              <a:ext cx="210" cy="217"/>
            </a:xfrm>
            <a:custGeom>
              <a:avLst/>
              <a:gdLst>
                <a:gd name="T0" fmla="*/ 42 w 209"/>
                <a:gd name="T1" fmla="*/ 90 h 192"/>
                <a:gd name="T2" fmla="*/ 24 w 209"/>
                <a:gd name="T3" fmla="*/ 90 h 192"/>
                <a:gd name="T4" fmla="*/ 6 w 209"/>
                <a:gd name="T5" fmla="*/ 96 h 192"/>
                <a:gd name="T6" fmla="*/ 6 w 209"/>
                <a:gd name="T7" fmla="*/ 108 h 192"/>
                <a:gd name="T8" fmla="*/ 6 w 209"/>
                <a:gd name="T9" fmla="*/ 138 h 192"/>
                <a:gd name="T10" fmla="*/ 0 w 209"/>
                <a:gd name="T11" fmla="*/ 156 h 192"/>
                <a:gd name="T12" fmla="*/ 30 w 209"/>
                <a:gd name="T13" fmla="*/ 186 h 192"/>
                <a:gd name="T14" fmla="*/ 42 w 209"/>
                <a:gd name="T15" fmla="*/ 186 h 192"/>
                <a:gd name="T16" fmla="*/ 59 w 209"/>
                <a:gd name="T17" fmla="*/ 192 h 192"/>
                <a:gd name="T18" fmla="*/ 83 w 209"/>
                <a:gd name="T19" fmla="*/ 192 h 192"/>
                <a:gd name="T20" fmla="*/ 101 w 209"/>
                <a:gd name="T21" fmla="*/ 180 h 192"/>
                <a:gd name="T22" fmla="*/ 119 w 209"/>
                <a:gd name="T23" fmla="*/ 162 h 192"/>
                <a:gd name="T24" fmla="*/ 125 w 209"/>
                <a:gd name="T25" fmla="*/ 150 h 192"/>
                <a:gd name="T26" fmla="*/ 137 w 209"/>
                <a:gd name="T27" fmla="*/ 150 h 192"/>
                <a:gd name="T28" fmla="*/ 149 w 209"/>
                <a:gd name="T29" fmla="*/ 144 h 192"/>
                <a:gd name="T30" fmla="*/ 143 w 209"/>
                <a:gd name="T31" fmla="*/ 138 h 192"/>
                <a:gd name="T32" fmla="*/ 161 w 209"/>
                <a:gd name="T33" fmla="*/ 132 h 192"/>
                <a:gd name="T34" fmla="*/ 173 w 209"/>
                <a:gd name="T35" fmla="*/ 126 h 192"/>
                <a:gd name="T36" fmla="*/ 185 w 209"/>
                <a:gd name="T37" fmla="*/ 120 h 192"/>
                <a:gd name="T38" fmla="*/ 197 w 209"/>
                <a:gd name="T39" fmla="*/ 114 h 192"/>
                <a:gd name="T40" fmla="*/ 191 w 209"/>
                <a:gd name="T41" fmla="*/ 102 h 192"/>
                <a:gd name="T42" fmla="*/ 203 w 209"/>
                <a:gd name="T43" fmla="*/ 84 h 192"/>
                <a:gd name="T44" fmla="*/ 203 w 209"/>
                <a:gd name="T45" fmla="*/ 78 h 192"/>
                <a:gd name="T46" fmla="*/ 203 w 209"/>
                <a:gd name="T47" fmla="*/ 66 h 192"/>
                <a:gd name="T48" fmla="*/ 203 w 209"/>
                <a:gd name="T49" fmla="*/ 48 h 192"/>
                <a:gd name="T50" fmla="*/ 209 w 209"/>
                <a:gd name="T51" fmla="*/ 42 h 192"/>
                <a:gd name="T52" fmla="*/ 197 w 209"/>
                <a:gd name="T53" fmla="*/ 24 h 192"/>
                <a:gd name="T54" fmla="*/ 197 w 209"/>
                <a:gd name="T55" fmla="*/ 24 h 192"/>
                <a:gd name="T56" fmla="*/ 179 w 209"/>
                <a:gd name="T57" fmla="*/ 12 h 192"/>
                <a:gd name="T58" fmla="*/ 161 w 209"/>
                <a:gd name="T59" fmla="*/ 0 h 192"/>
                <a:gd name="T60" fmla="*/ 161 w 209"/>
                <a:gd name="T61" fmla="*/ 0 h 192"/>
                <a:gd name="T62" fmla="*/ 125 w 209"/>
                <a:gd name="T63" fmla="*/ 6 h 192"/>
                <a:gd name="T64" fmla="*/ 119 w 209"/>
                <a:gd name="T65" fmla="*/ 18 h 192"/>
                <a:gd name="T66" fmla="*/ 119 w 209"/>
                <a:gd name="T67" fmla="*/ 36 h 192"/>
                <a:gd name="T68" fmla="*/ 119 w 209"/>
                <a:gd name="T69" fmla="*/ 72 h 192"/>
                <a:gd name="T70" fmla="*/ 137 w 209"/>
                <a:gd name="T71" fmla="*/ 84 h 192"/>
                <a:gd name="T72" fmla="*/ 143 w 209"/>
                <a:gd name="T73" fmla="*/ 78 h 192"/>
                <a:gd name="T74" fmla="*/ 137 w 209"/>
                <a:gd name="T75" fmla="*/ 102 h 192"/>
                <a:gd name="T76" fmla="*/ 131 w 209"/>
                <a:gd name="T77" fmla="*/ 102 h 192"/>
                <a:gd name="T78" fmla="*/ 125 w 209"/>
                <a:gd name="T79" fmla="*/ 102 h 192"/>
                <a:gd name="T80" fmla="*/ 113 w 209"/>
                <a:gd name="T81" fmla="*/ 78 h 192"/>
                <a:gd name="T82" fmla="*/ 101 w 209"/>
                <a:gd name="T83" fmla="*/ 72 h 192"/>
                <a:gd name="T84" fmla="*/ 95 w 209"/>
                <a:gd name="T85" fmla="*/ 66 h 192"/>
                <a:gd name="T86" fmla="*/ 83 w 209"/>
                <a:gd name="T87" fmla="*/ 72 h 192"/>
                <a:gd name="T88" fmla="*/ 59 w 209"/>
                <a:gd name="T89" fmla="*/ 66 h 192"/>
                <a:gd name="T90" fmla="*/ 59 w 209"/>
                <a:gd name="T91" fmla="*/ 60 h 192"/>
                <a:gd name="T92" fmla="*/ 47 w 209"/>
                <a:gd name="T93" fmla="*/ 60 h 192"/>
                <a:gd name="T94" fmla="*/ 42 w 209"/>
                <a:gd name="T95" fmla="*/ 48 h 192"/>
                <a:gd name="T96" fmla="*/ 42 w 209"/>
                <a:gd name="T97" fmla="*/ 72 h 192"/>
                <a:gd name="T98" fmla="*/ 42 w 209"/>
                <a:gd name="T99" fmla="*/ 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97" y="24"/>
                  </a:lnTo>
                  <a:lnTo>
                    <a:pt x="179" y="12"/>
                  </a:lnTo>
                  <a:lnTo>
                    <a:pt x="161" y="0"/>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66" name="Freeform 4329"/>
            <p:cNvSpPr>
              <a:spLocks/>
            </p:cNvSpPr>
            <p:nvPr/>
          </p:nvSpPr>
          <p:spPr bwMode="auto">
            <a:xfrm>
              <a:off x="2970" y="2962"/>
              <a:ext cx="134" cy="155"/>
            </a:xfrm>
            <a:custGeom>
              <a:avLst/>
              <a:gdLst>
                <a:gd name="T0" fmla="*/ 73 w 132"/>
                <a:gd name="T1" fmla="*/ 297 h 138"/>
                <a:gd name="T2" fmla="*/ 67 w 132"/>
                <a:gd name="T3" fmla="*/ 285 h 138"/>
                <a:gd name="T4" fmla="*/ 55 w 132"/>
                <a:gd name="T5" fmla="*/ 273 h 138"/>
                <a:gd name="T6" fmla="*/ 49 w 132"/>
                <a:gd name="T7" fmla="*/ 231 h 138"/>
                <a:gd name="T8" fmla="*/ 43 w 132"/>
                <a:gd name="T9" fmla="*/ 217 h 138"/>
                <a:gd name="T10" fmla="*/ 30 w 132"/>
                <a:gd name="T11" fmla="*/ 217 h 138"/>
                <a:gd name="T12" fmla="*/ 18 w 132"/>
                <a:gd name="T13" fmla="*/ 191 h 138"/>
                <a:gd name="T14" fmla="*/ 6 w 132"/>
                <a:gd name="T15" fmla="*/ 147 h 138"/>
                <a:gd name="T16" fmla="*/ 0 w 132"/>
                <a:gd name="T17" fmla="*/ 111 h 138"/>
                <a:gd name="T18" fmla="*/ 24 w 132"/>
                <a:gd name="T19" fmla="*/ 111 h 138"/>
                <a:gd name="T20" fmla="*/ 49 w 132"/>
                <a:gd name="T21" fmla="*/ 81 h 138"/>
                <a:gd name="T22" fmla="*/ 67 w 132"/>
                <a:gd name="T23" fmla="*/ 39 h 138"/>
                <a:gd name="T24" fmla="*/ 73 w 132"/>
                <a:gd name="T25" fmla="*/ 13 h 138"/>
                <a:gd name="T26" fmla="*/ 85 w 132"/>
                <a:gd name="T27" fmla="*/ 13 h 138"/>
                <a:gd name="T28" fmla="*/ 97 w 132"/>
                <a:gd name="T29" fmla="*/ 0 h 138"/>
                <a:gd name="T30" fmla="*/ 97 w 132"/>
                <a:gd name="T31" fmla="*/ 27 h 138"/>
                <a:gd name="T32" fmla="*/ 107 w 132"/>
                <a:gd name="T33" fmla="*/ 27 h 138"/>
                <a:gd name="T34" fmla="*/ 128 w 132"/>
                <a:gd name="T35" fmla="*/ 39 h 138"/>
                <a:gd name="T36" fmla="*/ 146 w 132"/>
                <a:gd name="T37" fmla="*/ 54 h 138"/>
                <a:gd name="T38" fmla="*/ 146 w 132"/>
                <a:gd name="T39" fmla="*/ 111 h 138"/>
                <a:gd name="T40" fmla="*/ 140 w 132"/>
                <a:gd name="T41" fmla="*/ 147 h 138"/>
                <a:gd name="T42" fmla="*/ 146 w 132"/>
                <a:gd name="T43" fmla="*/ 191 h 138"/>
                <a:gd name="T44" fmla="*/ 140 w 132"/>
                <a:gd name="T45" fmla="*/ 231 h 138"/>
                <a:gd name="T46" fmla="*/ 134 w 132"/>
                <a:gd name="T47" fmla="*/ 257 h 138"/>
                <a:gd name="T48" fmla="*/ 122 w 132"/>
                <a:gd name="T49" fmla="*/ 285 h 138"/>
                <a:gd name="T50" fmla="*/ 116 w 132"/>
                <a:gd name="T51" fmla="*/ 310 h 138"/>
                <a:gd name="T52" fmla="*/ 91 w 132"/>
                <a:gd name="T53" fmla="*/ 310 h 138"/>
                <a:gd name="T54" fmla="*/ 73 w 132"/>
                <a:gd name="T55" fmla="*/ 297 h 138"/>
                <a:gd name="T56" fmla="*/ 73 w 132"/>
                <a:gd name="T57" fmla="*/ 29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US"/>
            </a:p>
          </p:txBody>
        </p:sp>
        <p:sp>
          <p:nvSpPr>
            <p:cNvPr id="12567" name="Freeform 4330"/>
            <p:cNvSpPr>
              <a:spLocks/>
            </p:cNvSpPr>
            <p:nvPr/>
          </p:nvSpPr>
          <p:spPr bwMode="auto">
            <a:xfrm>
              <a:off x="1535" y="3292"/>
              <a:ext cx="90" cy="101"/>
            </a:xfrm>
            <a:custGeom>
              <a:avLst/>
              <a:gdLst>
                <a:gd name="T0" fmla="*/ 84 w 90"/>
                <a:gd name="T1" fmla="*/ 107 h 90"/>
                <a:gd name="T2" fmla="*/ 66 w 90"/>
                <a:gd name="T3" fmla="*/ 81 h 90"/>
                <a:gd name="T4" fmla="*/ 48 w 90"/>
                <a:gd name="T5" fmla="*/ 39 h 90"/>
                <a:gd name="T6" fmla="*/ 42 w 90"/>
                <a:gd name="T7" fmla="*/ 27 h 90"/>
                <a:gd name="T8" fmla="*/ 36 w 90"/>
                <a:gd name="T9" fmla="*/ 27 h 90"/>
                <a:gd name="T10" fmla="*/ 12 w 90"/>
                <a:gd name="T11" fmla="*/ 0 h 90"/>
                <a:gd name="T12" fmla="*/ 6 w 90"/>
                <a:gd name="T13" fmla="*/ 0 h 90"/>
                <a:gd name="T14" fmla="*/ 6 w 90"/>
                <a:gd name="T15" fmla="*/ 0 h 90"/>
                <a:gd name="T16" fmla="*/ 6 w 90"/>
                <a:gd name="T17" fmla="*/ 54 h 90"/>
                <a:gd name="T18" fmla="*/ 6 w 90"/>
                <a:gd name="T19" fmla="*/ 93 h 90"/>
                <a:gd name="T20" fmla="*/ 6 w 90"/>
                <a:gd name="T21" fmla="*/ 107 h 90"/>
                <a:gd name="T22" fmla="*/ 0 w 90"/>
                <a:gd name="T23" fmla="*/ 147 h 90"/>
                <a:gd name="T24" fmla="*/ 12 w 90"/>
                <a:gd name="T25" fmla="*/ 176 h 90"/>
                <a:gd name="T26" fmla="*/ 36 w 90"/>
                <a:gd name="T27" fmla="*/ 202 h 90"/>
                <a:gd name="T28" fmla="*/ 60 w 90"/>
                <a:gd name="T29" fmla="*/ 202 h 90"/>
                <a:gd name="T30" fmla="*/ 78 w 90"/>
                <a:gd name="T31" fmla="*/ 186 h 90"/>
                <a:gd name="T32" fmla="*/ 90 w 90"/>
                <a:gd name="T33" fmla="*/ 162 h 90"/>
                <a:gd name="T34" fmla="*/ 84 w 90"/>
                <a:gd name="T35" fmla="*/ 120 h 90"/>
                <a:gd name="T36" fmla="*/ 84 w 90"/>
                <a:gd name="T37" fmla="*/ 10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2568" name="Freeform 4331"/>
            <p:cNvSpPr>
              <a:spLocks/>
            </p:cNvSpPr>
            <p:nvPr/>
          </p:nvSpPr>
          <p:spPr bwMode="auto">
            <a:xfrm>
              <a:off x="1322" y="3104"/>
              <a:ext cx="279" cy="680"/>
            </a:xfrm>
            <a:custGeom>
              <a:avLst/>
              <a:gdLst>
                <a:gd name="T0" fmla="*/ 164 w 276"/>
                <a:gd name="T1" fmla="*/ 877 h 604"/>
                <a:gd name="T2" fmla="*/ 164 w 276"/>
                <a:gd name="T3" fmla="*/ 933 h 604"/>
                <a:gd name="T4" fmla="*/ 176 w 276"/>
                <a:gd name="T5" fmla="*/ 933 h 604"/>
                <a:gd name="T6" fmla="*/ 182 w 276"/>
                <a:gd name="T7" fmla="*/ 960 h 604"/>
                <a:gd name="T8" fmla="*/ 164 w 276"/>
                <a:gd name="T9" fmla="*/ 948 h 604"/>
                <a:gd name="T10" fmla="*/ 164 w 276"/>
                <a:gd name="T11" fmla="*/ 1000 h 604"/>
                <a:gd name="T12" fmla="*/ 164 w 276"/>
                <a:gd name="T13" fmla="*/ 1055 h 604"/>
                <a:gd name="T14" fmla="*/ 140 w 276"/>
                <a:gd name="T15" fmla="*/ 1122 h 604"/>
                <a:gd name="T16" fmla="*/ 182 w 276"/>
                <a:gd name="T17" fmla="*/ 1165 h 604"/>
                <a:gd name="T18" fmla="*/ 182 w 276"/>
                <a:gd name="T19" fmla="*/ 1191 h 604"/>
                <a:gd name="T20" fmla="*/ 164 w 276"/>
                <a:gd name="T21" fmla="*/ 1276 h 604"/>
                <a:gd name="T22" fmla="*/ 152 w 276"/>
                <a:gd name="T23" fmla="*/ 1276 h 604"/>
                <a:gd name="T24" fmla="*/ 152 w 276"/>
                <a:gd name="T25" fmla="*/ 1300 h 604"/>
                <a:gd name="T26" fmla="*/ 158 w 276"/>
                <a:gd name="T27" fmla="*/ 1342 h 604"/>
                <a:gd name="T28" fmla="*/ 164 w 276"/>
                <a:gd name="T29" fmla="*/ 1357 h 604"/>
                <a:gd name="T30" fmla="*/ 140 w 276"/>
                <a:gd name="T31" fmla="*/ 1357 h 604"/>
                <a:gd name="T32" fmla="*/ 103 w 276"/>
                <a:gd name="T33" fmla="*/ 1342 h 604"/>
                <a:gd name="T34" fmla="*/ 85 w 276"/>
                <a:gd name="T35" fmla="*/ 1300 h 604"/>
                <a:gd name="T36" fmla="*/ 79 w 276"/>
                <a:gd name="T37" fmla="*/ 1220 h 604"/>
                <a:gd name="T38" fmla="*/ 73 w 276"/>
                <a:gd name="T39" fmla="*/ 1110 h 604"/>
                <a:gd name="T40" fmla="*/ 67 w 276"/>
                <a:gd name="T41" fmla="*/ 1055 h 604"/>
                <a:gd name="T42" fmla="*/ 67 w 276"/>
                <a:gd name="T43" fmla="*/ 1025 h 604"/>
                <a:gd name="T44" fmla="*/ 42 w 276"/>
                <a:gd name="T45" fmla="*/ 974 h 604"/>
                <a:gd name="T46" fmla="*/ 36 w 276"/>
                <a:gd name="T47" fmla="*/ 906 h 604"/>
                <a:gd name="T48" fmla="*/ 24 w 276"/>
                <a:gd name="T49" fmla="*/ 795 h 604"/>
                <a:gd name="T50" fmla="*/ 24 w 276"/>
                <a:gd name="T51" fmla="*/ 742 h 604"/>
                <a:gd name="T52" fmla="*/ 24 w 276"/>
                <a:gd name="T53" fmla="*/ 644 h 604"/>
                <a:gd name="T54" fmla="*/ 24 w 276"/>
                <a:gd name="T55" fmla="*/ 547 h 604"/>
                <a:gd name="T56" fmla="*/ 12 w 276"/>
                <a:gd name="T57" fmla="*/ 477 h 604"/>
                <a:gd name="T58" fmla="*/ 6 w 276"/>
                <a:gd name="T59" fmla="*/ 422 h 604"/>
                <a:gd name="T60" fmla="*/ 6 w 276"/>
                <a:gd name="T61" fmla="*/ 356 h 604"/>
                <a:gd name="T62" fmla="*/ 12 w 276"/>
                <a:gd name="T63" fmla="*/ 288 h 604"/>
                <a:gd name="T64" fmla="*/ 24 w 276"/>
                <a:gd name="T65" fmla="*/ 231 h 604"/>
                <a:gd name="T66" fmla="*/ 12 w 276"/>
                <a:gd name="T67" fmla="*/ 140 h 604"/>
                <a:gd name="T68" fmla="*/ 30 w 276"/>
                <a:gd name="T69" fmla="*/ 98 h 604"/>
                <a:gd name="T70" fmla="*/ 30 w 276"/>
                <a:gd name="T71" fmla="*/ 42 h 604"/>
                <a:gd name="T72" fmla="*/ 55 w 276"/>
                <a:gd name="T73" fmla="*/ 0 h 604"/>
                <a:gd name="T74" fmla="*/ 85 w 276"/>
                <a:gd name="T75" fmla="*/ 42 h 604"/>
                <a:gd name="T76" fmla="*/ 115 w 276"/>
                <a:gd name="T77" fmla="*/ 14 h 604"/>
                <a:gd name="T78" fmla="*/ 133 w 276"/>
                <a:gd name="T79" fmla="*/ 54 h 604"/>
                <a:gd name="T80" fmla="*/ 170 w 276"/>
                <a:gd name="T81" fmla="*/ 111 h 604"/>
                <a:gd name="T82" fmla="*/ 200 w 276"/>
                <a:gd name="T83" fmla="*/ 140 h 604"/>
                <a:gd name="T84" fmla="*/ 212 w 276"/>
                <a:gd name="T85" fmla="*/ 204 h 604"/>
                <a:gd name="T86" fmla="*/ 224 w 276"/>
                <a:gd name="T87" fmla="*/ 259 h 604"/>
                <a:gd name="T88" fmla="*/ 261 w 276"/>
                <a:gd name="T89" fmla="*/ 244 h 604"/>
                <a:gd name="T90" fmla="*/ 273 w 276"/>
                <a:gd name="T91" fmla="*/ 163 h 604"/>
                <a:gd name="T92" fmla="*/ 297 w 276"/>
                <a:gd name="T93" fmla="*/ 231 h 604"/>
                <a:gd name="T94" fmla="*/ 273 w 276"/>
                <a:gd name="T95" fmla="*/ 272 h 604"/>
                <a:gd name="T96" fmla="*/ 230 w 276"/>
                <a:gd name="T97" fmla="*/ 384 h 604"/>
                <a:gd name="T98" fmla="*/ 230 w 276"/>
                <a:gd name="T99" fmla="*/ 477 h 604"/>
                <a:gd name="T100" fmla="*/ 224 w 276"/>
                <a:gd name="T101" fmla="*/ 534 h 604"/>
                <a:gd name="T102" fmla="*/ 261 w 276"/>
                <a:gd name="T103" fmla="*/ 616 h 604"/>
                <a:gd name="T104" fmla="*/ 273 w 276"/>
                <a:gd name="T105" fmla="*/ 673 h 604"/>
                <a:gd name="T106" fmla="*/ 224 w 276"/>
                <a:gd name="T107" fmla="*/ 767 h 604"/>
                <a:gd name="T108" fmla="*/ 200 w 276"/>
                <a:gd name="T109" fmla="*/ 781 h 604"/>
                <a:gd name="T110" fmla="*/ 188 w 276"/>
                <a:gd name="T111" fmla="*/ 795 h 604"/>
                <a:gd name="T112" fmla="*/ 188 w 276"/>
                <a:gd name="T113" fmla="*/ 87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2569" name="Freeform 4332"/>
            <p:cNvSpPr>
              <a:spLocks/>
            </p:cNvSpPr>
            <p:nvPr/>
          </p:nvSpPr>
          <p:spPr bwMode="auto">
            <a:xfrm>
              <a:off x="1322" y="3548"/>
              <a:ext cx="12" cy="34"/>
            </a:xfrm>
            <a:custGeom>
              <a:avLst/>
              <a:gdLst>
                <a:gd name="T0" fmla="*/ 6 w 12"/>
                <a:gd name="T1" fmla="*/ 0 h 30"/>
                <a:gd name="T2" fmla="*/ 0 w 12"/>
                <a:gd name="T3" fmla="*/ 14 h 30"/>
                <a:gd name="T4" fmla="*/ 6 w 12"/>
                <a:gd name="T5" fmla="*/ 74 h 30"/>
                <a:gd name="T6" fmla="*/ 12 w 12"/>
                <a:gd name="T7" fmla="*/ 74 h 30"/>
                <a:gd name="T8" fmla="*/ 12 w 12"/>
                <a:gd name="T9" fmla="*/ 58 h 30"/>
                <a:gd name="T10" fmla="*/ 12 w 12"/>
                <a:gd name="T11" fmla="*/ 29 h 30"/>
                <a:gd name="T12" fmla="*/ 12 w 12"/>
                <a:gd name="T13" fmla="*/ 29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70" name="Freeform 4333"/>
            <p:cNvSpPr>
              <a:spLocks/>
            </p:cNvSpPr>
            <p:nvPr/>
          </p:nvSpPr>
          <p:spPr bwMode="auto">
            <a:xfrm>
              <a:off x="1351" y="3703"/>
              <a:ext cx="19" cy="27"/>
            </a:xfrm>
            <a:custGeom>
              <a:avLst/>
              <a:gdLst>
                <a:gd name="T0" fmla="*/ 6 w 18"/>
                <a:gd name="T1" fmla="*/ 0 h 24"/>
                <a:gd name="T2" fmla="*/ 0 w 18"/>
                <a:gd name="T3" fmla="*/ 29 h 24"/>
                <a:gd name="T4" fmla="*/ 19 w 18"/>
                <a:gd name="T5" fmla="*/ 54 h 24"/>
                <a:gd name="T6" fmla="*/ 25 w 18"/>
                <a:gd name="T7" fmla="*/ 54 h 24"/>
                <a:gd name="T8" fmla="*/ 25 w 18"/>
                <a:gd name="T9" fmla="*/ 42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71" name="Freeform 4334"/>
            <p:cNvSpPr>
              <a:spLocks/>
            </p:cNvSpPr>
            <p:nvPr/>
          </p:nvSpPr>
          <p:spPr bwMode="auto">
            <a:xfrm>
              <a:off x="1085" y="2577"/>
              <a:ext cx="97" cy="149"/>
            </a:xfrm>
            <a:custGeom>
              <a:avLst/>
              <a:gdLst>
                <a:gd name="T0" fmla="*/ 0 w 96"/>
                <a:gd name="T1" fmla="*/ 126 h 132"/>
                <a:gd name="T2" fmla="*/ 0 w 96"/>
                <a:gd name="T3" fmla="*/ 167 h 132"/>
                <a:gd name="T4" fmla="*/ 0 w 96"/>
                <a:gd name="T5" fmla="*/ 181 h 132"/>
                <a:gd name="T6" fmla="*/ 12 w 96"/>
                <a:gd name="T7" fmla="*/ 198 h 132"/>
                <a:gd name="T8" fmla="*/ 12 w 96"/>
                <a:gd name="T9" fmla="*/ 181 h 132"/>
                <a:gd name="T10" fmla="*/ 18 w 96"/>
                <a:gd name="T11" fmla="*/ 198 h 132"/>
                <a:gd name="T12" fmla="*/ 12 w 96"/>
                <a:gd name="T13" fmla="*/ 225 h 132"/>
                <a:gd name="T14" fmla="*/ 6 w 96"/>
                <a:gd name="T15" fmla="*/ 238 h 132"/>
                <a:gd name="T16" fmla="*/ 12 w 96"/>
                <a:gd name="T17" fmla="*/ 254 h 132"/>
                <a:gd name="T18" fmla="*/ 6 w 96"/>
                <a:gd name="T19" fmla="*/ 279 h 132"/>
                <a:gd name="T20" fmla="*/ 12 w 96"/>
                <a:gd name="T21" fmla="*/ 279 h 132"/>
                <a:gd name="T22" fmla="*/ 30 w 96"/>
                <a:gd name="T23" fmla="*/ 308 h 132"/>
                <a:gd name="T24" fmla="*/ 36 w 96"/>
                <a:gd name="T25" fmla="*/ 293 h 132"/>
                <a:gd name="T26" fmla="*/ 36 w 96"/>
                <a:gd name="T27" fmla="*/ 268 h 132"/>
                <a:gd name="T28" fmla="*/ 42 w 96"/>
                <a:gd name="T29" fmla="*/ 254 h 132"/>
                <a:gd name="T30" fmla="*/ 55 w 96"/>
                <a:gd name="T31" fmla="*/ 225 h 132"/>
                <a:gd name="T32" fmla="*/ 55 w 96"/>
                <a:gd name="T33" fmla="*/ 225 h 132"/>
                <a:gd name="T34" fmla="*/ 55 w 96"/>
                <a:gd name="T35" fmla="*/ 238 h 132"/>
                <a:gd name="T36" fmla="*/ 55 w 96"/>
                <a:gd name="T37" fmla="*/ 238 h 132"/>
                <a:gd name="T38" fmla="*/ 55 w 96"/>
                <a:gd name="T39" fmla="*/ 225 h 132"/>
                <a:gd name="T40" fmla="*/ 61 w 96"/>
                <a:gd name="T41" fmla="*/ 211 h 132"/>
                <a:gd name="T42" fmla="*/ 73 w 96"/>
                <a:gd name="T43" fmla="*/ 198 h 132"/>
                <a:gd name="T44" fmla="*/ 91 w 96"/>
                <a:gd name="T45" fmla="*/ 167 h 132"/>
                <a:gd name="T46" fmla="*/ 103 w 96"/>
                <a:gd name="T47" fmla="*/ 112 h 132"/>
                <a:gd name="T48" fmla="*/ 103 w 96"/>
                <a:gd name="T49" fmla="*/ 126 h 132"/>
                <a:gd name="T50" fmla="*/ 97 w 96"/>
                <a:gd name="T51" fmla="*/ 86 h 132"/>
                <a:gd name="T52" fmla="*/ 103 w 96"/>
                <a:gd name="T53" fmla="*/ 86 h 132"/>
                <a:gd name="T54" fmla="*/ 85 w 96"/>
                <a:gd name="T55" fmla="*/ 55 h 132"/>
                <a:gd name="T56" fmla="*/ 67 w 96"/>
                <a:gd name="T57" fmla="*/ 55 h 132"/>
                <a:gd name="T58" fmla="*/ 55 w 96"/>
                <a:gd name="T59" fmla="*/ 29 h 132"/>
                <a:gd name="T60" fmla="*/ 36 w 96"/>
                <a:gd name="T61" fmla="*/ 0 h 132"/>
                <a:gd name="T62" fmla="*/ 30 w 96"/>
                <a:gd name="T63" fmla="*/ 29 h 132"/>
                <a:gd name="T64" fmla="*/ 12 w 96"/>
                <a:gd name="T65" fmla="*/ 42 h 132"/>
                <a:gd name="T66" fmla="*/ 6 w 96"/>
                <a:gd name="T67" fmla="*/ 86 h 132"/>
                <a:gd name="T68" fmla="*/ 6 w 96"/>
                <a:gd name="T69" fmla="*/ 98 h 132"/>
                <a:gd name="T70" fmla="*/ 0 w 96"/>
                <a:gd name="T71" fmla="*/ 126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2572" name="Freeform 4335"/>
            <p:cNvSpPr>
              <a:spLocks/>
            </p:cNvSpPr>
            <p:nvPr/>
          </p:nvSpPr>
          <p:spPr bwMode="auto">
            <a:xfrm>
              <a:off x="892" y="2611"/>
              <a:ext cx="12" cy="21"/>
            </a:xfrm>
            <a:custGeom>
              <a:avLst/>
              <a:gdLst>
                <a:gd name="T0" fmla="*/ 0 w 12"/>
                <a:gd name="T1" fmla="*/ 0 h 18"/>
                <a:gd name="T2" fmla="*/ 6 w 12"/>
                <a:gd name="T3" fmla="*/ 35 h 18"/>
                <a:gd name="T4" fmla="*/ 0 w 12"/>
                <a:gd name="T5" fmla="*/ 55 h 18"/>
                <a:gd name="T6" fmla="*/ 12 w 12"/>
                <a:gd name="T7" fmla="*/ 5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573" name="Freeform 4336"/>
            <p:cNvSpPr>
              <a:spLocks/>
            </p:cNvSpPr>
            <p:nvPr/>
          </p:nvSpPr>
          <p:spPr bwMode="auto">
            <a:xfrm>
              <a:off x="1097" y="2672"/>
              <a:ext cx="6" cy="7"/>
            </a:xfrm>
            <a:custGeom>
              <a:avLst/>
              <a:gdLst>
                <a:gd name="T0" fmla="*/ 6 w 6"/>
                <a:gd name="T1" fmla="*/ 0 h 6"/>
                <a:gd name="T2" fmla="*/ 0 w 6"/>
                <a:gd name="T3" fmla="*/ 1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74" name="Freeform 4337"/>
            <p:cNvSpPr>
              <a:spLocks/>
            </p:cNvSpPr>
            <p:nvPr/>
          </p:nvSpPr>
          <p:spPr bwMode="auto">
            <a:xfrm>
              <a:off x="910" y="2625"/>
              <a:ext cx="7" cy="7"/>
            </a:xfrm>
            <a:custGeom>
              <a:avLst/>
              <a:gdLst>
                <a:gd name="T0" fmla="*/ 18 w 6"/>
                <a:gd name="T1" fmla="*/ 18 h 6"/>
                <a:gd name="T2" fmla="*/ 18 w 6"/>
                <a:gd name="T3" fmla="*/ 18 h 6"/>
                <a:gd name="T4" fmla="*/ 0 w 6"/>
                <a:gd name="T5" fmla="*/ 0 h 6"/>
                <a:gd name="T6" fmla="*/ 18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575" name="Freeform 4338"/>
            <p:cNvSpPr>
              <a:spLocks/>
            </p:cNvSpPr>
            <p:nvPr/>
          </p:nvSpPr>
          <p:spPr bwMode="auto">
            <a:xfrm>
              <a:off x="1080" y="2611"/>
              <a:ext cx="229" cy="411"/>
            </a:xfrm>
            <a:custGeom>
              <a:avLst/>
              <a:gdLst>
                <a:gd name="T0" fmla="*/ 229 w 228"/>
                <a:gd name="T1" fmla="*/ 673 h 365"/>
                <a:gd name="T2" fmla="*/ 229 w 228"/>
                <a:gd name="T3" fmla="*/ 743 h 365"/>
                <a:gd name="T4" fmla="*/ 229 w 228"/>
                <a:gd name="T5" fmla="*/ 781 h 365"/>
                <a:gd name="T6" fmla="*/ 223 w 228"/>
                <a:gd name="T7" fmla="*/ 824 h 365"/>
                <a:gd name="T8" fmla="*/ 217 w 228"/>
                <a:gd name="T9" fmla="*/ 838 h 365"/>
                <a:gd name="T10" fmla="*/ 193 w 228"/>
                <a:gd name="T11" fmla="*/ 795 h 365"/>
                <a:gd name="T12" fmla="*/ 133 w 228"/>
                <a:gd name="T13" fmla="*/ 714 h 365"/>
                <a:gd name="T14" fmla="*/ 96 w 228"/>
                <a:gd name="T15" fmla="*/ 645 h 365"/>
                <a:gd name="T16" fmla="*/ 84 w 228"/>
                <a:gd name="T17" fmla="*/ 577 h 365"/>
                <a:gd name="T18" fmla="*/ 66 w 228"/>
                <a:gd name="T19" fmla="*/ 492 h 365"/>
                <a:gd name="T20" fmla="*/ 42 w 228"/>
                <a:gd name="T21" fmla="*/ 399 h 365"/>
                <a:gd name="T22" fmla="*/ 30 w 228"/>
                <a:gd name="T23" fmla="*/ 330 h 365"/>
                <a:gd name="T24" fmla="*/ 6 w 228"/>
                <a:gd name="T25" fmla="*/ 275 h 365"/>
                <a:gd name="T26" fmla="*/ 6 w 228"/>
                <a:gd name="T27" fmla="*/ 179 h 365"/>
                <a:gd name="T28" fmla="*/ 18 w 228"/>
                <a:gd name="T29" fmla="*/ 179 h 365"/>
                <a:gd name="T30" fmla="*/ 18 w 228"/>
                <a:gd name="T31" fmla="*/ 205 h 365"/>
                <a:gd name="T32" fmla="*/ 42 w 228"/>
                <a:gd name="T33" fmla="*/ 220 h 365"/>
                <a:gd name="T34" fmla="*/ 48 w 228"/>
                <a:gd name="T35" fmla="*/ 179 h 365"/>
                <a:gd name="T36" fmla="*/ 54 w 228"/>
                <a:gd name="T37" fmla="*/ 150 h 365"/>
                <a:gd name="T38" fmla="*/ 54 w 228"/>
                <a:gd name="T39" fmla="*/ 163 h 365"/>
                <a:gd name="T40" fmla="*/ 60 w 228"/>
                <a:gd name="T41" fmla="*/ 140 h 365"/>
                <a:gd name="T42" fmla="*/ 90 w 228"/>
                <a:gd name="T43" fmla="*/ 98 h 365"/>
                <a:gd name="T44" fmla="*/ 102 w 228"/>
                <a:gd name="T45" fmla="*/ 54 h 365"/>
                <a:gd name="T46" fmla="*/ 102 w 228"/>
                <a:gd name="T47" fmla="*/ 14 h 365"/>
                <a:gd name="T48" fmla="*/ 127 w 228"/>
                <a:gd name="T49" fmla="*/ 54 h 365"/>
                <a:gd name="T50" fmla="*/ 145 w 228"/>
                <a:gd name="T51" fmla="*/ 111 h 365"/>
                <a:gd name="T52" fmla="*/ 181 w 228"/>
                <a:gd name="T53" fmla="*/ 111 h 365"/>
                <a:gd name="T54" fmla="*/ 193 w 228"/>
                <a:gd name="T55" fmla="*/ 179 h 365"/>
                <a:gd name="T56" fmla="*/ 199 w 228"/>
                <a:gd name="T57" fmla="*/ 193 h 365"/>
                <a:gd name="T58" fmla="*/ 169 w 228"/>
                <a:gd name="T59" fmla="*/ 220 h 365"/>
                <a:gd name="T60" fmla="*/ 151 w 228"/>
                <a:gd name="T61" fmla="*/ 275 h 365"/>
                <a:gd name="T62" fmla="*/ 139 w 228"/>
                <a:gd name="T63" fmla="*/ 343 h 365"/>
                <a:gd name="T64" fmla="*/ 151 w 228"/>
                <a:gd name="T65" fmla="*/ 411 h 365"/>
                <a:gd name="T66" fmla="*/ 157 w 228"/>
                <a:gd name="T67" fmla="*/ 437 h 365"/>
                <a:gd name="T68" fmla="*/ 181 w 228"/>
                <a:gd name="T69" fmla="*/ 468 h 365"/>
                <a:gd name="T70" fmla="*/ 199 w 228"/>
                <a:gd name="T71" fmla="*/ 468 h 365"/>
                <a:gd name="T72" fmla="*/ 217 w 228"/>
                <a:gd name="T73" fmla="*/ 507 h 365"/>
                <a:gd name="T74" fmla="*/ 235 w 228"/>
                <a:gd name="T75" fmla="*/ 577 h 365"/>
                <a:gd name="T76" fmla="*/ 229 w 228"/>
                <a:gd name="T77" fmla="*/ 645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2576" name="Freeform 4339"/>
            <p:cNvSpPr>
              <a:spLocks/>
            </p:cNvSpPr>
            <p:nvPr/>
          </p:nvSpPr>
          <p:spPr bwMode="auto">
            <a:xfrm>
              <a:off x="3741" y="1426"/>
              <a:ext cx="908" cy="734"/>
            </a:xfrm>
            <a:custGeom>
              <a:avLst/>
              <a:gdLst>
                <a:gd name="T0" fmla="*/ 392 w 897"/>
                <a:gd name="T1" fmla="*/ 1149 h 652"/>
                <a:gd name="T2" fmla="*/ 327 w 897"/>
                <a:gd name="T3" fmla="*/ 1138 h 652"/>
                <a:gd name="T4" fmla="*/ 248 w 897"/>
                <a:gd name="T5" fmla="*/ 1098 h 652"/>
                <a:gd name="T6" fmla="*/ 182 w 897"/>
                <a:gd name="T7" fmla="*/ 1040 h 652"/>
                <a:gd name="T8" fmla="*/ 121 w 897"/>
                <a:gd name="T9" fmla="*/ 933 h 652"/>
                <a:gd name="T10" fmla="*/ 121 w 897"/>
                <a:gd name="T11" fmla="*/ 852 h 652"/>
                <a:gd name="T12" fmla="*/ 109 w 897"/>
                <a:gd name="T13" fmla="*/ 807 h 652"/>
                <a:gd name="T14" fmla="*/ 55 w 897"/>
                <a:gd name="T15" fmla="*/ 742 h 652"/>
                <a:gd name="T16" fmla="*/ 36 w 897"/>
                <a:gd name="T17" fmla="*/ 714 h 652"/>
                <a:gd name="T18" fmla="*/ 18 w 897"/>
                <a:gd name="T19" fmla="*/ 576 h 652"/>
                <a:gd name="T20" fmla="*/ 97 w 897"/>
                <a:gd name="T21" fmla="*/ 491 h 652"/>
                <a:gd name="T22" fmla="*/ 79 w 897"/>
                <a:gd name="T23" fmla="*/ 384 h 652"/>
                <a:gd name="T24" fmla="*/ 103 w 897"/>
                <a:gd name="T25" fmla="*/ 304 h 652"/>
                <a:gd name="T26" fmla="*/ 146 w 897"/>
                <a:gd name="T27" fmla="*/ 220 h 652"/>
                <a:gd name="T28" fmla="*/ 194 w 897"/>
                <a:gd name="T29" fmla="*/ 233 h 652"/>
                <a:gd name="T30" fmla="*/ 284 w 897"/>
                <a:gd name="T31" fmla="*/ 370 h 652"/>
                <a:gd name="T32" fmla="*/ 399 w 897"/>
                <a:gd name="T33" fmla="*/ 465 h 652"/>
                <a:gd name="T34" fmla="*/ 497 w 897"/>
                <a:gd name="T35" fmla="*/ 507 h 652"/>
                <a:gd name="T36" fmla="*/ 599 w 897"/>
                <a:gd name="T37" fmla="*/ 477 h 652"/>
                <a:gd name="T38" fmla="*/ 658 w 897"/>
                <a:gd name="T39" fmla="*/ 355 h 652"/>
                <a:gd name="T40" fmla="*/ 723 w 897"/>
                <a:gd name="T41" fmla="*/ 275 h 652"/>
                <a:gd name="T42" fmla="*/ 638 w 897"/>
                <a:gd name="T43" fmla="*/ 220 h 652"/>
                <a:gd name="T44" fmla="*/ 678 w 897"/>
                <a:gd name="T45" fmla="*/ 140 h 652"/>
                <a:gd name="T46" fmla="*/ 665 w 897"/>
                <a:gd name="T47" fmla="*/ 0 h 652"/>
                <a:gd name="T48" fmla="*/ 781 w 897"/>
                <a:gd name="T49" fmla="*/ 83 h 652"/>
                <a:gd name="T50" fmla="*/ 886 w 897"/>
                <a:gd name="T51" fmla="*/ 193 h 652"/>
                <a:gd name="T52" fmla="*/ 970 w 897"/>
                <a:gd name="T53" fmla="*/ 315 h 652"/>
                <a:gd name="T54" fmla="*/ 970 w 897"/>
                <a:gd name="T55" fmla="*/ 451 h 652"/>
                <a:gd name="T56" fmla="*/ 938 w 897"/>
                <a:gd name="T57" fmla="*/ 507 h 652"/>
                <a:gd name="T58" fmla="*/ 899 w 897"/>
                <a:gd name="T59" fmla="*/ 563 h 652"/>
                <a:gd name="T60" fmla="*/ 848 w 897"/>
                <a:gd name="T61" fmla="*/ 644 h 652"/>
                <a:gd name="T62" fmla="*/ 821 w 897"/>
                <a:gd name="T63" fmla="*/ 563 h 652"/>
                <a:gd name="T64" fmla="*/ 788 w 897"/>
                <a:gd name="T65" fmla="*/ 673 h 652"/>
                <a:gd name="T66" fmla="*/ 873 w 897"/>
                <a:gd name="T67" fmla="*/ 714 h 652"/>
                <a:gd name="T68" fmla="*/ 860 w 897"/>
                <a:gd name="T69" fmla="*/ 767 h 652"/>
                <a:gd name="T70" fmla="*/ 906 w 897"/>
                <a:gd name="T71" fmla="*/ 933 h 652"/>
                <a:gd name="T72" fmla="*/ 913 w 897"/>
                <a:gd name="T73" fmla="*/ 1030 h 652"/>
                <a:gd name="T74" fmla="*/ 931 w 897"/>
                <a:gd name="T75" fmla="*/ 1069 h 652"/>
                <a:gd name="T76" fmla="*/ 938 w 897"/>
                <a:gd name="T77" fmla="*/ 1111 h 652"/>
                <a:gd name="T78" fmla="*/ 931 w 897"/>
                <a:gd name="T79" fmla="*/ 1149 h 652"/>
                <a:gd name="T80" fmla="*/ 913 w 897"/>
                <a:gd name="T81" fmla="*/ 1234 h 652"/>
                <a:gd name="T82" fmla="*/ 913 w 897"/>
                <a:gd name="T83" fmla="*/ 1261 h 652"/>
                <a:gd name="T84" fmla="*/ 893 w 897"/>
                <a:gd name="T85" fmla="*/ 1300 h 652"/>
                <a:gd name="T86" fmla="*/ 873 w 897"/>
                <a:gd name="T87" fmla="*/ 1370 h 652"/>
                <a:gd name="T88" fmla="*/ 841 w 897"/>
                <a:gd name="T89" fmla="*/ 1370 h 652"/>
                <a:gd name="T90" fmla="*/ 815 w 897"/>
                <a:gd name="T91" fmla="*/ 1370 h 652"/>
                <a:gd name="T92" fmla="*/ 808 w 897"/>
                <a:gd name="T93" fmla="*/ 1425 h 652"/>
                <a:gd name="T94" fmla="*/ 769 w 897"/>
                <a:gd name="T95" fmla="*/ 1440 h 652"/>
                <a:gd name="T96" fmla="*/ 757 w 897"/>
                <a:gd name="T97" fmla="*/ 1440 h 652"/>
                <a:gd name="T98" fmla="*/ 730 w 897"/>
                <a:gd name="T99" fmla="*/ 1425 h 652"/>
                <a:gd name="T100" fmla="*/ 672 w 897"/>
                <a:gd name="T101" fmla="*/ 1354 h 652"/>
                <a:gd name="T102" fmla="*/ 631 w 897"/>
                <a:gd name="T103" fmla="*/ 1384 h 652"/>
                <a:gd name="T104" fmla="*/ 599 w 897"/>
                <a:gd name="T105" fmla="*/ 1397 h 652"/>
                <a:gd name="T106" fmla="*/ 574 w 897"/>
                <a:gd name="T107" fmla="*/ 1440 h 652"/>
                <a:gd name="T108" fmla="*/ 540 w 897"/>
                <a:gd name="T109" fmla="*/ 1314 h 652"/>
                <a:gd name="T110" fmla="*/ 527 w 897"/>
                <a:gd name="T111" fmla="*/ 1247 h 652"/>
                <a:gd name="T112" fmla="*/ 497 w 897"/>
                <a:gd name="T113" fmla="*/ 1111 h 652"/>
                <a:gd name="T114" fmla="*/ 469 w 897"/>
                <a:gd name="T115" fmla="*/ 1082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p>
          </p:txBody>
        </p:sp>
        <p:sp>
          <p:nvSpPr>
            <p:cNvPr id="12577" name="Freeform 4340"/>
            <p:cNvSpPr>
              <a:spLocks/>
            </p:cNvSpPr>
            <p:nvPr/>
          </p:nvSpPr>
          <p:spPr bwMode="auto">
            <a:xfrm>
              <a:off x="4431" y="2166"/>
              <a:ext cx="43" cy="34"/>
            </a:xfrm>
            <a:custGeom>
              <a:avLst/>
              <a:gdLst>
                <a:gd name="T0" fmla="*/ 37 w 42"/>
                <a:gd name="T1" fmla="*/ 0 h 30"/>
                <a:gd name="T2" fmla="*/ 12 w 42"/>
                <a:gd name="T3" fmla="*/ 0 h 30"/>
                <a:gd name="T4" fmla="*/ 0 w 42"/>
                <a:gd name="T5" fmla="*/ 29 h 30"/>
                <a:gd name="T6" fmla="*/ 0 w 42"/>
                <a:gd name="T7" fmla="*/ 58 h 30"/>
                <a:gd name="T8" fmla="*/ 18 w 42"/>
                <a:gd name="T9" fmla="*/ 74 h 30"/>
                <a:gd name="T10" fmla="*/ 31 w 42"/>
                <a:gd name="T11" fmla="*/ 74 h 30"/>
                <a:gd name="T12" fmla="*/ 37 w 42"/>
                <a:gd name="T13" fmla="*/ 42 h 30"/>
                <a:gd name="T14" fmla="*/ 49 w 42"/>
                <a:gd name="T15" fmla="*/ 14 h 30"/>
                <a:gd name="T16" fmla="*/ 43 w 42"/>
                <a:gd name="T17" fmla="*/ 0 h 30"/>
                <a:gd name="T18" fmla="*/ 3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31989" name="Freeform 4341"/>
            <p:cNvSpPr>
              <a:spLocks/>
            </p:cNvSpPr>
            <p:nvPr/>
          </p:nvSpPr>
          <p:spPr bwMode="auto">
            <a:xfrm>
              <a:off x="4735" y="1682"/>
              <a:ext cx="152" cy="182"/>
            </a:xfrm>
            <a:custGeom>
              <a:avLst/>
              <a:gdLst>
                <a:gd name="T0" fmla="*/ 138 w 150"/>
                <a:gd name="T1" fmla="*/ 120 h 162"/>
                <a:gd name="T2" fmla="*/ 132 w 150"/>
                <a:gd name="T3" fmla="*/ 120 h 162"/>
                <a:gd name="T4" fmla="*/ 132 w 150"/>
                <a:gd name="T5" fmla="*/ 126 h 162"/>
                <a:gd name="T6" fmla="*/ 126 w 150"/>
                <a:gd name="T7" fmla="*/ 132 h 162"/>
                <a:gd name="T8" fmla="*/ 126 w 150"/>
                <a:gd name="T9" fmla="*/ 138 h 162"/>
                <a:gd name="T10" fmla="*/ 120 w 150"/>
                <a:gd name="T11" fmla="*/ 126 h 162"/>
                <a:gd name="T12" fmla="*/ 120 w 150"/>
                <a:gd name="T13" fmla="*/ 138 h 162"/>
                <a:gd name="T14" fmla="*/ 96 w 150"/>
                <a:gd name="T15" fmla="*/ 138 h 162"/>
                <a:gd name="T16" fmla="*/ 96 w 150"/>
                <a:gd name="T17" fmla="*/ 132 h 162"/>
                <a:gd name="T18" fmla="*/ 90 w 150"/>
                <a:gd name="T19" fmla="*/ 132 h 162"/>
                <a:gd name="T20" fmla="*/ 90 w 150"/>
                <a:gd name="T21" fmla="*/ 138 h 162"/>
                <a:gd name="T22" fmla="*/ 96 w 150"/>
                <a:gd name="T23" fmla="*/ 144 h 162"/>
                <a:gd name="T24" fmla="*/ 90 w 150"/>
                <a:gd name="T25" fmla="*/ 156 h 162"/>
                <a:gd name="T26" fmla="*/ 84 w 150"/>
                <a:gd name="T27" fmla="*/ 162 h 162"/>
                <a:gd name="T28" fmla="*/ 66 w 150"/>
                <a:gd name="T29" fmla="*/ 150 h 162"/>
                <a:gd name="T30" fmla="*/ 66 w 150"/>
                <a:gd name="T31" fmla="*/ 138 h 162"/>
                <a:gd name="T32" fmla="*/ 48 w 150"/>
                <a:gd name="T33" fmla="*/ 138 h 162"/>
                <a:gd name="T34" fmla="*/ 24 w 150"/>
                <a:gd name="T35" fmla="*/ 144 h 162"/>
                <a:gd name="T36" fmla="*/ 18 w 150"/>
                <a:gd name="T37" fmla="*/ 150 h 162"/>
                <a:gd name="T38" fmla="*/ 0 w 150"/>
                <a:gd name="T39" fmla="*/ 150 h 162"/>
                <a:gd name="T40" fmla="*/ 0 w 150"/>
                <a:gd name="T41" fmla="*/ 144 h 162"/>
                <a:gd name="T42" fmla="*/ 12 w 150"/>
                <a:gd name="T43" fmla="*/ 132 h 162"/>
                <a:gd name="T44" fmla="*/ 24 w 150"/>
                <a:gd name="T45" fmla="*/ 120 h 162"/>
                <a:gd name="T46" fmla="*/ 60 w 150"/>
                <a:gd name="T47" fmla="*/ 120 h 162"/>
                <a:gd name="T48" fmla="*/ 60 w 150"/>
                <a:gd name="T49" fmla="*/ 120 h 162"/>
                <a:gd name="T50" fmla="*/ 72 w 150"/>
                <a:gd name="T51" fmla="*/ 114 h 162"/>
                <a:gd name="T52" fmla="*/ 66 w 150"/>
                <a:gd name="T53" fmla="*/ 102 h 162"/>
                <a:gd name="T54" fmla="*/ 66 w 150"/>
                <a:gd name="T55" fmla="*/ 90 h 162"/>
                <a:gd name="T56" fmla="*/ 72 w 150"/>
                <a:gd name="T57" fmla="*/ 84 h 162"/>
                <a:gd name="T58" fmla="*/ 72 w 150"/>
                <a:gd name="T59" fmla="*/ 90 h 162"/>
                <a:gd name="T60" fmla="*/ 78 w 150"/>
                <a:gd name="T61" fmla="*/ 96 h 162"/>
                <a:gd name="T62" fmla="*/ 96 w 150"/>
                <a:gd name="T63" fmla="*/ 78 h 162"/>
                <a:gd name="T64" fmla="*/ 96 w 150"/>
                <a:gd name="T65" fmla="*/ 66 h 162"/>
                <a:gd name="T66" fmla="*/ 96 w 150"/>
                <a:gd name="T67" fmla="*/ 48 h 162"/>
                <a:gd name="T68" fmla="*/ 90 w 150"/>
                <a:gd name="T69" fmla="*/ 36 h 162"/>
                <a:gd name="T70" fmla="*/ 84 w 150"/>
                <a:gd name="T71" fmla="*/ 18 h 162"/>
                <a:gd name="T72" fmla="*/ 84 w 150"/>
                <a:gd name="T73" fmla="*/ 6 h 162"/>
                <a:gd name="T74" fmla="*/ 90 w 150"/>
                <a:gd name="T75" fmla="*/ 12 h 162"/>
                <a:gd name="T76" fmla="*/ 96 w 150"/>
                <a:gd name="T77" fmla="*/ 12 h 162"/>
                <a:gd name="T78" fmla="*/ 96 w 150"/>
                <a:gd name="T79" fmla="*/ 6 h 162"/>
                <a:gd name="T80" fmla="*/ 90 w 150"/>
                <a:gd name="T81" fmla="*/ 6 h 162"/>
                <a:gd name="T82" fmla="*/ 90 w 150"/>
                <a:gd name="T83" fmla="*/ 0 h 162"/>
                <a:gd name="T84" fmla="*/ 96 w 150"/>
                <a:gd name="T85" fmla="*/ 6 h 162"/>
                <a:gd name="T86" fmla="*/ 114 w 150"/>
                <a:gd name="T87" fmla="*/ 24 h 162"/>
                <a:gd name="T88" fmla="*/ 132 w 150"/>
                <a:gd name="T89" fmla="*/ 42 h 162"/>
                <a:gd name="T90" fmla="*/ 132 w 150"/>
                <a:gd name="T91" fmla="*/ 60 h 162"/>
                <a:gd name="T92" fmla="*/ 126 w 150"/>
                <a:gd name="T93" fmla="*/ 72 h 162"/>
                <a:gd name="T94" fmla="*/ 138 w 150"/>
                <a:gd name="T95" fmla="*/ 96 h 162"/>
                <a:gd name="T96" fmla="*/ 150 w 150"/>
                <a:gd name="T97" fmla="*/ 114 h 162"/>
                <a:gd name="T98" fmla="*/ 138 w 150"/>
                <a:gd name="T99" fmla="*/ 132 h 162"/>
                <a:gd name="T100" fmla="*/ 138 w 150"/>
                <a:gd name="T101" fmla="*/ 12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990" name="Freeform 4342"/>
            <p:cNvSpPr>
              <a:spLocks/>
            </p:cNvSpPr>
            <p:nvPr/>
          </p:nvSpPr>
          <p:spPr bwMode="auto">
            <a:xfrm>
              <a:off x="4789" y="1594"/>
              <a:ext cx="86" cy="88"/>
            </a:xfrm>
            <a:custGeom>
              <a:avLst/>
              <a:gdLst>
                <a:gd name="T0" fmla="*/ 66 w 84"/>
                <a:gd name="T1" fmla="*/ 30 h 78"/>
                <a:gd name="T2" fmla="*/ 48 w 84"/>
                <a:gd name="T3" fmla="*/ 24 h 78"/>
                <a:gd name="T4" fmla="*/ 24 w 84"/>
                <a:gd name="T5" fmla="*/ 12 h 78"/>
                <a:gd name="T6" fmla="*/ 0 w 84"/>
                <a:gd name="T7" fmla="*/ 0 h 78"/>
                <a:gd name="T8" fmla="*/ 0 w 84"/>
                <a:gd name="T9" fmla="*/ 12 h 78"/>
                <a:gd name="T10" fmla="*/ 12 w 84"/>
                <a:gd name="T11" fmla="*/ 24 h 78"/>
                <a:gd name="T12" fmla="*/ 18 w 84"/>
                <a:gd name="T13" fmla="*/ 42 h 78"/>
                <a:gd name="T14" fmla="*/ 6 w 84"/>
                <a:gd name="T15" fmla="*/ 42 h 78"/>
                <a:gd name="T16" fmla="*/ 6 w 84"/>
                <a:gd name="T17" fmla="*/ 48 h 78"/>
                <a:gd name="T18" fmla="*/ 6 w 84"/>
                <a:gd name="T19" fmla="*/ 54 h 78"/>
                <a:gd name="T20" fmla="*/ 6 w 84"/>
                <a:gd name="T21" fmla="*/ 66 h 78"/>
                <a:gd name="T22" fmla="*/ 18 w 84"/>
                <a:gd name="T23" fmla="*/ 78 h 78"/>
                <a:gd name="T24" fmla="*/ 24 w 84"/>
                <a:gd name="T25" fmla="*/ 78 h 78"/>
                <a:gd name="T26" fmla="*/ 30 w 84"/>
                <a:gd name="T27" fmla="*/ 72 h 78"/>
                <a:gd name="T28" fmla="*/ 12 w 84"/>
                <a:gd name="T29" fmla="*/ 60 h 78"/>
                <a:gd name="T30" fmla="*/ 18 w 84"/>
                <a:gd name="T31" fmla="*/ 60 h 78"/>
                <a:gd name="T32" fmla="*/ 30 w 84"/>
                <a:gd name="T33" fmla="*/ 60 h 78"/>
                <a:gd name="T34" fmla="*/ 60 w 84"/>
                <a:gd name="T35" fmla="*/ 66 h 78"/>
                <a:gd name="T36" fmla="*/ 60 w 84"/>
                <a:gd name="T37" fmla="*/ 66 h 78"/>
                <a:gd name="T38" fmla="*/ 72 w 84"/>
                <a:gd name="T39" fmla="*/ 48 h 78"/>
                <a:gd name="T40" fmla="*/ 84 w 84"/>
                <a:gd name="T41" fmla="*/ 42 h 78"/>
                <a:gd name="T42" fmla="*/ 78 w 84"/>
                <a:gd name="T43" fmla="*/ 36 h 78"/>
                <a:gd name="T44" fmla="*/ 66 w 84"/>
                <a:gd name="T45" fmla="*/ 24 h 78"/>
                <a:gd name="T46" fmla="*/ 66 w 84"/>
                <a:gd name="T47"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60" y="66"/>
                  </a:lnTo>
                  <a:lnTo>
                    <a:pt x="72" y="48"/>
                  </a:lnTo>
                  <a:lnTo>
                    <a:pt x="84" y="42"/>
                  </a:lnTo>
                  <a:lnTo>
                    <a:pt x="78" y="36"/>
                  </a:lnTo>
                  <a:lnTo>
                    <a:pt x="66" y="24"/>
                  </a:lnTo>
                  <a:lnTo>
                    <a:pt x="66" y="3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991" name="Freeform 4343"/>
            <p:cNvSpPr>
              <a:spLocks/>
            </p:cNvSpPr>
            <p:nvPr/>
          </p:nvSpPr>
          <p:spPr bwMode="auto">
            <a:xfrm>
              <a:off x="4716" y="1851"/>
              <a:ext cx="49" cy="67"/>
            </a:xfrm>
            <a:custGeom>
              <a:avLst/>
              <a:gdLst>
                <a:gd name="T0" fmla="*/ 48 w 48"/>
                <a:gd name="T1" fmla="*/ 24 h 60"/>
                <a:gd name="T2" fmla="*/ 42 w 48"/>
                <a:gd name="T3" fmla="*/ 36 h 60"/>
                <a:gd name="T4" fmla="*/ 42 w 48"/>
                <a:gd name="T5" fmla="*/ 48 h 60"/>
                <a:gd name="T6" fmla="*/ 36 w 48"/>
                <a:gd name="T7" fmla="*/ 60 h 60"/>
                <a:gd name="T8" fmla="*/ 30 w 48"/>
                <a:gd name="T9" fmla="*/ 48 h 60"/>
                <a:gd name="T10" fmla="*/ 30 w 48"/>
                <a:gd name="T11" fmla="*/ 54 h 60"/>
                <a:gd name="T12" fmla="*/ 30 w 48"/>
                <a:gd name="T13" fmla="*/ 54 h 60"/>
                <a:gd name="T14" fmla="*/ 24 w 48"/>
                <a:gd name="T15" fmla="*/ 36 h 60"/>
                <a:gd name="T16" fmla="*/ 24 w 48"/>
                <a:gd name="T17" fmla="*/ 30 h 60"/>
                <a:gd name="T18" fmla="*/ 12 w 48"/>
                <a:gd name="T19" fmla="*/ 18 h 60"/>
                <a:gd name="T20" fmla="*/ 18 w 48"/>
                <a:gd name="T21" fmla="*/ 30 h 60"/>
                <a:gd name="T22" fmla="*/ 12 w 48"/>
                <a:gd name="T23" fmla="*/ 30 h 60"/>
                <a:gd name="T24" fmla="*/ 6 w 48"/>
                <a:gd name="T25" fmla="*/ 18 h 60"/>
                <a:gd name="T26" fmla="*/ 12 w 48"/>
                <a:gd name="T27" fmla="*/ 18 h 60"/>
                <a:gd name="T28" fmla="*/ 0 w 48"/>
                <a:gd name="T29" fmla="*/ 12 h 60"/>
                <a:gd name="T30" fmla="*/ 18 w 48"/>
                <a:gd name="T31" fmla="*/ 0 h 60"/>
                <a:gd name="T32" fmla="*/ 30 w 48"/>
                <a:gd name="T33" fmla="*/ 6 h 60"/>
                <a:gd name="T34" fmla="*/ 36 w 48"/>
                <a:gd name="T35" fmla="*/ 12 h 60"/>
                <a:gd name="T36" fmla="*/ 36 w 48"/>
                <a:gd name="T37" fmla="*/ 18 h 60"/>
                <a:gd name="T38" fmla="*/ 48 w 48"/>
                <a:gd name="T39"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60">
                  <a:moveTo>
                    <a:pt x="48" y="24"/>
                  </a:moveTo>
                  <a:lnTo>
                    <a:pt x="42" y="36"/>
                  </a:lnTo>
                  <a:lnTo>
                    <a:pt x="42" y="48"/>
                  </a:lnTo>
                  <a:lnTo>
                    <a:pt x="36" y="60"/>
                  </a:lnTo>
                  <a:lnTo>
                    <a:pt x="30" y="48"/>
                  </a:lnTo>
                  <a:lnTo>
                    <a:pt x="30" y="54"/>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1992" name="Freeform 4344"/>
            <p:cNvSpPr>
              <a:spLocks/>
            </p:cNvSpPr>
            <p:nvPr/>
          </p:nvSpPr>
          <p:spPr bwMode="auto">
            <a:xfrm>
              <a:off x="4759" y="1844"/>
              <a:ext cx="42" cy="34"/>
            </a:xfrm>
            <a:custGeom>
              <a:avLst/>
              <a:gdLst>
                <a:gd name="T0" fmla="*/ 36 w 42"/>
                <a:gd name="T1" fmla="*/ 18 h 30"/>
                <a:gd name="T2" fmla="*/ 18 w 42"/>
                <a:gd name="T3" fmla="*/ 18 h 30"/>
                <a:gd name="T4" fmla="*/ 18 w 42"/>
                <a:gd name="T5" fmla="*/ 30 h 30"/>
                <a:gd name="T6" fmla="*/ 6 w 42"/>
                <a:gd name="T7" fmla="*/ 24 h 30"/>
                <a:gd name="T8" fmla="*/ 6 w 42"/>
                <a:gd name="T9" fmla="*/ 18 h 30"/>
                <a:gd name="T10" fmla="*/ 0 w 42"/>
                <a:gd name="T11" fmla="*/ 18 h 30"/>
                <a:gd name="T12" fmla="*/ 12 w 42"/>
                <a:gd name="T13" fmla="*/ 6 h 30"/>
                <a:gd name="T14" fmla="*/ 18 w 42"/>
                <a:gd name="T15" fmla="*/ 6 h 30"/>
                <a:gd name="T16" fmla="*/ 30 w 42"/>
                <a:gd name="T17" fmla="*/ 0 h 30"/>
                <a:gd name="T18" fmla="*/ 36 w 42"/>
                <a:gd name="T19" fmla="*/ 6 h 30"/>
                <a:gd name="T20" fmla="*/ 42 w 42"/>
                <a:gd name="T21" fmla="*/ 12 h 30"/>
                <a:gd name="T22" fmla="*/ 36 w 42"/>
                <a:gd name="T23"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82" name="Freeform 4345"/>
            <p:cNvSpPr>
              <a:spLocks/>
            </p:cNvSpPr>
            <p:nvPr/>
          </p:nvSpPr>
          <p:spPr bwMode="auto">
            <a:xfrm>
              <a:off x="4735" y="2012"/>
              <a:ext cx="6" cy="13"/>
            </a:xfrm>
            <a:custGeom>
              <a:avLst/>
              <a:gdLst>
                <a:gd name="T0" fmla="*/ 0 w 6"/>
                <a:gd name="T1" fmla="*/ 20 h 12"/>
                <a:gd name="T2" fmla="*/ 6 w 6"/>
                <a:gd name="T3" fmla="*/ 0 h 12"/>
                <a:gd name="T4" fmla="*/ 6 w 6"/>
                <a:gd name="T5" fmla="*/ 0 h 12"/>
                <a:gd name="T6" fmla="*/ 0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2583" name="Freeform 4346"/>
            <p:cNvSpPr>
              <a:spLocks/>
            </p:cNvSpPr>
            <p:nvPr/>
          </p:nvSpPr>
          <p:spPr bwMode="auto">
            <a:xfrm>
              <a:off x="4820" y="1756"/>
              <a:ext cx="5" cy="7"/>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2584" name="Freeform 4347"/>
            <p:cNvSpPr>
              <a:spLocks/>
            </p:cNvSpPr>
            <p:nvPr/>
          </p:nvSpPr>
          <p:spPr bwMode="auto">
            <a:xfrm>
              <a:off x="4728" y="1885"/>
              <a:ext cx="7" cy="6"/>
            </a:xfrm>
            <a:custGeom>
              <a:avLst/>
              <a:gdLst>
                <a:gd name="T0" fmla="*/ 18 w 6"/>
                <a:gd name="T1" fmla="*/ 0 h 6"/>
                <a:gd name="T2" fmla="*/ 18 w 6"/>
                <a:gd name="T3" fmla="*/ 6 h 6"/>
                <a:gd name="T4" fmla="*/ 0 w 6"/>
                <a:gd name="T5" fmla="*/ 0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2585" name="Freeform 4348"/>
            <p:cNvSpPr>
              <a:spLocks/>
            </p:cNvSpPr>
            <p:nvPr/>
          </p:nvSpPr>
          <p:spPr bwMode="auto">
            <a:xfrm>
              <a:off x="4572" y="1648"/>
              <a:ext cx="77" cy="115"/>
            </a:xfrm>
            <a:custGeom>
              <a:avLst/>
              <a:gdLst>
                <a:gd name="T0" fmla="*/ 18 w 77"/>
                <a:gd name="T1" fmla="*/ 167 h 102"/>
                <a:gd name="T2" fmla="*/ 6 w 77"/>
                <a:gd name="T3" fmla="*/ 152 h 102"/>
                <a:gd name="T4" fmla="*/ 0 w 77"/>
                <a:gd name="T5" fmla="*/ 140 h 102"/>
                <a:gd name="T6" fmla="*/ 6 w 77"/>
                <a:gd name="T7" fmla="*/ 112 h 102"/>
                <a:gd name="T8" fmla="*/ 18 w 77"/>
                <a:gd name="T9" fmla="*/ 69 h 102"/>
                <a:gd name="T10" fmla="*/ 23 w 77"/>
                <a:gd name="T11" fmla="*/ 69 h 102"/>
                <a:gd name="T12" fmla="*/ 41 w 77"/>
                <a:gd name="T13" fmla="*/ 86 h 102"/>
                <a:gd name="T14" fmla="*/ 35 w 77"/>
                <a:gd name="T15" fmla="*/ 54 h 102"/>
                <a:gd name="T16" fmla="*/ 41 w 77"/>
                <a:gd name="T17" fmla="*/ 54 h 102"/>
                <a:gd name="T18" fmla="*/ 53 w 77"/>
                <a:gd name="T19" fmla="*/ 29 h 102"/>
                <a:gd name="T20" fmla="*/ 53 w 77"/>
                <a:gd name="T21" fmla="*/ 0 h 102"/>
                <a:gd name="T22" fmla="*/ 71 w 77"/>
                <a:gd name="T23" fmla="*/ 29 h 102"/>
                <a:gd name="T24" fmla="*/ 71 w 77"/>
                <a:gd name="T25" fmla="*/ 42 h 102"/>
                <a:gd name="T26" fmla="*/ 65 w 77"/>
                <a:gd name="T27" fmla="*/ 54 h 102"/>
                <a:gd name="T28" fmla="*/ 71 w 77"/>
                <a:gd name="T29" fmla="*/ 112 h 102"/>
                <a:gd name="T30" fmla="*/ 65 w 77"/>
                <a:gd name="T31" fmla="*/ 126 h 102"/>
                <a:gd name="T32" fmla="*/ 53 w 77"/>
                <a:gd name="T33" fmla="*/ 152 h 102"/>
                <a:gd name="T34" fmla="*/ 59 w 77"/>
                <a:gd name="T35" fmla="*/ 180 h 102"/>
                <a:gd name="T36" fmla="*/ 77 w 77"/>
                <a:gd name="T37" fmla="*/ 207 h 102"/>
                <a:gd name="T38" fmla="*/ 71 w 77"/>
                <a:gd name="T39" fmla="*/ 223 h 102"/>
                <a:gd name="T40" fmla="*/ 59 w 77"/>
                <a:gd name="T41" fmla="*/ 238 h 102"/>
                <a:gd name="T42" fmla="*/ 53 w 77"/>
                <a:gd name="T43" fmla="*/ 238 h 102"/>
                <a:gd name="T44" fmla="*/ 41 w 77"/>
                <a:gd name="T45" fmla="*/ 238 h 102"/>
                <a:gd name="T46" fmla="*/ 35 w 77"/>
                <a:gd name="T47" fmla="*/ 238 h 102"/>
                <a:gd name="T48" fmla="*/ 29 w 77"/>
                <a:gd name="T49" fmla="*/ 238 h 102"/>
                <a:gd name="T50" fmla="*/ 23 w 77"/>
                <a:gd name="T51" fmla="*/ 223 h 102"/>
                <a:gd name="T52" fmla="*/ 23 w 77"/>
                <a:gd name="T53" fmla="*/ 207 h 102"/>
                <a:gd name="T54" fmla="*/ 29 w 77"/>
                <a:gd name="T55" fmla="*/ 195 h 102"/>
                <a:gd name="T56" fmla="*/ 23 w 77"/>
                <a:gd name="T57" fmla="*/ 195 h 102"/>
                <a:gd name="T58" fmla="*/ 18 w 77"/>
                <a:gd name="T59" fmla="*/ 16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p>
          </p:txBody>
        </p:sp>
        <p:sp>
          <p:nvSpPr>
            <p:cNvPr id="31997" name="Freeform 4349"/>
            <p:cNvSpPr>
              <a:spLocks/>
            </p:cNvSpPr>
            <p:nvPr/>
          </p:nvSpPr>
          <p:spPr bwMode="auto">
            <a:xfrm>
              <a:off x="4625" y="1749"/>
              <a:ext cx="74" cy="95"/>
            </a:xfrm>
            <a:custGeom>
              <a:avLst/>
              <a:gdLst>
                <a:gd name="T0" fmla="*/ 42 w 72"/>
                <a:gd name="T1" fmla="*/ 78 h 84"/>
                <a:gd name="T2" fmla="*/ 42 w 72"/>
                <a:gd name="T3" fmla="*/ 78 h 84"/>
                <a:gd name="T4" fmla="*/ 36 w 72"/>
                <a:gd name="T5" fmla="*/ 78 h 84"/>
                <a:gd name="T6" fmla="*/ 30 w 72"/>
                <a:gd name="T7" fmla="*/ 84 h 84"/>
                <a:gd name="T8" fmla="*/ 30 w 72"/>
                <a:gd name="T9" fmla="*/ 78 h 84"/>
                <a:gd name="T10" fmla="*/ 30 w 72"/>
                <a:gd name="T11" fmla="*/ 78 h 84"/>
                <a:gd name="T12" fmla="*/ 30 w 72"/>
                <a:gd name="T13" fmla="*/ 72 h 84"/>
                <a:gd name="T14" fmla="*/ 24 w 72"/>
                <a:gd name="T15" fmla="*/ 72 h 84"/>
                <a:gd name="T16" fmla="*/ 18 w 72"/>
                <a:gd name="T17" fmla="*/ 60 h 84"/>
                <a:gd name="T18" fmla="*/ 18 w 72"/>
                <a:gd name="T19" fmla="*/ 54 h 84"/>
                <a:gd name="T20" fmla="*/ 18 w 72"/>
                <a:gd name="T21" fmla="*/ 48 h 84"/>
                <a:gd name="T22" fmla="*/ 6 w 72"/>
                <a:gd name="T23" fmla="*/ 36 h 84"/>
                <a:gd name="T24" fmla="*/ 6 w 72"/>
                <a:gd name="T25" fmla="*/ 36 h 84"/>
                <a:gd name="T26" fmla="*/ 6 w 72"/>
                <a:gd name="T27" fmla="*/ 30 h 84"/>
                <a:gd name="T28" fmla="*/ 18 w 72"/>
                <a:gd name="T29" fmla="*/ 36 h 84"/>
                <a:gd name="T30" fmla="*/ 12 w 72"/>
                <a:gd name="T31" fmla="*/ 30 h 84"/>
                <a:gd name="T32" fmla="*/ 6 w 72"/>
                <a:gd name="T33" fmla="*/ 18 h 84"/>
                <a:gd name="T34" fmla="*/ 0 w 72"/>
                <a:gd name="T35" fmla="*/ 12 h 84"/>
                <a:gd name="T36" fmla="*/ 6 w 72"/>
                <a:gd name="T37" fmla="*/ 12 h 84"/>
                <a:gd name="T38" fmla="*/ 18 w 72"/>
                <a:gd name="T39" fmla="*/ 6 h 84"/>
                <a:gd name="T40" fmla="*/ 24 w 72"/>
                <a:gd name="T41" fmla="*/ 0 h 84"/>
                <a:gd name="T42" fmla="*/ 60 w 72"/>
                <a:gd name="T43" fmla="*/ 36 h 84"/>
                <a:gd name="T44" fmla="*/ 72 w 72"/>
                <a:gd name="T45" fmla="*/ 66 h 84"/>
                <a:gd name="T46" fmla="*/ 60 w 72"/>
                <a:gd name="T47" fmla="*/ 66 h 84"/>
                <a:gd name="T48" fmla="*/ 54 w 72"/>
                <a:gd name="T49" fmla="*/ 72 h 84"/>
                <a:gd name="T50" fmla="*/ 48 w 72"/>
                <a:gd name="T51" fmla="*/ 72 h 84"/>
                <a:gd name="T52" fmla="*/ 48 w 72"/>
                <a:gd name="T53" fmla="*/ 72 h 84"/>
                <a:gd name="T54" fmla="*/ 48 w 72"/>
                <a:gd name="T55" fmla="*/ 78 h 84"/>
                <a:gd name="T56" fmla="*/ 42 w 72"/>
                <a:gd name="T57" fmla="*/ 78 h 84"/>
                <a:gd name="T58" fmla="*/ 42 w 72"/>
                <a:gd name="T59"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4">
                  <a:moveTo>
                    <a:pt x="42" y="78"/>
                  </a:moveTo>
                  <a:lnTo>
                    <a:pt x="42" y="78"/>
                  </a:lnTo>
                  <a:lnTo>
                    <a:pt x="36" y="78"/>
                  </a:lnTo>
                  <a:lnTo>
                    <a:pt x="30" y="84"/>
                  </a:lnTo>
                  <a:lnTo>
                    <a:pt x="30" y="78"/>
                  </a:lnTo>
                  <a:lnTo>
                    <a:pt x="30" y="78"/>
                  </a:lnTo>
                  <a:lnTo>
                    <a:pt x="30" y="72"/>
                  </a:lnTo>
                  <a:lnTo>
                    <a:pt x="24" y="72"/>
                  </a:lnTo>
                  <a:lnTo>
                    <a:pt x="18" y="60"/>
                  </a:lnTo>
                  <a:lnTo>
                    <a:pt x="18" y="54"/>
                  </a:lnTo>
                  <a:lnTo>
                    <a:pt x="18" y="48"/>
                  </a:lnTo>
                  <a:lnTo>
                    <a:pt x="6" y="36"/>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2"/>
                  </a:lnTo>
                  <a:lnTo>
                    <a:pt x="48" y="78"/>
                  </a:lnTo>
                  <a:lnTo>
                    <a:pt x="42" y="78"/>
                  </a:lnTo>
                  <a:lnTo>
                    <a:pt x="42" y="7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87" name="Freeform 4350"/>
            <p:cNvSpPr>
              <a:spLocks/>
            </p:cNvSpPr>
            <p:nvPr/>
          </p:nvSpPr>
          <p:spPr bwMode="auto">
            <a:xfrm>
              <a:off x="4619" y="2046"/>
              <a:ext cx="25" cy="73"/>
            </a:xfrm>
            <a:custGeom>
              <a:avLst/>
              <a:gdLst>
                <a:gd name="T0" fmla="*/ 19 w 24"/>
                <a:gd name="T1" fmla="*/ 136 h 66"/>
                <a:gd name="T2" fmla="*/ 0 w 24"/>
                <a:gd name="T3" fmla="*/ 97 h 66"/>
                <a:gd name="T4" fmla="*/ 0 w 24"/>
                <a:gd name="T5" fmla="*/ 61 h 66"/>
                <a:gd name="T6" fmla="*/ 6 w 24"/>
                <a:gd name="T7" fmla="*/ 37 h 66"/>
                <a:gd name="T8" fmla="*/ 19 w 24"/>
                <a:gd name="T9" fmla="*/ 0 h 66"/>
                <a:gd name="T10" fmla="*/ 31 w 24"/>
                <a:gd name="T11" fmla="*/ 13 h 66"/>
                <a:gd name="T12" fmla="*/ 25 w 24"/>
                <a:gd name="T13" fmla="*/ 111 h 66"/>
                <a:gd name="T14" fmla="*/ 19 w 24"/>
                <a:gd name="T15" fmla="*/ 13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p>
          </p:txBody>
        </p:sp>
        <p:sp>
          <p:nvSpPr>
            <p:cNvPr id="12588" name="Freeform 4351"/>
            <p:cNvSpPr>
              <a:spLocks/>
            </p:cNvSpPr>
            <p:nvPr/>
          </p:nvSpPr>
          <p:spPr bwMode="auto">
            <a:xfrm>
              <a:off x="3891" y="1453"/>
              <a:ext cx="527" cy="229"/>
            </a:xfrm>
            <a:custGeom>
              <a:avLst/>
              <a:gdLst>
                <a:gd name="T0" fmla="*/ 333 w 520"/>
                <a:gd name="T1" fmla="*/ 457 h 203"/>
                <a:gd name="T2" fmla="*/ 309 w 520"/>
                <a:gd name="T3" fmla="*/ 430 h 203"/>
                <a:gd name="T4" fmla="*/ 254 w 520"/>
                <a:gd name="T5" fmla="*/ 430 h 203"/>
                <a:gd name="T6" fmla="*/ 212 w 520"/>
                <a:gd name="T7" fmla="*/ 416 h 203"/>
                <a:gd name="T8" fmla="*/ 175 w 520"/>
                <a:gd name="T9" fmla="*/ 346 h 203"/>
                <a:gd name="T10" fmla="*/ 127 w 520"/>
                <a:gd name="T11" fmla="*/ 318 h 203"/>
                <a:gd name="T12" fmla="*/ 78 w 520"/>
                <a:gd name="T13" fmla="*/ 267 h 203"/>
                <a:gd name="T14" fmla="*/ 49 w 520"/>
                <a:gd name="T15" fmla="*/ 195 h 203"/>
                <a:gd name="T16" fmla="*/ 6 w 520"/>
                <a:gd name="T17" fmla="*/ 152 h 203"/>
                <a:gd name="T18" fmla="*/ 0 w 520"/>
                <a:gd name="T19" fmla="*/ 126 h 203"/>
                <a:gd name="T20" fmla="*/ 24 w 520"/>
                <a:gd name="T21" fmla="*/ 98 h 203"/>
                <a:gd name="T22" fmla="*/ 60 w 520"/>
                <a:gd name="T23" fmla="*/ 55 h 203"/>
                <a:gd name="T24" fmla="*/ 96 w 520"/>
                <a:gd name="T25" fmla="*/ 86 h 203"/>
                <a:gd name="T26" fmla="*/ 151 w 520"/>
                <a:gd name="T27" fmla="*/ 98 h 203"/>
                <a:gd name="T28" fmla="*/ 145 w 520"/>
                <a:gd name="T29" fmla="*/ 42 h 203"/>
                <a:gd name="T30" fmla="*/ 181 w 520"/>
                <a:gd name="T31" fmla="*/ 14 h 203"/>
                <a:gd name="T32" fmla="*/ 224 w 520"/>
                <a:gd name="T33" fmla="*/ 55 h 203"/>
                <a:gd name="T34" fmla="*/ 276 w 520"/>
                <a:gd name="T35" fmla="*/ 70 h 203"/>
                <a:gd name="T36" fmla="*/ 333 w 520"/>
                <a:gd name="T37" fmla="*/ 112 h 203"/>
                <a:gd name="T38" fmla="*/ 394 w 520"/>
                <a:gd name="T39" fmla="*/ 112 h 203"/>
                <a:gd name="T40" fmla="*/ 433 w 520"/>
                <a:gd name="T41" fmla="*/ 86 h 203"/>
                <a:gd name="T42" fmla="*/ 478 w 520"/>
                <a:gd name="T43" fmla="*/ 98 h 203"/>
                <a:gd name="T44" fmla="*/ 484 w 520"/>
                <a:gd name="T45" fmla="*/ 167 h 203"/>
                <a:gd name="T46" fmla="*/ 491 w 520"/>
                <a:gd name="T47" fmla="*/ 195 h 203"/>
                <a:gd name="T48" fmla="*/ 519 w 520"/>
                <a:gd name="T49" fmla="*/ 195 h 203"/>
                <a:gd name="T50" fmla="*/ 563 w 520"/>
                <a:gd name="T51" fmla="*/ 224 h 203"/>
                <a:gd name="T52" fmla="*/ 539 w 520"/>
                <a:gd name="T53" fmla="*/ 238 h 203"/>
                <a:gd name="T54" fmla="*/ 519 w 520"/>
                <a:gd name="T55" fmla="*/ 290 h 203"/>
                <a:gd name="T56" fmla="*/ 478 w 520"/>
                <a:gd name="T57" fmla="*/ 318 h 203"/>
                <a:gd name="T58" fmla="*/ 460 w 520"/>
                <a:gd name="T59" fmla="*/ 346 h 203"/>
                <a:gd name="T60" fmla="*/ 440 w 520"/>
                <a:gd name="T61" fmla="*/ 430 h 203"/>
                <a:gd name="T62" fmla="*/ 388 w 520"/>
                <a:gd name="T63" fmla="*/ 457 h 203"/>
                <a:gd name="T64" fmla="*/ 362 w 520"/>
                <a:gd name="T65" fmla="*/ 45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p>
          </p:txBody>
        </p:sp>
        <p:sp>
          <p:nvSpPr>
            <p:cNvPr id="12589" name="Freeform 4352"/>
            <p:cNvSpPr>
              <a:spLocks/>
            </p:cNvSpPr>
            <p:nvPr/>
          </p:nvSpPr>
          <p:spPr bwMode="auto">
            <a:xfrm>
              <a:off x="3255" y="1379"/>
              <a:ext cx="625" cy="310"/>
            </a:xfrm>
            <a:custGeom>
              <a:avLst/>
              <a:gdLst>
                <a:gd name="T0" fmla="*/ 78 w 616"/>
                <a:gd name="T1" fmla="*/ 375 h 275"/>
                <a:gd name="T2" fmla="*/ 54 w 616"/>
                <a:gd name="T3" fmla="*/ 402 h 275"/>
                <a:gd name="T4" fmla="*/ 0 w 616"/>
                <a:gd name="T5" fmla="*/ 291 h 275"/>
                <a:gd name="T6" fmla="*/ 6 w 616"/>
                <a:gd name="T7" fmla="*/ 194 h 275"/>
                <a:gd name="T8" fmla="*/ 24 w 616"/>
                <a:gd name="T9" fmla="*/ 194 h 275"/>
                <a:gd name="T10" fmla="*/ 54 w 616"/>
                <a:gd name="T11" fmla="*/ 151 h 275"/>
                <a:gd name="T12" fmla="*/ 127 w 616"/>
                <a:gd name="T13" fmla="*/ 194 h 275"/>
                <a:gd name="T14" fmla="*/ 185 w 616"/>
                <a:gd name="T15" fmla="*/ 180 h 275"/>
                <a:gd name="T16" fmla="*/ 218 w 616"/>
                <a:gd name="T17" fmla="*/ 180 h 275"/>
                <a:gd name="T18" fmla="*/ 212 w 616"/>
                <a:gd name="T19" fmla="*/ 86 h 275"/>
                <a:gd name="T20" fmla="*/ 206 w 616"/>
                <a:gd name="T21" fmla="*/ 69 h 275"/>
                <a:gd name="T22" fmla="*/ 250 w 616"/>
                <a:gd name="T23" fmla="*/ 54 h 275"/>
                <a:gd name="T24" fmla="*/ 291 w 616"/>
                <a:gd name="T25" fmla="*/ 29 h 275"/>
                <a:gd name="T26" fmla="*/ 331 w 616"/>
                <a:gd name="T27" fmla="*/ 0 h 275"/>
                <a:gd name="T28" fmla="*/ 358 w 616"/>
                <a:gd name="T29" fmla="*/ 29 h 275"/>
                <a:gd name="T30" fmla="*/ 403 w 616"/>
                <a:gd name="T31" fmla="*/ 69 h 275"/>
                <a:gd name="T32" fmla="*/ 436 w 616"/>
                <a:gd name="T33" fmla="*/ 54 h 275"/>
                <a:gd name="T34" fmla="*/ 462 w 616"/>
                <a:gd name="T35" fmla="*/ 42 h 275"/>
                <a:gd name="T36" fmla="*/ 483 w 616"/>
                <a:gd name="T37" fmla="*/ 98 h 275"/>
                <a:gd name="T38" fmla="*/ 556 w 616"/>
                <a:gd name="T39" fmla="*/ 194 h 275"/>
                <a:gd name="T40" fmla="*/ 570 w 616"/>
                <a:gd name="T41" fmla="*/ 194 h 275"/>
                <a:gd name="T42" fmla="*/ 615 w 616"/>
                <a:gd name="T43" fmla="*/ 223 h 275"/>
                <a:gd name="T44" fmla="*/ 662 w 616"/>
                <a:gd name="T45" fmla="*/ 238 h 275"/>
                <a:gd name="T46" fmla="*/ 675 w 616"/>
                <a:gd name="T47" fmla="*/ 319 h 275"/>
                <a:gd name="T48" fmla="*/ 675 w 616"/>
                <a:gd name="T49" fmla="*/ 375 h 275"/>
                <a:gd name="T50" fmla="*/ 629 w 616"/>
                <a:gd name="T51" fmla="*/ 360 h 275"/>
                <a:gd name="T52" fmla="*/ 636 w 616"/>
                <a:gd name="T53" fmla="*/ 441 h 275"/>
                <a:gd name="T54" fmla="*/ 615 w 616"/>
                <a:gd name="T55" fmla="*/ 455 h 275"/>
                <a:gd name="T56" fmla="*/ 609 w 616"/>
                <a:gd name="T57" fmla="*/ 484 h 275"/>
                <a:gd name="T58" fmla="*/ 622 w 616"/>
                <a:gd name="T59" fmla="*/ 552 h 275"/>
                <a:gd name="T60" fmla="*/ 622 w 616"/>
                <a:gd name="T61" fmla="*/ 567 h 275"/>
                <a:gd name="T62" fmla="*/ 576 w 616"/>
                <a:gd name="T63" fmla="*/ 540 h 275"/>
                <a:gd name="T64" fmla="*/ 528 w 616"/>
                <a:gd name="T65" fmla="*/ 552 h 275"/>
                <a:gd name="T66" fmla="*/ 503 w 616"/>
                <a:gd name="T67" fmla="*/ 567 h 275"/>
                <a:gd name="T68" fmla="*/ 462 w 616"/>
                <a:gd name="T69" fmla="*/ 567 h 275"/>
                <a:gd name="T70" fmla="*/ 417 w 616"/>
                <a:gd name="T71" fmla="*/ 635 h 275"/>
                <a:gd name="T72" fmla="*/ 383 w 616"/>
                <a:gd name="T73" fmla="*/ 596 h 275"/>
                <a:gd name="T74" fmla="*/ 364 w 616"/>
                <a:gd name="T75" fmla="*/ 526 h 275"/>
                <a:gd name="T76" fmla="*/ 303 w 616"/>
                <a:gd name="T77" fmla="*/ 526 h 275"/>
                <a:gd name="T78" fmla="*/ 273 w 616"/>
                <a:gd name="T79" fmla="*/ 470 h 275"/>
                <a:gd name="T80" fmla="*/ 224 w 616"/>
                <a:gd name="T81" fmla="*/ 429 h 275"/>
                <a:gd name="T82" fmla="*/ 185 w 616"/>
                <a:gd name="T83" fmla="*/ 497 h 275"/>
                <a:gd name="T84" fmla="*/ 200 w 616"/>
                <a:gd name="T85" fmla="*/ 622 h 275"/>
                <a:gd name="T86" fmla="*/ 157 w 616"/>
                <a:gd name="T87" fmla="*/ 596 h 275"/>
                <a:gd name="T88" fmla="*/ 127 w 616"/>
                <a:gd name="T89" fmla="*/ 567 h 275"/>
                <a:gd name="T90" fmla="*/ 102 w 616"/>
                <a:gd name="T91" fmla="*/ 540 h 275"/>
                <a:gd name="T92" fmla="*/ 78 w 616"/>
                <a:gd name="T93" fmla="*/ 484 h 275"/>
                <a:gd name="T94" fmla="*/ 90 w 616"/>
                <a:gd name="T95" fmla="*/ 470 h 275"/>
                <a:gd name="T96" fmla="*/ 127 w 616"/>
                <a:gd name="T97" fmla="*/ 441 h 275"/>
                <a:gd name="T98" fmla="*/ 121 w 616"/>
                <a:gd name="T99" fmla="*/ 3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p>
          </p:txBody>
        </p:sp>
        <p:sp>
          <p:nvSpPr>
            <p:cNvPr id="32001" name="Freeform 4353"/>
            <p:cNvSpPr>
              <a:spLocks/>
            </p:cNvSpPr>
            <p:nvPr/>
          </p:nvSpPr>
          <p:spPr bwMode="auto">
            <a:xfrm>
              <a:off x="3160" y="1628"/>
              <a:ext cx="131" cy="54"/>
            </a:xfrm>
            <a:custGeom>
              <a:avLst/>
              <a:gdLst>
                <a:gd name="T0" fmla="*/ 24 w 131"/>
                <a:gd name="T1" fmla="*/ 18 h 48"/>
                <a:gd name="T2" fmla="*/ 0 w 131"/>
                <a:gd name="T3" fmla="*/ 0 h 48"/>
                <a:gd name="T4" fmla="*/ 0 w 131"/>
                <a:gd name="T5" fmla="*/ 0 h 48"/>
                <a:gd name="T6" fmla="*/ 18 w 131"/>
                <a:gd name="T7" fmla="*/ 0 h 48"/>
                <a:gd name="T8" fmla="*/ 36 w 131"/>
                <a:gd name="T9" fmla="*/ 0 h 48"/>
                <a:gd name="T10" fmla="*/ 60 w 131"/>
                <a:gd name="T11" fmla="*/ 12 h 48"/>
                <a:gd name="T12" fmla="*/ 84 w 131"/>
                <a:gd name="T13" fmla="*/ 24 h 48"/>
                <a:gd name="T14" fmla="*/ 108 w 131"/>
                <a:gd name="T15" fmla="*/ 30 h 48"/>
                <a:gd name="T16" fmla="*/ 131 w 131"/>
                <a:gd name="T17" fmla="*/ 42 h 48"/>
                <a:gd name="T18" fmla="*/ 125 w 131"/>
                <a:gd name="T19" fmla="*/ 48 h 48"/>
                <a:gd name="T20" fmla="*/ 114 w 131"/>
                <a:gd name="T21" fmla="*/ 48 h 48"/>
                <a:gd name="T22" fmla="*/ 90 w 131"/>
                <a:gd name="T23" fmla="*/ 48 h 48"/>
                <a:gd name="T24" fmla="*/ 66 w 131"/>
                <a:gd name="T25" fmla="*/ 48 h 48"/>
                <a:gd name="T26" fmla="*/ 42 w 131"/>
                <a:gd name="T27" fmla="*/ 48 h 48"/>
                <a:gd name="T28" fmla="*/ 42 w 131"/>
                <a:gd name="T29" fmla="*/ 36 h 48"/>
                <a:gd name="T30" fmla="*/ 24 w 131"/>
                <a:gd name="T3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48">
                  <a:moveTo>
                    <a:pt x="24" y="18"/>
                  </a:moveTo>
                  <a:lnTo>
                    <a:pt x="0" y="0"/>
                  </a:ln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91" name="Freeform 4354"/>
            <p:cNvSpPr>
              <a:spLocks/>
            </p:cNvSpPr>
            <p:nvPr/>
          </p:nvSpPr>
          <p:spPr bwMode="auto">
            <a:xfrm>
              <a:off x="3667" y="1641"/>
              <a:ext cx="165" cy="88"/>
            </a:xfrm>
            <a:custGeom>
              <a:avLst/>
              <a:gdLst>
                <a:gd name="T0" fmla="*/ 61 w 162"/>
                <a:gd name="T1" fmla="*/ 112 h 78"/>
                <a:gd name="T2" fmla="*/ 43 w 162"/>
                <a:gd name="T3" fmla="*/ 86 h 78"/>
                <a:gd name="T4" fmla="*/ 12 w 162"/>
                <a:gd name="T5" fmla="*/ 86 h 78"/>
                <a:gd name="T6" fmla="*/ 0 w 162"/>
                <a:gd name="T7" fmla="*/ 42 h 78"/>
                <a:gd name="T8" fmla="*/ 12 w 162"/>
                <a:gd name="T9" fmla="*/ 29 h 78"/>
                <a:gd name="T10" fmla="*/ 37 w 162"/>
                <a:gd name="T11" fmla="*/ 29 h 78"/>
                <a:gd name="T12" fmla="*/ 55 w 162"/>
                <a:gd name="T13" fmla="*/ 29 h 78"/>
                <a:gd name="T14" fmla="*/ 61 w 162"/>
                <a:gd name="T15" fmla="*/ 0 h 78"/>
                <a:gd name="T16" fmla="*/ 79 w 162"/>
                <a:gd name="T17" fmla="*/ 14 h 78"/>
                <a:gd name="T18" fmla="*/ 104 w 162"/>
                <a:gd name="T19" fmla="*/ 14 h 78"/>
                <a:gd name="T20" fmla="*/ 128 w 162"/>
                <a:gd name="T21" fmla="*/ 0 h 78"/>
                <a:gd name="T22" fmla="*/ 151 w 162"/>
                <a:gd name="T23" fmla="*/ 0 h 78"/>
                <a:gd name="T24" fmla="*/ 177 w 162"/>
                <a:gd name="T25" fmla="*/ 29 h 78"/>
                <a:gd name="T26" fmla="*/ 183 w 162"/>
                <a:gd name="T27" fmla="*/ 55 h 78"/>
                <a:gd name="T28" fmla="*/ 151 w 162"/>
                <a:gd name="T29" fmla="*/ 98 h 78"/>
                <a:gd name="T30" fmla="*/ 128 w 162"/>
                <a:gd name="T31" fmla="*/ 112 h 78"/>
                <a:gd name="T32" fmla="*/ 122 w 162"/>
                <a:gd name="T33" fmla="*/ 141 h 78"/>
                <a:gd name="T34" fmla="*/ 110 w 162"/>
                <a:gd name="T35" fmla="*/ 126 h 78"/>
                <a:gd name="T36" fmla="*/ 104 w 162"/>
                <a:gd name="T37" fmla="*/ 141 h 78"/>
                <a:gd name="T38" fmla="*/ 89 w 162"/>
                <a:gd name="T39" fmla="*/ 152 h 78"/>
                <a:gd name="T40" fmla="*/ 79 w 162"/>
                <a:gd name="T41" fmla="*/ 181 h 78"/>
                <a:gd name="T42" fmla="*/ 49 w 162"/>
                <a:gd name="T43" fmla="*/ 181 h 78"/>
                <a:gd name="T44" fmla="*/ 12 w 162"/>
                <a:gd name="T45" fmla="*/ 167 h 78"/>
                <a:gd name="T46" fmla="*/ 12 w 162"/>
                <a:gd name="T47" fmla="*/ 141 h 78"/>
                <a:gd name="T48" fmla="*/ 61 w 162"/>
                <a:gd name="T49" fmla="*/ 11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p>
          </p:txBody>
        </p:sp>
        <p:sp>
          <p:nvSpPr>
            <p:cNvPr id="32003" name="Freeform 4355"/>
            <p:cNvSpPr>
              <a:spLocks/>
            </p:cNvSpPr>
            <p:nvPr/>
          </p:nvSpPr>
          <p:spPr bwMode="auto">
            <a:xfrm>
              <a:off x="3370" y="1655"/>
              <a:ext cx="249" cy="169"/>
            </a:xfrm>
            <a:custGeom>
              <a:avLst/>
              <a:gdLst>
                <a:gd name="T0" fmla="*/ 234 w 245"/>
                <a:gd name="T1" fmla="*/ 114 h 150"/>
                <a:gd name="T2" fmla="*/ 228 w 245"/>
                <a:gd name="T3" fmla="*/ 132 h 150"/>
                <a:gd name="T4" fmla="*/ 210 w 245"/>
                <a:gd name="T5" fmla="*/ 138 h 150"/>
                <a:gd name="T6" fmla="*/ 204 w 245"/>
                <a:gd name="T7" fmla="*/ 150 h 150"/>
                <a:gd name="T8" fmla="*/ 198 w 245"/>
                <a:gd name="T9" fmla="*/ 150 h 150"/>
                <a:gd name="T10" fmla="*/ 180 w 245"/>
                <a:gd name="T11" fmla="*/ 144 h 150"/>
                <a:gd name="T12" fmla="*/ 174 w 245"/>
                <a:gd name="T13" fmla="*/ 120 h 150"/>
                <a:gd name="T14" fmla="*/ 156 w 245"/>
                <a:gd name="T15" fmla="*/ 120 h 150"/>
                <a:gd name="T16" fmla="*/ 144 w 245"/>
                <a:gd name="T17" fmla="*/ 108 h 150"/>
                <a:gd name="T18" fmla="*/ 132 w 245"/>
                <a:gd name="T19" fmla="*/ 102 h 150"/>
                <a:gd name="T20" fmla="*/ 102 w 245"/>
                <a:gd name="T21" fmla="*/ 90 h 150"/>
                <a:gd name="T22" fmla="*/ 90 w 245"/>
                <a:gd name="T23" fmla="*/ 96 h 150"/>
                <a:gd name="T24" fmla="*/ 66 w 245"/>
                <a:gd name="T25" fmla="*/ 96 h 150"/>
                <a:gd name="T26" fmla="*/ 54 w 245"/>
                <a:gd name="T27" fmla="*/ 108 h 150"/>
                <a:gd name="T28" fmla="*/ 48 w 245"/>
                <a:gd name="T29" fmla="*/ 108 h 150"/>
                <a:gd name="T30" fmla="*/ 42 w 245"/>
                <a:gd name="T31" fmla="*/ 72 h 150"/>
                <a:gd name="T32" fmla="*/ 30 w 245"/>
                <a:gd name="T33" fmla="*/ 66 h 150"/>
                <a:gd name="T34" fmla="*/ 30 w 245"/>
                <a:gd name="T35" fmla="*/ 66 h 150"/>
                <a:gd name="T36" fmla="*/ 36 w 245"/>
                <a:gd name="T37" fmla="*/ 66 h 150"/>
                <a:gd name="T38" fmla="*/ 36 w 245"/>
                <a:gd name="T39" fmla="*/ 60 h 150"/>
                <a:gd name="T40" fmla="*/ 30 w 245"/>
                <a:gd name="T41" fmla="*/ 54 h 150"/>
                <a:gd name="T42" fmla="*/ 24 w 245"/>
                <a:gd name="T43" fmla="*/ 54 h 150"/>
                <a:gd name="T44" fmla="*/ 24 w 245"/>
                <a:gd name="T45" fmla="*/ 60 h 150"/>
                <a:gd name="T46" fmla="*/ 18 w 245"/>
                <a:gd name="T47" fmla="*/ 36 h 150"/>
                <a:gd name="T48" fmla="*/ 24 w 245"/>
                <a:gd name="T49" fmla="*/ 36 h 150"/>
                <a:gd name="T50" fmla="*/ 30 w 245"/>
                <a:gd name="T51" fmla="*/ 36 h 150"/>
                <a:gd name="T52" fmla="*/ 36 w 245"/>
                <a:gd name="T53" fmla="*/ 42 h 150"/>
                <a:gd name="T54" fmla="*/ 42 w 245"/>
                <a:gd name="T55" fmla="*/ 42 h 150"/>
                <a:gd name="T56" fmla="*/ 42 w 245"/>
                <a:gd name="T57" fmla="*/ 36 h 150"/>
                <a:gd name="T58" fmla="*/ 48 w 245"/>
                <a:gd name="T59" fmla="*/ 30 h 150"/>
                <a:gd name="T60" fmla="*/ 30 w 245"/>
                <a:gd name="T61" fmla="*/ 18 h 150"/>
                <a:gd name="T62" fmla="*/ 18 w 245"/>
                <a:gd name="T63" fmla="*/ 12 h 150"/>
                <a:gd name="T64" fmla="*/ 18 w 245"/>
                <a:gd name="T65" fmla="*/ 30 h 150"/>
                <a:gd name="T66" fmla="*/ 18 w 245"/>
                <a:gd name="T67" fmla="*/ 30 h 150"/>
                <a:gd name="T68" fmla="*/ 6 w 245"/>
                <a:gd name="T69" fmla="*/ 12 h 150"/>
                <a:gd name="T70" fmla="*/ 6 w 245"/>
                <a:gd name="T71" fmla="*/ 0 h 150"/>
                <a:gd name="T72" fmla="*/ 0 w 245"/>
                <a:gd name="T73" fmla="*/ 0 h 150"/>
                <a:gd name="T74" fmla="*/ 30 w 245"/>
                <a:gd name="T75" fmla="*/ 0 h 150"/>
                <a:gd name="T76" fmla="*/ 30 w 245"/>
                <a:gd name="T77" fmla="*/ 12 h 150"/>
                <a:gd name="T78" fmla="*/ 48 w 245"/>
                <a:gd name="T79" fmla="*/ 18 h 150"/>
                <a:gd name="T80" fmla="*/ 66 w 245"/>
                <a:gd name="T81" fmla="*/ 24 h 150"/>
                <a:gd name="T82" fmla="*/ 90 w 245"/>
                <a:gd name="T83" fmla="*/ 30 h 150"/>
                <a:gd name="T84" fmla="*/ 84 w 245"/>
                <a:gd name="T85" fmla="*/ 18 h 150"/>
                <a:gd name="T86" fmla="*/ 96 w 245"/>
                <a:gd name="T87" fmla="*/ 12 h 150"/>
                <a:gd name="T88" fmla="*/ 108 w 245"/>
                <a:gd name="T89" fmla="*/ 0 h 150"/>
                <a:gd name="T90" fmla="*/ 126 w 245"/>
                <a:gd name="T91" fmla="*/ 12 h 150"/>
                <a:gd name="T92" fmla="*/ 144 w 245"/>
                <a:gd name="T93" fmla="*/ 36 h 150"/>
                <a:gd name="T94" fmla="*/ 162 w 245"/>
                <a:gd name="T95" fmla="*/ 42 h 150"/>
                <a:gd name="T96" fmla="*/ 180 w 245"/>
                <a:gd name="T97" fmla="*/ 48 h 150"/>
                <a:gd name="T98" fmla="*/ 234 w 245"/>
                <a:gd name="T99" fmla="*/ 84 h 150"/>
                <a:gd name="T100" fmla="*/ 245 w 245"/>
                <a:gd name="T101" fmla="*/ 102 h 150"/>
                <a:gd name="T102" fmla="*/ 239 w 245"/>
                <a:gd name="T103" fmla="*/ 108 h 150"/>
                <a:gd name="T104" fmla="*/ 234 w 245"/>
                <a:gd name="T10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593" name="Freeform 4356"/>
            <p:cNvSpPr>
              <a:spLocks/>
            </p:cNvSpPr>
            <p:nvPr/>
          </p:nvSpPr>
          <p:spPr bwMode="auto">
            <a:xfrm>
              <a:off x="3547" y="1749"/>
              <a:ext cx="223" cy="203"/>
            </a:xfrm>
            <a:custGeom>
              <a:avLst/>
              <a:gdLst>
                <a:gd name="T0" fmla="*/ 0 w 221"/>
                <a:gd name="T1" fmla="*/ 180 h 180"/>
                <a:gd name="T2" fmla="*/ 0 w 221"/>
                <a:gd name="T3" fmla="*/ 195 h 180"/>
                <a:gd name="T4" fmla="*/ 0 w 221"/>
                <a:gd name="T5" fmla="*/ 223 h 180"/>
                <a:gd name="T6" fmla="*/ 6 w 221"/>
                <a:gd name="T7" fmla="*/ 238 h 180"/>
                <a:gd name="T8" fmla="*/ 6 w 221"/>
                <a:gd name="T9" fmla="*/ 238 h 180"/>
                <a:gd name="T10" fmla="*/ 12 w 221"/>
                <a:gd name="T11" fmla="*/ 277 h 180"/>
                <a:gd name="T12" fmla="*/ 12 w 221"/>
                <a:gd name="T13" fmla="*/ 319 h 180"/>
                <a:gd name="T14" fmla="*/ 30 w 221"/>
                <a:gd name="T15" fmla="*/ 333 h 180"/>
                <a:gd name="T16" fmla="*/ 36 w 221"/>
                <a:gd name="T17" fmla="*/ 347 h 180"/>
                <a:gd name="T18" fmla="*/ 18 w 221"/>
                <a:gd name="T19" fmla="*/ 404 h 180"/>
                <a:gd name="T20" fmla="*/ 36 w 221"/>
                <a:gd name="T21" fmla="*/ 417 h 180"/>
                <a:gd name="T22" fmla="*/ 48 w 221"/>
                <a:gd name="T23" fmla="*/ 417 h 180"/>
                <a:gd name="T24" fmla="*/ 84 w 221"/>
                <a:gd name="T25" fmla="*/ 417 h 180"/>
                <a:gd name="T26" fmla="*/ 102 w 221"/>
                <a:gd name="T27" fmla="*/ 417 h 180"/>
                <a:gd name="T28" fmla="*/ 120 w 221"/>
                <a:gd name="T29" fmla="*/ 404 h 180"/>
                <a:gd name="T30" fmla="*/ 120 w 221"/>
                <a:gd name="T31" fmla="*/ 376 h 180"/>
                <a:gd name="T32" fmla="*/ 120 w 221"/>
                <a:gd name="T33" fmla="*/ 347 h 180"/>
                <a:gd name="T34" fmla="*/ 138 w 221"/>
                <a:gd name="T35" fmla="*/ 333 h 180"/>
                <a:gd name="T36" fmla="*/ 144 w 221"/>
                <a:gd name="T37" fmla="*/ 319 h 180"/>
                <a:gd name="T38" fmla="*/ 156 w 221"/>
                <a:gd name="T39" fmla="*/ 319 h 180"/>
                <a:gd name="T40" fmla="*/ 162 w 221"/>
                <a:gd name="T41" fmla="*/ 266 h 180"/>
                <a:gd name="T42" fmla="*/ 181 w 221"/>
                <a:gd name="T43" fmla="*/ 238 h 180"/>
                <a:gd name="T44" fmla="*/ 162 w 221"/>
                <a:gd name="T45" fmla="*/ 211 h 180"/>
                <a:gd name="T46" fmla="*/ 187 w 221"/>
                <a:gd name="T47" fmla="*/ 211 h 180"/>
                <a:gd name="T48" fmla="*/ 187 w 221"/>
                <a:gd name="T49" fmla="*/ 195 h 180"/>
                <a:gd name="T50" fmla="*/ 193 w 221"/>
                <a:gd name="T51" fmla="*/ 152 h 180"/>
                <a:gd name="T52" fmla="*/ 181 w 221"/>
                <a:gd name="T53" fmla="*/ 126 h 180"/>
                <a:gd name="T54" fmla="*/ 193 w 221"/>
                <a:gd name="T55" fmla="*/ 86 h 180"/>
                <a:gd name="T56" fmla="*/ 229 w 221"/>
                <a:gd name="T57" fmla="*/ 69 h 180"/>
                <a:gd name="T58" fmla="*/ 229 w 221"/>
                <a:gd name="T59" fmla="*/ 54 h 180"/>
                <a:gd name="T60" fmla="*/ 235 w 221"/>
                <a:gd name="T61" fmla="*/ 54 h 180"/>
                <a:gd name="T62" fmla="*/ 223 w 221"/>
                <a:gd name="T63" fmla="*/ 54 h 180"/>
                <a:gd name="T64" fmla="*/ 217 w 221"/>
                <a:gd name="T65" fmla="*/ 54 h 180"/>
                <a:gd name="T66" fmla="*/ 205 w 221"/>
                <a:gd name="T67" fmla="*/ 54 h 180"/>
                <a:gd name="T68" fmla="*/ 181 w 221"/>
                <a:gd name="T69" fmla="*/ 86 h 180"/>
                <a:gd name="T70" fmla="*/ 170 w 221"/>
                <a:gd name="T71" fmla="*/ 29 h 180"/>
                <a:gd name="T72" fmla="*/ 170 w 221"/>
                <a:gd name="T73" fmla="*/ 29 h 180"/>
                <a:gd name="T74" fmla="*/ 162 w 221"/>
                <a:gd name="T75" fmla="*/ 0 h 180"/>
                <a:gd name="T76" fmla="*/ 150 w 221"/>
                <a:gd name="T77" fmla="*/ 14 h 180"/>
                <a:gd name="T78" fmla="*/ 150 w 221"/>
                <a:gd name="T79" fmla="*/ 42 h 180"/>
                <a:gd name="T80" fmla="*/ 138 w 221"/>
                <a:gd name="T81" fmla="*/ 54 h 180"/>
                <a:gd name="T82" fmla="*/ 132 w 221"/>
                <a:gd name="T83" fmla="*/ 69 h 180"/>
                <a:gd name="T84" fmla="*/ 120 w 221"/>
                <a:gd name="T85" fmla="*/ 69 h 180"/>
                <a:gd name="T86" fmla="*/ 114 w 221"/>
                <a:gd name="T87" fmla="*/ 69 h 180"/>
                <a:gd name="T88" fmla="*/ 108 w 221"/>
                <a:gd name="T89" fmla="*/ 54 h 180"/>
                <a:gd name="T90" fmla="*/ 90 w 221"/>
                <a:gd name="T91" fmla="*/ 54 h 180"/>
                <a:gd name="T92" fmla="*/ 78 w 221"/>
                <a:gd name="T93" fmla="*/ 42 h 180"/>
                <a:gd name="T94" fmla="*/ 72 w 221"/>
                <a:gd name="T95" fmla="*/ 54 h 180"/>
                <a:gd name="T96" fmla="*/ 67 w 221"/>
                <a:gd name="T97" fmla="*/ 69 h 180"/>
                <a:gd name="T98" fmla="*/ 54 w 221"/>
                <a:gd name="T99" fmla="*/ 112 h 180"/>
                <a:gd name="T100" fmla="*/ 36 w 221"/>
                <a:gd name="T101" fmla="*/ 126 h 180"/>
                <a:gd name="T102" fmla="*/ 30 w 221"/>
                <a:gd name="T103" fmla="*/ 152 h 180"/>
                <a:gd name="T104" fmla="*/ 24 w 221"/>
                <a:gd name="T105" fmla="*/ 152 h 180"/>
                <a:gd name="T106" fmla="*/ 6 w 221"/>
                <a:gd name="T107" fmla="*/ 141 h 180"/>
                <a:gd name="T108" fmla="*/ 0 w 221"/>
                <a:gd name="T109" fmla="*/ 18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12594" name="Freeform 4357"/>
            <p:cNvSpPr>
              <a:spLocks/>
            </p:cNvSpPr>
            <p:nvPr/>
          </p:nvSpPr>
          <p:spPr bwMode="auto">
            <a:xfrm>
              <a:off x="3067" y="1817"/>
              <a:ext cx="37" cy="20"/>
            </a:xfrm>
            <a:custGeom>
              <a:avLst/>
              <a:gdLst>
                <a:gd name="T0" fmla="*/ 43 w 36"/>
                <a:gd name="T1" fmla="*/ 0 h 18"/>
                <a:gd name="T2" fmla="*/ 25 w 36"/>
                <a:gd name="T3" fmla="*/ 13 h 18"/>
                <a:gd name="T4" fmla="*/ 0 w 36"/>
                <a:gd name="T5" fmla="*/ 24 h 18"/>
                <a:gd name="T6" fmla="*/ 6 w 36"/>
                <a:gd name="T7" fmla="*/ 37 h 18"/>
                <a:gd name="T8" fmla="*/ 37 w 36"/>
                <a:gd name="T9" fmla="*/ 24 h 18"/>
                <a:gd name="T10" fmla="*/ 31 w 36"/>
                <a:gd name="T11" fmla="*/ 13 h 18"/>
                <a:gd name="T12" fmla="*/ 43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12595" name="Line 435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6" name="Line 435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 name="Line 436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8" name="Line 436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9" name="Line 436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0" name="Line 436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1" name="Line 436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2" name="Line 436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3" name="Line 436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4" name="Line 436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5" name="Line 436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6" name="Line 436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7" name="Line 437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8" name="Line 437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9" name="Line 437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0" name="Line 437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1" name="Line 437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2" name="Line 437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3" name="Line 437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4" name="Line 437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5" name="Line 437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6" name="Freeform 4379"/>
            <p:cNvSpPr>
              <a:spLocks/>
            </p:cNvSpPr>
            <p:nvPr/>
          </p:nvSpPr>
          <p:spPr bwMode="auto">
            <a:xfrm>
              <a:off x="3121" y="1837"/>
              <a:ext cx="19" cy="34"/>
            </a:xfrm>
            <a:custGeom>
              <a:avLst/>
              <a:gdLst>
                <a:gd name="T0" fmla="*/ 25 w 18"/>
                <a:gd name="T1" fmla="*/ 42 h 30"/>
                <a:gd name="T2" fmla="*/ 6 w 18"/>
                <a:gd name="T3" fmla="*/ 74 h 30"/>
                <a:gd name="T4" fmla="*/ 0 w 18"/>
                <a:gd name="T5" fmla="*/ 74 h 30"/>
                <a:gd name="T6" fmla="*/ 0 w 18"/>
                <a:gd name="T7" fmla="*/ 29 h 30"/>
                <a:gd name="T8" fmla="*/ 6 w 18"/>
                <a:gd name="T9" fmla="*/ 0 h 30"/>
                <a:gd name="T10" fmla="*/ 25 w 18"/>
                <a:gd name="T11" fmla="*/ 14 h 30"/>
                <a:gd name="T12" fmla="*/ 25 w 18"/>
                <a:gd name="T13" fmla="*/ 4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32028" name="Freeform 4380"/>
            <p:cNvSpPr>
              <a:spLocks/>
            </p:cNvSpPr>
            <p:nvPr/>
          </p:nvSpPr>
          <p:spPr bwMode="auto">
            <a:xfrm>
              <a:off x="3128" y="1776"/>
              <a:ext cx="104" cy="115"/>
            </a:xfrm>
            <a:custGeom>
              <a:avLst/>
              <a:gdLst>
                <a:gd name="T0" fmla="*/ 66 w 102"/>
                <a:gd name="T1" fmla="*/ 12 h 102"/>
                <a:gd name="T2" fmla="*/ 36 w 102"/>
                <a:gd name="T3" fmla="*/ 12 h 102"/>
                <a:gd name="T4" fmla="*/ 12 w 102"/>
                <a:gd name="T5" fmla="*/ 12 h 102"/>
                <a:gd name="T6" fmla="*/ 6 w 102"/>
                <a:gd name="T7" fmla="*/ 12 h 102"/>
                <a:gd name="T8" fmla="*/ 6 w 102"/>
                <a:gd name="T9" fmla="*/ 24 h 102"/>
                <a:gd name="T10" fmla="*/ 0 w 102"/>
                <a:gd name="T11" fmla="*/ 30 h 102"/>
                <a:gd name="T12" fmla="*/ 0 w 102"/>
                <a:gd name="T13" fmla="*/ 30 h 102"/>
                <a:gd name="T14" fmla="*/ 0 w 102"/>
                <a:gd name="T15" fmla="*/ 54 h 102"/>
                <a:gd name="T16" fmla="*/ 12 w 102"/>
                <a:gd name="T17" fmla="*/ 60 h 102"/>
                <a:gd name="T18" fmla="*/ 12 w 102"/>
                <a:gd name="T19" fmla="*/ 72 h 102"/>
                <a:gd name="T20" fmla="*/ 0 w 102"/>
                <a:gd name="T21" fmla="*/ 84 h 102"/>
                <a:gd name="T22" fmla="*/ 0 w 102"/>
                <a:gd name="T23" fmla="*/ 90 h 102"/>
                <a:gd name="T24" fmla="*/ 24 w 102"/>
                <a:gd name="T25" fmla="*/ 102 h 102"/>
                <a:gd name="T26" fmla="*/ 54 w 102"/>
                <a:gd name="T27" fmla="*/ 78 h 102"/>
                <a:gd name="T28" fmla="*/ 72 w 102"/>
                <a:gd name="T29" fmla="*/ 66 h 102"/>
                <a:gd name="T30" fmla="*/ 84 w 102"/>
                <a:gd name="T31" fmla="*/ 60 h 102"/>
                <a:gd name="T32" fmla="*/ 84 w 102"/>
                <a:gd name="T33" fmla="*/ 18 h 102"/>
                <a:gd name="T34" fmla="*/ 102 w 102"/>
                <a:gd name="T35" fmla="*/ 6 h 102"/>
                <a:gd name="T36" fmla="*/ 96 w 102"/>
                <a:gd name="T37" fmla="*/ 0 h 102"/>
                <a:gd name="T38" fmla="*/ 78 w 102"/>
                <a:gd name="T39" fmla="*/ 6 h 102"/>
                <a:gd name="T40" fmla="*/ 66 w 102"/>
                <a:gd name="T4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02">
                  <a:moveTo>
                    <a:pt x="66" y="12"/>
                  </a:moveTo>
                  <a:lnTo>
                    <a:pt x="36" y="12"/>
                  </a:lnTo>
                  <a:lnTo>
                    <a:pt x="12" y="12"/>
                  </a:lnTo>
                  <a:lnTo>
                    <a:pt x="6" y="12"/>
                  </a:lnTo>
                  <a:lnTo>
                    <a:pt x="6" y="24"/>
                  </a:lnTo>
                  <a:lnTo>
                    <a:pt x="0" y="30"/>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18" name="Freeform 4381"/>
            <p:cNvSpPr>
              <a:spLocks/>
            </p:cNvSpPr>
            <p:nvPr/>
          </p:nvSpPr>
          <p:spPr bwMode="auto">
            <a:xfrm>
              <a:off x="3637" y="1682"/>
              <a:ext cx="140" cy="108"/>
            </a:xfrm>
            <a:custGeom>
              <a:avLst/>
              <a:gdLst>
                <a:gd name="T0" fmla="*/ 128 w 138"/>
                <a:gd name="T1" fmla="*/ 192 h 96"/>
                <a:gd name="T2" fmla="*/ 114 w 138"/>
                <a:gd name="T3" fmla="*/ 192 h 96"/>
                <a:gd name="T4" fmla="*/ 85 w 138"/>
                <a:gd name="T5" fmla="*/ 219 h 96"/>
                <a:gd name="T6" fmla="*/ 79 w 138"/>
                <a:gd name="T7" fmla="*/ 163 h 96"/>
                <a:gd name="T8" fmla="*/ 79 w 138"/>
                <a:gd name="T9" fmla="*/ 163 h 96"/>
                <a:gd name="T10" fmla="*/ 73 w 138"/>
                <a:gd name="T11" fmla="*/ 140 h 96"/>
                <a:gd name="T12" fmla="*/ 61 w 138"/>
                <a:gd name="T13" fmla="*/ 150 h 96"/>
                <a:gd name="T14" fmla="*/ 61 w 138"/>
                <a:gd name="T15" fmla="*/ 179 h 96"/>
                <a:gd name="T16" fmla="*/ 49 w 138"/>
                <a:gd name="T17" fmla="*/ 192 h 96"/>
                <a:gd name="T18" fmla="*/ 43 w 138"/>
                <a:gd name="T19" fmla="*/ 205 h 96"/>
                <a:gd name="T20" fmla="*/ 24 w 138"/>
                <a:gd name="T21" fmla="*/ 205 h 96"/>
                <a:gd name="T22" fmla="*/ 18 w 138"/>
                <a:gd name="T23" fmla="*/ 205 h 96"/>
                <a:gd name="T24" fmla="*/ 12 w 138"/>
                <a:gd name="T25" fmla="*/ 192 h 96"/>
                <a:gd name="T26" fmla="*/ 18 w 138"/>
                <a:gd name="T27" fmla="*/ 140 h 96"/>
                <a:gd name="T28" fmla="*/ 18 w 138"/>
                <a:gd name="T29" fmla="*/ 125 h 96"/>
                <a:gd name="T30" fmla="*/ 6 w 138"/>
                <a:gd name="T31" fmla="*/ 111 h 96"/>
                <a:gd name="T32" fmla="*/ 0 w 138"/>
                <a:gd name="T33" fmla="*/ 83 h 96"/>
                <a:gd name="T34" fmla="*/ 30 w 138"/>
                <a:gd name="T35" fmla="*/ 14 h 96"/>
                <a:gd name="T36" fmla="*/ 49 w 138"/>
                <a:gd name="T37" fmla="*/ 0 h 96"/>
                <a:gd name="T38" fmla="*/ 73 w 138"/>
                <a:gd name="T39" fmla="*/ 0 h 96"/>
                <a:gd name="T40" fmla="*/ 91 w 138"/>
                <a:gd name="T41" fmla="*/ 29 h 96"/>
                <a:gd name="T42" fmla="*/ 49 w 138"/>
                <a:gd name="T43" fmla="*/ 54 h 96"/>
                <a:gd name="T44" fmla="*/ 49 w 138"/>
                <a:gd name="T45" fmla="*/ 83 h 96"/>
                <a:gd name="T46" fmla="*/ 79 w 138"/>
                <a:gd name="T47" fmla="*/ 98 h 96"/>
                <a:gd name="T48" fmla="*/ 114 w 138"/>
                <a:gd name="T49" fmla="*/ 98 h 96"/>
                <a:gd name="T50" fmla="*/ 122 w 138"/>
                <a:gd name="T51" fmla="*/ 140 h 96"/>
                <a:gd name="T52" fmla="*/ 140 w 138"/>
                <a:gd name="T53" fmla="*/ 140 h 96"/>
                <a:gd name="T54" fmla="*/ 152 w 138"/>
                <a:gd name="T55" fmla="*/ 192 h 96"/>
                <a:gd name="T56" fmla="*/ 146 w 138"/>
                <a:gd name="T57" fmla="*/ 192 h 96"/>
                <a:gd name="T58" fmla="*/ 146 w 138"/>
                <a:gd name="T59" fmla="*/ 192 h 96"/>
                <a:gd name="T60" fmla="*/ 134 w 138"/>
                <a:gd name="T61" fmla="*/ 192 h 96"/>
                <a:gd name="T62" fmla="*/ 128 w 138"/>
                <a:gd name="T63" fmla="*/ 192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p>
          </p:txBody>
        </p:sp>
        <p:sp>
          <p:nvSpPr>
            <p:cNvPr id="32030" name="Freeform 4382"/>
            <p:cNvSpPr>
              <a:spLocks/>
            </p:cNvSpPr>
            <p:nvPr/>
          </p:nvSpPr>
          <p:spPr bwMode="auto">
            <a:xfrm>
              <a:off x="3419" y="1587"/>
              <a:ext cx="261" cy="189"/>
            </a:xfrm>
            <a:custGeom>
              <a:avLst/>
              <a:gdLst>
                <a:gd name="T0" fmla="*/ 186 w 257"/>
                <a:gd name="T1" fmla="*/ 144 h 168"/>
                <a:gd name="T2" fmla="*/ 132 w 257"/>
                <a:gd name="T3" fmla="*/ 108 h 168"/>
                <a:gd name="T4" fmla="*/ 114 w 257"/>
                <a:gd name="T5" fmla="*/ 102 h 168"/>
                <a:gd name="T6" fmla="*/ 96 w 257"/>
                <a:gd name="T7" fmla="*/ 96 h 168"/>
                <a:gd name="T8" fmla="*/ 78 w 257"/>
                <a:gd name="T9" fmla="*/ 72 h 168"/>
                <a:gd name="T10" fmla="*/ 60 w 257"/>
                <a:gd name="T11" fmla="*/ 60 h 168"/>
                <a:gd name="T12" fmla="*/ 48 w 257"/>
                <a:gd name="T13" fmla="*/ 72 h 168"/>
                <a:gd name="T14" fmla="*/ 36 w 257"/>
                <a:gd name="T15" fmla="*/ 78 h 168"/>
                <a:gd name="T16" fmla="*/ 42 w 257"/>
                <a:gd name="T17" fmla="*/ 90 h 168"/>
                <a:gd name="T18" fmla="*/ 18 w 257"/>
                <a:gd name="T19" fmla="*/ 84 h 168"/>
                <a:gd name="T20" fmla="*/ 12 w 257"/>
                <a:gd name="T21" fmla="*/ 48 h 168"/>
                <a:gd name="T22" fmla="*/ 6 w 257"/>
                <a:gd name="T23" fmla="*/ 30 h 168"/>
                <a:gd name="T24" fmla="*/ 0 w 257"/>
                <a:gd name="T25" fmla="*/ 12 h 168"/>
                <a:gd name="T26" fmla="*/ 42 w 257"/>
                <a:gd name="T27" fmla="*/ 0 h 168"/>
                <a:gd name="T28" fmla="*/ 60 w 257"/>
                <a:gd name="T29" fmla="*/ 12 h 168"/>
                <a:gd name="T30" fmla="*/ 84 w 257"/>
                <a:gd name="T31" fmla="*/ 18 h 168"/>
                <a:gd name="T32" fmla="*/ 96 w 257"/>
                <a:gd name="T33" fmla="*/ 42 h 168"/>
                <a:gd name="T34" fmla="*/ 114 w 257"/>
                <a:gd name="T35" fmla="*/ 42 h 168"/>
                <a:gd name="T36" fmla="*/ 150 w 257"/>
                <a:gd name="T37" fmla="*/ 42 h 168"/>
                <a:gd name="T38" fmla="*/ 168 w 257"/>
                <a:gd name="T39" fmla="*/ 42 h 168"/>
                <a:gd name="T40" fmla="*/ 186 w 257"/>
                <a:gd name="T41" fmla="*/ 54 h 168"/>
                <a:gd name="T42" fmla="*/ 186 w 257"/>
                <a:gd name="T43" fmla="*/ 72 h 168"/>
                <a:gd name="T44" fmla="*/ 203 w 257"/>
                <a:gd name="T45" fmla="*/ 78 h 168"/>
                <a:gd name="T46" fmla="*/ 215 w 257"/>
                <a:gd name="T47" fmla="*/ 90 h 168"/>
                <a:gd name="T48" fmla="*/ 245 w 257"/>
                <a:gd name="T49" fmla="*/ 66 h 168"/>
                <a:gd name="T50" fmla="*/ 257 w 257"/>
                <a:gd name="T51" fmla="*/ 84 h 168"/>
                <a:gd name="T52" fmla="*/ 245 w 257"/>
                <a:gd name="T53" fmla="*/ 90 h 168"/>
                <a:gd name="T54" fmla="*/ 215 w 257"/>
                <a:gd name="T55" fmla="*/ 120 h 168"/>
                <a:gd name="T56" fmla="*/ 221 w 257"/>
                <a:gd name="T57" fmla="*/ 132 h 168"/>
                <a:gd name="T58" fmla="*/ 233 w 257"/>
                <a:gd name="T59" fmla="*/ 138 h 168"/>
                <a:gd name="T60" fmla="*/ 233 w 257"/>
                <a:gd name="T61" fmla="*/ 144 h 168"/>
                <a:gd name="T62" fmla="*/ 227 w 257"/>
                <a:gd name="T63" fmla="*/ 168 h 168"/>
                <a:gd name="T64" fmla="*/ 209 w 257"/>
                <a:gd name="T65" fmla="*/ 168 h 168"/>
                <a:gd name="T66" fmla="*/ 197 w 257"/>
                <a:gd name="T67" fmla="*/ 162 h 168"/>
                <a:gd name="T68" fmla="*/ 186 w 257"/>
                <a:gd name="T69" fmla="*/ 1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20" name="Freeform 4383"/>
            <p:cNvSpPr>
              <a:spLocks/>
            </p:cNvSpPr>
            <p:nvPr/>
          </p:nvSpPr>
          <p:spPr bwMode="auto">
            <a:xfrm>
              <a:off x="2856" y="1662"/>
              <a:ext cx="42" cy="33"/>
            </a:xfrm>
            <a:custGeom>
              <a:avLst/>
              <a:gdLst>
                <a:gd name="T0" fmla="*/ 12 w 42"/>
                <a:gd name="T1" fmla="*/ 58 h 30"/>
                <a:gd name="T2" fmla="*/ 0 w 42"/>
                <a:gd name="T3" fmla="*/ 23 h 30"/>
                <a:gd name="T4" fmla="*/ 6 w 42"/>
                <a:gd name="T5" fmla="*/ 23 h 30"/>
                <a:gd name="T6" fmla="*/ 6 w 42"/>
                <a:gd name="T7" fmla="*/ 13 h 30"/>
                <a:gd name="T8" fmla="*/ 12 w 42"/>
                <a:gd name="T9" fmla="*/ 13 h 30"/>
                <a:gd name="T10" fmla="*/ 12 w 42"/>
                <a:gd name="T11" fmla="*/ 13 h 30"/>
                <a:gd name="T12" fmla="*/ 18 w 42"/>
                <a:gd name="T13" fmla="*/ 13 h 30"/>
                <a:gd name="T14" fmla="*/ 18 w 42"/>
                <a:gd name="T15" fmla="*/ 13 h 30"/>
                <a:gd name="T16" fmla="*/ 24 w 42"/>
                <a:gd name="T17" fmla="*/ 13 h 30"/>
                <a:gd name="T18" fmla="*/ 24 w 42"/>
                <a:gd name="T19" fmla="*/ 13 h 30"/>
                <a:gd name="T20" fmla="*/ 30 w 42"/>
                <a:gd name="T21" fmla="*/ 0 h 30"/>
                <a:gd name="T22" fmla="*/ 36 w 42"/>
                <a:gd name="T23" fmla="*/ 13 h 30"/>
                <a:gd name="T24" fmla="*/ 36 w 42"/>
                <a:gd name="T25" fmla="*/ 13 h 30"/>
                <a:gd name="T26" fmla="*/ 42 w 42"/>
                <a:gd name="T27" fmla="*/ 13 h 30"/>
                <a:gd name="T28" fmla="*/ 42 w 42"/>
                <a:gd name="T29" fmla="*/ 47 h 30"/>
                <a:gd name="T30" fmla="*/ 12 w 42"/>
                <a:gd name="T31" fmla="*/ 5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p>
          </p:txBody>
        </p:sp>
        <p:sp>
          <p:nvSpPr>
            <p:cNvPr id="12621" name="Freeform 4384"/>
            <p:cNvSpPr>
              <a:spLocks/>
            </p:cNvSpPr>
            <p:nvPr/>
          </p:nvSpPr>
          <p:spPr bwMode="auto">
            <a:xfrm>
              <a:off x="2886" y="1621"/>
              <a:ext cx="97" cy="68"/>
            </a:xfrm>
            <a:custGeom>
              <a:avLst/>
              <a:gdLst>
                <a:gd name="T0" fmla="*/ 6 w 95"/>
                <a:gd name="T1" fmla="*/ 14 h 60"/>
                <a:gd name="T2" fmla="*/ 6 w 95"/>
                <a:gd name="T3" fmla="*/ 0 h 60"/>
                <a:gd name="T4" fmla="*/ 0 w 95"/>
                <a:gd name="T5" fmla="*/ 29 h 60"/>
                <a:gd name="T6" fmla="*/ 12 w 95"/>
                <a:gd name="T7" fmla="*/ 58 h 60"/>
                <a:gd name="T8" fmla="*/ 0 w 95"/>
                <a:gd name="T9" fmla="*/ 86 h 60"/>
                <a:gd name="T10" fmla="*/ 6 w 95"/>
                <a:gd name="T11" fmla="*/ 100 h 60"/>
                <a:gd name="T12" fmla="*/ 12 w 95"/>
                <a:gd name="T13" fmla="*/ 100 h 60"/>
                <a:gd name="T14" fmla="*/ 12 w 95"/>
                <a:gd name="T15" fmla="*/ 144 h 60"/>
                <a:gd name="T16" fmla="*/ 37 w 95"/>
                <a:gd name="T17" fmla="*/ 128 h 60"/>
                <a:gd name="T18" fmla="*/ 67 w 95"/>
                <a:gd name="T19" fmla="*/ 144 h 60"/>
                <a:gd name="T20" fmla="*/ 74 w 95"/>
                <a:gd name="T21" fmla="*/ 128 h 60"/>
                <a:gd name="T22" fmla="*/ 74 w 95"/>
                <a:gd name="T23" fmla="*/ 113 h 60"/>
                <a:gd name="T24" fmla="*/ 84 w 95"/>
                <a:gd name="T25" fmla="*/ 113 h 60"/>
                <a:gd name="T26" fmla="*/ 109 w 95"/>
                <a:gd name="T27" fmla="*/ 113 h 60"/>
                <a:gd name="T28" fmla="*/ 97 w 95"/>
                <a:gd name="T29" fmla="*/ 86 h 60"/>
                <a:gd name="T30" fmla="*/ 103 w 95"/>
                <a:gd name="T31" fmla="*/ 74 h 60"/>
                <a:gd name="T32" fmla="*/ 109 w 95"/>
                <a:gd name="T33" fmla="*/ 42 h 60"/>
                <a:gd name="T34" fmla="*/ 109 w 95"/>
                <a:gd name="T35" fmla="*/ 29 h 60"/>
                <a:gd name="T36" fmla="*/ 74 w 95"/>
                <a:gd name="T37" fmla="*/ 14 h 60"/>
                <a:gd name="T38" fmla="*/ 49 w 95"/>
                <a:gd name="T39" fmla="*/ 29 h 60"/>
                <a:gd name="T40" fmla="*/ 31 w 95"/>
                <a:gd name="T41" fmla="*/ 29 h 60"/>
                <a:gd name="T42" fmla="*/ 6 w 95"/>
                <a:gd name="T43" fmla="*/ 14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32033" name="Freeform 4385"/>
            <p:cNvSpPr>
              <a:spLocks/>
            </p:cNvSpPr>
            <p:nvPr/>
          </p:nvSpPr>
          <p:spPr bwMode="auto">
            <a:xfrm>
              <a:off x="2836" y="1662"/>
              <a:ext cx="32" cy="60"/>
            </a:xfrm>
            <a:custGeom>
              <a:avLst/>
              <a:gdLst>
                <a:gd name="T0" fmla="*/ 0 w 30"/>
                <a:gd name="T1" fmla="*/ 12 h 54"/>
                <a:gd name="T2" fmla="*/ 6 w 30"/>
                <a:gd name="T3" fmla="*/ 36 h 54"/>
                <a:gd name="T4" fmla="*/ 18 w 30"/>
                <a:gd name="T5" fmla="*/ 54 h 54"/>
                <a:gd name="T6" fmla="*/ 24 w 30"/>
                <a:gd name="T7" fmla="*/ 48 h 54"/>
                <a:gd name="T8" fmla="*/ 30 w 30"/>
                <a:gd name="T9" fmla="*/ 30 h 54"/>
                <a:gd name="T10" fmla="*/ 30 w 30"/>
                <a:gd name="T11" fmla="*/ 30 h 54"/>
                <a:gd name="T12" fmla="*/ 18 w 30"/>
                <a:gd name="T13" fmla="*/ 12 h 54"/>
                <a:gd name="T14" fmla="*/ 18 w 30"/>
                <a:gd name="T15" fmla="*/ 0 h 54"/>
                <a:gd name="T16" fmla="*/ 6 w 30"/>
                <a:gd name="T17" fmla="*/ 0 h 54"/>
                <a:gd name="T18" fmla="*/ 0 w 30"/>
                <a:gd name="T19"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4">
                  <a:moveTo>
                    <a:pt x="0" y="12"/>
                  </a:moveTo>
                  <a:lnTo>
                    <a:pt x="6" y="36"/>
                  </a:lnTo>
                  <a:lnTo>
                    <a:pt x="18" y="54"/>
                  </a:lnTo>
                  <a:lnTo>
                    <a:pt x="24" y="48"/>
                  </a:lnTo>
                  <a:lnTo>
                    <a:pt x="30" y="30"/>
                  </a:lnTo>
                  <a:lnTo>
                    <a:pt x="30" y="30"/>
                  </a:lnTo>
                  <a:lnTo>
                    <a:pt x="18" y="12"/>
                  </a:lnTo>
                  <a:lnTo>
                    <a:pt x="18" y="0"/>
                  </a:lnTo>
                  <a:lnTo>
                    <a:pt x="6" y="0"/>
                  </a:lnTo>
                  <a:lnTo>
                    <a:pt x="0"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23" name="Freeform 4386"/>
            <p:cNvSpPr>
              <a:spLocks/>
            </p:cNvSpPr>
            <p:nvPr/>
          </p:nvSpPr>
          <p:spPr bwMode="auto">
            <a:xfrm>
              <a:off x="3226" y="1682"/>
              <a:ext cx="71" cy="54"/>
            </a:xfrm>
            <a:custGeom>
              <a:avLst/>
              <a:gdLst>
                <a:gd name="T0" fmla="*/ 6 w 71"/>
                <a:gd name="T1" fmla="*/ 14 h 48"/>
                <a:gd name="T2" fmla="*/ 0 w 71"/>
                <a:gd name="T3" fmla="*/ 0 h 48"/>
                <a:gd name="T4" fmla="*/ 24 w 71"/>
                <a:gd name="T5" fmla="*/ 0 h 48"/>
                <a:gd name="T6" fmla="*/ 48 w 71"/>
                <a:gd name="T7" fmla="*/ 0 h 48"/>
                <a:gd name="T8" fmla="*/ 59 w 71"/>
                <a:gd name="T9" fmla="*/ 0 h 48"/>
                <a:gd name="T10" fmla="*/ 59 w 71"/>
                <a:gd name="T11" fmla="*/ 42 h 48"/>
                <a:gd name="T12" fmla="*/ 65 w 71"/>
                <a:gd name="T13" fmla="*/ 54 h 48"/>
                <a:gd name="T14" fmla="*/ 59 w 71"/>
                <a:gd name="T15" fmla="*/ 69 h 48"/>
                <a:gd name="T16" fmla="*/ 71 w 71"/>
                <a:gd name="T17" fmla="*/ 111 h 48"/>
                <a:gd name="T18" fmla="*/ 65 w 71"/>
                <a:gd name="T19" fmla="*/ 111 h 48"/>
                <a:gd name="T20" fmla="*/ 59 w 71"/>
                <a:gd name="T21" fmla="*/ 111 h 48"/>
                <a:gd name="T22" fmla="*/ 59 w 71"/>
                <a:gd name="T23" fmla="*/ 98 h 48"/>
                <a:gd name="T24" fmla="*/ 54 w 71"/>
                <a:gd name="T25" fmla="*/ 98 h 48"/>
                <a:gd name="T26" fmla="*/ 54 w 71"/>
                <a:gd name="T27" fmla="*/ 98 h 48"/>
                <a:gd name="T28" fmla="*/ 48 w 71"/>
                <a:gd name="T29" fmla="*/ 98 h 48"/>
                <a:gd name="T30" fmla="*/ 42 w 71"/>
                <a:gd name="T31" fmla="*/ 83 h 48"/>
                <a:gd name="T32" fmla="*/ 36 w 71"/>
                <a:gd name="T33" fmla="*/ 83 h 48"/>
                <a:gd name="T34" fmla="*/ 36 w 71"/>
                <a:gd name="T35" fmla="*/ 83 h 48"/>
                <a:gd name="T36" fmla="*/ 24 w 71"/>
                <a:gd name="T37" fmla="*/ 69 h 48"/>
                <a:gd name="T38" fmla="*/ 12 w 71"/>
                <a:gd name="T39" fmla="*/ 42 h 48"/>
                <a:gd name="T40" fmla="*/ 6 w 71"/>
                <a:gd name="T41" fmla="*/ 14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12624" name="Freeform 4387"/>
            <p:cNvSpPr>
              <a:spLocks/>
            </p:cNvSpPr>
            <p:nvPr/>
          </p:nvSpPr>
          <p:spPr bwMode="auto">
            <a:xfrm>
              <a:off x="3285" y="1675"/>
              <a:ext cx="67" cy="74"/>
            </a:xfrm>
            <a:custGeom>
              <a:avLst/>
              <a:gdLst>
                <a:gd name="T0" fmla="*/ 12 w 66"/>
                <a:gd name="T1" fmla="*/ 120 h 66"/>
                <a:gd name="T2" fmla="*/ 0 w 66"/>
                <a:gd name="T3" fmla="*/ 80 h 66"/>
                <a:gd name="T4" fmla="*/ 6 w 66"/>
                <a:gd name="T5" fmla="*/ 68 h 66"/>
                <a:gd name="T6" fmla="*/ 0 w 66"/>
                <a:gd name="T7" fmla="*/ 54 h 66"/>
                <a:gd name="T8" fmla="*/ 0 w 66"/>
                <a:gd name="T9" fmla="*/ 13 h 66"/>
                <a:gd name="T10" fmla="*/ 6 w 66"/>
                <a:gd name="T11" fmla="*/ 0 h 66"/>
                <a:gd name="T12" fmla="*/ 43 w 66"/>
                <a:gd name="T13" fmla="*/ 13 h 66"/>
                <a:gd name="T14" fmla="*/ 49 w 66"/>
                <a:gd name="T15" fmla="*/ 39 h 66"/>
                <a:gd name="T16" fmla="*/ 73 w 66"/>
                <a:gd name="T17" fmla="*/ 68 h 66"/>
                <a:gd name="T18" fmla="*/ 61 w 66"/>
                <a:gd name="T19" fmla="*/ 68 h 66"/>
                <a:gd name="T20" fmla="*/ 55 w 66"/>
                <a:gd name="T21" fmla="*/ 120 h 66"/>
                <a:gd name="T22" fmla="*/ 55 w 66"/>
                <a:gd name="T23" fmla="*/ 147 h 66"/>
                <a:gd name="T24" fmla="*/ 30 w 66"/>
                <a:gd name="T25" fmla="*/ 132 h 66"/>
                <a:gd name="T26" fmla="*/ 43 w 66"/>
                <a:gd name="T27" fmla="*/ 120 h 66"/>
                <a:gd name="T28" fmla="*/ 30 w 66"/>
                <a:gd name="T29" fmla="*/ 93 h 66"/>
                <a:gd name="T30" fmla="*/ 12 w 66"/>
                <a:gd name="T31" fmla="*/ 120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p>
          </p:txBody>
        </p:sp>
        <p:sp>
          <p:nvSpPr>
            <p:cNvPr id="12625" name="Freeform 4388"/>
            <p:cNvSpPr>
              <a:spLocks/>
            </p:cNvSpPr>
            <p:nvPr/>
          </p:nvSpPr>
          <p:spPr bwMode="auto">
            <a:xfrm>
              <a:off x="3262" y="1722"/>
              <a:ext cx="29" cy="21"/>
            </a:xfrm>
            <a:custGeom>
              <a:avLst/>
              <a:gdLst>
                <a:gd name="T0" fmla="*/ 29 w 29"/>
                <a:gd name="T1" fmla="*/ 35 h 18"/>
                <a:gd name="T2" fmla="*/ 23 w 29"/>
                <a:gd name="T3" fmla="*/ 55 h 18"/>
                <a:gd name="T4" fmla="*/ 6 w 29"/>
                <a:gd name="T5" fmla="*/ 18 h 18"/>
                <a:gd name="T6" fmla="*/ 0 w 29"/>
                <a:gd name="T7" fmla="*/ 0 h 18"/>
                <a:gd name="T8" fmla="*/ 0 w 29"/>
                <a:gd name="T9" fmla="*/ 0 h 18"/>
                <a:gd name="T10" fmla="*/ 6 w 29"/>
                <a:gd name="T11" fmla="*/ 0 h 18"/>
                <a:gd name="T12" fmla="*/ 12 w 29"/>
                <a:gd name="T13" fmla="*/ 18 h 18"/>
                <a:gd name="T14" fmla="*/ 18 w 29"/>
                <a:gd name="T15" fmla="*/ 18 h 18"/>
                <a:gd name="T16" fmla="*/ 18 w 29"/>
                <a:gd name="T17" fmla="*/ 18 h 18"/>
                <a:gd name="T18" fmla="*/ 23 w 29"/>
                <a:gd name="T19" fmla="*/ 18 h 18"/>
                <a:gd name="T20" fmla="*/ 23 w 29"/>
                <a:gd name="T21" fmla="*/ 35 h 18"/>
                <a:gd name="T22" fmla="*/ 29 w 29"/>
                <a:gd name="T23" fmla="*/ 35 h 18"/>
                <a:gd name="T24" fmla="*/ 29 w 29"/>
                <a:gd name="T25" fmla="*/ 3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32037" name="Freeform 4389"/>
            <p:cNvSpPr>
              <a:spLocks/>
            </p:cNvSpPr>
            <p:nvPr/>
          </p:nvSpPr>
          <p:spPr bwMode="auto">
            <a:xfrm>
              <a:off x="2856" y="1675"/>
              <a:ext cx="101" cy="122"/>
            </a:xfrm>
            <a:custGeom>
              <a:avLst/>
              <a:gdLst>
                <a:gd name="T0" fmla="*/ 18 w 101"/>
                <a:gd name="T1" fmla="*/ 54 h 108"/>
                <a:gd name="T2" fmla="*/ 6 w 101"/>
                <a:gd name="T3" fmla="*/ 54 h 108"/>
                <a:gd name="T4" fmla="*/ 0 w 101"/>
                <a:gd name="T5" fmla="*/ 42 h 108"/>
                <a:gd name="T6" fmla="*/ 6 w 101"/>
                <a:gd name="T7" fmla="*/ 36 h 108"/>
                <a:gd name="T8" fmla="*/ 12 w 101"/>
                <a:gd name="T9" fmla="*/ 18 h 108"/>
                <a:gd name="T10" fmla="*/ 12 w 101"/>
                <a:gd name="T11" fmla="*/ 18 h 108"/>
                <a:gd name="T12" fmla="*/ 42 w 101"/>
                <a:gd name="T13" fmla="*/ 12 h 108"/>
                <a:gd name="T14" fmla="*/ 60 w 101"/>
                <a:gd name="T15" fmla="*/ 6 h 108"/>
                <a:gd name="T16" fmla="*/ 90 w 101"/>
                <a:gd name="T17" fmla="*/ 12 h 108"/>
                <a:gd name="T18" fmla="*/ 96 w 101"/>
                <a:gd name="T19" fmla="*/ 6 h 108"/>
                <a:gd name="T20" fmla="*/ 96 w 101"/>
                <a:gd name="T21" fmla="*/ 0 h 108"/>
                <a:gd name="T22" fmla="*/ 101 w 101"/>
                <a:gd name="T23" fmla="*/ 12 h 108"/>
                <a:gd name="T24" fmla="*/ 96 w 101"/>
                <a:gd name="T25" fmla="*/ 24 h 108"/>
                <a:gd name="T26" fmla="*/ 78 w 101"/>
                <a:gd name="T27" fmla="*/ 18 h 108"/>
                <a:gd name="T28" fmla="*/ 60 w 101"/>
                <a:gd name="T29" fmla="*/ 24 h 108"/>
                <a:gd name="T30" fmla="*/ 66 w 101"/>
                <a:gd name="T31" fmla="*/ 30 h 108"/>
                <a:gd name="T32" fmla="*/ 60 w 101"/>
                <a:gd name="T33" fmla="*/ 30 h 108"/>
                <a:gd name="T34" fmla="*/ 60 w 101"/>
                <a:gd name="T35" fmla="*/ 36 h 108"/>
                <a:gd name="T36" fmla="*/ 54 w 101"/>
                <a:gd name="T37" fmla="*/ 36 h 108"/>
                <a:gd name="T38" fmla="*/ 60 w 101"/>
                <a:gd name="T39" fmla="*/ 36 h 108"/>
                <a:gd name="T40" fmla="*/ 48 w 101"/>
                <a:gd name="T41" fmla="*/ 24 h 108"/>
                <a:gd name="T42" fmla="*/ 42 w 101"/>
                <a:gd name="T43" fmla="*/ 30 h 108"/>
                <a:gd name="T44" fmla="*/ 48 w 101"/>
                <a:gd name="T45" fmla="*/ 48 h 108"/>
                <a:gd name="T46" fmla="*/ 54 w 101"/>
                <a:gd name="T47" fmla="*/ 54 h 108"/>
                <a:gd name="T48" fmla="*/ 48 w 101"/>
                <a:gd name="T49" fmla="*/ 54 h 108"/>
                <a:gd name="T50" fmla="*/ 48 w 101"/>
                <a:gd name="T51" fmla="*/ 60 h 108"/>
                <a:gd name="T52" fmla="*/ 42 w 101"/>
                <a:gd name="T53" fmla="*/ 60 h 108"/>
                <a:gd name="T54" fmla="*/ 66 w 101"/>
                <a:gd name="T55" fmla="*/ 72 h 108"/>
                <a:gd name="T56" fmla="*/ 66 w 101"/>
                <a:gd name="T57" fmla="*/ 84 h 108"/>
                <a:gd name="T58" fmla="*/ 60 w 101"/>
                <a:gd name="T59" fmla="*/ 78 h 108"/>
                <a:gd name="T60" fmla="*/ 54 w 101"/>
                <a:gd name="T61" fmla="*/ 78 h 108"/>
                <a:gd name="T62" fmla="*/ 60 w 101"/>
                <a:gd name="T63" fmla="*/ 90 h 108"/>
                <a:gd name="T64" fmla="*/ 48 w 101"/>
                <a:gd name="T65" fmla="*/ 90 h 108"/>
                <a:gd name="T66" fmla="*/ 54 w 101"/>
                <a:gd name="T67" fmla="*/ 108 h 108"/>
                <a:gd name="T68" fmla="*/ 42 w 101"/>
                <a:gd name="T69" fmla="*/ 102 h 108"/>
                <a:gd name="T70" fmla="*/ 42 w 101"/>
                <a:gd name="T71" fmla="*/ 108 h 108"/>
                <a:gd name="T72" fmla="*/ 36 w 101"/>
                <a:gd name="T73" fmla="*/ 96 h 108"/>
                <a:gd name="T74" fmla="*/ 30 w 101"/>
                <a:gd name="T75" fmla="*/ 102 h 108"/>
                <a:gd name="T76" fmla="*/ 24 w 101"/>
                <a:gd name="T77" fmla="*/ 84 h 108"/>
                <a:gd name="T78" fmla="*/ 24 w 101"/>
                <a:gd name="T79" fmla="*/ 78 h 108"/>
                <a:gd name="T80" fmla="*/ 36 w 101"/>
                <a:gd name="T81" fmla="*/ 72 h 108"/>
                <a:gd name="T82" fmla="*/ 54 w 101"/>
                <a:gd name="T83" fmla="*/ 78 h 108"/>
                <a:gd name="T84" fmla="*/ 48 w 101"/>
                <a:gd name="T85" fmla="*/ 72 h 108"/>
                <a:gd name="T86" fmla="*/ 42 w 101"/>
                <a:gd name="T87" fmla="*/ 66 h 108"/>
                <a:gd name="T88" fmla="*/ 24 w 101"/>
                <a:gd name="T89" fmla="*/ 66 h 108"/>
                <a:gd name="T90" fmla="*/ 18 w 101"/>
                <a:gd name="T91" fmla="*/ 66 h 108"/>
                <a:gd name="T92" fmla="*/ 12 w 101"/>
                <a:gd name="T93" fmla="*/ 60 h 108"/>
                <a:gd name="T94" fmla="*/ 18 w 101"/>
                <a:gd name="T9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108">
                  <a:moveTo>
                    <a:pt x="18" y="54"/>
                  </a:moveTo>
                  <a:lnTo>
                    <a:pt x="6" y="54"/>
                  </a:lnTo>
                  <a:lnTo>
                    <a:pt x="0" y="42"/>
                  </a:lnTo>
                  <a:lnTo>
                    <a:pt x="6" y="36"/>
                  </a:lnTo>
                  <a:lnTo>
                    <a:pt x="12" y="18"/>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27" name="Freeform 4390"/>
            <p:cNvSpPr>
              <a:spLocks/>
            </p:cNvSpPr>
            <p:nvPr/>
          </p:nvSpPr>
          <p:spPr bwMode="auto">
            <a:xfrm>
              <a:off x="2922" y="1817"/>
              <a:ext cx="42" cy="13"/>
            </a:xfrm>
            <a:custGeom>
              <a:avLst/>
              <a:gdLst>
                <a:gd name="T0" fmla="*/ 42 w 41"/>
                <a:gd name="T1" fmla="*/ 13 h 12"/>
                <a:gd name="T2" fmla="*/ 6 w 41"/>
                <a:gd name="T3" fmla="*/ 0 h 12"/>
                <a:gd name="T4" fmla="*/ 0 w 41"/>
                <a:gd name="T5" fmla="*/ 0 h 12"/>
                <a:gd name="T6" fmla="*/ 0 w 41"/>
                <a:gd name="T7" fmla="*/ 13 h 12"/>
                <a:gd name="T8" fmla="*/ 18 w 41"/>
                <a:gd name="T9" fmla="*/ 13 h 12"/>
                <a:gd name="T10" fmla="*/ 37 w 41"/>
                <a:gd name="T11" fmla="*/ 20 h 12"/>
                <a:gd name="T12" fmla="*/ 48 w 41"/>
                <a:gd name="T13" fmla="*/ 13 h 12"/>
                <a:gd name="T14" fmla="*/ 42 w 41"/>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12628" name="Freeform 4391"/>
            <p:cNvSpPr>
              <a:spLocks/>
            </p:cNvSpPr>
            <p:nvPr/>
          </p:nvSpPr>
          <p:spPr bwMode="auto">
            <a:xfrm>
              <a:off x="2904" y="1736"/>
              <a:ext cx="30" cy="27"/>
            </a:xfrm>
            <a:custGeom>
              <a:avLst/>
              <a:gdLst>
                <a:gd name="T0" fmla="*/ 30 w 30"/>
                <a:gd name="T1" fmla="*/ 42 h 24"/>
                <a:gd name="T2" fmla="*/ 12 w 30"/>
                <a:gd name="T3" fmla="*/ 14 h 24"/>
                <a:gd name="T4" fmla="*/ 0 w 30"/>
                <a:gd name="T5" fmla="*/ 0 h 24"/>
                <a:gd name="T6" fmla="*/ 12 w 30"/>
                <a:gd name="T7" fmla="*/ 29 h 24"/>
                <a:gd name="T8" fmla="*/ 30 w 30"/>
                <a:gd name="T9" fmla="*/ 54 h 24"/>
                <a:gd name="T10" fmla="*/ 30 w 30"/>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12629" name="Freeform 4392"/>
            <p:cNvSpPr>
              <a:spLocks/>
            </p:cNvSpPr>
            <p:nvPr/>
          </p:nvSpPr>
          <p:spPr bwMode="auto">
            <a:xfrm>
              <a:off x="2953" y="1729"/>
              <a:ext cx="11" cy="7"/>
            </a:xfrm>
            <a:custGeom>
              <a:avLst/>
              <a:gdLst>
                <a:gd name="T0" fmla="*/ 11 w 11"/>
                <a:gd name="T1" fmla="*/ 18 h 6"/>
                <a:gd name="T2" fmla="*/ 5 w 11"/>
                <a:gd name="T3" fmla="*/ 18 h 6"/>
                <a:gd name="T4" fmla="*/ 0 w 11"/>
                <a:gd name="T5" fmla="*/ 0 h 6"/>
                <a:gd name="T6" fmla="*/ 11 w 11"/>
                <a:gd name="T7" fmla="*/ 18 h 6"/>
                <a:gd name="T8" fmla="*/ 11 w 11"/>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12630" name="Freeform 4393"/>
            <p:cNvSpPr>
              <a:spLocks/>
            </p:cNvSpPr>
            <p:nvPr/>
          </p:nvSpPr>
          <p:spPr bwMode="auto">
            <a:xfrm>
              <a:off x="2862" y="1749"/>
              <a:ext cx="6" cy="7"/>
            </a:xfrm>
            <a:custGeom>
              <a:avLst/>
              <a:gdLst>
                <a:gd name="T0" fmla="*/ 0 w 6"/>
                <a:gd name="T1" fmla="*/ 0 h 6"/>
                <a:gd name="T2" fmla="*/ 6 w 6"/>
                <a:gd name="T3" fmla="*/ 18 h 6"/>
                <a:gd name="T4" fmla="*/ 6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2631" name="Freeform 4394"/>
            <p:cNvSpPr>
              <a:spLocks/>
            </p:cNvSpPr>
            <p:nvPr/>
          </p:nvSpPr>
          <p:spPr bwMode="auto">
            <a:xfrm>
              <a:off x="2953" y="1749"/>
              <a:ext cx="4" cy="7"/>
            </a:xfrm>
            <a:custGeom>
              <a:avLst/>
              <a:gdLst>
                <a:gd name="T0" fmla="*/ 2 w 5"/>
                <a:gd name="T1" fmla="*/ 0 h 6"/>
                <a:gd name="T2" fmla="*/ 2 w 5"/>
                <a:gd name="T3" fmla="*/ 18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12632" name="Freeform 4395"/>
            <p:cNvSpPr>
              <a:spLocks/>
            </p:cNvSpPr>
            <p:nvPr/>
          </p:nvSpPr>
          <p:spPr bwMode="auto">
            <a:xfrm>
              <a:off x="2631" y="1561"/>
              <a:ext cx="194" cy="202"/>
            </a:xfrm>
            <a:custGeom>
              <a:avLst/>
              <a:gdLst>
                <a:gd name="T0" fmla="*/ 91 w 192"/>
                <a:gd name="T1" fmla="*/ 0 h 179"/>
                <a:gd name="T2" fmla="*/ 67 w 192"/>
                <a:gd name="T3" fmla="*/ 14 h 179"/>
                <a:gd name="T4" fmla="*/ 61 w 192"/>
                <a:gd name="T5" fmla="*/ 14 h 179"/>
                <a:gd name="T6" fmla="*/ 42 w 192"/>
                <a:gd name="T7" fmla="*/ 29 h 179"/>
                <a:gd name="T8" fmla="*/ 24 w 192"/>
                <a:gd name="T9" fmla="*/ 29 h 179"/>
                <a:gd name="T10" fmla="*/ 6 w 192"/>
                <a:gd name="T11" fmla="*/ 53 h 179"/>
                <a:gd name="T12" fmla="*/ 0 w 192"/>
                <a:gd name="T13" fmla="*/ 80 h 179"/>
                <a:gd name="T14" fmla="*/ 6 w 192"/>
                <a:gd name="T15" fmla="*/ 111 h 179"/>
                <a:gd name="T16" fmla="*/ 18 w 192"/>
                <a:gd name="T17" fmla="*/ 150 h 179"/>
                <a:gd name="T18" fmla="*/ 61 w 192"/>
                <a:gd name="T19" fmla="*/ 139 h 179"/>
                <a:gd name="T20" fmla="*/ 85 w 192"/>
                <a:gd name="T21" fmla="*/ 208 h 179"/>
                <a:gd name="T22" fmla="*/ 103 w 192"/>
                <a:gd name="T23" fmla="*/ 251 h 179"/>
                <a:gd name="T24" fmla="*/ 139 w 192"/>
                <a:gd name="T25" fmla="*/ 290 h 179"/>
                <a:gd name="T26" fmla="*/ 158 w 192"/>
                <a:gd name="T27" fmla="*/ 319 h 179"/>
                <a:gd name="T28" fmla="*/ 164 w 192"/>
                <a:gd name="T29" fmla="*/ 403 h 179"/>
                <a:gd name="T30" fmla="*/ 182 w 192"/>
                <a:gd name="T31" fmla="*/ 388 h 179"/>
                <a:gd name="T32" fmla="*/ 188 w 192"/>
                <a:gd name="T33" fmla="*/ 360 h 179"/>
                <a:gd name="T34" fmla="*/ 182 w 192"/>
                <a:gd name="T35" fmla="*/ 305 h 179"/>
                <a:gd name="T36" fmla="*/ 206 w 192"/>
                <a:gd name="T37" fmla="*/ 333 h 179"/>
                <a:gd name="T38" fmla="*/ 188 w 192"/>
                <a:gd name="T39" fmla="*/ 276 h 179"/>
                <a:gd name="T40" fmla="*/ 170 w 192"/>
                <a:gd name="T41" fmla="*/ 237 h 179"/>
                <a:gd name="T42" fmla="*/ 139 w 192"/>
                <a:gd name="T43" fmla="*/ 222 h 179"/>
                <a:gd name="T44" fmla="*/ 121 w 192"/>
                <a:gd name="T45" fmla="*/ 166 h 179"/>
                <a:gd name="T46" fmla="*/ 97 w 192"/>
                <a:gd name="T47" fmla="*/ 97 h 179"/>
                <a:gd name="T48" fmla="*/ 109 w 192"/>
                <a:gd name="T49" fmla="*/ 53 h 179"/>
                <a:gd name="T50" fmla="*/ 115 w 192"/>
                <a:gd name="T51" fmla="*/ 42 h 179"/>
                <a:gd name="T52" fmla="*/ 103 w 192"/>
                <a:gd name="T53" fmla="*/ 139 h 179"/>
                <a:gd name="T54" fmla="*/ 103 w 192"/>
                <a:gd name="T55" fmla="*/ 139 h 179"/>
                <a:gd name="T56" fmla="*/ 103 w 192"/>
                <a:gd name="T57" fmla="*/ 139 h 179"/>
                <a:gd name="T58" fmla="*/ 115 w 192"/>
                <a:gd name="T59" fmla="*/ 29 h 179"/>
                <a:gd name="T60" fmla="*/ 103 w 192"/>
                <a:gd name="T61" fmla="*/ 251 h 179"/>
                <a:gd name="T62" fmla="*/ 115 w 192"/>
                <a:gd name="T63" fmla="*/ 29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33" name="Freeform 4396"/>
            <p:cNvSpPr>
              <a:spLocks/>
            </p:cNvSpPr>
            <p:nvPr/>
          </p:nvSpPr>
          <p:spPr bwMode="auto">
            <a:xfrm>
              <a:off x="2631" y="1561"/>
              <a:ext cx="194" cy="202"/>
            </a:xfrm>
            <a:custGeom>
              <a:avLst/>
              <a:gdLst>
                <a:gd name="T0" fmla="*/ 115 w 192"/>
                <a:gd name="T1" fmla="*/ 29 h 179"/>
                <a:gd name="T2" fmla="*/ 91 w 192"/>
                <a:gd name="T3" fmla="*/ 0 h 179"/>
                <a:gd name="T4" fmla="*/ 73 w 192"/>
                <a:gd name="T5" fmla="*/ 14 h 179"/>
                <a:gd name="T6" fmla="*/ 67 w 192"/>
                <a:gd name="T7" fmla="*/ 14 h 179"/>
                <a:gd name="T8" fmla="*/ 67 w 192"/>
                <a:gd name="T9" fmla="*/ 14 h 179"/>
                <a:gd name="T10" fmla="*/ 61 w 192"/>
                <a:gd name="T11" fmla="*/ 14 h 179"/>
                <a:gd name="T12" fmla="*/ 61 w 192"/>
                <a:gd name="T13" fmla="*/ 29 h 179"/>
                <a:gd name="T14" fmla="*/ 42 w 192"/>
                <a:gd name="T15" fmla="*/ 29 h 179"/>
                <a:gd name="T16" fmla="*/ 36 w 192"/>
                <a:gd name="T17" fmla="*/ 53 h 179"/>
                <a:gd name="T18" fmla="*/ 24 w 192"/>
                <a:gd name="T19" fmla="*/ 29 h 179"/>
                <a:gd name="T20" fmla="*/ 18 w 192"/>
                <a:gd name="T21" fmla="*/ 42 h 179"/>
                <a:gd name="T22" fmla="*/ 6 w 192"/>
                <a:gd name="T23" fmla="*/ 53 h 179"/>
                <a:gd name="T24" fmla="*/ 6 w 192"/>
                <a:gd name="T25" fmla="*/ 68 h 179"/>
                <a:gd name="T26" fmla="*/ 0 w 192"/>
                <a:gd name="T27" fmla="*/ 80 h 179"/>
                <a:gd name="T28" fmla="*/ 6 w 192"/>
                <a:gd name="T29" fmla="*/ 97 h 179"/>
                <a:gd name="T30" fmla="*/ 6 w 192"/>
                <a:gd name="T31" fmla="*/ 111 h 179"/>
                <a:gd name="T32" fmla="*/ 18 w 192"/>
                <a:gd name="T33" fmla="*/ 125 h 179"/>
                <a:gd name="T34" fmla="*/ 18 w 192"/>
                <a:gd name="T35" fmla="*/ 150 h 179"/>
                <a:gd name="T36" fmla="*/ 30 w 192"/>
                <a:gd name="T37" fmla="*/ 125 h 179"/>
                <a:gd name="T38" fmla="*/ 61 w 192"/>
                <a:gd name="T39" fmla="*/ 139 h 179"/>
                <a:gd name="T40" fmla="*/ 73 w 192"/>
                <a:gd name="T41" fmla="*/ 179 h 179"/>
                <a:gd name="T42" fmla="*/ 85 w 192"/>
                <a:gd name="T43" fmla="*/ 208 h 179"/>
                <a:gd name="T44" fmla="*/ 97 w 192"/>
                <a:gd name="T45" fmla="*/ 237 h 179"/>
                <a:gd name="T46" fmla="*/ 103 w 192"/>
                <a:gd name="T47" fmla="*/ 251 h 179"/>
                <a:gd name="T48" fmla="*/ 115 w 192"/>
                <a:gd name="T49" fmla="*/ 265 h 179"/>
                <a:gd name="T50" fmla="*/ 139 w 192"/>
                <a:gd name="T51" fmla="*/ 290 h 179"/>
                <a:gd name="T52" fmla="*/ 146 w 192"/>
                <a:gd name="T53" fmla="*/ 305 h 179"/>
                <a:gd name="T54" fmla="*/ 158 w 192"/>
                <a:gd name="T55" fmla="*/ 319 h 179"/>
                <a:gd name="T56" fmla="*/ 170 w 192"/>
                <a:gd name="T57" fmla="*/ 360 h 179"/>
                <a:gd name="T58" fmla="*/ 164 w 192"/>
                <a:gd name="T59" fmla="*/ 403 h 179"/>
                <a:gd name="T60" fmla="*/ 170 w 192"/>
                <a:gd name="T61" fmla="*/ 416 h 179"/>
                <a:gd name="T62" fmla="*/ 182 w 192"/>
                <a:gd name="T63" fmla="*/ 388 h 179"/>
                <a:gd name="T64" fmla="*/ 188 w 192"/>
                <a:gd name="T65" fmla="*/ 376 h 179"/>
                <a:gd name="T66" fmla="*/ 188 w 192"/>
                <a:gd name="T67" fmla="*/ 360 h 179"/>
                <a:gd name="T68" fmla="*/ 182 w 192"/>
                <a:gd name="T69" fmla="*/ 333 h 179"/>
                <a:gd name="T70" fmla="*/ 182 w 192"/>
                <a:gd name="T71" fmla="*/ 305 h 179"/>
                <a:gd name="T72" fmla="*/ 194 w 192"/>
                <a:gd name="T73" fmla="*/ 305 h 179"/>
                <a:gd name="T74" fmla="*/ 206 w 192"/>
                <a:gd name="T75" fmla="*/ 333 h 179"/>
                <a:gd name="T76" fmla="*/ 206 w 192"/>
                <a:gd name="T77" fmla="*/ 305 h 179"/>
                <a:gd name="T78" fmla="*/ 188 w 192"/>
                <a:gd name="T79" fmla="*/ 276 h 179"/>
                <a:gd name="T80" fmla="*/ 164 w 192"/>
                <a:gd name="T81" fmla="*/ 251 h 179"/>
                <a:gd name="T82" fmla="*/ 170 w 192"/>
                <a:gd name="T83" fmla="*/ 237 h 179"/>
                <a:gd name="T84" fmla="*/ 164 w 192"/>
                <a:gd name="T85" fmla="*/ 237 h 179"/>
                <a:gd name="T86" fmla="*/ 139 w 192"/>
                <a:gd name="T87" fmla="*/ 222 h 179"/>
                <a:gd name="T88" fmla="*/ 127 w 192"/>
                <a:gd name="T89" fmla="*/ 194 h 179"/>
                <a:gd name="T90" fmla="*/ 121 w 192"/>
                <a:gd name="T91" fmla="*/ 166 h 179"/>
                <a:gd name="T92" fmla="*/ 103 w 192"/>
                <a:gd name="T93" fmla="*/ 139 h 179"/>
                <a:gd name="T94" fmla="*/ 97 w 192"/>
                <a:gd name="T95" fmla="*/ 97 h 179"/>
                <a:gd name="T96" fmla="*/ 97 w 192"/>
                <a:gd name="T97" fmla="*/ 80 h 179"/>
                <a:gd name="T98" fmla="*/ 109 w 192"/>
                <a:gd name="T99" fmla="*/ 53 h 179"/>
                <a:gd name="T100" fmla="*/ 115 w 192"/>
                <a:gd name="T101" fmla="*/ 68 h 179"/>
                <a:gd name="T102" fmla="*/ 115 w 192"/>
                <a:gd name="T103" fmla="*/ 42 h 179"/>
                <a:gd name="T104" fmla="*/ 115 w 192"/>
                <a:gd name="T105" fmla="*/ 29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34" name="Freeform 439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35" name="Freeform 439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36" name="Freeform 4399"/>
            <p:cNvSpPr>
              <a:spLocks/>
            </p:cNvSpPr>
            <p:nvPr/>
          </p:nvSpPr>
          <p:spPr bwMode="auto">
            <a:xfrm>
              <a:off x="2734" y="1756"/>
              <a:ext cx="48" cy="34"/>
            </a:xfrm>
            <a:custGeom>
              <a:avLst/>
              <a:gdLst>
                <a:gd name="T0" fmla="*/ 42 w 48"/>
                <a:gd name="T1" fmla="*/ 42 h 30"/>
                <a:gd name="T2" fmla="*/ 42 w 48"/>
                <a:gd name="T3" fmla="*/ 74 h 30"/>
                <a:gd name="T4" fmla="*/ 24 w 48"/>
                <a:gd name="T5" fmla="*/ 58 h 30"/>
                <a:gd name="T6" fmla="*/ 0 w 48"/>
                <a:gd name="T7" fmla="*/ 29 h 30"/>
                <a:gd name="T8" fmla="*/ 0 w 48"/>
                <a:gd name="T9" fmla="*/ 14 h 30"/>
                <a:gd name="T10" fmla="*/ 12 w 48"/>
                <a:gd name="T11" fmla="*/ 0 h 30"/>
                <a:gd name="T12" fmla="*/ 30 w 48"/>
                <a:gd name="T13" fmla="*/ 0 h 30"/>
                <a:gd name="T14" fmla="*/ 48 w 48"/>
                <a:gd name="T15" fmla="*/ 0 h 30"/>
                <a:gd name="T16" fmla="*/ 42 w 48"/>
                <a:gd name="T17" fmla="*/ 4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12637" name="Freeform 4400"/>
            <p:cNvSpPr>
              <a:spLocks/>
            </p:cNvSpPr>
            <p:nvPr/>
          </p:nvSpPr>
          <p:spPr bwMode="auto">
            <a:xfrm>
              <a:off x="2661" y="1689"/>
              <a:ext cx="24" cy="54"/>
            </a:xfrm>
            <a:custGeom>
              <a:avLst/>
              <a:gdLst>
                <a:gd name="T0" fmla="*/ 12 w 24"/>
                <a:gd name="T1" fmla="*/ 98 h 48"/>
                <a:gd name="T2" fmla="*/ 6 w 24"/>
                <a:gd name="T3" fmla="*/ 111 h 48"/>
                <a:gd name="T4" fmla="*/ 0 w 24"/>
                <a:gd name="T5" fmla="*/ 83 h 48"/>
                <a:gd name="T6" fmla="*/ 0 w 24"/>
                <a:gd name="T7" fmla="*/ 54 h 48"/>
                <a:gd name="T8" fmla="*/ 0 w 24"/>
                <a:gd name="T9" fmla="*/ 14 h 48"/>
                <a:gd name="T10" fmla="*/ 12 w 24"/>
                <a:gd name="T11" fmla="*/ 0 h 48"/>
                <a:gd name="T12" fmla="*/ 24 w 24"/>
                <a:gd name="T13" fmla="*/ 29 h 48"/>
                <a:gd name="T14" fmla="*/ 24 w 24"/>
                <a:gd name="T15" fmla="*/ 83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p>
          </p:txBody>
        </p:sp>
        <p:sp>
          <p:nvSpPr>
            <p:cNvPr id="12638" name="Rectangle 440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32050" name="Freeform 4402"/>
            <p:cNvSpPr>
              <a:spLocks/>
            </p:cNvSpPr>
            <p:nvPr/>
          </p:nvSpPr>
          <p:spPr bwMode="auto">
            <a:xfrm>
              <a:off x="2957" y="1675"/>
              <a:ext cx="317" cy="135"/>
            </a:xfrm>
            <a:custGeom>
              <a:avLst/>
              <a:gdLst>
                <a:gd name="T0" fmla="*/ 204 w 312"/>
                <a:gd name="T1" fmla="*/ 102 h 120"/>
                <a:gd name="T2" fmla="*/ 174 w 312"/>
                <a:gd name="T3" fmla="*/ 102 h 120"/>
                <a:gd name="T4" fmla="*/ 168 w 312"/>
                <a:gd name="T5" fmla="*/ 120 h 120"/>
                <a:gd name="T6" fmla="*/ 168 w 312"/>
                <a:gd name="T7" fmla="*/ 114 h 120"/>
                <a:gd name="T8" fmla="*/ 162 w 312"/>
                <a:gd name="T9" fmla="*/ 102 h 120"/>
                <a:gd name="T10" fmla="*/ 138 w 312"/>
                <a:gd name="T11" fmla="*/ 108 h 120"/>
                <a:gd name="T12" fmla="*/ 102 w 312"/>
                <a:gd name="T13" fmla="*/ 108 h 120"/>
                <a:gd name="T14" fmla="*/ 78 w 312"/>
                <a:gd name="T15" fmla="*/ 108 h 120"/>
                <a:gd name="T16" fmla="*/ 54 w 312"/>
                <a:gd name="T17" fmla="*/ 108 h 120"/>
                <a:gd name="T18" fmla="*/ 36 w 312"/>
                <a:gd name="T19" fmla="*/ 102 h 120"/>
                <a:gd name="T20" fmla="*/ 36 w 312"/>
                <a:gd name="T21" fmla="*/ 96 h 120"/>
                <a:gd name="T22" fmla="*/ 24 w 312"/>
                <a:gd name="T23" fmla="*/ 90 h 120"/>
                <a:gd name="T24" fmla="*/ 18 w 312"/>
                <a:gd name="T25" fmla="*/ 78 h 120"/>
                <a:gd name="T26" fmla="*/ 0 w 312"/>
                <a:gd name="T27" fmla="*/ 66 h 120"/>
                <a:gd name="T28" fmla="*/ 12 w 312"/>
                <a:gd name="T29" fmla="*/ 66 h 120"/>
                <a:gd name="T30" fmla="*/ 12 w 312"/>
                <a:gd name="T31" fmla="*/ 60 h 120"/>
                <a:gd name="T32" fmla="*/ 0 w 312"/>
                <a:gd name="T33" fmla="*/ 48 h 120"/>
                <a:gd name="T34" fmla="*/ 18 w 312"/>
                <a:gd name="T35" fmla="*/ 30 h 120"/>
                <a:gd name="T36" fmla="*/ 42 w 312"/>
                <a:gd name="T37" fmla="*/ 30 h 120"/>
                <a:gd name="T38" fmla="*/ 48 w 312"/>
                <a:gd name="T39" fmla="*/ 24 h 120"/>
                <a:gd name="T40" fmla="*/ 72 w 312"/>
                <a:gd name="T41" fmla="*/ 18 h 120"/>
                <a:gd name="T42" fmla="*/ 108 w 312"/>
                <a:gd name="T43" fmla="*/ 0 h 120"/>
                <a:gd name="T44" fmla="*/ 138 w 312"/>
                <a:gd name="T45" fmla="*/ 0 h 120"/>
                <a:gd name="T46" fmla="*/ 156 w 312"/>
                <a:gd name="T47" fmla="*/ 6 h 120"/>
                <a:gd name="T48" fmla="*/ 198 w 312"/>
                <a:gd name="T49" fmla="*/ 18 h 120"/>
                <a:gd name="T50" fmla="*/ 240 w 312"/>
                <a:gd name="T51" fmla="*/ 6 h 120"/>
                <a:gd name="T52" fmla="*/ 270 w 312"/>
                <a:gd name="T53" fmla="*/ 12 h 120"/>
                <a:gd name="T54" fmla="*/ 288 w 312"/>
                <a:gd name="T55" fmla="*/ 36 h 120"/>
                <a:gd name="T56" fmla="*/ 294 w 312"/>
                <a:gd name="T57" fmla="*/ 48 h 120"/>
                <a:gd name="T58" fmla="*/ 300 w 312"/>
                <a:gd name="T59" fmla="*/ 78 h 120"/>
                <a:gd name="T60" fmla="*/ 300 w 312"/>
                <a:gd name="T61" fmla="*/ 96 h 120"/>
                <a:gd name="T62" fmla="*/ 276 w 312"/>
                <a:gd name="T63" fmla="*/ 90 h 120"/>
                <a:gd name="T64" fmla="*/ 264 w 312"/>
                <a:gd name="T65" fmla="*/ 90 h 120"/>
                <a:gd name="T66" fmla="*/ 234 w 312"/>
                <a:gd name="T67"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2" h="120">
                  <a:moveTo>
                    <a:pt x="234" y="102"/>
                  </a:moveTo>
                  <a:lnTo>
                    <a:pt x="204" y="102"/>
                  </a:lnTo>
                  <a:lnTo>
                    <a:pt x="180" y="102"/>
                  </a:lnTo>
                  <a:lnTo>
                    <a:pt x="174" y="102"/>
                  </a:lnTo>
                  <a:lnTo>
                    <a:pt x="174" y="114"/>
                  </a:lnTo>
                  <a:lnTo>
                    <a:pt x="168" y="120"/>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2051" name="Freeform 4403"/>
            <p:cNvSpPr>
              <a:spLocks/>
            </p:cNvSpPr>
            <p:nvPr/>
          </p:nvSpPr>
          <p:spPr bwMode="auto">
            <a:xfrm>
              <a:off x="2953" y="1675"/>
              <a:ext cx="47" cy="34"/>
            </a:xfrm>
            <a:custGeom>
              <a:avLst/>
              <a:gdLst>
                <a:gd name="T0" fmla="*/ 5 w 47"/>
                <a:gd name="T1" fmla="*/ 0 h 30"/>
                <a:gd name="T2" fmla="*/ 0 w 47"/>
                <a:gd name="T3" fmla="*/ 0 h 30"/>
                <a:gd name="T4" fmla="*/ 5 w 47"/>
                <a:gd name="T5" fmla="*/ 12 h 30"/>
                <a:gd name="T6" fmla="*/ 0 w 47"/>
                <a:gd name="T7" fmla="*/ 24 h 30"/>
                <a:gd name="T8" fmla="*/ 11 w 47"/>
                <a:gd name="T9" fmla="*/ 24 h 30"/>
                <a:gd name="T10" fmla="*/ 5 w 47"/>
                <a:gd name="T11" fmla="*/ 30 h 30"/>
                <a:gd name="T12" fmla="*/ 23 w 47"/>
                <a:gd name="T13" fmla="*/ 18 h 30"/>
                <a:gd name="T14" fmla="*/ 47 w 47"/>
                <a:gd name="T15" fmla="*/ 18 h 30"/>
                <a:gd name="T16" fmla="*/ 41 w 47"/>
                <a:gd name="T17" fmla="*/ 12 h 30"/>
                <a:gd name="T18" fmla="*/ 29 w 47"/>
                <a:gd name="T19" fmla="*/ 0 h 30"/>
                <a:gd name="T20" fmla="*/ 5 w 47"/>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41" name="Freeform 4404"/>
            <p:cNvSpPr>
              <a:spLocks/>
            </p:cNvSpPr>
            <p:nvPr/>
          </p:nvSpPr>
          <p:spPr bwMode="auto">
            <a:xfrm>
              <a:off x="2875" y="1365"/>
              <a:ext cx="137" cy="102"/>
            </a:xfrm>
            <a:custGeom>
              <a:avLst/>
              <a:gdLst>
                <a:gd name="T0" fmla="*/ 137 w 137"/>
                <a:gd name="T1" fmla="*/ 113 h 90"/>
                <a:gd name="T2" fmla="*/ 131 w 137"/>
                <a:gd name="T3" fmla="*/ 128 h 90"/>
                <a:gd name="T4" fmla="*/ 137 w 137"/>
                <a:gd name="T5" fmla="*/ 173 h 90"/>
                <a:gd name="T6" fmla="*/ 119 w 137"/>
                <a:gd name="T7" fmla="*/ 201 h 90"/>
                <a:gd name="T8" fmla="*/ 119 w 137"/>
                <a:gd name="T9" fmla="*/ 215 h 90"/>
                <a:gd name="T10" fmla="*/ 89 w 137"/>
                <a:gd name="T11" fmla="*/ 201 h 90"/>
                <a:gd name="T12" fmla="*/ 66 w 137"/>
                <a:gd name="T13" fmla="*/ 186 h 90"/>
                <a:gd name="T14" fmla="*/ 36 w 137"/>
                <a:gd name="T15" fmla="*/ 186 h 90"/>
                <a:gd name="T16" fmla="*/ 12 w 137"/>
                <a:gd name="T17" fmla="*/ 186 h 90"/>
                <a:gd name="T18" fmla="*/ 6 w 137"/>
                <a:gd name="T19" fmla="*/ 173 h 90"/>
                <a:gd name="T20" fmla="*/ 12 w 137"/>
                <a:gd name="T21" fmla="*/ 144 h 90"/>
                <a:gd name="T22" fmla="*/ 0 w 137"/>
                <a:gd name="T23" fmla="*/ 86 h 90"/>
                <a:gd name="T24" fmla="*/ 48 w 137"/>
                <a:gd name="T25" fmla="*/ 14 h 90"/>
                <a:gd name="T26" fmla="*/ 66 w 137"/>
                <a:gd name="T27" fmla="*/ 0 h 90"/>
                <a:gd name="T28" fmla="*/ 89 w 137"/>
                <a:gd name="T29" fmla="*/ 14 h 90"/>
                <a:gd name="T30" fmla="*/ 113 w 137"/>
                <a:gd name="T31" fmla="*/ 29 h 90"/>
                <a:gd name="T32" fmla="*/ 119 w 137"/>
                <a:gd name="T33" fmla="*/ 74 h 90"/>
                <a:gd name="T34" fmla="*/ 137 w 137"/>
                <a:gd name="T35" fmla="*/ 113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p>
          </p:txBody>
        </p:sp>
        <p:sp>
          <p:nvSpPr>
            <p:cNvPr id="32053" name="Freeform 4405"/>
            <p:cNvSpPr>
              <a:spLocks/>
            </p:cNvSpPr>
            <p:nvPr/>
          </p:nvSpPr>
          <p:spPr bwMode="auto">
            <a:xfrm>
              <a:off x="2648" y="1345"/>
              <a:ext cx="37" cy="47"/>
            </a:xfrm>
            <a:custGeom>
              <a:avLst/>
              <a:gdLst>
                <a:gd name="T0" fmla="*/ 18 w 36"/>
                <a:gd name="T1" fmla="*/ 36 h 42"/>
                <a:gd name="T2" fmla="*/ 18 w 36"/>
                <a:gd name="T3" fmla="*/ 42 h 42"/>
                <a:gd name="T4" fmla="*/ 6 w 36"/>
                <a:gd name="T5" fmla="*/ 42 h 42"/>
                <a:gd name="T6" fmla="*/ 0 w 36"/>
                <a:gd name="T7" fmla="*/ 36 h 42"/>
                <a:gd name="T8" fmla="*/ 0 w 36"/>
                <a:gd name="T9" fmla="*/ 30 h 42"/>
                <a:gd name="T10" fmla="*/ 0 w 36"/>
                <a:gd name="T11" fmla="*/ 12 h 42"/>
                <a:gd name="T12" fmla="*/ 6 w 36"/>
                <a:gd name="T13" fmla="*/ 6 h 42"/>
                <a:gd name="T14" fmla="*/ 12 w 36"/>
                <a:gd name="T15" fmla="*/ 12 h 42"/>
                <a:gd name="T16" fmla="*/ 12 w 36"/>
                <a:gd name="T17" fmla="*/ 6 h 42"/>
                <a:gd name="T18" fmla="*/ 18 w 36"/>
                <a:gd name="T19" fmla="*/ 0 h 42"/>
                <a:gd name="T20" fmla="*/ 24 w 36"/>
                <a:gd name="T21" fmla="*/ 12 h 42"/>
                <a:gd name="T22" fmla="*/ 36 w 36"/>
                <a:gd name="T23" fmla="*/ 12 h 42"/>
                <a:gd name="T24" fmla="*/ 30 w 36"/>
                <a:gd name="T25" fmla="*/ 18 h 42"/>
                <a:gd name="T26" fmla="*/ 18 w 36"/>
                <a:gd name="T27" fmla="*/ 24 h 42"/>
                <a:gd name="T28" fmla="*/ 18 w 36"/>
                <a:gd name="T29" fmla="*/ 30 h 42"/>
                <a:gd name="T30" fmla="*/ 18 w 36"/>
                <a:gd name="T3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43" name="Freeform 4406"/>
            <p:cNvSpPr>
              <a:spLocks/>
            </p:cNvSpPr>
            <p:nvPr/>
          </p:nvSpPr>
          <p:spPr bwMode="auto">
            <a:xfrm>
              <a:off x="2691" y="1365"/>
              <a:ext cx="19" cy="21"/>
            </a:xfrm>
            <a:custGeom>
              <a:avLst/>
              <a:gdLst>
                <a:gd name="T0" fmla="*/ 25 w 18"/>
                <a:gd name="T1" fmla="*/ 18 h 18"/>
                <a:gd name="T2" fmla="*/ 25 w 18"/>
                <a:gd name="T3" fmla="*/ 18 h 18"/>
                <a:gd name="T4" fmla="*/ 19 w 18"/>
                <a:gd name="T5" fmla="*/ 0 h 18"/>
                <a:gd name="T6" fmla="*/ 19 w 18"/>
                <a:gd name="T7" fmla="*/ 18 h 18"/>
                <a:gd name="T8" fmla="*/ 6 w 18"/>
                <a:gd name="T9" fmla="*/ 18 h 18"/>
                <a:gd name="T10" fmla="*/ 0 w 18"/>
                <a:gd name="T11" fmla="*/ 18 h 18"/>
                <a:gd name="T12" fmla="*/ 0 w 18"/>
                <a:gd name="T13" fmla="*/ 18 h 18"/>
                <a:gd name="T14" fmla="*/ 0 w 18"/>
                <a:gd name="T15" fmla="*/ 35 h 18"/>
                <a:gd name="T16" fmla="*/ 19 w 18"/>
                <a:gd name="T17" fmla="*/ 55 h 18"/>
                <a:gd name="T18" fmla="*/ 19 w 18"/>
                <a:gd name="T19" fmla="*/ 55 h 18"/>
                <a:gd name="T20" fmla="*/ 19 w 18"/>
                <a:gd name="T21" fmla="*/ 35 h 18"/>
                <a:gd name="T22" fmla="*/ 25 w 18"/>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2644" name="Freeform 4407"/>
            <p:cNvSpPr>
              <a:spLocks/>
            </p:cNvSpPr>
            <p:nvPr/>
          </p:nvSpPr>
          <p:spPr bwMode="auto">
            <a:xfrm>
              <a:off x="2648" y="1331"/>
              <a:ext cx="31" cy="21"/>
            </a:xfrm>
            <a:custGeom>
              <a:avLst/>
              <a:gdLst>
                <a:gd name="T0" fmla="*/ 31 w 30"/>
                <a:gd name="T1" fmla="*/ 35 h 18"/>
                <a:gd name="T2" fmla="*/ 0 w 30"/>
                <a:gd name="T3" fmla="*/ 35 h 18"/>
                <a:gd name="T4" fmla="*/ 0 w 30"/>
                <a:gd name="T5" fmla="*/ 55 h 18"/>
                <a:gd name="T6" fmla="*/ 0 w 30"/>
                <a:gd name="T7" fmla="*/ 35 h 18"/>
                <a:gd name="T8" fmla="*/ 25 w 30"/>
                <a:gd name="T9" fmla="*/ 35 h 18"/>
                <a:gd name="T10" fmla="*/ 37 w 30"/>
                <a:gd name="T11" fmla="*/ 0 h 18"/>
                <a:gd name="T12" fmla="*/ 31 w 30"/>
                <a:gd name="T13" fmla="*/ 3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2645" name="Freeform 4408"/>
            <p:cNvSpPr>
              <a:spLocks/>
            </p:cNvSpPr>
            <p:nvPr/>
          </p:nvSpPr>
          <p:spPr bwMode="auto">
            <a:xfrm>
              <a:off x="2667" y="1379"/>
              <a:ext cx="18" cy="7"/>
            </a:xfrm>
            <a:custGeom>
              <a:avLst/>
              <a:gdLst>
                <a:gd name="T0" fmla="*/ 18 w 18"/>
                <a:gd name="T1" fmla="*/ 18 h 6"/>
                <a:gd name="T2" fmla="*/ 12 w 18"/>
                <a:gd name="T3" fmla="*/ 0 h 6"/>
                <a:gd name="T4" fmla="*/ 0 w 18"/>
                <a:gd name="T5" fmla="*/ 0 h 6"/>
                <a:gd name="T6" fmla="*/ 12 w 18"/>
                <a:gd name="T7" fmla="*/ 18 h 6"/>
                <a:gd name="T8" fmla="*/ 18 w 18"/>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2646" name="Rectangle 440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32058" name="Freeform 4410"/>
            <p:cNvSpPr>
              <a:spLocks/>
            </p:cNvSpPr>
            <p:nvPr/>
          </p:nvSpPr>
          <p:spPr bwMode="auto">
            <a:xfrm>
              <a:off x="2862" y="1291"/>
              <a:ext cx="67" cy="40"/>
            </a:xfrm>
            <a:custGeom>
              <a:avLst/>
              <a:gdLst>
                <a:gd name="T0" fmla="*/ 66 w 66"/>
                <a:gd name="T1" fmla="*/ 24 h 36"/>
                <a:gd name="T2" fmla="*/ 60 w 66"/>
                <a:gd name="T3" fmla="*/ 6 h 36"/>
                <a:gd name="T4" fmla="*/ 24 w 66"/>
                <a:gd name="T5" fmla="*/ 0 h 36"/>
                <a:gd name="T6" fmla="*/ 0 w 66"/>
                <a:gd name="T7" fmla="*/ 12 h 36"/>
                <a:gd name="T8" fmla="*/ 6 w 66"/>
                <a:gd name="T9" fmla="*/ 18 h 36"/>
                <a:gd name="T10" fmla="*/ 12 w 66"/>
                <a:gd name="T11" fmla="*/ 24 h 36"/>
                <a:gd name="T12" fmla="*/ 18 w 66"/>
                <a:gd name="T13" fmla="*/ 24 h 36"/>
                <a:gd name="T14" fmla="*/ 36 w 66"/>
                <a:gd name="T15" fmla="*/ 30 h 36"/>
                <a:gd name="T16" fmla="*/ 60 w 66"/>
                <a:gd name="T17" fmla="*/ 36 h 36"/>
                <a:gd name="T18" fmla="*/ 66 w 66"/>
                <a:gd name="T1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48" name="Freeform 4411"/>
            <p:cNvSpPr>
              <a:spLocks/>
            </p:cNvSpPr>
            <p:nvPr/>
          </p:nvSpPr>
          <p:spPr bwMode="auto">
            <a:xfrm>
              <a:off x="2836" y="1318"/>
              <a:ext cx="105" cy="54"/>
            </a:xfrm>
            <a:custGeom>
              <a:avLst/>
              <a:gdLst>
                <a:gd name="T0" fmla="*/ 68 w 102"/>
                <a:gd name="T1" fmla="*/ 69 h 48"/>
                <a:gd name="T2" fmla="*/ 31 w 102"/>
                <a:gd name="T3" fmla="*/ 83 h 48"/>
                <a:gd name="T4" fmla="*/ 0 w 102"/>
                <a:gd name="T5" fmla="*/ 98 h 48"/>
                <a:gd name="T6" fmla="*/ 0 w 102"/>
                <a:gd name="T7" fmla="*/ 98 h 48"/>
                <a:gd name="T8" fmla="*/ 6 w 102"/>
                <a:gd name="T9" fmla="*/ 42 h 48"/>
                <a:gd name="T10" fmla="*/ 25 w 102"/>
                <a:gd name="T11" fmla="*/ 29 h 48"/>
                <a:gd name="T12" fmla="*/ 43 w 102"/>
                <a:gd name="T13" fmla="*/ 54 h 48"/>
                <a:gd name="T14" fmla="*/ 49 w 102"/>
                <a:gd name="T15" fmla="*/ 42 h 48"/>
                <a:gd name="T16" fmla="*/ 49 w 102"/>
                <a:gd name="T17" fmla="*/ 0 h 48"/>
                <a:gd name="T18" fmla="*/ 74 w 102"/>
                <a:gd name="T19" fmla="*/ 14 h 48"/>
                <a:gd name="T20" fmla="*/ 104 w 102"/>
                <a:gd name="T21" fmla="*/ 29 h 48"/>
                <a:gd name="T22" fmla="*/ 111 w 102"/>
                <a:gd name="T23" fmla="*/ 54 h 48"/>
                <a:gd name="T24" fmla="*/ 124 w 102"/>
                <a:gd name="T25" fmla="*/ 98 h 48"/>
                <a:gd name="T26" fmla="*/ 104 w 102"/>
                <a:gd name="T27" fmla="*/ 111 h 48"/>
                <a:gd name="T28" fmla="*/ 68 w 102"/>
                <a:gd name="T29" fmla="*/ 6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p>
          </p:txBody>
        </p:sp>
        <p:sp>
          <p:nvSpPr>
            <p:cNvPr id="32060" name="Freeform 4412"/>
            <p:cNvSpPr>
              <a:spLocks/>
            </p:cNvSpPr>
            <p:nvPr/>
          </p:nvSpPr>
          <p:spPr bwMode="auto">
            <a:xfrm>
              <a:off x="2836" y="1352"/>
              <a:ext cx="86" cy="54"/>
            </a:xfrm>
            <a:custGeom>
              <a:avLst/>
              <a:gdLst>
                <a:gd name="T0" fmla="*/ 0 w 84"/>
                <a:gd name="T1" fmla="*/ 36 h 48"/>
                <a:gd name="T2" fmla="*/ 0 w 84"/>
                <a:gd name="T3" fmla="*/ 12 h 48"/>
                <a:gd name="T4" fmla="*/ 0 w 84"/>
                <a:gd name="T5" fmla="*/ 12 h 48"/>
                <a:gd name="T6" fmla="*/ 24 w 84"/>
                <a:gd name="T7" fmla="*/ 6 h 48"/>
                <a:gd name="T8" fmla="*/ 54 w 84"/>
                <a:gd name="T9" fmla="*/ 0 h 48"/>
                <a:gd name="T10" fmla="*/ 84 w 84"/>
                <a:gd name="T11" fmla="*/ 18 h 48"/>
                <a:gd name="T12" fmla="*/ 36 w 84"/>
                <a:gd name="T13" fmla="*/ 48 h 48"/>
                <a:gd name="T14" fmla="*/ 24 w 84"/>
                <a:gd name="T15" fmla="*/ 48 h 48"/>
                <a:gd name="T16" fmla="*/ 24 w 84"/>
                <a:gd name="T17" fmla="*/ 36 h 48"/>
                <a:gd name="T18" fmla="*/ 12 w 84"/>
                <a:gd name="T19" fmla="*/ 36 h 48"/>
                <a:gd name="T20" fmla="*/ 0 w 84"/>
                <a:gd name="T21"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48">
                  <a:moveTo>
                    <a:pt x="0" y="36"/>
                  </a:moveTo>
                  <a:lnTo>
                    <a:pt x="0" y="12"/>
                  </a:lnTo>
                  <a:lnTo>
                    <a:pt x="0" y="12"/>
                  </a:lnTo>
                  <a:lnTo>
                    <a:pt x="24" y="6"/>
                  </a:lnTo>
                  <a:lnTo>
                    <a:pt x="54" y="0"/>
                  </a:lnTo>
                  <a:lnTo>
                    <a:pt x="84" y="18"/>
                  </a:lnTo>
                  <a:lnTo>
                    <a:pt x="36" y="48"/>
                  </a:lnTo>
                  <a:lnTo>
                    <a:pt x="24" y="48"/>
                  </a:lnTo>
                  <a:lnTo>
                    <a:pt x="24" y="36"/>
                  </a:lnTo>
                  <a:lnTo>
                    <a:pt x="12" y="36"/>
                  </a:lnTo>
                  <a:lnTo>
                    <a:pt x="0" y="3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50" name="Freeform 4413"/>
            <p:cNvSpPr>
              <a:spLocks/>
            </p:cNvSpPr>
            <p:nvPr/>
          </p:nvSpPr>
          <p:spPr bwMode="auto">
            <a:xfrm>
              <a:off x="2577" y="1426"/>
              <a:ext cx="54" cy="54"/>
            </a:xfrm>
            <a:custGeom>
              <a:avLst/>
              <a:gdLst>
                <a:gd name="T0" fmla="*/ 49 w 53"/>
                <a:gd name="T1" fmla="*/ 54 h 48"/>
                <a:gd name="T2" fmla="*/ 60 w 53"/>
                <a:gd name="T3" fmla="*/ 42 h 48"/>
                <a:gd name="T4" fmla="*/ 55 w 53"/>
                <a:gd name="T5" fmla="*/ 29 h 48"/>
                <a:gd name="T6" fmla="*/ 60 w 53"/>
                <a:gd name="T7" fmla="*/ 0 h 48"/>
                <a:gd name="T8" fmla="*/ 43 w 53"/>
                <a:gd name="T9" fmla="*/ 0 h 48"/>
                <a:gd name="T10" fmla="*/ 18 w 53"/>
                <a:gd name="T11" fmla="*/ 29 h 48"/>
                <a:gd name="T12" fmla="*/ 6 w 53"/>
                <a:gd name="T13" fmla="*/ 69 h 48"/>
                <a:gd name="T14" fmla="*/ 0 w 53"/>
                <a:gd name="T15" fmla="*/ 83 h 48"/>
                <a:gd name="T16" fmla="*/ 12 w 53"/>
                <a:gd name="T17" fmla="*/ 83 h 48"/>
                <a:gd name="T18" fmla="*/ 37 w 53"/>
                <a:gd name="T19" fmla="*/ 83 h 48"/>
                <a:gd name="T20" fmla="*/ 43 w 53"/>
                <a:gd name="T21" fmla="*/ 98 h 48"/>
                <a:gd name="T22" fmla="*/ 49 w 53"/>
                <a:gd name="T23" fmla="*/ 111 h 48"/>
                <a:gd name="T24" fmla="*/ 49 w 53"/>
                <a:gd name="T25" fmla="*/ 54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p>
          </p:txBody>
        </p:sp>
        <p:sp>
          <p:nvSpPr>
            <p:cNvPr id="12651" name="Freeform 4414"/>
            <p:cNvSpPr>
              <a:spLocks/>
            </p:cNvSpPr>
            <p:nvPr/>
          </p:nvSpPr>
          <p:spPr bwMode="auto">
            <a:xfrm>
              <a:off x="2741" y="1392"/>
              <a:ext cx="151" cy="122"/>
            </a:xfrm>
            <a:custGeom>
              <a:avLst/>
              <a:gdLst>
                <a:gd name="T0" fmla="*/ 60 w 150"/>
                <a:gd name="T1" fmla="*/ 14 h 108"/>
                <a:gd name="T2" fmla="*/ 60 w 150"/>
                <a:gd name="T3" fmla="*/ 0 h 108"/>
                <a:gd name="T4" fmla="*/ 42 w 150"/>
                <a:gd name="T5" fmla="*/ 14 h 108"/>
                <a:gd name="T6" fmla="*/ 18 w 150"/>
                <a:gd name="T7" fmla="*/ 29 h 108"/>
                <a:gd name="T8" fmla="*/ 0 w 150"/>
                <a:gd name="T9" fmla="*/ 29 h 108"/>
                <a:gd name="T10" fmla="*/ 6 w 150"/>
                <a:gd name="T11" fmla="*/ 42 h 108"/>
                <a:gd name="T12" fmla="*/ 0 w 150"/>
                <a:gd name="T13" fmla="*/ 58 h 108"/>
                <a:gd name="T14" fmla="*/ 0 w 150"/>
                <a:gd name="T15" fmla="*/ 98 h 108"/>
                <a:gd name="T16" fmla="*/ 12 w 150"/>
                <a:gd name="T17" fmla="*/ 141 h 108"/>
                <a:gd name="T18" fmla="*/ 12 w 150"/>
                <a:gd name="T19" fmla="*/ 183 h 108"/>
                <a:gd name="T20" fmla="*/ 12 w 150"/>
                <a:gd name="T21" fmla="*/ 168 h 108"/>
                <a:gd name="T22" fmla="*/ 36 w 150"/>
                <a:gd name="T23" fmla="*/ 198 h 108"/>
                <a:gd name="T24" fmla="*/ 42 w 150"/>
                <a:gd name="T25" fmla="*/ 212 h 108"/>
                <a:gd name="T26" fmla="*/ 48 w 150"/>
                <a:gd name="T27" fmla="*/ 198 h 108"/>
                <a:gd name="T28" fmla="*/ 60 w 150"/>
                <a:gd name="T29" fmla="*/ 212 h 108"/>
                <a:gd name="T30" fmla="*/ 85 w 150"/>
                <a:gd name="T31" fmla="*/ 239 h 108"/>
                <a:gd name="T32" fmla="*/ 103 w 150"/>
                <a:gd name="T33" fmla="*/ 239 h 108"/>
                <a:gd name="T34" fmla="*/ 103 w 150"/>
                <a:gd name="T35" fmla="*/ 254 h 108"/>
                <a:gd name="T36" fmla="*/ 115 w 150"/>
                <a:gd name="T37" fmla="*/ 239 h 108"/>
                <a:gd name="T38" fmla="*/ 139 w 150"/>
                <a:gd name="T39" fmla="*/ 254 h 108"/>
                <a:gd name="T40" fmla="*/ 145 w 150"/>
                <a:gd name="T41" fmla="*/ 239 h 108"/>
                <a:gd name="T42" fmla="*/ 157 w 150"/>
                <a:gd name="T43" fmla="*/ 198 h 108"/>
                <a:gd name="T44" fmla="*/ 157 w 150"/>
                <a:gd name="T45" fmla="*/ 183 h 108"/>
                <a:gd name="T46" fmla="*/ 151 w 150"/>
                <a:gd name="T47" fmla="*/ 127 h 108"/>
                <a:gd name="T48" fmla="*/ 145 w 150"/>
                <a:gd name="T49" fmla="*/ 112 h 108"/>
                <a:gd name="T50" fmla="*/ 151 w 150"/>
                <a:gd name="T51" fmla="*/ 86 h 108"/>
                <a:gd name="T52" fmla="*/ 139 w 150"/>
                <a:gd name="T53" fmla="*/ 29 h 108"/>
                <a:gd name="T54" fmla="*/ 85 w 150"/>
                <a:gd name="T55" fmla="*/ 14 h 108"/>
                <a:gd name="T56" fmla="*/ 60 w 150"/>
                <a:gd name="T57" fmla="*/ 14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12652" name="Freeform 4415"/>
            <p:cNvSpPr>
              <a:spLocks/>
            </p:cNvSpPr>
            <p:nvPr/>
          </p:nvSpPr>
          <p:spPr bwMode="auto">
            <a:xfrm>
              <a:off x="2850" y="1534"/>
              <a:ext cx="150" cy="100"/>
            </a:xfrm>
            <a:custGeom>
              <a:avLst/>
              <a:gdLst>
                <a:gd name="T0" fmla="*/ 144 w 149"/>
                <a:gd name="T1" fmla="*/ 161 h 89"/>
                <a:gd name="T2" fmla="*/ 138 w 149"/>
                <a:gd name="T3" fmla="*/ 202 h 89"/>
                <a:gd name="T4" fmla="*/ 109 w 149"/>
                <a:gd name="T5" fmla="*/ 185 h 89"/>
                <a:gd name="T6" fmla="*/ 85 w 149"/>
                <a:gd name="T7" fmla="*/ 202 h 89"/>
                <a:gd name="T8" fmla="*/ 60 w 149"/>
                <a:gd name="T9" fmla="*/ 202 h 89"/>
                <a:gd name="T10" fmla="*/ 42 w 149"/>
                <a:gd name="T11" fmla="*/ 185 h 89"/>
                <a:gd name="T12" fmla="*/ 42 w 149"/>
                <a:gd name="T13" fmla="*/ 175 h 89"/>
                <a:gd name="T14" fmla="*/ 36 w 149"/>
                <a:gd name="T15" fmla="*/ 161 h 89"/>
                <a:gd name="T16" fmla="*/ 30 w 149"/>
                <a:gd name="T17" fmla="*/ 161 h 89"/>
                <a:gd name="T18" fmla="*/ 30 w 149"/>
                <a:gd name="T19" fmla="*/ 161 h 89"/>
                <a:gd name="T20" fmla="*/ 18 w 149"/>
                <a:gd name="T21" fmla="*/ 146 h 89"/>
                <a:gd name="T22" fmla="*/ 0 w 149"/>
                <a:gd name="T23" fmla="*/ 94 h 89"/>
                <a:gd name="T24" fmla="*/ 6 w 149"/>
                <a:gd name="T25" fmla="*/ 81 h 89"/>
                <a:gd name="T26" fmla="*/ 18 w 149"/>
                <a:gd name="T27" fmla="*/ 54 h 89"/>
                <a:gd name="T28" fmla="*/ 36 w 149"/>
                <a:gd name="T29" fmla="*/ 13 h 89"/>
                <a:gd name="T30" fmla="*/ 36 w 149"/>
                <a:gd name="T31" fmla="*/ 13 h 89"/>
                <a:gd name="T32" fmla="*/ 66 w 149"/>
                <a:gd name="T33" fmla="*/ 27 h 89"/>
                <a:gd name="T34" fmla="*/ 97 w 149"/>
                <a:gd name="T35" fmla="*/ 0 h 89"/>
                <a:gd name="T36" fmla="*/ 97 w 149"/>
                <a:gd name="T37" fmla="*/ 0 h 89"/>
                <a:gd name="T38" fmla="*/ 109 w 149"/>
                <a:gd name="T39" fmla="*/ 27 h 89"/>
                <a:gd name="T40" fmla="*/ 120 w 149"/>
                <a:gd name="T41" fmla="*/ 54 h 89"/>
                <a:gd name="T42" fmla="*/ 132 w 149"/>
                <a:gd name="T43" fmla="*/ 119 h 89"/>
                <a:gd name="T44" fmla="*/ 144 w 149"/>
                <a:gd name="T45" fmla="*/ 119 h 89"/>
                <a:gd name="T46" fmla="*/ 156 w 149"/>
                <a:gd name="T47" fmla="*/ 131 h 89"/>
                <a:gd name="T48" fmla="*/ 156 w 149"/>
                <a:gd name="T49" fmla="*/ 146 h 89"/>
                <a:gd name="T50" fmla="*/ 150 w 149"/>
                <a:gd name="T51" fmla="*/ 146 h 89"/>
                <a:gd name="T52" fmla="*/ 144 w 149"/>
                <a:gd name="T53" fmla="*/ 146 h 89"/>
                <a:gd name="T54" fmla="*/ 144 w 149"/>
                <a:gd name="T55" fmla="*/ 16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p>
          </p:txBody>
        </p:sp>
        <p:sp>
          <p:nvSpPr>
            <p:cNvPr id="12653" name="Freeform 4416"/>
            <p:cNvSpPr>
              <a:spLocks/>
            </p:cNvSpPr>
            <p:nvPr/>
          </p:nvSpPr>
          <p:spPr bwMode="auto">
            <a:xfrm>
              <a:off x="2715" y="1473"/>
              <a:ext cx="104" cy="54"/>
            </a:xfrm>
            <a:custGeom>
              <a:avLst/>
              <a:gdLst>
                <a:gd name="T0" fmla="*/ 98 w 102"/>
                <a:gd name="T1" fmla="*/ 42 h 48"/>
                <a:gd name="T2" fmla="*/ 116 w 102"/>
                <a:gd name="T3" fmla="*/ 69 h 48"/>
                <a:gd name="T4" fmla="*/ 116 w 102"/>
                <a:gd name="T5" fmla="*/ 69 h 48"/>
                <a:gd name="T6" fmla="*/ 110 w 102"/>
                <a:gd name="T7" fmla="*/ 83 h 48"/>
                <a:gd name="T8" fmla="*/ 104 w 102"/>
                <a:gd name="T9" fmla="*/ 83 h 48"/>
                <a:gd name="T10" fmla="*/ 104 w 102"/>
                <a:gd name="T11" fmla="*/ 83 h 48"/>
                <a:gd name="T12" fmla="*/ 98 w 102"/>
                <a:gd name="T13" fmla="*/ 98 h 48"/>
                <a:gd name="T14" fmla="*/ 92 w 102"/>
                <a:gd name="T15" fmla="*/ 111 h 48"/>
                <a:gd name="T16" fmla="*/ 81 w 102"/>
                <a:gd name="T17" fmla="*/ 111 h 48"/>
                <a:gd name="T18" fmla="*/ 73 w 102"/>
                <a:gd name="T19" fmla="*/ 98 h 48"/>
                <a:gd name="T20" fmla="*/ 49 w 102"/>
                <a:gd name="T21" fmla="*/ 98 h 48"/>
                <a:gd name="T22" fmla="*/ 37 w 102"/>
                <a:gd name="T23" fmla="*/ 111 h 48"/>
                <a:gd name="T24" fmla="*/ 24 w 102"/>
                <a:gd name="T25" fmla="*/ 98 h 48"/>
                <a:gd name="T26" fmla="*/ 0 w 102"/>
                <a:gd name="T27" fmla="*/ 54 h 48"/>
                <a:gd name="T28" fmla="*/ 0 w 102"/>
                <a:gd name="T29" fmla="*/ 42 h 48"/>
                <a:gd name="T30" fmla="*/ 37 w 102"/>
                <a:gd name="T31" fmla="*/ 0 h 48"/>
                <a:gd name="T32" fmla="*/ 43 w 102"/>
                <a:gd name="T33" fmla="*/ 14 h 48"/>
                <a:gd name="T34" fmla="*/ 43 w 102"/>
                <a:gd name="T35" fmla="*/ 0 h 48"/>
                <a:gd name="T36" fmla="*/ 67 w 102"/>
                <a:gd name="T37" fmla="*/ 29 h 48"/>
                <a:gd name="T38" fmla="*/ 73 w 102"/>
                <a:gd name="T39" fmla="*/ 42 h 48"/>
                <a:gd name="T40" fmla="*/ 81 w 102"/>
                <a:gd name="T41" fmla="*/ 29 h 48"/>
                <a:gd name="T42" fmla="*/ 98 w 102"/>
                <a:gd name="T43" fmla="*/ 4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p>
          </p:txBody>
        </p:sp>
        <p:sp>
          <p:nvSpPr>
            <p:cNvPr id="12654" name="Freeform 4417"/>
            <p:cNvSpPr>
              <a:spLocks/>
            </p:cNvSpPr>
            <p:nvPr/>
          </p:nvSpPr>
          <p:spPr bwMode="auto">
            <a:xfrm>
              <a:off x="2565" y="1467"/>
              <a:ext cx="55" cy="40"/>
            </a:xfrm>
            <a:custGeom>
              <a:avLst/>
              <a:gdLst>
                <a:gd name="T0" fmla="*/ 12 w 54"/>
                <a:gd name="T1" fmla="*/ 0 h 36"/>
                <a:gd name="T2" fmla="*/ 0 w 54"/>
                <a:gd name="T3" fmla="*/ 13 h 36"/>
                <a:gd name="T4" fmla="*/ 6 w 54"/>
                <a:gd name="T5" fmla="*/ 24 h 36"/>
                <a:gd name="T6" fmla="*/ 24 w 54"/>
                <a:gd name="T7" fmla="*/ 51 h 36"/>
                <a:gd name="T8" fmla="*/ 37 w 54"/>
                <a:gd name="T9" fmla="*/ 51 h 36"/>
                <a:gd name="T10" fmla="*/ 43 w 54"/>
                <a:gd name="T11" fmla="*/ 51 h 36"/>
                <a:gd name="T12" fmla="*/ 55 w 54"/>
                <a:gd name="T13" fmla="*/ 74 h 36"/>
                <a:gd name="T14" fmla="*/ 55 w 54"/>
                <a:gd name="T15" fmla="*/ 74 h 36"/>
                <a:gd name="T16" fmla="*/ 55 w 54"/>
                <a:gd name="T17" fmla="*/ 63 h 36"/>
                <a:gd name="T18" fmla="*/ 61 w 54"/>
                <a:gd name="T19" fmla="*/ 51 h 36"/>
                <a:gd name="T20" fmla="*/ 61 w 54"/>
                <a:gd name="T21" fmla="*/ 24 h 36"/>
                <a:gd name="T22" fmla="*/ 55 w 54"/>
                <a:gd name="T23" fmla="*/ 13 h 36"/>
                <a:gd name="T24" fmla="*/ 49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2655" name="Freeform 4418"/>
            <p:cNvSpPr>
              <a:spLocks/>
            </p:cNvSpPr>
            <p:nvPr/>
          </p:nvSpPr>
          <p:spPr bwMode="auto">
            <a:xfrm>
              <a:off x="2620" y="1392"/>
              <a:ext cx="133" cy="162"/>
            </a:xfrm>
            <a:custGeom>
              <a:avLst/>
              <a:gdLst>
                <a:gd name="T0" fmla="*/ 29 w 131"/>
                <a:gd name="T1" fmla="*/ 54 h 144"/>
                <a:gd name="T2" fmla="*/ 42 w 131"/>
                <a:gd name="T3" fmla="*/ 54 h 144"/>
                <a:gd name="T4" fmla="*/ 42 w 131"/>
                <a:gd name="T5" fmla="*/ 54 h 144"/>
                <a:gd name="T6" fmla="*/ 48 w 131"/>
                <a:gd name="T7" fmla="*/ 42 h 144"/>
                <a:gd name="T8" fmla="*/ 54 w 131"/>
                <a:gd name="T9" fmla="*/ 54 h 144"/>
                <a:gd name="T10" fmla="*/ 48 w 131"/>
                <a:gd name="T11" fmla="*/ 42 h 144"/>
                <a:gd name="T12" fmla="*/ 42 w 131"/>
                <a:gd name="T13" fmla="*/ 29 h 144"/>
                <a:gd name="T14" fmla="*/ 42 w 131"/>
                <a:gd name="T15" fmla="*/ 14 h 144"/>
                <a:gd name="T16" fmla="*/ 42 w 131"/>
                <a:gd name="T17" fmla="*/ 0 h 144"/>
                <a:gd name="T18" fmla="*/ 54 w 131"/>
                <a:gd name="T19" fmla="*/ 0 h 144"/>
                <a:gd name="T20" fmla="*/ 54 w 131"/>
                <a:gd name="T21" fmla="*/ 0 h 144"/>
                <a:gd name="T22" fmla="*/ 60 w 131"/>
                <a:gd name="T23" fmla="*/ 14 h 144"/>
                <a:gd name="T24" fmla="*/ 72 w 131"/>
                <a:gd name="T25" fmla="*/ 14 h 144"/>
                <a:gd name="T26" fmla="*/ 72 w 131"/>
                <a:gd name="T27" fmla="*/ 29 h 144"/>
                <a:gd name="T28" fmla="*/ 78 w 131"/>
                <a:gd name="T29" fmla="*/ 42 h 144"/>
                <a:gd name="T30" fmla="*/ 105 w 131"/>
                <a:gd name="T31" fmla="*/ 14 h 144"/>
                <a:gd name="T32" fmla="*/ 96 w 131"/>
                <a:gd name="T33" fmla="*/ 14 h 144"/>
                <a:gd name="T34" fmla="*/ 127 w 131"/>
                <a:gd name="T35" fmla="*/ 42 h 144"/>
                <a:gd name="T36" fmla="*/ 133 w 131"/>
                <a:gd name="T37" fmla="*/ 29 h 144"/>
                <a:gd name="T38" fmla="*/ 139 w 131"/>
                <a:gd name="T39" fmla="*/ 42 h 144"/>
                <a:gd name="T40" fmla="*/ 133 w 131"/>
                <a:gd name="T41" fmla="*/ 54 h 144"/>
                <a:gd name="T42" fmla="*/ 133 w 131"/>
                <a:gd name="T43" fmla="*/ 98 h 144"/>
                <a:gd name="T44" fmla="*/ 145 w 131"/>
                <a:gd name="T45" fmla="*/ 140 h 144"/>
                <a:gd name="T46" fmla="*/ 145 w 131"/>
                <a:gd name="T47" fmla="*/ 179 h 144"/>
                <a:gd name="T48" fmla="*/ 139 w 131"/>
                <a:gd name="T49" fmla="*/ 163 h 144"/>
                <a:gd name="T50" fmla="*/ 105 w 131"/>
                <a:gd name="T51" fmla="*/ 205 h 144"/>
                <a:gd name="T52" fmla="*/ 105 w 131"/>
                <a:gd name="T53" fmla="*/ 219 h 144"/>
                <a:gd name="T54" fmla="*/ 133 w 131"/>
                <a:gd name="T55" fmla="*/ 260 h 144"/>
                <a:gd name="T56" fmla="*/ 121 w 131"/>
                <a:gd name="T57" fmla="*/ 289 h 144"/>
                <a:gd name="T58" fmla="*/ 121 w 131"/>
                <a:gd name="T59" fmla="*/ 315 h 144"/>
                <a:gd name="T60" fmla="*/ 121 w 131"/>
                <a:gd name="T61" fmla="*/ 315 h 144"/>
                <a:gd name="T62" fmla="*/ 96 w 131"/>
                <a:gd name="T63" fmla="*/ 315 h 144"/>
                <a:gd name="T64" fmla="*/ 78 w 131"/>
                <a:gd name="T65" fmla="*/ 315 h 144"/>
                <a:gd name="T66" fmla="*/ 78 w 131"/>
                <a:gd name="T67" fmla="*/ 330 h 144"/>
                <a:gd name="T68" fmla="*/ 60 w 131"/>
                <a:gd name="T69" fmla="*/ 315 h 144"/>
                <a:gd name="T70" fmla="*/ 48 w 131"/>
                <a:gd name="T71" fmla="*/ 315 h 144"/>
                <a:gd name="T72" fmla="*/ 23 w 131"/>
                <a:gd name="T73" fmla="*/ 315 h 144"/>
                <a:gd name="T74" fmla="*/ 29 w 131"/>
                <a:gd name="T75" fmla="*/ 260 h 144"/>
                <a:gd name="T76" fmla="*/ 6 w 131"/>
                <a:gd name="T77" fmla="*/ 232 h 144"/>
                <a:gd name="T78" fmla="*/ 6 w 131"/>
                <a:gd name="T79" fmla="*/ 232 h 144"/>
                <a:gd name="T80" fmla="*/ 6 w 131"/>
                <a:gd name="T81" fmla="*/ 232 h 144"/>
                <a:gd name="T82" fmla="*/ 0 w 131"/>
                <a:gd name="T83" fmla="*/ 205 h 144"/>
                <a:gd name="T84" fmla="*/ 0 w 131"/>
                <a:gd name="T85" fmla="*/ 179 h 144"/>
                <a:gd name="T86" fmla="*/ 0 w 131"/>
                <a:gd name="T87" fmla="*/ 179 h 144"/>
                <a:gd name="T88" fmla="*/ 0 w 131"/>
                <a:gd name="T89" fmla="*/ 125 h 144"/>
                <a:gd name="T90" fmla="*/ 11 w 131"/>
                <a:gd name="T91" fmla="*/ 111 h 144"/>
                <a:gd name="T92" fmla="*/ 6 w 131"/>
                <a:gd name="T93" fmla="*/ 98 h 144"/>
                <a:gd name="T94" fmla="*/ 11 w 131"/>
                <a:gd name="T95" fmla="*/ 69 h 144"/>
                <a:gd name="T96" fmla="*/ 11 w 131"/>
                <a:gd name="T97" fmla="*/ 69 h 144"/>
                <a:gd name="T98" fmla="*/ 11 w 131"/>
                <a:gd name="T99" fmla="*/ 54 h 144"/>
                <a:gd name="T100" fmla="*/ 29 w 131"/>
                <a:gd name="T101" fmla="*/ 54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p>
          </p:txBody>
        </p:sp>
        <p:sp>
          <p:nvSpPr>
            <p:cNvPr id="12656" name="Freeform 4419"/>
            <p:cNvSpPr>
              <a:spLocks/>
            </p:cNvSpPr>
            <p:nvPr/>
          </p:nvSpPr>
          <p:spPr bwMode="auto">
            <a:xfrm>
              <a:off x="2722" y="1399"/>
              <a:ext cx="6" cy="7"/>
            </a:xfrm>
            <a:custGeom>
              <a:avLst/>
              <a:gdLst>
                <a:gd name="T0" fmla="*/ 0 w 6"/>
                <a:gd name="T1" fmla="*/ 18 h 6"/>
                <a:gd name="T2" fmla="*/ 6 w 6"/>
                <a:gd name="T3" fmla="*/ 18 h 6"/>
                <a:gd name="T4" fmla="*/ 6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12657" name="Freeform 4420"/>
            <p:cNvSpPr>
              <a:spLocks/>
            </p:cNvSpPr>
            <p:nvPr/>
          </p:nvSpPr>
          <p:spPr bwMode="auto">
            <a:xfrm>
              <a:off x="2613" y="1494"/>
              <a:ext cx="13" cy="13"/>
            </a:xfrm>
            <a:custGeom>
              <a:avLst/>
              <a:gdLst>
                <a:gd name="T0" fmla="*/ 13 w 12"/>
                <a:gd name="T1" fmla="*/ 0 h 12"/>
                <a:gd name="T2" fmla="*/ 0 w 12"/>
                <a:gd name="T3" fmla="*/ 13 h 12"/>
                <a:gd name="T4" fmla="*/ 0 w 12"/>
                <a:gd name="T5" fmla="*/ 20 h 12"/>
                <a:gd name="T6" fmla="*/ 20 w 12"/>
                <a:gd name="T7" fmla="*/ 20 h 12"/>
                <a:gd name="T8" fmla="*/ 20 w 12"/>
                <a:gd name="T9" fmla="*/ 20 h 12"/>
                <a:gd name="T10" fmla="*/ 13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2658" name="Freeform 4421"/>
            <p:cNvSpPr>
              <a:spLocks/>
            </p:cNvSpPr>
            <p:nvPr/>
          </p:nvSpPr>
          <p:spPr bwMode="auto">
            <a:xfrm>
              <a:off x="2941" y="1521"/>
              <a:ext cx="71" cy="80"/>
            </a:xfrm>
            <a:custGeom>
              <a:avLst/>
              <a:gdLst>
                <a:gd name="T0" fmla="*/ 12 w 71"/>
                <a:gd name="T1" fmla="*/ 0 h 71"/>
                <a:gd name="T2" fmla="*/ 0 w 71"/>
                <a:gd name="T3" fmla="*/ 29 h 71"/>
                <a:gd name="T4" fmla="*/ 0 w 71"/>
                <a:gd name="T5" fmla="*/ 29 h 71"/>
                <a:gd name="T6" fmla="*/ 12 w 71"/>
                <a:gd name="T7" fmla="*/ 54 h 71"/>
                <a:gd name="T8" fmla="*/ 23 w 71"/>
                <a:gd name="T9" fmla="*/ 83 h 71"/>
                <a:gd name="T10" fmla="*/ 35 w 71"/>
                <a:gd name="T11" fmla="*/ 149 h 71"/>
                <a:gd name="T12" fmla="*/ 47 w 71"/>
                <a:gd name="T13" fmla="*/ 149 h 71"/>
                <a:gd name="T14" fmla="*/ 59 w 71"/>
                <a:gd name="T15" fmla="*/ 162 h 71"/>
                <a:gd name="T16" fmla="*/ 53 w 71"/>
                <a:gd name="T17" fmla="*/ 134 h 71"/>
                <a:gd name="T18" fmla="*/ 71 w 71"/>
                <a:gd name="T19" fmla="*/ 112 h 71"/>
                <a:gd name="T20" fmla="*/ 59 w 71"/>
                <a:gd name="T21" fmla="*/ 83 h 71"/>
                <a:gd name="T22" fmla="*/ 29 w 71"/>
                <a:gd name="T23" fmla="*/ 42 h 71"/>
                <a:gd name="T24" fmla="*/ 17 w 71"/>
                <a:gd name="T25" fmla="*/ 14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32070" name="Freeform 4422"/>
            <p:cNvSpPr>
              <a:spLocks/>
            </p:cNvSpPr>
            <p:nvPr/>
          </p:nvSpPr>
          <p:spPr bwMode="auto">
            <a:xfrm>
              <a:off x="2594" y="1069"/>
              <a:ext cx="328" cy="256"/>
            </a:xfrm>
            <a:custGeom>
              <a:avLst/>
              <a:gdLst>
                <a:gd name="T0" fmla="*/ 185 w 323"/>
                <a:gd name="T1" fmla="*/ 30 h 227"/>
                <a:gd name="T2" fmla="*/ 179 w 323"/>
                <a:gd name="T3" fmla="*/ 24 h 227"/>
                <a:gd name="T4" fmla="*/ 179 w 323"/>
                <a:gd name="T5" fmla="*/ 30 h 227"/>
                <a:gd name="T6" fmla="*/ 161 w 323"/>
                <a:gd name="T7" fmla="*/ 30 h 227"/>
                <a:gd name="T8" fmla="*/ 155 w 323"/>
                <a:gd name="T9" fmla="*/ 42 h 227"/>
                <a:gd name="T10" fmla="*/ 155 w 323"/>
                <a:gd name="T11" fmla="*/ 48 h 227"/>
                <a:gd name="T12" fmla="*/ 143 w 323"/>
                <a:gd name="T13" fmla="*/ 48 h 227"/>
                <a:gd name="T14" fmla="*/ 131 w 323"/>
                <a:gd name="T15" fmla="*/ 48 h 227"/>
                <a:gd name="T16" fmla="*/ 131 w 323"/>
                <a:gd name="T17" fmla="*/ 60 h 227"/>
                <a:gd name="T18" fmla="*/ 125 w 323"/>
                <a:gd name="T19" fmla="*/ 60 h 227"/>
                <a:gd name="T20" fmla="*/ 119 w 323"/>
                <a:gd name="T21" fmla="*/ 66 h 227"/>
                <a:gd name="T22" fmla="*/ 107 w 323"/>
                <a:gd name="T23" fmla="*/ 78 h 227"/>
                <a:gd name="T24" fmla="*/ 113 w 323"/>
                <a:gd name="T25" fmla="*/ 84 h 227"/>
                <a:gd name="T26" fmla="*/ 101 w 323"/>
                <a:gd name="T27" fmla="*/ 96 h 227"/>
                <a:gd name="T28" fmla="*/ 83 w 323"/>
                <a:gd name="T29" fmla="*/ 102 h 227"/>
                <a:gd name="T30" fmla="*/ 89 w 323"/>
                <a:gd name="T31" fmla="*/ 107 h 227"/>
                <a:gd name="T32" fmla="*/ 65 w 323"/>
                <a:gd name="T33" fmla="*/ 119 h 227"/>
                <a:gd name="T34" fmla="*/ 77 w 323"/>
                <a:gd name="T35" fmla="*/ 119 h 227"/>
                <a:gd name="T36" fmla="*/ 71 w 323"/>
                <a:gd name="T37" fmla="*/ 131 h 227"/>
                <a:gd name="T38" fmla="*/ 53 w 323"/>
                <a:gd name="T39" fmla="*/ 131 h 227"/>
                <a:gd name="T40" fmla="*/ 47 w 323"/>
                <a:gd name="T41" fmla="*/ 137 h 227"/>
                <a:gd name="T42" fmla="*/ 30 w 323"/>
                <a:gd name="T43" fmla="*/ 137 h 227"/>
                <a:gd name="T44" fmla="*/ 30 w 323"/>
                <a:gd name="T45" fmla="*/ 143 h 227"/>
                <a:gd name="T46" fmla="*/ 30 w 323"/>
                <a:gd name="T47" fmla="*/ 149 h 227"/>
                <a:gd name="T48" fmla="*/ 12 w 323"/>
                <a:gd name="T49" fmla="*/ 149 h 227"/>
                <a:gd name="T50" fmla="*/ 0 w 323"/>
                <a:gd name="T51" fmla="*/ 155 h 227"/>
                <a:gd name="T52" fmla="*/ 0 w 323"/>
                <a:gd name="T53" fmla="*/ 161 h 227"/>
                <a:gd name="T54" fmla="*/ 6 w 323"/>
                <a:gd name="T55" fmla="*/ 167 h 227"/>
                <a:gd name="T56" fmla="*/ 30 w 323"/>
                <a:gd name="T57" fmla="*/ 167 h 227"/>
                <a:gd name="T58" fmla="*/ 30 w 323"/>
                <a:gd name="T59" fmla="*/ 173 h 227"/>
                <a:gd name="T60" fmla="*/ 6 w 323"/>
                <a:gd name="T61" fmla="*/ 179 h 227"/>
                <a:gd name="T62" fmla="*/ 12 w 323"/>
                <a:gd name="T63" fmla="*/ 179 h 227"/>
                <a:gd name="T64" fmla="*/ 12 w 323"/>
                <a:gd name="T65" fmla="*/ 185 h 227"/>
                <a:gd name="T66" fmla="*/ 24 w 323"/>
                <a:gd name="T67" fmla="*/ 185 h 227"/>
                <a:gd name="T68" fmla="*/ 12 w 323"/>
                <a:gd name="T69" fmla="*/ 197 h 227"/>
                <a:gd name="T70" fmla="*/ 6 w 323"/>
                <a:gd name="T71" fmla="*/ 203 h 227"/>
                <a:gd name="T72" fmla="*/ 18 w 323"/>
                <a:gd name="T73" fmla="*/ 203 h 227"/>
                <a:gd name="T74" fmla="*/ 12 w 323"/>
                <a:gd name="T75" fmla="*/ 221 h 227"/>
                <a:gd name="T76" fmla="*/ 65 w 323"/>
                <a:gd name="T77" fmla="*/ 209 h 227"/>
                <a:gd name="T78" fmla="*/ 83 w 323"/>
                <a:gd name="T79" fmla="*/ 197 h 227"/>
                <a:gd name="T80" fmla="*/ 101 w 323"/>
                <a:gd name="T81" fmla="*/ 191 h 227"/>
                <a:gd name="T82" fmla="*/ 107 w 323"/>
                <a:gd name="T83" fmla="*/ 167 h 227"/>
                <a:gd name="T84" fmla="*/ 95 w 323"/>
                <a:gd name="T85" fmla="*/ 125 h 227"/>
                <a:gd name="T86" fmla="*/ 113 w 323"/>
                <a:gd name="T87" fmla="*/ 107 h 227"/>
                <a:gd name="T88" fmla="*/ 137 w 323"/>
                <a:gd name="T89" fmla="*/ 78 h 227"/>
                <a:gd name="T90" fmla="*/ 167 w 323"/>
                <a:gd name="T91" fmla="*/ 48 h 227"/>
                <a:gd name="T92" fmla="*/ 185 w 323"/>
                <a:gd name="T93" fmla="*/ 30 h 227"/>
                <a:gd name="T94" fmla="*/ 215 w 323"/>
                <a:gd name="T95" fmla="*/ 36 h 227"/>
                <a:gd name="T96" fmla="*/ 257 w 323"/>
                <a:gd name="T97" fmla="*/ 36 h 227"/>
                <a:gd name="T98" fmla="*/ 299 w 323"/>
                <a:gd name="T99" fmla="*/ 24 h 227"/>
                <a:gd name="T100" fmla="*/ 323 w 323"/>
                <a:gd name="T101" fmla="*/ 24 h 227"/>
                <a:gd name="T102" fmla="*/ 305 w 323"/>
                <a:gd name="T103" fmla="*/ 18 h 227"/>
                <a:gd name="T104" fmla="*/ 311 w 323"/>
                <a:gd name="T105" fmla="*/ 6 h 227"/>
                <a:gd name="T106" fmla="*/ 287 w 323"/>
                <a:gd name="T107" fmla="*/ 12 h 227"/>
                <a:gd name="T108" fmla="*/ 281 w 323"/>
                <a:gd name="T109" fmla="*/ 6 h 227"/>
                <a:gd name="T110" fmla="*/ 263 w 323"/>
                <a:gd name="T111" fmla="*/ 12 h 227"/>
                <a:gd name="T112" fmla="*/ 251 w 323"/>
                <a:gd name="T113" fmla="*/ 6 h 227"/>
                <a:gd name="T114" fmla="*/ 239 w 323"/>
                <a:gd name="T115" fmla="*/ 6 h 227"/>
                <a:gd name="T116" fmla="*/ 215 w 323"/>
                <a:gd name="T117" fmla="*/ 12 h 227"/>
                <a:gd name="T118" fmla="*/ 209 w 323"/>
                <a:gd name="T119" fmla="*/ 1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0"/>
                  </a:lnTo>
                  <a:lnTo>
                    <a:pt x="161" y="36"/>
                  </a:lnTo>
                  <a:lnTo>
                    <a:pt x="155" y="42"/>
                  </a:lnTo>
                  <a:lnTo>
                    <a:pt x="143" y="42"/>
                  </a:lnTo>
                  <a:lnTo>
                    <a:pt x="155" y="42"/>
                  </a:lnTo>
                  <a:lnTo>
                    <a:pt x="155" y="48"/>
                  </a:lnTo>
                  <a:lnTo>
                    <a:pt x="143" y="48"/>
                  </a:lnTo>
                  <a:lnTo>
                    <a:pt x="143" y="48"/>
                  </a:lnTo>
                  <a:lnTo>
                    <a:pt x="143" y="48"/>
                  </a:lnTo>
                  <a:lnTo>
                    <a:pt x="143" y="54"/>
                  </a:lnTo>
                  <a:lnTo>
                    <a:pt x="137" y="48"/>
                  </a:lnTo>
                  <a:lnTo>
                    <a:pt x="131" y="48"/>
                  </a:lnTo>
                  <a:lnTo>
                    <a:pt x="125" y="54"/>
                  </a:lnTo>
                  <a:lnTo>
                    <a:pt x="137" y="54"/>
                  </a:lnTo>
                  <a:lnTo>
                    <a:pt x="131" y="60"/>
                  </a:lnTo>
                  <a:lnTo>
                    <a:pt x="131" y="60"/>
                  </a:lnTo>
                  <a:lnTo>
                    <a:pt x="131" y="60"/>
                  </a:lnTo>
                  <a:lnTo>
                    <a:pt x="125" y="60"/>
                  </a:lnTo>
                  <a:lnTo>
                    <a:pt x="125" y="66"/>
                  </a:lnTo>
                  <a:lnTo>
                    <a:pt x="131" y="66"/>
                  </a:lnTo>
                  <a:lnTo>
                    <a:pt x="119" y="66"/>
                  </a:lnTo>
                  <a:lnTo>
                    <a:pt x="113" y="72"/>
                  </a:lnTo>
                  <a:lnTo>
                    <a:pt x="107" y="78"/>
                  </a:lnTo>
                  <a:lnTo>
                    <a:pt x="107" y="78"/>
                  </a:lnTo>
                  <a:lnTo>
                    <a:pt x="101" y="78"/>
                  </a:lnTo>
                  <a:lnTo>
                    <a:pt x="107" y="78"/>
                  </a:lnTo>
                  <a:lnTo>
                    <a:pt x="113" y="84"/>
                  </a:lnTo>
                  <a:lnTo>
                    <a:pt x="101" y="84"/>
                  </a:lnTo>
                  <a:lnTo>
                    <a:pt x="95" y="90"/>
                  </a:lnTo>
                  <a:lnTo>
                    <a:pt x="101" y="96"/>
                  </a:lnTo>
                  <a:lnTo>
                    <a:pt x="101" y="96"/>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30" y="149"/>
                  </a:lnTo>
                  <a:lnTo>
                    <a:pt x="18" y="149"/>
                  </a:lnTo>
                  <a:lnTo>
                    <a:pt x="18" y="149"/>
                  </a:lnTo>
                  <a:lnTo>
                    <a:pt x="12" y="149"/>
                  </a:lnTo>
                  <a:lnTo>
                    <a:pt x="12" y="155"/>
                  </a:lnTo>
                  <a:lnTo>
                    <a:pt x="6" y="155"/>
                  </a:lnTo>
                  <a:lnTo>
                    <a:pt x="0" y="155"/>
                  </a:lnTo>
                  <a:lnTo>
                    <a:pt x="0" y="155"/>
                  </a:lnTo>
                  <a:lnTo>
                    <a:pt x="24" y="161"/>
                  </a:lnTo>
                  <a:lnTo>
                    <a:pt x="0" y="161"/>
                  </a:lnTo>
                  <a:lnTo>
                    <a:pt x="6" y="167"/>
                  </a:lnTo>
                  <a:lnTo>
                    <a:pt x="6" y="167"/>
                  </a:lnTo>
                  <a:lnTo>
                    <a:pt x="6" y="167"/>
                  </a:lnTo>
                  <a:lnTo>
                    <a:pt x="0" y="173"/>
                  </a:lnTo>
                  <a:lnTo>
                    <a:pt x="24" y="167"/>
                  </a:lnTo>
                  <a:lnTo>
                    <a:pt x="30" y="167"/>
                  </a:lnTo>
                  <a:lnTo>
                    <a:pt x="35" y="167"/>
                  </a:lnTo>
                  <a:lnTo>
                    <a:pt x="35" y="173"/>
                  </a:lnTo>
                  <a:lnTo>
                    <a:pt x="30" y="173"/>
                  </a:lnTo>
                  <a:lnTo>
                    <a:pt x="18" y="173"/>
                  </a:lnTo>
                  <a:lnTo>
                    <a:pt x="0" y="173"/>
                  </a:lnTo>
                  <a:lnTo>
                    <a:pt x="6" y="179"/>
                  </a:lnTo>
                  <a:lnTo>
                    <a:pt x="6" y="179"/>
                  </a:lnTo>
                  <a:lnTo>
                    <a:pt x="0" y="179"/>
                  </a:lnTo>
                  <a:lnTo>
                    <a:pt x="12" y="179"/>
                  </a:lnTo>
                  <a:lnTo>
                    <a:pt x="6" y="185"/>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6"/>
                  </a:lnTo>
                  <a:lnTo>
                    <a:pt x="281" y="0"/>
                  </a:lnTo>
                  <a:lnTo>
                    <a:pt x="275" y="0"/>
                  </a:lnTo>
                  <a:lnTo>
                    <a:pt x="263" y="12"/>
                  </a:lnTo>
                  <a:lnTo>
                    <a:pt x="263" y="0"/>
                  </a:lnTo>
                  <a:lnTo>
                    <a:pt x="245" y="12"/>
                  </a:lnTo>
                  <a:lnTo>
                    <a:pt x="251" y="6"/>
                  </a:lnTo>
                  <a:lnTo>
                    <a:pt x="251" y="6"/>
                  </a:lnTo>
                  <a:lnTo>
                    <a:pt x="239" y="0"/>
                  </a:lnTo>
                  <a:lnTo>
                    <a:pt x="239" y="6"/>
                  </a:lnTo>
                  <a:lnTo>
                    <a:pt x="221" y="12"/>
                  </a:lnTo>
                  <a:lnTo>
                    <a:pt x="215" y="12"/>
                  </a:lnTo>
                  <a:lnTo>
                    <a:pt x="215" y="12"/>
                  </a:lnTo>
                  <a:lnTo>
                    <a:pt x="203" y="12"/>
                  </a:lnTo>
                  <a:lnTo>
                    <a:pt x="209" y="18"/>
                  </a:lnTo>
                  <a:lnTo>
                    <a:pt x="209" y="18"/>
                  </a:lnTo>
                  <a:lnTo>
                    <a:pt x="197" y="18"/>
                  </a:lnTo>
                  <a:lnTo>
                    <a:pt x="191" y="24"/>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2071" name="Freeform 4423"/>
            <p:cNvSpPr>
              <a:spLocks/>
            </p:cNvSpPr>
            <p:nvPr/>
          </p:nvSpPr>
          <p:spPr bwMode="auto">
            <a:xfrm>
              <a:off x="2648" y="914"/>
              <a:ext cx="122" cy="54"/>
            </a:xfrm>
            <a:custGeom>
              <a:avLst/>
              <a:gdLst>
                <a:gd name="T0" fmla="*/ 24 w 120"/>
                <a:gd name="T1" fmla="*/ 6 h 48"/>
                <a:gd name="T2" fmla="*/ 12 w 120"/>
                <a:gd name="T3" fmla="*/ 6 h 48"/>
                <a:gd name="T4" fmla="*/ 0 w 120"/>
                <a:gd name="T5" fmla="*/ 6 h 48"/>
                <a:gd name="T6" fmla="*/ 0 w 120"/>
                <a:gd name="T7" fmla="*/ 12 h 48"/>
                <a:gd name="T8" fmla="*/ 12 w 120"/>
                <a:gd name="T9" fmla="*/ 12 h 48"/>
                <a:gd name="T10" fmla="*/ 12 w 120"/>
                <a:gd name="T11" fmla="*/ 12 h 48"/>
                <a:gd name="T12" fmla="*/ 6 w 120"/>
                <a:gd name="T13" fmla="*/ 18 h 48"/>
                <a:gd name="T14" fmla="*/ 18 w 120"/>
                <a:gd name="T15" fmla="*/ 24 h 48"/>
                <a:gd name="T16" fmla="*/ 30 w 120"/>
                <a:gd name="T17" fmla="*/ 24 h 48"/>
                <a:gd name="T18" fmla="*/ 36 w 120"/>
                <a:gd name="T19" fmla="*/ 24 h 48"/>
                <a:gd name="T20" fmla="*/ 48 w 120"/>
                <a:gd name="T21" fmla="*/ 18 h 48"/>
                <a:gd name="T22" fmla="*/ 48 w 120"/>
                <a:gd name="T23" fmla="*/ 24 h 48"/>
                <a:gd name="T24" fmla="*/ 60 w 120"/>
                <a:gd name="T25" fmla="*/ 18 h 48"/>
                <a:gd name="T26" fmla="*/ 66 w 120"/>
                <a:gd name="T27" fmla="*/ 24 h 48"/>
                <a:gd name="T28" fmla="*/ 36 w 120"/>
                <a:gd name="T29" fmla="*/ 30 h 48"/>
                <a:gd name="T30" fmla="*/ 30 w 120"/>
                <a:gd name="T31" fmla="*/ 30 h 48"/>
                <a:gd name="T32" fmla="*/ 66 w 120"/>
                <a:gd name="T33" fmla="*/ 30 h 48"/>
                <a:gd name="T34" fmla="*/ 54 w 120"/>
                <a:gd name="T35" fmla="*/ 36 h 48"/>
                <a:gd name="T36" fmla="*/ 60 w 120"/>
                <a:gd name="T37" fmla="*/ 36 h 48"/>
                <a:gd name="T38" fmla="*/ 36 w 120"/>
                <a:gd name="T39" fmla="*/ 36 h 48"/>
                <a:gd name="T40" fmla="*/ 60 w 120"/>
                <a:gd name="T41" fmla="*/ 42 h 48"/>
                <a:gd name="T42" fmla="*/ 72 w 120"/>
                <a:gd name="T43" fmla="*/ 48 h 48"/>
                <a:gd name="T44" fmla="*/ 72 w 120"/>
                <a:gd name="T45" fmla="*/ 48 h 48"/>
                <a:gd name="T46" fmla="*/ 84 w 120"/>
                <a:gd name="T47" fmla="*/ 36 h 48"/>
                <a:gd name="T48" fmla="*/ 90 w 120"/>
                <a:gd name="T49" fmla="*/ 30 h 48"/>
                <a:gd name="T50" fmla="*/ 90 w 120"/>
                <a:gd name="T51" fmla="*/ 24 h 48"/>
                <a:gd name="T52" fmla="*/ 120 w 120"/>
                <a:gd name="T53" fmla="*/ 18 h 48"/>
                <a:gd name="T54" fmla="*/ 90 w 120"/>
                <a:gd name="T55" fmla="*/ 12 h 48"/>
                <a:gd name="T56" fmla="*/ 84 w 120"/>
                <a:gd name="T57" fmla="*/ 6 h 48"/>
                <a:gd name="T58" fmla="*/ 78 w 120"/>
                <a:gd name="T59" fmla="*/ 6 h 48"/>
                <a:gd name="T60" fmla="*/ 72 w 120"/>
                <a:gd name="T61" fmla="*/ 6 h 48"/>
                <a:gd name="T62" fmla="*/ 60 w 120"/>
                <a:gd name="T63" fmla="*/ 0 h 48"/>
                <a:gd name="T64" fmla="*/ 60 w 120"/>
                <a:gd name="T65" fmla="*/ 18 h 48"/>
                <a:gd name="T66" fmla="*/ 42 w 120"/>
                <a:gd name="T67" fmla="*/ 6 h 48"/>
                <a:gd name="T68" fmla="*/ 30 w 120"/>
                <a:gd name="T69" fmla="*/ 6 h 48"/>
                <a:gd name="T70" fmla="*/ 24 w 120"/>
                <a:gd name="T71" fmla="*/ 6 h 48"/>
                <a:gd name="T72" fmla="*/ 24 w 120"/>
                <a:gd name="T73"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48">
                  <a:moveTo>
                    <a:pt x="24" y="6"/>
                  </a:moveTo>
                  <a:lnTo>
                    <a:pt x="12" y="6"/>
                  </a:lnTo>
                  <a:lnTo>
                    <a:pt x="0" y="6"/>
                  </a:lnTo>
                  <a:lnTo>
                    <a:pt x="0" y="12"/>
                  </a:lnTo>
                  <a:lnTo>
                    <a:pt x="12"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lnTo>
                    <a:pt x="24"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2072" name="Freeform 4424"/>
            <p:cNvSpPr>
              <a:spLocks/>
            </p:cNvSpPr>
            <p:nvPr/>
          </p:nvSpPr>
          <p:spPr bwMode="auto">
            <a:xfrm>
              <a:off x="2728" y="907"/>
              <a:ext cx="97" cy="20"/>
            </a:xfrm>
            <a:custGeom>
              <a:avLst/>
              <a:gdLst>
                <a:gd name="T0" fmla="*/ 42 w 96"/>
                <a:gd name="T1" fmla="*/ 6 h 18"/>
                <a:gd name="T2" fmla="*/ 18 w 96"/>
                <a:gd name="T3" fmla="*/ 0 h 18"/>
                <a:gd name="T4" fmla="*/ 6 w 96"/>
                <a:gd name="T5" fmla="*/ 6 h 18"/>
                <a:gd name="T6" fmla="*/ 0 w 96"/>
                <a:gd name="T7" fmla="*/ 6 h 18"/>
                <a:gd name="T8" fmla="*/ 0 w 96"/>
                <a:gd name="T9" fmla="*/ 6 h 18"/>
                <a:gd name="T10" fmla="*/ 42 w 96"/>
                <a:gd name="T11" fmla="*/ 12 h 18"/>
                <a:gd name="T12" fmla="*/ 18 w 96"/>
                <a:gd name="T13" fmla="*/ 12 h 18"/>
                <a:gd name="T14" fmla="*/ 48 w 96"/>
                <a:gd name="T15" fmla="*/ 18 h 18"/>
                <a:gd name="T16" fmla="*/ 84 w 96"/>
                <a:gd name="T17" fmla="*/ 12 h 18"/>
                <a:gd name="T18" fmla="*/ 96 w 96"/>
                <a:gd name="T19" fmla="*/ 6 h 18"/>
                <a:gd name="T20" fmla="*/ 90 w 96"/>
                <a:gd name="T21" fmla="*/ 6 h 18"/>
                <a:gd name="T22" fmla="*/ 60 w 96"/>
                <a:gd name="T23" fmla="*/ 0 h 18"/>
                <a:gd name="T24" fmla="*/ 54 w 96"/>
                <a:gd name="T25" fmla="*/ 0 h 18"/>
                <a:gd name="T26" fmla="*/ 48 w 96"/>
                <a:gd name="T27" fmla="*/ 0 h 18"/>
                <a:gd name="T28" fmla="*/ 42 w 96"/>
                <a:gd name="T29" fmla="*/ 0 h 18"/>
                <a:gd name="T30" fmla="*/ 42 w 96"/>
                <a:gd name="T3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8">
                  <a:moveTo>
                    <a:pt x="42" y="6"/>
                  </a:moveTo>
                  <a:lnTo>
                    <a:pt x="18" y="0"/>
                  </a:lnTo>
                  <a:lnTo>
                    <a:pt x="6" y="6"/>
                  </a:lnTo>
                  <a:lnTo>
                    <a:pt x="0"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62" name="Freeform 4425"/>
            <p:cNvSpPr>
              <a:spLocks/>
            </p:cNvSpPr>
            <p:nvPr/>
          </p:nvSpPr>
          <p:spPr bwMode="auto">
            <a:xfrm>
              <a:off x="2764" y="947"/>
              <a:ext cx="49" cy="7"/>
            </a:xfrm>
            <a:custGeom>
              <a:avLst/>
              <a:gdLst>
                <a:gd name="T0" fmla="*/ 43 w 48"/>
                <a:gd name="T1" fmla="*/ 18 h 6"/>
                <a:gd name="T2" fmla="*/ 18 w 48"/>
                <a:gd name="T3" fmla="*/ 18 h 6"/>
                <a:gd name="T4" fmla="*/ 6 w 48"/>
                <a:gd name="T5" fmla="*/ 18 h 6"/>
                <a:gd name="T6" fmla="*/ 6 w 48"/>
                <a:gd name="T7" fmla="*/ 0 h 6"/>
                <a:gd name="T8" fmla="*/ 0 w 48"/>
                <a:gd name="T9" fmla="*/ 0 h 6"/>
                <a:gd name="T10" fmla="*/ 37 w 48"/>
                <a:gd name="T11" fmla="*/ 0 h 6"/>
                <a:gd name="T12" fmla="*/ 55 w 48"/>
                <a:gd name="T13" fmla="*/ 0 h 6"/>
                <a:gd name="T14" fmla="*/ 43 w 48"/>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p>
          </p:txBody>
        </p:sp>
        <p:sp>
          <p:nvSpPr>
            <p:cNvPr id="12663" name="Freeform 4426"/>
            <p:cNvSpPr>
              <a:spLocks/>
            </p:cNvSpPr>
            <p:nvPr/>
          </p:nvSpPr>
          <p:spPr bwMode="auto">
            <a:xfrm>
              <a:off x="2722" y="1110"/>
              <a:ext cx="19" cy="6"/>
            </a:xfrm>
            <a:custGeom>
              <a:avLst/>
              <a:gdLst>
                <a:gd name="T0" fmla="*/ 19 w 18"/>
                <a:gd name="T1" fmla="*/ 0 h 6"/>
                <a:gd name="T2" fmla="*/ 6 w 18"/>
                <a:gd name="T3" fmla="*/ 6 h 6"/>
                <a:gd name="T4" fmla="*/ 0 w 18"/>
                <a:gd name="T5" fmla="*/ 6 h 6"/>
                <a:gd name="T6" fmla="*/ 6 w 18"/>
                <a:gd name="T7" fmla="*/ 6 h 6"/>
                <a:gd name="T8" fmla="*/ 19 w 18"/>
                <a:gd name="T9" fmla="*/ 6 h 6"/>
                <a:gd name="T10" fmla="*/ 25 w 18"/>
                <a:gd name="T11" fmla="*/ 0 h 6"/>
                <a:gd name="T12" fmla="*/ 19 w 18"/>
                <a:gd name="T13" fmla="*/ 6 h 6"/>
                <a:gd name="T14" fmla="*/ 19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32075" name="Freeform 4427"/>
            <p:cNvSpPr>
              <a:spLocks/>
            </p:cNvSpPr>
            <p:nvPr/>
          </p:nvSpPr>
          <p:spPr bwMode="auto">
            <a:xfrm>
              <a:off x="2789" y="1089"/>
              <a:ext cx="175" cy="195"/>
            </a:xfrm>
            <a:custGeom>
              <a:avLst/>
              <a:gdLst>
                <a:gd name="T0" fmla="*/ 144 w 173"/>
                <a:gd name="T1" fmla="*/ 95 h 173"/>
                <a:gd name="T2" fmla="*/ 138 w 173"/>
                <a:gd name="T3" fmla="*/ 89 h 173"/>
                <a:gd name="T4" fmla="*/ 138 w 173"/>
                <a:gd name="T5" fmla="*/ 72 h 173"/>
                <a:gd name="T6" fmla="*/ 120 w 173"/>
                <a:gd name="T7" fmla="*/ 54 h 173"/>
                <a:gd name="T8" fmla="*/ 132 w 173"/>
                <a:gd name="T9" fmla="*/ 42 h 173"/>
                <a:gd name="T10" fmla="*/ 108 w 173"/>
                <a:gd name="T11" fmla="*/ 30 h 173"/>
                <a:gd name="T12" fmla="*/ 108 w 173"/>
                <a:gd name="T13" fmla="*/ 18 h 173"/>
                <a:gd name="T14" fmla="*/ 108 w 173"/>
                <a:gd name="T15" fmla="*/ 12 h 173"/>
                <a:gd name="T16" fmla="*/ 108 w 173"/>
                <a:gd name="T17" fmla="*/ 6 h 173"/>
                <a:gd name="T18" fmla="*/ 90 w 173"/>
                <a:gd name="T19" fmla="*/ 0 h 173"/>
                <a:gd name="T20" fmla="*/ 72 w 173"/>
                <a:gd name="T21" fmla="*/ 6 h 173"/>
                <a:gd name="T22" fmla="*/ 66 w 173"/>
                <a:gd name="T23" fmla="*/ 18 h 173"/>
                <a:gd name="T24" fmla="*/ 60 w 173"/>
                <a:gd name="T25" fmla="*/ 24 h 173"/>
                <a:gd name="T26" fmla="*/ 42 w 173"/>
                <a:gd name="T27" fmla="*/ 24 h 173"/>
                <a:gd name="T28" fmla="*/ 24 w 173"/>
                <a:gd name="T29" fmla="*/ 18 h 173"/>
                <a:gd name="T30" fmla="*/ 12 w 173"/>
                <a:gd name="T31" fmla="*/ 12 h 173"/>
                <a:gd name="T32" fmla="*/ 0 w 173"/>
                <a:gd name="T33" fmla="*/ 12 h 173"/>
                <a:gd name="T34" fmla="*/ 42 w 173"/>
                <a:gd name="T35" fmla="*/ 30 h 173"/>
                <a:gd name="T36" fmla="*/ 54 w 173"/>
                <a:gd name="T37" fmla="*/ 54 h 173"/>
                <a:gd name="T38" fmla="*/ 60 w 173"/>
                <a:gd name="T39" fmla="*/ 72 h 173"/>
                <a:gd name="T40" fmla="*/ 66 w 173"/>
                <a:gd name="T41" fmla="*/ 66 h 173"/>
                <a:gd name="T42" fmla="*/ 72 w 173"/>
                <a:gd name="T43" fmla="*/ 72 h 173"/>
                <a:gd name="T44" fmla="*/ 78 w 173"/>
                <a:gd name="T45" fmla="*/ 84 h 173"/>
                <a:gd name="T46" fmla="*/ 54 w 173"/>
                <a:gd name="T47" fmla="*/ 101 h 173"/>
                <a:gd name="T48" fmla="*/ 42 w 173"/>
                <a:gd name="T49" fmla="*/ 113 h 173"/>
                <a:gd name="T50" fmla="*/ 30 w 173"/>
                <a:gd name="T51" fmla="*/ 119 h 173"/>
                <a:gd name="T52" fmla="*/ 36 w 173"/>
                <a:gd name="T53" fmla="*/ 137 h 173"/>
                <a:gd name="T54" fmla="*/ 36 w 173"/>
                <a:gd name="T55" fmla="*/ 161 h 173"/>
                <a:gd name="T56" fmla="*/ 54 w 173"/>
                <a:gd name="T57" fmla="*/ 167 h 173"/>
                <a:gd name="T58" fmla="*/ 54 w 173"/>
                <a:gd name="T59" fmla="*/ 167 h 173"/>
                <a:gd name="T60" fmla="*/ 60 w 173"/>
                <a:gd name="T61" fmla="*/ 167 h 173"/>
                <a:gd name="T62" fmla="*/ 66 w 173"/>
                <a:gd name="T63" fmla="*/ 173 h 173"/>
                <a:gd name="T64" fmla="*/ 72 w 173"/>
                <a:gd name="T65" fmla="*/ 173 h 173"/>
                <a:gd name="T66" fmla="*/ 102 w 173"/>
                <a:gd name="T67" fmla="*/ 167 h 173"/>
                <a:gd name="T68" fmla="*/ 114 w 173"/>
                <a:gd name="T69" fmla="*/ 161 h 173"/>
                <a:gd name="T70" fmla="*/ 132 w 173"/>
                <a:gd name="T71" fmla="*/ 161 h 173"/>
                <a:gd name="T72" fmla="*/ 138 w 173"/>
                <a:gd name="T73" fmla="*/ 155 h 173"/>
                <a:gd name="T74" fmla="*/ 150 w 173"/>
                <a:gd name="T75" fmla="*/ 143 h 173"/>
                <a:gd name="T76" fmla="*/ 162 w 173"/>
                <a:gd name="T77" fmla="*/ 131 h 173"/>
                <a:gd name="T78" fmla="*/ 173 w 173"/>
                <a:gd name="T79" fmla="*/ 119 h 173"/>
                <a:gd name="T80" fmla="*/ 144 w 173"/>
                <a:gd name="T81" fmla="*/ 107 h 173"/>
                <a:gd name="T82" fmla="*/ 150 w 173"/>
                <a:gd name="T83" fmla="*/ 101 h 173"/>
                <a:gd name="T84" fmla="*/ 144 w 173"/>
                <a:gd name="T85"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665" name="Rectangle 442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666" name="Freeform 4429"/>
            <p:cNvSpPr>
              <a:spLocks/>
            </p:cNvSpPr>
            <p:nvPr/>
          </p:nvSpPr>
          <p:spPr bwMode="auto">
            <a:xfrm>
              <a:off x="2673" y="1521"/>
              <a:ext cx="122" cy="54"/>
            </a:xfrm>
            <a:custGeom>
              <a:avLst/>
              <a:gdLst>
                <a:gd name="T0" fmla="*/ 49 w 120"/>
                <a:gd name="T1" fmla="*/ 83 h 48"/>
                <a:gd name="T2" fmla="*/ 24 w 120"/>
                <a:gd name="T3" fmla="*/ 98 h 48"/>
                <a:gd name="T4" fmla="*/ 18 w 120"/>
                <a:gd name="T5" fmla="*/ 98 h 48"/>
                <a:gd name="T6" fmla="*/ 6 w 120"/>
                <a:gd name="T7" fmla="*/ 83 h 48"/>
                <a:gd name="T8" fmla="*/ 0 w 120"/>
                <a:gd name="T9" fmla="*/ 83 h 48"/>
                <a:gd name="T10" fmla="*/ 0 w 120"/>
                <a:gd name="T11" fmla="*/ 83 h 48"/>
                <a:gd name="T12" fmla="*/ 0 w 120"/>
                <a:gd name="T13" fmla="*/ 69 h 48"/>
                <a:gd name="T14" fmla="*/ 0 w 120"/>
                <a:gd name="T15" fmla="*/ 54 h 48"/>
                <a:gd name="T16" fmla="*/ 12 w 120"/>
                <a:gd name="T17" fmla="*/ 69 h 48"/>
                <a:gd name="T18" fmla="*/ 18 w 120"/>
                <a:gd name="T19" fmla="*/ 69 h 48"/>
                <a:gd name="T20" fmla="*/ 18 w 120"/>
                <a:gd name="T21" fmla="*/ 54 h 48"/>
                <a:gd name="T22" fmla="*/ 43 w 120"/>
                <a:gd name="T23" fmla="*/ 54 h 48"/>
                <a:gd name="T24" fmla="*/ 61 w 120"/>
                <a:gd name="T25" fmla="*/ 54 h 48"/>
                <a:gd name="T26" fmla="*/ 61 w 120"/>
                <a:gd name="T27" fmla="*/ 54 h 48"/>
                <a:gd name="T28" fmla="*/ 61 w 120"/>
                <a:gd name="T29" fmla="*/ 29 h 48"/>
                <a:gd name="T30" fmla="*/ 73 w 120"/>
                <a:gd name="T31" fmla="*/ 0 h 48"/>
                <a:gd name="T32" fmla="*/ 79 w 120"/>
                <a:gd name="T33" fmla="*/ 14 h 48"/>
                <a:gd name="T34" fmla="*/ 92 w 120"/>
                <a:gd name="T35" fmla="*/ 0 h 48"/>
                <a:gd name="T36" fmla="*/ 122 w 120"/>
                <a:gd name="T37" fmla="*/ 0 h 48"/>
                <a:gd name="T38" fmla="*/ 134 w 120"/>
                <a:gd name="T39" fmla="*/ 42 h 48"/>
                <a:gd name="T40" fmla="*/ 128 w 120"/>
                <a:gd name="T41" fmla="*/ 54 h 48"/>
                <a:gd name="T42" fmla="*/ 128 w 120"/>
                <a:gd name="T43" fmla="*/ 54 h 48"/>
                <a:gd name="T44" fmla="*/ 122 w 120"/>
                <a:gd name="T45" fmla="*/ 83 h 48"/>
                <a:gd name="T46" fmla="*/ 116 w 120"/>
                <a:gd name="T47" fmla="*/ 98 h 48"/>
                <a:gd name="T48" fmla="*/ 79 w 120"/>
                <a:gd name="T49" fmla="*/ 111 h 48"/>
                <a:gd name="T50" fmla="*/ 73 w 120"/>
                <a:gd name="T51" fmla="*/ 111 h 48"/>
                <a:gd name="T52" fmla="*/ 49 w 120"/>
                <a:gd name="T53" fmla="*/ 8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12667" name="Freeform 4430"/>
            <p:cNvSpPr>
              <a:spLocks/>
            </p:cNvSpPr>
            <p:nvPr/>
          </p:nvSpPr>
          <p:spPr bwMode="auto">
            <a:xfrm>
              <a:off x="2777" y="1601"/>
              <a:ext cx="66" cy="61"/>
            </a:xfrm>
            <a:custGeom>
              <a:avLst/>
              <a:gdLst>
                <a:gd name="T0" fmla="*/ 60 w 66"/>
                <a:gd name="T1" fmla="*/ 14 h 54"/>
                <a:gd name="T2" fmla="*/ 60 w 66"/>
                <a:gd name="T3" fmla="*/ 14 h 54"/>
                <a:gd name="T4" fmla="*/ 54 w 66"/>
                <a:gd name="T5" fmla="*/ 29 h 54"/>
                <a:gd name="T6" fmla="*/ 54 w 66"/>
                <a:gd name="T7" fmla="*/ 29 h 54"/>
                <a:gd name="T8" fmla="*/ 54 w 66"/>
                <a:gd name="T9" fmla="*/ 42 h 54"/>
                <a:gd name="T10" fmla="*/ 60 w 66"/>
                <a:gd name="T11" fmla="*/ 42 h 54"/>
                <a:gd name="T12" fmla="*/ 66 w 66"/>
                <a:gd name="T13" fmla="*/ 58 h 54"/>
                <a:gd name="T14" fmla="*/ 60 w 66"/>
                <a:gd name="T15" fmla="*/ 58 h 54"/>
                <a:gd name="T16" fmla="*/ 60 w 66"/>
                <a:gd name="T17" fmla="*/ 70 h 54"/>
                <a:gd name="T18" fmla="*/ 60 w 66"/>
                <a:gd name="T19" fmla="*/ 70 h 54"/>
                <a:gd name="T20" fmla="*/ 54 w 66"/>
                <a:gd name="T21" fmla="*/ 86 h 54"/>
                <a:gd name="T22" fmla="*/ 60 w 66"/>
                <a:gd name="T23" fmla="*/ 86 h 54"/>
                <a:gd name="T24" fmla="*/ 54 w 66"/>
                <a:gd name="T25" fmla="*/ 98 h 54"/>
                <a:gd name="T26" fmla="*/ 54 w 66"/>
                <a:gd name="T27" fmla="*/ 86 h 54"/>
                <a:gd name="T28" fmla="*/ 48 w 66"/>
                <a:gd name="T29" fmla="*/ 98 h 54"/>
                <a:gd name="T30" fmla="*/ 48 w 66"/>
                <a:gd name="T31" fmla="*/ 98 h 54"/>
                <a:gd name="T32" fmla="*/ 48 w 66"/>
                <a:gd name="T33" fmla="*/ 112 h 54"/>
                <a:gd name="T34" fmla="*/ 48 w 66"/>
                <a:gd name="T35" fmla="*/ 127 h 54"/>
                <a:gd name="T36" fmla="*/ 42 w 66"/>
                <a:gd name="T37" fmla="*/ 112 h 54"/>
                <a:gd name="T38" fmla="*/ 36 w 66"/>
                <a:gd name="T39" fmla="*/ 112 h 54"/>
                <a:gd name="T40" fmla="*/ 36 w 66"/>
                <a:gd name="T41" fmla="*/ 98 h 54"/>
                <a:gd name="T42" fmla="*/ 36 w 66"/>
                <a:gd name="T43" fmla="*/ 98 h 54"/>
                <a:gd name="T44" fmla="*/ 30 w 66"/>
                <a:gd name="T45" fmla="*/ 86 h 54"/>
                <a:gd name="T46" fmla="*/ 24 w 66"/>
                <a:gd name="T47" fmla="*/ 86 h 54"/>
                <a:gd name="T48" fmla="*/ 24 w 66"/>
                <a:gd name="T49" fmla="*/ 70 h 54"/>
                <a:gd name="T50" fmla="*/ 12 w 66"/>
                <a:gd name="T51" fmla="*/ 42 h 54"/>
                <a:gd name="T52" fmla="*/ 12 w 66"/>
                <a:gd name="T53" fmla="*/ 42 h 54"/>
                <a:gd name="T54" fmla="*/ 6 w 66"/>
                <a:gd name="T55" fmla="*/ 42 h 54"/>
                <a:gd name="T56" fmla="*/ 6 w 66"/>
                <a:gd name="T57" fmla="*/ 29 h 54"/>
                <a:gd name="T58" fmla="*/ 0 w 66"/>
                <a:gd name="T59" fmla="*/ 14 h 54"/>
                <a:gd name="T60" fmla="*/ 0 w 66"/>
                <a:gd name="T61" fmla="*/ 0 h 54"/>
                <a:gd name="T62" fmla="*/ 6 w 66"/>
                <a:gd name="T63" fmla="*/ 0 h 54"/>
                <a:gd name="T64" fmla="*/ 6 w 66"/>
                <a:gd name="T65" fmla="*/ 14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14 h 54"/>
                <a:gd name="T86" fmla="*/ 54 w 66"/>
                <a:gd name="T87" fmla="*/ 14 h 54"/>
                <a:gd name="T88" fmla="*/ 60 w 66"/>
                <a:gd name="T89" fmla="*/ 14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12668" name="Freeform 4431"/>
            <p:cNvSpPr>
              <a:spLocks/>
            </p:cNvSpPr>
            <p:nvPr/>
          </p:nvSpPr>
          <p:spPr bwMode="auto">
            <a:xfrm>
              <a:off x="2741" y="1568"/>
              <a:ext cx="95" cy="80"/>
            </a:xfrm>
            <a:custGeom>
              <a:avLst/>
              <a:gdLst>
                <a:gd name="T0" fmla="*/ 77 w 96"/>
                <a:gd name="T1" fmla="*/ 80 h 71"/>
                <a:gd name="T2" fmla="*/ 83 w 96"/>
                <a:gd name="T3" fmla="*/ 80 h 71"/>
                <a:gd name="T4" fmla="*/ 83 w 96"/>
                <a:gd name="T5" fmla="*/ 68 h 71"/>
                <a:gd name="T6" fmla="*/ 89 w 96"/>
                <a:gd name="T7" fmla="*/ 68 h 71"/>
                <a:gd name="T8" fmla="*/ 89 w 96"/>
                <a:gd name="T9" fmla="*/ 68 h 71"/>
                <a:gd name="T10" fmla="*/ 83 w 96"/>
                <a:gd name="T11" fmla="*/ 68 h 71"/>
                <a:gd name="T12" fmla="*/ 77 w 96"/>
                <a:gd name="T13" fmla="*/ 53 h 71"/>
                <a:gd name="T14" fmla="*/ 83 w 96"/>
                <a:gd name="T15" fmla="*/ 53 h 71"/>
                <a:gd name="T16" fmla="*/ 77 w 96"/>
                <a:gd name="T17" fmla="*/ 53 h 71"/>
                <a:gd name="T18" fmla="*/ 77 w 96"/>
                <a:gd name="T19" fmla="*/ 38 h 71"/>
                <a:gd name="T20" fmla="*/ 53 w 96"/>
                <a:gd name="T21" fmla="*/ 38 h 71"/>
                <a:gd name="T22" fmla="*/ 48 w 96"/>
                <a:gd name="T23" fmla="*/ 0 h 71"/>
                <a:gd name="T24" fmla="*/ 42 w 96"/>
                <a:gd name="T25" fmla="*/ 14 h 71"/>
                <a:gd name="T26" fmla="*/ 42 w 96"/>
                <a:gd name="T27" fmla="*/ 14 h 71"/>
                <a:gd name="T28" fmla="*/ 42 w 96"/>
                <a:gd name="T29" fmla="*/ 14 h 71"/>
                <a:gd name="T30" fmla="*/ 36 w 96"/>
                <a:gd name="T31" fmla="*/ 14 h 71"/>
                <a:gd name="T32" fmla="*/ 36 w 96"/>
                <a:gd name="T33" fmla="*/ 14 h 71"/>
                <a:gd name="T34" fmla="*/ 30 w 96"/>
                <a:gd name="T35" fmla="*/ 29 h 71"/>
                <a:gd name="T36" fmla="*/ 30 w 96"/>
                <a:gd name="T37" fmla="*/ 29 h 71"/>
                <a:gd name="T38" fmla="*/ 30 w 96"/>
                <a:gd name="T39" fmla="*/ 29 h 71"/>
                <a:gd name="T40" fmla="*/ 36 w 96"/>
                <a:gd name="T41" fmla="*/ 38 h 71"/>
                <a:gd name="T42" fmla="*/ 30 w 96"/>
                <a:gd name="T43" fmla="*/ 38 h 71"/>
                <a:gd name="T44" fmla="*/ 30 w 96"/>
                <a:gd name="T45" fmla="*/ 38 h 71"/>
                <a:gd name="T46" fmla="*/ 30 w 96"/>
                <a:gd name="T47" fmla="*/ 53 h 71"/>
                <a:gd name="T48" fmla="*/ 30 w 96"/>
                <a:gd name="T49" fmla="*/ 53 h 71"/>
                <a:gd name="T50" fmla="*/ 24 w 96"/>
                <a:gd name="T51" fmla="*/ 53 h 71"/>
                <a:gd name="T52" fmla="*/ 24 w 96"/>
                <a:gd name="T53" fmla="*/ 53 h 71"/>
                <a:gd name="T54" fmla="*/ 18 w 96"/>
                <a:gd name="T55" fmla="*/ 53 h 71"/>
                <a:gd name="T56" fmla="*/ 18 w 96"/>
                <a:gd name="T57" fmla="*/ 53 h 71"/>
                <a:gd name="T58" fmla="*/ 12 w 96"/>
                <a:gd name="T59" fmla="*/ 53 h 71"/>
                <a:gd name="T60" fmla="*/ 6 w 96"/>
                <a:gd name="T61" fmla="*/ 53 h 71"/>
                <a:gd name="T62" fmla="*/ 0 w 96"/>
                <a:gd name="T63" fmla="*/ 53 h 71"/>
                <a:gd name="T64" fmla="*/ 6 w 96"/>
                <a:gd name="T65" fmla="*/ 68 h 71"/>
                <a:gd name="T66" fmla="*/ 12 w 96"/>
                <a:gd name="T67" fmla="*/ 80 h 71"/>
                <a:gd name="T68" fmla="*/ 12 w 96"/>
                <a:gd name="T69" fmla="*/ 68 h 71"/>
                <a:gd name="T70" fmla="*/ 24 w 96"/>
                <a:gd name="T71" fmla="*/ 110 h 71"/>
                <a:gd name="T72" fmla="*/ 30 w 96"/>
                <a:gd name="T73" fmla="*/ 124 h 71"/>
                <a:gd name="T74" fmla="*/ 48 w 96"/>
                <a:gd name="T75" fmla="*/ 149 h 71"/>
                <a:gd name="T76" fmla="*/ 59 w 96"/>
                <a:gd name="T77" fmla="*/ 162 h 71"/>
                <a:gd name="T78" fmla="*/ 59 w 96"/>
                <a:gd name="T79" fmla="*/ 162 h 71"/>
                <a:gd name="T80" fmla="*/ 65 w 96"/>
                <a:gd name="T81" fmla="*/ 162 h 71"/>
                <a:gd name="T82" fmla="*/ 65 w 96"/>
                <a:gd name="T83" fmla="*/ 162 h 71"/>
                <a:gd name="T84" fmla="*/ 59 w 96"/>
                <a:gd name="T85" fmla="*/ 149 h 71"/>
                <a:gd name="T86" fmla="*/ 53 w 96"/>
                <a:gd name="T87" fmla="*/ 149 h 71"/>
                <a:gd name="T88" fmla="*/ 53 w 96"/>
                <a:gd name="T89" fmla="*/ 134 h 71"/>
                <a:gd name="T90" fmla="*/ 48 w 96"/>
                <a:gd name="T91" fmla="*/ 110 h 71"/>
                <a:gd name="T92" fmla="*/ 48 w 96"/>
                <a:gd name="T93" fmla="*/ 110 h 71"/>
                <a:gd name="T94" fmla="*/ 42 w 96"/>
                <a:gd name="T95" fmla="*/ 110 h 71"/>
                <a:gd name="T96" fmla="*/ 42 w 96"/>
                <a:gd name="T97" fmla="*/ 94 h 71"/>
                <a:gd name="T98" fmla="*/ 36 w 96"/>
                <a:gd name="T99" fmla="*/ 80 h 71"/>
                <a:gd name="T100" fmla="*/ 36 w 96"/>
                <a:gd name="T101" fmla="*/ 68 h 71"/>
                <a:gd name="T102" fmla="*/ 42 w 96"/>
                <a:gd name="T103" fmla="*/ 68 h 71"/>
                <a:gd name="T104" fmla="*/ 42 w 96"/>
                <a:gd name="T105" fmla="*/ 80 h 71"/>
                <a:gd name="T106" fmla="*/ 48 w 96"/>
                <a:gd name="T107" fmla="*/ 68 h 71"/>
                <a:gd name="T108" fmla="*/ 48 w 96"/>
                <a:gd name="T109" fmla="*/ 68 h 71"/>
                <a:gd name="T110" fmla="*/ 53 w 96"/>
                <a:gd name="T111" fmla="*/ 68 h 71"/>
                <a:gd name="T112" fmla="*/ 65 w 96"/>
                <a:gd name="T113" fmla="*/ 68 h 71"/>
                <a:gd name="T114" fmla="*/ 65 w 96"/>
                <a:gd name="T115" fmla="*/ 68 h 71"/>
                <a:gd name="T116" fmla="*/ 65 w 96"/>
                <a:gd name="T117" fmla="*/ 68 h 71"/>
                <a:gd name="T118" fmla="*/ 71 w 96"/>
                <a:gd name="T119" fmla="*/ 68 h 71"/>
                <a:gd name="T120" fmla="*/ 71 w 96"/>
                <a:gd name="T121" fmla="*/ 68 h 71"/>
                <a:gd name="T122" fmla="*/ 77 w 96"/>
                <a:gd name="T123" fmla="*/ 68 h 71"/>
                <a:gd name="T124" fmla="*/ 77 w 96"/>
                <a:gd name="T125" fmla="*/ 80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p>
          </p:txBody>
        </p:sp>
        <p:sp>
          <p:nvSpPr>
            <p:cNvPr id="12669" name="Freeform 4432"/>
            <p:cNvSpPr>
              <a:spLocks/>
            </p:cNvSpPr>
            <p:nvPr/>
          </p:nvSpPr>
          <p:spPr bwMode="auto">
            <a:xfrm>
              <a:off x="2800" y="1648"/>
              <a:ext cx="25" cy="14"/>
            </a:xfrm>
            <a:custGeom>
              <a:avLst/>
              <a:gdLst>
                <a:gd name="T0" fmla="*/ 31 w 24"/>
                <a:gd name="T1" fmla="*/ 35 h 12"/>
                <a:gd name="T2" fmla="*/ 31 w 24"/>
                <a:gd name="T3" fmla="*/ 35 h 12"/>
                <a:gd name="T4" fmla="*/ 25 w 24"/>
                <a:gd name="T5" fmla="*/ 18 h 12"/>
                <a:gd name="T6" fmla="*/ 19 w 24"/>
                <a:gd name="T7" fmla="*/ 18 h 12"/>
                <a:gd name="T8" fmla="*/ 19 w 24"/>
                <a:gd name="T9" fmla="*/ 0 h 12"/>
                <a:gd name="T10" fmla="*/ 6 w 24"/>
                <a:gd name="T11" fmla="*/ 18 h 12"/>
                <a:gd name="T12" fmla="*/ 0 w 24"/>
                <a:gd name="T13" fmla="*/ 0 h 12"/>
                <a:gd name="T14" fmla="*/ 31 w 24"/>
                <a:gd name="T15" fmla="*/ 3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12670" name="Freeform 4433"/>
            <p:cNvSpPr>
              <a:spLocks/>
            </p:cNvSpPr>
            <p:nvPr/>
          </p:nvSpPr>
          <p:spPr bwMode="auto">
            <a:xfrm>
              <a:off x="2449" y="1473"/>
              <a:ext cx="199" cy="189"/>
            </a:xfrm>
            <a:custGeom>
              <a:avLst/>
              <a:gdLst>
                <a:gd name="T0" fmla="*/ 211 w 197"/>
                <a:gd name="T1" fmla="*/ 340 h 167"/>
                <a:gd name="T2" fmla="*/ 205 w 197"/>
                <a:gd name="T3" fmla="*/ 340 h 167"/>
                <a:gd name="T4" fmla="*/ 205 w 197"/>
                <a:gd name="T5" fmla="*/ 340 h 167"/>
                <a:gd name="T6" fmla="*/ 170 w 197"/>
                <a:gd name="T7" fmla="*/ 353 h 167"/>
                <a:gd name="T8" fmla="*/ 164 w 197"/>
                <a:gd name="T9" fmla="*/ 353 h 167"/>
                <a:gd name="T10" fmla="*/ 133 w 197"/>
                <a:gd name="T11" fmla="*/ 368 h 167"/>
                <a:gd name="T12" fmla="*/ 109 w 197"/>
                <a:gd name="T13" fmla="*/ 397 h 167"/>
                <a:gd name="T14" fmla="*/ 103 w 197"/>
                <a:gd name="T15" fmla="*/ 397 h 167"/>
                <a:gd name="T16" fmla="*/ 48 w 197"/>
                <a:gd name="T17" fmla="*/ 353 h 167"/>
                <a:gd name="T18" fmla="*/ 61 w 197"/>
                <a:gd name="T19" fmla="*/ 298 h 167"/>
                <a:gd name="T20" fmla="*/ 73 w 197"/>
                <a:gd name="T21" fmla="*/ 270 h 167"/>
                <a:gd name="T22" fmla="*/ 67 w 197"/>
                <a:gd name="T23" fmla="*/ 227 h 167"/>
                <a:gd name="T24" fmla="*/ 42 w 197"/>
                <a:gd name="T25" fmla="*/ 186 h 167"/>
                <a:gd name="T26" fmla="*/ 36 w 197"/>
                <a:gd name="T27" fmla="*/ 172 h 167"/>
                <a:gd name="T28" fmla="*/ 12 w 197"/>
                <a:gd name="T29" fmla="*/ 143 h 167"/>
                <a:gd name="T30" fmla="*/ 6 w 197"/>
                <a:gd name="T31" fmla="*/ 128 h 167"/>
                <a:gd name="T32" fmla="*/ 0 w 197"/>
                <a:gd name="T33" fmla="*/ 128 h 167"/>
                <a:gd name="T34" fmla="*/ 30 w 197"/>
                <a:gd name="T35" fmla="*/ 113 h 167"/>
                <a:gd name="T36" fmla="*/ 48 w 197"/>
                <a:gd name="T37" fmla="*/ 70 h 167"/>
                <a:gd name="T38" fmla="*/ 61 w 197"/>
                <a:gd name="T39" fmla="*/ 70 h 167"/>
                <a:gd name="T40" fmla="*/ 85 w 197"/>
                <a:gd name="T41" fmla="*/ 70 h 167"/>
                <a:gd name="T42" fmla="*/ 109 w 197"/>
                <a:gd name="T43" fmla="*/ 14 h 167"/>
                <a:gd name="T44" fmla="*/ 127 w 197"/>
                <a:gd name="T45" fmla="*/ 14 h 167"/>
                <a:gd name="T46" fmla="*/ 154 w 197"/>
                <a:gd name="T47" fmla="*/ 42 h 167"/>
                <a:gd name="T48" fmla="*/ 176 w 197"/>
                <a:gd name="T49" fmla="*/ 70 h 167"/>
                <a:gd name="T50" fmla="*/ 188 w 197"/>
                <a:gd name="T51" fmla="*/ 70 h 167"/>
                <a:gd name="T52" fmla="*/ 211 w 197"/>
                <a:gd name="T53" fmla="*/ 100 h 167"/>
                <a:gd name="T54" fmla="*/ 199 w 197"/>
                <a:gd name="T55" fmla="*/ 172 h 167"/>
                <a:gd name="T56" fmla="*/ 182 w 197"/>
                <a:gd name="T57" fmla="*/ 213 h 167"/>
                <a:gd name="T58" fmla="*/ 199 w 197"/>
                <a:gd name="T59" fmla="*/ 240 h 167"/>
                <a:gd name="T60" fmla="*/ 193 w 197"/>
                <a:gd name="T61" fmla="*/ 270 h 167"/>
                <a:gd name="T62" fmla="*/ 199 w 197"/>
                <a:gd name="T63" fmla="*/ 29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p>
          </p:txBody>
        </p:sp>
        <p:sp>
          <p:nvSpPr>
            <p:cNvPr id="12671" name="Freeform 4434"/>
            <p:cNvSpPr>
              <a:spLocks/>
            </p:cNvSpPr>
            <p:nvPr/>
          </p:nvSpPr>
          <p:spPr bwMode="auto">
            <a:xfrm>
              <a:off x="2667" y="1655"/>
              <a:ext cx="12" cy="27"/>
            </a:xfrm>
            <a:custGeom>
              <a:avLst/>
              <a:gdLst>
                <a:gd name="T0" fmla="*/ 6 w 12"/>
                <a:gd name="T1" fmla="*/ 54 h 24"/>
                <a:gd name="T2" fmla="*/ 0 w 12"/>
                <a:gd name="T3" fmla="*/ 42 h 24"/>
                <a:gd name="T4" fmla="*/ 0 w 12"/>
                <a:gd name="T5" fmla="*/ 29 h 24"/>
                <a:gd name="T6" fmla="*/ 6 w 12"/>
                <a:gd name="T7" fmla="*/ 0 h 24"/>
                <a:gd name="T8" fmla="*/ 12 w 12"/>
                <a:gd name="T9" fmla="*/ 29 h 24"/>
                <a:gd name="T10" fmla="*/ 6 w 12"/>
                <a:gd name="T11" fmla="*/ 54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12672" name="Freeform 4435"/>
            <p:cNvSpPr>
              <a:spLocks/>
            </p:cNvSpPr>
            <p:nvPr/>
          </p:nvSpPr>
          <p:spPr bwMode="auto">
            <a:xfrm>
              <a:off x="2777" y="1527"/>
              <a:ext cx="109" cy="60"/>
            </a:xfrm>
            <a:custGeom>
              <a:avLst/>
              <a:gdLst>
                <a:gd name="T0" fmla="*/ 48 w 108"/>
                <a:gd name="T1" fmla="*/ 126 h 53"/>
                <a:gd name="T2" fmla="*/ 24 w 108"/>
                <a:gd name="T3" fmla="*/ 126 h 53"/>
                <a:gd name="T4" fmla="*/ 12 w 108"/>
                <a:gd name="T5" fmla="*/ 86 h 53"/>
                <a:gd name="T6" fmla="*/ 6 w 108"/>
                <a:gd name="T7" fmla="*/ 86 h 53"/>
                <a:gd name="T8" fmla="*/ 0 w 108"/>
                <a:gd name="T9" fmla="*/ 86 h 53"/>
                <a:gd name="T10" fmla="*/ 6 w 108"/>
                <a:gd name="T11" fmla="*/ 70 h 53"/>
                <a:gd name="T12" fmla="*/ 12 w 108"/>
                <a:gd name="T13" fmla="*/ 42 h 53"/>
                <a:gd name="T14" fmla="*/ 12 w 108"/>
                <a:gd name="T15" fmla="*/ 42 h 53"/>
                <a:gd name="T16" fmla="*/ 18 w 108"/>
                <a:gd name="T17" fmla="*/ 29 h 53"/>
                <a:gd name="T18" fmla="*/ 24 w 108"/>
                <a:gd name="T19" fmla="*/ 29 h 53"/>
                <a:gd name="T20" fmla="*/ 42 w 108"/>
                <a:gd name="T21" fmla="*/ 29 h 53"/>
                <a:gd name="T22" fmla="*/ 73 w 108"/>
                <a:gd name="T23" fmla="*/ 0 h 53"/>
                <a:gd name="T24" fmla="*/ 103 w 108"/>
                <a:gd name="T25" fmla="*/ 14 h 53"/>
                <a:gd name="T26" fmla="*/ 115 w 108"/>
                <a:gd name="T27" fmla="*/ 29 h 53"/>
                <a:gd name="T28" fmla="*/ 97 w 108"/>
                <a:gd name="T29" fmla="*/ 70 h 53"/>
                <a:gd name="T30" fmla="*/ 85 w 108"/>
                <a:gd name="T31" fmla="*/ 100 h 53"/>
                <a:gd name="T32" fmla="*/ 79 w 108"/>
                <a:gd name="T33" fmla="*/ 113 h 53"/>
                <a:gd name="T34" fmla="*/ 48 w 108"/>
                <a:gd name="T35" fmla="*/ 126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p>
          </p:txBody>
        </p:sp>
        <p:sp>
          <p:nvSpPr>
            <p:cNvPr id="12673" name="Freeform 443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2674" name="Freeform 4437"/>
            <p:cNvSpPr>
              <a:spLocks/>
            </p:cNvSpPr>
            <p:nvPr/>
          </p:nvSpPr>
          <p:spPr bwMode="auto">
            <a:xfrm>
              <a:off x="2898" y="954"/>
              <a:ext cx="2122" cy="728"/>
            </a:xfrm>
            <a:custGeom>
              <a:avLst/>
              <a:gdLst>
                <a:gd name="T0" fmla="*/ 1988 w 2093"/>
                <a:gd name="T1" fmla="*/ 319 h 646"/>
                <a:gd name="T2" fmla="*/ 1799 w 2093"/>
                <a:gd name="T3" fmla="*/ 249 h 646"/>
                <a:gd name="T4" fmla="*/ 1626 w 2093"/>
                <a:gd name="T5" fmla="*/ 206 h 646"/>
                <a:gd name="T6" fmla="*/ 1476 w 2093"/>
                <a:gd name="T7" fmla="*/ 180 h 646"/>
                <a:gd name="T8" fmla="*/ 1436 w 2093"/>
                <a:gd name="T9" fmla="*/ 221 h 646"/>
                <a:gd name="T10" fmla="*/ 1337 w 2093"/>
                <a:gd name="T11" fmla="*/ 221 h 646"/>
                <a:gd name="T12" fmla="*/ 1067 w 2093"/>
                <a:gd name="T13" fmla="*/ 126 h 646"/>
                <a:gd name="T14" fmla="*/ 1053 w 2093"/>
                <a:gd name="T15" fmla="*/ 69 h 646"/>
                <a:gd name="T16" fmla="*/ 948 w 2093"/>
                <a:gd name="T17" fmla="*/ 14 h 646"/>
                <a:gd name="T18" fmla="*/ 869 w 2093"/>
                <a:gd name="T19" fmla="*/ 42 h 646"/>
                <a:gd name="T20" fmla="*/ 718 w 2093"/>
                <a:gd name="T21" fmla="*/ 98 h 646"/>
                <a:gd name="T22" fmla="*/ 711 w 2093"/>
                <a:gd name="T23" fmla="*/ 194 h 646"/>
                <a:gd name="T24" fmla="*/ 698 w 2093"/>
                <a:gd name="T25" fmla="*/ 206 h 646"/>
                <a:gd name="T26" fmla="*/ 612 w 2093"/>
                <a:gd name="T27" fmla="*/ 167 h 646"/>
                <a:gd name="T28" fmla="*/ 691 w 2093"/>
                <a:gd name="T29" fmla="*/ 319 h 646"/>
                <a:gd name="T30" fmla="*/ 652 w 2093"/>
                <a:gd name="T31" fmla="*/ 402 h 646"/>
                <a:gd name="T32" fmla="*/ 638 w 2093"/>
                <a:gd name="T33" fmla="*/ 359 h 646"/>
                <a:gd name="T34" fmla="*/ 521 w 2093"/>
                <a:gd name="T35" fmla="*/ 221 h 646"/>
                <a:gd name="T36" fmla="*/ 566 w 2093"/>
                <a:gd name="T37" fmla="*/ 346 h 646"/>
                <a:gd name="T38" fmla="*/ 428 w 2093"/>
                <a:gd name="T39" fmla="*/ 319 h 646"/>
                <a:gd name="T40" fmla="*/ 335 w 2093"/>
                <a:gd name="T41" fmla="*/ 331 h 646"/>
                <a:gd name="T42" fmla="*/ 236 w 2093"/>
                <a:gd name="T43" fmla="*/ 331 h 646"/>
                <a:gd name="T44" fmla="*/ 190 w 2093"/>
                <a:gd name="T45" fmla="*/ 430 h 646"/>
                <a:gd name="T46" fmla="*/ 108 w 2093"/>
                <a:gd name="T47" fmla="*/ 483 h 646"/>
                <a:gd name="T48" fmla="*/ 145 w 2093"/>
                <a:gd name="T49" fmla="*/ 430 h 646"/>
                <a:gd name="T50" fmla="*/ 55 w 2093"/>
                <a:gd name="T51" fmla="*/ 304 h 646"/>
                <a:gd name="T52" fmla="*/ 0 w 2093"/>
                <a:gd name="T53" fmla="*/ 319 h 646"/>
                <a:gd name="T54" fmla="*/ 72 w 2093"/>
                <a:gd name="T55" fmla="*/ 550 h 646"/>
                <a:gd name="T56" fmla="*/ 49 w 2093"/>
                <a:gd name="T57" fmla="*/ 676 h 646"/>
                <a:gd name="T58" fmla="*/ 102 w 2093"/>
                <a:gd name="T59" fmla="*/ 912 h 646"/>
                <a:gd name="T60" fmla="*/ 248 w 2093"/>
                <a:gd name="T61" fmla="*/ 1119 h 646"/>
                <a:gd name="T62" fmla="*/ 254 w 2093"/>
                <a:gd name="T63" fmla="*/ 1287 h 646"/>
                <a:gd name="T64" fmla="*/ 303 w 2093"/>
                <a:gd name="T65" fmla="*/ 1380 h 646"/>
                <a:gd name="T66" fmla="*/ 421 w 2093"/>
                <a:gd name="T67" fmla="*/ 1394 h 646"/>
                <a:gd name="T68" fmla="*/ 388 w 2093"/>
                <a:gd name="T69" fmla="*/ 1107 h 646"/>
                <a:gd name="T70" fmla="*/ 572 w 2093"/>
                <a:gd name="T71" fmla="*/ 1050 h 646"/>
                <a:gd name="T72" fmla="*/ 659 w 2093"/>
                <a:gd name="T73" fmla="*/ 912 h 646"/>
                <a:gd name="T74" fmla="*/ 822 w 2093"/>
                <a:gd name="T75" fmla="*/ 926 h 646"/>
                <a:gd name="T76" fmla="*/ 981 w 2093"/>
                <a:gd name="T77" fmla="*/ 1064 h 646"/>
                <a:gd name="T78" fmla="*/ 1139 w 2093"/>
                <a:gd name="T79" fmla="*/ 1078 h 646"/>
                <a:gd name="T80" fmla="*/ 1290 w 2093"/>
                <a:gd name="T81" fmla="*/ 1050 h 646"/>
                <a:gd name="T82" fmla="*/ 1514 w 2093"/>
                <a:gd name="T83" fmla="*/ 1107 h 646"/>
                <a:gd name="T84" fmla="*/ 1587 w 2093"/>
                <a:gd name="T85" fmla="*/ 968 h 646"/>
                <a:gd name="T86" fmla="*/ 1791 w 2093"/>
                <a:gd name="T87" fmla="*/ 1147 h 646"/>
                <a:gd name="T88" fmla="*/ 1877 w 2093"/>
                <a:gd name="T89" fmla="*/ 1351 h 646"/>
                <a:gd name="T90" fmla="*/ 1915 w 2093"/>
                <a:gd name="T91" fmla="*/ 1408 h 646"/>
                <a:gd name="T92" fmla="*/ 1969 w 2093"/>
                <a:gd name="T93" fmla="*/ 1147 h 646"/>
                <a:gd name="T94" fmla="*/ 1850 w 2093"/>
                <a:gd name="T95" fmla="*/ 926 h 646"/>
                <a:gd name="T96" fmla="*/ 1799 w 2093"/>
                <a:gd name="T97" fmla="*/ 828 h 646"/>
                <a:gd name="T98" fmla="*/ 1871 w 2093"/>
                <a:gd name="T99" fmla="*/ 703 h 646"/>
                <a:gd name="T100" fmla="*/ 1988 w 2093"/>
                <a:gd name="T101" fmla="*/ 703 h 646"/>
                <a:gd name="T102" fmla="*/ 2048 w 2093"/>
                <a:gd name="T103" fmla="*/ 633 h 646"/>
                <a:gd name="T104" fmla="*/ 2081 w 2093"/>
                <a:gd name="T105" fmla="*/ 579 h 646"/>
                <a:gd name="T106" fmla="*/ 2094 w 2093"/>
                <a:gd name="T107" fmla="*/ 842 h 646"/>
                <a:gd name="T108" fmla="*/ 2218 w 2093"/>
                <a:gd name="T109" fmla="*/ 982 h 646"/>
                <a:gd name="T110" fmla="*/ 2194 w 2093"/>
                <a:gd name="T111" fmla="*/ 815 h 646"/>
                <a:gd name="T112" fmla="*/ 2147 w 2093"/>
                <a:gd name="T113" fmla="*/ 676 h 646"/>
                <a:gd name="T114" fmla="*/ 2231 w 2093"/>
                <a:gd name="T115" fmla="*/ 620 h 646"/>
                <a:gd name="T116" fmla="*/ 2272 w 2093"/>
                <a:gd name="T117" fmla="*/ 539 h 646"/>
                <a:gd name="T118" fmla="*/ 2161 w 2093"/>
                <a:gd name="T119" fmla="*/ 35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p>
          </p:txBody>
        </p:sp>
        <p:sp>
          <p:nvSpPr>
            <p:cNvPr id="12675" name="Freeform 4438"/>
            <p:cNvSpPr>
              <a:spLocks/>
            </p:cNvSpPr>
            <p:nvPr/>
          </p:nvSpPr>
          <p:spPr bwMode="auto">
            <a:xfrm>
              <a:off x="4656" y="1399"/>
              <a:ext cx="145" cy="183"/>
            </a:xfrm>
            <a:custGeom>
              <a:avLst/>
              <a:gdLst>
                <a:gd name="T0" fmla="*/ 133 w 144"/>
                <a:gd name="T1" fmla="*/ 268 h 162"/>
                <a:gd name="T2" fmla="*/ 115 w 144"/>
                <a:gd name="T3" fmla="*/ 225 h 162"/>
                <a:gd name="T4" fmla="*/ 97 w 144"/>
                <a:gd name="T5" fmla="*/ 183 h 162"/>
                <a:gd name="T6" fmla="*/ 79 w 144"/>
                <a:gd name="T7" fmla="*/ 141 h 162"/>
                <a:gd name="T8" fmla="*/ 48 w 144"/>
                <a:gd name="T9" fmla="*/ 112 h 162"/>
                <a:gd name="T10" fmla="*/ 48 w 144"/>
                <a:gd name="T11" fmla="*/ 98 h 162"/>
                <a:gd name="T12" fmla="*/ 24 w 144"/>
                <a:gd name="T13" fmla="*/ 42 h 162"/>
                <a:gd name="T14" fmla="*/ 6 w 144"/>
                <a:gd name="T15" fmla="*/ 0 h 162"/>
                <a:gd name="T16" fmla="*/ 0 w 144"/>
                <a:gd name="T17" fmla="*/ 14 h 162"/>
                <a:gd name="T18" fmla="*/ 18 w 144"/>
                <a:gd name="T19" fmla="*/ 42 h 162"/>
                <a:gd name="T20" fmla="*/ 12 w 144"/>
                <a:gd name="T21" fmla="*/ 58 h 162"/>
                <a:gd name="T22" fmla="*/ 6 w 144"/>
                <a:gd name="T23" fmla="*/ 58 h 162"/>
                <a:gd name="T24" fmla="*/ 42 w 144"/>
                <a:gd name="T25" fmla="*/ 127 h 162"/>
                <a:gd name="T26" fmla="*/ 54 w 144"/>
                <a:gd name="T27" fmla="*/ 168 h 162"/>
                <a:gd name="T28" fmla="*/ 79 w 144"/>
                <a:gd name="T29" fmla="*/ 212 h 162"/>
                <a:gd name="T30" fmla="*/ 91 w 144"/>
                <a:gd name="T31" fmla="*/ 254 h 162"/>
                <a:gd name="T32" fmla="*/ 103 w 144"/>
                <a:gd name="T33" fmla="*/ 294 h 162"/>
                <a:gd name="T34" fmla="*/ 115 w 144"/>
                <a:gd name="T35" fmla="*/ 338 h 162"/>
                <a:gd name="T36" fmla="*/ 127 w 144"/>
                <a:gd name="T37" fmla="*/ 381 h 162"/>
                <a:gd name="T38" fmla="*/ 133 w 144"/>
                <a:gd name="T39" fmla="*/ 381 h 162"/>
                <a:gd name="T40" fmla="*/ 133 w 144"/>
                <a:gd name="T41" fmla="*/ 352 h 162"/>
                <a:gd name="T42" fmla="*/ 145 w 144"/>
                <a:gd name="T43" fmla="*/ 366 h 162"/>
                <a:gd name="T44" fmla="*/ 151 w 144"/>
                <a:gd name="T45" fmla="*/ 381 h 162"/>
                <a:gd name="T46" fmla="*/ 139 w 144"/>
                <a:gd name="T47" fmla="*/ 352 h 162"/>
                <a:gd name="T48" fmla="*/ 109 w 144"/>
                <a:gd name="T49" fmla="*/ 294 h 162"/>
                <a:gd name="T50" fmla="*/ 103 w 144"/>
                <a:gd name="T51" fmla="*/ 239 h 162"/>
                <a:gd name="T52" fmla="*/ 109 w 144"/>
                <a:gd name="T53" fmla="*/ 239 h 162"/>
                <a:gd name="T54" fmla="*/ 127 w 144"/>
                <a:gd name="T55" fmla="*/ 254 h 162"/>
                <a:gd name="T56" fmla="*/ 133 w 144"/>
                <a:gd name="T57" fmla="*/ 268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p>
          </p:txBody>
        </p:sp>
        <p:sp>
          <p:nvSpPr>
            <p:cNvPr id="12676" name="Freeform 4439"/>
            <p:cNvSpPr>
              <a:spLocks/>
            </p:cNvSpPr>
            <p:nvPr/>
          </p:nvSpPr>
          <p:spPr bwMode="auto">
            <a:xfrm>
              <a:off x="3176" y="961"/>
              <a:ext cx="158" cy="67"/>
            </a:xfrm>
            <a:custGeom>
              <a:avLst/>
              <a:gdLst>
                <a:gd name="T0" fmla="*/ 176 w 155"/>
                <a:gd name="T1" fmla="*/ 13 h 60"/>
                <a:gd name="T2" fmla="*/ 164 w 155"/>
                <a:gd name="T3" fmla="*/ 26 h 60"/>
                <a:gd name="T4" fmla="*/ 121 w 155"/>
                <a:gd name="T5" fmla="*/ 52 h 60"/>
                <a:gd name="T6" fmla="*/ 92 w 155"/>
                <a:gd name="T7" fmla="*/ 65 h 60"/>
                <a:gd name="T8" fmla="*/ 73 w 155"/>
                <a:gd name="T9" fmla="*/ 65 h 60"/>
                <a:gd name="T10" fmla="*/ 80 w 155"/>
                <a:gd name="T11" fmla="*/ 78 h 60"/>
                <a:gd name="T12" fmla="*/ 80 w 155"/>
                <a:gd name="T13" fmla="*/ 78 h 60"/>
                <a:gd name="T14" fmla="*/ 67 w 155"/>
                <a:gd name="T15" fmla="*/ 78 h 60"/>
                <a:gd name="T16" fmla="*/ 73 w 155"/>
                <a:gd name="T17" fmla="*/ 92 h 60"/>
                <a:gd name="T18" fmla="*/ 55 w 155"/>
                <a:gd name="T19" fmla="*/ 78 h 60"/>
                <a:gd name="T20" fmla="*/ 61 w 155"/>
                <a:gd name="T21" fmla="*/ 105 h 60"/>
                <a:gd name="T22" fmla="*/ 55 w 155"/>
                <a:gd name="T23" fmla="*/ 105 h 60"/>
                <a:gd name="T24" fmla="*/ 61 w 155"/>
                <a:gd name="T25" fmla="*/ 117 h 60"/>
                <a:gd name="T26" fmla="*/ 43 w 155"/>
                <a:gd name="T27" fmla="*/ 105 h 60"/>
                <a:gd name="T28" fmla="*/ 61 w 155"/>
                <a:gd name="T29" fmla="*/ 117 h 60"/>
                <a:gd name="T30" fmla="*/ 49 w 155"/>
                <a:gd name="T31" fmla="*/ 117 h 60"/>
                <a:gd name="T32" fmla="*/ 55 w 155"/>
                <a:gd name="T33" fmla="*/ 131 h 60"/>
                <a:gd name="T34" fmla="*/ 12 w 155"/>
                <a:gd name="T35" fmla="*/ 117 h 60"/>
                <a:gd name="T36" fmla="*/ 18 w 155"/>
                <a:gd name="T37" fmla="*/ 117 h 60"/>
                <a:gd name="T38" fmla="*/ 0 w 155"/>
                <a:gd name="T39" fmla="*/ 117 h 60"/>
                <a:gd name="T40" fmla="*/ 18 w 155"/>
                <a:gd name="T41" fmla="*/ 105 h 60"/>
                <a:gd name="T42" fmla="*/ 24 w 155"/>
                <a:gd name="T43" fmla="*/ 92 h 60"/>
                <a:gd name="T44" fmla="*/ 18 w 155"/>
                <a:gd name="T45" fmla="*/ 92 h 60"/>
                <a:gd name="T46" fmla="*/ 18 w 155"/>
                <a:gd name="T47" fmla="*/ 78 h 60"/>
                <a:gd name="T48" fmla="*/ 37 w 155"/>
                <a:gd name="T49" fmla="*/ 78 h 60"/>
                <a:gd name="T50" fmla="*/ 24 w 155"/>
                <a:gd name="T51" fmla="*/ 78 h 60"/>
                <a:gd name="T52" fmla="*/ 24 w 155"/>
                <a:gd name="T53" fmla="*/ 65 h 60"/>
                <a:gd name="T54" fmla="*/ 18 w 155"/>
                <a:gd name="T55" fmla="*/ 65 h 60"/>
                <a:gd name="T56" fmla="*/ 24 w 155"/>
                <a:gd name="T57" fmla="*/ 65 h 60"/>
                <a:gd name="T58" fmla="*/ 43 w 155"/>
                <a:gd name="T59" fmla="*/ 52 h 60"/>
                <a:gd name="T60" fmla="*/ 67 w 155"/>
                <a:gd name="T61" fmla="*/ 39 h 60"/>
                <a:gd name="T62" fmla="*/ 73 w 155"/>
                <a:gd name="T63" fmla="*/ 26 h 60"/>
                <a:gd name="T64" fmla="*/ 134 w 155"/>
                <a:gd name="T65" fmla="*/ 13 h 60"/>
                <a:gd name="T66" fmla="*/ 158 w 155"/>
                <a:gd name="T67" fmla="*/ 0 h 60"/>
                <a:gd name="T68" fmla="*/ 176 w 155"/>
                <a:gd name="T69" fmla="*/ 1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p>
          </p:txBody>
        </p:sp>
        <p:sp>
          <p:nvSpPr>
            <p:cNvPr id="12677" name="Freeform 4440"/>
            <p:cNvSpPr>
              <a:spLocks/>
            </p:cNvSpPr>
            <p:nvPr/>
          </p:nvSpPr>
          <p:spPr bwMode="auto">
            <a:xfrm>
              <a:off x="3171" y="1028"/>
              <a:ext cx="84" cy="48"/>
            </a:xfrm>
            <a:custGeom>
              <a:avLst/>
              <a:gdLst>
                <a:gd name="T0" fmla="*/ 84 w 84"/>
                <a:gd name="T1" fmla="*/ 107 h 42"/>
                <a:gd name="T2" fmla="*/ 54 w 84"/>
                <a:gd name="T3" fmla="*/ 61 h 42"/>
                <a:gd name="T4" fmla="*/ 42 w 84"/>
                <a:gd name="T5" fmla="*/ 31 h 42"/>
                <a:gd name="T6" fmla="*/ 42 w 84"/>
                <a:gd name="T7" fmla="*/ 15 h 42"/>
                <a:gd name="T8" fmla="*/ 42 w 84"/>
                <a:gd name="T9" fmla="*/ 15 h 42"/>
                <a:gd name="T10" fmla="*/ 48 w 84"/>
                <a:gd name="T11" fmla="*/ 0 h 42"/>
                <a:gd name="T12" fmla="*/ 12 w 84"/>
                <a:gd name="T13" fmla="*/ 0 h 42"/>
                <a:gd name="T14" fmla="*/ 12 w 84"/>
                <a:gd name="T15" fmla="*/ 15 h 42"/>
                <a:gd name="T16" fmla="*/ 6 w 84"/>
                <a:gd name="T17" fmla="*/ 31 h 42"/>
                <a:gd name="T18" fmla="*/ 12 w 84"/>
                <a:gd name="T19" fmla="*/ 31 h 42"/>
                <a:gd name="T20" fmla="*/ 6 w 84"/>
                <a:gd name="T21" fmla="*/ 46 h 42"/>
                <a:gd name="T22" fmla="*/ 0 w 84"/>
                <a:gd name="T23" fmla="*/ 61 h 42"/>
                <a:gd name="T24" fmla="*/ 6 w 84"/>
                <a:gd name="T25" fmla="*/ 75 h 42"/>
                <a:gd name="T26" fmla="*/ 18 w 84"/>
                <a:gd name="T27" fmla="*/ 75 h 42"/>
                <a:gd name="T28" fmla="*/ 24 w 84"/>
                <a:gd name="T29" fmla="*/ 75 h 42"/>
                <a:gd name="T30" fmla="*/ 30 w 84"/>
                <a:gd name="T31" fmla="*/ 75 h 42"/>
                <a:gd name="T32" fmla="*/ 36 w 84"/>
                <a:gd name="T33" fmla="*/ 93 h 42"/>
                <a:gd name="T34" fmla="*/ 36 w 84"/>
                <a:gd name="T35" fmla="*/ 93 h 42"/>
                <a:gd name="T36" fmla="*/ 48 w 84"/>
                <a:gd name="T37" fmla="*/ 107 h 42"/>
                <a:gd name="T38" fmla="*/ 60 w 84"/>
                <a:gd name="T39" fmla="*/ 107 h 42"/>
                <a:gd name="T40" fmla="*/ 66 w 84"/>
                <a:gd name="T41" fmla="*/ 107 h 42"/>
                <a:gd name="T42" fmla="*/ 78 w 84"/>
                <a:gd name="T43" fmla="*/ 107 h 42"/>
                <a:gd name="T44" fmla="*/ 84 w 84"/>
                <a:gd name="T45" fmla="*/ 10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p>
          </p:txBody>
        </p:sp>
        <p:sp>
          <p:nvSpPr>
            <p:cNvPr id="12678" name="Freeform 4441"/>
            <p:cNvSpPr>
              <a:spLocks/>
            </p:cNvSpPr>
            <p:nvPr/>
          </p:nvSpPr>
          <p:spPr bwMode="auto">
            <a:xfrm>
              <a:off x="4153" y="974"/>
              <a:ext cx="102" cy="27"/>
            </a:xfrm>
            <a:custGeom>
              <a:avLst/>
              <a:gdLst>
                <a:gd name="T0" fmla="*/ 102 w 102"/>
                <a:gd name="T1" fmla="*/ 29 h 24"/>
                <a:gd name="T2" fmla="*/ 36 w 102"/>
                <a:gd name="T3" fmla="*/ 0 h 24"/>
                <a:gd name="T4" fmla="*/ 48 w 102"/>
                <a:gd name="T5" fmla="*/ 14 h 24"/>
                <a:gd name="T6" fmla="*/ 36 w 102"/>
                <a:gd name="T7" fmla="*/ 14 h 24"/>
                <a:gd name="T8" fmla="*/ 42 w 102"/>
                <a:gd name="T9" fmla="*/ 14 h 24"/>
                <a:gd name="T10" fmla="*/ 12 w 102"/>
                <a:gd name="T11" fmla="*/ 14 h 24"/>
                <a:gd name="T12" fmla="*/ 0 w 102"/>
                <a:gd name="T13" fmla="*/ 14 h 24"/>
                <a:gd name="T14" fmla="*/ 0 w 102"/>
                <a:gd name="T15" fmla="*/ 14 h 24"/>
                <a:gd name="T16" fmla="*/ 6 w 102"/>
                <a:gd name="T17" fmla="*/ 29 h 24"/>
                <a:gd name="T18" fmla="*/ 12 w 102"/>
                <a:gd name="T19" fmla="*/ 42 h 24"/>
                <a:gd name="T20" fmla="*/ 48 w 102"/>
                <a:gd name="T21" fmla="*/ 54 h 24"/>
                <a:gd name="T22" fmla="*/ 54 w 102"/>
                <a:gd name="T23" fmla="*/ 54 h 24"/>
                <a:gd name="T24" fmla="*/ 84 w 102"/>
                <a:gd name="T25" fmla="*/ 42 h 24"/>
                <a:gd name="T26" fmla="*/ 96 w 102"/>
                <a:gd name="T27" fmla="*/ 42 h 24"/>
                <a:gd name="T28" fmla="*/ 90 w 102"/>
                <a:gd name="T29" fmla="*/ 42 h 24"/>
                <a:gd name="T30" fmla="*/ 102 w 102"/>
                <a:gd name="T31" fmla="*/ 42 h 24"/>
                <a:gd name="T32" fmla="*/ 102 w 102"/>
                <a:gd name="T33" fmla="*/ 2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12679" name="Freeform 4442"/>
            <p:cNvSpPr>
              <a:spLocks/>
            </p:cNvSpPr>
            <p:nvPr/>
          </p:nvSpPr>
          <p:spPr bwMode="auto">
            <a:xfrm>
              <a:off x="3571" y="914"/>
              <a:ext cx="77" cy="20"/>
            </a:xfrm>
            <a:custGeom>
              <a:avLst/>
              <a:gdLst>
                <a:gd name="T0" fmla="*/ 65 w 77"/>
                <a:gd name="T1" fmla="*/ 13 h 18"/>
                <a:gd name="T2" fmla="*/ 47 w 77"/>
                <a:gd name="T3" fmla="*/ 0 h 18"/>
                <a:gd name="T4" fmla="*/ 36 w 77"/>
                <a:gd name="T5" fmla="*/ 13 h 18"/>
                <a:gd name="T6" fmla="*/ 30 w 77"/>
                <a:gd name="T7" fmla="*/ 0 h 18"/>
                <a:gd name="T8" fmla="*/ 0 w 77"/>
                <a:gd name="T9" fmla="*/ 0 h 18"/>
                <a:gd name="T10" fmla="*/ 0 w 77"/>
                <a:gd name="T11" fmla="*/ 13 h 18"/>
                <a:gd name="T12" fmla="*/ 6 w 77"/>
                <a:gd name="T13" fmla="*/ 13 h 18"/>
                <a:gd name="T14" fmla="*/ 24 w 77"/>
                <a:gd name="T15" fmla="*/ 24 h 18"/>
                <a:gd name="T16" fmla="*/ 77 w 77"/>
                <a:gd name="T17" fmla="*/ 37 h 18"/>
                <a:gd name="T18" fmla="*/ 71 w 77"/>
                <a:gd name="T19" fmla="*/ 24 h 18"/>
                <a:gd name="T20" fmla="*/ 65 w 77"/>
                <a:gd name="T21" fmla="*/ 13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p>
          </p:txBody>
        </p:sp>
        <p:sp>
          <p:nvSpPr>
            <p:cNvPr id="12680" name="Freeform 4443"/>
            <p:cNvSpPr>
              <a:spLocks/>
            </p:cNvSpPr>
            <p:nvPr/>
          </p:nvSpPr>
          <p:spPr bwMode="auto">
            <a:xfrm>
              <a:off x="3661" y="920"/>
              <a:ext cx="62" cy="27"/>
            </a:xfrm>
            <a:custGeom>
              <a:avLst/>
              <a:gdLst>
                <a:gd name="T0" fmla="*/ 74 w 60"/>
                <a:gd name="T1" fmla="*/ 29 h 24"/>
                <a:gd name="T2" fmla="*/ 37 w 60"/>
                <a:gd name="T3" fmla="*/ 14 h 24"/>
                <a:gd name="T4" fmla="*/ 25 w 60"/>
                <a:gd name="T5" fmla="*/ 29 h 24"/>
                <a:gd name="T6" fmla="*/ 25 w 60"/>
                <a:gd name="T7" fmla="*/ 14 h 24"/>
                <a:gd name="T8" fmla="*/ 6 w 60"/>
                <a:gd name="T9" fmla="*/ 0 h 24"/>
                <a:gd name="T10" fmla="*/ 12 w 60"/>
                <a:gd name="T11" fmla="*/ 14 h 24"/>
                <a:gd name="T12" fmla="*/ 0 w 60"/>
                <a:gd name="T13" fmla="*/ 14 h 24"/>
                <a:gd name="T14" fmla="*/ 0 w 60"/>
                <a:gd name="T15" fmla="*/ 14 h 24"/>
                <a:gd name="T16" fmla="*/ 6 w 60"/>
                <a:gd name="T17" fmla="*/ 29 h 24"/>
                <a:gd name="T18" fmla="*/ 0 w 60"/>
                <a:gd name="T19" fmla="*/ 42 h 24"/>
                <a:gd name="T20" fmla="*/ 6 w 60"/>
                <a:gd name="T21" fmla="*/ 54 h 24"/>
                <a:gd name="T22" fmla="*/ 74 w 60"/>
                <a:gd name="T23" fmla="*/ 42 h 24"/>
                <a:gd name="T24" fmla="*/ 74 w 60"/>
                <a:gd name="T25" fmla="*/ 2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p>
          </p:txBody>
        </p:sp>
        <p:sp>
          <p:nvSpPr>
            <p:cNvPr id="12681" name="Freeform 4444"/>
            <p:cNvSpPr>
              <a:spLocks/>
            </p:cNvSpPr>
            <p:nvPr/>
          </p:nvSpPr>
          <p:spPr bwMode="auto">
            <a:xfrm>
              <a:off x="3535" y="900"/>
              <a:ext cx="67" cy="14"/>
            </a:xfrm>
            <a:custGeom>
              <a:avLst/>
              <a:gdLst>
                <a:gd name="T0" fmla="*/ 73 w 66"/>
                <a:gd name="T1" fmla="*/ 18 h 12"/>
                <a:gd name="T2" fmla="*/ 43 w 66"/>
                <a:gd name="T3" fmla="*/ 0 h 12"/>
                <a:gd name="T4" fmla="*/ 6 w 66"/>
                <a:gd name="T5" fmla="*/ 0 h 12"/>
                <a:gd name="T6" fmla="*/ 12 w 66"/>
                <a:gd name="T7" fmla="*/ 0 h 12"/>
                <a:gd name="T8" fmla="*/ 12 w 66"/>
                <a:gd name="T9" fmla="*/ 18 h 12"/>
                <a:gd name="T10" fmla="*/ 0 w 66"/>
                <a:gd name="T11" fmla="*/ 18 h 12"/>
                <a:gd name="T12" fmla="*/ 18 w 66"/>
                <a:gd name="T13" fmla="*/ 18 h 12"/>
                <a:gd name="T14" fmla="*/ 12 w 66"/>
                <a:gd name="T15" fmla="*/ 35 h 12"/>
                <a:gd name="T16" fmla="*/ 67 w 66"/>
                <a:gd name="T17" fmla="*/ 18 h 12"/>
                <a:gd name="T18" fmla="*/ 61 w 66"/>
                <a:gd name="T19" fmla="*/ 18 h 12"/>
                <a:gd name="T20" fmla="*/ 73 w 66"/>
                <a:gd name="T21" fmla="*/ 1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2682" name="Freeform 4445"/>
            <p:cNvSpPr>
              <a:spLocks/>
            </p:cNvSpPr>
            <p:nvPr/>
          </p:nvSpPr>
          <p:spPr bwMode="auto">
            <a:xfrm>
              <a:off x="4268" y="988"/>
              <a:ext cx="67" cy="13"/>
            </a:xfrm>
            <a:custGeom>
              <a:avLst/>
              <a:gdLst>
                <a:gd name="T0" fmla="*/ 73 w 66"/>
                <a:gd name="T1" fmla="*/ 13 h 12"/>
                <a:gd name="T2" fmla="*/ 12 w 66"/>
                <a:gd name="T3" fmla="*/ 0 h 12"/>
                <a:gd name="T4" fmla="*/ 0 w 66"/>
                <a:gd name="T5" fmla="*/ 0 h 12"/>
                <a:gd name="T6" fmla="*/ 6 w 66"/>
                <a:gd name="T7" fmla="*/ 13 h 12"/>
                <a:gd name="T8" fmla="*/ 67 w 66"/>
                <a:gd name="T9" fmla="*/ 20 h 12"/>
                <a:gd name="T10" fmla="*/ 73 w 66"/>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2683" name="Freeform 444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18 h 12"/>
                <a:gd name="T10" fmla="*/ 6 w 36"/>
                <a:gd name="T11" fmla="*/ 18 h 12"/>
                <a:gd name="T12" fmla="*/ 6 w 36"/>
                <a:gd name="T13" fmla="*/ 18 h 12"/>
                <a:gd name="T14" fmla="*/ 0 w 36"/>
                <a:gd name="T15" fmla="*/ 18 h 12"/>
                <a:gd name="T16" fmla="*/ 12 w 36"/>
                <a:gd name="T17" fmla="*/ 18 h 12"/>
                <a:gd name="T18" fmla="*/ 43 w 36"/>
                <a:gd name="T19" fmla="*/ 35 h 12"/>
                <a:gd name="T20" fmla="*/ 43 w 36"/>
                <a:gd name="T21" fmla="*/ 0 h 12"/>
                <a:gd name="T22" fmla="*/ 31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2684" name="Freeform 4447"/>
            <p:cNvSpPr>
              <a:spLocks/>
            </p:cNvSpPr>
            <p:nvPr/>
          </p:nvSpPr>
          <p:spPr bwMode="auto">
            <a:xfrm>
              <a:off x="4238" y="1015"/>
              <a:ext cx="54" cy="13"/>
            </a:xfrm>
            <a:custGeom>
              <a:avLst/>
              <a:gdLst>
                <a:gd name="T0" fmla="*/ 60 w 53"/>
                <a:gd name="T1" fmla="*/ 20 h 12"/>
                <a:gd name="T2" fmla="*/ 0 w 53"/>
                <a:gd name="T3" fmla="*/ 13 h 12"/>
                <a:gd name="T4" fmla="*/ 18 w 53"/>
                <a:gd name="T5" fmla="*/ 0 h 12"/>
                <a:gd name="T6" fmla="*/ 54 w 53"/>
                <a:gd name="T7" fmla="*/ 20 h 12"/>
                <a:gd name="T8" fmla="*/ 60 w 53"/>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12685" name="Freeform 4448"/>
            <p:cNvSpPr>
              <a:spLocks/>
            </p:cNvSpPr>
            <p:nvPr/>
          </p:nvSpPr>
          <p:spPr bwMode="auto">
            <a:xfrm>
              <a:off x="3146" y="1096"/>
              <a:ext cx="30" cy="14"/>
            </a:xfrm>
            <a:custGeom>
              <a:avLst/>
              <a:gdLst>
                <a:gd name="T0" fmla="*/ 30 w 30"/>
                <a:gd name="T1" fmla="*/ 18 h 12"/>
                <a:gd name="T2" fmla="*/ 12 w 30"/>
                <a:gd name="T3" fmla="*/ 35 h 12"/>
                <a:gd name="T4" fmla="*/ 0 w 30"/>
                <a:gd name="T5" fmla="*/ 18 h 12"/>
                <a:gd name="T6" fmla="*/ 12 w 30"/>
                <a:gd name="T7" fmla="*/ 0 h 12"/>
                <a:gd name="T8" fmla="*/ 30 w 30"/>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12686" name="Freeform 4449"/>
            <p:cNvSpPr>
              <a:spLocks/>
            </p:cNvSpPr>
            <p:nvPr/>
          </p:nvSpPr>
          <p:spPr bwMode="auto">
            <a:xfrm>
              <a:off x="3042" y="900"/>
              <a:ext cx="50" cy="14"/>
            </a:xfrm>
            <a:custGeom>
              <a:avLst/>
              <a:gdLst>
                <a:gd name="T0" fmla="*/ 63 w 48"/>
                <a:gd name="T1" fmla="*/ 18 h 12"/>
                <a:gd name="T2" fmla="*/ 25 w 48"/>
                <a:gd name="T3" fmla="*/ 18 h 12"/>
                <a:gd name="T4" fmla="*/ 6 w 48"/>
                <a:gd name="T5" fmla="*/ 35 h 12"/>
                <a:gd name="T6" fmla="*/ 0 w 48"/>
                <a:gd name="T7" fmla="*/ 35 h 12"/>
                <a:gd name="T8" fmla="*/ 6 w 48"/>
                <a:gd name="T9" fmla="*/ 18 h 12"/>
                <a:gd name="T10" fmla="*/ 31 w 48"/>
                <a:gd name="T11" fmla="*/ 18 h 12"/>
                <a:gd name="T12" fmla="*/ 56 w 48"/>
                <a:gd name="T13" fmla="*/ 0 h 12"/>
                <a:gd name="T14" fmla="*/ 63 w 48"/>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12687" name="Freeform 4450"/>
            <p:cNvSpPr>
              <a:spLocks/>
            </p:cNvSpPr>
            <p:nvPr/>
          </p:nvSpPr>
          <p:spPr bwMode="auto">
            <a:xfrm>
              <a:off x="4880" y="1594"/>
              <a:ext cx="19" cy="27"/>
            </a:xfrm>
            <a:custGeom>
              <a:avLst/>
              <a:gdLst>
                <a:gd name="T0" fmla="*/ 25 w 18"/>
                <a:gd name="T1" fmla="*/ 0 h 24"/>
                <a:gd name="T2" fmla="*/ 6 w 18"/>
                <a:gd name="T3" fmla="*/ 14 h 24"/>
                <a:gd name="T4" fmla="*/ 0 w 18"/>
                <a:gd name="T5" fmla="*/ 54 h 24"/>
                <a:gd name="T6" fmla="*/ 19 w 18"/>
                <a:gd name="T7" fmla="*/ 29 h 24"/>
                <a:gd name="T8" fmla="*/ 25 w 18"/>
                <a:gd name="T9" fmla="*/ 14 h 24"/>
                <a:gd name="T10" fmla="*/ 25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2688" name="Freeform 4451"/>
            <p:cNvSpPr>
              <a:spLocks/>
            </p:cNvSpPr>
            <p:nvPr/>
          </p:nvSpPr>
          <p:spPr bwMode="auto">
            <a:xfrm>
              <a:off x="4782" y="1062"/>
              <a:ext cx="19" cy="14"/>
            </a:xfrm>
            <a:custGeom>
              <a:avLst/>
              <a:gdLst>
                <a:gd name="T0" fmla="*/ 6 w 18"/>
                <a:gd name="T1" fmla="*/ 0 h 12"/>
                <a:gd name="T2" fmla="*/ 0 w 18"/>
                <a:gd name="T3" fmla="*/ 18 h 12"/>
                <a:gd name="T4" fmla="*/ 19 w 18"/>
                <a:gd name="T5" fmla="*/ 35 h 12"/>
                <a:gd name="T6" fmla="*/ 25 w 18"/>
                <a:gd name="T7" fmla="*/ 1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2689" name="Freeform 4452"/>
            <p:cNvSpPr>
              <a:spLocks/>
            </p:cNvSpPr>
            <p:nvPr/>
          </p:nvSpPr>
          <p:spPr bwMode="auto">
            <a:xfrm>
              <a:off x="3274" y="1082"/>
              <a:ext cx="30" cy="7"/>
            </a:xfrm>
            <a:custGeom>
              <a:avLst/>
              <a:gdLst>
                <a:gd name="T0" fmla="*/ 36 w 29"/>
                <a:gd name="T1" fmla="*/ 18 h 6"/>
                <a:gd name="T2" fmla="*/ 0 w 29"/>
                <a:gd name="T3" fmla="*/ 0 h 6"/>
                <a:gd name="T4" fmla="*/ 0 w 29"/>
                <a:gd name="T5" fmla="*/ 0 h 6"/>
                <a:gd name="T6" fmla="*/ 24 w 29"/>
                <a:gd name="T7" fmla="*/ 18 h 6"/>
                <a:gd name="T8" fmla="*/ 36 w 29"/>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12690" name="Freeform 4453"/>
            <p:cNvSpPr>
              <a:spLocks/>
            </p:cNvSpPr>
            <p:nvPr/>
          </p:nvSpPr>
          <p:spPr bwMode="auto">
            <a:xfrm>
              <a:off x="2843" y="1318"/>
              <a:ext cx="19" cy="7"/>
            </a:xfrm>
            <a:custGeom>
              <a:avLst/>
              <a:gdLst>
                <a:gd name="T0" fmla="*/ 25 w 18"/>
                <a:gd name="T1" fmla="*/ 0 h 6"/>
                <a:gd name="T2" fmla="*/ 0 w 18"/>
                <a:gd name="T3" fmla="*/ 18 h 6"/>
                <a:gd name="T4" fmla="*/ 0 w 18"/>
                <a:gd name="T5" fmla="*/ 0 h 6"/>
                <a:gd name="T6" fmla="*/ 25 w 18"/>
                <a:gd name="T7" fmla="*/ 0 h 6"/>
                <a:gd name="T8" fmla="*/ 25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2691" name="Freeform 4454"/>
            <p:cNvSpPr>
              <a:spLocks/>
            </p:cNvSpPr>
            <p:nvPr/>
          </p:nvSpPr>
          <p:spPr bwMode="auto">
            <a:xfrm>
              <a:off x="4880" y="1298"/>
              <a:ext cx="13" cy="13"/>
            </a:xfrm>
            <a:custGeom>
              <a:avLst/>
              <a:gdLst>
                <a:gd name="T0" fmla="*/ 20 w 12"/>
                <a:gd name="T1" fmla="*/ 13 h 12"/>
                <a:gd name="T2" fmla="*/ 13 w 12"/>
                <a:gd name="T3" fmla="*/ 20 h 12"/>
                <a:gd name="T4" fmla="*/ 0 w 12"/>
                <a:gd name="T5" fmla="*/ 13 h 12"/>
                <a:gd name="T6" fmla="*/ 13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2692" name="Freeform 4455"/>
            <p:cNvSpPr>
              <a:spLocks/>
            </p:cNvSpPr>
            <p:nvPr/>
          </p:nvSpPr>
          <p:spPr bwMode="auto">
            <a:xfrm>
              <a:off x="4680" y="1089"/>
              <a:ext cx="23" cy="7"/>
            </a:xfrm>
            <a:custGeom>
              <a:avLst/>
              <a:gdLst>
                <a:gd name="T0" fmla="*/ 17 w 24"/>
                <a:gd name="T1" fmla="*/ 0 h 6"/>
                <a:gd name="T2" fmla="*/ 12 w 24"/>
                <a:gd name="T3" fmla="*/ 18 h 6"/>
                <a:gd name="T4" fmla="*/ 0 w 24"/>
                <a:gd name="T5" fmla="*/ 0 h 6"/>
                <a:gd name="T6" fmla="*/ 12 w 24"/>
                <a:gd name="T7" fmla="*/ 0 h 6"/>
                <a:gd name="T8" fmla="*/ 1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2693" name="Freeform 4456"/>
            <p:cNvSpPr>
              <a:spLocks/>
            </p:cNvSpPr>
            <p:nvPr/>
          </p:nvSpPr>
          <p:spPr bwMode="auto">
            <a:xfrm>
              <a:off x="3383" y="1022"/>
              <a:ext cx="23" cy="6"/>
            </a:xfrm>
            <a:custGeom>
              <a:avLst/>
              <a:gdLst>
                <a:gd name="T0" fmla="*/ 17 w 24"/>
                <a:gd name="T1" fmla="*/ 6 h 6"/>
                <a:gd name="T2" fmla="*/ 0 w 24"/>
                <a:gd name="T3" fmla="*/ 6 h 6"/>
                <a:gd name="T4" fmla="*/ 6 w 24"/>
                <a:gd name="T5" fmla="*/ 0 h 6"/>
                <a:gd name="T6" fmla="*/ 12 w 24"/>
                <a:gd name="T7" fmla="*/ 6 h 6"/>
                <a:gd name="T8" fmla="*/ 17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12694" name="Freeform 4457"/>
            <p:cNvSpPr>
              <a:spLocks/>
            </p:cNvSpPr>
            <p:nvPr/>
          </p:nvSpPr>
          <p:spPr bwMode="auto">
            <a:xfrm>
              <a:off x="3176" y="900"/>
              <a:ext cx="31" cy="7"/>
            </a:xfrm>
            <a:custGeom>
              <a:avLst/>
              <a:gdLst>
                <a:gd name="T0" fmla="*/ 37 w 30"/>
                <a:gd name="T1" fmla="*/ 0 h 6"/>
                <a:gd name="T2" fmla="*/ 0 w 30"/>
                <a:gd name="T3" fmla="*/ 18 h 6"/>
                <a:gd name="T4" fmla="*/ 25 w 30"/>
                <a:gd name="T5" fmla="*/ 18 h 6"/>
                <a:gd name="T6" fmla="*/ 3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2695" name="Freeform 4458"/>
            <p:cNvSpPr>
              <a:spLocks/>
            </p:cNvSpPr>
            <p:nvPr/>
          </p:nvSpPr>
          <p:spPr bwMode="auto">
            <a:xfrm>
              <a:off x="3207" y="900"/>
              <a:ext cx="31" cy="1"/>
            </a:xfrm>
            <a:custGeom>
              <a:avLst/>
              <a:gdLst>
                <a:gd name="T0" fmla="*/ 37 w 30"/>
                <a:gd name="T1" fmla="*/ 0 h 1"/>
                <a:gd name="T2" fmla="*/ 0 w 30"/>
                <a:gd name="T3" fmla="*/ 0 h 1"/>
                <a:gd name="T4" fmla="*/ 37 w 30"/>
                <a:gd name="T5" fmla="*/ 0 h 1"/>
                <a:gd name="T6" fmla="*/ 3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2696" name="Freeform 4459"/>
            <p:cNvSpPr>
              <a:spLocks/>
            </p:cNvSpPr>
            <p:nvPr/>
          </p:nvSpPr>
          <p:spPr bwMode="auto">
            <a:xfrm>
              <a:off x="3875" y="1008"/>
              <a:ext cx="23" cy="1"/>
            </a:xfrm>
            <a:custGeom>
              <a:avLst/>
              <a:gdLst>
                <a:gd name="T0" fmla="*/ 17 w 24"/>
                <a:gd name="T1" fmla="*/ 0 h 1"/>
                <a:gd name="T2" fmla="*/ 0 w 24"/>
                <a:gd name="T3" fmla="*/ 0 h 1"/>
                <a:gd name="T4" fmla="*/ 17 w 24"/>
                <a:gd name="T5" fmla="*/ 0 h 1"/>
                <a:gd name="T6" fmla="*/ 1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2697" name="Freeform 4460"/>
            <p:cNvSpPr>
              <a:spLocks/>
            </p:cNvSpPr>
            <p:nvPr/>
          </p:nvSpPr>
          <p:spPr bwMode="auto">
            <a:xfrm>
              <a:off x="4922" y="1480"/>
              <a:ext cx="12" cy="13"/>
            </a:xfrm>
            <a:custGeom>
              <a:avLst/>
              <a:gdLst>
                <a:gd name="T0" fmla="*/ 12 w 12"/>
                <a:gd name="T1" fmla="*/ 0 h 12"/>
                <a:gd name="T2" fmla="*/ 6 w 12"/>
                <a:gd name="T3" fmla="*/ 20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2698" name="Freeform 4461"/>
            <p:cNvSpPr>
              <a:spLocks/>
            </p:cNvSpPr>
            <p:nvPr/>
          </p:nvSpPr>
          <p:spPr bwMode="auto">
            <a:xfrm>
              <a:off x="4868" y="1614"/>
              <a:ext cx="7" cy="20"/>
            </a:xfrm>
            <a:custGeom>
              <a:avLst/>
              <a:gdLst>
                <a:gd name="T0" fmla="*/ 18 w 6"/>
                <a:gd name="T1" fmla="*/ 0 h 18"/>
                <a:gd name="T2" fmla="*/ 0 w 6"/>
                <a:gd name="T3" fmla="*/ 37 h 18"/>
                <a:gd name="T4" fmla="*/ 0 w 6"/>
                <a:gd name="T5" fmla="*/ 13 h 18"/>
                <a:gd name="T6" fmla="*/ 1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2699" name="Freeform 4462"/>
            <p:cNvSpPr>
              <a:spLocks/>
            </p:cNvSpPr>
            <p:nvPr/>
          </p:nvSpPr>
          <p:spPr bwMode="auto">
            <a:xfrm>
              <a:off x="4226" y="1008"/>
              <a:ext cx="12" cy="7"/>
            </a:xfrm>
            <a:custGeom>
              <a:avLst/>
              <a:gdLst>
                <a:gd name="T0" fmla="*/ 12 w 12"/>
                <a:gd name="T1" fmla="*/ 0 h 6"/>
                <a:gd name="T2" fmla="*/ 0 w 12"/>
                <a:gd name="T3" fmla="*/ 18 h 6"/>
                <a:gd name="T4" fmla="*/ 12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2700" name="Freeform 4463"/>
            <p:cNvSpPr>
              <a:spLocks/>
            </p:cNvSpPr>
            <p:nvPr/>
          </p:nvSpPr>
          <p:spPr bwMode="auto">
            <a:xfrm>
              <a:off x="3024" y="906"/>
              <a:ext cx="38" cy="2"/>
            </a:xfrm>
            <a:custGeom>
              <a:avLst/>
              <a:gdLst>
                <a:gd name="T0" fmla="*/ 52 w 36"/>
                <a:gd name="T1" fmla="*/ 0 h 2"/>
                <a:gd name="T2" fmla="*/ 0 w 36"/>
                <a:gd name="T3" fmla="*/ 0 h 2"/>
                <a:gd name="T4" fmla="*/ 19 w 36"/>
                <a:gd name="T5" fmla="*/ 0 h 2"/>
                <a:gd name="T6" fmla="*/ 52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2701" name="Freeform 446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2702" name="Freeform 4465"/>
            <p:cNvSpPr>
              <a:spLocks/>
            </p:cNvSpPr>
            <p:nvPr/>
          </p:nvSpPr>
          <p:spPr bwMode="auto">
            <a:xfrm>
              <a:off x="3160" y="906"/>
              <a:ext cx="16" cy="7"/>
            </a:xfrm>
            <a:custGeom>
              <a:avLst/>
              <a:gdLst>
                <a:gd name="T0" fmla="*/ 8 w 18"/>
                <a:gd name="T1" fmla="*/ 0 h 6"/>
                <a:gd name="T2" fmla="*/ 0 w 18"/>
                <a:gd name="T3" fmla="*/ 0 h 6"/>
                <a:gd name="T4" fmla="*/ 4 w 18"/>
                <a:gd name="T5" fmla="*/ 18 h 6"/>
                <a:gd name="T6" fmla="*/ 8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2703" name="Freeform 4466"/>
            <p:cNvSpPr>
              <a:spLocks/>
            </p:cNvSpPr>
            <p:nvPr/>
          </p:nvSpPr>
          <p:spPr bwMode="auto">
            <a:xfrm>
              <a:off x="4988" y="1378"/>
              <a:ext cx="25" cy="21"/>
            </a:xfrm>
            <a:custGeom>
              <a:avLst/>
              <a:gdLst>
                <a:gd name="T0" fmla="*/ 31 w 24"/>
                <a:gd name="T1" fmla="*/ 55 h 18"/>
                <a:gd name="T2" fmla="*/ 0 w 24"/>
                <a:gd name="T3" fmla="*/ 0 h 18"/>
                <a:gd name="T4" fmla="*/ 25 w 24"/>
                <a:gd name="T5" fmla="*/ 35 h 18"/>
                <a:gd name="T6" fmla="*/ 31 w 24"/>
                <a:gd name="T7" fmla="*/ 5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12704" name="Freeform 4467"/>
            <p:cNvSpPr>
              <a:spLocks/>
            </p:cNvSpPr>
            <p:nvPr/>
          </p:nvSpPr>
          <p:spPr bwMode="auto">
            <a:xfrm>
              <a:off x="4134" y="981"/>
              <a:ext cx="12" cy="7"/>
            </a:xfrm>
            <a:custGeom>
              <a:avLst/>
              <a:gdLst>
                <a:gd name="T0" fmla="*/ 12 w 12"/>
                <a:gd name="T1" fmla="*/ 18 h 6"/>
                <a:gd name="T2" fmla="*/ 0 w 12"/>
                <a:gd name="T3" fmla="*/ 0 h 6"/>
                <a:gd name="T4" fmla="*/ 12 w 12"/>
                <a:gd name="T5" fmla="*/ 18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2705" name="Freeform 4468"/>
            <p:cNvSpPr>
              <a:spLocks/>
            </p:cNvSpPr>
            <p:nvPr/>
          </p:nvSpPr>
          <p:spPr bwMode="auto">
            <a:xfrm>
              <a:off x="2843" y="1304"/>
              <a:ext cx="13" cy="7"/>
            </a:xfrm>
            <a:custGeom>
              <a:avLst/>
              <a:gdLst>
                <a:gd name="T0" fmla="*/ 20 w 12"/>
                <a:gd name="T1" fmla="*/ 18 h 6"/>
                <a:gd name="T2" fmla="*/ 0 w 12"/>
                <a:gd name="T3" fmla="*/ 0 h 6"/>
                <a:gd name="T4" fmla="*/ 13 w 12"/>
                <a:gd name="T5" fmla="*/ 0 h 6"/>
                <a:gd name="T6" fmla="*/ 20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2706" name="Freeform 446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12707" name="Freeform 4470"/>
            <p:cNvSpPr>
              <a:spLocks/>
            </p:cNvSpPr>
            <p:nvPr/>
          </p:nvSpPr>
          <p:spPr bwMode="auto">
            <a:xfrm>
              <a:off x="2782" y="1507"/>
              <a:ext cx="93" cy="34"/>
            </a:xfrm>
            <a:custGeom>
              <a:avLst/>
              <a:gdLst>
                <a:gd name="T0" fmla="*/ 43 w 90"/>
                <a:gd name="T1" fmla="*/ 0 h 30"/>
                <a:gd name="T2" fmla="*/ 43 w 90"/>
                <a:gd name="T3" fmla="*/ 0 h 30"/>
                <a:gd name="T4" fmla="*/ 37 w 90"/>
                <a:gd name="T5" fmla="*/ 14 h 30"/>
                <a:gd name="T6" fmla="*/ 31 w 90"/>
                <a:gd name="T7" fmla="*/ 14 h 30"/>
                <a:gd name="T8" fmla="*/ 31 w 90"/>
                <a:gd name="T9" fmla="*/ 14 h 30"/>
                <a:gd name="T10" fmla="*/ 25 w 90"/>
                <a:gd name="T11" fmla="*/ 29 h 30"/>
                <a:gd name="T12" fmla="*/ 12 w 90"/>
                <a:gd name="T13" fmla="*/ 42 h 30"/>
                <a:gd name="T14" fmla="*/ 6 w 90"/>
                <a:gd name="T15" fmla="*/ 42 h 30"/>
                <a:gd name="T16" fmla="*/ 0 w 90"/>
                <a:gd name="T17" fmla="*/ 29 h 30"/>
                <a:gd name="T18" fmla="*/ 12 w 90"/>
                <a:gd name="T19" fmla="*/ 74 h 30"/>
                <a:gd name="T20" fmla="*/ 25 w 90"/>
                <a:gd name="T21" fmla="*/ 74 h 30"/>
                <a:gd name="T22" fmla="*/ 43 w 90"/>
                <a:gd name="T23" fmla="*/ 74 h 30"/>
                <a:gd name="T24" fmla="*/ 74 w 90"/>
                <a:gd name="T25" fmla="*/ 42 h 30"/>
                <a:gd name="T26" fmla="*/ 113 w 90"/>
                <a:gd name="T27" fmla="*/ 58 h 30"/>
                <a:gd name="T28" fmla="*/ 113 w 90"/>
                <a:gd name="T29" fmla="*/ 14 h 30"/>
                <a:gd name="T30" fmla="*/ 82 w 90"/>
                <a:gd name="T31" fmla="*/ 0 h 30"/>
                <a:gd name="T32" fmla="*/ 68 w 90"/>
                <a:gd name="T33" fmla="*/ 14 h 30"/>
                <a:gd name="T34" fmla="*/ 68 w 90"/>
                <a:gd name="T35" fmla="*/ 0 h 30"/>
                <a:gd name="T36" fmla="*/ 4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2708" name="Freeform 4471"/>
            <p:cNvSpPr>
              <a:spLocks/>
            </p:cNvSpPr>
            <p:nvPr/>
          </p:nvSpPr>
          <p:spPr bwMode="auto">
            <a:xfrm>
              <a:off x="2741" y="1568"/>
              <a:ext cx="48" cy="26"/>
            </a:xfrm>
            <a:custGeom>
              <a:avLst/>
              <a:gdLst>
                <a:gd name="T0" fmla="*/ 6 w 48"/>
                <a:gd name="T1" fmla="*/ 53 h 23"/>
                <a:gd name="T2" fmla="*/ 12 w 48"/>
                <a:gd name="T3" fmla="*/ 53 h 23"/>
                <a:gd name="T4" fmla="*/ 18 w 48"/>
                <a:gd name="T5" fmla="*/ 53 h 23"/>
                <a:gd name="T6" fmla="*/ 18 w 48"/>
                <a:gd name="T7" fmla="*/ 53 h 23"/>
                <a:gd name="T8" fmla="*/ 24 w 48"/>
                <a:gd name="T9" fmla="*/ 53 h 23"/>
                <a:gd name="T10" fmla="*/ 24 w 48"/>
                <a:gd name="T11" fmla="*/ 53 h 23"/>
                <a:gd name="T12" fmla="*/ 30 w 48"/>
                <a:gd name="T13" fmla="*/ 53 h 23"/>
                <a:gd name="T14" fmla="*/ 30 w 48"/>
                <a:gd name="T15" fmla="*/ 53 h 23"/>
                <a:gd name="T16" fmla="*/ 30 w 48"/>
                <a:gd name="T17" fmla="*/ 40 h 23"/>
                <a:gd name="T18" fmla="*/ 30 w 48"/>
                <a:gd name="T19" fmla="*/ 40 h 23"/>
                <a:gd name="T20" fmla="*/ 36 w 48"/>
                <a:gd name="T21" fmla="*/ 40 h 23"/>
                <a:gd name="T22" fmla="*/ 30 w 48"/>
                <a:gd name="T23" fmla="*/ 29 h 23"/>
                <a:gd name="T24" fmla="*/ 30 w 48"/>
                <a:gd name="T25" fmla="*/ 29 h 23"/>
                <a:gd name="T26" fmla="*/ 30 w 48"/>
                <a:gd name="T27" fmla="*/ 29 h 23"/>
                <a:gd name="T28" fmla="*/ 36 w 48"/>
                <a:gd name="T29" fmla="*/ 14 h 23"/>
                <a:gd name="T30" fmla="*/ 36 w 48"/>
                <a:gd name="T31" fmla="*/ 14 h 23"/>
                <a:gd name="T32" fmla="*/ 42 w 48"/>
                <a:gd name="T33" fmla="*/ 14 h 23"/>
                <a:gd name="T34" fmla="*/ 42 w 48"/>
                <a:gd name="T35" fmla="*/ 14 h 23"/>
                <a:gd name="T36" fmla="*/ 42 w 48"/>
                <a:gd name="T37" fmla="*/ 14 h 23"/>
                <a:gd name="T38" fmla="*/ 48 w 48"/>
                <a:gd name="T39" fmla="*/ 0 h 23"/>
                <a:gd name="T40" fmla="*/ 42 w 48"/>
                <a:gd name="T41" fmla="*/ 0 h 23"/>
                <a:gd name="T42" fmla="*/ 36 w 48"/>
                <a:gd name="T43" fmla="*/ 0 h 23"/>
                <a:gd name="T44" fmla="*/ 6 w 48"/>
                <a:gd name="T45" fmla="*/ 14 h 23"/>
                <a:gd name="T46" fmla="*/ 0 w 48"/>
                <a:gd name="T47" fmla="*/ 14 h 23"/>
                <a:gd name="T48" fmla="*/ 0 w 48"/>
                <a:gd name="T49" fmla="*/ 29 h 23"/>
                <a:gd name="T50" fmla="*/ 0 w 48"/>
                <a:gd name="T51" fmla="*/ 53 h 23"/>
                <a:gd name="T52" fmla="*/ 6 w 48"/>
                <a:gd name="T53" fmla="*/ 53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p>
          </p:txBody>
        </p:sp>
        <p:sp>
          <p:nvSpPr>
            <p:cNvPr id="32120" name="Freeform 4472"/>
            <p:cNvSpPr>
              <a:spLocks/>
            </p:cNvSpPr>
            <p:nvPr/>
          </p:nvSpPr>
          <p:spPr bwMode="auto">
            <a:xfrm>
              <a:off x="2685" y="1102"/>
              <a:ext cx="165" cy="276"/>
            </a:xfrm>
            <a:custGeom>
              <a:avLst/>
              <a:gdLst>
                <a:gd name="T0" fmla="*/ 114 w 162"/>
                <a:gd name="T1" fmla="*/ 95 h 245"/>
                <a:gd name="T2" fmla="*/ 96 w 162"/>
                <a:gd name="T3" fmla="*/ 107 h 245"/>
                <a:gd name="T4" fmla="*/ 84 w 162"/>
                <a:gd name="T5" fmla="*/ 119 h 245"/>
                <a:gd name="T6" fmla="*/ 78 w 162"/>
                <a:gd name="T7" fmla="*/ 131 h 245"/>
                <a:gd name="T8" fmla="*/ 102 w 162"/>
                <a:gd name="T9" fmla="*/ 155 h 245"/>
                <a:gd name="T10" fmla="*/ 96 w 162"/>
                <a:gd name="T11" fmla="*/ 173 h 245"/>
                <a:gd name="T12" fmla="*/ 90 w 162"/>
                <a:gd name="T13" fmla="*/ 167 h 245"/>
                <a:gd name="T14" fmla="*/ 102 w 162"/>
                <a:gd name="T15" fmla="*/ 173 h 245"/>
                <a:gd name="T16" fmla="*/ 90 w 162"/>
                <a:gd name="T17" fmla="*/ 179 h 245"/>
                <a:gd name="T18" fmla="*/ 78 w 162"/>
                <a:gd name="T19" fmla="*/ 185 h 245"/>
                <a:gd name="T20" fmla="*/ 78 w 162"/>
                <a:gd name="T21" fmla="*/ 191 h 245"/>
                <a:gd name="T22" fmla="*/ 84 w 162"/>
                <a:gd name="T23" fmla="*/ 203 h 245"/>
                <a:gd name="T24" fmla="*/ 78 w 162"/>
                <a:gd name="T25" fmla="*/ 215 h 245"/>
                <a:gd name="T26" fmla="*/ 48 w 162"/>
                <a:gd name="T27" fmla="*/ 239 h 245"/>
                <a:gd name="T28" fmla="*/ 30 w 162"/>
                <a:gd name="T29" fmla="*/ 245 h 245"/>
                <a:gd name="T30" fmla="*/ 24 w 162"/>
                <a:gd name="T31" fmla="*/ 221 h 245"/>
                <a:gd name="T32" fmla="*/ 12 w 162"/>
                <a:gd name="T33" fmla="*/ 197 h 245"/>
                <a:gd name="T34" fmla="*/ 6 w 162"/>
                <a:gd name="T35" fmla="*/ 191 h 245"/>
                <a:gd name="T36" fmla="*/ 6 w 162"/>
                <a:gd name="T37" fmla="*/ 179 h 245"/>
                <a:gd name="T38" fmla="*/ 12 w 162"/>
                <a:gd name="T39" fmla="*/ 149 h 245"/>
                <a:gd name="T40" fmla="*/ 18 w 162"/>
                <a:gd name="T41" fmla="*/ 137 h 245"/>
                <a:gd name="T42" fmla="*/ 6 w 162"/>
                <a:gd name="T43" fmla="*/ 113 h 245"/>
                <a:gd name="T44" fmla="*/ 18 w 162"/>
                <a:gd name="T45" fmla="*/ 89 h 245"/>
                <a:gd name="T46" fmla="*/ 24 w 162"/>
                <a:gd name="T47" fmla="*/ 77 h 245"/>
                <a:gd name="T48" fmla="*/ 36 w 162"/>
                <a:gd name="T49" fmla="*/ 54 h 245"/>
                <a:gd name="T50" fmla="*/ 54 w 162"/>
                <a:gd name="T51" fmla="*/ 42 h 245"/>
                <a:gd name="T52" fmla="*/ 78 w 162"/>
                <a:gd name="T53" fmla="*/ 18 h 245"/>
                <a:gd name="T54" fmla="*/ 102 w 162"/>
                <a:gd name="T55" fmla="*/ 12 h 245"/>
                <a:gd name="T56" fmla="*/ 102 w 162"/>
                <a:gd name="T57" fmla="*/ 0 h 245"/>
                <a:gd name="T58" fmla="*/ 156 w 162"/>
                <a:gd name="T59" fmla="*/ 42 h 245"/>
                <a:gd name="T60" fmla="*/ 144 w 162"/>
                <a:gd name="T61" fmla="*/ 60 h 245"/>
                <a:gd name="T62" fmla="*/ 138 w 162"/>
                <a:gd name="T63" fmla="*/ 60 h 245"/>
                <a:gd name="T64" fmla="*/ 126 w 162"/>
                <a:gd name="T65" fmla="*/ 66 h 245"/>
                <a:gd name="T66" fmla="*/ 126 w 162"/>
                <a:gd name="T67" fmla="*/ 8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45">
                  <a:moveTo>
                    <a:pt x="126" y="83"/>
                  </a:moveTo>
                  <a:lnTo>
                    <a:pt x="114" y="95"/>
                  </a:lnTo>
                  <a:lnTo>
                    <a:pt x="102" y="101"/>
                  </a:lnTo>
                  <a:lnTo>
                    <a:pt x="96" y="107"/>
                  </a:lnTo>
                  <a:lnTo>
                    <a:pt x="84" y="107"/>
                  </a:lnTo>
                  <a:lnTo>
                    <a:pt x="84" y="119"/>
                  </a:lnTo>
                  <a:lnTo>
                    <a:pt x="84" y="119"/>
                  </a:lnTo>
                  <a:lnTo>
                    <a:pt x="78" y="131"/>
                  </a:lnTo>
                  <a:lnTo>
                    <a:pt x="84" y="149"/>
                  </a:lnTo>
                  <a:lnTo>
                    <a:pt x="102" y="155"/>
                  </a:lnTo>
                  <a:lnTo>
                    <a:pt x="108" y="167"/>
                  </a:lnTo>
                  <a:lnTo>
                    <a:pt x="96" y="173"/>
                  </a:lnTo>
                  <a:lnTo>
                    <a:pt x="90" y="167"/>
                  </a:lnTo>
                  <a:lnTo>
                    <a:pt x="90" y="167"/>
                  </a:lnTo>
                  <a:lnTo>
                    <a:pt x="72" y="173"/>
                  </a:lnTo>
                  <a:lnTo>
                    <a:pt x="102" y="173"/>
                  </a:lnTo>
                  <a:lnTo>
                    <a:pt x="96" y="179"/>
                  </a:lnTo>
                  <a:lnTo>
                    <a:pt x="90" y="179"/>
                  </a:lnTo>
                  <a:lnTo>
                    <a:pt x="84" y="185"/>
                  </a:lnTo>
                  <a:lnTo>
                    <a:pt x="78" y="185"/>
                  </a:lnTo>
                  <a:lnTo>
                    <a:pt x="78" y="191"/>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12" y="197"/>
                  </a:lnTo>
                  <a:lnTo>
                    <a:pt x="6" y="191"/>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8" y="60"/>
                  </a:lnTo>
                  <a:lnTo>
                    <a:pt x="132" y="60"/>
                  </a:lnTo>
                  <a:lnTo>
                    <a:pt x="126" y="66"/>
                  </a:lnTo>
                  <a:lnTo>
                    <a:pt x="126" y="77"/>
                  </a:lnTo>
                  <a:lnTo>
                    <a:pt x="126" y="83"/>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710" name="Freeform 4473"/>
            <p:cNvSpPr>
              <a:spLocks/>
            </p:cNvSpPr>
            <p:nvPr/>
          </p:nvSpPr>
          <p:spPr bwMode="auto">
            <a:xfrm>
              <a:off x="2789" y="1331"/>
              <a:ext cx="11" cy="14"/>
            </a:xfrm>
            <a:custGeom>
              <a:avLst/>
              <a:gdLst>
                <a:gd name="T0" fmla="*/ 6 w 12"/>
                <a:gd name="T1" fmla="*/ 0 h 12"/>
                <a:gd name="T2" fmla="*/ 6 w 12"/>
                <a:gd name="T3" fmla="*/ 0 h 12"/>
                <a:gd name="T4" fmla="*/ 6 w 12"/>
                <a:gd name="T5" fmla="*/ 35 h 12"/>
                <a:gd name="T6" fmla="*/ 6 w 12"/>
                <a:gd name="T7" fmla="*/ 35 h 12"/>
                <a:gd name="T8" fmla="*/ 0 w 12"/>
                <a:gd name="T9" fmla="*/ 18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2711" name="Freeform 4474"/>
            <p:cNvSpPr>
              <a:spLocks/>
            </p:cNvSpPr>
            <p:nvPr/>
          </p:nvSpPr>
          <p:spPr bwMode="auto">
            <a:xfrm>
              <a:off x="2620" y="1547"/>
              <a:ext cx="71" cy="40"/>
            </a:xfrm>
            <a:custGeom>
              <a:avLst/>
              <a:gdLst>
                <a:gd name="T0" fmla="*/ 65 w 71"/>
                <a:gd name="T1" fmla="*/ 46 h 35"/>
                <a:gd name="T2" fmla="*/ 65 w 71"/>
                <a:gd name="T3" fmla="*/ 61 h 35"/>
                <a:gd name="T4" fmla="*/ 53 w 71"/>
                <a:gd name="T5" fmla="*/ 61 h 35"/>
                <a:gd name="T6" fmla="*/ 47 w 71"/>
                <a:gd name="T7" fmla="*/ 91 h 35"/>
                <a:gd name="T8" fmla="*/ 35 w 71"/>
                <a:gd name="T9" fmla="*/ 61 h 35"/>
                <a:gd name="T10" fmla="*/ 29 w 71"/>
                <a:gd name="T11" fmla="*/ 75 h 35"/>
                <a:gd name="T12" fmla="*/ 17 w 71"/>
                <a:gd name="T13" fmla="*/ 91 h 35"/>
                <a:gd name="T14" fmla="*/ 6 w 71"/>
                <a:gd name="T15" fmla="*/ 61 h 35"/>
                <a:gd name="T16" fmla="*/ 0 w 71"/>
                <a:gd name="T17" fmla="*/ 61 h 35"/>
                <a:gd name="T18" fmla="*/ 17 w 71"/>
                <a:gd name="T19" fmla="*/ 15 h 35"/>
                <a:gd name="T20" fmla="*/ 17 w 71"/>
                <a:gd name="T21" fmla="*/ 15 h 35"/>
                <a:gd name="T22" fmla="*/ 23 w 71"/>
                <a:gd name="T23" fmla="*/ 0 h 35"/>
                <a:gd name="T24" fmla="*/ 41 w 71"/>
                <a:gd name="T25" fmla="*/ 0 h 35"/>
                <a:gd name="T26" fmla="*/ 53 w 71"/>
                <a:gd name="T27" fmla="*/ 0 h 35"/>
                <a:gd name="T28" fmla="*/ 53 w 71"/>
                <a:gd name="T29" fmla="*/ 15 h 35"/>
                <a:gd name="T30" fmla="*/ 53 w 71"/>
                <a:gd name="T31" fmla="*/ 31 h 35"/>
                <a:gd name="T32" fmla="*/ 53 w 71"/>
                <a:gd name="T33" fmla="*/ 31 h 35"/>
                <a:gd name="T34" fmla="*/ 59 w 71"/>
                <a:gd name="T35" fmla="*/ 31 h 35"/>
                <a:gd name="T36" fmla="*/ 71 w 71"/>
                <a:gd name="T37" fmla="*/ 46 h 35"/>
                <a:gd name="T38" fmla="*/ 71 w 71"/>
                <a:gd name="T39" fmla="*/ 46 h 35"/>
                <a:gd name="T40" fmla="*/ 65 w 71"/>
                <a:gd name="T41" fmla="*/ 46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p>
          </p:txBody>
        </p:sp>
        <p:sp>
          <p:nvSpPr>
            <p:cNvPr id="12712" name="Freeform 4475"/>
            <p:cNvSpPr>
              <a:spLocks/>
            </p:cNvSpPr>
            <p:nvPr/>
          </p:nvSpPr>
          <p:spPr bwMode="auto">
            <a:xfrm>
              <a:off x="2875" y="1439"/>
              <a:ext cx="285" cy="175"/>
            </a:xfrm>
            <a:custGeom>
              <a:avLst/>
              <a:gdLst>
                <a:gd name="T0" fmla="*/ 163 w 281"/>
                <a:gd name="T1" fmla="*/ 0 h 155"/>
                <a:gd name="T2" fmla="*/ 151 w 281"/>
                <a:gd name="T3" fmla="*/ 14 h 155"/>
                <a:gd name="T4" fmla="*/ 133 w 281"/>
                <a:gd name="T5" fmla="*/ 42 h 155"/>
                <a:gd name="T6" fmla="*/ 133 w 281"/>
                <a:gd name="T7" fmla="*/ 55 h 155"/>
                <a:gd name="T8" fmla="*/ 96 w 281"/>
                <a:gd name="T9" fmla="*/ 42 h 155"/>
                <a:gd name="T10" fmla="*/ 73 w 281"/>
                <a:gd name="T11" fmla="*/ 29 h 155"/>
                <a:gd name="T12" fmla="*/ 43 w 281"/>
                <a:gd name="T13" fmla="*/ 29 h 155"/>
                <a:gd name="T14" fmla="*/ 12 w 281"/>
                <a:gd name="T15" fmla="*/ 29 h 155"/>
                <a:gd name="T16" fmla="*/ 18 w 281"/>
                <a:gd name="T17" fmla="*/ 86 h 155"/>
                <a:gd name="T18" fmla="*/ 18 w 281"/>
                <a:gd name="T19" fmla="*/ 98 h 155"/>
                <a:gd name="T20" fmla="*/ 6 w 281"/>
                <a:gd name="T21" fmla="*/ 141 h 155"/>
                <a:gd name="T22" fmla="*/ 0 w 281"/>
                <a:gd name="T23" fmla="*/ 156 h 155"/>
                <a:gd name="T24" fmla="*/ 0 w 281"/>
                <a:gd name="T25" fmla="*/ 198 h 155"/>
                <a:gd name="T26" fmla="*/ 12 w 281"/>
                <a:gd name="T27" fmla="*/ 211 h 155"/>
                <a:gd name="T28" fmla="*/ 12 w 281"/>
                <a:gd name="T29" fmla="*/ 211 h 155"/>
                <a:gd name="T30" fmla="*/ 49 w 281"/>
                <a:gd name="T31" fmla="*/ 225 h 155"/>
                <a:gd name="T32" fmla="*/ 73 w 281"/>
                <a:gd name="T33" fmla="*/ 198 h 155"/>
                <a:gd name="T34" fmla="*/ 85 w 281"/>
                <a:gd name="T35" fmla="*/ 167 h 155"/>
                <a:gd name="T36" fmla="*/ 90 w 281"/>
                <a:gd name="T37" fmla="*/ 181 h 155"/>
                <a:gd name="T38" fmla="*/ 102 w 281"/>
                <a:gd name="T39" fmla="*/ 211 h 155"/>
                <a:gd name="T40" fmla="*/ 139 w 281"/>
                <a:gd name="T41" fmla="*/ 254 h 155"/>
                <a:gd name="T42" fmla="*/ 151 w 281"/>
                <a:gd name="T43" fmla="*/ 279 h 155"/>
                <a:gd name="T44" fmla="*/ 163 w 281"/>
                <a:gd name="T45" fmla="*/ 268 h 155"/>
                <a:gd name="T46" fmla="*/ 169 w 281"/>
                <a:gd name="T47" fmla="*/ 268 h 155"/>
                <a:gd name="T48" fmla="*/ 163 w 281"/>
                <a:gd name="T49" fmla="*/ 254 h 155"/>
                <a:gd name="T50" fmla="*/ 169 w 281"/>
                <a:gd name="T51" fmla="*/ 268 h 155"/>
                <a:gd name="T52" fmla="*/ 183 w 281"/>
                <a:gd name="T53" fmla="*/ 268 h 155"/>
                <a:gd name="T54" fmla="*/ 163 w 281"/>
                <a:gd name="T55" fmla="*/ 279 h 155"/>
                <a:gd name="T56" fmla="*/ 169 w 281"/>
                <a:gd name="T57" fmla="*/ 279 h 155"/>
                <a:gd name="T58" fmla="*/ 183 w 281"/>
                <a:gd name="T59" fmla="*/ 294 h 155"/>
                <a:gd name="T60" fmla="*/ 206 w 281"/>
                <a:gd name="T61" fmla="*/ 294 h 155"/>
                <a:gd name="T62" fmla="*/ 183 w 281"/>
                <a:gd name="T63" fmla="*/ 323 h 155"/>
                <a:gd name="T64" fmla="*/ 200 w 281"/>
                <a:gd name="T65" fmla="*/ 333 h 155"/>
                <a:gd name="T66" fmla="*/ 206 w 281"/>
                <a:gd name="T67" fmla="*/ 349 h 155"/>
                <a:gd name="T68" fmla="*/ 206 w 281"/>
                <a:gd name="T69" fmla="*/ 365 h 155"/>
                <a:gd name="T70" fmla="*/ 230 w 281"/>
                <a:gd name="T71" fmla="*/ 349 h 155"/>
                <a:gd name="T72" fmla="*/ 242 w 281"/>
                <a:gd name="T73" fmla="*/ 349 h 155"/>
                <a:gd name="T74" fmla="*/ 256 w 281"/>
                <a:gd name="T75" fmla="*/ 333 h 155"/>
                <a:gd name="T76" fmla="*/ 236 w 281"/>
                <a:gd name="T77" fmla="*/ 333 h 155"/>
                <a:gd name="T78" fmla="*/ 224 w 281"/>
                <a:gd name="T79" fmla="*/ 306 h 155"/>
                <a:gd name="T80" fmla="*/ 230 w 281"/>
                <a:gd name="T81" fmla="*/ 279 h 155"/>
                <a:gd name="T82" fmla="*/ 224 w 281"/>
                <a:gd name="T83" fmla="*/ 294 h 155"/>
                <a:gd name="T84" fmla="*/ 230 w 281"/>
                <a:gd name="T85" fmla="*/ 279 h 155"/>
                <a:gd name="T86" fmla="*/ 256 w 281"/>
                <a:gd name="T87" fmla="*/ 268 h 155"/>
                <a:gd name="T88" fmla="*/ 285 w 281"/>
                <a:gd name="T89" fmla="*/ 238 h 155"/>
                <a:gd name="T90" fmla="*/ 291 w 281"/>
                <a:gd name="T91" fmla="*/ 238 h 155"/>
                <a:gd name="T92" fmla="*/ 297 w 281"/>
                <a:gd name="T93" fmla="*/ 211 h 155"/>
                <a:gd name="T94" fmla="*/ 309 w 281"/>
                <a:gd name="T95" fmla="*/ 198 h 155"/>
                <a:gd name="T96" fmla="*/ 297 w 281"/>
                <a:gd name="T97" fmla="*/ 141 h 155"/>
                <a:gd name="T98" fmla="*/ 279 w 281"/>
                <a:gd name="T99" fmla="*/ 126 h 155"/>
                <a:gd name="T100" fmla="*/ 248 w 281"/>
                <a:gd name="T101" fmla="*/ 98 h 155"/>
                <a:gd name="T102" fmla="*/ 236 w 281"/>
                <a:gd name="T103" fmla="*/ 112 h 155"/>
                <a:gd name="T104" fmla="*/ 192 w 281"/>
                <a:gd name="T105" fmla="*/ 29 h 155"/>
                <a:gd name="T106" fmla="*/ 192 w 281"/>
                <a:gd name="T107" fmla="*/ 14 h 155"/>
                <a:gd name="T108" fmla="*/ 16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p>
          </p:txBody>
        </p:sp>
        <p:sp>
          <p:nvSpPr>
            <p:cNvPr id="12713" name="Freeform 4476"/>
            <p:cNvSpPr>
              <a:spLocks/>
            </p:cNvSpPr>
            <p:nvPr/>
          </p:nvSpPr>
          <p:spPr bwMode="auto">
            <a:xfrm>
              <a:off x="522" y="1048"/>
              <a:ext cx="1157" cy="634"/>
            </a:xfrm>
            <a:custGeom>
              <a:avLst/>
              <a:gdLst>
                <a:gd name="T0" fmla="*/ 956 w 1142"/>
                <a:gd name="T1" fmla="*/ 211 h 562"/>
                <a:gd name="T2" fmla="*/ 1028 w 1142"/>
                <a:gd name="T3" fmla="*/ 112 h 562"/>
                <a:gd name="T4" fmla="*/ 930 w 1142"/>
                <a:gd name="T5" fmla="*/ 180 h 562"/>
                <a:gd name="T6" fmla="*/ 891 w 1142"/>
                <a:gd name="T7" fmla="*/ 112 h 562"/>
                <a:gd name="T8" fmla="*/ 891 w 1142"/>
                <a:gd name="T9" fmla="*/ 42 h 562"/>
                <a:gd name="T10" fmla="*/ 864 w 1142"/>
                <a:gd name="T11" fmla="*/ 29 h 562"/>
                <a:gd name="T12" fmla="*/ 852 w 1142"/>
                <a:gd name="T13" fmla="*/ 112 h 562"/>
                <a:gd name="T14" fmla="*/ 787 w 1142"/>
                <a:gd name="T15" fmla="*/ 211 h 562"/>
                <a:gd name="T16" fmla="*/ 813 w 1142"/>
                <a:gd name="T17" fmla="*/ 152 h 562"/>
                <a:gd name="T18" fmla="*/ 767 w 1142"/>
                <a:gd name="T19" fmla="*/ 152 h 562"/>
                <a:gd name="T20" fmla="*/ 642 w 1142"/>
                <a:gd name="T21" fmla="*/ 152 h 562"/>
                <a:gd name="T22" fmla="*/ 623 w 1142"/>
                <a:gd name="T23" fmla="*/ 197 h 562"/>
                <a:gd name="T24" fmla="*/ 557 w 1142"/>
                <a:gd name="T25" fmla="*/ 141 h 562"/>
                <a:gd name="T26" fmla="*/ 439 w 1142"/>
                <a:gd name="T27" fmla="*/ 86 h 562"/>
                <a:gd name="T28" fmla="*/ 375 w 1142"/>
                <a:gd name="T29" fmla="*/ 86 h 562"/>
                <a:gd name="T30" fmla="*/ 260 w 1142"/>
                <a:gd name="T31" fmla="*/ 141 h 562"/>
                <a:gd name="T32" fmla="*/ 55 w 1142"/>
                <a:gd name="T33" fmla="*/ 375 h 562"/>
                <a:gd name="T34" fmla="*/ 55 w 1142"/>
                <a:gd name="T35" fmla="*/ 514 h 562"/>
                <a:gd name="T36" fmla="*/ 85 w 1142"/>
                <a:gd name="T37" fmla="*/ 683 h 562"/>
                <a:gd name="T38" fmla="*/ 67 w 1142"/>
                <a:gd name="T39" fmla="*/ 738 h 562"/>
                <a:gd name="T40" fmla="*/ 67 w 1142"/>
                <a:gd name="T41" fmla="*/ 766 h 562"/>
                <a:gd name="T42" fmla="*/ 79 w 1142"/>
                <a:gd name="T43" fmla="*/ 836 h 562"/>
                <a:gd name="T44" fmla="*/ 61 w 1142"/>
                <a:gd name="T45" fmla="*/ 864 h 562"/>
                <a:gd name="T46" fmla="*/ 79 w 1142"/>
                <a:gd name="T47" fmla="*/ 888 h 562"/>
                <a:gd name="T48" fmla="*/ 79 w 1142"/>
                <a:gd name="T49" fmla="*/ 904 h 562"/>
                <a:gd name="T50" fmla="*/ 91 w 1142"/>
                <a:gd name="T51" fmla="*/ 945 h 562"/>
                <a:gd name="T52" fmla="*/ 563 w 1142"/>
                <a:gd name="T53" fmla="*/ 975 h 562"/>
                <a:gd name="T54" fmla="*/ 695 w 1142"/>
                <a:gd name="T55" fmla="*/ 1045 h 562"/>
                <a:gd name="T56" fmla="*/ 734 w 1142"/>
                <a:gd name="T57" fmla="*/ 1210 h 562"/>
                <a:gd name="T58" fmla="*/ 787 w 1142"/>
                <a:gd name="T59" fmla="*/ 1223 h 562"/>
                <a:gd name="T60" fmla="*/ 956 w 1142"/>
                <a:gd name="T61" fmla="*/ 1100 h 562"/>
                <a:gd name="T62" fmla="*/ 1009 w 1142"/>
                <a:gd name="T63" fmla="*/ 1141 h 562"/>
                <a:gd name="T64" fmla="*/ 1075 w 1142"/>
                <a:gd name="T65" fmla="*/ 1125 h 562"/>
                <a:gd name="T66" fmla="*/ 1022 w 1142"/>
                <a:gd name="T67" fmla="*/ 1210 h 562"/>
                <a:gd name="T68" fmla="*/ 1107 w 1142"/>
                <a:gd name="T69" fmla="*/ 1125 h 562"/>
                <a:gd name="T70" fmla="*/ 1068 w 1142"/>
                <a:gd name="T71" fmla="*/ 1030 h 562"/>
                <a:gd name="T72" fmla="*/ 1081 w 1142"/>
                <a:gd name="T73" fmla="*/ 975 h 562"/>
                <a:gd name="T74" fmla="*/ 970 w 1142"/>
                <a:gd name="T75" fmla="*/ 1045 h 562"/>
                <a:gd name="T76" fmla="*/ 1128 w 1142"/>
                <a:gd name="T77" fmla="*/ 918 h 562"/>
                <a:gd name="T78" fmla="*/ 1245 w 1142"/>
                <a:gd name="T79" fmla="*/ 805 h 562"/>
                <a:gd name="T80" fmla="*/ 1219 w 1142"/>
                <a:gd name="T81" fmla="*/ 738 h 562"/>
                <a:gd name="T82" fmla="*/ 1200 w 1142"/>
                <a:gd name="T83" fmla="*/ 751 h 562"/>
                <a:gd name="T84" fmla="*/ 1200 w 1142"/>
                <a:gd name="T85" fmla="*/ 695 h 562"/>
                <a:gd name="T86" fmla="*/ 1186 w 1142"/>
                <a:gd name="T87" fmla="*/ 654 h 562"/>
                <a:gd name="T88" fmla="*/ 1180 w 1142"/>
                <a:gd name="T89" fmla="*/ 625 h 562"/>
                <a:gd name="T90" fmla="*/ 1173 w 1142"/>
                <a:gd name="T91" fmla="*/ 569 h 562"/>
                <a:gd name="T92" fmla="*/ 1180 w 1142"/>
                <a:gd name="T93" fmla="*/ 514 h 562"/>
                <a:gd name="T94" fmla="*/ 1160 w 1142"/>
                <a:gd name="T95" fmla="*/ 514 h 562"/>
                <a:gd name="T96" fmla="*/ 1107 w 1142"/>
                <a:gd name="T97" fmla="*/ 557 h 562"/>
                <a:gd name="T98" fmla="*/ 1075 w 1142"/>
                <a:gd name="T99" fmla="*/ 543 h 562"/>
                <a:gd name="T100" fmla="*/ 1101 w 1142"/>
                <a:gd name="T101" fmla="*/ 457 h 562"/>
                <a:gd name="T102" fmla="*/ 1056 w 1142"/>
                <a:gd name="T103" fmla="*/ 388 h 562"/>
                <a:gd name="T104" fmla="*/ 976 w 1142"/>
                <a:gd name="T105" fmla="*/ 457 h 562"/>
                <a:gd name="T106" fmla="*/ 917 w 1142"/>
                <a:gd name="T107" fmla="*/ 683 h 562"/>
                <a:gd name="T108" fmla="*/ 852 w 1142"/>
                <a:gd name="T109" fmla="*/ 851 h 562"/>
                <a:gd name="T110" fmla="*/ 826 w 1142"/>
                <a:gd name="T111" fmla="*/ 781 h 562"/>
                <a:gd name="T112" fmla="*/ 754 w 1142"/>
                <a:gd name="T113" fmla="*/ 625 h 562"/>
                <a:gd name="T114" fmla="*/ 688 w 1142"/>
                <a:gd name="T115" fmla="*/ 569 h 562"/>
                <a:gd name="T116" fmla="*/ 774 w 1142"/>
                <a:gd name="T117" fmla="*/ 388 h 562"/>
                <a:gd name="T118" fmla="*/ 780 w 1142"/>
                <a:gd name="T119" fmla="*/ 318 h 562"/>
                <a:gd name="T120" fmla="*/ 859 w 1142"/>
                <a:gd name="T121" fmla="*/ 318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p>
          </p:txBody>
        </p:sp>
        <p:sp>
          <p:nvSpPr>
            <p:cNvPr id="12714" name="Freeform 4477"/>
            <p:cNvSpPr>
              <a:spLocks/>
            </p:cNvSpPr>
            <p:nvPr/>
          </p:nvSpPr>
          <p:spPr bwMode="auto">
            <a:xfrm>
              <a:off x="1394" y="1021"/>
              <a:ext cx="315" cy="222"/>
            </a:xfrm>
            <a:custGeom>
              <a:avLst/>
              <a:gdLst>
                <a:gd name="T0" fmla="*/ 249 w 311"/>
                <a:gd name="T1" fmla="*/ 98 h 197"/>
                <a:gd name="T2" fmla="*/ 237 w 311"/>
                <a:gd name="T3" fmla="*/ 83 h 197"/>
                <a:gd name="T4" fmla="*/ 225 w 311"/>
                <a:gd name="T5" fmla="*/ 69 h 197"/>
                <a:gd name="T6" fmla="*/ 194 w 311"/>
                <a:gd name="T7" fmla="*/ 98 h 197"/>
                <a:gd name="T8" fmla="*/ 202 w 311"/>
                <a:gd name="T9" fmla="*/ 54 h 197"/>
                <a:gd name="T10" fmla="*/ 211 w 311"/>
                <a:gd name="T11" fmla="*/ 54 h 197"/>
                <a:gd name="T12" fmla="*/ 158 w 311"/>
                <a:gd name="T13" fmla="*/ 54 h 197"/>
                <a:gd name="T14" fmla="*/ 158 w 311"/>
                <a:gd name="T15" fmla="*/ 54 h 197"/>
                <a:gd name="T16" fmla="*/ 146 w 311"/>
                <a:gd name="T17" fmla="*/ 54 h 197"/>
                <a:gd name="T18" fmla="*/ 134 w 311"/>
                <a:gd name="T19" fmla="*/ 42 h 197"/>
                <a:gd name="T20" fmla="*/ 109 w 311"/>
                <a:gd name="T21" fmla="*/ 14 h 197"/>
                <a:gd name="T22" fmla="*/ 85 w 311"/>
                <a:gd name="T23" fmla="*/ 29 h 197"/>
                <a:gd name="T24" fmla="*/ 79 w 311"/>
                <a:gd name="T25" fmla="*/ 42 h 197"/>
                <a:gd name="T26" fmla="*/ 73 w 311"/>
                <a:gd name="T27" fmla="*/ 83 h 197"/>
                <a:gd name="T28" fmla="*/ 55 w 311"/>
                <a:gd name="T29" fmla="*/ 54 h 197"/>
                <a:gd name="T30" fmla="*/ 24 w 311"/>
                <a:gd name="T31" fmla="*/ 29 h 197"/>
                <a:gd name="T32" fmla="*/ 6 w 311"/>
                <a:gd name="T33" fmla="*/ 126 h 197"/>
                <a:gd name="T34" fmla="*/ 36 w 311"/>
                <a:gd name="T35" fmla="*/ 140 h 197"/>
                <a:gd name="T36" fmla="*/ 91 w 311"/>
                <a:gd name="T37" fmla="*/ 126 h 197"/>
                <a:gd name="T38" fmla="*/ 140 w 311"/>
                <a:gd name="T39" fmla="*/ 126 h 197"/>
                <a:gd name="T40" fmla="*/ 152 w 311"/>
                <a:gd name="T41" fmla="*/ 151 h 197"/>
                <a:gd name="T42" fmla="*/ 146 w 311"/>
                <a:gd name="T43" fmla="*/ 194 h 197"/>
                <a:gd name="T44" fmla="*/ 182 w 311"/>
                <a:gd name="T45" fmla="*/ 180 h 197"/>
                <a:gd name="T46" fmla="*/ 170 w 311"/>
                <a:gd name="T47" fmla="*/ 261 h 197"/>
                <a:gd name="T48" fmla="*/ 219 w 311"/>
                <a:gd name="T49" fmla="*/ 291 h 197"/>
                <a:gd name="T50" fmla="*/ 164 w 311"/>
                <a:gd name="T51" fmla="*/ 276 h 197"/>
                <a:gd name="T52" fmla="*/ 115 w 311"/>
                <a:gd name="T53" fmla="*/ 331 h 197"/>
                <a:gd name="T54" fmla="*/ 73 w 311"/>
                <a:gd name="T55" fmla="*/ 343 h 197"/>
                <a:gd name="T56" fmla="*/ 125 w 311"/>
                <a:gd name="T57" fmla="*/ 343 h 197"/>
                <a:gd name="T58" fmla="*/ 140 w 311"/>
                <a:gd name="T59" fmla="*/ 343 h 197"/>
                <a:gd name="T60" fmla="*/ 152 w 311"/>
                <a:gd name="T61" fmla="*/ 384 h 197"/>
                <a:gd name="T62" fmla="*/ 176 w 311"/>
                <a:gd name="T63" fmla="*/ 427 h 197"/>
                <a:gd name="T64" fmla="*/ 194 w 311"/>
                <a:gd name="T65" fmla="*/ 384 h 197"/>
                <a:gd name="T66" fmla="*/ 231 w 311"/>
                <a:gd name="T67" fmla="*/ 399 h 197"/>
                <a:gd name="T68" fmla="*/ 249 w 311"/>
                <a:gd name="T69" fmla="*/ 415 h 197"/>
                <a:gd name="T70" fmla="*/ 261 w 311"/>
                <a:gd name="T71" fmla="*/ 384 h 197"/>
                <a:gd name="T72" fmla="*/ 261 w 311"/>
                <a:gd name="T73" fmla="*/ 358 h 197"/>
                <a:gd name="T74" fmla="*/ 243 w 311"/>
                <a:gd name="T75" fmla="*/ 331 h 197"/>
                <a:gd name="T76" fmla="*/ 243 w 311"/>
                <a:gd name="T77" fmla="*/ 319 h 197"/>
                <a:gd name="T78" fmla="*/ 237 w 311"/>
                <a:gd name="T79" fmla="*/ 291 h 197"/>
                <a:gd name="T80" fmla="*/ 249 w 311"/>
                <a:gd name="T81" fmla="*/ 276 h 197"/>
                <a:gd name="T82" fmla="*/ 267 w 311"/>
                <a:gd name="T83" fmla="*/ 291 h 197"/>
                <a:gd name="T84" fmla="*/ 279 w 311"/>
                <a:gd name="T85" fmla="*/ 291 h 197"/>
                <a:gd name="T86" fmla="*/ 279 w 311"/>
                <a:gd name="T87" fmla="*/ 319 h 197"/>
                <a:gd name="T88" fmla="*/ 295 w 311"/>
                <a:gd name="T89" fmla="*/ 331 h 197"/>
                <a:gd name="T90" fmla="*/ 309 w 311"/>
                <a:gd name="T91" fmla="*/ 304 h 197"/>
                <a:gd name="T92" fmla="*/ 321 w 311"/>
                <a:gd name="T93" fmla="*/ 291 h 197"/>
                <a:gd name="T94" fmla="*/ 333 w 311"/>
                <a:gd name="T95" fmla="*/ 276 h 197"/>
                <a:gd name="T96" fmla="*/ 327 w 311"/>
                <a:gd name="T97" fmla="*/ 261 h 197"/>
                <a:gd name="T98" fmla="*/ 309 w 311"/>
                <a:gd name="T99" fmla="*/ 261 h 197"/>
                <a:gd name="T100" fmla="*/ 309 w 311"/>
                <a:gd name="T101" fmla="*/ 249 h 197"/>
                <a:gd name="T102" fmla="*/ 309 w 311"/>
                <a:gd name="T103" fmla="*/ 237 h 197"/>
                <a:gd name="T104" fmla="*/ 303 w 311"/>
                <a:gd name="T105" fmla="*/ 206 h 197"/>
                <a:gd name="T106" fmla="*/ 287 w 311"/>
                <a:gd name="T107" fmla="*/ 206 h 197"/>
                <a:gd name="T108" fmla="*/ 267 w 311"/>
                <a:gd name="T109" fmla="*/ 206 h 197"/>
                <a:gd name="T110" fmla="*/ 261 w 311"/>
                <a:gd name="T111" fmla="*/ 194 h 197"/>
                <a:gd name="T112" fmla="*/ 272 w 311"/>
                <a:gd name="T113" fmla="*/ 180 h 197"/>
                <a:gd name="T114" fmla="*/ 267 w 311"/>
                <a:gd name="T115" fmla="*/ 167 h 197"/>
                <a:gd name="T116" fmla="*/ 249 w 311"/>
                <a:gd name="T117" fmla="*/ 151 h 197"/>
                <a:gd name="T118" fmla="*/ 249 w 311"/>
                <a:gd name="T119" fmla="*/ 151 h 197"/>
                <a:gd name="T120" fmla="*/ 261 w 311"/>
                <a:gd name="T121" fmla="*/ 112 h 197"/>
                <a:gd name="T122" fmla="*/ 231 w 311"/>
                <a:gd name="T123" fmla="*/ 140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12715" name="Freeform 4478"/>
            <p:cNvSpPr>
              <a:spLocks/>
            </p:cNvSpPr>
            <p:nvPr/>
          </p:nvSpPr>
          <p:spPr bwMode="auto">
            <a:xfrm>
              <a:off x="1485" y="873"/>
              <a:ext cx="389" cy="101"/>
            </a:xfrm>
            <a:custGeom>
              <a:avLst/>
              <a:gdLst>
                <a:gd name="T0" fmla="*/ 110 w 383"/>
                <a:gd name="T1" fmla="*/ 147 h 90"/>
                <a:gd name="T2" fmla="*/ 79 w 383"/>
                <a:gd name="T3" fmla="*/ 162 h 90"/>
                <a:gd name="T4" fmla="*/ 67 w 383"/>
                <a:gd name="T5" fmla="*/ 147 h 90"/>
                <a:gd name="T6" fmla="*/ 79 w 383"/>
                <a:gd name="T7" fmla="*/ 132 h 90"/>
                <a:gd name="T8" fmla="*/ 55 w 383"/>
                <a:gd name="T9" fmla="*/ 132 h 90"/>
                <a:gd name="T10" fmla="*/ 122 w 383"/>
                <a:gd name="T11" fmla="*/ 120 h 90"/>
                <a:gd name="T12" fmla="*/ 85 w 383"/>
                <a:gd name="T13" fmla="*/ 81 h 90"/>
                <a:gd name="T14" fmla="*/ 128 w 383"/>
                <a:gd name="T15" fmla="*/ 81 h 90"/>
                <a:gd name="T16" fmla="*/ 146 w 383"/>
                <a:gd name="T17" fmla="*/ 93 h 90"/>
                <a:gd name="T18" fmla="*/ 134 w 383"/>
                <a:gd name="T19" fmla="*/ 68 h 90"/>
                <a:gd name="T20" fmla="*/ 194 w 383"/>
                <a:gd name="T21" fmla="*/ 54 h 90"/>
                <a:gd name="T22" fmla="*/ 224 w 383"/>
                <a:gd name="T23" fmla="*/ 39 h 90"/>
                <a:gd name="T24" fmla="*/ 158 w 383"/>
                <a:gd name="T25" fmla="*/ 54 h 90"/>
                <a:gd name="T26" fmla="*/ 98 w 383"/>
                <a:gd name="T27" fmla="*/ 68 h 90"/>
                <a:gd name="T28" fmla="*/ 152 w 383"/>
                <a:gd name="T29" fmla="*/ 54 h 90"/>
                <a:gd name="T30" fmla="*/ 85 w 383"/>
                <a:gd name="T31" fmla="*/ 68 h 90"/>
                <a:gd name="T32" fmla="*/ 67 w 383"/>
                <a:gd name="T33" fmla="*/ 54 h 90"/>
                <a:gd name="T34" fmla="*/ 128 w 383"/>
                <a:gd name="T35" fmla="*/ 39 h 90"/>
                <a:gd name="T36" fmla="*/ 67 w 383"/>
                <a:gd name="T37" fmla="*/ 54 h 90"/>
                <a:gd name="T38" fmla="*/ 110 w 383"/>
                <a:gd name="T39" fmla="*/ 39 h 90"/>
                <a:gd name="T40" fmla="*/ 55 w 383"/>
                <a:gd name="T41" fmla="*/ 39 h 90"/>
                <a:gd name="T42" fmla="*/ 122 w 383"/>
                <a:gd name="T43" fmla="*/ 27 h 90"/>
                <a:gd name="T44" fmla="*/ 206 w 383"/>
                <a:gd name="T45" fmla="*/ 27 h 90"/>
                <a:gd name="T46" fmla="*/ 194 w 383"/>
                <a:gd name="T47" fmla="*/ 0 h 90"/>
                <a:gd name="T48" fmla="*/ 261 w 383"/>
                <a:gd name="T49" fmla="*/ 13 h 90"/>
                <a:gd name="T50" fmla="*/ 248 w 383"/>
                <a:gd name="T51" fmla="*/ 0 h 90"/>
                <a:gd name="T52" fmla="*/ 334 w 383"/>
                <a:gd name="T53" fmla="*/ 13 h 90"/>
                <a:gd name="T54" fmla="*/ 426 w 383"/>
                <a:gd name="T55" fmla="*/ 13 h 90"/>
                <a:gd name="T56" fmla="*/ 366 w 383"/>
                <a:gd name="T57" fmla="*/ 39 h 90"/>
                <a:gd name="T58" fmla="*/ 306 w 383"/>
                <a:gd name="T59" fmla="*/ 54 h 90"/>
                <a:gd name="T60" fmla="*/ 373 w 383"/>
                <a:gd name="T61" fmla="*/ 39 h 90"/>
                <a:gd name="T62" fmla="*/ 314 w 383"/>
                <a:gd name="T63" fmla="*/ 68 h 90"/>
                <a:gd name="T64" fmla="*/ 248 w 383"/>
                <a:gd name="T65" fmla="*/ 93 h 90"/>
                <a:gd name="T66" fmla="*/ 188 w 383"/>
                <a:gd name="T67" fmla="*/ 107 h 90"/>
                <a:gd name="T68" fmla="*/ 218 w 383"/>
                <a:gd name="T69" fmla="*/ 107 h 90"/>
                <a:gd name="T70" fmla="*/ 175 w 383"/>
                <a:gd name="T71" fmla="*/ 120 h 90"/>
                <a:gd name="T72" fmla="*/ 212 w 383"/>
                <a:gd name="T73" fmla="*/ 120 h 90"/>
                <a:gd name="T74" fmla="*/ 152 w 383"/>
                <a:gd name="T75" fmla="*/ 147 h 90"/>
                <a:gd name="T76" fmla="*/ 152 w 383"/>
                <a:gd name="T77" fmla="*/ 162 h 90"/>
                <a:gd name="T78" fmla="*/ 110 w 383"/>
                <a:gd name="T79" fmla="*/ 176 h 90"/>
                <a:gd name="T80" fmla="*/ 140 w 383"/>
                <a:gd name="T81" fmla="*/ 186 h 90"/>
                <a:gd name="T82" fmla="*/ 98 w 383"/>
                <a:gd name="T83" fmla="*/ 202 h 90"/>
                <a:gd name="T84" fmla="*/ 0 w 383"/>
                <a:gd name="T85" fmla="*/ 186 h 90"/>
                <a:gd name="T86" fmla="*/ 30 w 383"/>
                <a:gd name="T87" fmla="*/ 176 h 90"/>
                <a:gd name="T88" fmla="*/ 24 w 383"/>
                <a:gd name="T89" fmla="*/ 162 h 90"/>
                <a:gd name="T90" fmla="*/ 79 w 383"/>
                <a:gd name="T91" fmla="*/ 162 h 90"/>
                <a:gd name="T92" fmla="*/ 110 w 383"/>
                <a:gd name="T93" fmla="*/ 1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12716" name="Freeform 4479"/>
            <p:cNvSpPr>
              <a:spLocks/>
            </p:cNvSpPr>
            <p:nvPr/>
          </p:nvSpPr>
          <p:spPr bwMode="auto">
            <a:xfrm>
              <a:off x="1018" y="1028"/>
              <a:ext cx="213" cy="88"/>
            </a:xfrm>
            <a:custGeom>
              <a:avLst/>
              <a:gdLst>
                <a:gd name="T0" fmla="*/ 152 w 210"/>
                <a:gd name="T1" fmla="*/ 167 h 78"/>
                <a:gd name="T2" fmla="*/ 146 w 210"/>
                <a:gd name="T3" fmla="*/ 152 h 78"/>
                <a:gd name="T4" fmla="*/ 140 w 210"/>
                <a:gd name="T5" fmla="*/ 152 h 78"/>
                <a:gd name="T6" fmla="*/ 113 w 210"/>
                <a:gd name="T7" fmla="*/ 167 h 78"/>
                <a:gd name="T8" fmla="*/ 73 w 210"/>
                <a:gd name="T9" fmla="*/ 167 h 78"/>
                <a:gd name="T10" fmla="*/ 30 w 210"/>
                <a:gd name="T11" fmla="*/ 181 h 78"/>
                <a:gd name="T12" fmla="*/ 43 w 210"/>
                <a:gd name="T13" fmla="*/ 167 h 78"/>
                <a:gd name="T14" fmla="*/ 0 w 210"/>
                <a:gd name="T15" fmla="*/ 141 h 78"/>
                <a:gd name="T16" fmla="*/ 6 w 210"/>
                <a:gd name="T17" fmla="*/ 112 h 78"/>
                <a:gd name="T18" fmla="*/ 55 w 210"/>
                <a:gd name="T19" fmla="*/ 112 h 78"/>
                <a:gd name="T20" fmla="*/ 91 w 210"/>
                <a:gd name="T21" fmla="*/ 112 h 78"/>
                <a:gd name="T22" fmla="*/ 55 w 210"/>
                <a:gd name="T23" fmla="*/ 98 h 78"/>
                <a:gd name="T24" fmla="*/ 12 w 210"/>
                <a:gd name="T25" fmla="*/ 98 h 78"/>
                <a:gd name="T26" fmla="*/ 6 w 210"/>
                <a:gd name="T27" fmla="*/ 86 h 78"/>
                <a:gd name="T28" fmla="*/ 61 w 210"/>
                <a:gd name="T29" fmla="*/ 70 h 78"/>
                <a:gd name="T30" fmla="*/ 18 w 210"/>
                <a:gd name="T31" fmla="*/ 70 h 78"/>
                <a:gd name="T32" fmla="*/ 30 w 210"/>
                <a:gd name="T33" fmla="*/ 55 h 78"/>
                <a:gd name="T34" fmla="*/ 12 w 210"/>
                <a:gd name="T35" fmla="*/ 55 h 78"/>
                <a:gd name="T36" fmla="*/ 43 w 210"/>
                <a:gd name="T37" fmla="*/ 29 h 78"/>
                <a:gd name="T38" fmla="*/ 43 w 210"/>
                <a:gd name="T39" fmla="*/ 29 h 78"/>
                <a:gd name="T40" fmla="*/ 113 w 210"/>
                <a:gd name="T41" fmla="*/ 0 h 78"/>
                <a:gd name="T42" fmla="*/ 113 w 210"/>
                <a:gd name="T43" fmla="*/ 0 h 78"/>
                <a:gd name="T44" fmla="*/ 91 w 210"/>
                <a:gd name="T45" fmla="*/ 29 h 78"/>
                <a:gd name="T46" fmla="*/ 113 w 210"/>
                <a:gd name="T47" fmla="*/ 14 h 78"/>
                <a:gd name="T48" fmla="*/ 128 w 210"/>
                <a:gd name="T49" fmla="*/ 14 h 78"/>
                <a:gd name="T50" fmla="*/ 140 w 210"/>
                <a:gd name="T51" fmla="*/ 29 h 78"/>
                <a:gd name="T52" fmla="*/ 128 w 210"/>
                <a:gd name="T53" fmla="*/ 42 h 78"/>
                <a:gd name="T54" fmla="*/ 134 w 210"/>
                <a:gd name="T55" fmla="*/ 29 h 78"/>
                <a:gd name="T56" fmla="*/ 152 w 210"/>
                <a:gd name="T57" fmla="*/ 29 h 78"/>
                <a:gd name="T58" fmla="*/ 158 w 210"/>
                <a:gd name="T59" fmla="*/ 14 h 78"/>
                <a:gd name="T60" fmla="*/ 158 w 210"/>
                <a:gd name="T61" fmla="*/ 14 h 78"/>
                <a:gd name="T62" fmla="*/ 170 w 210"/>
                <a:gd name="T63" fmla="*/ 29 h 78"/>
                <a:gd name="T64" fmla="*/ 164 w 210"/>
                <a:gd name="T65" fmla="*/ 55 h 78"/>
                <a:gd name="T66" fmla="*/ 176 w 210"/>
                <a:gd name="T67" fmla="*/ 42 h 78"/>
                <a:gd name="T68" fmla="*/ 194 w 210"/>
                <a:gd name="T69" fmla="*/ 0 h 78"/>
                <a:gd name="T70" fmla="*/ 213 w 210"/>
                <a:gd name="T71" fmla="*/ 0 h 78"/>
                <a:gd name="T72" fmla="*/ 219 w 210"/>
                <a:gd name="T73" fmla="*/ 29 h 78"/>
                <a:gd name="T74" fmla="*/ 207 w 210"/>
                <a:gd name="T75" fmla="*/ 70 h 78"/>
                <a:gd name="T76" fmla="*/ 207 w 210"/>
                <a:gd name="T77" fmla="*/ 98 h 78"/>
                <a:gd name="T78" fmla="*/ 213 w 210"/>
                <a:gd name="T79" fmla="*/ 98 h 78"/>
                <a:gd name="T80" fmla="*/ 231 w 210"/>
                <a:gd name="T81" fmla="*/ 112 h 78"/>
                <a:gd name="T82" fmla="*/ 231 w 210"/>
                <a:gd name="T83" fmla="*/ 126 h 78"/>
                <a:gd name="T84" fmla="*/ 219 w 210"/>
                <a:gd name="T85" fmla="*/ 141 h 78"/>
                <a:gd name="T86" fmla="*/ 225 w 210"/>
                <a:gd name="T87" fmla="*/ 126 h 78"/>
                <a:gd name="T88" fmla="*/ 213 w 210"/>
                <a:gd name="T89" fmla="*/ 126 h 78"/>
                <a:gd name="T90" fmla="*/ 207 w 210"/>
                <a:gd name="T91" fmla="*/ 126 h 78"/>
                <a:gd name="T92" fmla="*/ 201 w 210"/>
                <a:gd name="T93" fmla="*/ 141 h 78"/>
                <a:gd name="T94" fmla="*/ 194 w 210"/>
                <a:gd name="T95" fmla="*/ 141 h 78"/>
                <a:gd name="T96" fmla="*/ 185 w 210"/>
                <a:gd name="T97" fmla="*/ 152 h 78"/>
                <a:gd name="T98" fmla="*/ 207 w 210"/>
                <a:gd name="T99" fmla="*/ 141 h 78"/>
                <a:gd name="T100" fmla="*/ 207 w 210"/>
                <a:gd name="T101" fmla="*/ 152 h 78"/>
                <a:gd name="T102" fmla="*/ 201 w 210"/>
                <a:gd name="T103" fmla="*/ 167 h 78"/>
                <a:gd name="T104" fmla="*/ 152 w 210"/>
                <a:gd name="T105" fmla="*/ 16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12717" name="Freeform 4480"/>
            <p:cNvSpPr>
              <a:spLocks/>
            </p:cNvSpPr>
            <p:nvPr/>
          </p:nvSpPr>
          <p:spPr bwMode="auto">
            <a:xfrm>
              <a:off x="959" y="1008"/>
              <a:ext cx="150" cy="61"/>
            </a:xfrm>
            <a:custGeom>
              <a:avLst/>
              <a:gdLst>
                <a:gd name="T0" fmla="*/ 65 w 149"/>
                <a:gd name="T1" fmla="*/ 86 h 54"/>
                <a:gd name="T2" fmla="*/ 41 w 149"/>
                <a:gd name="T3" fmla="*/ 112 h 54"/>
                <a:gd name="T4" fmla="*/ 12 w 149"/>
                <a:gd name="T5" fmla="*/ 127 h 54"/>
                <a:gd name="T6" fmla="*/ 6 w 149"/>
                <a:gd name="T7" fmla="*/ 98 h 54"/>
                <a:gd name="T8" fmla="*/ 0 w 149"/>
                <a:gd name="T9" fmla="*/ 86 h 54"/>
                <a:gd name="T10" fmla="*/ 18 w 149"/>
                <a:gd name="T11" fmla="*/ 58 h 54"/>
                <a:gd name="T12" fmla="*/ 30 w 149"/>
                <a:gd name="T13" fmla="*/ 42 h 54"/>
                <a:gd name="T14" fmla="*/ 53 w 149"/>
                <a:gd name="T15" fmla="*/ 14 h 54"/>
                <a:gd name="T16" fmla="*/ 53 w 149"/>
                <a:gd name="T17" fmla="*/ 0 h 54"/>
                <a:gd name="T18" fmla="*/ 108 w 149"/>
                <a:gd name="T19" fmla="*/ 0 h 54"/>
                <a:gd name="T20" fmla="*/ 120 w 149"/>
                <a:gd name="T21" fmla="*/ 14 h 54"/>
                <a:gd name="T22" fmla="*/ 120 w 149"/>
                <a:gd name="T23" fmla="*/ 14 h 54"/>
                <a:gd name="T24" fmla="*/ 150 w 149"/>
                <a:gd name="T25" fmla="*/ 0 h 54"/>
                <a:gd name="T26" fmla="*/ 156 w 149"/>
                <a:gd name="T27" fmla="*/ 29 h 54"/>
                <a:gd name="T28" fmla="*/ 126 w 149"/>
                <a:gd name="T29" fmla="*/ 58 h 54"/>
                <a:gd name="T30" fmla="*/ 90 w 149"/>
                <a:gd name="T31" fmla="*/ 70 h 54"/>
                <a:gd name="T32" fmla="*/ 65 w 149"/>
                <a:gd name="T33" fmla="*/ 8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12718" name="Freeform 4481"/>
            <p:cNvSpPr>
              <a:spLocks/>
            </p:cNvSpPr>
            <p:nvPr/>
          </p:nvSpPr>
          <p:spPr bwMode="auto">
            <a:xfrm>
              <a:off x="1594" y="1466"/>
              <a:ext cx="104" cy="102"/>
            </a:xfrm>
            <a:custGeom>
              <a:avLst/>
              <a:gdLst>
                <a:gd name="T0" fmla="*/ 67 w 101"/>
                <a:gd name="T1" fmla="*/ 173 h 90"/>
                <a:gd name="T2" fmla="*/ 67 w 101"/>
                <a:gd name="T3" fmla="*/ 173 h 90"/>
                <a:gd name="T4" fmla="*/ 31 w 101"/>
                <a:gd name="T5" fmla="*/ 173 h 90"/>
                <a:gd name="T6" fmla="*/ 0 w 101"/>
                <a:gd name="T7" fmla="*/ 173 h 90"/>
                <a:gd name="T8" fmla="*/ 6 w 101"/>
                <a:gd name="T9" fmla="*/ 160 h 90"/>
                <a:gd name="T10" fmla="*/ 25 w 101"/>
                <a:gd name="T11" fmla="*/ 128 h 90"/>
                <a:gd name="T12" fmla="*/ 6 w 101"/>
                <a:gd name="T13" fmla="*/ 128 h 90"/>
                <a:gd name="T14" fmla="*/ 12 w 101"/>
                <a:gd name="T15" fmla="*/ 128 h 90"/>
                <a:gd name="T16" fmla="*/ 31 w 101"/>
                <a:gd name="T17" fmla="*/ 100 h 90"/>
                <a:gd name="T18" fmla="*/ 31 w 101"/>
                <a:gd name="T19" fmla="*/ 113 h 90"/>
                <a:gd name="T20" fmla="*/ 37 w 101"/>
                <a:gd name="T21" fmla="*/ 100 h 90"/>
                <a:gd name="T22" fmla="*/ 31 w 101"/>
                <a:gd name="T23" fmla="*/ 86 h 90"/>
                <a:gd name="T24" fmla="*/ 37 w 101"/>
                <a:gd name="T25" fmla="*/ 86 h 90"/>
                <a:gd name="T26" fmla="*/ 59 w 101"/>
                <a:gd name="T27" fmla="*/ 29 h 90"/>
                <a:gd name="T28" fmla="*/ 79 w 101"/>
                <a:gd name="T29" fmla="*/ 0 h 90"/>
                <a:gd name="T30" fmla="*/ 85 w 101"/>
                <a:gd name="T31" fmla="*/ 0 h 90"/>
                <a:gd name="T32" fmla="*/ 94 w 101"/>
                <a:gd name="T33" fmla="*/ 0 h 90"/>
                <a:gd name="T34" fmla="*/ 85 w 101"/>
                <a:gd name="T35" fmla="*/ 0 h 90"/>
                <a:gd name="T36" fmla="*/ 85 w 101"/>
                <a:gd name="T37" fmla="*/ 14 h 90"/>
                <a:gd name="T38" fmla="*/ 79 w 101"/>
                <a:gd name="T39" fmla="*/ 29 h 90"/>
                <a:gd name="T40" fmla="*/ 59 w 101"/>
                <a:gd name="T41" fmla="*/ 86 h 90"/>
                <a:gd name="T42" fmla="*/ 73 w 101"/>
                <a:gd name="T43" fmla="*/ 58 h 90"/>
                <a:gd name="T44" fmla="*/ 73 w 101"/>
                <a:gd name="T45" fmla="*/ 74 h 90"/>
                <a:gd name="T46" fmla="*/ 85 w 101"/>
                <a:gd name="T47" fmla="*/ 74 h 90"/>
                <a:gd name="T48" fmla="*/ 73 w 101"/>
                <a:gd name="T49" fmla="*/ 86 h 90"/>
                <a:gd name="T50" fmla="*/ 73 w 101"/>
                <a:gd name="T51" fmla="*/ 86 h 90"/>
                <a:gd name="T52" fmla="*/ 85 w 101"/>
                <a:gd name="T53" fmla="*/ 86 h 90"/>
                <a:gd name="T54" fmla="*/ 79 w 101"/>
                <a:gd name="T55" fmla="*/ 100 h 90"/>
                <a:gd name="T56" fmla="*/ 103 w 101"/>
                <a:gd name="T57" fmla="*/ 86 h 90"/>
                <a:gd name="T58" fmla="*/ 103 w 101"/>
                <a:gd name="T59" fmla="*/ 100 h 90"/>
                <a:gd name="T60" fmla="*/ 116 w 101"/>
                <a:gd name="T61" fmla="*/ 100 h 90"/>
                <a:gd name="T62" fmla="*/ 103 w 101"/>
                <a:gd name="T63" fmla="*/ 113 h 90"/>
                <a:gd name="T64" fmla="*/ 110 w 101"/>
                <a:gd name="T65" fmla="*/ 128 h 90"/>
                <a:gd name="T66" fmla="*/ 103 w 101"/>
                <a:gd name="T67" fmla="*/ 144 h 90"/>
                <a:gd name="T68" fmla="*/ 123 w 101"/>
                <a:gd name="T69" fmla="*/ 128 h 90"/>
                <a:gd name="T70" fmla="*/ 103 w 101"/>
                <a:gd name="T71" fmla="*/ 160 h 90"/>
                <a:gd name="T72" fmla="*/ 103 w 101"/>
                <a:gd name="T73" fmla="*/ 160 h 90"/>
                <a:gd name="T74" fmla="*/ 103 w 101"/>
                <a:gd name="T75" fmla="*/ 160 h 90"/>
                <a:gd name="T76" fmla="*/ 103 w 101"/>
                <a:gd name="T77" fmla="*/ 173 h 90"/>
                <a:gd name="T78" fmla="*/ 123 w 101"/>
                <a:gd name="T79" fmla="*/ 144 h 90"/>
                <a:gd name="T80" fmla="*/ 116 w 101"/>
                <a:gd name="T81" fmla="*/ 173 h 90"/>
                <a:gd name="T82" fmla="*/ 123 w 101"/>
                <a:gd name="T83" fmla="*/ 173 h 90"/>
                <a:gd name="T84" fmla="*/ 123 w 101"/>
                <a:gd name="T85" fmla="*/ 173 h 90"/>
                <a:gd name="T86" fmla="*/ 110 w 101"/>
                <a:gd name="T87" fmla="*/ 215 h 90"/>
                <a:gd name="T88" fmla="*/ 103 w 101"/>
                <a:gd name="T89" fmla="*/ 215 h 90"/>
                <a:gd name="T90" fmla="*/ 103 w 101"/>
                <a:gd name="T91" fmla="*/ 201 h 90"/>
                <a:gd name="T92" fmla="*/ 85 w 101"/>
                <a:gd name="T93" fmla="*/ 215 h 90"/>
                <a:gd name="T94" fmla="*/ 103 w 101"/>
                <a:gd name="T95" fmla="*/ 173 h 90"/>
                <a:gd name="T96" fmla="*/ 94 w 101"/>
                <a:gd name="T97" fmla="*/ 160 h 90"/>
                <a:gd name="T98" fmla="*/ 85 w 101"/>
                <a:gd name="T99" fmla="*/ 186 h 90"/>
                <a:gd name="T100" fmla="*/ 85 w 101"/>
                <a:gd name="T101" fmla="*/ 173 h 90"/>
                <a:gd name="T102" fmla="*/ 59 w 101"/>
                <a:gd name="T103" fmla="*/ 215 h 90"/>
                <a:gd name="T104" fmla="*/ 59 w 101"/>
                <a:gd name="T105" fmla="*/ 201 h 90"/>
                <a:gd name="T106" fmla="*/ 79 w 101"/>
                <a:gd name="T107" fmla="*/ 173 h 90"/>
                <a:gd name="T108" fmla="*/ 79 w 101"/>
                <a:gd name="T109" fmla="*/ 173 h 90"/>
                <a:gd name="T110" fmla="*/ 79 w 101"/>
                <a:gd name="T111" fmla="*/ 173 h 90"/>
                <a:gd name="T112" fmla="*/ 73 w 101"/>
                <a:gd name="T113" fmla="*/ 173 h 90"/>
                <a:gd name="T114" fmla="*/ 67 w 101"/>
                <a:gd name="T115" fmla="*/ 186 h 90"/>
                <a:gd name="T116" fmla="*/ 59 w 101"/>
                <a:gd name="T117" fmla="*/ 186 h 90"/>
                <a:gd name="T118" fmla="*/ 67 w 101"/>
                <a:gd name="T119" fmla="*/ 17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12719" name="Freeform 4482"/>
            <p:cNvSpPr>
              <a:spLocks/>
            </p:cNvSpPr>
            <p:nvPr/>
          </p:nvSpPr>
          <p:spPr bwMode="auto">
            <a:xfrm>
              <a:off x="1394" y="967"/>
              <a:ext cx="183" cy="34"/>
            </a:xfrm>
            <a:custGeom>
              <a:avLst/>
              <a:gdLst>
                <a:gd name="T0" fmla="*/ 79 w 180"/>
                <a:gd name="T1" fmla="*/ 29 h 30"/>
                <a:gd name="T2" fmla="*/ 61 w 180"/>
                <a:gd name="T3" fmla="*/ 14 h 30"/>
                <a:gd name="T4" fmla="*/ 85 w 180"/>
                <a:gd name="T5" fmla="*/ 14 h 30"/>
                <a:gd name="T6" fmla="*/ 37 w 180"/>
                <a:gd name="T7" fmla="*/ 14 h 30"/>
                <a:gd name="T8" fmla="*/ 49 w 180"/>
                <a:gd name="T9" fmla="*/ 0 h 30"/>
                <a:gd name="T10" fmla="*/ 0 w 180"/>
                <a:gd name="T11" fmla="*/ 0 h 30"/>
                <a:gd name="T12" fmla="*/ 43 w 180"/>
                <a:gd name="T13" fmla="*/ 14 h 30"/>
                <a:gd name="T14" fmla="*/ 37 w 180"/>
                <a:gd name="T15" fmla="*/ 42 h 30"/>
                <a:gd name="T16" fmla="*/ 24 w 180"/>
                <a:gd name="T17" fmla="*/ 74 h 30"/>
                <a:gd name="T18" fmla="*/ 67 w 180"/>
                <a:gd name="T19" fmla="*/ 74 h 30"/>
                <a:gd name="T20" fmla="*/ 110 w 180"/>
                <a:gd name="T21" fmla="*/ 74 h 30"/>
                <a:gd name="T22" fmla="*/ 153 w 180"/>
                <a:gd name="T23" fmla="*/ 74 h 30"/>
                <a:gd name="T24" fmla="*/ 195 w 180"/>
                <a:gd name="T25" fmla="*/ 74 h 30"/>
                <a:gd name="T26" fmla="*/ 201 w 180"/>
                <a:gd name="T27" fmla="*/ 42 h 30"/>
                <a:gd name="T28" fmla="*/ 171 w 180"/>
                <a:gd name="T29" fmla="*/ 29 h 30"/>
                <a:gd name="T30" fmla="*/ 79 w 180"/>
                <a:gd name="T31" fmla="*/ 29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2720" name="Freeform 4483"/>
            <p:cNvSpPr>
              <a:spLocks/>
            </p:cNvSpPr>
            <p:nvPr/>
          </p:nvSpPr>
          <p:spPr bwMode="auto">
            <a:xfrm>
              <a:off x="1456" y="900"/>
              <a:ext cx="115" cy="40"/>
            </a:xfrm>
            <a:custGeom>
              <a:avLst/>
              <a:gdLst>
                <a:gd name="T0" fmla="*/ 24 w 114"/>
                <a:gd name="T1" fmla="*/ 24 h 36"/>
                <a:gd name="T2" fmla="*/ 18 w 114"/>
                <a:gd name="T3" fmla="*/ 13 h 36"/>
                <a:gd name="T4" fmla="*/ 54 w 114"/>
                <a:gd name="T5" fmla="*/ 0 h 36"/>
                <a:gd name="T6" fmla="*/ 109 w 114"/>
                <a:gd name="T7" fmla="*/ 13 h 36"/>
                <a:gd name="T8" fmla="*/ 97 w 114"/>
                <a:gd name="T9" fmla="*/ 37 h 36"/>
                <a:gd name="T10" fmla="*/ 121 w 114"/>
                <a:gd name="T11" fmla="*/ 51 h 36"/>
                <a:gd name="T12" fmla="*/ 79 w 114"/>
                <a:gd name="T13" fmla="*/ 63 h 36"/>
                <a:gd name="T14" fmla="*/ 54 w 114"/>
                <a:gd name="T15" fmla="*/ 74 h 36"/>
                <a:gd name="T16" fmla="*/ 48 w 114"/>
                <a:gd name="T17" fmla="*/ 63 h 36"/>
                <a:gd name="T18" fmla="*/ 48 w 114"/>
                <a:gd name="T19" fmla="*/ 74 h 36"/>
                <a:gd name="T20" fmla="*/ 6 w 114"/>
                <a:gd name="T21" fmla="*/ 63 h 36"/>
                <a:gd name="T22" fmla="*/ 54 w 114"/>
                <a:gd name="T23" fmla="*/ 51 h 36"/>
                <a:gd name="T24" fmla="*/ 0 w 114"/>
                <a:gd name="T25" fmla="*/ 37 h 36"/>
                <a:gd name="T26" fmla="*/ 24 w 11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721" name="Freeform 4484"/>
            <p:cNvSpPr>
              <a:spLocks/>
            </p:cNvSpPr>
            <p:nvPr/>
          </p:nvSpPr>
          <p:spPr bwMode="auto">
            <a:xfrm>
              <a:off x="1116" y="967"/>
              <a:ext cx="157" cy="41"/>
            </a:xfrm>
            <a:custGeom>
              <a:avLst/>
              <a:gdLst>
                <a:gd name="T0" fmla="*/ 42 w 156"/>
                <a:gd name="T1" fmla="*/ 92 h 36"/>
                <a:gd name="T2" fmla="*/ 30 w 156"/>
                <a:gd name="T3" fmla="*/ 74 h 36"/>
                <a:gd name="T4" fmla="*/ 85 w 156"/>
                <a:gd name="T5" fmla="*/ 59 h 36"/>
                <a:gd name="T6" fmla="*/ 42 w 156"/>
                <a:gd name="T7" fmla="*/ 59 h 36"/>
                <a:gd name="T8" fmla="*/ 0 w 156"/>
                <a:gd name="T9" fmla="*/ 59 h 36"/>
                <a:gd name="T10" fmla="*/ 42 w 156"/>
                <a:gd name="T11" fmla="*/ 46 h 36"/>
                <a:gd name="T12" fmla="*/ 24 w 156"/>
                <a:gd name="T13" fmla="*/ 31 h 36"/>
                <a:gd name="T14" fmla="*/ 48 w 156"/>
                <a:gd name="T15" fmla="*/ 31 h 36"/>
                <a:gd name="T16" fmla="*/ 36 w 156"/>
                <a:gd name="T17" fmla="*/ 15 h 36"/>
                <a:gd name="T18" fmla="*/ 85 w 156"/>
                <a:gd name="T19" fmla="*/ 31 h 36"/>
                <a:gd name="T20" fmla="*/ 115 w 156"/>
                <a:gd name="T21" fmla="*/ 46 h 36"/>
                <a:gd name="T22" fmla="*/ 121 w 156"/>
                <a:gd name="T23" fmla="*/ 15 h 36"/>
                <a:gd name="T24" fmla="*/ 145 w 156"/>
                <a:gd name="T25" fmla="*/ 0 h 36"/>
                <a:gd name="T26" fmla="*/ 133 w 156"/>
                <a:gd name="T27" fmla="*/ 31 h 36"/>
                <a:gd name="T28" fmla="*/ 163 w 156"/>
                <a:gd name="T29" fmla="*/ 31 h 36"/>
                <a:gd name="T30" fmla="*/ 139 w 156"/>
                <a:gd name="T31" fmla="*/ 59 h 36"/>
                <a:gd name="T32" fmla="*/ 121 w 156"/>
                <a:gd name="T33" fmla="*/ 59 h 36"/>
                <a:gd name="T34" fmla="*/ 42 w 156"/>
                <a:gd name="T35" fmla="*/ 9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12722" name="Freeform 4485"/>
            <p:cNvSpPr>
              <a:spLocks/>
            </p:cNvSpPr>
            <p:nvPr/>
          </p:nvSpPr>
          <p:spPr bwMode="auto">
            <a:xfrm>
              <a:off x="1328" y="1170"/>
              <a:ext cx="96" cy="53"/>
            </a:xfrm>
            <a:custGeom>
              <a:avLst/>
              <a:gdLst>
                <a:gd name="T0" fmla="*/ 66 w 96"/>
                <a:gd name="T1" fmla="*/ 80 h 47"/>
                <a:gd name="T2" fmla="*/ 60 w 96"/>
                <a:gd name="T3" fmla="*/ 68 h 47"/>
                <a:gd name="T4" fmla="*/ 60 w 96"/>
                <a:gd name="T5" fmla="*/ 68 h 47"/>
                <a:gd name="T6" fmla="*/ 54 w 96"/>
                <a:gd name="T7" fmla="*/ 68 h 47"/>
                <a:gd name="T8" fmla="*/ 18 w 96"/>
                <a:gd name="T9" fmla="*/ 111 h 47"/>
                <a:gd name="T10" fmla="*/ 18 w 96"/>
                <a:gd name="T11" fmla="*/ 80 h 47"/>
                <a:gd name="T12" fmla="*/ 0 w 96"/>
                <a:gd name="T13" fmla="*/ 80 h 47"/>
                <a:gd name="T14" fmla="*/ 18 w 96"/>
                <a:gd name="T15" fmla="*/ 53 h 47"/>
                <a:gd name="T16" fmla="*/ 30 w 96"/>
                <a:gd name="T17" fmla="*/ 29 h 47"/>
                <a:gd name="T18" fmla="*/ 42 w 96"/>
                <a:gd name="T19" fmla="*/ 0 h 47"/>
                <a:gd name="T20" fmla="*/ 54 w 96"/>
                <a:gd name="T21" fmla="*/ 0 h 47"/>
                <a:gd name="T22" fmla="*/ 48 w 96"/>
                <a:gd name="T23" fmla="*/ 14 h 47"/>
                <a:gd name="T24" fmla="*/ 60 w 96"/>
                <a:gd name="T25" fmla="*/ 14 h 47"/>
                <a:gd name="T26" fmla="*/ 84 w 96"/>
                <a:gd name="T27" fmla="*/ 53 h 47"/>
                <a:gd name="T28" fmla="*/ 72 w 96"/>
                <a:gd name="T29" fmla="*/ 68 h 47"/>
                <a:gd name="T30" fmla="*/ 96 w 96"/>
                <a:gd name="T31" fmla="*/ 68 h 47"/>
                <a:gd name="T32" fmla="*/ 96 w 96"/>
                <a:gd name="T33" fmla="*/ 80 h 47"/>
                <a:gd name="T34" fmla="*/ 78 w 96"/>
                <a:gd name="T35" fmla="*/ 97 h 47"/>
                <a:gd name="T36" fmla="*/ 66 w 96"/>
                <a:gd name="T37" fmla="*/ 8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12723" name="Freeform 4486"/>
            <p:cNvSpPr>
              <a:spLocks/>
            </p:cNvSpPr>
            <p:nvPr/>
          </p:nvSpPr>
          <p:spPr bwMode="auto">
            <a:xfrm>
              <a:off x="1255" y="1021"/>
              <a:ext cx="84" cy="41"/>
            </a:xfrm>
            <a:custGeom>
              <a:avLst/>
              <a:gdLst>
                <a:gd name="T0" fmla="*/ 90 w 83"/>
                <a:gd name="T1" fmla="*/ 0 h 36"/>
                <a:gd name="T2" fmla="*/ 36 w 83"/>
                <a:gd name="T3" fmla="*/ 0 h 36"/>
                <a:gd name="T4" fmla="*/ 49 w 83"/>
                <a:gd name="T5" fmla="*/ 15 h 36"/>
                <a:gd name="T6" fmla="*/ 30 w 83"/>
                <a:gd name="T7" fmla="*/ 31 h 36"/>
                <a:gd name="T8" fmla="*/ 0 w 83"/>
                <a:gd name="T9" fmla="*/ 31 h 36"/>
                <a:gd name="T10" fmla="*/ 18 w 83"/>
                <a:gd name="T11" fmla="*/ 59 h 36"/>
                <a:gd name="T12" fmla="*/ 36 w 83"/>
                <a:gd name="T13" fmla="*/ 92 h 36"/>
                <a:gd name="T14" fmla="*/ 36 w 83"/>
                <a:gd name="T15" fmla="*/ 74 h 36"/>
                <a:gd name="T16" fmla="*/ 67 w 83"/>
                <a:gd name="T17" fmla="*/ 74 h 36"/>
                <a:gd name="T18" fmla="*/ 78 w 83"/>
                <a:gd name="T19" fmla="*/ 31 h 36"/>
                <a:gd name="T20" fmla="*/ 90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12724" name="Freeform 4487"/>
            <p:cNvSpPr>
              <a:spLocks/>
            </p:cNvSpPr>
            <p:nvPr/>
          </p:nvSpPr>
          <p:spPr bwMode="auto">
            <a:xfrm>
              <a:off x="1334" y="1015"/>
              <a:ext cx="90" cy="33"/>
            </a:xfrm>
            <a:custGeom>
              <a:avLst/>
              <a:gdLst>
                <a:gd name="T0" fmla="*/ 54 w 90"/>
                <a:gd name="T1" fmla="*/ 35 h 30"/>
                <a:gd name="T2" fmla="*/ 24 w 90"/>
                <a:gd name="T3" fmla="*/ 35 h 30"/>
                <a:gd name="T4" fmla="*/ 30 w 90"/>
                <a:gd name="T5" fmla="*/ 47 h 30"/>
                <a:gd name="T6" fmla="*/ 18 w 90"/>
                <a:gd name="T7" fmla="*/ 58 h 30"/>
                <a:gd name="T8" fmla="*/ 0 w 90"/>
                <a:gd name="T9" fmla="*/ 58 h 30"/>
                <a:gd name="T10" fmla="*/ 6 w 90"/>
                <a:gd name="T11" fmla="*/ 58 h 30"/>
                <a:gd name="T12" fmla="*/ 18 w 90"/>
                <a:gd name="T13" fmla="*/ 13 h 30"/>
                <a:gd name="T14" fmla="*/ 30 w 90"/>
                <a:gd name="T15" fmla="*/ 13 h 30"/>
                <a:gd name="T16" fmla="*/ 30 w 90"/>
                <a:gd name="T17" fmla="*/ 0 h 30"/>
                <a:gd name="T18" fmla="*/ 42 w 90"/>
                <a:gd name="T19" fmla="*/ 0 h 30"/>
                <a:gd name="T20" fmla="*/ 90 w 90"/>
                <a:gd name="T21" fmla="*/ 0 h 30"/>
                <a:gd name="T22" fmla="*/ 78 w 90"/>
                <a:gd name="T23" fmla="*/ 13 h 30"/>
                <a:gd name="T24" fmla="*/ 54 w 90"/>
                <a:gd name="T25" fmla="*/ 3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12725" name="Freeform 4488"/>
            <p:cNvSpPr>
              <a:spLocks/>
            </p:cNvSpPr>
            <p:nvPr/>
          </p:nvSpPr>
          <p:spPr bwMode="auto">
            <a:xfrm>
              <a:off x="546" y="1480"/>
              <a:ext cx="48" cy="54"/>
            </a:xfrm>
            <a:custGeom>
              <a:avLst/>
              <a:gdLst>
                <a:gd name="T0" fmla="*/ 36 w 48"/>
                <a:gd name="T1" fmla="*/ 69 h 48"/>
                <a:gd name="T2" fmla="*/ 30 w 48"/>
                <a:gd name="T3" fmla="*/ 83 h 48"/>
                <a:gd name="T4" fmla="*/ 18 w 48"/>
                <a:gd name="T5" fmla="*/ 69 h 48"/>
                <a:gd name="T6" fmla="*/ 24 w 48"/>
                <a:gd name="T7" fmla="*/ 69 h 48"/>
                <a:gd name="T8" fmla="*/ 18 w 48"/>
                <a:gd name="T9" fmla="*/ 69 h 48"/>
                <a:gd name="T10" fmla="*/ 12 w 48"/>
                <a:gd name="T11" fmla="*/ 54 h 48"/>
                <a:gd name="T12" fmla="*/ 24 w 48"/>
                <a:gd name="T13" fmla="*/ 54 h 48"/>
                <a:gd name="T14" fmla="*/ 12 w 48"/>
                <a:gd name="T15" fmla="*/ 42 h 48"/>
                <a:gd name="T16" fmla="*/ 12 w 48"/>
                <a:gd name="T17" fmla="*/ 29 h 48"/>
                <a:gd name="T18" fmla="*/ 6 w 48"/>
                <a:gd name="T19" fmla="*/ 29 h 48"/>
                <a:gd name="T20" fmla="*/ 6 w 48"/>
                <a:gd name="T21" fmla="*/ 14 h 48"/>
                <a:gd name="T22" fmla="*/ 12 w 48"/>
                <a:gd name="T23" fmla="*/ 14 h 48"/>
                <a:gd name="T24" fmla="*/ 6 w 48"/>
                <a:gd name="T25" fmla="*/ 14 h 48"/>
                <a:gd name="T26" fmla="*/ 0 w 48"/>
                <a:gd name="T27" fmla="*/ 0 h 48"/>
                <a:gd name="T28" fmla="*/ 36 w 48"/>
                <a:gd name="T29" fmla="*/ 14 h 48"/>
                <a:gd name="T30" fmla="*/ 42 w 48"/>
                <a:gd name="T31" fmla="*/ 42 h 48"/>
                <a:gd name="T32" fmla="*/ 48 w 48"/>
                <a:gd name="T33" fmla="*/ 69 h 48"/>
                <a:gd name="T34" fmla="*/ 48 w 48"/>
                <a:gd name="T35" fmla="*/ 98 h 48"/>
                <a:gd name="T36" fmla="*/ 48 w 48"/>
                <a:gd name="T37" fmla="*/ 111 h 48"/>
                <a:gd name="T38" fmla="*/ 24 w 48"/>
                <a:gd name="T39" fmla="*/ 83 h 48"/>
                <a:gd name="T40" fmla="*/ 36 w 48"/>
                <a:gd name="T41" fmla="*/ 6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12726" name="Freeform 4489"/>
            <p:cNvSpPr>
              <a:spLocks/>
            </p:cNvSpPr>
            <p:nvPr/>
          </p:nvSpPr>
          <p:spPr bwMode="auto">
            <a:xfrm>
              <a:off x="1073" y="954"/>
              <a:ext cx="115" cy="27"/>
            </a:xfrm>
            <a:custGeom>
              <a:avLst/>
              <a:gdLst>
                <a:gd name="T0" fmla="*/ 79 w 114"/>
                <a:gd name="T1" fmla="*/ 29 h 24"/>
                <a:gd name="T2" fmla="*/ 79 w 114"/>
                <a:gd name="T3" fmla="*/ 29 h 24"/>
                <a:gd name="T4" fmla="*/ 67 w 114"/>
                <a:gd name="T5" fmla="*/ 42 h 24"/>
                <a:gd name="T6" fmla="*/ 42 w 114"/>
                <a:gd name="T7" fmla="*/ 42 h 24"/>
                <a:gd name="T8" fmla="*/ 42 w 114"/>
                <a:gd name="T9" fmla="*/ 42 h 24"/>
                <a:gd name="T10" fmla="*/ 36 w 114"/>
                <a:gd name="T11" fmla="*/ 54 h 24"/>
                <a:gd name="T12" fmla="*/ 24 w 114"/>
                <a:gd name="T13" fmla="*/ 54 h 24"/>
                <a:gd name="T14" fmla="*/ 24 w 114"/>
                <a:gd name="T15" fmla="*/ 42 h 24"/>
                <a:gd name="T16" fmla="*/ 12 w 114"/>
                <a:gd name="T17" fmla="*/ 54 h 24"/>
                <a:gd name="T18" fmla="*/ 0 w 114"/>
                <a:gd name="T19" fmla="*/ 54 h 24"/>
                <a:gd name="T20" fmla="*/ 12 w 114"/>
                <a:gd name="T21" fmla="*/ 42 h 24"/>
                <a:gd name="T22" fmla="*/ 48 w 114"/>
                <a:gd name="T23" fmla="*/ 29 h 24"/>
                <a:gd name="T24" fmla="*/ 85 w 114"/>
                <a:gd name="T25" fmla="*/ 0 h 24"/>
                <a:gd name="T26" fmla="*/ 103 w 114"/>
                <a:gd name="T27" fmla="*/ 0 h 24"/>
                <a:gd name="T28" fmla="*/ 121 w 114"/>
                <a:gd name="T29" fmla="*/ 14 h 24"/>
                <a:gd name="T30" fmla="*/ 109 w 114"/>
                <a:gd name="T31" fmla="*/ 14 h 24"/>
                <a:gd name="T32" fmla="*/ 109 w 114"/>
                <a:gd name="T33" fmla="*/ 29 h 24"/>
                <a:gd name="T34" fmla="*/ 103 w 114"/>
                <a:gd name="T35" fmla="*/ 29 h 24"/>
                <a:gd name="T36" fmla="*/ 85 w 114"/>
                <a:gd name="T37" fmla="*/ 42 h 24"/>
                <a:gd name="T38" fmla="*/ 79 w 114"/>
                <a:gd name="T39" fmla="*/ 42 h 24"/>
                <a:gd name="T40" fmla="*/ 79 w 114"/>
                <a:gd name="T41" fmla="*/ 29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2727" name="Freeform 4490"/>
            <p:cNvSpPr>
              <a:spLocks/>
            </p:cNvSpPr>
            <p:nvPr/>
          </p:nvSpPr>
          <p:spPr bwMode="auto">
            <a:xfrm>
              <a:off x="1304" y="967"/>
              <a:ext cx="72" cy="27"/>
            </a:xfrm>
            <a:custGeom>
              <a:avLst/>
              <a:gdLst>
                <a:gd name="T0" fmla="*/ 35 w 71"/>
                <a:gd name="T1" fmla="*/ 14 h 24"/>
                <a:gd name="T2" fmla="*/ 23 w 71"/>
                <a:gd name="T3" fmla="*/ 14 h 24"/>
                <a:gd name="T4" fmla="*/ 29 w 71"/>
                <a:gd name="T5" fmla="*/ 14 h 24"/>
                <a:gd name="T6" fmla="*/ 17 w 71"/>
                <a:gd name="T7" fmla="*/ 29 h 24"/>
                <a:gd name="T8" fmla="*/ 17 w 71"/>
                <a:gd name="T9" fmla="*/ 29 h 24"/>
                <a:gd name="T10" fmla="*/ 17 w 71"/>
                <a:gd name="T11" fmla="*/ 29 h 24"/>
                <a:gd name="T12" fmla="*/ 0 w 71"/>
                <a:gd name="T13" fmla="*/ 42 h 24"/>
                <a:gd name="T14" fmla="*/ 54 w 71"/>
                <a:gd name="T15" fmla="*/ 42 h 24"/>
                <a:gd name="T16" fmla="*/ 17 w 71"/>
                <a:gd name="T17" fmla="*/ 42 h 24"/>
                <a:gd name="T18" fmla="*/ 17 w 71"/>
                <a:gd name="T19" fmla="*/ 54 h 24"/>
                <a:gd name="T20" fmla="*/ 48 w 71"/>
                <a:gd name="T21" fmla="*/ 54 h 24"/>
                <a:gd name="T22" fmla="*/ 54 w 71"/>
                <a:gd name="T23" fmla="*/ 54 h 24"/>
                <a:gd name="T24" fmla="*/ 54 w 71"/>
                <a:gd name="T25" fmla="*/ 42 h 24"/>
                <a:gd name="T26" fmla="*/ 66 w 71"/>
                <a:gd name="T27" fmla="*/ 42 h 24"/>
                <a:gd name="T28" fmla="*/ 72 w 71"/>
                <a:gd name="T29" fmla="*/ 42 h 24"/>
                <a:gd name="T30" fmla="*/ 66 w 71"/>
                <a:gd name="T31" fmla="*/ 29 h 24"/>
                <a:gd name="T32" fmla="*/ 78 w 71"/>
                <a:gd name="T33" fmla="*/ 14 h 24"/>
                <a:gd name="T34" fmla="*/ 72 w 71"/>
                <a:gd name="T35" fmla="*/ 0 h 24"/>
                <a:gd name="T36" fmla="*/ 60 w 71"/>
                <a:gd name="T37" fmla="*/ 14 h 24"/>
                <a:gd name="T38" fmla="*/ 35 w 71"/>
                <a:gd name="T39" fmla="*/ 14 h 24"/>
                <a:gd name="T40" fmla="*/ 48 w 71"/>
                <a:gd name="T41" fmla="*/ 14 h 24"/>
                <a:gd name="T42" fmla="*/ 35 w 71"/>
                <a:gd name="T43" fmla="*/ 29 h 24"/>
                <a:gd name="T44" fmla="*/ 35 w 71"/>
                <a:gd name="T45" fmla="*/ 14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2728" name="Freeform 4491"/>
            <p:cNvSpPr>
              <a:spLocks/>
            </p:cNvSpPr>
            <p:nvPr/>
          </p:nvSpPr>
          <p:spPr bwMode="auto">
            <a:xfrm>
              <a:off x="1334" y="927"/>
              <a:ext cx="60" cy="20"/>
            </a:xfrm>
            <a:custGeom>
              <a:avLst/>
              <a:gdLst>
                <a:gd name="T0" fmla="*/ 36 w 60"/>
                <a:gd name="T1" fmla="*/ 13 h 18"/>
                <a:gd name="T2" fmla="*/ 36 w 60"/>
                <a:gd name="T3" fmla="*/ 0 h 18"/>
                <a:gd name="T4" fmla="*/ 54 w 60"/>
                <a:gd name="T5" fmla="*/ 13 h 18"/>
                <a:gd name="T6" fmla="*/ 54 w 60"/>
                <a:gd name="T7" fmla="*/ 13 h 18"/>
                <a:gd name="T8" fmla="*/ 54 w 60"/>
                <a:gd name="T9" fmla="*/ 24 h 18"/>
                <a:gd name="T10" fmla="*/ 60 w 60"/>
                <a:gd name="T11" fmla="*/ 37 h 18"/>
                <a:gd name="T12" fmla="*/ 42 w 60"/>
                <a:gd name="T13" fmla="*/ 37 h 18"/>
                <a:gd name="T14" fmla="*/ 24 w 60"/>
                <a:gd name="T15" fmla="*/ 24 h 18"/>
                <a:gd name="T16" fmla="*/ 0 w 60"/>
                <a:gd name="T17" fmla="*/ 24 h 18"/>
                <a:gd name="T18" fmla="*/ 6 w 60"/>
                <a:gd name="T19" fmla="*/ 13 h 18"/>
                <a:gd name="T20" fmla="*/ 18 w 60"/>
                <a:gd name="T21" fmla="*/ 13 h 18"/>
                <a:gd name="T22" fmla="*/ 18 w 60"/>
                <a:gd name="T23" fmla="*/ 13 h 18"/>
                <a:gd name="T24" fmla="*/ 6 w 60"/>
                <a:gd name="T25" fmla="*/ 13 h 18"/>
                <a:gd name="T26" fmla="*/ 6 w 60"/>
                <a:gd name="T27" fmla="*/ 0 h 18"/>
                <a:gd name="T28" fmla="*/ 36 w 60"/>
                <a:gd name="T29" fmla="*/ 0 h 18"/>
                <a:gd name="T30" fmla="*/ 36 w 60"/>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2729" name="Freeform 4492"/>
            <p:cNvSpPr>
              <a:spLocks/>
            </p:cNvSpPr>
            <p:nvPr/>
          </p:nvSpPr>
          <p:spPr bwMode="auto">
            <a:xfrm>
              <a:off x="1231" y="1089"/>
              <a:ext cx="62" cy="27"/>
            </a:xfrm>
            <a:custGeom>
              <a:avLst/>
              <a:gdLst>
                <a:gd name="T0" fmla="*/ 62 w 60"/>
                <a:gd name="T1" fmla="*/ 29 h 24"/>
                <a:gd name="T2" fmla="*/ 62 w 60"/>
                <a:gd name="T3" fmla="*/ 29 h 24"/>
                <a:gd name="T4" fmla="*/ 43 w 60"/>
                <a:gd name="T5" fmla="*/ 0 h 24"/>
                <a:gd name="T6" fmla="*/ 37 w 60"/>
                <a:gd name="T7" fmla="*/ 14 h 24"/>
                <a:gd name="T8" fmla="*/ 31 w 60"/>
                <a:gd name="T9" fmla="*/ 14 h 24"/>
                <a:gd name="T10" fmla="*/ 31 w 60"/>
                <a:gd name="T11" fmla="*/ 29 h 24"/>
                <a:gd name="T12" fmla="*/ 0 w 60"/>
                <a:gd name="T13" fmla="*/ 42 h 24"/>
                <a:gd name="T14" fmla="*/ 43 w 60"/>
                <a:gd name="T15" fmla="*/ 54 h 24"/>
                <a:gd name="T16" fmla="*/ 74 w 60"/>
                <a:gd name="T17" fmla="*/ 42 h 24"/>
                <a:gd name="T18" fmla="*/ 62 w 60"/>
                <a:gd name="T19" fmla="*/ 42 h 24"/>
                <a:gd name="T20" fmla="*/ 62 w 60"/>
                <a:gd name="T21" fmla="*/ 2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2730" name="Freeform 4493"/>
            <p:cNvSpPr>
              <a:spLocks/>
            </p:cNvSpPr>
            <p:nvPr/>
          </p:nvSpPr>
          <p:spPr bwMode="auto">
            <a:xfrm>
              <a:off x="1535" y="1021"/>
              <a:ext cx="54" cy="14"/>
            </a:xfrm>
            <a:custGeom>
              <a:avLst/>
              <a:gdLst>
                <a:gd name="T0" fmla="*/ 36 w 54"/>
                <a:gd name="T1" fmla="*/ 0 h 12"/>
                <a:gd name="T2" fmla="*/ 0 w 54"/>
                <a:gd name="T3" fmla="*/ 0 h 12"/>
                <a:gd name="T4" fmla="*/ 0 w 54"/>
                <a:gd name="T5" fmla="*/ 18 h 12"/>
                <a:gd name="T6" fmla="*/ 0 w 54"/>
                <a:gd name="T7" fmla="*/ 35 h 12"/>
                <a:gd name="T8" fmla="*/ 6 w 54"/>
                <a:gd name="T9" fmla="*/ 35 h 12"/>
                <a:gd name="T10" fmla="*/ 54 w 54"/>
                <a:gd name="T11" fmla="*/ 3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2731" name="Freeform 4494"/>
            <p:cNvSpPr>
              <a:spLocks/>
            </p:cNvSpPr>
            <p:nvPr/>
          </p:nvSpPr>
          <p:spPr bwMode="auto">
            <a:xfrm>
              <a:off x="1510" y="1123"/>
              <a:ext cx="29" cy="20"/>
            </a:xfrm>
            <a:custGeom>
              <a:avLst/>
              <a:gdLst>
                <a:gd name="T0" fmla="*/ 23 w 30"/>
                <a:gd name="T1" fmla="*/ 24 h 18"/>
                <a:gd name="T2" fmla="*/ 0 w 30"/>
                <a:gd name="T3" fmla="*/ 37 h 18"/>
                <a:gd name="T4" fmla="*/ 0 w 30"/>
                <a:gd name="T5" fmla="*/ 13 h 18"/>
                <a:gd name="T6" fmla="*/ 15 w 30"/>
                <a:gd name="T7" fmla="*/ 0 h 18"/>
                <a:gd name="T8" fmla="*/ 23 w 30"/>
                <a:gd name="T9" fmla="*/ 0 h 18"/>
                <a:gd name="T10" fmla="*/ 23 w 30"/>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2732" name="Freeform 4495"/>
            <p:cNvSpPr>
              <a:spLocks/>
            </p:cNvSpPr>
            <p:nvPr/>
          </p:nvSpPr>
          <p:spPr bwMode="auto">
            <a:xfrm>
              <a:off x="1406" y="933"/>
              <a:ext cx="37" cy="14"/>
            </a:xfrm>
            <a:custGeom>
              <a:avLst/>
              <a:gdLst>
                <a:gd name="T0" fmla="*/ 0 w 36"/>
                <a:gd name="T1" fmla="*/ 18 h 12"/>
                <a:gd name="T2" fmla="*/ 6 w 36"/>
                <a:gd name="T3" fmla="*/ 0 h 12"/>
                <a:gd name="T4" fmla="*/ 43 w 36"/>
                <a:gd name="T5" fmla="*/ 18 h 12"/>
                <a:gd name="T6" fmla="*/ 43 w 36"/>
                <a:gd name="T7" fmla="*/ 35 h 12"/>
                <a:gd name="T8" fmla="*/ 6 w 36"/>
                <a:gd name="T9" fmla="*/ 35 h 12"/>
                <a:gd name="T10" fmla="*/ 0 w 36"/>
                <a:gd name="T11" fmla="*/ 35 h 12"/>
                <a:gd name="T12" fmla="*/ 0 w 36"/>
                <a:gd name="T13" fmla="*/ 1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733" name="Freeform 4496"/>
            <p:cNvSpPr>
              <a:spLocks/>
            </p:cNvSpPr>
            <p:nvPr/>
          </p:nvSpPr>
          <p:spPr bwMode="auto">
            <a:xfrm>
              <a:off x="1364" y="988"/>
              <a:ext cx="37" cy="13"/>
            </a:xfrm>
            <a:custGeom>
              <a:avLst/>
              <a:gdLst>
                <a:gd name="T0" fmla="*/ 12 w 36"/>
                <a:gd name="T1" fmla="*/ 20 h 12"/>
                <a:gd name="T2" fmla="*/ 0 w 36"/>
                <a:gd name="T3" fmla="*/ 13 h 12"/>
                <a:gd name="T4" fmla="*/ 37 w 36"/>
                <a:gd name="T5" fmla="*/ 0 h 12"/>
                <a:gd name="T6" fmla="*/ 43 w 36"/>
                <a:gd name="T7" fmla="*/ 13 h 12"/>
                <a:gd name="T8" fmla="*/ 43 w 36"/>
                <a:gd name="T9" fmla="*/ 20 h 12"/>
                <a:gd name="T10" fmla="*/ 12 w 36"/>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2734" name="Freeform 4497"/>
            <p:cNvSpPr>
              <a:spLocks/>
            </p:cNvSpPr>
            <p:nvPr/>
          </p:nvSpPr>
          <p:spPr bwMode="auto">
            <a:xfrm>
              <a:off x="1214" y="1021"/>
              <a:ext cx="29" cy="14"/>
            </a:xfrm>
            <a:custGeom>
              <a:avLst/>
              <a:gdLst>
                <a:gd name="T0" fmla="*/ 12 w 30"/>
                <a:gd name="T1" fmla="*/ 35 h 12"/>
                <a:gd name="T2" fmla="*/ 0 w 30"/>
                <a:gd name="T3" fmla="*/ 0 h 12"/>
                <a:gd name="T4" fmla="*/ 23 w 30"/>
                <a:gd name="T5" fmla="*/ 0 h 12"/>
                <a:gd name="T6" fmla="*/ 23 w 30"/>
                <a:gd name="T7" fmla="*/ 0 h 12"/>
                <a:gd name="T8" fmla="*/ 12 w 30"/>
                <a:gd name="T9" fmla="*/ 3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32146" name="Freeform 4498"/>
            <p:cNvSpPr>
              <a:spLocks/>
            </p:cNvSpPr>
            <p:nvPr/>
          </p:nvSpPr>
          <p:spPr bwMode="auto">
            <a:xfrm>
              <a:off x="1691" y="866"/>
              <a:ext cx="703" cy="418"/>
            </a:xfrm>
            <a:custGeom>
              <a:avLst/>
              <a:gdLst>
                <a:gd name="T0" fmla="*/ 120 w 694"/>
                <a:gd name="T1" fmla="*/ 293 h 371"/>
                <a:gd name="T2" fmla="*/ 144 w 694"/>
                <a:gd name="T3" fmla="*/ 287 h 371"/>
                <a:gd name="T4" fmla="*/ 126 w 694"/>
                <a:gd name="T5" fmla="*/ 305 h 371"/>
                <a:gd name="T6" fmla="*/ 138 w 694"/>
                <a:gd name="T7" fmla="*/ 317 h 371"/>
                <a:gd name="T8" fmla="*/ 150 w 694"/>
                <a:gd name="T9" fmla="*/ 335 h 371"/>
                <a:gd name="T10" fmla="*/ 150 w 694"/>
                <a:gd name="T11" fmla="*/ 347 h 371"/>
                <a:gd name="T12" fmla="*/ 168 w 694"/>
                <a:gd name="T13" fmla="*/ 353 h 371"/>
                <a:gd name="T14" fmla="*/ 192 w 694"/>
                <a:gd name="T15" fmla="*/ 359 h 371"/>
                <a:gd name="T16" fmla="*/ 204 w 694"/>
                <a:gd name="T17" fmla="*/ 365 h 371"/>
                <a:gd name="T18" fmla="*/ 222 w 694"/>
                <a:gd name="T19" fmla="*/ 359 h 371"/>
                <a:gd name="T20" fmla="*/ 234 w 694"/>
                <a:gd name="T21" fmla="*/ 347 h 371"/>
                <a:gd name="T22" fmla="*/ 240 w 694"/>
                <a:gd name="T23" fmla="*/ 329 h 371"/>
                <a:gd name="T24" fmla="*/ 258 w 694"/>
                <a:gd name="T25" fmla="*/ 311 h 371"/>
                <a:gd name="T26" fmla="*/ 270 w 694"/>
                <a:gd name="T27" fmla="*/ 299 h 371"/>
                <a:gd name="T28" fmla="*/ 305 w 694"/>
                <a:gd name="T29" fmla="*/ 270 h 371"/>
                <a:gd name="T30" fmla="*/ 353 w 694"/>
                <a:gd name="T31" fmla="*/ 264 h 371"/>
                <a:gd name="T32" fmla="*/ 407 w 694"/>
                <a:gd name="T33" fmla="*/ 228 h 371"/>
                <a:gd name="T34" fmla="*/ 497 w 694"/>
                <a:gd name="T35" fmla="*/ 216 h 371"/>
                <a:gd name="T36" fmla="*/ 467 w 694"/>
                <a:gd name="T37" fmla="*/ 192 h 371"/>
                <a:gd name="T38" fmla="*/ 503 w 694"/>
                <a:gd name="T39" fmla="*/ 174 h 371"/>
                <a:gd name="T40" fmla="*/ 527 w 694"/>
                <a:gd name="T41" fmla="*/ 192 h 371"/>
                <a:gd name="T42" fmla="*/ 545 w 694"/>
                <a:gd name="T43" fmla="*/ 174 h 371"/>
                <a:gd name="T44" fmla="*/ 509 w 694"/>
                <a:gd name="T45" fmla="*/ 156 h 371"/>
                <a:gd name="T46" fmla="*/ 491 w 694"/>
                <a:gd name="T47" fmla="*/ 150 h 371"/>
                <a:gd name="T48" fmla="*/ 527 w 694"/>
                <a:gd name="T49" fmla="*/ 138 h 371"/>
                <a:gd name="T50" fmla="*/ 563 w 694"/>
                <a:gd name="T51" fmla="*/ 132 h 371"/>
                <a:gd name="T52" fmla="*/ 575 w 694"/>
                <a:gd name="T53" fmla="*/ 114 h 371"/>
                <a:gd name="T54" fmla="*/ 569 w 694"/>
                <a:gd name="T55" fmla="*/ 102 h 371"/>
                <a:gd name="T56" fmla="*/ 610 w 694"/>
                <a:gd name="T57" fmla="*/ 90 h 371"/>
                <a:gd name="T58" fmla="*/ 575 w 694"/>
                <a:gd name="T59" fmla="*/ 72 h 371"/>
                <a:gd name="T60" fmla="*/ 628 w 694"/>
                <a:gd name="T61" fmla="*/ 42 h 371"/>
                <a:gd name="T62" fmla="*/ 664 w 694"/>
                <a:gd name="T63" fmla="*/ 30 h 371"/>
                <a:gd name="T64" fmla="*/ 581 w 694"/>
                <a:gd name="T65" fmla="*/ 24 h 371"/>
                <a:gd name="T66" fmla="*/ 479 w 694"/>
                <a:gd name="T67" fmla="*/ 24 h 371"/>
                <a:gd name="T68" fmla="*/ 473 w 694"/>
                <a:gd name="T69" fmla="*/ 6 h 371"/>
                <a:gd name="T70" fmla="*/ 395 w 694"/>
                <a:gd name="T71" fmla="*/ 6 h 371"/>
                <a:gd name="T72" fmla="*/ 383 w 694"/>
                <a:gd name="T73" fmla="*/ 12 h 371"/>
                <a:gd name="T74" fmla="*/ 287 w 694"/>
                <a:gd name="T75" fmla="*/ 18 h 371"/>
                <a:gd name="T76" fmla="*/ 216 w 694"/>
                <a:gd name="T77" fmla="*/ 24 h 371"/>
                <a:gd name="T78" fmla="*/ 138 w 694"/>
                <a:gd name="T79" fmla="*/ 30 h 371"/>
                <a:gd name="T80" fmla="*/ 6 w 694"/>
                <a:gd name="T81" fmla="*/ 66 h 371"/>
                <a:gd name="T82" fmla="*/ 66 w 694"/>
                <a:gd name="T83" fmla="*/ 78 h 371"/>
                <a:gd name="T84" fmla="*/ 30 w 694"/>
                <a:gd name="T85" fmla="*/ 90 h 371"/>
                <a:gd name="T86" fmla="*/ 84 w 694"/>
                <a:gd name="T87" fmla="*/ 96 h 371"/>
                <a:gd name="T88" fmla="*/ 150 w 694"/>
                <a:gd name="T89" fmla="*/ 126 h 371"/>
                <a:gd name="T90" fmla="*/ 138 w 694"/>
                <a:gd name="T91" fmla="*/ 162 h 371"/>
                <a:gd name="T92" fmla="*/ 174 w 694"/>
                <a:gd name="T93" fmla="*/ 162 h 371"/>
                <a:gd name="T94" fmla="*/ 174 w 694"/>
                <a:gd name="T95" fmla="*/ 174 h 371"/>
                <a:gd name="T96" fmla="*/ 144 w 694"/>
                <a:gd name="T97" fmla="*/ 180 h 371"/>
                <a:gd name="T98" fmla="*/ 180 w 694"/>
                <a:gd name="T99" fmla="*/ 210 h 371"/>
                <a:gd name="T100" fmla="*/ 162 w 694"/>
                <a:gd name="T101" fmla="*/ 222 h 371"/>
                <a:gd name="T102" fmla="*/ 132 w 694"/>
                <a:gd name="T103" fmla="*/ 228 h 371"/>
                <a:gd name="T104" fmla="*/ 162 w 694"/>
                <a:gd name="T105" fmla="*/ 234 h 371"/>
                <a:gd name="T106" fmla="*/ 162 w 694"/>
                <a:gd name="T107" fmla="*/ 246 h 371"/>
                <a:gd name="T108" fmla="*/ 126 w 694"/>
                <a:gd name="T109" fmla="*/ 252 h 371"/>
                <a:gd name="T110" fmla="*/ 114 w 694"/>
                <a:gd name="T111" fmla="*/ 264 h 371"/>
                <a:gd name="T112" fmla="*/ 150 w 694"/>
                <a:gd name="T113" fmla="*/ 27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17"/>
                  </a:lnTo>
                  <a:lnTo>
                    <a:pt x="138" y="323"/>
                  </a:lnTo>
                  <a:lnTo>
                    <a:pt x="138" y="323"/>
                  </a:lnTo>
                  <a:lnTo>
                    <a:pt x="138" y="329"/>
                  </a:lnTo>
                  <a:lnTo>
                    <a:pt x="138" y="335"/>
                  </a:lnTo>
                  <a:lnTo>
                    <a:pt x="144" y="335"/>
                  </a:lnTo>
                  <a:lnTo>
                    <a:pt x="144" y="335"/>
                  </a:lnTo>
                  <a:lnTo>
                    <a:pt x="150" y="335"/>
                  </a:lnTo>
                  <a:lnTo>
                    <a:pt x="144" y="341"/>
                  </a:lnTo>
                  <a:lnTo>
                    <a:pt x="150" y="341"/>
                  </a:lnTo>
                  <a:lnTo>
                    <a:pt x="144" y="341"/>
                  </a:lnTo>
                  <a:lnTo>
                    <a:pt x="150" y="341"/>
                  </a:lnTo>
                  <a:lnTo>
                    <a:pt x="150" y="347"/>
                  </a:lnTo>
                  <a:lnTo>
                    <a:pt x="150" y="347"/>
                  </a:lnTo>
                  <a:lnTo>
                    <a:pt x="150" y="347"/>
                  </a:lnTo>
                  <a:lnTo>
                    <a:pt x="156" y="347"/>
                  </a:lnTo>
                  <a:lnTo>
                    <a:pt x="156" y="353"/>
                  </a:lnTo>
                  <a:lnTo>
                    <a:pt x="150" y="353"/>
                  </a:lnTo>
                  <a:lnTo>
                    <a:pt x="156"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2" y="359"/>
                  </a:lnTo>
                  <a:lnTo>
                    <a:pt x="198" y="359"/>
                  </a:lnTo>
                  <a:lnTo>
                    <a:pt x="192" y="365"/>
                  </a:lnTo>
                  <a:lnTo>
                    <a:pt x="198" y="365"/>
                  </a:lnTo>
                  <a:lnTo>
                    <a:pt x="192" y="371"/>
                  </a:lnTo>
                  <a:lnTo>
                    <a:pt x="192" y="371"/>
                  </a:lnTo>
                  <a:lnTo>
                    <a:pt x="204" y="365"/>
                  </a:lnTo>
                  <a:lnTo>
                    <a:pt x="216" y="371"/>
                  </a:lnTo>
                  <a:lnTo>
                    <a:pt x="216" y="365"/>
                  </a:lnTo>
                  <a:lnTo>
                    <a:pt x="216" y="365"/>
                  </a:lnTo>
                  <a:lnTo>
                    <a:pt x="204" y="359"/>
                  </a:lnTo>
                  <a:lnTo>
                    <a:pt x="222" y="359"/>
                  </a:lnTo>
                  <a:lnTo>
                    <a:pt x="222" y="359"/>
                  </a:lnTo>
                  <a:lnTo>
                    <a:pt x="222" y="359"/>
                  </a:lnTo>
                  <a:lnTo>
                    <a:pt x="222" y="353"/>
                  </a:lnTo>
                  <a:lnTo>
                    <a:pt x="222" y="353"/>
                  </a:lnTo>
                  <a:lnTo>
                    <a:pt x="228" y="353"/>
                  </a:lnTo>
                  <a:lnTo>
                    <a:pt x="222" y="353"/>
                  </a:lnTo>
                  <a:lnTo>
                    <a:pt x="228" y="353"/>
                  </a:lnTo>
                  <a:lnTo>
                    <a:pt x="228" y="347"/>
                  </a:lnTo>
                  <a:lnTo>
                    <a:pt x="234" y="347"/>
                  </a:lnTo>
                  <a:lnTo>
                    <a:pt x="228" y="341"/>
                  </a:lnTo>
                  <a:lnTo>
                    <a:pt x="234" y="341"/>
                  </a:lnTo>
                  <a:lnTo>
                    <a:pt x="234" y="341"/>
                  </a:lnTo>
                  <a:lnTo>
                    <a:pt x="240" y="335"/>
                  </a:lnTo>
                  <a:lnTo>
                    <a:pt x="240" y="335"/>
                  </a:lnTo>
                  <a:lnTo>
                    <a:pt x="234" y="329"/>
                  </a:lnTo>
                  <a:lnTo>
                    <a:pt x="240" y="329"/>
                  </a:lnTo>
                  <a:lnTo>
                    <a:pt x="234" y="323"/>
                  </a:lnTo>
                  <a:lnTo>
                    <a:pt x="246" y="317"/>
                  </a:lnTo>
                  <a:lnTo>
                    <a:pt x="252" y="317"/>
                  </a:lnTo>
                  <a:lnTo>
                    <a:pt x="252" y="317"/>
                  </a:lnTo>
                  <a:lnTo>
                    <a:pt x="252" y="311"/>
                  </a:lnTo>
                  <a:lnTo>
                    <a:pt x="258"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473" y="180"/>
                  </a:lnTo>
                  <a:lnTo>
                    <a:pt x="473" y="180"/>
                  </a:lnTo>
                  <a:lnTo>
                    <a:pt x="503" y="180"/>
                  </a:lnTo>
                  <a:lnTo>
                    <a:pt x="503" y="174"/>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599" y="42"/>
                  </a:lnTo>
                  <a:lnTo>
                    <a:pt x="622" y="42"/>
                  </a:lnTo>
                  <a:lnTo>
                    <a:pt x="646" y="36"/>
                  </a:lnTo>
                  <a:lnTo>
                    <a:pt x="599" y="36"/>
                  </a:lnTo>
                  <a:lnTo>
                    <a:pt x="664" y="30"/>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563" y="6"/>
                  </a:lnTo>
                  <a:lnTo>
                    <a:pt x="461" y="6"/>
                  </a:lnTo>
                  <a:lnTo>
                    <a:pt x="473" y="6"/>
                  </a:lnTo>
                  <a:lnTo>
                    <a:pt x="551" y="6"/>
                  </a:lnTo>
                  <a:lnTo>
                    <a:pt x="521" y="0"/>
                  </a:lnTo>
                  <a:lnTo>
                    <a:pt x="419" y="0"/>
                  </a:lnTo>
                  <a:lnTo>
                    <a:pt x="431" y="6"/>
                  </a:lnTo>
                  <a:lnTo>
                    <a:pt x="419" y="6"/>
                  </a:lnTo>
                  <a:lnTo>
                    <a:pt x="419" y="6"/>
                  </a:lnTo>
                  <a:lnTo>
                    <a:pt x="395" y="6"/>
                  </a:lnTo>
                  <a:lnTo>
                    <a:pt x="359" y="6"/>
                  </a:lnTo>
                  <a:lnTo>
                    <a:pt x="365" y="6"/>
                  </a:lnTo>
                  <a:lnTo>
                    <a:pt x="341" y="6"/>
                  </a:lnTo>
                  <a:lnTo>
                    <a:pt x="383" y="6"/>
                  </a:lnTo>
                  <a:lnTo>
                    <a:pt x="407" y="12"/>
                  </a:lnTo>
                  <a:lnTo>
                    <a:pt x="383" y="12"/>
                  </a:lnTo>
                  <a:lnTo>
                    <a:pt x="383" y="12"/>
                  </a:lnTo>
                  <a:lnTo>
                    <a:pt x="353" y="12"/>
                  </a:lnTo>
                  <a:lnTo>
                    <a:pt x="365" y="12"/>
                  </a:lnTo>
                  <a:lnTo>
                    <a:pt x="353" y="12"/>
                  </a:lnTo>
                  <a:lnTo>
                    <a:pt x="353" y="18"/>
                  </a:lnTo>
                  <a:lnTo>
                    <a:pt x="353" y="18"/>
                  </a:lnTo>
                  <a:lnTo>
                    <a:pt x="293" y="12"/>
                  </a:lnTo>
                  <a:lnTo>
                    <a:pt x="287" y="18"/>
                  </a:lnTo>
                  <a:lnTo>
                    <a:pt x="293" y="24"/>
                  </a:lnTo>
                  <a:lnTo>
                    <a:pt x="264" y="18"/>
                  </a:lnTo>
                  <a:lnTo>
                    <a:pt x="252" y="24"/>
                  </a:lnTo>
                  <a:lnTo>
                    <a:pt x="252" y="24"/>
                  </a:lnTo>
                  <a:lnTo>
                    <a:pt x="252" y="12"/>
                  </a:lnTo>
                  <a:lnTo>
                    <a:pt x="198" y="18"/>
                  </a:lnTo>
                  <a:lnTo>
                    <a:pt x="216" y="24"/>
                  </a:lnTo>
                  <a:lnTo>
                    <a:pt x="198" y="24"/>
                  </a:lnTo>
                  <a:lnTo>
                    <a:pt x="174" y="18"/>
                  </a:lnTo>
                  <a:lnTo>
                    <a:pt x="174" y="24"/>
                  </a:lnTo>
                  <a:lnTo>
                    <a:pt x="168" y="30"/>
                  </a:lnTo>
                  <a:lnTo>
                    <a:pt x="144" y="30"/>
                  </a:lnTo>
                  <a:lnTo>
                    <a:pt x="144" y="30"/>
                  </a:lnTo>
                  <a:lnTo>
                    <a:pt x="138" y="30"/>
                  </a:lnTo>
                  <a:lnTo>
                    <a:pt x="84" y="42"/>
                  </a:lnTo>
                  <a:lnTo>
                    <a:pt x="120" y="42"/>
                  </a:lnTo>
                  <a:lnTo>
                    <a:pt x="114" y="42"/>
                  </a:lnTo>
                  <a:lnTo>
                    <a:pt x="108" y="48"/>
                  </a:lnTo>
                  <a:lnTo>
                    <a:pt x="96" y="54"/>
                  </a:lnTo>
                  <a:lnTo>
                    <a:pt x="54" y="60"/>
                  </a:lnTo>
                  <a:lnTo>
                    <a:pt x="6" y="66"/>
                  </a:lnTo>
                  <a:lnTo>
                    <a:pt x="6" y="66"/>
                  </a:lnTo>
                  <a:lnTo>
                    <a:pt x="6" y="72"/>
                  </a:lnTo>
                  <a:lnTo>
                    <a:pt x="30" y="72"/>
                  </a:lnTo>
                  <a:lnTo>
                    <a:pt x="24" y="78"/>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44" y="126"/>
                  </a:lnTo>
                  <a:lnTo>
                    <a:pt x="150" y="126"/>
                  </a:lnTo>
                  <a:lnTo>
                    <a:pt x="150" y="138"/>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86"/>
                  </a:lnTo>
                  <a:lnTo>
                    <a:pt x="186" y="192"/>
                  </a:lnTo>
                  <a:lnTo>
                    <a:pt x="144" y="180"/>
                  </a:lnTo>
                  <a:lnTo>
                    <a:pt x="144" y="186"/>
                  </a:lnTo>
                  <a:lnTo>
                    <a:pt x="186" y="198"/>
                  </a:lnTo>
                  <a:lnTo>
                    <a:pt x="180" y="204"/>
                  </a:lnTo>
                  <a:lnTo>
                    <a:pt x="180" y="204"/>
                  </a:lnTo>
                  <a:lnTo>
                    <a:pt x="174" y="210"/>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0" y="234"/>
                  </a:lnTo>
                  <a:lnTo>
                    <a:pt x="156" y="234"/>
                  </a:lnTo>
                  <a:lnTo>
                    <a:pt x="162" y="234"/>
                  </a:lnTo>
                  <a:lnTo>
                    <a:pt x="168" y="234"/>
                  </a:lnTo>
                  <a:lnTo>
                    <a:pt x="162" y="234"/>
                  </a:lnTo>
                  <a:lnTo>
                    <a:pt x="168"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26" y="252"/>
                  </a:lnTo>
                  <a:lnTo>
                    <a:pt x="132" y="258"/>
                  </a:lnTo>
                  <a:lnTo>
                    <a:pt x="120" y="258"/>
                  </a:lnTo>
                  <a:lnTo>
                    <a:pt x="114" y="258"/>
                  </a:lnTo>
                  <a:lnTo>
                    <a:pt x="144" y="252"/>
                  </a:lnTo>
                  <a:lnTo>
                    <a:pt x="162" y="246"/>
                  </a:lnTo>
                  <a:lnTo>
                    <a:pt x="156" y="252"/>
                  </a:lnTo>
                  <a:lnTo>
                    <a:pt x="114" y="264"/>
                  </a:lnTo>
                  <a:lnTo>
                    <a:pt x="120" y="264"/>
                  </a:lnTo>
                  <a:lnTo>
                    <a:pt x="120" y="264"/>
                  </a:lnTo>
                  <a:lnTo>
                    <a:pt x="138" y="264"/>
                  </a:lnTo>
                  <a:lnTo>
                    <a:pt x="120" y="270"/>
                  </a:lnTo>
                  <a:lnTo>
                    <a:pt x="126" y="270"/>
                  </a:lnTo>
                  <a:lnTo>
                    <a:pt x="132" y="270"/>
                  </a:lnTo>
                  <a:lnTo>
                    <a:pt x="150" y="27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736" name="Freeform 4499"/>
            <p:cNvSpPr>
              <a:spLocks/>
            </p:cNvSpPr>
            <p:nvPr/>
          </p:nvSpPr>
          <p:spPr bwMode="auto">
            <a:xfrm>
              <a:off x="1824" y="1082"/>
              <a:ext cx="32" cy="20"/>
            </a:xfrm>
            <a:custGeom>
              <a:avLst/>
              <a:gdLst>
                <a:gd name="T0" fmla="*/ 47 w 30"/>
                <a:gd name="T1" fmla="*/ 24 h 18"/>
                <a:gd name="T2" fmla="*/ 6 w 30"/>
                <a:gd name="T3" fmla="*/ 0 h 18"/>
                <a:gd name="T4" fmla="*/ 0 w 30"/>
                <a:gd name="T5" fmla="*/ 13 h 18"/>
                <a:gd name="T6" fmla="*/ 0 w 30"/>
                <a:gd name="T7" fmla="*/ 13 h 18"/>
                <a:gd name="T8" fmla="*/ 0 w 30"/>
                <a:gd name="T9" fmla="*/ 13 h 18"/>
                <a:gd name="T10" fmla="*/ 0 w 30"/>
                <a:gd name="T11" fmla="*/ 24 h 18"/>
                <a:gd name="T12" fmla="*/ 6 w 30"/>
                <a:gd name="T13" fmla="*/ 24 h 18"/>
                <a:gd name="T14" fmla="*/ 6 w 30"/>
                <a:gd name="T15" fmla="*/ 37 h 18"/>
                <a:gd name="T16" fmla="*/ 47 w 30"/>
                <a:gd name="T17" fmla="*/ 2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32148" name="Freeform 4500"/>
            <p:cNvSpPr>
              <a:spLocks/>
            </p:cNvSpPr>
            <p:nvPr/>
          </p:nvSpPr>
          <p:spPr bwMode="auto">
            <a:xfrm>
              <a:off x="2195" y="1157"/>
              <a:ext cx="145" cy="59"/>
            </a:xfrm>
            <a:custGeom>
              <a:avLst/>
              <a:gdLst>
                <a:gd name="T0" fmla="*/ 113 w 143"/>
                <a:gd name="T1" fmla="*/ 0 h 53"/>
                <a:gd name="T2" fmla="*/ 107 w 143"/>
                <a:gd name="T3" fmla="*/ 0 h 53"/>
                <a:gd name="T4" fmla="*/ 96 w 143"/>
                <a:gd name="T5" fmla="*/ 6 h 53"/>
                <a:gd name="T6" fmla="*/ 90 w 143"/>
                <a:gd name="T7" fmla="*/ 6 h 53"/>
                <a:gd name="T8" fmla="*/ 84 w 143"/>
                <a:gd name="T9" fmla="*/ 12 h 53"/>
                <a:gd name="T10" fmla="*/ 84 w 143"/>
                <a:gd name="T11" fmla="*/ 12 h 53"/>
                <a:gd name="T12" fmla="*/ 72 w 143"/>
                <a:gd name="T13" fmla="*/ 6 h 53"/>
                <a:gd name="T14" fmla="*/ 72 w 143"/>
                <a:gd name="T15" fmla="*/ 12 h 53"/>
                <a:gd name="T16" fmla="*/ 60 w 143"/>
                <a:gd name="T17" fmla="*/ 6 h 53"/>
                <a:gd name="T18" fmla="*/ 54 w 143"/>
                <a:gd name="T19" fmla="*/ 12 h 53"/>
                <a:gd name="T20" fmla="*/ 48 w 143"/>
                <a:gd name="T21" fmla="*/ 18 h 53"/>
                <a:gd name="T22" fmla="*/ 42 w 143"/>
                <a:gd name="T23" fmla="*/ 12 h 53"/>
                <a:gd name="T24" fmla="*/ 42 w 143"/>
                <a:gd name="T25" fmla="*/ 12 h 53"/>
                <a:gd name="T26" fmla="*/ 24 w 143"/>
                <a:gd name="T27" fmla="*/ 0 h 53"/>
                <a:gd name="T28" fmla="*/ 30 w 143"/>
                <a:gd name="T29" fmla="*/ 6 h 53"/>
                <a:gd name="T30" fmla="*/ 30 w 143"/>
                <a:gd name="T31" fmla="*/ 6 h 53"/>
                <a:gd name="T32" fmla="*/ 18 w 143"/>
                <a:gd name="T33" fmla="*/ 6 h 53"/>
                <a:gd name="T34" fmla="*/ 18 w 143"/>
                <a:gd name="T35" fmla="*/ 6 h 53"/>
                <a:gd name="T36" fmla="*/ 12 w 143"/>
                <a:gd name="T37" fmla="*/ 12 h 53"/>
                <a:gd name="T38" fmla="*/ 18 w 143"/>
                <a:gd name="T39" fmla="*/ 12 h 53"/>
                <a:gd name="T40" fmla="*/ 18 w 143"/>
                <a:gd name="T41" fmla="*/ 12 h 53"/>
                <a:gd name="T42" fmla="*/ 6 w 143"/>
                <a:gd name="T43" fmla="*/ 12 h 53"/>
                <a:gd name="T44" fmla="*/ 12 w 143"/>
                <a:gd name="T45" fmla="*/ 12 h 53"/>
                <a:gd name="T46" fmla="*/ 0 w 143"/>
                <a:gd name="T47" fmla="*/ 12 h 53"/>
                <a:gd name="T48" fmla="*/ 30 w 143"/>
                <a:gd name="T49" fmla="*/ 18 h 53"/>
                <a:gd name="T50" fmla="*/ 30 w 143"/>
                <a:gd name="T51" fmla="*/ 18 h 53"/>
                <a:gd name="T52" fmla="*/ 30 w 143"/>
                <a:gd name="T53" fmla="*/ 24 h 53"/>
                <a:gd name="T54" fmla="*/ 6 w 143"/>
                <a:gd name="T55" fmla="*/ 24 h 53"/>
                <a:gd name="T56" fmla="*/ 24 w 143"/>
                <a:gd name="T57" fmla="*/ 29 h 53"/>
                <a:gd name="T58" fmla="*/ 30 w 143"/>
                <a:gd name="T59" fmla="*/ 29 h 53"/>
                <a:gd name="T60" fmla="*/ 30 w 143"/>
                <a:gd name="T61" fmla="*/ 35 h 53"/>
                <a:gd name="T62" fmla="*/ 36 w 143"/>
                <a:gd name="T63" fmla="*/ 35 h 53"/>
                <a:gd name="T64" fmla="*/ 30 w 143"/>
                <a:gd name="T65" fmla="*/ 35 h 53"/>
                <a:gd name="T66" fmla="*/ 18 w 143"/>
                <a:gd name="T67" fmla="*/ 41 h 53"/>
                <a:gd name="T68" fmla="*/ 30 w 143"/>
                <a:gd name="T69" fmla="*/ 47 h 53"/>
                <a:gd name="T70" fmla="*/ 48 w 143"/>
                <a:gd name="T71" fmla="*/ 47 h 53"/>
                <a:gd name="T72" fmla="*/ 78 w 143"/>
                <a:gd name="T73" fmla="*/ 53 h 53"/>
                <a:gd name="T74" fmla="*/ 102 w 143"/>
                <a:gd name="T75" fmla="*/ 41 h 53"/>
                <a:gd name="T76" fmla="*/ 119 w 143"/>
                <a:gd name="T77" fmla="*/ 35 h 53"/>
                <a:gd name="T78" fmla="*/ 131 w 143"/>
                <a:gd name="T79" fmla="*/ 29 h 53"/>
                <a:gd name="T80" fmla="*/ 137 w 143"/>
                <a:gd name="T81" fmla="*/ 24 h 53"/>
                <a:gd name="T82" fmla="*/ 143 w 143"/>
                <a:gd name="T83" fmla="*/ 24 h 53"/>
                <a:gd name="T84" fmla="*/ 137 w 143"/>
                <a:gd name="T85" fmla="*/ 18 h 53"/>
                <a:gd name="T86" fmla="*/ 143 w 143"/>
                <a:gd name="T87" fmla="*/ 18 h 53"/>
                <a:gd name="T88" fmla="*/ 143 w 143"/>
                <a:gd name="T89" fmla="*/ 18 h 53"/>
                <a:gd name="T90" fmla="*/ 131 w 143"/>
                <a:gd name="T91" fmla="*/ 18 h 53"/>
                <a:gd name="T92" fmla="*/ 137 w 143"/>
                <a:gd name="T93" fmla="*/ 12 h 53"/>
                <a:gd name="T94" fmla="*/ 131 w 143"/>
                <a:gd name="T95" fmla="*/ 12 h 53"/>
                <a:gd name="T96" fmla="*/ 125 w 143"/>
                <a:gd name="T97" fmla="*/ 6 h 53"/>
                <a:gd name="T98" fmla="*/ 131 w 143"/>
                <a:gd name="T99" fmla="*/ 0 h 53"/>
                <a:gd name="T100" fmla="*/ 125 w 143"/>
                <a:gd name="T101" fmla="*/ 0 h 53"/>
                <a:gd name="T102" fmla="*/ 113 w 143"/>
                <a:gd name="T10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 h="53">
                  <a:moveTo>
                    <a:pt x="113" y="0"/>
                  </a:moveTo>
                  <a:lnTo>
                    <a:pt x="107" y="0"/>
                  </a:lnTo>
                  <a:lnTo>
                    <a:pt x="96" y="6"/>
                  </a:lnTo>
                  <a:lnTo>
                    <a:pt x="90" y="6"/>
                  </a:lnTo>
                  <a:lnTo>
                    <a:pt x="84" y="12"/>
                  </a:lnTo>
                  <a:lnTo>
                    <a:pt x="84" y="12"/>
                  </a:lnTo>
                  <a:lnTo>
                    <a:pt x="72" y="6"/>
                  </a:lnTo>
                  <a:lnTo>
                    <a:pt x="72" y="12"/>
                  </a:lnTo>
                  <a:lnTo>
                    <a:pt x="60" y="6"/>
                  </a:lnTo>
                  <a:lnTo>
                    <a:pt x="54" y="12"/>
                  </a:lnTo>
                  <a:lnTo>
                    <a:pt x="48" y="18"/>
                  </a:lnTo>
                  <a:lnTo>
                    <a:pt x="42" y="12"/>
                  </a:lnTo>
                  <a:lnTo>
                    <a:pt x="42" y="12"/>
                  </a:lnTo>
                  <a:lnTo>
                    <a:pt x="24" y="0"/>
                  </a:lnTo>
                  <a:lnTo>
                    <a:pt x="30" y="6"/>
                  </a:lnTo>
                  <a:lnTo>
                    <a:pt x="30" y="6"/>
                  </a:lnTo>
                  <a:lnTo>
                    <a:pt x="18" y="6"/>
                  </a:lnTo>
                  <a:lnTo>
                    <a:pt x="18" y="6"/>
                  </a:lnTo>
                  <a:lnTo>
                    <a:pt x="12" y="12"/>
                  </a:lnTo>
                  <a:lnTo>
                    <a:pt x="18" y="12"/>
                  </a:lnTo>
                  <a:lnTo>
                    <a:pt x="18" y="12"/>
                  </a:lnTo>
                  <a:lnTo>
                    <a:pt x="6" y="12"/>
                  </a:lnTo>
                  <a:lnTo>
                    <a:pt x="12" y="12"/>
                  </a:lnTo>
                  <a:lnTo>
                    <a:pt x="0" y="12"/>
                  </a:lnTo>
                  <a:lnTo>
                    <a:pt x="30" y="18"/>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43" y="18"/>
                  </a:lnTo>
                  <a:lnTo>
                    <a:pt x="131" y="18"/>
                  </a:lnTo>
                  <a:lnTo>
                    <a:pt x="137" y="12"/>
                  </a:lnTo>
                  <a:lnTo>
                    <a:pt x="131" y="12"/>
                  </a:lnTo>
                  <a:lnTo>
                    <a:pt x="125" y="6"/>
                  </a:lnTo>
                  <a:lnTo>
                    <a:pt x="131" y="0"/>
                  </a:lnTo>
                  <a:lnTo>
                    <a:pt x="125" y="0"/>
                  </a:lnTo>
                  <a:lnTo>
                    <a:pt x="113" y="0"/>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2149" name="Freeform 4501"/>
            <p:cNvSpPr>
              <a:spLocks/>
            </p:cNvSpPr>
            <p:nvPr/>
          </p:nvSpPr>
          <p:spPr bwMode="auto">
            <a:xfrm>
              <a:off x="2370" y="1385"/>
              <a:ext cx="61" cy="75"/>
            </a:xfrm>
            <a:custGeom>
              <a:avLst/>
              <a:gdLst>
                <a:gd name="T0" fmla="*/ 60 w 60"/>
                <a:gd name="T1" fmla="*/ 48 h 66"/>
                <a:gd name="T2" fmla="*/ 60 w 60"/>
                <a:gd name="T3" fmla="*/ 18 h 66"/>
                <a:gd name="T4" fmla="*/ 48 w 60"/>
                <a:gd name="T5" fmla="*/ 18 h 66"/>
                <a:gd name="T6" fmla="*/ 48 w 60"/>
                <a:gd name="T7" fmla="*/ 18 h 66"/>
                <a:gd name="T8" fmla="*/ 36 w 60"/>
                <a:gd name="T9" fmla="*/ 18 h 66"/>
                <a:gd name="T10" fmla="*/ 48 w 60"/>
                <a:gd name="T11" fmla="*/ 0 h 66"/>
                <a:gd name="T12" fmla="*/ 48 w 60"/>
                <a:gd name="T13" fmla="*/ 0 h 66"/>
                <a:gd name="T14" fmla="*/ 42 w 60"/>
                <a:gd name="T15" fmla="*/ 0 h 66"/>
                <a:gd name="T16" fmla="*/ 36 w 60"/>
                <a:gd name="T17" fmla="*/ 0 h 66"/>
                <a:gd name="T18" fmla="*/ 24 w 60"/>
                <a:gd name="T19" fmla="*/ 6 h 66"/>
                <a:gd name="T20" fmla="*/ 30 w 60"/>
                <a:gd name="T21" fmla="*/ 12 h 66"/>
                <a:gd name="T22" fmla="*/ 24 w 60"/>
                <a:gd name="T23" fmla="*/ 18 h 66"/>
                <a:gd name="T24" fmla="*/ 6 w 60"/>
                <a:gd name="T25" fmla="*/ 18 h 66"/>
                <a:gd name="T26" fmla="*/ 6 w 60"/>
                <a:gd name="T27" fmla="*/ 24 h 66"/>
                <a:gd name="T28" fmla="*/ 0 w 60"/>
                <a:gd name="T29" fmla="*/ 30 h 66"/>
                <a:gd name="T30" fmla="*/ 18 w 60"/>
                <a:gd name="T31" fmla="*/ 36 h 66"/>
                <a:gd name="T32" fmla="*/ 6 w 60"/>
                <a:gd name="T33" fmla="*/ 48 h 66"/>
                <a:gd name="T34" fmla="*/ 18 w 60"/>
                <a:gd name="T35" fmla="*/ 48 h 66"/>
                <a:gd name="T36" fmla="*/ 6 w 60"/>
                <a:gd name="T37" fmla="*/ 54 h 66"/>
                <a:gd name="T38" fmla="*/ 0 w 60"/>
                <a:gd name="T39" fmla="*/ 54 h 66"/>
                <a:gd name="T40" fmla="*/ 0 w 60"/>
                <a:gd name="T41" fmla="*/ 60 h 66"/>
                <a:gd name="T42" fmla="*/ 0 w 60"/>
                <a:gd name="T43" fmla="*/ 60 h 66"/>
                <a:gd name="T44" fmla="*/ 6 w 60"/>
                <a:gd name="T45" fmla="*/ 66 h 66"/>
                <a:gd name="T46" fmla="*/ 0 w 60"/>
                <a:gd name="T47" fmla="*/ 66 h 66"/>
                <a:gd name="T48" fmla="*/ 6 w 60"/>
                <a:gd name="T49" fmla="*/ 66 h 66"/>
                <a:gd name="T50" fmla="*/ 6 w 60"/>
                <a:gd name="T51" fmla="*/ 66 h 66"/>
                <a:gd name="T52" fmla="*/ 24 w 60"/>
                <a:gd name="T53" fmla="*/ 66 h 66"/>
                <a:gd name="T54" fmla="*/ 36 w 60"/>
                <a:gd name="T55" fmla="*/ 60 h 66"/>
                <a:gd name="T56" fmla="*/ 54 w 60"/>
                <a:gd name="T57" fmla="*/ 60 h 66"/>
                <a:gd name="T58" fmla="*/ 60 w 60"/>
                <a:gd name="T59"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66">
                  <a:moveTo>
                    <a:pt x="60" y="48"/>
                  </a:moveTo>
                  <a:lnTo>
                    <a:pt x="60" y="18"/>
                  </a:lnTo>
                  <a:lnTo>
                    <a:pt x="48" y="18"/>
                  </a:lnTo>
                  <a:lnTo>
                    <a:pt x="48" y="18"/>
                  </a:lnTo>
                  <a:lnTo>
                    <a:pt x="36" y="18"/>
                  </a:lnTo>
                  <a:lnTo>
                    <a:pt x="48" y="0"/>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0" y="60"/>
                  </a:lnTo>
                  <a:lnTo>
                    <a:pt x="6" y="66"/>
                  </a:lnTo>
                  <a:lnTo>
                    <a:pt x="0" y="66"/>
                  </a:lnTo>
                  <a:lnTo>
                    <a:pt x="6" y="66"/>
                  </a:lnTo>
                  <a:lnTo>
                    <a:pt x="6" y="66"/>
                  </a:lnTo>
                  <a:lnTo>
                    <a:pt x="24" y="66"/>
                  </a:lnTo>
                  <a:lnTo>
                    <a:pt x="36" y="60"/>
                  </a:lnTo>
                  <a:lnTo>
                    <a:pt x="54" y="60"/>
                  </a:lnTo>
                  <a:lnTo>
                    <a:pt x="60" y="48"/>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2150" name="Freeform 4502"/>
            <p:cNvSpPr>
              <a:spLocks/>
            </p:cNvSpPr>
            <p:nvPr/>
          </p:nvSpPr>
          <p:spPr bwMode="auto">
            <a:xfrm>
              <a:off x="2437" y="1311"/>
              <a:ext cx="116" cy="182"/>
            </a:xfrm>
            <a:custGeom>
              <a:avLst/>
              <a:gdLst>
                <a:gd name="T0" fmla="*/ 12 w 114"/>
                <a:gd name="T1" fmla="*/ 48 h 162"/>
                <a:gd name="T2" fmla="*/ 18 w 114"/>
                <a:gd name="T3" fmla="*/ 54 h 162"/>
                <a:gd name="T4" fmla="*/ 12 w 114"/>
                <a:gd name="T5" fmla="*/ 66 h 162"/>
                <a:gd name="T6" fmla="*/ 24 w 114"/>
                <a:gd name="T7" fmla="*/ 72 h 162"/>
                <a:gd name="T8" fmla="*/ 36 w 114"/>
                <a:gd name="T9" fmla="*/ 78 h 162"/>
                <a:gd name="T10" fmla="*/ 42 w 114"/>
                <a:gd name="T11" fmla="*/ 102 h 162"/>
                <a:gd name="T12" fmla="*/ 18 w 114"/>
                <a:gd name="T13" fmla="*/ 108 h 162"/>
                <a:gd name="T14" fmla="*/ 24 w 114"/>
                <a:gd name="T15" fmla="*/ 114 h 162"/>
                <a:gd name="T16" fmla="*/ 12 w 114"/>
                <a:gd name="T17" fmla="*/ 132 h 162"/>
                <a:gd name="T18" fmla="*/ 30 w 114"/>
                <a:gd name="T19" fmla="*/ 138 h 162"/>
                <a:gd name="T20" fmla="*/ 42 w 114"/>
                <a:gd name="T21" fmla="*/ 138 h 162"/>
                <a:gd name="T22" fmla="*/ 12 w 114"/>
                <a:gd name="T23" fmla="*/ 150 h 162"/>
                <a:gd name="T24" fmla="*/ 6 w 114"/>
                <a:gd name="T25" fmla="*/ 162 h 162"/>
                <a:gd name="T26" fmla="*/ 30 w 114"/>
                <a:gd name="T27" fmla="*/ 162 h 162"/>
                <a:gd name="T28" fmla="*/ 48 w 114"/>
                <a:gd name="T29" fmla="*/ 150 h 162"/>
                <a:gd name="T30" fmla="*/ 90 w 114"/>
                <a:gd name="T31" fmla="*/ 150 h 162"/>
                <a:gd name="T32" fmla="*/ 96 w 114"/>
                <a:gd name="T33" fmla="*/ 138 h 162"/>
                <a:gd name="T34" fmla="*/ 114 w 114"/>
                <a:gd name="T35" fmla="*/ 114 h 162"/>
                <a:gd name="T36" fmla="*/ 90 w 114"/>
                <a:gd name="T37" fmla="*/ 108 h 162"/>
                <a:gd name="T38" fmla="*/ 78 w 114"/>
                <a:gd name="T39" fmla="*/ 96 h 162"/>
                <a:gd name="T40" fmla="*/ 84 w 114"/>
                <a:gd name="T41" fmla="*/ 90 h 162"/>
                <a:gd name="T42" fmla="*/ 54 w 114"/>
                <a:gd name="T43" fmla="*/ 54 h 162"/>
                <a:gd name="T44" fmla="*/ 48 w 114"/>
                <a:gd name="T45" fmla="*/ 48 h 162"/>
                <a:gd name="T46" fmla="*/ 42 w 114"/>
                <a:gd name="T47" fmla="*/ 42 h 162"/>
                <a:gd name="T48" fmla="*/ 30 w 114"/>
                <a:gd name="T49" fmla="*/ 18 h 162"/>
                <a:gd name="T50" fmla="*/ 30 w 114"/>
                <a:gd name="T51" fmla="*/ 18 h 162"/>
                <a:gd name="T52" fmla="*/ 18 w 114"/>
                <a:gd name="T53" fmla="*/ 0 h 162"/>
                <a:gd name="T54" fmla="*/ 12 w 114"/>
                <a:gd name="T55" fmla="*/ 12 h 162"/>
                <a:gd name="T56" fmla="*/ 6 w 114"/>
                <a:gd name="T57" fmla="*/ 24 h 162"/>
                <a:gd name="T58" fmla="*/ 6 w 114"/>
                <a:gd name="T59" fmla="*/ 30 h 162"/>
                <a:gd name="T60" fmla="*/ 0 w 114"/>
                <a:gd name="T61" fmla="*/ 36 h 162"/>
                <a:gd name="T62" fmla="*/ 12 w 114"/>
                <a:gd name="T63" fmla="*/ 36 h 162"/>
                <a:gd name="T64" fmla="*/ 0 w 114"/>
                <a:gd name="T65" fmla="*/ 6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162">
                  <a:moveTo>
                    <a:pt x="0" y="66"/>
                  </a:moveTo>
                  <a:lnTo>
                    <a:pt x="12" y="48"/>
                  </a:lnTo>
                  <a:lnTo>
                    <a:pt x="12" y="48"/>
                  </a:lnTo>
                  <a:lnTo>
                    <a:pt x="18" y="54"/>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90" y="108"/>
                  </a:lnTo>
                  <a:lnTo>
                    <a:pt x="78" y="96"/>
                  </a:lnTo>
                  <a:lnTo>
                    <a:pt x="84" y="96"/>
                  </a:lnTo>
                  <a:lnTo>
                    <a:pt x="84" y="90"/>
                  </a:lnTo>
                  <a:lnTo>
                    <a:pt x="72" y="78"/>
                  </a:lnTo>
                  <a:lnTo>
                    <a:pt x="54" y="54"/>
                  </a:lnTo>
                  <a:lnTo>
                    <a:pt x="36" y="48"/>
                  </a:lnTo>
                  <a:lnTo>
                    <a:pt x="48" y="48"/>
                  </a:lnTo>
                  <a:lnTo>
                    <a:pt x="42" y="42"/>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24"/>
                  </a:lnTo>
                  <a:lnTo>
                    <a:pt x="6" y="30"/>
                  </a:lnTo>
                  <a:lnTo>
                    <a:pt x="0" y="36"/>
                  </a:lnTo>
                  <a:lnTo>
                    <a:pt x="0" y="36"/>
                  </a:lnTo>
                  <a:lnTo>
                    <a:pt x="0" y="42"/>
                  </a:lnTo>
                  <a:lnTo>
                    <a:pt x="12" y="36"/>
                  </a:lnTo>
                  <a:lnTo>
                    <a:pt x="12" y="36"/>
                  </a:lnTo>
                  <a:lnTo>
                    <a:pt x="0" y="66"/>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32151" name="Freeform 4503"/>
            <p:cNvSpPr>
              <a:spLocks/>
            </p:cNvSpPr>
            <p:nvPr/>
          </p:nvSpPr>
          <p:spPr bwMode="auto">
            <a:xfrm>
              <a:off x="2406" y="1385"/>
              <a:ext cx="37" cy="21"/>
            </a:xfrm>
            <a:custGeom>
              <a:avLst/>
              <a:gdLst>
                <a:gd name="T0" fmla="*/ 36 w 36"/>
                <a:gd name="T1" fmla="*/ 12 h 18"/>
                <a:gd name="T2" fmla="*/ 30 w 36"/>
                <a:gd name="T3" fmla="*/ 6 h 18"/>
                <a:gd name="T4" fmla="*/ 24 w 36"/>
                <a:gd name="T5" fmla="*/ 0 h 18"/>
                <a:gd name="T6" fmla="*/ 12 w 36"/>
                <a:gd name="T7" fmla="*/ 0 h 18"/>
                <a:gd name="T8" fmla="*/ 0 w 36"/>
                <a:gd name="T9" fmla="*/ 18 h 18"/>
                <a:gd name="T10" fmla="*/ 12 w 36"/>
                <a:gd name="T11" fmla="*/ 18 h 18"/>
                <a:gd name="T12" fmla="*/ 12 w 36"/>
                <a:gd name="T13" fmla="*/ 18 h 18"/>
                <a:gd name="T14" fmla="*/ 24 w 36"/>
                <a:gd name="T15" fmla="*/ 18 h 18"/>
                <a:gd name="T16" fmla="*/ 36 w 36"/>
                <a:gd name="T1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8">
                  <a:moveTo>
                    <a:pt x="36" y="12"/>
                  </a:moveTo>
                  <a:lnTo>
                    <a:pt x="30" y="6"/>
                  </a:lnTo>
                  <a:lnTo>
                    <a:pt x="24" y="0"/>
                  </a:lnTo>
                  <a:lnTo>
                    <a:pt x="12" y="0"/>
                  </a:lnTo>
                  <a:lnTo>
                    <a:pt x="0" y="18"/>
                  </a:lnTo>
                  <a:lnTo>
                    <a:pt x="12" y="18"/>
                  </a:lnTo>
                  <a:lnTo>
                    <a:pt x="12" y="18"/>
                  </a:lnTo>
                  <a:lnTo>
                    <a:pt x="24" y="18"/>
                  </a:lnTo>
                  <a:lnTo>
                    <a:pt x="36" y="12"/>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741" name="Freeform 450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1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2742" name="Freeform 4505"/>
            <p:cNvSpPr>
              <a:spLocks/>
            </p:cNvSpPr>
            <p:nvPr/>
          </p:nvSpPr>
          <p:spPr bwMode="auto">
            <a:xfrm>
              <a:off x="2425" y="1318"/>
              <a:ext cx="12" cy="13"/>
            </a:xfrm>
            <a:custGeom>
              <a:avLst/>
              <a:gdLst>
                <a:gd name="T0" fmla="*/ 12 w 12"/>
                <a:gd name="T1" fmla="*/ 13 h 12"/>
                <a:gd name="T2" fmla="*/ 12 w 12"/>
                <a:gd name="T3" fmla="*/ 0 h 12"/>
                <a:gd name="T4" fmla="*/ 0 w 12"/>
                <a:gd name="T5" fmla="*/ 13 h 12"/>
                <a:gd name="T6" fmla="*/ 0 w 12"/>
                <a:gd name="T7" fmla="*/ 20 h 12"/>
                <a:gd name="T8" fmla="*/ 12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2743" name="Freeform 4506"/>
            <p:cNvSpPr>
              <a:spLocks/>
            </p:cNvSpPr>
            <p:nvPr/>
          </p:nvSpPr>
          <p:spPr bwMode="auto">
            <a:xfrm>
              <a:off x="2504" y="1277"/>
              <a:ext cx="7" cy="7"/>
            </a:xfrm>
            <a:custGeom>
              <a:avLst/>
              <a:gdLst>
                <a:gd name="T0" fmla="*/ 0 w 6"/>
                <a:gd name="T1" fmla="*/ 0 h 6"/>
                <a:gd name="T2" fmla="*/ 0 w 6"/>
                <a:gd name="T3" fmla="*/ 0 h 6"/>
                <a:gd name="T4" fmla="*/ 0 w 6"/>
                <a:gd name="T5" fmla="*/ 18 h 6"/>
                <a:gd name="T6" fmla="*/ 0 w 6"/>
                <a:gd name="T7" fmla="*/ 18 h 6"/>
                <a:gd name="T8" fmla="*/ 1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2744" name="Freeform 4507"/>
            <p:cNvSpPr>
              <a:spLocks/>
            </p:cNvSpPr>
            <p:nvPr/>
          </p:nvSpPr>
          <p:spPr bwMode="auto">
            <a:xfrm>
              <a:off x="2437" y="1358"/>
              <a:ext cx="6" cy="7"/>
            </a:xfrm>
            <a:custGeom>
              <a:avLst/>
              <a:gdLst>
                <a:gd name="T0" fmla="*/ 0 w 6"/>
                <a:gd name="T1" fmla="*/ 18 h 6"/>
                <a:gd name="T2" fmla="*/ 6 w 6"/>
                <a:gd name="T3" fmla="*/ 0 h 6"/>
                <a:gd name="T4" fmla="*/ 0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12745" name="Freeform 4508"/>
            <p:cNvSpPr>
              <a:spLocks/>
            </p:cNvSpPr>
            <p:nvPr/>
          </p:nvSpPr>
          <p:spPr bwMode="auto">
            <a:xfrm>
              <a:off x="2456" y="1419"/>
              <a:ext cx="5" cy="7"/>
            </a:xfrm>
            <a:custGeom>
              <a:avLst/>
              <a:gdLst>
                <a:gd name="T0" fmla="*/ 3 w 6"/>
                <a:gd name="T1" fmla="*/ 18 h 6"/>
                <a:gd name="T2" fmla="*/ 3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2746" name="Freeform 450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2747" name="Freeform 4510"/>
            <p:cNvSpPr>
              <a:spLocks/>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748" name="Freeform 4511"/>
            <p:cNvSpPr>
              <a:spLocks/>
            </p:cNvSpPr>
            <p:nvPr/>
          </p:nvSpPr>
          <p:spPr bwMode="auto">
            <a:xfrm>
              <a:off x="2055" y="1749"/>
              <a:ext cx="7" cy="1"/>
            </a:xfrm>
            <a:custGeom>
              <a:avLst/>
              <a:gdLst>
                <a:gd name="T0" fmla="*/ 0 w 6"/>
                <a:gd name="T1" fmla="*/ 0 h 1"/>
                <a:gd name="T2" fmla="*/ 0 w 6"/>
                <a:gd name="T3" fmla="*/ 0 h 1"/>
                <a:gd name="T4" fmla="*/ 1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749" name="Rectangle 451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2750" name="Freeform 4513"/>
            <p:cNvSpPr>
              <a:spLocks/>
            </p:cNvSpPr>
            <p:nvPr/>
          </p:nvSpPr>
          <p:spPr bwMode="auto">
            <a:xfrm>
              <a:off x="1424" y="1884"/>
              <a:ext cx="1" cy="7"/>
            </a:xfrm>
            <a:custGeom>
              <a:avLst/>
              <a:gdLst>
                <a:gd name="T0" fmla="*/ 0 w 1"/>
                <a:gd name="T1" fmla="*/ 0 h 6"/>
                <a:gd name="T2" fmla="*/ 0 w 1"/>
                <a:gd name="T3" fmla="*/ 0 h 6"/>
                <a:gd name="T4" fmla="*/ 0 w 1"/>
                <a:gd name="T5" fmla="*/ 18 h 6"/>
                <a:gd name="T6" fmla="*/ 0 w 1"/>
                <a:gd name="T7" fmla="*/ 18 h 6"/>
                <a:gd name="T8" fmla="*/ 0 w 1"/>
                <a:gd name="T9" fmla="*/ 18 h 6"/>
                <a:gd name="T10" fmla="*/ 0 w 1"/>
                <a:gd name="T11" fmla="*/ 18 h 6"/>
                <a:gd name="T12" fmla="*/ 0 w 1"/>
                <a:gd name="T13" fmla="*/ 18 h 6"/>
                <a:gd name="T14" fmla="*/ 0 w 1"/>
                <a:gd name="T15" fmla="*/ 18 h 6"/>
                <a:gd name="T16" fmla="*/ 0 w 1"/>
                <a:gd name="T17" fmla="*/ 1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751" name="Freeform 4514"/>
            <p:cNvSpPr>
              <a:spLocks/>
            </p:cNvSpPr>
            <p:nvPr/>
          </p:nvSpPr>
          <p:spPr bwMode="auto">
            <a:xfrm>
              <a:off x="2370" y="1668"/>
              <a:ext cx="49" cy="115"/>
            </a:xfrm>
            <a:custGeom>
              <a:avLst/>
              <a:gdLst>
                <a:gd name="T0" fmla="*/ 31 w 48"/>
                <a:gd name="T1" fmla="*/ 0 h 102"/>
                <a:gd name="T2" fmla="*/ 12 w 48"/>
                <a:gd name="T3" fmla="*/ 14 h 102"/>
                <a:gd name="T4" fmla="*/ 12 w 48"/>
                <a:gd name="T5" fmla="*/ 54 h 102"/>
                <a:gd name="T6" fmla="*/ 0 w 48"/>
                <a:gd name="T7" fmla="*/ 126 h 102"/>
                <a:gd name="T8" fmla="*/ 0 w 48"/>
                <a:gd name="T9" fmla="*/ 152 h 102"/>
                <a:gd name="T10" fmla="*/ 6 w 48"/>
                <a:gd name="T11" fmla="*/ 167 h 102"/>
                <a:gd name="T12" fmla="*/ 6 w 48"/>
                <a:gd name="T13" fmla="*/ 167 h 102"/>
                <a:gd name="T14" fmla="*/ 6 w 48"/>
                <a:gd name="T15" fmla="*/ 238 h 102"/>
                <a:gd name="T16" fmla="*/ 37 w 48"/>
                <a:gd name="T17" fmla="*/ 223 h 102"/>
                <a:gd name="T18" fmla="*/ 37 w 48"/>
                <a:gd name="T19" fmla="*/ 223 h 102"/>
                <a:gd name="T20" fmla="*/ 43 w 48"/>
                <a:gd name="T21" fmla="*/ 195 h 102"/>
                <a:gd name="T22" fmla="*/ 43 w 48"/>
                <a:gd name="T23" fmla="*/ 180 h 102"/>
                <a:gd name="T24" fmla="*/ 43 w 48"/>
                <a:gd name="T25" fmla="*/ 152 h 102"/>
                <a:gd name="T26" fmla="*/ 37 w 48"/>
                <a:gd name="T27" fmla="*/ 112 h 102"/>
                <a:gd name="T28" fmla="*/ 43 w 48"/>
                <a:gd name="T29" fmla="*/ 112 h 102"/>
                <a:gd name="T30" fmla="*/ 49 w 48"/>
                <a:gd name="T31" fmla="*/ 54 h 102"/>
                <a:gd name="T32" fmla="*/ 55 w 48"/>
                <a:gd name="T33" fmla="*/ 42 h 102"/>
                <a:gd name="T34" fmla="*/ 55 w 48"/>
                <a:gd name="T35" fmla="*/ 14 h 102"/>
                <a:gd name="T36" fmla="*/ 31 w 48"/>
                <a:gd name="T37" fmla="*/ 14 h 102"/>
                <a:gd name="T38" fmla="*/ 31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2752" name="Freeform 4515"/>
            <p:cNvSpPr>
              <a:spLocks/>
            </p:cNvSpPr>
            <p:nvPr/>
          </p:nvSpPr>
          <p:spPr bwMode="auto">
            <a:xfrm>
              <a:off x="2377" y="1634"/>
              <a:ext cx="200" cy="169"/>
            </a:xfrm>
            <a:custGeom>
              <a:avLst/>
              <a:gdLst>
                <a:gd name="T0" fmla="*/ 42 w 198"/>
                <a:gd name="T1" fmla="*/ 83 h 150"/>
                <a:gd name="T2" fmla="*/ 18 w 198"/>
                <a:gd name="T3" fmla="*/ 83 h 150"/>
                <a:gd name="T4" fmla="*/ 18 w 198"/>
                <a:gd name="T5" fmla="*/ 69 h 150"/>
                <a:gd name="T6" fmla="*/ 6 w 198"/>
                <a:gd name="T7" fmla="*/ 83 h 150"/>
                <a:gd name="T8" fmla="*/ 6 w 198"/>
                <a:gd name="T9" fmla="*/ 69 h 150"/>
                <a:gd name="T10" fmla="*/ 6 w 198"/>
                <a:gd name="T11" fmla="*/ 54 h 150"/>
                <a:gd name="T12" fmla="*/ 6 w 198"/>
                <a:gd name="T13" fmla="*/ 54 h 150"/>
                <a:gd name="T14" fmla="*/ 0 w 198"/>
                <a:gd name="T15" fmla="*/ 42 h 150"/>
                <a:gd name="T16" fmla="*/ 0 w 198"/>
                <a:gd name="T17" fmla="*/ 29 h 150"/>
                <a:gd name="T18" fmla="*/ 24 w 198"/>
                <a:gd name="T19" fmla="*/ 0 h 150"/>
                <a:gd name="T20" fmla="*/ 48 w 198"/>
                <a:gd name="T21" fmla="*/ 0 h 150"/>
                <a:gd name="T22" fmla="*/ 73 w 198"/>
                <a:gd name="T23" fmla="*/ 0 h 150"/>
                <a:gd name="T24" fmla="*/ 91 w 198"/>
                <a:gd name="T25" fmla="*/ 14 h 150"/>
                <a:gd name="T26" fmla="*/ 109 w 198"/>
                <a:gd name="T27" fmla="*/ 14 h 150"/>
                <a:gd name="T28" fmla="*/ 127 w 198"/>
                <a:gd name="T29" fmla="*/ 14 h 150"/>
                <a:gd name="T30" fmla="*/ 133 w 198"/>
                <a:gd name="T31" fmla="*/ 29 h 150"/>
                <a:gd name="T32" fmla="*/ 182 w 198"/>
                <a:gd name="T33" fmla="*/ 54 h 150"/>
                <a:gd name="T34" fmla="*/ 182 w 198"/>
                <a:gd name="T35" fmla="*/ 54 h 150"/>
                <a:gd name="T36" fmla="*/ 188 w 198"/>
                <a:gd name="T37" fmla="*/ 54 h 150"/>
                <a:gd name="T38" fmla="*/ 212 w 198"/>
                <a:gd name="T39" fmla="*/ 54 h 150"/>
                <a:gd name="T40" fmla="*/ 206 w 198"/>
                <a:gd name="T41" fmla="*/ 83 h 150"/>
                <a:gd name="T42" fmla="*/ 194 w 198"/>
                <a:gd name="T43" fmla="*/ 112 h 150"/>
                <a:gd name="T44" fmla="*/ 176 w 198"/>
                <a:gd name="T45" fmla="*/ 126 h 150"/>
                <a:gd name="T46" fmla="*/ 164 w 198"/>
                <a:gd name="T47" fmla="*/ 167 h 150"/>
                <a:gd name="T48" fmla="*/ 153 w 198"/>
                <a:gd name="T49" fmla="*/ 194 h 150"/>
                <a:gd name="T50" fmla="*/ 164 w 198"/>
                <a:gd name="T51" fmla="*/ 234 h 150"/>
                <a:gd name="T52" fmla="*/ 139 w 198"/>
                <a:gd name="T53" fmla="*/ 261 h 150"/>
                <a:gd name="T54" fmla="*/ 139 w 198"/>
                <a:gd name="T55" fmla="*/ 275 h 150"/>
                <a:gd name="T56" fmla="*/ 127 w 198"/>
                <a:gd name="T57" fmla="*/ 291 h 150"/>
                <a:gd name="T58" fmla="*/ 115 w 198"/>
                <a:gd name="T59" fmla="*/ 318 h 150"/>
                <a:gd name="T60" fmla="*/ 97 w 198"/>
                <a:gd name="T61" fmla="*/ 318 h 150"/>
                <a:gd name="T62" fmla="*/ 79 w 198"/>
                <a:gd name="T63" fmla="*/ 318 h 150"/>
                <a:gd name="T64" fmla="*/ 67 w 198"/>
                <a:gd name="T65" fmla="*/ 345 h 150"/>
                <a:gd name="T66" fmla="*/ 48 w 198"/>
                <a:gd name="T67" fmla="*/ 345 h 150"/>
                <a:gd name="T68" fmla="*/ 42 w 198"/>
                <a:gd name="T69" fmla="*/ 304 h 150"/>
                <a:gd name="T70" fmla="*/ 30 w 198"/>
                <a:gd name="T71" fmla="*/ 291 h 150"/>
                <a:gd name="T72" fmla="*/ 24 w 198"/>
                <a:gd name="T73" fmla="*/ 291 h 150"/>
                <a:gd name="T74" fmla="*/ 24 w 198"/>
                <a:gd name="T75" fmla="*/ 291 h 150"/>
                <a:gd name="T76" fmla="*/ 30 w 198"/>
                <a:gd name="T77" fmla="*/ 261 h 150"/>
                <a:gd name="T78" fmla="*/ 30 w 198"/>
                <a:gd name="T79" fmla="*/ 249 h 150"/>
                <a:gd name="T80" fmla="*/ 30 w 198"/>
                <a:gd name="T81" fmla="*/ 221 h 150"/>
                <a:gd name="T82" fmla="*/ 24 w 198"/>
                <a:gd name="T83" fmla="*/ 180 h 150"/>
                <a:gd name="T84" fmla="*/ 30 w 198"/>
                <a:gd name="T85" fmla="*/ 180 h 150"/>
                <a:gd name="T86" fmla="*/ 36 w 198"/>
                <a:gd name="T87" fmla="*/ 126 h 150"/>
                <a:gd name="T88" fmla="*/ 42 w 198"/>
                <a:gd name="T89" fmla="*/ 112 h 150"/>
                <a:gd name="T90" fmla="*/ 42 w 198"/>
                <a:gd name="T91" fmla="*/ 83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12753" name="Freeform 4516"/>
            <p:cNvSpPr>
              <a:spLocks/>
            </p:cNvSpPr>
            <p:nvPr/>
          </p:nvSpPr>
          <p:spPr bwMode="auto">
            <a:xfrm>
              <a:off x="2565" y="1722"/>
              <a:ext cx="18" cy="7"/>
            </a:xfrm>
            <a:custGeom>
              <a:avLst/>
              <a:gdLst>
                <a:gd name="T0" fmla="*/ 18 w 18"/>
                <a:gd name="T1" fmla="*/ 0 h 6"/>
                <a:gd name="T2" fmla="*/ 12 w 18"/>
                <a:gd name="T3" fmla="*/ 1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32165" name="Freeform 4517"/>
            <p:cNvSpPr>
              <a:spLocks/>
            </p:cNvSpPr>
            <p:nvPr/>
          </p:nvSpPr>
          <p:spPr bwMode="auto">
            <a:xfrm>
              <a:off x="485" y="1507"/>
              <a:ext cx="971" cy="538"/>
            </a:xfrm>
            <a:custGeom>
              <a:avLst/>
              <a:gdLst>
                <a:gd name="T0" fmla="*/ 945 w 957"/>
                <a:gd name="T1" fmla="*/ 42 h 478"/>
                <a:gd name="T2" fmla="*/ 897 w 957"/>
                <a:gd name="T3" fmla="*/ 83 h 478"/>
                <a:gd name="T4" fmla="*/ 790 w 957"/>
                <a:gd name="T5" fmla="*/ 113 h 478"/>
                <a:gd name="T6" fmla="*/ 718 w 957"/>
                <a:gd name="T7" fmla="*/ 143 h 478"/>
                <a:gd name="T8" fmla="*/ 706 w 957"/>
                <a:gd name="T9" fmla="*/ 113 h 478"/>
                <a:gd name="T10" fmla="*/ 700 w 957"/>
                <a:gd name="T11" fmla="*/ 66 h 478"/>
                <a:gd name="T12" fmla="*/ 622 w 957"/>
                <a:gd name="T13" fmla="*/ 30 h 478"/>
                <a:gd name="T14" fmla="*/ 556 w 957"/>
                <a:gd name="T15" fmla="*/ 0 h 478"/>
                <a:gd name="T16" fmla="*/ 120 w 957"/>
                <a:gd name="T17" fmla="*/ 24 h 478"/>
                <a:gd name="T18" fmla="*/ 114 w 957"/>
                <a:gd name="T19" fmla="*/ 30 h 478"/>
                <a:gd name="T20" fmla="*/ 90 w 957"/>
                <a:gd name="T21" fmla="*/ 24 h 478"/>
                <a:gd name="T22" fmla="*/ 78 w 957"/>
                <a:gd name="T23" fmla="*/ 54 h 478"/>
                <a:gd name="T24" fmla="*/ 48 w 957"/>
                <a:gd name="T25" fmla="*/ 101 h 478"/>
                <a:gd name="T26" fmla="*/ 0 w 957"/>
                <a:gd name="T27" fmla="*/ 185 h 478"/>
                <a:gd name="T28" fmla="*/ 0 w 957"/>
                <a:gd name="T29" fmla="*/ 227 h 478"/>
                <a:gd name="T30" fmla="*/ 6 w 957"/>
                <a:gd name="T31" fmla="*/ 233 h 478"/>
                <a:gd name="T32" fmla="*/ 6 w 957"/>
                <a:gd name="T33" fmla="*/ 293 h 478"/>
                <a:gd name="T34" fmla="*/ 90 w 957"/>
                <a:gd name="T35" fmla="*/ 335 h 478"/>
                <a:gd name="T36" fmla="*/ 197 w 957"/>
                <a:gd name="T37" fmla="*/ 347 h 478"/>
                <a:gd name="T38" fmla="*/ 263 w 957"/>
                <a:gd name="T39" fmla="*/ 407 h 478"/>
                <a:gd name="T40" fmla="*/ 323 w 957"/>
                <a:gd name="T41" fmla="*/ 454 h 478"/>
                <a:gd name="T42" fmla="*/ 347 w 957"/>
                <a:gd name="T43" fmla="*/ 436 h 478"/>
                <a:gd name="T44" fmla="*/ 377 w 957"/>
                <a:gd name="T45" fmla="*/ 413 h 478"/>
                <a:gd name="T46" fmla="*/ 389 w 957"/>
                <a:gd name="T47" fmla="*/ 413 h 478"/>
                <a:gd name="T48" fmla="*/ 425 w 957"/>
                <a:gd name="T49" fmla="*/ 389 h 478"/>
                <a:gd name="T50" fmla="*/ 467 w 957"/>
                <a:gd name="T51" fmla="*/ 395 h 478"/>
                <a:gd name="T52" fmla="*/ 497 w 957"/>
                <a:gd name="T53" fmla="*/ 407 h 478"/>
                <a:gd name="T54" fmla="*/ 497 w 957"/>
                <a:gd name="T55" fmla="*/ 383 h 478"/>
                <a:gd name="T56" fmla="*/ 526 w 957"/>
                <a:gd name="T57" fmla="*/ 377 h 478"/>
                <a:gd name="T58" fmla="*/ 550 w 957"/>
                <a:gd name="T59" fmla="*/ 377 h 478"/>
                <a:gd name="T60" fmla="*/ 568 w 957"/>
                <a:gd name="T61" fmla="*/ 389 h 478"/>
                <a:gd name="T62" fmla="*/ 604 w 957"/>
                <a:gd name="T63" fmla="*/ 430 h 478"/>
                <a:gd name="T64" fmla="*/ 616 w 957"/>
                <a:gd name="T65" fmla="*/ 448 h 478"/>
                <a:gd name="T66" fmla="*/ 628 w 957"/>
                <a:gd name="T67" fmla="*/ 478 h 478"/>
                <a:gd name="T68" fmla="*/ 646 w 957"/>
                <a:gd name="T69" fmla="*/ 425 h 478"/>
                <a:gd name="T70" fmla="*/ 646 w 957"/>
                <a:gd name="T71" fmla="*/ 359 h 478"/>
                <a:gd name="T72" fmla="*/ 664 w 957"/>
                <a:gd name="T73" fmla="*/ 335 h 478"/>
                <a:gd name="T74" fmla="*/ 724 w 957"/>
                <a:gd name="T75" fmla="*/ 293 h 478"/>
                <a:gd name="T76" fmla="*/ 736 w 957"/>
                <a:gd name="T77" fmla="*/ 275 h 478"/>
                <a:gd name="T78" fmla="*/ 748 w 957"/>
                <a:gd name="T79" fmla="*/ 263 h 478"/>
                <a:gd name="T80" fmla="*/ 760 w 957"/>
                <a:gd name="T81" fmla="*/ 251 h 478"/>
                <a:gd name="T82" fmla="*/ 760 w 957"/>
                <a:gd name="T83" fmla="*/ 245 h 478"/>
                <a:gd name="T84" fmla="*/ 754 w 957"/>
                <a:gd name="T85" fmla="*/ 215 h 478"/>
                <a:gd name="T86" fmla="*/ 760 w 957"/>
                <a:gd name="T87" fmla="*/ 209 h 478"/>
                <a:gd name="T88" fmla="*/ 772 w 957"/>
                <a:gd name="T89" fmla="*/ 215 h 478"/>
                <a:gd name="T90" fmla="*/ 766 w 957"/>
                <a:gd name="T91" fmla="*/ 233 h 478"/>
                <a:gd name="T92" fmla="*/ 784 w 957"/>
                <a:gd name="T93" fmla="*/ 191 h 478"/>
                <a:gd name="T94" fmla="*/ 814 w 957"/>
                <a:gd name="T95" fmla="*/ 179 h 478"/>
                <a:gd name="T96" fmla="*/ 861 w 957"/>
                <a:gd name="T97" fmla="*/ 161 h 478"/>
                <a:gd name="T98" fmla="*/ 879 w 957"/>
                <a:gd name="T99" fmla="*/ 155 h 478"/>
                <a:gd name="T100" fmla="*/ 879 w 957"/>
                <a:gd name="T101" fmla="*/ 137 h 478"/>
                <a:gd name="T102" fmla="*/ 921 w 957"/>
                <a:gd name="T103" fmla="*/ 9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7" h="478">
                  <a:moveTo>
                    <a:pt x="957" y="89"/>
                  </a:moveTo>
                  <a:lnTo>
                    <a:pt x="951" y="83"/>
                  </a:lnTo>
                  <a:lnTo>
                    <a:pt x="951" y="71"/>
                  </a:lnTo>
                  <a:lnTo>
                    <a:pt x="957" y="48"/>
                  </a:lnTo>
                  <a:lnTo>
                    <a:pt x="945" y="42"/>
                  </a:lnTo>
                  <a:lnTo>
                    <a:pt x="939"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2" y="42"/>
                  </a:lnTo>
                  <a:lnTo>
                    <a:pt x="108" y="36"/>
                  </a:lnTo>
                  <a:lnTo>
                    <a:pt x="114" y="30"/>
                  </a:lnTo>
                  <a:lnTo>
                    <a:pt x="90" y="24"/>
                  </a:lnTo>
                  <a:lnTo>
                    <a:pt x="84" y="48"/>
                  </a:lnTo>
                  <a:lnTo>
                    <a:pt x="78" y="54"/>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53" y="442"/>
                  </a:lnTo>
                  <a:lnTo>
                    <a:pt x="347" y="436"/>
                  </a:lnTo>
                  <a:lnTo>
                    <a:pt x="353" y="436"/>
                  </a:lnTo>
                  <a:lnTo>
                    <a:pt x="359" y="430"/>
                  </a:lnTo>
                  <a:lnTo>
                    <a:pt x="365" y="425"/>
                  </a:lnTo>
                  <a:lnTo>
                    <a:pt x="371" y="419"/>
                  </a:lnTo>
                  <a:lnTo>
                    <a:pt x="377" y="413"/>
                  </a:lnTo>
                  <a:lnTo>
                    <a:pt x="377" y="413"/>
                  </a:lnTo>
                  <a:lnTo>
                    <a:pt x="383" y="413"/>
                  </a:lnTo>
                  <a:lnTo>
                    <a:pt x="383" y="413"/>
                  </a:lnTo>
                  <a:lnTo>
                    <a:pt x="389" y="413"/>
                  </a:lnTo>
                  <a:lnTo>
                    <a:pt x="389" y="413"/>
                  </a:lnTo>
                  <a:lnTo>
                    <a:pt x="407" y="395"/>
                  </a:lnTo>
                  <a:lnTo>
                    <a:pt x="407" y="389"/>
                  </a:lnTo>
                  <a:lnTo>
                    <a:pt x="413" y="395"/>
                  </a:lnTo>
                  <a:lnTo>
                    <a:pt x="413" y="395"/>
                  </a:lnTo>
                  <a:lnTo>
                    <a:pt x="425" y="389"/>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97" y="383"/>
                  </a:lnTo>
                  <a:lnTo>
                    <a:pt x="485" y="383"/>
                  </a:lnTo>
                  <a:lnTo>
                    <a:pt x="497" y="383"/>
                  </a:lnTo>
                  <a:lnTo>
                    <a:pt x="526" y="377"/>
                  </a:lnTo>
                  <a:lnTo>
                    <a:pt x="532" y="371"/>
                  </a:lnTo>
                  <a:lnTo>
                    <a:pt x="526" y="377"/>
                  </a:lnTo>
                  <a:lnTo>
                    <a:pt x="538" y="377"/>
                  </a:lnTo>
                  <a:lnTo>
                    <a:pt x="544" y="377"/>
                  </a:lnTo>
                  <a:lnTo>
                    <a:pt x="544" y="377"/>
                  </a:lnTo>
                  <a:lnTo>
                    <a:pt x="556" y="377"/>
                  </a:lnTo>
                  <a:lnTo>
                    <a:pt x="550" y="377"/>
                  </a:lnTo>
                  <a:lnTo>
                    <a:pt x="562" y="377"/>
                  </a:lnTo>
                  <a:lnTo>
                    <a:pt x="568" y="377"/>
                  </a:lnTo>
                  <a:lnTo>
                    <a:pt x="568" y="383"/>
                  </a:lnTo>
                  <a:lnTo>
                    <a:pt x="568" y="383"/>
                  </a:lnTo>
                  <a:lnTo>
                    <a:pt x="568" y="389"/>
                  </a:lnTo>
                  <a:lnTo>
                    <a:pt x="568" y="389"/>
                  </a:lnTo>
                  <a:lnTo>
                    <a:pt x="592" y="383"/>
                  </a:lnTo>
                  <a:lnTo>
                    <a:pt x="610" y="407"/>
                  </a:lnTo>
                  <a:lnTo>
                    <a:pt x="604" y="430"/>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46" y="359"/>
                  </a:lnTo>
                  <a:lnTo>
                    <a:pt x="652" y="347"/>
                  </a:lnTo>
                  <a:lnTo>
                    <a:pt x="658" y="341"/>
                  </a:lnTo>
                  <a:lnTo>
                    <a:pt x="658" y="335"/>
                  </a:lnTo>
                  <a:lnTo>
                    <a:pt x="664" y="335"/>
                  </a:lnTo>
                  <a:lnTo>
                    <a:pt x="688" y="317"/>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48" y="263"/>
                  </a:lnTo>
                  <a:lnTo>
                    <a:pt x="754" y="263"/>
                  </a:lnTo>
                  <a:lnTo>
                    <a:pt x="760"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67" y="155"/>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chemeClr val="accent6">
                <a:lumMod val="60000"/>
                <a:lumOff val="40000"/>
              </a:schemeClr>
            </a:solidFill>
            <a:ln w="9525">
              <a:solidFill>
                <a:srgbClr val="000000"/>
              </a:solidFill>
              <a:prstDash val="solid"/>
              <a:round/>
              <a:headEnd/>
              <a:tailEnd/>
            </a:ln>
          </p:spPr>
          <p:txBody>
            <a:bodyPr/>
            <a:lstStyle/>
            <a:p>
              <a:pPr>
                <a:defRPr/>
              </a:pPr>
              <a:endParaRPr lang="en-US">
                <a:latin typeface="Arial" charset="0"/>
                <a:ea typeface="ＭＳ Ｐゴシック" pitchFamily="34" charset="-128"/>
              </a:endParaRPr>
            </a:p>
          </p:txBody>
        </p:sp>
        <p:sp>
          <p:nvSpPr>
            <p:cNvPr id="12755" name="Freeform 4518"/>
            <p:cNvSpPr>
              <a:spLocks/>
            </p:cNvSpPr>
            <p:nvPr/>
          </p:nvSpPr>
          <p:spPr bwMode="auto">
            <a:xfrm>
              <a:off x="268" y="1324"/>
              <a:ext cx="43" cy="27"/>
            </a:xfrm>
            <a:custGeom>
              <a:avLst/>
              <a:gdLst>
                <a:gd name="T0" fmla="*/ 49 w 42"/>
                <a:gd name="T1" fmla="*/ 14 h 24"/>
                <a:gd name="T2" fmla="*/ 43 w 42"/>
                <a:gd name="T3" fmla="*/ 14 h 24"/>
                <a:gd name="T4" fmla="*/ 49 w 42"/>
                <a:gd name="T5" fmla="*/ 14 h 24"/>
                <a:gd name="T6" fmla="*/ 43 w 42"/>
                <a:gd name="T7" fmla="*/ 14 h 24"/>
                <a:gd name="T8" fmla="*/ 43 w 42"/>
                <a:gd name="T9" fmla="*/ 0 h 24"/>
                <a:gd name="T10" fmla="*/ 37 w 42"/>
                <a:gd name="T11" fmla="*/ 14 h 24"/>
                <a:gd name="T12" fmla="*/ 31 w 42"/>
                <a:gd name="T13" fmla="*/ 14 h 24"/>
                <a:gd name="T14" fmla="*/ 18 w 42"/>
                <a:gd name="T15" fmla="*/ 14 h 24"/>
                <a:gd name="T16" fmla="*/ 12 w 42"/>
                <a:gd name="T17" fmla="*/ 29 h 24"/>
                <a:gd name="T18" fmla="*/ 12 w 42"/>
                <a:gd name="T19" fmla="*/ 14 h 24"/>
                <a:gd name="T20" fmla="*/ 0 w 42"/>
                <a:gd name="T21" fmla="*/ 29 h 24"/>
                <a:gd name="T22" fmla="*/ 0 w 42"/>
                <a:gd name="T23" fmla="*/ 42 h 24"/>
                <a:gd name="T24" fmla="*/ 0 w 42"/>
                <a:gd name="T25" fmla="*/ 42 h 24"/>
                <a:gd name="T26" fmla="*/ 6 w 42"/>
                <a:gd name="T27" fmla="*/ 42 h 24"/>
                <a:gd name="T28" fmla="*/ 0 w 42"/>
                <a:gd name="T29" fmla="*/ 54 h 24"/>
                <a:gd name="T30" fmla="*/ 6 w 42"/>
                <a:gd name="T31" fmla="*/ 42 h 24"/>
                <a:gd name="T32" fmla="*/ 37 w 42"/>
                <a:gd name="T33" fmla="*/ 29 h 24"/>
                <a:gd name="T34" fmla="*/ 37 w 42"/>
                <a:gd name="T35" fmla="*/ 29 h 24"/>
                <a:gd name="T36" fmla="*/ 49 w 42"/>
                <a:gd name="T37" fmla="*/ 1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2756" name="Freeform 4519"/>
            <p:cNvSpPr>
              <a:spLocks/>
            </p:cNvSpPr>
            <p:nvPr/>
          </p:nvSpPr>
          <p:spPr bwMode="auto">
            <a:xfrm>
              <a:off x="163" y="1209"/>
              <a:ext cx="37" cy="14"/>
            </a:xfrm>
            <a:custGeom>
              <a:avLst/>
              <a:gdLst>
                <a:gd name="T0" fmla="*/ 43 w 36"/>
                <a:gd name="T1" fmla="*/ 18 h 12"/>
                <a:gd name="T2" fmla="*/ 25 w 36"/>
                <a:gd name="T3" fmla="*/ 35 h 12"/>
                <a:gd name="T4" fmla="*/ 12 w 36"/>
                <a:gd name="T5" fmla="*/ 18 h 12"/>
                <a:gd name="T6" fmla="*/ 12 w 36"/>
                <a:gd name="T7" fmla="*/ 18 h 12"/>
                <a:gd name="T8" fmla="*/ 0 w 36"/>
                <a:gd name="T9" fmla="*/ 18 h 12"/>
                <a:gd name="T10" fmla="*/ 0 w 36"/>
                <a:gd name="T11" fmla="*/ 0 h 12"/>
                <a:gd name="T12" fmla="*/ 25 w 36"/>
                <a:gd name="T13" fmla="*/ 0 h 12"/>
                <a:gd name="T14" fmla="*/ 43 w 36"/>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2757" name="Freeform 4520"/>
            <p:cNvSpPr>
              <a:spLocks/>
            </p:cNvSpPr>
            <p:nvPr/>
          </p:nvSpPr>
          <p:spPr bwMode="auto">
            <a:xfrm>
              <a:off x="546" y="1358"/>
              <a:ext cx="19" cy="34"/>
            </a:xfrm>
            <a:custGeom>
              <a:avLst/>
              <a:gdLst>
                <a:gd name="T0" fmla="*/ 19 w 18"/>
                <a:gd name="T1" fmla="*/ 74 h 30"/>
                <a:gd name="T2" fmla="*/ 6 w 18"/>
                <a:gd name="T3" fmla="*/ 74 h 30"/>
                <a:gd name="T4" fmla="*/ 6 w 18"/>
                <a:gd name="T5" fmla="*/ 58 h 30"/>
                <a:gd name="T6" fmla="*/ 0 w 18"/>
                <a:gd name="T7" fmla="*/ 58 h 30"/>
                <a:gd name="T8" fmla="*/ 6 w 18"/>
                <a:gd name="T9" fmla="*/ 42 h 30"/>
                <a:gd name="T10" fmla="*/ 19 w 18"/>
                <a:gd name="T11" fmla="*/ 42 h 30"/>
                <a:gd name="T12" fmla="*/ 6 w 18"/>
                <a:gd name="T13" fmla="*/ 42 h 30"/>
                <a:gd name="T14" fmla="*/ 19 w 18"/>
                <a:gd name="T15" fmla="*/ 29 h 30"/>
                <a:gd name="T16" fmla="*/ 19 w 18"/>
                <a:gd name="T17" fmla="*/ 14 h 30"/>
                <a:gd name="T18" fmla="*/ 25 w 18"/>
                <a:gd name="T19" fmla="*/ 0 h 30"/>
                <a:gd name="T20" fmla="*/ 25 w 18"/>
                <a:gd name="T21" fmla="*/ 42 h 30"/>
                <a:gd name="T22" fmla="*/ 25 w 18"/>
                <a:gd name="T23" fmla="*/ 42 h 30"/>
                <a:gd name="T24" fmla="*/ 19 w 18"/>
                <a:gd name="T25" fmla="*/ 42 h 30"/>
                <a:gd name="T26" fmla="*/ 19 w 18"/>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2758" name="Freeform 4521"/>
            <p:cNvSpPr>
              <a:spLocks/>
            </p:cNvSpPr>
            <p:nvPr/>
          </p:nvSpPr>
          <p:spPr bwMode="auto">
            <a:xfrm>
              <a:off x="558" y="1318"/>
              <a:ext cx="18" cy="27"/>
            </a:xfrm>
            <a:custGeom>
              <a:avLst/>
              <a:gdLst>
                <a:gd name="T0" fmla="*/ 18 w 18"/>
                <a:gd name="T1" fmla="*/ 29 h 24"/>
                <a:gd name="T2" fmla="*/ 12 w 18"/>
                <a:gd name="T3" fmla="*/ 42 h 24"/>
                <a:gd name="T4" fmla="*/ 0 w 18"/>
                <a:gd name="T5" fmla="*/ 54 h 24"/>
                <a:gd name="T6" fmla="*/ 6 w 18"/>
                <a:gd name="T7" fmla="*/ 42 h 24"/>
                <a:gd name="T8" fmla="*/ 12 w 18"/>
                <a:gd name="T9" fmla="*/ 0 h 24"/>
                <a:gd name="T10" fmla="*/ 18 w 18"/>
                <a:gd name="T11" fmla="*/ 14 h 24"/>
                <a:gd name="T12" fmla="*/ 18 w 18"/>
                <a:gd name="T13" fmla="*/ 29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2759" name="Freeform 4522"/>
            <p:cNvSpPr>
              <a:spLocks/>
            </p:cNvSpPr>
            <p:nvPr/>
          </p:nvSpPr>
          <p:spPr bwMode="auto">
            <a:xfrm>
              <a:off x="146" y="1277"/>
              <a:ext cx="24" cy="7"/>
            </a:xfrm>
            <a:custGeom>
              <a:avLst/>
              <a:gdLst>
                <a:gd name="T0" fmla="*/ 18 w 24"/>
                <a:gd name="T1" fmla="*/ 18 h 6"/>
                <a:gd name="T2" fmla="*/ 12 w 24"/>
                <a:gd name="T3" fmla="*/ 18 h 6"/>
                <a:gd name="T4" fmla="*/ 0 w 24"/>
                <a:gd name="T5" fmla="*/ 18 h 6"/>
                <a:gd name="T6" fmla="*/ 24 w 24"/>
                <a:gd name="T7" fmla="*/ 0 h 6"/>
                <a:gd name="T8" fmla="*/ 18 w 24"/>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2760" name="Freeform 4523"/>
            <p:cNvSpPr>
              <a:spLocks/>
            </p:cNvSpPr>
            <p:nvPr/>
          </p:nvSpPr>
          <p:spPr bwMode="auto">
            <a:xfrm>
              <a:off x="546" y="1318"/>
              <a:ext cx="19" cy="20"/>
            </a:xfrm>
            <a:custGeom>
              <a:avLst/>
              <a:gdLst>
                <a:gd name="T0" fmla="*/ 19 w 18"/>
                <a:gd name="T1" fmla="*/ 37 h 18"/>
                <a:gd name="T2" fmla="*/ 19 w 18"/>
                <a:gd name="T3" fmla="*/ 24 h 18"/>
                <a:gd name="T4" fmla="*/ 6 w 18"/>
                <a:gd name="T5" fmla="*/ 13 h 18"/>
                <a:gd name="T6" fmla="*/ 25 w 18"/>
                <a:gd name="T7" fmla="*/ 24 h 18"/>
                <a:gd name="T8" fmla="*/ 25 w 18"/>
                <a:gd name="T9" fmla="*/ 13 h 18"/>
                <a:gd name="T10" fmla="*/ 19 w 18"/>
                <a:gd name="T11" fmla="*/ 13 h 18"/>
                <a:gd name="T12" fmla="*/ 19 w 18"/>
                <a:gd name="T13" fmla="*/ 0 h 18"/>
                <a:gd name="T14" fmla="*/ 6 w 18"/>
                <a:gd name="T15" fmla="*/ 13 h 18"/>
                <a:gd name="T16" fmla="*/ 6 w 18"/>
                <a:gd name="T17" fmla="*/ 24 h 18"/>
                <a:gd name="T18" fmla="*/ 0 w 18"/>
                <a:gd name="T19" fmla="*/ 24 h 18"/>
                <a:gd name="T20" fmla="*/ 0 w 18"/>
                <a:gd name="T21" fmla="*/ 37 h 18"/>
                <a:gd name="T22" fmla="*/ 6 w 18"/>
                <a:gd name="T23" fmla="*/ 24 h 18"/>
                <a:gd name="T24" fmla="*/ 19 w 18"/>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2761" name="Freeform 4524"/>
            <p:cNvSpPr>
              <a:spLocks/>
            </p:cNvSpPr>
            <p:nvPr/>
          </p:nvSpPr>
          <p:spPr bwMode="auto">
            <a:xfrm>
              <a:off x="540" y="1338"/>
              <a:ext cx="18" cy="27"/>
            </a:xfrm>
            <a:custGeom>
              <a:avLst/>
              <a:gdLst>
                <a:gd name="T0" fmla="*/ 0 w 18"/>
                <a:gd name="T1" fmla="*/ 54 h 24"/>
                <a:gd name="T2" fmla="*/ 18 w 18"/>
                <a:gd name="T3" fmla="*/ 0 h 24"/>
                <a:gd name="T4" fmla="*/ 6 w 18"/>
                <a:gd name="T5" fmla="*/ 0 h 24"/>
                <a:gd name="T6" fmla="*/ 0 w 18"/>
                <a:gd name="T7" fmla="*/ 5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2762" name="Freeform 4525"/>
            <p:cNvSpPr>
              <a:spLocks/>
            </p:cNvSpPr>
            <p:nvPr/>
          </p:nvSpPr>
          <p:spPr bwMode="auto">
            <a:xfrm>
              <a:off x="565" y="1345"/>
              <a:ext cx="11" cy="13"/>
            </a:xfrm>
            <a:custGeom>
              <a:avLst/>
              <a:gdLst>
                <a:gd name="T0" fmla="*/ 6 w 12"/>
                <a:gd name="T1" fmla="*/ 13 h 12"/>
                <a:gd name="T2" fmla="*/ 6 w 12"/>
                <a:gd name="T3" fmla="*/ 13 h 12"/>
                <a:gd name="T4" fmla="*/ 0 w 12"/>
                <a:gd name="T5" fmla="*/ 0 h 12"/>
                <a:gd name="T6" fmla="*/ 0 w 12"/>
                <a:gd name="T7" fmla="*/ 13 h 12"/>
                <a:gd name="T8" fmla="*/ 0 w 12"/>
                <a:gd name="T9" fmla="*/ 20 h 12"/>
                <a:gd name="T10" fmla="*/ 6 w 12"/>
                <a:gd name="T11" fmla="*/ 13 h 12"/>
                <a:gd name="T12" fmla="*/ 6 w 12"/>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2763" name="Freeform 4526"/>
            <p:cNvSpPr>
              <a:spLocks/>
            </p:cNvSpPr>
            <p:nvPr/>
          </p:nvSpPr>
          <p:spPr bwMode="auto">
            <a:xfrm>
              <a:off x="546" y="1351"/>
              <a:ext cx="19" cy="14"/>
            </a:xfrm>
            <a:custGeom>
              <a:avLst/>
              <a:gdLst>
                <a:gd name="T0" fmla="*/ 25 w 18"/>
                <a:gd name="T1" fmla="*/ 0 h 12"/>
                <a:gd name="T2" fmla="*/ 0 w 18"/>
                <a:gd name="T3" fmla="*/ 35 h 12"/>
                <a:gd name="T4" fmla="*/ 19 w 18"/>
                <a:gd name="T5" fmla="*/ 0 h 12"/>
                <a:gd name="T6" fmla="*/ 25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2764" name="Freeform 4527"/>
            <p:cNvSpPr>
              <a:spLocks/>
            </p:cNvSpPr>
            <p:nvPr/>
          </p:nvSpPr>
          <p:spPr bwMode="auto">
            <a:xfrm>
              <a:off x="1309" y="1688"/>
              <a:ext cx="42" cy="14"/>
            </a:xfrm>
            <a:custGeom>
              <a:avLst/>
              <a:gdLst>
                <a:gd name="T0" fmla="*/ 48 w 41"/>
                <a:gd name="T1" fmla="*/ 18 h 12"/>
                <a:gd name="T2" fmla="*/ 36 w 41"/>
                <a:gd name="T3" fmla="*/ 18 h 12"/>
                <a:gd name="T4" fmla="*/ 36 w 41"/>
                <a:gd name="T5" fmla="*/ 0 h 12"/>
                <a:gd name="T6" fmla="*/ 0 w 41"/>
                <a:gd name="T7" fmla="*/ 35 h 12"/>
                <a:gd name="T8" fmla="*/ 30 w 41"/>
                <a:gd name="T9" fmla="*/ 18 h 12"/>
                <a:gd name="T10" fmla="*/ 48 w 41"/>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2765" name="Freeform 4528"/>
            <p:cNvSpPr>
              <a:spLocks/>
            </p:cNvSpPr>
            <p:nvPr/>
          </p:nvSpPr>
          <p:spPr bwMode="auto">
            <a:xfrm>
              <a:off x="2226" y="1991"/>
              <a:ext cx="151" cy="155"/>
            </a:xfrm>
            <a:custGeom>
              <a:avLst/>
              <a:gdLst>
                <a:gd name="T0" fmla="*/ 6 w 149"/>
                <a:gd name="T1" fmla="*/ 285 h 138"/>
                <a:gd name="T2" fmla="*/ 0 w 149"/>
                <a:gd name="T3" fmla="*/ 310 h 138"/>
                <a:gd name="T4" fmla="*/ 0 w 149"/>
                <a:gd name="T5" fmla="*/ 285 h 138"/>
                <a:gd name="T6" fmla="*/ 12 w 149"/>
                <a:gd name="T7" fmla="*/ 231 h 138"/>
                <a:gd name="T8" fmla="*/ 24 w 149"/>
                <a:gd name="T9" fmla="*/ 176 h 138"/>
                <a:gd name="T10" fmla="*/ 24 w 149"/>
                <a:gd name="T11" fmla="*/ 176 h 138"/>
                <a:gd name="T12" fmla="*/ 36 w 149"/>
                <a:gd name="T13" fmla="*/ 147 h 138"/>
                <a:gd name="T14" fmla="*/ 49 w 149"/>
                <a:gd name="T15" fmla="*/ 111 h 138"/>
                <a:gd name="T16" fmla="*/ 55 w 149"/>
                <a:gd name="T17" fmla="*/ 81 h 138"/>
                <a:gd name="T18" fmla="*/ 67 w 149"/>
                <a:gd name="T19" fmla="*/ 54 h 138"/>
                <a:gd name="T20" fmla="*/ 79 w 149"/>
                <a:gd name="T21" fmla="*/ 0 h 138"/>
                <a:gd name="T22" fmla="*/ 163 w 149"/>
                <a:gd name="T23" fmla="*/ 0 h 138"/>
                <a:gd name="T24" fmla="*/ 163 w 149"/>
                <a:gd name="T25" fmla="*/ 13 h 138"/>
                <a:gd name="T26" fmla="*/ 163 w 149"/>
                <a:gd name="T27" fmla="*/ 81 h 138"/>
                <a:gd name="T28" fmla="*/ 96 w 149"/>
                <a:gd name="T29" fmla="*/ 81 h 138"/>
                <a:gd name="T30" fmla="*/ 96 w 149"/>
                <a:gd name="T31" fmla="*/ 134 h 138"/>
                <a:gd name="T32" fmla="*/ 96 w 149"/>
                <a:gd name="T33" fmla="*/ 191 h 138"/>
                <a:gd name="T34" fmla="*/ 79 w 149"/>
                <a:gd name="T35" fmla="*/ 217 h 138"/>
                <a:gd name="T36" fmla="*/ 79 w 149"/>
                <a:gd name="T37" fmla="*/ 244 h 138"/>
                <a:gd name="T38" fmla="*/ 79 w 149"/>
                <a:gd name="T39" fmla="*/ 285 h 138"/>
                <a:gd name="T40" fmla="*/ 6 w 149"/>
                <a:gd name="T41" fmla="*/ 285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2766" name="Freeform 4529"/>
            <p:cNvSpPr>
              <a:spLocks/>
            </p:cNvSpPr>
            <p:nvPr/>
          </p:nvSpPr>
          <p:spPr bwMode="auto">
            <a:xfrm>
              <a:off x="2171" y="805"/>
              <a:ext cx="1454" cy="1"/>
            </a:xfrm>
            <a:custGeom>
              <a:avLst/>
              <a:gdLst>
                <a:gd name="T0" fmla="*/ 0 w 1435"/>
                <a:gd name="T1" fmla="*/ 0 h 1"/>
                <a:gd name="T2" fmla="*/ 1574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7" name="Freeform 4530"/>
            <p:cNvSpPr>
              <a:spLocks/>
            </p:cNvSpPr>
            <p:nvPr/>
          </p:nvSpPr>
          <p:spPr bwMode="auto">
            <a:xfrm>
              <a:off x="4364" y="2537"/>
              <a:ext cx="67" cy="74"/>
            </a:xfrm>
            <a:custGeom>
              <a:avLst/>
              <a:gdLst>
                <a:gd name="T0" fmla="*/ 43 w 66"/>
                <a:gd name="T1" fmla="*/ 147 h 66"/>
                <a:gd name="T2" fmla="*/ 61 w 66"/>
                <a:gd name="T3" fmla="*/ 120 h 66"/>
                <a:gd name="T4" fmla="*/ 73 w 66"/>
                <a:gd name="T5" fmla="*/ 80 h 66"/>
                <a:gd name="T6" fmla="*/ 61 w 66"/>
                <a:gd name="T7" fmla="*/ 27 h 66"/>
                <a:gd name="T8" fmla="*/ 43 w 66"/>
                <a:gd name="T9" fmla="*/ 0 h 66"/>
                <a:gd name="T10" fmla="*/ 12 w 66"/>
                <a:gd name="T11" fmla="*/ 27 h 66"/>
                <a:gd name="T12" fmla="*/ 0 w 66"/>
                <a:gd name="T13" fmla="*/ 80 h 66"/>
                <a:gd name="T14" fmla="*/ 12 w 66"/>
                <a:gd name="T15" fmla="*/ 120 h 66"/>
                <a:gd name="T16" fmla="*/ 43 w 66"/>
                <a:gd name="T17" fmla="*/ 1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68" name="Freeform 4531"/>
            <p:cNvSpPr>
              <a:spLocks/>
            </p:cNvSpPr>
            <p:nvPr/>
          </p:nvSpPr>
          <p:spPr bwMode="auto">
            <a:xfrm>
              <a:off x="1401" y="2186"/>
              <a:ext cx="66" cy="61"/>
            </a:xfrm>
            <a:custGeom>
              <a:avLst/>
              <a:gdLst>
                <a:gd name="T0" fmla="*/ 30 w 66"/>
                <a:gd name="T1" fmla="*/ 127 h 54"/>
                <a:gd name="T2" fmla="*/ 36 w 66"/>
                <a:gd name="T3" fmla="*/ 127 h 54"/>
                <a:gd name="T4" fmla="*/ 54 w 66"/>
                <a:gd name="T5" fmla="*/ 112 h 54"/>
                <a:gd name="T6" fmla="*/ 66 w 66"/>
                <a:gd name="T7" fmla="*/ 70 h 54"/>
                <a:gd name="T8" fmla="*/ 54 w 66"/>
                <a:gd name="T9" fmla="*/ 14 h 54"/>
                <a:gd name="T10" fmla="*/ 36 w 66"/>
                <a:gd name="T11" fmla="*/ 0 h 54"/>
                <a:gd name="T12" fmla="*/ 30 w 66"/>
                <a:gd name="T13" fmla="*/ 0 h 54"/>
                <a:gd name="T14" fmla="*/ 12 w 66"/>
                <a:gd name="T15" fmla="*/ 14 h 54"/>
                <a:gd name="T16" fmla="*/ 0 w 66"/>
                <a:gd name="T17" fmla="*/ 70 h 54"/>
                <a:gd name="T18" fmla="*/ 12 w 66"/>
                <a:gd name="T19" fmla="*/ 112 h 54"/>
                <a:gd name="T20" fmla="*/ 30 w 66"/>
                <a:gd name="T21" fmla="*/ 12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69" name="Freeform 4532"/>
            <p:cNvSpPr>
              <a:spLocks/>
            </p:cNvSpPr>
            <p:nvPr/>
          </p:nvSpPr>
          <p:spPr bwMode="auto">
            <a:xfrm>
              <a:off x="1276" y="2323"/>
              <a:ext cx="23" cy="20"/>
            </a:xfrm>
            <a:custGeom>
              <a:avLst/>
              <a:gdLst>
                <a:gd name="T0" fmla="*/ 17 w 24"/>
                <a:gd name="T1" fmla="*/ 13 h 18"/>
                <a:gd name="T2" fmla="*/ 12 w 24"/>
                <a:gd name="T3" fmla="*/ 0 h 18"/>
                <a:gd name="T4" fmla="*/ 0 w 24"/>
                <a:gd name="T5" fmla="*/ 0 h 18"/>
                <a:gd name="T6" fmla="*/ 0 w 24"/>
                <a:gd name="T7" fmla="*/ 37 h 18"/>
                <a:gd name="T8" fmla="*/ 12 w 24"/>
                <a:gd name="T9" fmla="*/ 37 h 18"/>
                <a:gd name="T10" fmla="*/ 17 w 24"/>
                <a:gd name="T11" fmla="*/ 13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70" name="Freeform 4533"/>
            <p:cNvSpPr>
              <a:spLocks/>
            </p:cNvSpPr>
            <p:nvPr/>
          </p:nvSpPr>
          <p:spPr bwMode="auto">
            <a:xfrm>
              <a:off x="2827" y="1636"/>
              <a:ext cx="31" cy="35"/>
            </a:xfrm>
            <a:custGeom>
              <a:avLst/>
              <a:gdLst>
                <a:gd name="T0" fmla="*/ 13 w 27"/>
                <a:gd name="T1" fmla="*/ 1 h 35"/>
                <a:gd name="T2" fmla="*/ 13 w 27"/>
                <a:gd name="T3" fmla="*/ 8 h 35"/>
                <a:gd name="T4" fmla="*/ 1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30 w 27"/>
                <a:gd name="T17" fmla="*/ 28 h 35"/>
                <a:gd name="T18" fmla="*/ 30 w 27"/>
                <a:gd name="T19" fmla="*/ 35 h 35"/>
                <a:gd name="T20" fmla="*/ 42 w 27"/>
                <a:gd name="T21" fmla="*/ 21 h 35"/>
                <a:gd name="T22" fmla="*/ 52 w 27"/>
                <a:gd name="T23" fmla="*/ 16 h 35"/>
                <a:gd name="T24" fmla="*/ 71 w 27"/>
                <a:gd name="T25" fmla="*/ 21 h 35"/>
                <a:gd name="T26" fmla="*/ 45 w 27"/>
                <a:gd name="T27" fmla="*/ 12 h 35"/>
                <a:gd name="T28" fmla="*/ 32 w 27"/>
                <a:gd name="T29" fmla="*/ 6 h 35"/>
                <a:gd name="T30" fmla="*/ 30 w 27"/>
                <a:gd name="T31" fmla="*/ 0 h 35"/>
                <a:gd name="T32" fmla="*/ 1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p>
          </p:txBody>
        </p:sp>
        <p:sp>
          <p:nvSpPr>
            <p:cNvPr id="12771" name="Freeform 4534"/>
            <p:cNvSpPr>
              <a:spLocks/>
            </p:cNvSpPr>
            <p:nvPr/>
          </p:nvSpPr>
          <p:spPr bwMode="auto">
            <a:xfrm>
              <a:off x="2831" y="1584"/>
              <a:ext cx="73" cy="87"/>
            </a:xfrm>
            <a:custGeom>
              <a:avLst/>
              <a:gdLst>
                <a:gd name="T0" fmla="*/ 24 w 65"/>
                <a:gd name="T1" fmla="*/ 19 h 87"/>
                <a:gd name="T2" fmla="*/ 24 w 65"/>
                <a:gd name="T3" fmla="*/ 19 h 87"/>
                <a:gd name="T4" fmla="*/ 12 w 65"/>
                <a:gd name="T5" fmla="*/ 19 h 87"/>
                <a:gd name="T6" fmla="*/ 12 w 65"/>
                <a:gd name="T7" fmla="*/ 26 h 87"/>
                <a:gd name="T8" fmla="*/ 24 w 65"/>
                <a:gd name="T9" fmla="*/ 26 h 87"/>
                <a:gd name="T10" fmla="*/ 24 w 65"/>
                <a:gd name="T11" fmla="*/ 26 h 87"/>
                <a:gd name="T12" fmla="*/ 12 w 65"/>
                <a:gd name="T13" fmla="*/ 33 h 87"/>
                <a:gd name="T14" fmla="*/ 12 w 65"/>
                <a:gd name="T15" fmla="*/ 33 h 87"/>
                <a:gd name="T16" fmla="*/ 12 w 65"/>
                <a:gd name="T17" fmla="*/ 40 h 87"/>
                <a:gd name="T18" fmla="*/ 24 w 65"/>
                <a:gd name="T19" fmla="*/ 40 h 87"/>
                <a:gd name="T20" fmla="*/ 35 w 65"/>
                <a:gd name="T21" fmla="*/ 46 h 87"/>
                <a:gd name="T22" fmla="*/ 24 w 65"/>
                <a:gd name="T23" fmla="*/ 46 h 87"/>
                <a:gd name="T24" fmla="*/ 24 w 65"/>
                <a:gd name="T25" fmla="*/ 53 h 87"/>
                <a:gd name="T26" fmla="*/ 24 w 65"/>
                <a:gd name="T27" fmla="*/ 53 h 87"/>
                <a:gd name="T28" fmla="*/ 30 w 65"/>
                <a:gd name="T29" fmla="*/ 64 h 87"/>
                <a:gd name="T30" fmla="*/ 38 w 65"/>
                <a:gd name="T31" fmla="*/ 69 h 87"/>
                <a:gd name="T32" fmla="*/ 44 w 65"/>
                <a:gd name="T33" fmla="*/ 70 h 87"/>
                <a:gd name="T34" fmla="*/ 49 w 65"/>
                <a:gd name="T35" fmla="*/ 73 h 87"/>
                <a:gd name="T36" fmla="*/ 49 w 65"/>
                <a:gd name="T37" fmla="*/ 78 h 87"/>
                <a:gd name="T38" fmla="*/ 44 w 65"/>
                <a:gd name="T39" fmla="*/ 73 h 87"/>
                <a:gd name="T40" fmla="*/ 61 w 65"/>
                <a:gd name="T41" fmla="*/ 80 h 87"/>
                <a:gd name="T42" fmla="*/ 75 w 65"/>
                <a:gd name="T43" fmla="*/ 87 h 87"/>
                <a:gd name="T44" fmla="*/ 86 w 65"/>
                <a:gd name="T45" fmla="*/ 87 h 87"/>
                <a:gd name="T46" fmla="*/ 86 w 65"/>
                <a:gd name="T47" fmla="*/ 87 h 87"/>
                <a:gd name="T48" fmla="*/ 97 w 65"/>
                <a:gd name="T49" fmla="*/ 87 h 87"/>
                <a:gd name="T50" fmla="*/ 97 w 65"/>
                <a:gd name="T51" fmla="*/ 87 h 87"/>
                <a:gd name="T52" fmla="*/ 112 w 65"/>
                <a:gd name="T53" fmla="*/ 87 h 87"/>
                <a:gd name="T54" fmla="*/ 112 w 65"/>
                <a:gd name="T55" fmla="*/ 87 h 87"/>
                <a:gd name="T56" fmla="*/ 122 w 65"/>
                <a:gd name="T57" fmla="*/ 80 h 87"/>
                <a:gd name="T58" fmla="*/ 122 w 65"/>
                <a:gd name="T59" fmla="*/ 80 h 87"/>
                <a:gd name="T60" fmla="*/ 146 w 65"/>
                <a:gd name="T61" fmla="*/ 67 h 87"/>
                <a:gd name="T62" fmla="*/ 122 w 65"/>
                <a:gd name="T63" fmla="*/ 53 h 87"/>
                <a:gd name="T64" fmla="*/ 134 w 65"/>
                <a:gd name="T65" fmla="*/ 40 h 87"/>
                <a:gd name="T66" fmla="*/ 122 w 65"/>
                <a:gd name="T67" fmla="*/ 33 h 87"/>
                <a:gd name="T68" fmla="*/ 112 w 65"/>
                <a:gd name="T69" fmla="*/ 33 h 87"/>
                <a:gd name="T70" fmla="*/ 112 w 65"/>
                <a:gd name="T71" fmla="*/ 33 h 87"/>
                <a:gd name="T72" fmla="*/ 86 w 65"/>
                <a:gd name="T73" fmla="*/ 26 h 87"/>
                <a:gd name="T74" fmla="*/ 49 w 65"/>
                <a:gd name="T75" fmla="*/ 0 h 87"/>
                <a:gd name="T76" fmla="*/ 0 w 65"/>
                <a:gd name="T77" fmla="*/ 6 h 87"/>
                <a:gd name="T78" fmla="*/ 0 w 65"/>
                <a:gd name="T79" fmla="*/ 12 h 87"/>
                <a:gd name="T80" fmla="*/ 12 w 65"/>
                <a:gd name="T81" fmla="*/ 12 h 87"/>
                <a:gd name="T82" fmla="*/ 0 w 65"/>
                <a:gd name="T83" fmla="*/ 12 h 87"/>
                <a:gd name="T84" fmla="*/ 12 w 65"/>
                <a:gd name="T85" fmla="*/ 19 h 87"/>
                <a:gd name="T86" fmla="*/ 24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p>
          </p:txBody>
        </p:sp>
        <p:sp>
          <p:nvSpPr>
            <p:cNvPr id="12772" name="Freeform 4535"/>
            <p:cNvSpPr>
              <a:spLocks/>
            </p:cNvSpPr>
            <p:nvPr/>
          </p:nvSpPr>
          <p:spPr bwMode="auto">
            <a:xfrm>
              <a:off x="2909" y="2084"/>
              <a:ext cx="289" cy="348"/>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p>
          </p:txBody>
        </p:sp>
        <p:sp>
          <p:nvSpPr>
            <p:cNvPr id="12773" name="Freeform 4536"/>
            <p:cNvSpPr>
              <a:spLocks/>
            </p:cNvSpPr>
            <p:nvPr/>
          </p:nvSpPr>
          <p:spPr bwMode="auto">
            <a:xfrm>
              <a:off x="2959" y="2347"/>
              <a:ext cx="209" cy="198"/>
            </a:xfrm>
            <a:custGeom>
              <a:avLst/>
              <a:gdLst>
                <a:gd name="T0" fmla="*/ 12 w 210"/>
                <a:gd name="T1" fmla="*/ 67 h 183"/>
                <a:gd name="T2" fmla="*/ 76 w 210"/>
                <a:gd name="T3" fmla="*/ 77 h 183"/>
                <a:gd name="T4" fmla="*/ 105 w 210"/>
                <a:gd name="T5" fmla="*/ 57 h 183"/>
                <a:gd name="T6" fmla="*/ 138 w 210"/>
                <a:gd name="T7" fmla="*/ 2 h 183"/>
                <a:gd name="T8" fmla="*/ 167 w 210"/>
                <a:gd name="T9" fmla="*/ 72 h 183"/>
                <a:gd name="T10" fmla="*/ 171 w 210"/>
                <a:gd name="T11" fmla="*/ 77 h 183"/>
                <a:gd name="T12" fmla="*/ 148 w 210"/>
                <a:gd name="T13" fmla="*/ 143 h 183"/>
                <a:gd name="T14" fmla="*/ 154 w 210"/>
                <a:gd name="T15" fmla="*/ 155 h 183"/>
                <a:gd name="T16" fmla="*/ 172 w 210"/>
                <a:gd name="T17" fmla="*/ 176 h 183"/>
                <a:gd name="T18" fmla="*/ 178 w 210"/>
                <a:gd name="T19" fmla="*/ 201 h 183"/>
                <a:gd name="T20" fmla="*/ 190 w 210"/>
                <a:gd name="T21" fmla="*/ 235 h 183"/>
                <a:gd name="T22" fmla="*/ 197 w 210"/>
                <a:gd name="T23" fmla="*/ 235 h 183"/>
                <a:gd name="T24" fmla="*/ 203 w 210"/>
                <a:gd name="T25" fmla="*/ 272 h 183"/>
                <a:gd name="T26" fmla="*/ 172 w 210"/>
                <a:gd name="T27" fmla="*/ 272 h 183"/>
                <a:gd name="T28" fmla="*/ 166 w 210"/>
                <a:gd name="T29" fmla="*/ 282 h 183"/>
                <a:gd name="T30" fmla="*/ 160 w 210"/>
                <a:gd name="T31" fmla="*/ 305 h 183"/>
                <a:gd name="T32" fmla="*/ 142 w 210"/>
                <a:gd name="T33" fmla="*/ 305 h 183"/>
                <a:gd name="T34" fmla="*/ 130 w 210"/>
                <a:gd name="T35" fmla="*/ 305 h 183"/>
                <a:gd name="T36" fmla="*/ 130 w 210"/>
                <a:gd name="T37" fmla="*/ 305 h 183"/>
                <a:gd name="T38" fmla="*/ 118 w 210"/>
                <a:gd name="T39" fmla="*/ 305 h 183"/>
                <a:gd name="T40" fmla="*/ 112 w 210"/>
                <a:gd name="T41" fmla="*/ 318 h 183"/>
                <a:gd name="T42" fmla="*/ 105 w 210"/>
                <a:gd name="T43" fmla="*/ 295 h 183"/>
                <a:gd name="T44" fmla="*/ 94 w 210"/>
                <a:gd name="T45" fmla="*/ 272 h 183"/>
                <a:gd name="T46" fmla="*/ 88 w 210"/>
                <a:gd name="T47" fmla="*/ 282 h 183"/>
                <a:gd name="T48" fmla="*/ 76 w 210"/>
                <a:gd name="T49" fmla="*/ 282 h 183"/>
                <a:gd name="T50" fmla="*/ 64 w 210"/>
                <a:gd name="T51" fmla="*/ 258 h 183"/>
                <a:gd name="T52" fmla="*/ 58 w 210"/>
                <a:gd name="T53" fmla="*/ 258 h 183"/>
                <a:gd name="T54" fmla="*/ 58 w 210"/>
                <a:gd name="T55" fmla="*/ 235 h 183"/>
                <a:gd name="T56" fmla="*/ 46 w 210"/>
                <a:gd name="T57" fmla="*/ 213 h 183"/>
                <a:gd name="T58" fmla="*/ 40 w 210"/>
                <a:gd name="T59" fmla="*/ 201 h 183"/>
                <a:gd name="T60" fmla="*/ 22 w 210"/>
                <a:gd name="T61" fmla="*/ 168 h 183"/>
                <a:gd name="T62" fmla="*/ 22 w 210"/>
                <a:gd name="T63" fmla="*/ 155 h 183"/>
                <a:gd name="T64" fmla="*/ 20 w 210"/>
                <a:gd name="T65" fmla="*/ 145 h 183"/>
                <a:gd name="T66" fmla="*/ 3 w 210"/>
                <a:gd name="T67" fmla="*/ 130 h 183"/>
                <a:gd name="T68" fmla="*/ 3 w 210"/>
                <a:gd name="T69" fmla="*/ 120 h 183"/>
                <a:gd name="T70" fmla="*/ 0 w 210"/>
                <a:gd name="T71" fmla="*/ 114 h 183"/>
                <a:gd name="T72" fmla="*/ 15 w 210"/>
                <a:gd name="T73" fmla="*/ 72 h 183"/>
                <a:gd name="T74" fmla="*/ 20 w 210"/>
                <a:gd name="T75" fmla="*/ 71 h 183"/>
                <a:gd name="T76" fmla="*/ 41 w 210"/>
                <a:gd name="T77" fmla="*/ 71 h 183"/>
                <a:gd name="T78" fmla="*/ 50 w 210"/>
                <a:gd name="T79" fmla="*/ 72 h 183"/>
                <a:gd name="T80" fmla="*/ 84 w 210"/>
                <a:gd name="T81" fmla="*/ 71 h 183"/>
                <a:gd name="T82" fmla="*/ 104 w 210"/>
                <a:gd name="T83" fmla="*/ 57 h 183"/>
                <a:gd name="T84" fmla="*/ 118 w 210"/>
                <a:gd name="T85" fmla="*/ 35 h 183"/>
                <a:gd name="T86" fmla="*/ 139 w 210"/>
                <a:gd name="T87" fmla="*/ 2 h 183"/>
                <a:gd name="T88" fmla="*/ 166 w 210"/>
                <a:gd name="T89" fmla="*/ 71 h 183"/>
                <a:gd name="T90" fmla="*/ 157 w 210"/>
                <a:gd name="T91" fmla="*/ 51 h 183"/>
                <a:gd name="T92" fmla="*/ 137 w 210"/>
                <a:gd name="T93" fmla="*/ 0 h 183"/>
                <a:gd name="T94" fmla="*/ 112 w 210"/>
                <a:gd name="T95" fmla="*/ 47 h 183"/>
                <a:gd name="T96" fmla="*/ 74 w 210"/>
                <a:gd name="T97" fmla="*/ 77 h 183"/>
                <a:gd name="T98" fmla="*/ 62 w 210"/>
                <a:gd name="T99" fmla="*/ 78 h 183"/>
                <a:gd name="T100" fmla="*/ 15 w 210"/>
                <a:gd name="T101" fmla="*/ 72 h 183"/>
                <a:gd name="T102" fmla="*/ 3 w 210"/>
                <a:gd name="T103" fmla="*/ 104 h 183"/>
                <a:gd name="T104" fmla="*/ 12 w 210"/>
                <a:gd name="T105" fmla="*/ 6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12293" name="Freeform 1280"/>
          <p:cNvSpPr>
            <a:spLocks/>
          </p:cNvSpPr>
          <p:nvPr/>
        </p:nvSpPr>
        <p:spPr bwMode="auto">
          <a:xfrm>
            <a:off x="2052638" y="4776788"/>
            <a:ext cx="304800" cy="1273175"/>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Tree>
    <p:extLst>
      <p:ext uri="{BB962C8B-B14F-4D97-AF65-F5344CB8AC3E}">
        <p14:creationId xmlns:p14="http://schemas.microsoft.com/office/powerpoint/2010/main" val="3260353771"/>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fr-CH" altLang="en-US" dirty="0">
                <a:solidFill>
                  <a:srgbClr val="70899B"/>
                </a:solidFill>
                <a:ea typeface="MS PGothic" pitchFamily="34" charset="-128"/>
              </a:rPr>
              <a:t>Accessions</a:t>
            </a:r>
            <a:endParaRPr lang="en-US" altLang="en-US" dirty="0">
              <a:solidFill>
                <a:srgbClr val="70899B"/>
              </a:solidFill>
              <a:ea typeface="MS PGothic" pitchFamily="34" charset="-128"/>
            </a:endParaRPr>
          </a:p>
        </p:txBody>
      </p:sp>
      <p:sp>
        <p:nvSpPr>
          <p:cNvPr id="8195" name="Rectangle 3"/>
          <p:cNvSpPr>
            <a:spLocks noGrp="1" noChangeArrowheads="1"/>
          </p:cNvSpPr>
          <p:nvPr>
            <p:ph type="body" idx="1"/>
          </p:nvPr>
        </p:nvSpPr>
        <p:spPr>
          <a:xfrm>
            <a:off x="250825" y="1628775"/>
            <a:ext cx="8569325" cy="4895850"/>
          </a:xfrm>
        </p:spPr>
        <p:txBody>
          <a:bodyPr/>
          <a:lstStyle/>
          <a:p>
            <a:pPr eaLnBrk="1" hangingPunct="1">
              <a:defRPr/>
            </a:pPr>
            <a:r>
              <a:rPr lang="en-US" dirty="0" smtClean="0">
                <a:ea typeface="+mn-ea"/>
              </a:rPr>
              <a:t>2012: </a:t>
            </a:r>
            <a:r>
              <a:rPr lang="en-US" dirty="0">
                <a:ea typeface="+mn-ea"/>
              </a:rPr>
              <a:t>Colombia, </a:t>
            </a:r>
            <a:r>
              <a:rPr lang="en-US" dirty="0" smtClean="0">
                <a:ea typeface="+mn-ea"/>
              </a:rPr>
              <a:t>Mexico, </a:t>
            </a:r>
            <a:r>
              <a:rPr lang="en-US" dirty="0">
                <a:ea typeface="+mn-ea"/>
              </a:rPr>
              <a:t>New Zealand </a:t>
            </a:r>
            <a:r>
              <a:rPr lang="en-US" dirty="0" smtClean="0">
                <a:ea typeface="+mn-ea"/>
              </a:rPr>
              <a:t>and Philippines</a:t>
            </a:r>
          </a:p>
          <a:p>
            <a:pPr eaLnBrk="1" hangingPunct="1">
              <a:defRPr/>
            </a:pPr>
            <a:r>
              <a:rPr lang="en-US" dirty="0" smtClean="0">
                <a:ea typeface="+mn-ea"/>
              </a:rPr>
              <a:t>2013: India, Rwanda and Tunisia</a:t>
            </a:r>
          </a:p>
          <a:p>
            <a:pPr eaLnBrk="1" hangingPunct="1">
              <a:defRPr/>
            </a:pPr>
            <a:endParaRPr lang="en-US" dirty="0" smtClean="0">
              <a:ea typeface="+mn-ea"/>
            </a:endParaRPr>
          </a:p>
          <a:p>
            <a:pPr eaLnBrk="1" hangingPunct="1">
              <a:defRPr/>
            </a:pPr>
            <a:r>
              <a:rPr lang="en-US" dirty="0" smtClean="0">
                <a:ea typeface="+mn-ea"/>
              </a:rPr>
              <a:t>Future accessions?</a:t>
            </a:r>
          </a:p>
          <a:p>
            <a:pPr lvl="1" eaLnBrk="1" hangingPunct="1">
              <a:defRPr/>
            </a:pPr>
            <a:r>
              <a:rPr lang="en-US" dirty="0" smtClean="0">
                <a:ea typeface="+mn-ea"/>
              </a:rPr>
              <a:t>Algeria to the Protocol</a:t>
            </a:r>
          </a:p>
          <a:p>
            <a:pPr lvl="1" eaLnBrk="1" hangingPunct="1">
              <a:defRPr/>
            </a:pPr>
            <a:r>
              <a:rPr lang="en-US" dirty="0" smtClean="0">
                <a:ea typeface="+mn-ea"/>
              </a:rPr>
              <a:t>OAPI</a:t>
            </a:r>
          </a:p>
          <a:p>
            <a:pPr lvl="1" eaLnBrk="1" hangingPunct="1">
              <a:defRPr/>
            </a:pPr>
            <a:r>
              <a:rPr lang="en-US" dirty="0"/>
              <a:t>Canada</a:t>
            </a:r>
          </a:p>
          <a:p>
            <a:pPr lvl="1" eaLnBrk="1" hangingPunct="1">
              <a:defRPr/>
            </a:pPr>
            <a:r>
              <a:rPr lang="en-US" dirty="0" smtClean="0"/>
              <a:t>Latin American countries</a:t>
            </a:r>
          </a:p>
          <a:p>
            <a:pPr lvl="1" eaLnBrk="1" hangingPunct="1">
              <a:defRPr/>
            </a:pPr>
            <a:r>
              <a:rPr lang="en-US" dirty="0" smtClean="0"/>
              <a:t>ASEAN countries by 2015</a:t>
            </a:r>
          </a:p>
          <a:p>
            <a:pPr lvl="1" eaLnBrk="1" hangingPunct="1">
              <a:defRPr/>
            </a:pPr>
            <a:r>
              <a:rPr lang="en-US" dirty="0" smtClean="0"/>
              <a:t>Caribbean countries</a:t>
            </a:r>
          </a:p>
          <a:p>
            <a:pPr lvl="1" eaLnBrk="1" hangingPunct="1">
              <a:defRPr/>
            </a:pPr>
            <a:r>
              <a:rPr lang="en-US" dirty="0" smtClean="0"/>
              <a:t>African countries</a:t>
            </a:r>
          </a:p>
          <a:p>
            <a:pPr marL="457200" lvl="1" indent="0" eaLnBrk="1" hangingPunct="1">
              <a:buFontTx/>
              <a:buNone/>
              <a:defRPr/>
            </a:pPr>
            <a:endParaRPr lang="en-US" dirty="0"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310002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352496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85" y="393305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7" y="443711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7" y="486916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7" y="530120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85" y="573325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683" y="616530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6696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fr-CH" altLang="en-US" dirty="0">
                <a:solidFill>
                  <a:srgbClr val="70899B"/>
                </a:solidFill>
                <a:ea typeface="MS PGothic" pitchFamily="34" charset="-128"/>
              </a:rPr>
              <a:t>Key </a:t>
            </a:r>
            <a:r>
              <a:rPr lang="fr-CH" altLang="en-US" dirty="0" err="1">
                <a:solidFill>
                  <a:srgbClr val="70899B"/>
                </a:solidFill>
                <a:ea typeface="MS PGothic" pitchFamily="34" charset="-128"/>
              </a:rPr>
              <a:t>features</a:t>
            </a:r>
            <a:r>
              <a:rPr lang="en-US" altLang="en-US" dirty="0">
                <a:solidFill>
                  <a:srgbClr val="70899B"/>
                </a:solidFill>
                <a:ea typeface="MS PGothic" pitchFamily="34" charset="-128"/>
              </a:rPr>
              <a:t> – I</a:t>
            </a:r>
          </a:p>
        </p:txBody>
      </p:sp>
      <p:sp>
        <p:nvSpPr>
          <p:cNvPr id="14339" name="Content Placeholder 2"/>
          <p:cNvSpPr>
            <a:spLocks noGrp="1"/>
          </p:cNvSpPr>
          <p:nvPr>
            <p:ph idx="1"/>
          </p:nvPr>
        </p:nvSpPr>
        <p:spPr>
          <a:xfrm>
            <a:off x="468313" y="1557338"/>
            <a:ext cx="8229600" cy="4352925"/>
          </a:xfrm>
        </p:spPr>
        <p:txBody>
          <a:bodyPr/>
          <a:lstStyle/>
          <a:p>
            <a:pPr>
              <a:spcBef>
                <a:spcPts val="1800"/>
              </a:spcBef>
            </a:pPr>
            <a:r>
              <a:rPr lang="en-US" altLang="en-US" dirty="0" smtClean="0"/>
              <a:t>A registration system for 92 Contracting Parties</a:t>
            </a:r>
          </a:p>
          <a:p>
            <a:pPr>
              <a:spcBef>
                <a:spcPts val="1800"/>
              </a:spcBef>
            </a:pPr>
            <a:r>
              <a:rPr lang="en-US" altLang="en-US" dirty="0" smtClean="0"/>
              <a:t>One application – one language – one set of fees</a:t>
            </a:r>
          </a:p>
          <a:p>
            <a:pPr>
              <a:spcBef>
                <a:spcPts val="1800"/>
              </a:spcBef>
            </a:pPr>
            <a:r>
              <a:rPr lang="en-US" altLang="en-US" dirty="0" smtClean="0"/>
              <a:t>Entitlement and basic application or registration</a:t>
            </a:r>
          </a:p>
          <a:p>
            <a:pPr>
              <a:spcBef>
                <a:spcPts val="1800"/>
              </a:spcBef>
            </a:pPr>
            <a:r>
              <a:rPr lang="en-US" altLang="en-US" dirty="0" smtClean="0"/>
              <a:t>Three main stages </a:t>
            </a:r>
          </a:p>
          <a:p>
            <a:pPr lvl="1">
              <a:spcBef>
                <a:spcPts val="1800"/>
              </a:spcBef>
            </a:pPr>
            <a:r>
              <a:rPr lang="en-US" altLang="en-US" dirty="0" smtClean="0">
                <a:ea typeface="Arial" pitchFamily="34" charset="0"/>
              </a:rPr>
              <a:t>Basic mark &gt; International application</a:t>
            </a:r>
          </a:p>
          <a:p>
            <a:pPr lvl="1">
              <a:spcBef>
                <a:spcPts val="1800"/>
              </a:spcBef>
            </a:pPr>
            <a:r>
              <a:rPr lang="en-US" altLang="en-US" dirty="0" smtClean="0">
                <a:ea typeface="Arial" pitchFamily="34" charset="0"/>
              </a:rPr>
              <a:t>Formal examination by WIPO</a:t>
            </a:r>
          </a:p>
          <a:p>
            <a:pPr lvl="1">
              <a:spcBef>
                <a:spcPts val="1800"/>
              </a:spcBef>
            </a:pPr>
            <a:r>
              <a:rPr lang="en-US" altLang="en-US" dirty="0" smtClean="0">
                <a:ea typeface="Arial" pitchFamily="34" charset="0"/>
              </a:rPr>
              <a:t>Substantive examination by the Offices of the designated Contracting Parties</a:t>
            </a:r>
          </a:p>
          <a:p>
            <a:pPr lvl="1"/>
            <a:endParaRPr lang="en-US" altLang="en-US" dirty="0" smtClean="0">
              <a:ea typeface="Arial" pitchFamily="34" charset="0"/>
            </a:endParaRP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932" y="2687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20571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fr-CH" altLang="en-US" dirty="0">
                <a:solidFill>
                  <a:srgbClr val="70899B"/>
                </a:solidFill>
                <a:ea typeface="MS PGothic" pitchFamily="34" charset="-128"/>
              </a:rPr>
              <a:t>Key </a:t>
            </a:r>
            <a:r>
              <a:rPr lang="fr-CH" altLang="en-US" dirty="0" err="1">
                <a:solidFill>
                  <a:srgbClr val="70899B"/>
                </a:solidFill>
                <a:ea typeface="MS PGothic" pitchFamily="34" charset="-128"/>
              </a:rPr>
              <a:t>features</a:t>
            </a:r>
            <a:r>
              <a:rPr lang="fr-CH" altLang="en-US" dirty="0">
                <a:solidFill>
                  <a:srgbClr val="70899B"/>
                </a:solidFill>
                <a:ea typeface="MS PGothic" pitchFamily="34" charset="-128"/>
              </a:rPr>
              <a:t> </a:t>
            </a:r>
            <a:r>
              <a:rPr lang="en-US" altLang="en-US" dirty="0">
                <a:solidFill>
                  <a:srgbClr val="70899B"/>
                </a:solidFill>
                <a:ea typeface="MS PGothic" pitchFamily="34" charset="-128"/>
              </a:rPr>
              <a:t>–</a:t>
            </a:r>
            <a:r>
              <a:rPr lang="fr-CH" altLang="en-US" dirty="0">
                <a:solidFill>
                  <a:srgbClr val="70899B"/>
                </a:solidFill>
                <a:ea typeface="MS PGothic" pitchFamily="34" charset="-128"/>
              </a:rPr>
              <a:t> II</a:t>
            </a:r>
            <a:endParaRPr lang="en-US" altLang="en-US" dirty="0">
              <a:solidFill>
                <a:srgbClr val="70899B"/>
              </a:solidFill>
              <a:ea typeface="MS PGothic" pitchFamily="34" charset="-128"/>
            </a:endParaRPr>
          </a:p>
        </p:txBody>
      </p:sp>
      <p:sp>
        <p:nvSpPr>
          <p:cNvPr id="15363" name="Content Placeholder 2"/>
          <p:cNvSpPr>
            <a:spLocks noGrp="1"/>
          </p:cNvSpPr>
          <p:nvPr>
            <p:ph idx="1"/>
          </p:nvPr>
        </p:nvSpPr>
        <p:spPr>
          <a:xfrm>
            <a:off x="250825" y="1700213"/>
            <a:ext cx="8642350" cy="4352925"/>
          </a:xfrm>
        </p:spPr>
        <p:txBody>
          <a:bodyPr/>
          <a:lstStyle/>
          <a:p>
            <a:pPr>
              <a:lnSpc>
                <a:spcPct val="150000"/>
              </a:lnSpc>
            </a:pPr>
            <a:r>
              <a:rPr lang="en-US" altLang="en-US" dirty="0" smtClean="0"/>
              <a:t>One registration covering multiple territories</a:t>
            </a:r>
          </a:p>
          <a:p>
            <a:pPr>
              <a:lnSpc>
                <a:spcPct val="150000"/>
              </a:lnSpc>
            </a:pPr>
            <a:r>
              <a:rPr lang="en-US" altLang="en-US" dirty="0" smtClean="0"/>
              <a:t>Fixed time limit for refusal – 12 or 18 months</a:t>
            </a:r>
          </a:p>
          <a:p>
            <a:pPr>
              <a:lnSpc>
                <a:spcPct val="150000"/>
              </a:lnSpc>
            </a:pPr>
            <a:r>
              <a:rPr lang="en-US" altLang="en-US" dirty="0" smtClean="0"/>
              <a:t>Manage a portfolio of trademarks via a single centralized procedure</a:t>
            </a:r>
          </a:p>
          <a:p>
            <a:pPr>
              <a:lnSpc>
                <a:spcPct val="150000"/>
              </a:lnSpc>
            </a:pPr>
            <a:r>
              <a:rPr lang="en-US" altLang="en-US" dirty="0" smtClean="0"/>
              <a:t>Renew for all designated Contracting Parties with one request</a:t>
            </a:r>
          </a:p>
          <a:p>
            <a:pPr>
              <a:lnSpc>
                <a:spcPct val="150000"/>
              </a:lnSpc>
            </a:pPr>
            <a:r>
              <a:rPr lang="en-US" altLang="en-US" dirty="0" smtClean="0"/>
              <a:t>Expand protection to new Contracting Parties  </a:t>
            </a:r>
          </a:p>
          <a:p>
            <a:pPr>
              <a:buFontTx/>
              <a:buNone/>
            </a:pPr>
            <a:r>
              <a:rPr lang="en-US" altLang="en-US" dirty="0" smtClean="0"/>
              <a:t> </a:t>
            </a: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08504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fr-CH" altLang="en-US" dirty="0" err="1">
                <a:solidFill>
                  <a:srgbClr val="70899B"/>
                </a:solidFill>
                <a:ea typeface="MS PGothic" pitchFamily="34" charset="-128"/>
              </a:rPr>
              <a:t>Fees</a:t>
            </a:r>
            <a:r>
              <a:rPr lang="fr-CH" altLang="en-US" dirty="0">
                <a:solidFill>
                  <a:srgbClr val="70899B"/>
                </a:solidFill>
                <a:ea typeface="MS PGothic" pitchFamily="34" charset="-128"/>
              </a:rPr>
              <a:t> </a:t>
            </a:r>
            <a:r>
              <a:rPr lang="fr-CH" altLang="en-US" dirty="0" err="1">
                <a:solidFill>
                  <a:srgbClr val="70899B"/>
                </a:solidFill>
                <a:ea typeface="MS PGothic" pitchFamily="34" charset="-128"/>
              </a:rPr>
              <a:t>under</a:t>
            </a:r>
            <a:r>
              <a:rPr lang="fr-CH" altLang="en-US" dirty="0">
                <a:solidFill>
                  <a:srgbClr val="70899B"/>
                </a:solidFill>
                <a:ea typeface="MS PGothic" pitchFamily="34" charset="-128"/>
              </a:rPr>
              <a:t> the Madrid System</a:t>
            </a:r>
            <a:endParaRPr lang="en-US" altLang="en-US" dirty="0">
              <a:solidFill>
                <a:srgbClr val="70899B"/>
              </a:solidFill>
              <a:ea typeface="MS PGothic" pitchFamily="34" charset="-128"/>
            </a:endParaRPr>
          </a:p>
        </p:txBody>
      </p:sp>
      <p:sp>
        <p:nvSpPr>
          <p:cNvPr id="61443" name="Rectangle 3"/>
          <p:cNvSpPr>
            <a:spLocks noGrp="1" noChangeArrowheads="1"/>
          </p:cNvSpPr>
          <p:nvPr>
            <p:ph type="body" idx="1"/>
          </p:nvPr>
        </p:nvSpPr>
        <p:spPr>
          <a:xfrm>
            <a:off x="250825" y="1557338"/>
            <a:ext cx="8893175" cy="5184775"/>
          </a:xfrm>
        </p:spPr>
        <p:txBody>
          <a:bodyPr/>
          <a:lstStyle/>
          <a:p>
            <a:pPr>
              <a:lnSpc>
                <a:spcPct val="90000"/>
              </a:lnSpc>
              <a:defRPr/>
            </a:pPr>
            <a:r>
              <a:rPr lang="fr-CH" altLang="en-US" dirty="0" err="1" smtClean="0">
                <a:ea typeface="ＭＳ Ｐゴシック" charset="0"/>
              </a:rPr>
              <a:t>Fees</a:t>
            </a:r>
            <a:r>
              <a:rPr lang="fr-CH" altLang="en-US" dirty="0" smtClean="0">
                <a:ea typeface="ＭＳ Ｐゴシック" charset="0"/>
              </a:rPr>
              <a:t> payable to WIPO in </a:t>
            </a:r>
            <a:r>
              <a:rPr lang="fr-CH" altLang="en-US" dirty="0" err="1" smtClean="0">
                <a:ea typeface="ＭＳ Ｐゴシック" charset="0"/>
              </a:rPr>
              <a:t>Swiss</a:t>
            </a:r>
            <a:r>
              <a:rPr lang="fr-CH" altLang="en-US" dirty="0" smtClean="0">
                <a:ea typeface="ＭＳ Ｐゴシック" charset="0"/>
              </a:rPr>
              <a:t> francs</a:t>
            </a:r>
          </a:p>
          <a:p>
            <a:pPr>
              <a:lnSpc>
                <a:spcPct val="90000"/>
              </a:lnSpc>
              <a:defRPr/>
            </a:pPr>
            <a:endParaRPr lang="fr-CH" altLang="en-US" dirty="0" smtClean="0">
              <a:ea typeface="ＭＳ Ｐゴシック" charset="0"/>
            </a:endParaRPr>
          </a:p>
          <a:p>
            <a:pPr>
              <a:lnSpc>
                <a:spcPct val="90000"/>
              </a:lnSpc>
              <a:defRPr/>
            </a:pPr>
            <a:r>
              <a:rPr lang="fr-CH" altLang="en-US" dirty="0" smtClean="0">
                <a:ea typeface="ＭＳ Ｐゴシック" charset="0"/>
              </a:rPr>
              <a:t>Basic </a:t>
            </a:r>
            <a:r>
              <a:rPr lang="fr-CH" altLang="en-US" dirty="0" err="1" smtClean="0">
                <a:ea typeface="ＭＳ Ｐゴシック" charset="0"/>
              </a:rPr>
              <a:t>fee</a:t>
            </a:r>
            <a:r>
              <a:rPr lang="fr-CH" altLang="en-US" dirty="0" smtClean="0">
                <a:ea typeface="ＭＳ Ｐゴシック" charset="0"/>
              </a:rPr>
              <a:t> </a:t>
            </a:r>
            <a:r>
              <a:rPr lang="fr-CH" altLang="en-US" dirty="0" err="1" smtClean="0">
                <a:ea typeface="ＭＳ Ｐゴシック" charset="0"/>
              </a:rPr>
              <a:t>includes</a:t>
            </a:r>
            <a:r>
              <a:rPr lang="fr-CH" altLang="en-US" dirty="0" smtClean="0">
                <a:ea typeface="ＭＳ Ｐゴシック" charset="0"/>
              </a:rPr>
              <a:t> </a:t>
            </a:r>
            <a:r>
              <a:rPr lang="fr-CH" altLang="en-US" dirty="0" err="1" smtClean="0">
                <a:ea typeface="ＭＳ Ｐゴシック" charset="0"/>
              </a:rPr>
              <a:t>three</a:t>
            </a:r>
            <a:r>
              <a:rPr lang="fr-CH" altLang="en-US" dirty="0" smtClean="0">
                <a:ea typeface="ＭＳ Ｐゴシック" charset="0"/>
              </a:rPr>
              <a:t> classes of </a:t>
            </a:r>
            <a:r>
              <a:rPr lang="fr-CH" altLang="en-US" dirty="0" err="1" smtClean="0">
                <a:ea typeface="ＭＳ Ｐゴシック" charset="0"/>
              </a:rPr>
              <a:t>goods</a:t>
            </a:r>
            <a:r>
              <a:rPr lang="fr-CH" altLang="en-US" dirty="0" smtClean="0">
                <a:ea typeface="ＭＳ Ｐゴシック" charset="0"/>
              </a:rPr>
              <a:t> and services</a:t>
            </a:r>
          </a:p>
          <a:p>
            <a:pPr lvl="1">
              <a:lnSpc>
                <a:spcPct val="90000"/>
              </a:lnSpc>
              <a:defRPr/>
            </a:pPr>
            <a:r>
              <a:rPr lang="fr-CH" altLang="en-US" dirty="0" smtClean="0"/>
              <a:t>653 </a:t>
            </a:r>
            <a:r>
              <a:rPr lang="fr-CH" altLang="en-US" dirty="0" err="1" smtClean="0"/>
              <a:t>Swiss</a:t>
            </a:r>
            <a:r>
              <a:rPr lang="fr-CH" altLang="en-US" dirty="0" smtClean="0"/>
              <a:t> francs  - b/w reproduction of mark</a:t>
            </a:r>
          </a:p>
          <a:p>
            <a:pPr lvl="1">
              <a:lnSpc>
                <a:spcPct val="90000"/>
              </a:lnSpc>
              <a:defRPr/>
            </a:pPr>
            <a:r>
              <a:rPr lang="fr-CH" altLang="en-US" dirty="0" smtClean="0"/>
              <a:t>903 </a:t>
            </a:r>
            <a:r>
              <a:rPr lang="fr-CH" altLang="en-US" dirty="0" err="1" smtClean="0"/>
              <a:t>Swiss</a:t>
            </a:r>
            <a:r>
              <a:rPr lang="fr-CH" altLang="en-US" dirty="0" smtClean="0"/>
              <a:t> francs  - </a:t>
            </a:r>
            <a:r>
              <a:rPr lang="fr-CH" altLang="en-US" dirty="0" err="1" smtClean="0"/>
              <a:t>color</a:t>
            </a:r>
            <a:r>
              <a:rPr lang="fr-CH" altLang="en-US" dirty="0" smtClean="0"/>
              <a:t> reproduction of mark</a:t>
            </a:r>
          </a:p>
          <a:p>
            <a:pPr lvl="1">
              <a:lnSpc>
                <a:spcPct val="90000"/>
              </a:lnSpc>
              <a:defRPr/>
            </a:pPr>
            <a:endParaRPr lang="fr-CH" altLang="en-US" dirty="0"/>
          </a:p>
          <a:p>
            <a:pPr>
              <a:lnSpc>
                <a:spcPct val="90000"/>
              </a:lnSpc>
              <a:defRPr/>
            </a:pPr>
            <a:r>
              <a:rPr lang="fr-CH" altLang="en-US" dirty="0" smtClean="0">
                <a:ea typeface="ＭＳ Ｐゴシック" charset="0"/>
              </a:rPr>
              <a:t>Standard </a:t>
            </a:r>
            <a:r>
              <a:rPr lang="fr-CH" altLang="en-US" dirty="0" err="1" smtClean="0">
                <a:ea typeface="ＭＳ Ｐゴシック" charset="0"/>
              </a:rPr>
              <a:t>fees</a:t>
            </a:r>
            <a:r>
              <a:rPr lang="fr-CH" altLang="en-US" dirty="0" smtClean="0">
                <a:ea typeface="ＭＳ Ｐゴシック" charset="0"/>
              </a:rPr>
              <a:t>:</a:t>
            </a:r>
          </a:p>
          <a:p>
            <a:pPr lvl="1">
              <a:lnSpc>
                <a:spcPct val="90000"/>
              </a:lnSpc>
              <a:defRPr/>
            </a:pPr>
            <a:r>
              <a:rPr lang="fr-CH" altLang="en-US" dirty="0" err="1" smtClean="0"/>
              <a:t>Complementary</a:t>
            </a:r>
            <a:r>
              <a:rPr lang="fr-CH" altLang="en-US" dirty="0"/>
              <a:t>:</a:t>
            </a:r>
            <a:r>
              <a:rPr lang="fr-CH" altLang="en-US" dirty="0" smtClean="0"/>
              <a:t> 100 </a:t>
            </a:r>
            <a:r>
              <a:rPr lang="fr-CH" altLang="en-US" dirty="0" err="1" smtClean="0"/>
              <a:t>Swiss</a:t>
            </a:r>
            <a:r>
              <a:rPr lang="fr-CH" altLang="en-US" dirty="0" smtClean="0"/>
              <a:t> francs per DCP</a:t>
            </a:r>
          </a:p>
          <a:p>
            <a:pPr lvl="1">
              <a:lnSpc>
                <a:spcPct val="90000"/>
              </a:lnSpc>
              <a:defRPr/>
            </a:pPr>
            <a:r>
              <a:rPr lang="fr-CH" altLang="en-US" dirty="0" err="1" smtClean="0"/>
              <a:t>Supplementary</a:t>
            </a:r>
            <a:r>
              <a:rPr lang="fr-CH" altLang="en-US" dirty="0" smtClean="0"/>
              <a:t>: 100 </a:t>
            </a:r>
            <a:r>
              <a:rPr lang="fr-CH" altLang="en-US" dirty="0" err="1" smtClean="0"/>
              <a:t>Swiss</a:t>
            </a:r>
            <a:r>
              <a:rPr lang="fr-CH" altLang="en-US" dirty="0" smtClean="0"/>
              <a:t> francs per class </a:t>
            </a:r>
            <a:r>
              <a:rPr lang="fr-CH" altLang="en-US" dirty="0" err="1" smtClean="0"/>
              <a:t>beyond</a:t>
            </a:r>
            <a:r>
              <a:rPr lang="fr-CH" altLang="en-US" dirty="0" smtClean="0"/>
              <a:t> </a:t>
            </a:r>
            <a:r>
              <a:rPr lang="fr-CH" altLang="en-US" dirty="0" err="1" smtClean="0"/>
              <a:t>three</a:t>
            </a:r>
            <a:endParaRPr lang="fr-CH" altLang="en-US" dirty="0" smtClean="0"/>
          </a:p>
          <a:p>
            <a:pPr marL="457200" lvl="1" indent="0">
              <a:lnSpc>
                <a:spcPct val="90000"/>
              </a:lnSpc>
              <a:buFontTx/>
              <a:buNone/>
              <a:defRPr/>
            </a:pPr>
            <a:r>
              <a:rPr lang="fr-CH" altLang="en-US" dirty="0" smtClean="0"/>
              <a:t>			OR</a:t>
            </a:r>
          </a:p>
          <a:p>
            <a:pPr>
              <a:lnSpc>
                <a:spcPct val="90000"/>
              </a:lnSpc>
              <a:defRPr/>
            </a:pPr>
            <a:r>
              <a:rPr lang="fr-CH" altLang="en-US" dirty="0" err="1" smtClean="0">
                <a:ea typeface="ＭＳ Ｐゴシック" charset="0"/>
              </a:rPr>
              <a:t>Individual</a:t>
            </a:r>
            <a:r>
              <a:rPr lang="fr-CH" altLang="en-US" dirty="0" smtClean="0">
                <a:ea typeface="ＭＳ Ｐゴシック" charset="0"/>
              </a:rPr>
              <a:t> </a:t>
            </a:r>
            <a:r>
              <a:rPr lang="fr-CH" altLang="en-US" dirty="0" err="1" smtClean="0">
                <a:ea typeface="ＭＳ Ｐゴシック" charset="0"/>
              </a:rPr>
              <a:t>fees</a:t>
            </a:r>
            <a:r>
              <a:rPr lang="fr-CH" altLang="en-US" dirty="0" smtClean="0">
                <a:ea typeface="ＭＳ Ｐゴシック" charset="0"/>
              </a:rPr>
              <a:t> </a:t>
            </a:r>
            <a:r>
              <a:rPr lang="fr-CH" altLang="en-US" dirty="0" err="1" smtClean="0">
                <a:ea typeface="ＭＳ Ｐゴシック" charset="0"/>
              </a:rPr>
              <a:t>where</a:t>
            </a:r>
            <a:r>
              <a:rPr lang="fr-CH" altLang="en-US" dirty="0" smtClean="0">
                <a:ea typeface="ＭＳ Ｐゴシック" charset="0"/>
              </a:rPr>
              <a:t> </a:t>
            </a:r>
            <a:r>
              <a:rPr lang="fr-CH" altLang="en-US" dirty="0" err="1" smtClean="0">
                <a:ea typeface="ＭＳ Ｐゴシック" charset="0"/>
              </a:rPr>
              <a:t>this</a:t>
            </a:r>
            <a:r>
              <a:rPr lang="fr-CH" altLang="en-US" dirty="0" smtClean="0">
                <a:ea typeface="ＭＳ Ｐゴシック" charset="0"/>
              </a:rPr>
              <a:t> </a:t>
            </a:r>
            <a:r>
              <a:rPr lang="fr-CH" altLang="en-US" dirty="0" err="1" smtClean="0">
                <a:ea typeface="ＭＳ Ｐゴシック" charset="0"/>
              </a:rPr>
              <a:t>is</a:t>
            </a:r>
            <a:r>
              <a:rPr lang="fr-CH" altLang="en-US" dirty="0" smtClean="0">
                <a:ea typeface="ＭＳ Ｐゴシック" charset="0"/>
              </a:rPr>
              <a:t> </a:t>
            </a:r>
            <a:r>
              <a:rPr lang="fr-CH" altLang="en-US" dirty="0" err="1" smtClean="0">
                <a:ea typeface="ＭＳ Ｐゴシック" charset="0"/>
              </a:rPr>
              <a:t>declared</a:t>
            </a:r>
            <a:r>
              <a:rPr lang="fr-CH" altLang="en-US" dirty="0" smtClean="0">
                <a:ea typeface="ＭＳ Ｐゴシック" charset="0"/>
              </a:rPr>
              <a:t> </a:t>
            </a:r>
          </a:p>
          <a:p>
            <a:pPr marL="0" indent="0">
              <a:lnSpc>
                <a:spcPct val="90000"/>
              </a:lnSpc>
              <a:buFontTx/>
              <a:buNone/>
              <a:defRPr/>
            </a:pPr>
            <a:endParaRPr lang="fr-CH" altLang="en-US" dirty="0" smtClean="0">
              <a:ea typeface="ＭＳ Ｐゴシック" charset="0"/>
            </a:endParaRPr>
          </a:p>
          <a:p>
            <a:pPr lvl="1">
              <a:lnSpc>
                <a:spcPct val="90000"/>
              </a:lnSpc>
              <a:buFontTx/>
              <a:buNone/>
              <a:defRPr/>
            </a:pPr>
            <a:endParaRPr lang="en-US" altLang="en-US" dirty="0"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932" y="2687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332" y="2839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622989"/>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fr-CH" altLang="en-US" dirty="0" err="1">
                <a:solidFill>
                  <a:srgbClr val="70899B"/>
                </a:solidFill>
                <a:ea typeface="MS PGothic" pitchFamily="34" charset="-128"/>
              </a:rPr>
              <a:t>Fees</a:t>
            </a:r>
            <a:r>
              <a:rPr lang="fr-CH" altLang="en-US" dirty="0">
                <a:solidFill>
                  <a:srgbClr val="70899B"/>
                </a:solidFill>
                <a:ea typeface="MS PGothic" pitchFamily="34" charset="-128"/>
              </a:rPr>
              <a:t> </a:t>
            </a:r>
            <a:r>
              <a:rPr lang="fr-CH" altLang="en-US" dirty="0" err="1">
                <a:solidFill>
                  <a:srgbClr val="70899B"/>
                </a:solidFill>
                <a:ea typeface="MS PGothic" pitchFamily="34" charset="-128"/>
              </a:rPr>
              <a:t>under</a:t>
            </a:r>
            <a:r>
              <a:rPr lang="fr-CH" altLang="en-US" dirty="0">
                <a:solidFill>
                  <a:srgbClr val="70899B"/>
                </a:solidFill>
                <a:ea typeface="MS PGothic" pitchFamily="34" charset="-128"/>
              </a:rPr>
              <a:t> the Madrid System (2)</a:t>
            </a:r>
            <a:endParaRPr lang="en-US" altLang="en-US" dirty="0">
              <a:solidFill>
                <a:srgbClr val="70899B"/>
              </a:solidFill>
              <a:ea typeface="MS PGothic" pitchFamily="34" charset="-128"/>
            </a:endParaRPr>
          </a:p>
        </p:txBody>
      </p:sp>
      <p:sp>
        <p:nvSpPr>
          <p:cNvPr id="17411" name="Content Placeholder 2"/>
          <p:cNvSpPr>
            <a:spLocks noGrp="1"/>
          </p:cNvSpPr>
          <p:nvPr>
            <p:ph idx="1"/>
          </p:nvPr>
        </p:nvSpPr>
        <p:spPr>
          <a:xfrm>
            <a:off x="250825" y="1412875"/>
            <a:ext cx="8893175" cy="4895850"/>
          </a:xfrm>
        </p:spPr>
        <p:txBody>
          <a:bodyPr/>
          <a:lstStyle/>
          <a:p>
            <a:pPr>
              <a:spcBef>
                <a:spcPts val="1200"/>
              </a:spcBef>
            </a:pPr>
            <a:r>
              <a:rPr lang="en-US" altLang="en-US" smtClean="0"/>
              <a:t>Fees can easily be paid by:</a:t>
            </a:r>
          </a:p>
          <a:p>
            <a:pPr lvl="1">
              <a:spcBef>
                <a:spcPts val="1200"/>
              </a:spcBef>
            </a:pPr>
            <a:r>
              <a:rPr lang="en-US" altLang="en-US" smtClean="0">
                <a:ea typeface="Arial" pitchFamily="34" charset="0"/>
              </a:rPr>
              <a:t>Credit card using </a:t>
            </a:r>
            <a:r>
              <a:rPr lang="en-US" altLang="en-US" smtClean="0">
                <a:ea typeface="Arial" pitchFamily="34" charset="0"/>
                <a:hlinkClick r:id="rId3"/>
              </a:rPr>
              <a:t>E-payment</a:t>
            </a:r>
            <a:r>
              <a:rPr lang="en-US" altLang="en-US" smtClean="0">
                <a:ea typeface="Arial" pitchFamily="34" charset="0"/>
              </a:rPr>
              <a:t> / </a:t>
            </a:r>
            <a:r>
              <a:rPr lang="en-US" altLang="en-US" smtClean="0">
                <a:ea typeface="Arial" pitchFamily="34" charset="0"/>
                <a:hlinkClick r:id="rId4"/>
              </a:rPr>
              <a:t>E-subsequent designation</a:t>
            </a:r>
            <a:r>
              <a:rPr lang="en-US" altLang="en-US" smtClean="0">
                <a:ea typeface="Arial" pitchFamily="34" charset="0"/>
              </a:rPr>
              <a:t> / </a:t>
            </a:r>
            <a:r>
              <a:rPr lang="en-US" altLang="en-US" smtClean="0">
                <a:ea typeface="Arial" pitchFamily="34" charset="0"/>
                <a:hlinkClick r:id="rId5"/>
              </a:rPr>
              <a:t>E-renewal</a:t>
            </a:r>
            <a:endParaRPr lang="en-US" altLang="en-US" smtClean="0">
              <a:ea typeface="Arial" pitchFamily="34" charset="0"/>
            </a:endParaRPr>
          </a:p>
          <a:p>
            <a:pPr lvl="1">
              <a:spcBef>
                <a:spcPts val="1200"/>
              </a:spcBef>
            </a:pPr>
            <a:r>
              <a:rPr lang="en-US" altLang="en-US" smtClean="0">
                <a:ea typeface="Arial" pitchFamily="34" charset="0"/>
              </a:rPr>
              <a:t> WIPO current account</a:t>
            </a:r>
          </a:p>
          <a:p>
            <a:pPr lvl="1">
              <a:spcBef>
                <a:spcPts val="1200"/>
              </a:spcBef>
            </a:pPr>
            <a:r>
              <a:rPr lang="en-US" altLang="en-US" smtClean="0">
                <a:ea typeface="Arial" pitchFamily="34" charset="0"/>
              </a:rPr>
              <a:t> Bank transfer</a:t>
            </a:r>
          </a:p>
          <a:p>
            <a:pPr>
              <a:spcBef>
                <a:spcPts val="1200"/>
              </a:spcBef>
            </a:pPr>
            <a:r>
              <a:rPr lang="en-US" altLang="en-US" smtClean="0"/>
              <a:t>More information about the payment of fees is available at: </a:t>
            </a:r>
            <a:r>
              <a:rPr lang="en-US" altLang="en-US" smtClean="0">
                <a:hlinkClick r:id="rId6"/>
              </a:rPr>
              <a:t>http://www.wipo.int/about-wipo/en/finance/madrid.html</a:t>
            </a:r>
            <a:endParaRPr lang="en-US" altLang="en-US" smtClean="0"/>
          </a:p>
          <a:p>
            <a:pPr>
              <a:spcBef>
                <a:spcPts val="1200"/>
              </a:spcBef>
            </a:pPr>
            <a:r>
              <a:rPr lang="en-US" altLang="en-US" smtClean="0"/>
              <a:t>You can calculate the cost of an application, subsequent designation or a renewal at: </a:t>
            </a:r>
            <a:r>
              <a:rPr lang="en-US" altLang="en-US" smtClean="0">
                <a:hlinkClick r:id="rId7"/>
              </a:rPr>
              <a:t>http://www.wipo.int/madrid/en/fees/calculator.jsp</a:t>
            </a:r>
            <a:endParaRPr lang="en-US" altLang="en-US" smtClean="0"/>
          </a:p>
          <a:p>
            <a:pPr>
              <a:spcBef>
                <a:spcPts val="1200"/>
              </a:spcBef>
              <a:buFontTx/>
              <a:buNone/>
            </a:pPr>
            <a:endParaRPr lang="en-US" altLang="en-US" smtClean="0"/>
          </a:p>
          <a:p>
            <a:pPr>
              <a:spcBef>
                <a:spcPts val="1200"/>
              </a:spcBef>
            </a:pPr>
            <a:endParaRPr lang="en-US" altLang="en-US" smtClean="0"/>
          </a:p>
          <a:p>
            <a:pPr>
              <a:buFontTx/>
              <a:buNone/>
            </a:pPr>
            <a:endParaRPr lang="en-US" altLang="en-US" smtClean="0"/>
          </a:p>
        </p:txBody>
      </p:sp>
      <p:pic>
        <p:nvPicPr>
          <p:cNvPr id="4" name="Picture 10" descr="Puce-3_p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30857"/>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solidFill>
                  <a:srgbClr val="70899B"/>
                </a:solidFill>
                <a:ea typeface="MS PGothic" pitchFamily="34" charset="-128"/>
              </a:rPr>
              <a:t>The international procedure</a:t>
            </a:r>
          </a:p>
        </p:txBody>
      </p:sp>
      <p:graphicFrame>
        <p:nvGraphicFramePr>
          <p:cNvPr id="4" name="Content Placeholder 3"/>
          <p:cNvGraphicFramePr>
            <a:graphicFrameLocks noGrp="1"/>
          </p:cNvGraphicFramePr>
          <p:nvPr>
            <p:ph idx="1"/>
          </p:nvPr>
        </p:nvGraphicFramePr>
        <p:xfrm>
          <a:off x="-252536" y="1773238"/>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412" name="Straight Arrow Connector 5"/>
          <p:cNvCxnSpPr>
            <a:cxnSpLocks noChangeShapeType="1"/>
          </p:cNvCxnSpPr>
          <p:nvPr/>
        </p:nvCxnSpPr>
        <p:spPr bwMode="auto">
          <a:xfrm flipV="1">
            <a:off x="1341438" y="1989138"/>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37" name="Elbow Connector 7"/>
          <p:cNvCxnSpPr>
            <a:cxnSpLocks noChangeShapeType="1"/>
          </p:cNvCxnSpPr>
          <p:nvPr/>
        </p:nvCxnSpPr>
        <p:spPr bwMode="auto">
          <a:xfrm flipV="1">
            <a:off x="261938" y="1989138"/>
            <a:ext cx="2087562" cy="647700"/>
          </a:xfrm>
          <a:prstGeom prst="bentConnector3">
            <a:avLst>
              <a:gd name="adj1" fmla="val 50000"/>
            </a:avLst>
          </a:prstGeom>
          <a:noFill/>
          <a:ln w="25400">
            <a:solidFill>
              <a:srgbClr val="7F7F7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14" name="Rectangle 18"/>
          <p:cNvSpPr>
            <a:spLocks noChangeArrowheads="1"/>
          </p:cNvSpPr>
          <p:nvPr/>
        </p:nvSpPr>
        <p:spPr bwMode="auto">
          <a:xfrm>
            <a:off x="4284663" y="1898412"/>
            <a:ext cx="2182812" cy="738664"/>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400" b="1" dirty="0">
                <a:latin typeface="Arial" charset="0"/>
                <a:ea typeface="ＭＳ Ｐゴシック" charset="0"/>
              </a:rPr>
              <a:t>Certifies the application and forwards it to WIPO</a:t>
            </a:r>
          </a:p>
        </p:txBody>
      </p:sp>
      <p:sp>
        <p:nvSpPr>
          <p:cNvPr id="17415" name="Rectangle 19"/>
          <p:cNvSpPr>
            <a:spLocks noChangeArrowheads="1"/>
          </p:cNvSpPr>
          <p:nvPr/>
        </p:nvSpPr>
        <p:spPr bwMode="auto">
          <a:xfrm>
            <a:off x="4284663" y="3015903"/>
            <a:ext cx="4032250" cy="1384995"/>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400" b="1" dirty="0">
                <a:latin typeface="Arial" charset="0"/>
                <a:ea typeface="ＭＳ Ｐゴシック" charset="0"/>
              </a:rPr>
              <a:t>Conducts the formal examination; records the mark in the International Registry and publishes the international registration in the Gazette. Issues a certificate of registration and notifies the designated Contracting Parties</a:t>
            </a:r>
          </a:p>
        </p:txBody>
      </p:sp>
      <p:sp>
        <p:nvSpPr>
          <p:cNvPr id="17416" name="Rectangle 20"/>
          <p:cNvSpPr>
            <a:spLocks noChangeArrowheads="1"/>
          </p:cNvSpPr>
          <p:nvPr/>
        </p:nvSpPr>
        <p:spPr bwMode="auto">
          <a:xfrm>
            <a:off x="6443663" y="4541838"/>
            <a:ext cx="2592387" cy="1385887"/>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400" b="1" dirty="0">
                <a:latin typeface="Arial" charset="0"/>
                <a:ea typeface="ＭＳ Ｐゴシック" charset="0"/>
              </a:rPr>
              <a:t>Scope of protection of the international registration will be determined by the substantive examination under domestic law, within 12/18 months</a:t>
            </a:r>
          </a:p>
        </p:txBody>
      </p:sp>
      <p:sp>
        <p:nvSpPr>
          <p:cNvPr id="17417" name="Rectangle 21"/>
          <p:cNvSpPr>
            <a:spLocks noChangeArrowheads="1"/>
          </p:cNvSpPr>
          <p:nvPr/>
        </p:nvSpPr>
        <p:spPr bwMode="auto">
          <a:xfrm>
            <a:off x="261938" y="3598863"/>
            <a:ext cx="1717675" cy="523875"/>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defRPr/>
            </a:pPr>
            <a:r>
              <a:rPr lang="en-US" sz="1400" b="1" dirty="0">
                <a:latin typeface="Arial" charset="0"/>
                <a:ea typeface="ＭＳ Ｐゴシック" charset="0"/>
              </a:rPr>
              <a:t>Entitlement</a:t>
            </a:r>
          </a:p>
          <a:p>
            <a:pPr>
              <a:spcBef>
                <a:spcPct val="0"/>
              </a:spcBef>
              <a:defRPr/>
            </a:pPr>
            <a:r>
              <a:rPr lang="es-ES_tradnl" sz="1400" b="1" dirty="0">
                <a:latin typeface="Arial" charset="0"/>
                <a:ea typeface="ＭＳ Ｐゴシック" charset="0"/>
              </a:rPr>
              <a:t>Basic Mark</a:t>
            </a:r>
            <a:endParaRPr lang="en-US" sz="1400" b="1" dirty="0">
              <a:latin typeface="Arial" charset="0"/>
              <a:ea typeface="ＭＳ Ｐゴシック" charset="0"/>
            </a:endParaRPr>
          </a:p>
        </p:txBody>
      </p:sp>
    </p:spTree>
    <p:extLst>
      <p:ext uri="{BB962C8B-B14F-4D97-AF65-F5344CB8AC3E}">
        <p14:creationId xmlns:p14="http://schemas.microsoft.com/office/powerpoint/2010/main" val="122495148"/>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smtClean="0"/>
              <a:t>The Madrid System – Facts and figures</a:t>
            </a:r>
          </a:p>
        </p:txBody>
      </p:sp>
      <p:sp>
        <p:nvSpPr>
          <p:cNvPr id="19459" name="Content Placeholder 1"/>
          <p:cNvSpPr>
            <a:spLocks noGrp="1"/>
          </p:cNvSpPr>
          <p:nvPr>
            <p:ph idx="1"/>
          </p:nvPr>
        </p:nvSpPr>
        <p:spPr>
          <a:xfrm>
            <a:off x="468313" y="1484313"/>
            <a:ext cx="8229600" cy="4608512"/>
          </a:xfrm>
        </p:spPr>
        <p:txBody>
          <a:bodyPr/>
          <a:lstStyle/>
          <a:p>
            <a:pPr>
              <a:spcBef>
                <a:spcPts val="1800"/>
              </a:spcBef>
            </a:pPr>
            <a:r>
              <a:rPr lang="en-US" altLang="en-US" smtClean="0"/>
              <a:t>Worldwide trademark filings + 9.3% from 2008 to 2011</a:t>
            </a:r>
          </a:p>
          <a:p>
            <a:pPr>
              <a:spcBef>
                <a:spcPts val="1800"/>
              </a:spcBef>
            </a:pPr>
            <a:r>
              <a:rPr lang="en-US" altLang="en-US" smtClean="0"/>
              <a:t>2012		+ 4.1% growth in applications</a:t>
            </a:r>
          </a:p>
          <a:p>
            <a:pPr>
              <a:spcBef>
                <a:spcPts val="1800"/>
              </a:spcBef>
            </a:pPr>
            <a:r>
              <a:rPr lang="en-US" altLang="en-US" smtClean="0"/>
              <a:t>2013 		+ 6.4% growth in applications</a:t>
            </a:r>
          </a:p>
          <a:p>
            <a:pPr>
              <a:spcBef>
                <a:spcPts val="1800"/>
              </a:spcBef>
            </a:pPr>
            <a:r>
              <a:rPr lang="en-US" altLang="en-US" smtClean="0"/>
              <a:t>Received 46,829 international applications</a:t>
            </a:r>
          </a:p>
          <a:p>
            <a:pPr>
              <a:spcBef>
                <a:spcPts val="1800"/>
              </a:spcBef>
            </a:pPr>
            <a:r>
              <a:rPr lang="en-US" altLang="en-US" smtClean="0"/>
              <a:t>Over 578,320 international registrations in force</a:t>
            </a:r>
          </a:p>
          <a:p>
            <a:pPr>
              <a:spcBef>
                <a:spcPts val="1800"/>
              </a:spcBef>
            </a:pPr>
            <a:r>
              <a:rPr lang="en-US" altLang="en-US" smtClean="0"/>
              <a:t>5.61 million designations in force</a:t>
            </a:r>
          </a:p>
          <a:p>
            <a:pPr>
              <a:spcBef>
                <a:spcPts val="1800"/>
              </a:spcBef>
            </a:pPr>
            <a:r>
              <a:rPr lang="en-US" altLang="en-US" smtClean="0"/>
              <a:t>191,759 holders of international registrations</a:t>
            </a:r>
          </a:p>
          <a:p>
            <a:pPr>
              <a:buFontTx/>
              <a:buNone/>
            </a:pPr>
            <a:endParaRPr lang="en-US" altLang="en-US" smtClean="0"/>
          </a:p>
        </p:txBody>
      </p:sp>
      <p:sp>
        <p:nvSpPr>
          <p:cNvPr id="19460" name="Right Arrow 1"/>
          <p:cNvSpPr>
            <a:spLocks noChangeArrowheads="1"/>
          </p:cNvSpPr>
          <p:nvPr/>
        </p:nvSpPr>
        <p:spPr bwMode="auto">
          <a:xfrm>
            <a:off x="1979613" y="2206625"/>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2800"/>
          </a:p>
        </p:txBody>
      </p:sp>
      <p:sp>
        <p:nvSpPr>
          <p:cNvPr id="19461" name="Right Arrow 1"/>
          <p:cNvSpPr>
            <a:spLocks noChangeArrowheads="1"/>
          </p:cNvSpPr>
          <p:nvPr/>
        </p:nvSpPr>
        <p:spPr bwMode="auto">
          <a:xfrm>
            <a:off x="1979613" y="2840038"/>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2800"/>
          </a:p>
        </p:txBody>
      </p:sp>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932" y="2687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861095"/>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US" altLang="en-US" dirty="0">
                <a:solidFill>
                  <a:srgbClr val="70899B"/>
                </a:solidFill>
                <a:ea typeface="MS PGothic" pitchFamily="34" charset="-128"/>
              </a:rPr>
              <a:t>Top Offices of origin – 2013</a:t>
            </a:r>
          </a:p>
        </p:txBody>
      </p:sp>
      <p:sp>
        <p:nvSpPr>
          <p:cNvPr id="20483" name="Rectangle 6"/>
          <p:cNvSpPr>
            <a:spLocks noGrp="1" noChangeArrowheads="1"/>
          </p:cNvSpPr>
          <p:nvPr>
            <p:ph type="body" sz="half" idx="1"/>
          </p:nvPr>
        </p:nvSpPr>
        <p:spPr/>
        <p:txBody>
          <a:bodyPr/>
          <a:lstStyle/>
          <a:p>
            <a:pPr>
              <a:buFontTx/>
              <a:buNone/>
            </a:pPr>
            <a:r>
              <a:rPr lang="fr-CH" altLang="en-US" sz="2000" smtClean="0"/>
              <a:t>			</a:t>
            </a:r>
            <a:endParaRPr lang="en-US" altLang="en-US" sz="2000" smtClean="0"/>
          </a:p>
        </p:txBody>
      </p:sp>
      <p:graphicFrame>
        <p:nvGraphicFramePr>
          <p:cNvPr id="124980" name="Group 52"/>
          <p:cNvGraphicFramePr>
            <a:graphicFrameLocks noGrp="1"/>
          </p:cNvGraphicFramePr>
          <p:nvPr>
            <p:ph sz="half" idx="2"/>
            <p:extLst>
              <p:ext uri="{D42A27DB-BD31-4B8C-83A1-F6EECF244321}">
                <p14:modId xmlns:p14="http://schemas.microsoft.com/office/powerpoint/2010/main" val="2955162432"/>
              </p:ext>
            </p:extLst>
          </p:nvPr>
        </p:nvGraphicFramePr>
        <p:xfrm>
          <a:off x="611188" y="1557338"/>
          <a:ext cx="8137525" cy="4478343"/>
        </p:xfrm>
        <a:graphic>
          <a:graphicData uri="http://schemas.openxmlformats.org/drawingml/2006/table">
            <a:tbl>
              <a:tblPr/>
              <a:tblGrid>
                <a:gridCol w="3240607"/>
                <a:gridCol w="2160405"/>
                <a:gridCol w="2736513"/>
              </a:tblGrid>
              <a:tr h="51428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smtClean="0">
                          <a:ln>
                            <a:noFill/>
                          </a:ln>
                          <a:solidFill>
                            <a:srgbClr val="70899B"/>
                          </a:solidFill>
                          <a:effectLst/>
                          <a:latin typeface="Arial" charset="0"/>
                          <a:ea typeface="+mn-ea"/>
                          <a:cs typeface="Arial" charset="0"/>
                        </a:rPr>
                        <a:t>Contracting Parties</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Number of IA</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Change from </a:t>
                      </a:r>
                      <a:r>
                        <a:rPr kumimoji="0" lang="en-US" sz="2000" b="1" i="0" u="none" strike="noStrike" cap="none" normalizeH="0" baseline="0" dirty="0" smtClean="0">
                          <a:ln>
                            <a:noFill/>
                          </a:ln>
                          <a:solidFill>
                            <a:srgbClr val="70899B"/>
                          </a:solidFill>
                          <a:effectLst/>
                          <a:latin typeface="Arial" charset="0"/>
                          <a:cs typeface="Arial" charset="0"/>
                        </a:rPr>
                        <a:t>2012</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7,444</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15.3%</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6,084</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4.8%</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Germany</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4,514</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6.1%</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France</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3,755</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0.7%</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Switzerland</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2,976</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10.7%</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China</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2,273</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10.9%</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Italy</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2,254</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-1.2%</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Benelux</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1,916</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0.1%</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Japan</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1,845</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-9.3%</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Kingdom</a:t>
                      </a:r>
                    </a:p>
                  </a:txBody>
                  <a:tcPr marL="91447" marR="91447"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1,562</a:t>
                      </a:r>
                    </a:p>
                  </a:txBody>
                  <a:tcPr marL="91447" marR="9144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17.2%</a:t>
                      </a:r>
                    </a:p>
                  </a:txBody>
                  <a:tcPr marL="91447" marR="91447"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8834461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ctr"/>
            <a:r>
              <a:rPr lang="fr-CH" altLang="en-US" dirty="0">
                <a:solidFill>
                  <a:srgbClr val="70899B"/>
                </a:solidFill>
                <a:ea typeface="MS PGothic" pitchFamily="34" charset="-128"/>
              </a:rPr>
              <a:t>Top </a:t>
            </a:r>
            <a:r>
              <a:rPr lang="fr-CH" altLang="en-US" dirty="0" err="1">
                <a:solidFill>
                  <a:srgbClr val="70899B"/>
                </a:solidFill>
                <a:ea typeface="MS PGothic" pitchFamily="34" charset="-128"/>
              </a:rPr>
              <a:t>applicants</a:t>
            </a:r>
            <a:endParaRPr lang="en-US" altLang="en-US" dirty="0">
              <a:solidFill>
                <a:srgbClr val="70899B"/>
              </a:solidFill>
              <a:ea typeface="MS PGothic" pitchFamily="34" charset="-128"/>
            </a:endParaRPr>
          </a:p>
        </p:txBody>
      </p:sp>
      <p:pic>
        <p:nvPicPr>
          <p:cNvPr id="20483" name="Picture 4"/>
          <p:cNvPicPr>
            <a:picLocks noChangeAspect="1" noChangeArrowheads="1"/>
          </p:cNvPicPr>
          <p:nvPr/>
        </p:nvPicPr>
        <p:blipFill>
          <a:blip r:embed="rId3"/>
          <a:srcRect/>
          <a:stretch>
            <a:fillRect/>
          </a:stretch>
        </p:blipFill>
        <p:spPr bwMode="auto">
          <a:xfrm>
            <a:off x="901700" y="1196975"/>
            <a:ext cx="7054850" cy="4640263"/>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580552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18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6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fr-CH" sz="1600" dirty="0" smtClean="0">
              <a:ea typeface="Arial Unicode MS" pitchFamily="34" charset="-128"/>
              <a:cs typeface="Arial Unicode MS" pitchFamily="34" charset="-128"/>
            </a:endParaRPr>
          </a:p>
          <a:p>
            <a:pPr lvl="1" algn="just" eaLnBrk="1" hangingPunct="1">
              <a:buFont typeface="Wingdings" charset="2"/>
              <a:buChar char="Ø"/>
              <a:defRPr/>
            </a:pPr>
            <a:r>
              <a:rPr lang="en-US" sz="16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20000"/>
              </a:spcBef>
              <a:spcAft>
                <a:spcPct val="0"/>
              </a:spcAft>
            </a:pPr>
            <a:r>
              <a:rPr lang="en-US" sz="3600" dirty="0" smtClean="0">
                <a:solidFill>
                  <a:srgbClr val="00408C"/>
                </a:solidFill>
                <a:ea typeface="ヒラギノ角ゴ Pro W3" charset="0"/>
                <a:cs typeface="ヒラギノ角ゴ Pro W3" charset="0"/>
              </a:rPr>
              <a:t>		</a:t>
            </a:r>
            <a:r>
              <a:rPr lang="en-US" sz="3600" dirty="0" smtClean="0">
                <a:solidFill>
                  <a:srgbClr val="002060"/>
                </a:solidFill>
                <a:ea typeface="ヒラギノ角ゴ Pro W3" charset="0"/>
                <a:cs typeface="ヒラギノ角ゴ Pro W3" charset="0"/>
              </a:rPr>
              <a:t>   </a:t>
            </a:r>
            <a:r>
              <a:rPr lang="en-US" sz="3200" b="1" dirty="0" smtClean="0">
                <a:solidFill>
                  <a:srgbClr val="002060"/>
                </a:solidFill>
                <a:ea typeface="ヒラギノ角ゴ Pro W3" charset="0"/>
                <a:cs typeface="ヒラギノ角ゴ Pro W3" charset="0"/>
              </a:rPr>
              <a:t>NORM SETTING </a:t>
            </a:r>
            <a:endParaRPr lang="en-US" sz="3200" b="1" dirty="0">
              <a:solidFill>
                <a:srgbClr val="002060"/>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extLst>
      <p:ext uri="{BB962C8B-B14F-4D97-AF65-F5344CB8AC3E}">
        <p14:creationId xmlns:p14="http://schemas.microsoft.com/office/powerpoint/2010/main" val="1296672842"/>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en-US" altLang="en-US" dirty="0">
                <a:solidFill>
                  <a:srgbClr val="70899B"/>
                </a:solidFill>
                <a:ea typeface="MS PGothic" pitchFamily="34" charset="-128"/>
              </a:rPr>
              <a:t>Top designations – 2013</a:t>
            </a:r>
          </a:p>
        </p:txBody>
      </p:sp>
      <p:sp>
        <p:nvSpPr>
          <p:cNvPr id="22531" name="Rectangle 6"/>
          <p:cNvSpPr>
            <a:spLocks noChangeArrowheads="1"/>
          </p:cNvSpPr>
          <p:nvPr/>
        </p:nvSpPr>
        <p:spPr bwMode="auto">
          <a:xfrm>
            <a:off x="0" y="2359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22532" name="Rectangle 7"/>
          <p:cNvSpPr>
            <a:spLocks noChangeArrowheads="1"/>
          </p:cNvSpPr>
          <p:nvPr/>
        </p:nvSpPr>
        <p:spPr bwMode="auto">
          <a:xfrm>
            <a:off x="4445000" y="42545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1000"/>
              <a:t>  </a:t>
            </a:r>
            <a:endParaRPr lang="en-US" altLang="en-US" sz="2800"/>
          </a:p>
        </p:txBody>
      </p:sp>
      <p:graphicFrame>
        <p:nvGraphicFramePr>
          <p:cNvPr id="13405" name="Group 93"/>
          <p:cNvGraphicFramePr>
            <a:graphicFrameLocks noGrp="1"/>
          </p:cNvGraphicFramePr>
          <p:nvPr/>
        </p:nvGraphicFramePr>
        <p:xfrm>
          <a:off x="611188" y="1341438"/>
          <a:ext cx="7921626" cy="4664120"/>
        </p:xfrm>
        <a:graphic>
          <a:graphicData uri="http://schemas.openxmlformats.org/drawingml/2006/table">
            <a:tbl>
              <a:tblPr/>
              <a:tblGrid>
                <a:gridCol w="3023691"/>
                <a:gridCol w="2376264"/>
                <a:gridCol w="2521671"/>
              </a:tblGrid>
              <a:tr h="7009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Contracting Parties</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Number of designations</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Change from 2012</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China</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20,275</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18.1%</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Russian Federation</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18,239</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24.4%</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17,598</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23.7%</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17,322</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23.2%</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Switzerland</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13,215</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9.3%</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7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Japan</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13,179</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25.5%</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Australia</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11,675</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32.6%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Republic of Korea</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10,967</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30.4%</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7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Turkey</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9,838</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10.9%</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Ukraine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9,589</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11.6%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13428479"/>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2.5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 CHF 2,926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70%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23569" name="Rectangle 30"/>
          <p:cNvSpPr>
            <a:spLocks noChangeArrowheads="1"/>
          </p:cNvSpPr>
          <p:nvPr/>
        </p:nvSpPr>
        <p:spPr bwMode="auto">
          <a:xfrm>
            <a:off x="684213" y="333375"/>
            <a:ext cx="5964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fontAlgn="base">
              <a:spcBef>
                <a:spcPct val="50000"/>
              </a:spcBef>
              <a:spcAft>
                <a:spcPct val="0"/>
              </a:spcAft>
              <a:buNone/>
            </a:pPr>
            <a:r>
              <a:rPr lang="en-US" altLang="en-US" sz="3600" dirty="0">
                <a:solidFill>
                  <a:srgbClr val="70899B"/>
                </a:solidFill>
                <a:latin typeface="Verdana" pitchFamily="34" charset="0"/>
                <a:ea typeface="ヒラギノ角ゴ Pro W3" charset="-128"/>
              </a:rPr>
              <a:t>General Profile 2013</a:t>
            </a:r>
          </a:p>
        </p:txBody>
      </p:sp>
    </p:spTree>
    <p:extLst>
      <p:ext uri="{BB962C8B-B14F-4D97-AF65-F5344CB8AC3E}">
        <p14:creationId xmlns:p14="http://schemas.microsoft.com/office/powerpoint/2010/main" val="1831389034"/>
      </p:ext>
    </p:extLst>
  </p:cSld>
  <p:clrMapOvr>
    <a:masterClrMapping/>
  </p:clrMapOvr>
  <p:transition spd="slow">
    <p:cover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a:solidFill>
                  <a:srgbClr val="70899B"/>
                </a:solidFill>
              </a:rPr>
              <a:t>International Applications from Benelux and the EU </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704669"/>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a:solidFill>
                  <a:srgbClr val="70899B"/>
                </a:solidFill>
              </a:rPr>
              <a:t>Designations in IRs and subsequently of Benelux and the EU</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4993366"/>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3"/>
          <a:srcRect/>
          <a:stretch>
            <a:fillRect/>
          </a:stretch>
        </p:blipFill>
        <p:spPr bwMode="auto">
          <a:xfrm>
            <a:off x="1331913" y="-26988"/>
            <a:ext cx="5940425" cy="6884988"/>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Oval 2"/>
          <p:cNvSpPr>
            <a:spLocks noChangeArrowheads="1"/>
          </p:cNvSpPr>
          <p:nvPr/>
        </p:nvSpPr>
        <p:spPr bwMode="auto">
          <a:xfrm>
            <a:off x="6588125" y="3414713"/>
            <a:ext cx="684213" cy="230187"/>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4"/>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30395299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pPr eaLnBrk="1" hangingPunct="1"/>
            <a:r>
              <a:rPr lang="fr-CH" altLang="en-US" dirty="0">
                <a:solidFill>
                  <a:srgbClr val="70899B"/>
                </a:solidFill>
                <a:ea typeface="MS PGothic" pitchFamily="34" charset="-128"/>
              </a:rPr>
              <a:t>Online information services</a:t>
            </a:r>
            <a:endParaRPr lang="en-US" altLang="en-US" dirty="0">
              <a:solidFill>
                <a:srgbClr val="70899B"/>
              </a:solidFill>
              <a:ea typeface="MS PGothic" pitchFamily="34" charset="-128"/>
            </a:endParaRPr>
          </a:p>
        </p:txBody>
      </p:sp>
      <p:sp>
        <p:nvSpPr>
          <p:cNvPr id="27651" name="Rectangle 3"/>
          <p:cNvSpPr>
            <a:spLocks noGrp="1" noChangeArrowheads="1"/>
          </p:cNvSpPr>
          <p:nvPr>
            <p:ph type="body" idx="4294967295"/>
          </p:nvPr>
        </p:nvSpPr>
        <p:spPr>
          <a:xfrm>
            <a:off x="179388" y="1628775"/>
            <a:ext cx="8856662" cy="4752975"/>
          </a:xfrm>
        </p:spPr>
        <p:txBody>
          <a:bodyPr/>
          <a:lstStyle/>
          <a:p>
            <a:pPr eaLnBrk="1" hangingPunct="1"/>
            <a:r>
              <a:rPr lang="en-GB" altLang="en-US" dirty="0" smtClean="0"/>
              <a:t>Legal texts, Guide and Information Notices</a:t>
            </a:r>
          </a:p>
          <a:p>
            <a:pPr eaLnBrk="1" hangingPunct="1"/>
            <a:r>
              <a:rPr lang="en-GB" altLang="en-US" dirty="0" smtClean="0"/>
              <a:t>WIPO Gazette of International Marks</a:t>
            </a:r>
          </a:p>
          <a:p>
            <a:pPr eaLnBrk="1" hangingPunct="1"/>
            <a:r>
              <a:rPr lang="en-GB" altLang="en-US" dirty="0" smtClean="0"/>
              <a:t>New publication: Making the Most of the Madrid System</a:t>
            </a:r>
          </a:p>
          <a:p>
            <a:pPr lvl="1" eaLnBrk="1" hangingPunct="1"/>
            <a:r>
              <a:rPr lang="en-GB" altLang="en-US" dirty="0" smtClean="0">
                <a:ea typeface="Arial" pitchFamily="34" charset="0"/>
              </a:rPr>
              <a:t>Practical tips on how to use specific forms</a:t>
            </a:r>
          </a:p>
          <a:p>
            <a:pPr eaLnBrk="1" hangingPunct="1"/>
            <a:r>
              <a:rPr lang="en-GB" altLang="en-US" dirty="0" smtClean="0"/>
              <a:t>Madrid Highlights at </a:t>
            </a:r>
            <a:r>
              <a:rPr lang="en-GB" altLang="en-US" dirty="0" smtClean="0">
                <a:hlinkClick r:id="rId3"/>
              </a:rPr>
              <a:t>http://www.wipo.int/madrid/en/highlights/</a:t>
            </a:r>
            <a:endParaRPr lang="en-GB" altLang="en-US" dirty="0" smtClean="0"/>
          </a:p>
          <a:p>
            <a:pPr eaLnBrk="1" hangingPunct="1"/>
            <a:r>
              <a:rPr lang="en-GB" altLang="en-US" dirty="0" smtClean="0"/>
              <a:t>E-Renewal Tool</a:t>
            </a:r>
          </a:p>
          <a:p>
            <a:pPr eaLnBrk="1" hangingPunct="1"/>
            <a:r>
              <a:rPr lang="en-GB" altLang="en-US" dirty="0" smtClean="0"/>
              <a:t>Fee Calculator: Costing service</a:t>
            </a:r>
          </a:p>
          <a:p>
            <a:pPr eaLnBrk="1" hangingPunct="1"/>
            <a:r>
              <a:rPr lang="en-GB" altLang="en-US" dirty="0" smtClean="0"/>
              <a:t>ROMARIN: On-line search database</a:t>
            </a:r>
          </a:p>
          <a:p>
            <a:pPr eaLnBrk="1" hangingPunct="1"/>
            <a:r>
              <a:rPr lang="en-US" altLang="en-US" dirty="0" smtClean="0"/>
              <a:t>Dynamic Madrid Statistics </a:t>
            </a:r>
            <a:endParaRPr lang="en-GB" altLang="en-US" dirty="0" smtClean="0"/>
          </a:p>
          <a:p>
            <a:pPr eaLnBrk="1" hangingPunct="1">
              <a:buFontTx/>
              <a:buNone/>
            </a:pPr>
            <a:r>
              <a:rPr lang="en-GB" altLang="en-US" dirty="0" smtClean="0"/>
              <a:t>	free access at </a:t>
            </a:r>
            <a:r>
              <a:rPr lang="en-US" altLang="en-US" dirty="0" smtClean="0">
                <a:solidFill>
                  <a:srgbClr val="0A0A0A"/>
                </a:solidFill>
                <a:hlinkClick r:id="rId4"/>
              </a:rPr>
              <a:t>http://www.wipo.int/madrid/en/</a:t>
            </a:r>
            <a:endParaRPr lang="en-US" altLang="en-US" dirty="0" smtClean="0">
              <a:solidFill>
                <a:srgbClr val="0A0A0A"/>
              </a:solidFill>
            </a:endParaRPr>
          </a:p>
          <a:p>
            <a:pPr eaLnBrk="1" hangingPunct="1">
              <a:buFontTx/>
              <a:buNone/>
            </a:pPr>
            <a:endParaRPr lang="en-US" altLang="en-US" dirty="0" smtClean="0">
              <a:solidFill>
                <a:srgbClr val="0A0A0A"/>
              </a:solidFill>
            </a:endParaRPr>
          </a:p>
          <a:p>
            <a:pPr eaLnBrk="1" hangingPunct="1">
              <a:buFontTx/>
              <a:buNone/>
            </a:pPr>
            <a:endParaRPr lang="en-GB" altLang="en-US" dirty="0" smtClean="0">
              <a:solidFill>
                <a:srgbClr val="0A0A0A"/>
              </a:solidFill>
            </a:endParaRPr>
          </a:p>
          <a:p>
            <a:pPr eaLnBrk="1" hangingPunct="1"/>
            <a:endParaRPr lang="en-US" altLang="en-US" dirty="0" smtClean="0">
              <a:solidFill>
                <a:srgbClr val="0A0A0A"/>
              </a:solidFill>
            </a:endParaRPr>
          </a:p>
        </p:txBody>
      </p:sp>
      <p:pic>
        <p:nvPicPr>
          <p:cNvPr id="4"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932" y="2687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332" y="2839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732" y="2992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210093"/>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fr-CH" altLang="en-US" dirty="0">
                <a:solidFill>
                  <a:srgbClr val="70899B"/>
                </a:solidFill>
                <a:ea typeface="MS PGothic" pitchFamily="34" charset="-128"/>
              </a:rPr>
              <a:t>Online </a:t>
            </a:r>
            <a:r>
              <a:rPr lang="fr-CH" altLang="en-US" dirty="0" err="1">
                <a:solidFill>
                  <a:srgbClr val="70899B"/>
                </a:solidFill>
                <a:ea typeface="MS PGothic" pitchFamily="34" charset="-128"/>
              </a:rPr>
              <a:t>tools</a:t>
            </a:r>
            <a:endParaRPr lang="en-US" altLang="en-US" dirty="0">
              <a:solidFill>
                <a:srgbClr val="70899B"/>
              </a:solidFill>
              <a:ea typeface="MS PGothic" pitchFamily="34" charset="-128"/>
            </a:endParaRPr>
          </a:p>
        </p:txBody>
      </p:sp>
      <p:sp>
        <p:nvSpPr>
          <p:cNvPr id="28675" name="Rectangle 3"/>
          <p:cNvSpPr>
            <a:spLocks noGrp="1" noChangeArrowheads="1"/>
          </p:cNvSpPr>
          <p:nvPr>
            <p:ph type="body" idx="1"/>
          </p:nvPr>
        </p:nvSpPr>
        <p:spPr>
          <a:xfrm>
            <a:off x="179388" y="1268413"/>
            <a:ext cx="8713787" cy="4857750"/>
          </a:xfrm>
        </p:spPr>
        <p:txBody>
          <a:bodyPr/>
          <a:lstStyle/>
          <a:p>
            <a:pPr eaLnBrk="1" hangingPunct="1"/>
            <a:r>
              <a:rPr lang="fr-CH" altLang="en-US" b="1" dirty="0" smtClean="0"/>
              <a:t>Madrid </a:t>
            </a:r>
            <a:r>
              <a:rPr lang="fr-CH" altLang="en-US" b="1" dirty="0" err="1" smtClean="0"/>
              <a:t>Goods</a:t>
            </a:r>
            <a:r>
              <a:rPr lang="fr-CH" altLang="en-US" b="1" dirty="0" smtClean="0"/>
              <a:t> and Services Manager (MGS): </a:t>
            </a:r>
            <a:r>
              <a:rPr lang="fr-CH" altLang="en-US" dirty="0" smtClean="0"/>
              <a:t>To use correct </a:t>
            </a:r>
            <a:r>
              <a:rPr lang="fr-CH" altLang="en-US" dirty="0" err="1" smtClean="0"/>
              <a:t>specifications</a:t>
            </a:r>
            <a:r>
              <a:rPr lang="fr-CH" altLang="en-US" dirty="0" smtClean="0"/>
              <a:t> of </a:t>
            </a:r>
            <a:r>
              <a:rPr lang="fr-CH" altLang="en-US" dirty="0" err="1" smtClean="0"/>
              <a:t>goods</a:t>
            </a:r>
            <a:r>
              <a:rPr lang="fr-CH" altLang="en-US" dirty="0" smtClean="0"/>
              <a:t> and services</a:t>
            </a:r>
            <a:endParaRPr lang="en-US" altLang="en-US" dirty="0" smtClean="0"/>
          </a:p>
          <a:p>
            <a:pPr eaLnBrk="1" hangingPunct="1"/>
            <a:r>
              <a:rPr lang="en-US" altLang="en-US" b="1" dirty="0" smtClean="0"/>
              <a:t>Madrid Real-Time Status (MRS): </a:t>
            </a:r>
            <a:r>
              <a:rPr lang="en-US" altLang="en-US" dirty="0" smtClean="0"/>
              <a:t>To </a:t>
            </a:r>
            <a:r>
              <a:rPr lang="fr-CH" altLang="en-US" dirty="0" err="1" smtClean="0"/>
              <a:t>inform</a:t>
            </a:r>
            <a:r>
              <a:rPr lang="fr-CH" altLang="en-US" dirty="0" smtClean="0"/>
              <a:t> of the </a:t>
            </a:r>
            <a:r>
              <a:rPr lang="fr-CH" altLang="en-US" dirty="0" err="1" smtClean="0"/>
              <a:t>status</a:t>
            </a:r>
            <a:r>
              <a:rPr lang="fr-CH" altLang="en-US" dirty="0" smtClean="0"/>
              <a:t> of an international application/registration</a:t>
            </a:r>
            <a:r>
              <a:rPr lang="fr-CH" altLang="en-US" sz="2800" dirty="0" smtClean="0"/>
              <a:t> </a:t>
            </a:r>
          </a:p>
          <a:p>
            <a:pPr eaLnBrk="1" hangingPunct="1"/>
            <a:r>
              <a:rPr lang="en-US" altLang="en-US" b="1" dirty="0" smtClean="0"/>
              <a:t>Madrid Portfolio Manager (MPM): </a:t>
            </a:r>
            <a:r>
              <a:rPr lang="en-US" altLang="en-US" dirty="0" smtClean="0"/>
              <a:t>To allow the holders and representatives to view and modify their portfolio</a:t>
            </a:r>
            <a:endParaRPr lang="fr-CH" altLang="en-US" dirty="0" smtClean="0"/>
          </a:p>
          <a:p>
            <a:pPr eaLnBrk="1" hangingPunct="1"/>
            <a:r>
              <a:rPr lang="en-US" altLang="en-US" b="1" dirty="0" smtClean="0"/>
              <a:t>Madrid Electronic Alerts (MEA): </a:t>
            </a:r>
            <a:r>
              <a:rPr lang="en-US" altLang="en-US" dirty="0" smtClean="0"/>
              <a:t>To allow users to submit a list of IRs to monitor and to be informed by email when any of them change</a:t>
            </a:r>
            <a:r>
              <a:rPr lang="fr-CH" altLang="en-US" dirty="0" smtClean="0"/>
              <a:t> </a:t>
            </a:r>
          </a:p>
          <a:p>
            <a:pPr eaLnBrk="1" hangingPunct="1"/>
            <a:r>
              <a:rPr lang="en-US" altLang="en-US" b="1" dirty="0" smtClean="0"/>
              <a:t>Image-based search tool </a:t>
            </a:r>
            <a:r>
              <a:rPr lang="en-US" altLang="en-US" dirty="0" smtClean="0">
                <a:hlinkClick r:id="rId3"/>
              </a:rPr>
              <a:t>http://www.wipo.int/branddb/en/</a:t>
            </a:r>
            <a:endParaRPr lang="en-US" altLang="en-US" dirty="0" smtClean="0"/>
          </a:p>
          <a:p>
            <a:pPr eaLnBrk="1" hangingPunct="1"/>
            <a:r>
              <a:rPr lang="en-US" altLang="en-US" b="1" dirty="0" smtClean="0"/>
              <a:t>E-subsequent designation </a:t>
            </a:r>
            <a:r>
              <a:rPr lang="en-US" altLang="en-US" dirty="0" smtClean="0"/>
              <a:t>is now available</a:t>
            </a:r>
          </a:p>
          <a:p>
            <a:pPr eaLnBrk="1" hangingPunct="1"/>
            <a:endParaRPr lang="en-US" altLang="en-US" dirty="0" smtClean="0"/>
          </a:p>
        </p:txBody>
      </p:sp>
      <p:pic>
        <p:nvPicPr>
          <p:cNvPr id="4"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932" y="2687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861274"/>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469900" y="115888"/>
            <a:ext cx="8229600" cy="1143000"/>
          </a:xfrm>
        </p:spPr>
        <p:txBody>
          <a:bodyPr/>
          <a:lstStyle/>
          <a:p>
            <a:r>
              <a:rPr lang="en-US" altLang="en-US" sz="3200" dirty="0" smtClean="0"/>
              <a:t/>
            </a:r>
            <a:br>
              <a:rPr lang="en-US" altLang="en-US" sz="3200" dirty="0" smtClean="0"/>
            </a:br>
            <a:r>
              <a:rPr lang="en-US" altLang="en-US" dirty="0">
                <a:solidFill>
                  <a:srgbClr val="70899B"/>
                </a:solidFill>
                <a:ea typeface="MS PGothic" pitchFamily="34" charset="-128"/>
              </a:rPr>
              <a:t>E - Subsequent Designation</a:t>
            </a:r>
          </a:p>
        </p:txBody>
      </p:sp>
      <p:pic>
        <p:nvPicPr>
          <p:cNvPr id="52227" name="Picture 3"/>
          <p:cNvPicPr>
            <a:picLocks noChangeAspect="1" noChangeArrowheads="1"/>
          </p:cNvPicPr>
          <p:nvPr/>
        </p:nvPicPr>
        <p:blipFill>
          <a:blip r:embed="rId3"/>
          <a:srcRect/>
          <a:stretch>
            <a:fillRect/>
          </a:stretch>
        </p:blipFill>
        <p:spPr bwMode="auto">
          <a:xfrm>
            <a:off x="250825" y="1700213"/>
            <a:ext cx="8667750" cy="4032250"/>
          </a:xfrm>
          <a:prstGeom prst="rect">
            <a:avLst/>
          </a:prstGeom>
          <a:noFill/>
          <a:ln>
            <a:noFill/>
          </a:ln>
          <a:effectLst/>
          <a:extLst>
            <a:ext uri="{909E8E84-426E-40DD-AFC4-6F175D3DCCD1}">
              <a14:hiddenFill xmlns:a14="http://schemas.microsoft.com/office/drawing/2010/main">
                <a:solidFill>
                  <a:srgbClr val="21ACB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198759428"/>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09638" y="300038"/>
            <a:ext cx="7396162" cy="685800"/>
          </a:xfrm>
        </p:spPr>
        <p:txBody>
          <a:bodyPr/>
          <a:lstStyle/>
          <a:p>
            <a:pPr eaLnBrk="1" hangingPunct="1"/>
            <a:r>
              <a:rPr lang="en-US" altLang="ja-JP" dirty="0">
                <a:solidFill>
                  <a:srgbClr val="70899B"/>
                </a:solidFill>
                <a:ea typeface="MS PGothic" pitchFamily="34" charset="-128"/>
              </a:rPr>
              <a:t>Benefits for trademark owners</a:t>
            </a:r>
          </a:p>
        </p:txBody>
      </p:sp>
      <p:sp>
        <p:nvSpPr>
          <p:cNvPr id="30723" name="Rectangle 3"/>
          <p:cNvSpPr>
            <a:spLocks noGrp="1" noChangeArrowheads="1"/>
          </p:cNvSpPr>
          <p:nvPr>
            <p:ph type="body" idx="4294967295"/>
          </p:nvPr>
        </p:nvSpPr>
        <p:spPr>
          <a:xfrm>
            <a:off x="684213" y="1203325"/>
            <a:ext cx="8002587" cy="5105400"/>
          </a:xfrm>
        </p:spPr>
        <p:txBody>
          <a:bodyPr/>
          <a:lstStyle/>
          <a:p>
            <a:pPr eaLnBrk="1" hangingPunct="1"/>
            <a:r>
              <a:rPr lang="en-US" altLang="ja-JP" smtClean="0"/>
              <a:t>Simple and economical procedure</a:t>
            </a:r>
          </a:p>
          <a:p>
            <a:pPr lvl="1" eaLnBrk="1" hangingPunct="1"/>
            <a:r>
              <a:rPr lang="en-US" altLang="ja-JP" smtClean="0">
                <a:ea typeface="MS PGothic" pitchFamily="34" charset="-128"/>
              </a:rPr>
              <a:t>A single set of simple formalities</a:t>
            </a:r>
          </a:p>
          <a:p>
            <a:pPr lvl="1" eaLnBrk="1" hangingPunct="1"/>
            <a:r>
              <a:rPr lang="en-US" altLang="ja-JP" smtClean="0">
                <a:ea typeface="MS PGothic" pitchFamily="34" charset="-128"/>
              </a:rPr>
              <a:t>A single filing Office</a:t>
            </a:r>
          </a:p>
          <a:p>
            <a:pPr lvl="1" eaLnBrk="1" hangingPunct="1"/>
            <a:r>
              <a:rPr lang="en-US" altLang="ja-JP" smtClean="0">
                <a:ea typeface="MS PGothic" pitchFamily="34" charset="-128"/>
              </a:rPr>
              <a:t>Low registration fees </a:t>
            </a:r>
          </a:p>
          <a:p>
            <a:pPr lvl="1" eaLnBrk="1" hangingPunct="1"/>
            <a:r>
              <a:rPr lang="en-US" altLang="ja-JP" smtClean="0">
                <a:ea typeface="MS PGothic" pitchFamily="34" charset="-128"/>
              </a:rPr>
              <a:t>No need to pay foreign agents for filings</a:t>
            </a:r>
          </a:p>
          <a:p>
            <a:pPr lvl="1" eaLnBrk="1" hangingPunct="1"/>
            <a:r>
              <a:rPr lang="en-US" altLang="ja-JP" smtClean="0">
                <a:ea typeface="MS PGothic" pitchFamily="34" charset="-128"/>
              </a:rPr>
              <a:t>No need to pay translation of the paperwork into several languages</a:t>
            </a:r>
          </a:p>
          <a:p>
            <a:pPr eaLnBrk="1" hangingPunct="1"/>
            <a:r>
              <a:rPr lang="en-US" altLang="ja-JP" smtClean="0"/>
              <a:t>Effective procedure</a:t>
            </a:r>
          </a:p>
          <a:p>
            <a:pPr lvl="1" eaLnBrk="1" hangingPunct="1"/>
            <a:r>
              <a:rPr lang="en-US" altLang="ja-JP" smtClean="0">
                <a:ea typeface="MS PGothic" pitchFamily="34" charset="-128"/>
              </a:rPr>
              <a:t>A single international application produces the same legal effect in various countries </a:t>
            </a:r>
          </a:p>
          <a:p>
            <a:pPr lvl="1" eaLnBrk="1" hangingPunct="1"/>
            <a:r>
              <a:rPr lang="en-US" altLang="ja-JP" smtClean="0">
                <a:ea typeface="MS PGothic" pitchFamily="34" charset="-128"/>
              </a:rPr>
              <a:t>A fixed deadline for the confirmation or refusal of the legal effects in each designated country</a:t>
            </a:r>
          </a:p>
        </p:txBody>
      </p:sp>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932" y="2687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332" y="2839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732" y="2992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14919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solidFill>
                  <a:srgbClr val="70899B"/>
                </a:solidFill>
                <a:ea typeface="MS PGothic" pitchFamily="34" charset="-128"/>
              </a:rPr>
              <a:t>Contact details</a:t>
            </a:r>
          </a:p>
        </p:txBody>
      </p:sp>
      <p:sp>
        <p:nvSpPr>
          <p:cNvPr id="3" name="Content Placeholder 2"/>
          <p:cNvSpPr>
            <a:spLocks noGrp="1"/>
          </p:cNvSpPr>
          <p:nvPr>
            <p:ph idx="1"/>
          </p:nvPr>
        </p:nvSpPr>
        <p:spPr/>
        <p:txBody>
          <a:bodyPr/>
          <a:lstStyle/>
          <a:p>
            <a:pPr>
              <a:defRPr/>
            </a:pPr>
            <a:r>
              <a:rPr lang="en-US" dirty="0" smtClean="0">
                <a:ea typeface="ＭＳ Ｐゴシック" charset="0"/>
              </a:rPr>
              <a:t>For general questions about the Madrid System</a:t>
            </a:r>
          </a:p>
          <a:p>
            <a:pPr lvl="1">
              <a:defRPr/>
            </a:pPr>
            <a:r>
              <a:rPr lang="en-US" dirty="0" smtClean="0"/>
              <a:t>Madrid Customer Service </a:t>
            </a:r>
            <a:r>
              <a:rPr lang="en-US" dirty="0" smtClean="0">
                <a:hlinkClick r:id="rId3"/>
              </a:rPr>
              <a:t>intreg.mail@wipo.int</a:t>
            </a:r>
            <a:endParaRPr lang="en-US" dirty="0" smtClean="0"/>
          </a:p>
          <a:p>
            <a:pPr lvl="1">
              <a:defRPr/>
            </a:pPr>
            <a:r>
              <a:rPr lang="en-US" dirty="0" smtClean="0"/>
              <a:t>Telephone: + 41 22 338 8686</a:t>
            </a:r>
          </a:p>
          <a:p>
            <a:pPr marL="0" indent="0">
              <a:buFontTx/>
              <a:buNone/>
              <a:defRPr/>
            </a:pPr>
            <a:endParaRPr lang="en-US" dirty="0" smtClean="0">
              <a:ea typeface="ＭＳ Ｐゴシック" charset="0"/>
            </a:endParaRPr>
          </a:p>
          <a:p>
            <a:pPr>
              <a:defRPr/>
            </a:pPr>
            <a:r>
              <a:rPr lang="en-US" dirty="0" smtClean="0">
                <a:ea typeface="ＭＳ Ｐゴシック" charset="0"/>
              </a:rPr>
              <a:t>For questions regarding specific international applications  or international registrations</a:t>
            </a:r>
          </a:p>
          <a:p>
            <a:pPr lvl="1">
              <a:defRPr/>
            </a:pPr>
            <a:r>
              <a:rPr lang="en-US" dirty="0" smtClean="0"/>
              <a:t>Madrid Team 2: </a:t>
            </a:r>
            <a:r>
              <a:rPr lang="en-US" dirty="0" smtClean="0">
                <a:hlinkClick r:id="rId4"/>
              </a:rPr>
              <a:t>madrid.team2@wipo.int</a:t>
            </a:r>
            <a:endParaRPr lang="en-US" dirty="0" smtClean="0"/>
          </a:p>
          <a:p>
            <a:pPr lvl="1">
              <a:defRPr/>
            </a:pPr>
            <a:r>
              <a:rPr lang="en-US" dirty="0" smtClean="0"/>
              <a:t>Telephone: + 41 22 338 750 2</a:t>
            </a:r>
          </a:p>
          <a:p>
            <a:pPr lvl="1">
              <a:defRPr/>
            </a:pPr>
            <a:endParaRPr lang="en-US" dirty="0"/>
          </a:p>
        </p:txBody>
      </p:sp>
      <p:pic>
        <p:nvPicPr>
          <p:cNvPr id="4"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71383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95536" y="2382577"/>
            <a:ext cx="8568630" cy="4509120"/>
          </a:xfrm>
        </p:spPr>
        <p:txBody>
          <a:bodyPr/>
          <a:lstStyle/>
          <a:p>
            <a:pPr eaLnBrk="1" hangingPunct="1">
              <a:lnSpc>
                <a:spcPct val="120000"/>
              </a:lnSpc>
              <a:defRPr/>
            </a:pPr>
            <a:endParaRPr lang="en-US" sz="1800" dirty="0" smtClean="0">
              <a:ea typeface="Arial Unicode MS" pitchFamily="34" charset="-128"/>
              <a:cs typeface="Arial Unicode MS" pitchFamily="34" charset="-128"/>
            </a:endParaRPr>
          </a:p>
          <a:p>
            <a:pPr eaLnBrk="1" hangingPunct="1">
              <a:lnSpc>
                <a:spcPct val="120000"/>
              </a:lnSpc>
              <a:defRPr/>
            </a:pPr>
            <a:r>
              <a:rPr lang="en-US" sz="1800" dirty="0" smtClean="0">
                <a:ea typeface="Arial Unicode MS" pitchFamily="34" charset="-128"/>
                <a:cs typeface="Arial Unicode MS" pitchFamily="34" charset="-128"/>
              </a:rPr>
              <a:t>AIM </a:t>
            </a:r>
            <a:r>
              <a:rPr lang="en-US" sz="1800" dirty="0" smtClean="0">
                <a:ea typeface="Arial Unicode MS" pitchFamily="34" charset="-128"/>
                <a:cs typeface="Arial Unicode MS" pitchFamily="34" charset="-128"/>
                <a:sym typeface="Wingdings"/>
              </a:rPr>
              <a:t> </a:t>
            </a:r>
            <a:r>
              <a:rPr lang="en-US" sz="18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600" b="1" dirty="0" smtClean="0">
                <a:solidFill>
                  <a:srgbClr val="262673"/>
                </a:solidFill>
                <a:ea typeface="Arial Unicode MS" pitchFamily="34" charset="-128"/>
                <a:cs typeface="Arial Unicode MS" pitchFamily="34" charset="-128"/>
              </a:rPr>
              <a:t>balanced/responsive </a:t>
            </a:r>
            <a:r>
              <a:rPr lang="en-US" sz="16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600" b="1" dirty="0" smtClean="0">
                <a:solidFill>
                  <a:srgbClr val="262673"/>
                </a:solidFill>
                <a:ea typeface="Arial Unicode MS" pitchFamily="34" charset="-128"/>
                <a:cs typeface="Arial Unicode MS" pitchFamily="34" charset="-128"/>
              </a:rPr>
              <a:t>effective</a:t>
            </a:r>
            <a:r>
              <a:rPr lang="en-US" sz="16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600" b="1" dirty="0" smtClean="0">
                <a:solidFill>
                  <a:schemeClr val="accent2">
                    <a:lumMod val="75000"/>
                  </a:schemeClr>
                </a:solidFill>
                <a:ea typeface="Arial Unicode MS" pitchFamily="34" charset="-128"/>
                <a:cs typeface="Arial Unicode MS" pitchFamily="34" charset="-128"/>
              </a:rPr>
              <a:t>sufficiently flexible </a:t>
            </a:r>
            <a:r>
              <a:rPr lang="en-US" sz="1600" dirty="0" smtClean="0">
                <a:ea typeface="Arial Unicode MS" pitchFamily="34" charset="-128"/>
                <a:cs typeface="Arial Unicode MS" pitchFamily="34" charset="-128"/>
              </a:rPr>
              <a:t>to accommodate national policy objectives</a:t>
            </a:r>
          </a:p>
          <a:p>
            <a:pPr marL="457200" lvl="1" indent="0" algn="just" eaLnBrk="1" hangingPunct="1">
              <a:lnSpc>
                <a:spcPct val="130000"/>
              </a:lnSpc>
              <a:buNone/>
              <a:defRPr/>
            </a:pPr>
            <a:endParaRPr lang="en-US" sz="1600" dirty="0" smtClean="0">
              <a:ea typeface="Arial Unicode MS" pitchFamily="34" charset="-128"/>
              <a:cs typeface="Arial Unicode MS" pitchFamily="34" charset="-128"/>
            </a:endParaRP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18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55272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fontAlgn="base">
              <a:spcBef>
                <a:spcPct val="50000"/>
              </a:spcBef>
              <a:spcAft>
                <a:spcPct val="0"/>
              </a:spcAft>
              <a:defRPr/>
            </a:pPr>
            <a:r>
              <a:rPr lang="en-US" sz="3600" dirty="0" smtClean="0">
                <a:solidFill>
                  <a:srgbClr val="00408C"/>
                </a:solidFill>
                <a:ea typeface="ヒラギノ角ゴ Pro W3" charset="0"/>
                <a:cs typeface="ヒラギノ角ゴ Pro W3" charset="0"/>
              </a:rPr>
              <a:t>              </a:t>
            </a:r>
            <a:r>
              <a:rPr lang="en-US" sz="3200" b="1" dirty="0" smtClean="0">
                <a:solidFill>
                  <a:srgbClr val="002060"/>
                </a:solidFill>
                <a:ea typeface="ヒラギノ角ゴ Pro W3" charset="0"/>
                <a:cs typeface="ヒラギノ角ゴ Pro W3" charset="0"/>
              </a:rPr>
              <a:t>NORM SETTING </a:t>
            </a:r>
            <a:endParaRPr lang="en-US" sz="3200" b="1" dirty="0">
              <a:solidFill>
                <a:srgbClr val="002060"/>
              </a:solidFill>
              <a:ea typeface="ヒラギノ角ゴ Pro W3" charset="0"/>
              <a:cs typeface="ヒラギノ角ゴ Pro W3" charset="0"/>
            </a:endParaRPr>
          </a:p>
          <a:p>
            <a:pPr algn="ctr" fontAlgn="base">
              <a:spcBef>
                <a:spcPct val="50000"/>
              </a:spcBef>
              <a:spcAft>
                <a:spcPct val="0"/>
              </a:spcAft>
              <a:defRPr/>
            </a:pPr>
            <a:endParaRPr lang="en-US" sz="3600" dirty="0" smtClean="0">
              <a:solidFill>
                <a:srgbClr val="002060"/>
              </a:solidFill>
              <a:latin typeface="Arial"/>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23644847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7" dur="500"/>
                                        <p:tgtEl>
                                          <p:spTgt spid="1126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2" dur="500"/>
                                        <p:tgtEl>
                                          <p:spTgt spid="1126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17"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None/>
            </a:pPr>
            <a:r>
              <a:rPr lang="fr-CH" altLang="en-US" dirty="0" smtClean="0"/>
              <a:t>		</a:t>
            </a:r>
            <a:r>
              <a:rPr lang="fr-CH" altLang="en-US" sz="3200" dirty="0" smtClean="0">
                <a:solidFill>
                  <a:schemeClr val="hlink"/>
                </a:solidFill>
              </a:rPr>
              <a:t>	</a:t>
            </a:r>
            <a:r>
              <a:rPr lang="fr-CH" altLang="en-US" sz="3600" b="1" dirty="0">
                <a:solidFill>
                  <a:srgbClr val="70899B"/>
                </a:solidFill>
                <a:ea typeface="MS PGothic" pitchFamily="34" charset="-128"/>
              </a:rPr>
              <a:t>The Hague System:</a:t>
            </a:r>
          </a:p>
          <a:p>
            <a:pPr algn="ctr">
              <a:buNone/>
            </a:pPr>
            <a:r>
              <a:rPr lang="fr-CH" altLang="en-US" sz="3600" b="1" dirty="0">
                <a:solidFill>
                  <a:srgbClr val="70899B"/>
                </a:solidFill>
                <a:ea typeface="MS PGothic" pitchFamily="34" charset="-128"/>
              </a:rPr>
              <a:t>The International Design System</a:t>
            </a:r>
            <a:endParaRPr lang="en-US" altLang="en-US" sz="3600" b="1" dirty="0">
              <a:solidFill>
                <a:srgbClr val="70899B"/>
              </a:solidFill>
              <a:ea typeface="MS PGothic" pitchFamily="34" charset="-128"/>
            </a:endParaRPr>
          </a:p>
        </p:txBody>
      </p:sp>
    </p:spTree>
    <p:extLst>
      <p:ext uri="{BB962C8B-B14F-4D97-AF65-F5344CB8AC3E}">
        <p14:creationId xmlns:p14="http://schemas.microsoft.com/office/powerpoint/2010/main" val="1477530625"/>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4284663" y="1484313"/>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795" name="Rectangle 3"/>
          <p:cNvSpPr>
            <a:spLocks noGrp="1" noChangeArrowheads="1"/>
          </p:cNvSpPr>
          <p:nvPr>
            <p:ph type="title"/>
          </p:nvPr>
        </p:nvSpPr>
        <p:spPr/>
        <p:txBody>
          <a:bodyPr/>
          <a:lstStyle/>
          <a:p>
            <a:r>
              <a:rPr lang="fr-CH" altLang="en-US" dirty="0">
                <a:solidFill>
                  <a:srgbClr val="70899B"/>
                </a:solidFill>
                <a:ea typeface="MS PGothic" pitchFamily="34" charset="-128"/>
              </a:rPr>
              <a:t>In a </a:t>
            </a:r>
            <a:r>
              <a:rPr lang="fr-CH" altLang="en-US" dirty="0" err="1">
                <a:solidFill>
                  <a:srgbClr val="70899B"/>
                </a:solidFill>
                <a:ea typeface="MS PGothic" pitchFamily="34" charset="-128"/>
              </a:rPr>
              <a:t>nutshell</a:t>
            </a:r>
            <a:endParaRPr lang="en-US" altLang="en-US" dirty="0">
              <a:solidFill>
                <a:srgbClr val="70899B"/>
              </a:solidFill>
              <a:ea typeface="MS PGothic" pitchFamily="34" charset="-128"/>
            </a:endParaRPr>
          </a:p>
        </p:txBody>
      </p:sp>
      <p:sp>
        <p:nvSpPr>
          <p:cNvPr id="33796" name="Rectangle 4"/>
          <p:cNvSpPr>
            <a:spLocks noGrp="1" noChangeArrowheads="1"/>
          </p:cNvSpPr>
          <p:nvPr>
            <p:ph type="body" idx="1"/>
          </p:nvPr>
        </p:nvSpPr>
        <p:spPr/>
        <p:txBody>
          <a:bodyPr/>
          <a:lstStyle/>
          <a:p>
            <a:endParaRPr lang="fr-CH" altLang="en-US" smtClean="0"/>
          </a:p>
          <a:p>
            <a:endParaRPr lang="fr-CH" altLang="en-US" smtClean="0"/>
          </a:p>
          <a:p>
            <a:endParaRPr lang="fr-CH" altLang="en-US" smtClean="0"/>
          </a:p>
          <a:p>
            <a:endParaRPr lang="fr-CH" altLang="en-US" smtClean="0"/>
          </a:p>
          <a:p>
            <a:endParaRPr lang="fr-CH" altLang="en-US" smtClean="0"/>
          </a:p>
          <a:p>
            <a:pPr lvl="4"/>
            <a:endParaRPr lang="en-US" altLang="en-US" smtClean="0">
              <a:ea typeface="Arial" pitchFamily="34" charset="0"/>
            </a:endParaRPr>
          </a:p>
        </p:txBody>
      </p:sp>
      <p:sp>
        <p:nvSpPr>
          <p:cNvPr id="32773" name="Rectangle 5"/>
          <p:cNvSpPr>
            <a:spLocks noChangeArrowheads="1"/>
          </p:cNvSpPr>
          <p:nvPr/>
        </p:nvSpPr>
        <p:spPr bwMode="auto">
          <a:xfrm>
            <a:off x="611188" y="37163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pitchFamily="34" charset="0"/>
                <a:ea typeface="ＭＳ Ｐゴシック" pitchFamily="34" charset="-128"/>
              </a:defRPr>
            </a:lvl9pPr>
          </a:lstStyle>
          <a:p>
            <a:pPr>
              <a:spcBef>
                <a:spcPct val="0"/>
              </a:spcBef>
              <a:defRPr/>
            </a:pPr>
            <a:r>
              <a:rPr lang="en-US" altLang="en-US" sz="2400" b="0" smtClean="0"/>
              <a:t>“T</a:t>
            </a:r>
            <a:r>
              <a:rPr lang="fr-CH" altLang="en-US" sz="2400" b="0" smtClean="0"/>
              <a:t>he Hague Agreement provides creators and holders of designs with a simple, rapid and economical procedure to secure and maintain the protection of industrial designs, through a single international registration</a:t>
            </a:r>
            <a:r>
              <a:rPr lang="en-US" altLang="en-US" sz="2400" b="0" smtClean="0"/>
              <a:t>"</a:t>
            </a:r>
          </a:p>
        </p:txBody>
      </p:sp>
    </p:spTree>
    <p:extLst>
      <p:ext uri="{BB962C8B-B14F-4D97-AF65-F5344CB8AC3E}">
        <p14:creationId xmlns:p14="http://schemas.microsoft.com/office/powerpoint/2010/main" val="2631954332"/>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i="1" dirty="0" smtClean="0"/>
              <a:t/>
            </a:r>
            <a:br>
              <a:rPr lang="en-US" altLang="en-US" i="1" dirty="0" smtClean="0"/>
            </a:br>
            <a:r>
              <a:rPr lang="en-US" altLang="en-US" i="1" dirty="0">
                <a:solidFill>
                  <a:srgbClr val="70899B"/>
                </a:solidFill>
                <a:ea typeface="MS PGothic" pitchFamily="34" charset="-128"/>
              </a:rPr>
              <a:t>WIPO Director General Francis </a:t>
            </a:r>
            <a:r>
              <a:rPr lang="en-US" altLang="en-US" i="1" dirty="0" err="1">
                <a:solidFill>
                  <a:srgbClr val="70899B"/>
                </a:solidFill>
                <a:ea typeface="MS PGothic" pitchFamily="34" charset="-128"/>
              </a:rPr>
              <a:t>Gurry</a:t>
            </a:r>
            <a:r>
              <a:rPr lang="en-US" altLang="en-US" i="1" dirty="0">
                <a:solidFill>
                  <a:srgbClr val="70899B"/>
                </a:solidFill>
                <a:ea typeface="MS PGothic" pitchFamily="34" charset="-128"/>
              </a:rPr>
              <a:t>:</a:t>
            </a:r>
            <a:br>
              <a:rPr lang="en-US" altLang="en-US" i="1" dirty="0">
                <a:solidFill>
                  <a:srgbClr val="70899B"/>
                </a:solidFill>
                <a:ea typeface="MS PGothic" pitchFamily="34" charset="-128"/>
              </a:rPr>
            </a:br>
            <a:endParaRPr lang="en-US" altLang="en-US" i="1" dirty="0">
              <a:solidFill>
                <a:srgbClr val="70899B"/>
              </a:solidFill>
              <a:ea typeface="MS PGothic" pitchFamily="34" charset="-128"/>
            </a:endParaRPr>
          </a:p>
        </p:txBody>
      </p:sp>
      <p:sp>
        <p:nvSpPr>
          <p:cNvPr id="34819" name="Rectangle 3"/>
          <p:cNvSpPr>
            <a:spLocks noGrp="1" noChangeArrowheads="1"/>
          </p:cNvSpPr>
          <p:nvPr>
            <p:ph type="body" idx="1"/>
          </p:nvPr>
        </p:nvSpPr>
        <p:spPr>
          <a:xfrm>
            <a:off x="468313" y="1268413"/>
            <a:ext cx="8229600" cy="4352925"/>
          </a:xfrm>
        </p:spPr>
        <p:txBody>
          <a:bodyPr/>
          <a:lstStyle/>
          <a:p>
            <a:pPr>
              <a:buFontTx/>
              <a:buNone/>
            </a:pPr>
            <a:endParaRPr lang="en-US" altLang="en-US" i="1" dirty="0" smtClean="0"/>
          </a:p>
          <a:p>
            <a:pPr>
              <a:buFontTx/>
              <a:buNone/>
            </a:pPr>
            <a:r>
              <a:rPr lang="en-US" altLang="en-US" i="1" dirty="0" smtClean="0"/>
              <a:t>	“Design is one of the principal means of </a:t>
            </a:r>
            <a:r>
              <a:rPr lang="en-US" altLang="en-US" i="1" u="sng" dirty="0" smtClean="0"/>
              <a:t>differentiating a range of mass produced household and consumer items</a:t>
            </a:r>
            <a:r>
              <a:rPr lang="en-US" altLang="en-US" i="1" dirty="0" smtClean="0"/>
              <a:t>, such as chairs and tables, for which the technological possibilities for development have been exhausted.”</a:t>
            </a:r>
          </a:p>
          <a:p>
            <a:pPr>
              <a:buFontTx/>
              <a:buNone/>
            </a:pPr>
            <a:endParaRPr lang="en-US" altLang="en-US" i="1" dirty="0" smtClean="0"/>
          </a:p>
          <a:p>
            <a:pPr>
              <a:buFontTx/>
              <a:buNone/>
            </a:pPr>
            <a:r>
              <a:rPr lang="fr-CH" altLang="en-US" b="1" i="1" dirty="0" smtClean="0"/>
              <a:t>	DM/075065                 DM/076022</a:t>
            </a:r>
          </a:p>
          <a:p>
            <a:pPr>
              <a:buFontTx/>
              <a:buNone/>
            </a:pPr>
            <a:r>
              <a:rPr lang="fr-CH" altLang="en-US" b="1" i="1" dirty="0" smtClean="0"/>
              <a:t>    « Chair »		       « Chair »</a:t>
            </a:r>
          </a:p>
          <a:p>
            <a:pPr>
              <a:buFontTx/>
              <a:buNone/>
            </a:pPr>
            <a:endParaRPr lang="en-US" altLang="en-US" b="1" i="1" dirty="0" smtClean="0"/>
          </a:p>
          <a:p>
            <a:pPr>
              <a:buFontTx/>
              <a:buNone/>
            </a:pPr>
            <a:r>
              <a:rPr lang="fr-CH" altLang="en-US" dirty="0" smtClean="0"/>
              <a:t>	</a:t>
            </a:r>
            <a:endParaRPr lang="en-US" altLang="en-US" dirty="0" smtClean="0"/>
          </a:p>
        </p:txBody>
      </p:sp>
      <p:pic>
        <p:nvPicPr>
          <p:cNvPr id="34820" name="Picture 4" descr="s001_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724400"/>
            <a:ext cx="15049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00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580" y="3771900"/>
            <a:ext cx="1409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706503"/>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81000" y="188913"/>
            <a:ext cx="7431088" cy="685800"/>
          </a:xfrm>
        </p:spPr>
        <p:txBody>
          <a:bodyPr/>
          <a:lstStyle/>
          <a:p>
            <a:pPr eaLnBrk="1" hangingPunct="1"/>
            <a:r>
              <a:rPr lang="en-US" altLang="en-US" dirty="0">
                <a:solidFill>
                  <a:srgbClr val="70899B"/>
                </a:solidFill>
                <a:ea typeface="MS PGothic" pitchFamily="34" charset="-128"/>
              </a:rPr>
              <a:t>The Hague System</a:t>
            </a:r>
            <a:endParaRPr lang="en-GB" altLang="en-US" dirty="0">
              <a:solidFill>
                <a:srgbClr val="70899B"/>
              </a:solidFill>
              <a:ea typeface="MS PGothic" pitchFamily="34" charset="-128"/>
            </a:endParaRPr>
          </a:p>
        </p:txBody>
      </p:sp>
      <p:sp>
        <p:nvSpPr>
          <p:cNvPr id="35843" name="Rectangle 3"/>
          <p:cNvSpPr>
            <a:spLocks noGrp="1" noChangeArrowheads="1"/>
          </p:cNvSpPr>
          <p:nvPr>
            <p:ph type="body" idx="4294967295"/>
          </p:nvPr>
        </p:nvSpPr>
        <p:spPr>
          <a:xfrm>
            <a:off x="468313" y="1628775"/>
            <a:ext cx="8208962" cy="4464050"/>
          </a:xfrm>
        </p:spPr>
        <p:txBody>
          <a:bodyPr/>
          <a:lstStyle/>
          <a:p>
            <a:pPr eaLnBrk="1" hangingPunct="1"/>
            <a:r>
              <a:rPr lang="en-US" altLang="ja-JP" dirty="0" smtClean="0"/>
              <a:t>A centralized filing mechanism </a:t>
            </a:r>
          </a:p>
          <a:p>
            <a:pPr eaLnBrk="1" hangingPunct="1"/>
            <a:r>
              <a:rPr lang="en-US" altLang="ja-JP" dirty="0" smtClean="0"/>
              <a:t>A closed system </a:t>
            </a:r>
          </a:p>
          <a:p>
            <a:pPr eaLnBrk="1" hangingPunct="1"/>
            <a:r>
              <a:rPr lang="en-US" altLang="ja-JP" dirty="0" smtClean="0"/>
              <a:t>A one-stop shop to obtain and maintain design protection in export markets</a:t>
            </a:r>
          </a:p>
          <a:p>
            <a:pPr eaLnBrk="1" hangingPunct="1"/>
            <a:r>
              <a:rPr lang="fr-CH" altLang="ja-JP" dirty="0" smtClean="0"/>
              <a:t>An option to the national route</a:t>
            </a:r>
          </a:p>
          <a:p>
            <a:pPr eaLnBrk="1" hangingPunct="1"/>
            <a:r>
              <a:rPr lang="nb-NO" altLang="en-US" dirty="0" smtClean="0"/>
              <a:t>A purely procedural treaty</a:t>
            </a:r>
          </a:p>
          <a:p>
            <a:pPr eaLnBrk="1" hangingPunct="1"/>
            <a:r>
              <a:rPr lang="nb-NO" altLang="en-US" dirty="0" smtClean="0"/>
              <a:t>The domestic legislations of the designated Contracting Parties set the conditions for protecting the design and determine the rights which result from protection</a:t>
            </a:r>
          </a:p>
          <a:p>
            <a:pPr eaLnBrk="1" hangingPunct="1"/>
            <a:endParaRPr lang="en-GB" altLang="en-US" dirty="0"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653020"/>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dirty="0">
                <a:solidFill>
                  <a:srgbClr val="70899B"/>
                </a:solidFill>
                <a:ea typeface="MS PGothic" pitchFamily="34" charset="-128"/>
              </a:rPr>
              <a:t>Members of the Hague System</a:t>
            </a:r>
          </a:p>
        </p:txBody>
      </p:sp>
      <p:sp>
        <p:nvSpPr>
          <p:cNvPr id="36867" name="Rectangle 1971"/>
          <p:cNvSpPr>
            <a:spLocks noGrp="1" noChangeArrowheads="1"/>
          </p:cNvSpPr>
          <p:nvPr>
            <p:ph type="body" idx="1"/>
          </p:nvPr>
        </p:nvSpPr>
        <p:spPr>
          <a:xfrm>
            <a:off x="2843213" y="5734050"/>
            <a:ext cx="4465637" cy="936625"/>
          </a:xfrm>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a:spcBef>
                <a:spcPct val="0"/>
              </a:spcBef>
              <a:buFontTx/>
              <a:buNone/>
              <a:tabLst>
                <a:tab pos="2857500" algn="l"/>
              </a:tabLst>
            </a:pPr>
            <a:r>
              <a:rPr lang="en-US" altLang="en-US" sz="1500" b="1" smtClean="0">
                <a:solidFill>
                  <a:srgbClr val="0033CC"/>
                </a:solidFill>
              </a:rPr>
              <a:t>47 Geneva Act (1999) </a:t>
            </a:r>
            <a:r>
              <a:rPr lang="en-US" altLang="en-US" sz="1200" b="1" smtClean="0">
                <a:solidFill>
                  <a:srgbClr val="0033CC"/>
                </a:solidFill>
              </a:rPr>
              <a:t>(including EU and OAPI)</a:t>
            </a:r>
            <a:r>
              <a:rPr lang="en-US" altLang="en-US" sz="1500" b="1" smtClean="0">
                <a:solidFill>
                  <a:srgbClr val="0033CC"/>
                </a:solidFill>
              </a:rPr>
              <a:t> </a:t>
            </a:r>
          </a:p>
          <a:p>
            <a:pPr marL="0" indent="0">
              <a:spcBef>
                <a:spcPct val="0"/>
              </a:spcBef>
              <a:buFontTx/>
              <a:buNone/>
              <a:tabLst>
                <a:tab pos="2857500" algn="l"/>
              </a:tabLst>
            </a:pPr>
            <a:r>
              <a:rPr lang="en-US" altLang="en-US" sz="1500" b="1" smtClean="0">
                <a:solidFill>
                  <a:srgbClr val="CC0000"/>
                </a:solidFill>
              </a:rPr>
              <a:t>15 Hague Act (1960)</a:t>
            </a:r>
            <a:br>
              <a:rPr lang="en-US" altLang="en-US" sz="1500" b="1" smtClean="0">
                <a:solidFill>
                  <a:srgbClr val="CC0000"/>
                </a:solidFill>
              </a:rPr>
            </a:br>
            <a:endParaRPr lang="en-US" altLang="en-US" sz="800" b="1" smtClean="0">
              <a:solidFill>
                <a:srgbClr val="CC0000"/>
              </a:solidFill>
            </a:endParaRPr>
          </a:p>
          <a:p>
            <a:pPr marL="0" indent="0">
              <a:spcBef>
                <a:spcPct val="0"/>
              </a:spcBef>
              <a:buFontTx/>
              <a:buNone/>
              <a:tabLst>
                <a:tab pos="2857500" algn="l"/>
              </a:tabLst>
            </a:pPr>
            <a:r>
              <a:rPr lang="fr-CH" altLang="en-US" sz="1500" b="1" smtClean="0"/>
              <a:t>62 Contracting Parties</a:t>
            </a:r>
            <a:endParaRPr lang="en-US" altLang="en-US" sz="1500" b="1" smtClean="0"/>
          </a:p>
        </p:txBody>
      </p:sp>
      <p:sp>
        <p:nvSpPr>
          <p:cNvPr id="30724"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endParaRPr lang="en-US">
              <a:latin typeface="Arial" charset="0"/>
              <a:ea typeface="ＭＳ Ｐゴシック" charset="0"/>
              <a:cs typeface="ＭＳ Ｐゴシック" charset="0"/>
            </a:endParaRPr>
          </a:p>
        </p:txBody>
      </p:sp>
      <p:grpSp>
        <p:nvGrpSpPr>
          <p:cNvPr id="36869" name="Group 4291"/>
          <p:cNvGrpSpPr>
            <a:grpSpLocks/>
          </p:cNvGrpSpPr>
          <p:nvPr/>
        </p:nvGrpSpPr>
        <p:grpSpPr bwMode="auto">
          <a:xfrm>
            <a:off x="179388" y="1458913"/>
            <a:ext cx="8785225" cy="4654550"/>
            <a:chOff x="113" y="919"/>
            <a:chExt cx="5534" cy="2932"/>
          </a:xfrm>
        </p:grpSpPr>
        <p:sp>
          <p:nvSpPr>
            <p:cNvPr id="36870" name="Freeform 4292"/>
            <p:cNvSpPr>
              <a:spLocks/>
            </p:cNvSpPr>
            <p:nvPr/>
          </p:nvSpPr>
          <p:spPr bwMode="auto">
            <a:xfrm>
              <a:off x="4447" y="2495"/>
              <a:ext cx="167" cy="133"/>
            </a:xfrm>
            <a:custGeom>
              <a:avLst/>
              <a:gdLst>
                <a:gd name="T0" fmla="*/ 499 w 149"/>
                <a:gd name="T1" fmla="*/ 0 h 107"/>
                <a:gd name="T2" fmla="*/ 545 w 149"/>
                <a:gd name="T3" fmla="*/ 119 h 107"/>
                <a:gd name="T4" fmla="*/ 532 w 149"/>
                <a:gd name="T5" fmla="*/ 323 h 107"/>
                <a:gd name="T6" fmla="*/ 559 w 149"/>
                <a:gd name="T7" fmla="*/ 229 h 107"/>
                <a:gd name="T8" fmla="*/ 559 w 149"/>
                <a:gd name="T9" fmla="*/ 323 h 107"/>
                <a:gd name="T10" fmla="*/ 574 w 149"/>
                <a:gd name="T11" fmla="*/ 354 h 107"/>
                <a:gd name="T12" fmla="*/ 656 w 149"/>
                <a:gd name="T13" fmla="*/ 497 h 107"/>
                <a:gd name="T14" fmla="*/ 592 w 149"/>
                <a:gd name="T15" fmla="*/ 618 h 107"/>
                <a:gd name="T16" fmla="*/ 604 w 149"/>
                <a:gd name="T17" fmla="*/ 725 h 107"/>
                <a:gd name="T18" fmla="*/ 553 w 149"/>
                <a:gd name="T19" fmla="*/ 789 h 107"/>
                <a:gd name="T20" fmla="*/ 545 w 149"/>
                <a:gd name="T21" fmla="*/ 845 h 107"/>
                <a:gd name="T22" fmla="*/ 489 w 149"/>
                <a:gd name="T23" fmla="*/ 789 h 107"/>
                <a:gd name="T24" fmla="*/ 429 w 149"/>
                <a:gd name="T25" fmla="*/ 768 h 107"/>
                <a:gd name="T26" fmla="*/ 409 w 149"/>
                <a:gd name="T27" fmla="*/ 989 h 107"/>
                <a:gd name="T28" fmla="*/ 396 w 149"/>
                <a:gd name="T29" fmla="*/ 1188 h 107"/>
                <a:gd name="T30" fmla="*/ 371 w 149"/>
                <a:gd name="T31" fmla="*/ 1318 h 107"/>
                <a:gd name="T32" fmla="*/ 345 w 149"/>
                <a:gd name="T33" fmla="*/ 1610 h 107"/>
                <a:gd name="T34" fmla="*/ 293 w 149"/>
                <a:gd name="T35" fmla="*/ 1668 h 107"/>
                <a:gd name="T36" fmla="*/ 200 w 149"/>
                <a:gd name="T37" fmla="*/ 1610 h 107"/>
                <a:gd name="T38" fmla="*/ 178 w 149"/>
                <a:gd name="T39" fmla="*/ 1730 h 107"/>
                <a:gd name="T40" fmla="*/ 85 w 149"/>
                <a:gd name="T41" fmla="*/ 1807 h 107"/>
                <a:gd name="T42" fmla="*/ 24 w 149"/>
                <a:gd name="T43" fmla="*/ 1638 h 107"/>
                <a:gd name="T44" fmla="*/ 0 w 149"/>
                <a:gd name="T45" fmla="*/ 1448 h 107"/>
                <a:gd name="T46" fmla="*/ 0 w 149"/>
                <a:gd name="T47" fmla="*/ 1477 h 107"/>
                <a:gd name="T48" fmla="*/ 54 w 149"/>
                <a:gd name="T49" fmla="*/ 1610 h 107"/>
                <a:gd name="T50" fmla="*/ 115 w 149"/>
                <a:gd name="T51" fmla="*/ 1638 h 107"/>
                <a:gd name="T52" fmla="*/ 106 w 149"/>
                <a:gd name="T53" fmla="*/ 1638 h 107"/>
                <a:gd name="T54" fmla="*/ 106 w 149"/>
                <a:gd name="T55" fmla="*/ 1610 h 107"/>
                <a:gd name="T56" fmla="*/ 115 w 149"/>
                <a:gd name="T57" fmla="*/ 1448 h 107"/>
                <a:gd name="T58" fmla="*/ 115 w 149"/>
                <a:gd name="T59" fmla="*/ 1401 h 107"/>
                <a:gd name="T60" fmla="*/ 129 w 149"/>
                <a:gd name="T61" fmla="*/ 1274 h 107"/>
                <a:gd name="T62" fmla="*/ 178 w 149"/>
                <a:gd name="T63" fmla="*/ 1188 h 107"/>
                <a:gd name="T64" fmla="*/ 224 w 149"/>
                <a:gd name="T65" fmla="*/ 1170 h 107"/>
                <a:gd name="T66" fmla="*/ 260 w 149"/>
                <a:gd name="T67" fmla="*/ 937 h 107"/>
                <a:gd name="T68" fmla="*/ 301 w 149"/>
                <a:gd name="T69" fmla="*/ 725 h 107"/>
                <a:gd name="T70" fmla="*/ 331 w 149"/>
                <a:gd name="T71" fmla="*/ 845 h 107"/>
                <a:gd name="T72" fmla="*/ 354 w 149"/>
                <a:gd name="T73" fmla="*/ 725 h 107"/>
                <a:gd name="T74" fmla="*/ 365 w 149"/>
                <a:gd name="T75" fmla="*/ 618 h 107"/>
                <a:gd name="T76" fmla="*/ 389 w 149"/>
                <a:gd name="T77" fmla="*/ 768 h 107"/>
                <a:gd name="T78" fmla="*/ 389 w 149"/>
                <a:gd name="T79" fmla="*/ 635 h 107"/>
                <a:gd name="T80" fmla="*/ 396 w 149"/>
                <a:gd name="T81" fmla="*/ 552 h 107"/>
                <a:gd name="T82" fmla="*/ 389 w 149"/>
                <a:gd name="T83" fmla="*/ 497 h 107"/>
                <a:gd name="T84" fmla="*/ 409 w 149"/>
                <a:gd name="T85" fmla="*/ 401 h 107"/>
                <a:gd name="T86" fmla="*/ 440 w 149"/>
                <a:gd name="T87" fmla="*/ 209 h 107"/>
                <a:gd name="T88" fmla="*/ 468 w 149"/>
                <a:gd name="T89" fmla="*/ 0 h 107"/>
                <a:gd name="T90" fmla="*/ 481 w 149"/>
                <a:gd name="T91" fmla="*/ 77 h 107"/>
                <a:gd name="T92" fmla="*/ 499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36871" name="Freeform 4293"/>
            <p:cNvSpPr>
              <a:spLocks/>
            </p:cNvSpPr>
            <p:nvPr/>
          </p:nvSpPr>
          <p:spPr bwMode="auto">
            <a:xfrm>
              <a:off x="1488" y="3804"/>
              <a:ext cx="65" cy="47"/>
            </a:xfrm>
            <a:custGeom>
              <a:avLst/>
              <a:gdLst>
                <a:gd name="T0" fmla="*/ 21 w 59"/>
                <a:gd name="T1" fmla="*/ 115 h 38"/>
                <a:gd name="T2" fmla="*/ 0 w 59"/>
                <a:gd name="T3" fmla="*/ 0 h 38"/>
                <a:gd name="T4" fmla="*/ 25 w 59"/>
                <a:gd name="T5" fmla="*/ 317 h 38"/>
                <a:gd name="T6" fmla="*/ 57 w 59"/>
                <a:gd name="T7" fmla="*/ 601 h 38"/>
                <a:gd name="T8" fmla="*/ 133 w 59"/>
                <a:gd name="T9" fmla="*/ 601 h 38"/>
                <a:gd name="T10" fmla="*/ 208 w 59"/>
                <a:gd name="T11" fmla="*/ 601 h 38"/>
                <a:gd name="T12" fmla="*/ 201 w 59"/>
                <a:gd name="T13" fmla="*/ 526 h 38"/>
                <a:gd name="T14" fmla="*/ 93 w 59"/>
                <a:gd name="T15" fmla="*/ 392 h 38"/>
                <a:gd name="T16" fmla="*/ 21 w 59"/>
                <a:gd name="T17" fmla="*/ 115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6872" name="Freeform 4294"/>
            <p:cNvSpPr>
              <a:spLocks/>
            </p:cNvSpPr>
            <p:nvPr/>
          </p:nvSpPr>
          <p:spPr bwMode="auto">
            <a:xfrm>
              <a:off x="1452" y="3802"/>
              <a:ext cx="53" cy="49"/>
            </a:xfrm>
            <a:custGeom>
              <a:avLst/>
              <a:gdLst>
                <a:gd name="T0" fmla="*/ 145 w 47"/>
                <a:gd name="T1" fmla="*/ 2 h 40"/>
                <a:gd name="T2" fmla="*/ 180 w 47"/>
                <a:gd name="T3" fmla="*/ 298 h 40"/>
                <a:gd name="T4" fmla="*/ 228 w 47"/>
                <a:gd name="T5" fmla="*/ 565 h 40"/>
                <a:gd name="T6" fmla="*/ 203 w 47"/>
                <a:gd name="T7" fmla="*/ 565 h 40"/>
                <a:gd name="T8" fmla="*/ 177 w 47"/>
                <a:gd name="T9" fmla="*/ 565 h 40"/>
                <a:gd name="T10" fmla="*/ 88 w 47"/>
                <a:gd name="T11" fmla="*/ 512 h 40"/>
                <a:gd name="T12" fmla="*/ 68 w 47"/>
                <a:gd name="T13" fmla="*/ 512 h 40"/>
                <a:gd name="T14" fmla="*/ 0 w 47"/>
                <a:gd name="T15" fmla="*/ 499 h 40"/>
                <a:gd name="T16" fmla="*/ 3 w 47"/>
                <a:gd name="T17" fmla="*/ 499 h 40"/>
                <a:gd name="T18" fmla="*/ 60 w 47"/>
                <a:gd name="T19" fmla="*/ 461 h 40"/>
                <a:gd name="T20" fmla="*/ 78 w 47"/>
                <a:gd name="T21" fmla="*/ 499 h 40"/>
                <a:gd name="T22" fmla="*/ 99 w 47"/>
                <a:gd name="T23" fmla="*/ 499 h 40"/>
                <a:gd name="T24" fmla="*/ 60 w 47"/>
                <a:gd name="T25" fmla="*/ 418 h 40"/>
                <a:gd name="T26" fmla="*/ 112 w 47"/>
                <a:gd name="T27" fmla="*/ 461 h 40"/>
                <a:gd name="T28" fmla="*/ 125 w 47"/>
                <a:gd name="T29" fmla="*/ 461 h 40"/>
                <a:gd name="T30" fmla="*/ 177 w 47"/>
                <a:gd name="T31" fmla="*/ 499 h 40"/>
                <a:gd name="T32" fmla="*/ 180 w 47"/>
                <a:gd name="T33" fmla="*/ 499 h 40"/>
                <a:gd name="T34" fmla="*/ 88 w 47"/>
                <a:gd name="T35" fmla="*/ 316 h 40"/>
                <a:gd name="T36" fmla="*/ 125 w 47"/>
                <a:gd name="T37" fmla="*/ 240 h 40"/>
                <a:gd name="T38" fmla="*/ 68 w 47"/>
                <a:gd name="T39" fmla="*/ 240 h 40"/>
                <a:gd name="T40" fmla="*/ 60 w 47"/>
                <a:gd name="T41" fmla="*/ 58 h 40"/>
                <a:gd name="T42" fmla="*/ 78 w 47"/>
                <a:gd name="T43" fmla="*/ 0 h 40"/>
                <a:gd name="T44" fmla="*/ 14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36873" name="Freeform 4295"/>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6874" name="Freeform 4296"/>
            <p:cNvSpPr>
              <a:spLocks/>
            </p:cNvSpPr>
            <p:nvPr/>
          </p:nvSpPr>
          <p:spPr bwMode="auto">
            <a:xfrm>
              <a:off x="4433" y="2551"/>
              <a:ext cx="179" cy="187"/>
            </a:xfrm>
            <a:custGeom>
              <a:avLst/>
              <a:gdLst>
                <a:gd name="T0" fmla="*/ 744 w 159"/>
                <a:gd name="T1" fmla="*/ 998 h 151"/>
                <a:gd name="T2" fmla="*/ 677 w 159"/>
                <a:gd name="T3" fmla="*/ 998 h 151"/>
                <a:gd name="T4" fmla="*/ 663 w 159"/>
                <a:gd name="T5" fmla="*/ 998 h 151"/>
                <a:gd name="T6" fmla="*/ 632 w 159"/>
                <a:gd name="T7" fmla="*/ 1363 h 151"/>
                <a:gd name="T8" fmla="*/ 643 w 159"/>
                <a:gd name="T9" fmla="*/ 1363 h 151"/>
                <a:gd name="T10" fmla="*/ 632 w 159"/>
                <a:gd name="T11" fmla="*/ 1531 h 151"/>
                <a:gd name="T12" fmla="*/ 589 w 159"/>
                <a:gd name="T13" fmla="*/ 1600 h 151"/>
                <a:gd name="T14" fmla="*/ 553 w 159"/>
                <a:gd name="T15" fmla="*/ 1786 h 151"/>
                <a:gd name="T16" fmla="*/ 553 w 159"/>
                <a:gd name="T17" fmla="*/ 1896 h 151"/>
                <a:gd name="T18" fmla="*/ 563 w 159"/>
                <a:gd name="T19" fmla="*/ 1896 h 151"/>
                <a:gd name="T20" fmla="*/ 553 w 159"/>
                <a:gd name="T21" fmla="*/ 1981 h 151"/>
                <a:gd name="T22" fmla="*/ 531 w 159"/>
                <a:gd name="T23" fmla="*/ 2090 h 151"/>
                <a:gd name="T24" fmla="*/ 523 w 159"/>
                <a:gd name="T25" fmla="*/ 2305 h 151"/>
                <a:gd name="T26" fmla="*/ 419 w 159"/>
                <a:gd name="T27" fmla="*/ 2436 h 151"/>
                <a:gd name="T28" fmla="*/ 411 w 159"/>
                <a:gd name="T29" fmla="*/ 2249 h 151"/>
                <a:gd name="T30" fmla="*/ 386 w 159"/>
                <a:gd name="T31" fmla="*/ 2212 h 151"/>
                <a:gd name="T32" fmla="*/ 343 w 159"/>
                <a:gd name="T33" fmla="*/ 2212 h 151"/>
                <a:gd name="T34" fmla="*/ 295 w 159"/>
                <a:gd name="T35" fmla="*/ 2124 h 151"/>
                <a:gd name="T36" fmla="*/ 259 w 159"/>
                <a:gd name="T37" fmla="*/ 2212 h 151"/>
                <a:gd name="T38" fmla="*/ 207 w 159"/>
                <a:gd name="T39" fmla="*/ 2249 h 151"/>
                <a:gd name="T40" fmla="*/ 202 w 159"/>
                <a:gd name="T41" fmla="*/ 2090 h 151"/>
                <a:gd name="T42" fmla="*/ 140 w 159"/>
                <a:gd name="T43" fmla="*/ 2124 h 151"/>
                <a:gd name="T44" fmla="*/ 144 w 159"/>
                <a:gd name="T45" fmla="*/ 2090 h 151"/>
                <a:gd name="T46" fmla="*/ 140 w 159"/>
                <a:gd name="T47" fmla="*/ 2124 h 151"/>
                <a:gd name="T48" fmla="*/ 88 w 159"/>
                <a:gd name="T49" fmla="*/ 2090 h 151"/>
                <a:gd name="T50" fmla="*/ 78 w 159"/>
                <a:gd name="T51" fmla="*/ 1786 h 151"/>
                <a:gd name="T52" fmla="*/ 78 w 159"/>
                <a:gd name="T53" fmla="*/ 1572 h 151"/>
                <a:gd name="T54" fmla="*/ 37 w 159"/>
                <a:gd name="T55" fmla="*/ 1442 h 151"/>
                <a:gd name="T56" fmla="*/ 37 w 159"/>
                <a:gd name="T57" fmla="*/ 1442 h 151"/>
                <a:gd name="T58" fmla="*/ 26 w 159"/>
                <a:gd name="T59" fmla="*/ 1292 h 151"/>
                <a:gd name="T60" fmla="*/ 26 w 159"/>
                <a:gd name="T61" fmla="*/ 1214 h 151"/>
                <a:gd name="T62" fmla="*/ 0 w 159"/>
                <a:gd name="T63" fmla="*/ 1028 h 151"/>
                <a:gd name="T64" fmla="*/ 26 w 159"/>
                <a:gd name="T65" fmla="*/ 830 h 151"/>
                <a:gd name="T66" fmla="*/ 3 w 159"/>
                <a:gd name="T67" fmla="*/ 830 h 151"/>
                <a:gd name="T68" fmla="*/ 60 w 159"/>
                <a:gd name="T69" fmla="*/ 651 h 151"/>
                <a:gd name="T70" fmla="*/ 78 w 159"/>
                <a:gd name="T71" fmla="*/ 830 h 151"/>
                <a:gd name="T72" fmla="*/ 144 w 159"/>
                <a:gd name="T73" fmla="*/ 998 h 151"/>
                <a:gd name="T74" fmla="*/ 241 w 159"/>
                <a:gd name="T75" fmla="*/ 925 h 151"/>
                <a:gd name="T76" fmla="*/ 262 w 159"/>
                <a:gd name="T77" fmla="*/ 806 h 151"/>
                <a:gd name="T78" fmla="*/ 370 w 159"/>
                <a:gd name="T79" fmla="*/ 879 h 151"/>
                <a:gd name="T80" fmla="*/ 419 w 159"/>
                <a:gd name="T81" fmla="*/ 806 h 151"/>
                <a:gd name="T82" fmla="*/ 450 w 159"/>
                <a:gd name="T83" fmla="*/ 540 h 151"/>
                <a:gd name="T84" fmla="*/ 474 w 159"/>
                <a:gd name="T85" fmla="*/ 425 h 151"/>
                <a:gd name="T86" fmla="*/ 490 w 159"/>
                <a:gd name="T87" fmla="*/ 224 h 151"/>
                <a:gd name="T88" fmla="*/ 507 w 159"/>
                <a:gd name="T89" fmla="*/ 0 h 151"/>
                <a:gd name="T90" fmla="*/ 571 w 159"/>
                <a:gd name="T91" fmla="*/ 2 h 151"/>
                <a:gd name="T92" fmla="*/ 632 w 159"/>
                <a:gd name="T93" fmla="*/ 77 h 151"/>
                <a:gd name="T94" fmla="*/ 632 w 159"/>
                <a:gd name="T95" fmla="*/ 77 h 151"/>
                <a:gd name="T96" fmla="*/ 632 w 159"/>
                <a:gd name="T97" fmla="*/ 118 h 151"/>
                <a:gd name="T98" fmla="*/ 643 w 159"/>
                <a:gd name="T99" fmla="*/ 224 h 151"/>
                <a:gd name="T100" fmla="*/ 632 w 159"/>
                <a:gd name="T101" fmla="*/ 224 h 151"/>
                <a:gd name="T102" fmla="*/ 605 w 159"/>
                <a:gd name="T103" fmla="*/ 224 h 151"/>
                <a:gd name="T104" fmla="*/ 621 w 159"/>
                <a:gd name="T105" fmla="*/ 343 h 151"/>
                <a:gd name="T106" fmla="*/ 677 w 159"/>
                <a:gd name="T107" fmla="*/ 607 h 151"/>
                <a:gd name="T108" fmla="*/ 663 w 159"/>
                <a:gd name="T109" fmla="*/ 718 h 151"/>
                <a:gd name="T110" fmla="*/ 695 w 159"/>
                <a:gd name="T111" fmla="*/ 830 h 151"/>
                <a:gd name="T112" fmla="*/ 744 w 159"/>
                <a:gd name="T113" fmla="*/ 998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36875" name="Freeform 4297"/>
            <p:cNvSpPr>
              <a:spLocks/>
            </p:cNvSpPr>
            <p:nvPr/>
          </p:nvSpPr>
          <p:spPr bwMode="auto">
            <a:xfrm>
              <a:off x="4191" y="2525"/>
              <a:ext cx="193" cy="251"/>
            </a:xfrm>
            <a:custGeom>
              <a:avLst/>
              <a:gdLst>
                <a:gd name="T0" fmla="*/ 768 w 172"/>
                <a:gd name="T1" fmla="*/ 2472 h 203"/>
                <a:gd name="T2" fmla="*/ 756 w 172"/>
                <a:gd name="T3" fmla="*/ 2489 h 203"/>
                <a:gd name="T4" fmla="*/ 754 w 172"/>
                <a:gd name="T5" fmla="*/ 2824 h 203"/>
                <a:gd name="T6" fmla="*/ 738 w 172"/>
                <a:gd name="T7" fmla="*/ 3202 h 203"/>
                <a:gd name="T8" fmla="*/ 704 w 172"/>
                <a:gd name="T9" fmla="*/ 3086 h 203"/>
                <a:gd name="T10" fmla="*/ 698 w 172"/>
                <a:gd name="T11" fmla="*/ 3180 h 203"/>
                <a:gd name="T12" fmla="*/ 667 w 172"/>
                <a:gd name="T13" fmla="*/ 3141 h 203"/>
                <a:gd name="T14" fmla="*/ 667 w 172"/>
                <a:gd name="T15" fmla="*/ 3202 h 203"/>
                <a:gd name="T16" fmla="*/ 600 w 172"/>
                <a:gd name="T17" fmla="*/ 2976 h 203"/>
                <a:gd name="T18" fmla="*/ 555 w 172"/>
                <a:gd name="T19" fmla="*/ 2824 h 203"/>
                <a:gd name="T20" fmla="*/ 518 w 172"/>
                <a:gd name="T21" fmla="*/ 2686 h 203"/>
                <a:gd name="T22" fmla="*/ 476 w 172"/>
                <a:gd name="T23" fmla="*/ 2541 h 203"/>
                <a:gd name="T24" fmla="*/ 441 w 172"/>
                <a:gd name="T25" fmla="*/ 2407 h 203"/>
                <a:gd name="T26" fmla="*/ 412 w 172"/>
                <a:gd name="T27" fmla="*/ 2197 h 203"/>
                <a:gd name="T28" fmla="*/ 390 w 172"/>
                <a:gd name="T29" fmla="*/ 1980 h 203"/>
                <a:gd name="T30" fmla="*/ 369 w 172"/>
                <a:gd name="T31" fmla="*/ 1887 h 203"/>
                <a:gd name="T32" fmla="*/ 338 w 172"/>
                <a:gd name="T33" fmla="*/ 1720 h 203"/>
                <a:gd name="T34" fmla="*/ 301 w 172"/>
                <a:gd name="T35" fmla="*/ 1480 h 203"/>
                <a:gd name="T36" fmla="*/ 268 w 172"/>
                <a:gd name="T37" fmla="*/ 1312 h 203"/>
                <a:gd name="T38" fmla="*/ 257 w 172"/>
                <a:gd name="T39" fmla="*/ 1125 h 203"/>
                <a:gd name="T40" fmla="*/ 202 w 172"/>
                <a:gd name="T41" fmla="*/ 920 h 203"/>
                <a:gd name="T42" fmla="*/ 158 w 172"/>
                <a:gd name="T43" fmla="*/ 711 h 203"/>
                <a:gd name="T44" fmla="*/ 95 w 172"/>
                <a:gd name="T45" fmla="*/ 525 h 203"/>
                <a:gd name="T46" fmla="*/ 38 w 172"/>
                <a:gd name="T47" fmla="*/ 334 h 203"/>
                <a:gd name="T48" fmla="*/ 0 w 172"/>
                <a:gd name="T49" fmla="*/ 0 h 203"/>
                <a:gd name="T50" fmla="*/ 54 w 172"/>
                <a:gd name="T51" fmla="*/ 2 h 203"/>
                <a:gd name="T52" fmla="*/ 104 w 172"/>
                <a:gd name="T53" fmla="*/ 75 h 203"/>
                <a:gd name="T54" fmla="*/ 158 w 172"/>
                <a:gd name="T55" fmla="*/ 115 h 203"/>
                <a:gd name="T56" fmla="*/ 208 w 172"/>
                <a:gd name="T57" fmla="*/ 362 h 203"/>
                <a:gd name="T58" fmla="*/ 231 w 172"/>
                <a:gd name="T59" fmla="*/ 413 h 203"/>
                <a:gd name="T60" fmla="*/ 288 w 172"/>
                <a:gd name="T61" fmla="*/ 601 h 203"/>
                <a:gd name="T62" fmla="*/ 350 w 172"/>
                <a:gd name="T63" fmla="*/ 819 h 203"/>
                <a:gd name="T64" fmla="*/ 412 w 172"/>
                <a:gd name="T65" fmla="*/ 1013 h 203"/>
                <a:gd name="T66" fmla="*/ 404 w 172"/>
                <a:gd name="T67" fmla="*/ 920 h 203"/>
                <a:gd name="T68" fmla="*/ 465 w 172"/>
                <a:gd name="T69" fmla="*/ 1125 h 203"/>
                <a:gd name="T70" fmla="*/ 495 w 172"/>
                <a:gd name="T71" fmla="*/ 1266 h 203"/>
                <a:gd name="T72" fmla="*/ 575 w 172"/>
                <a:gd name="T73" fmla="*/ 1407 h 203"/>
                <a:gd name="T74" fmla="*/ 575 w 172"/>
                <a:gd name="T75" fmla="*/ 1407 h 203"/>
                <a:gd name="T76" fmla="*/ 622 w 172"/>
                <a:gd name="T77" fmla="*/ 1565 h 203"/>
                <a:gd name="T78" fmla="*/ 581 w 172"/>
                <a:gd name="T79" fmla="*/ 1661 h 203"/>
                <a:gd name="T80" fmla="*/ 591 w 172"/>
                <a:gd name="T81" fmla="*/ 1663 h 203"/>
                <a:gd name="T82" fmla="*/ 581 w 172"/>
                <a:gd name="T83" fmla="*/ 1720 h 203"/>
                <a:gd name="T84" fmla="*/ 600 w 172"/>
                <a:gd name="T85" fmla="*/ 1797 h 203"/>
                <a:gd name="T86" fmla="*/ 652 w 172"/>
                <a:gd name="T87" fmla="*/ 1870 h 203"/>
                <a:gd name="T88" fmla="*/ 667 w 172"/>
                <a:gd name="T89" fmla="*/ 2055 h 203"/>
                <a:gd name="T90" fmla="*/ 673 w 172"/>
                <a:gd name="T91" fmla="*/ 2127 h 203"/>
                <a:gd name="T92" fmla="*/ 673 w 172"/>
                <a:gd name="T93" fmla="*/ 2257 h 203"/>
                <a:gd name="T94" fmla="*/ 738 w 172"/>
                <a:gd name="T95" fmla="*/ 2257 h 203"/>
                <a:gd name="T96" fmla="*/ 768 w 172"/>
                <a:gd name="T97" fmla="*/ 247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36876" name="Freeform 4298"/>
            <p:cNvSpPr>
              <a:spLocks/>
            </p:cNvSpPr>
            <p:nvPr/>
          </p:nvSpPr>
          <p:spPr bwMode="auto">
            <a:xfrm>
              <a:off x="4826" y="2656"/>
              <a:ext cx="170" cy="194"/>
            </a:xfrm>
            <a:custGeom>
              <a:avLst/>
              <a:gdLst>
                <a:gd name="T0" fmla="*/ 464 w 153"/>
                <a:gd name="T1" fmla="*/ 2250 h 156"/>
                <a:gd name="T2" fmla="*/ 486 w 153"/>
                <a:gd name="T3" fmla="*/ 2319 h 156"/>
                <a:gd name="T4" fmla="*/ 544 w 153"/>
                <a:gd name="T5" fmla="*/ 2446 h 156"/>
                <a:gd name="T6" fmla="*/ 586 w 153"/>
                <a:gd name="T7" fmla="*/ 2425 h 156"/>
                <a:gd name="T8" fmla="*/ 598 w 153"/>
                <a:gd name="T9" fmla="*/ 1950 h 156"/>
                <a:gd name="T10" fmla="*/ 603 w 153"/>
                <a:gd name="T11" fmla="*/ 1408 h 156"/>
                <a:gd name="T12" fmla="*/ 603 w 153"/>
                <a:gd name="T13" fmla="*/ 940 h 156"/>
                <a:gd name="T14" fmla="*/ 566 w 153"/>
                <a:gd name="T15" fmla="*/ 639 h 156"/>
                <a:gd name="T16" fmla="*/ 418 w 153"/>
                <a:gd name="T17" fmla="*/ 325 h 156"/>
                <a:gd name="T18" fmla="*/ 318 w 153"/>
                <a:gd name="T19" fmla="*/ 618 h 156"/>
                <a:gd name="T20" fmla="*/ 232 w 153"/>
                <a:gd name="T21" fmla="*/ 795 h 156"/>
                <a:gd name="T22" fmla="*/ 204 w 153"/>
                <a:gd name="T23" fmla="*/ 725 h 156"/>
                <a:gd name="T24" fmla="*/ 184 w 153"/>
                <a:gd name="T25" fmla="*/ 229 h 156"/>
                <a:gd name="T26" fmla="*/ 133 w 153"/>
                <a:gd name="T27" fmla="*/ 50 h 156"/>
                <a:gd name="T28" fmla="*/ 2 w 153"/>
                <a:gd name="T29" fmla="*/ 210 h 156"/>
                <a:gd name="T30" fmla="*/ 41 w 153"/>
                <a:gd name="T31" fmla="*/ 404 h 156"/>
                <a:gd name="T32" fmla="*/ 133 w 153"/>
                <a:gd name="T33" fmla="*/ 558 h 156"/>
                <a:gd name="T34" fmla="*/ 166 w 153"/>
                <a:gd name="T35" fmla="*/ 618 h 156"/>
                <a:gd name="T36" fmla="*/ 153 w 153"/>
                <a:gd name="T37" fmla="*/ 639 h 156"/>
                <a:gd name="T38" fmla="*/ 82 w 153"/>
                <a:gd name="T39" fmla="*/ 725 h 156"/>
                <a:gd name="T40" fmla="*/ 109 w 153"/>
                <a:gd name="T41" fmla="*/ 965 h 156"/>
                <a:gd name="T42" fmla="*/ 133 w 153"/>
                <a:gd name="T43" fmla="*/ 1122 h 156"/>
                <a:gd name="T44" fmla="*/ 153 w 153"/>
                <a:gd name="T45" fmla="*/ 1002 h 156"/>
                <a:gd name="T46" fmla="*/ 223 w 153"/>
                <a:gd name="T47" fmla="*/ 1083 h 156"/>
                <a:gd name="T48" fmla="*/ 264 w 153"/>
                <a:gd name="T49" fmla="*/ 1246 h 156"/>
                <a:gd name="T50" fmla="*/ 360 w 153"/>
                <a:gd name="T51" fmla="*/ 1408 h 156"/>
                <a:gd name="T52" fmla="*/ 422 w 153"/>
                <a:gd name="T53" fmla="*/ 1624 h 156"/>
                <a:gd name="T54" fmla="*/ 469 w 153"/>
                <a:gd name="T55" fmla="*/ 2020 h 156"/>
                <a:gd name="T56" fmla="*/ 486 w 153"/>
                <a:gd name="T57" fmla="*/ 2063 h 156"/>
                <a:gd name="T58" fmla="*/ 464 w 153"/>
                <a:gd name="T59" fmla="*/ 2178 h 156"/>
                <a:gd name="T60" fmla="*/ 380 w 153"/>
                <a:gd name="T61" fmla="*/ 2425 h 156"/>
                <a:gd name="T62" fmla="*/ 464 w 153"/>
                <a:gd name="T63" fmla="*/ 2211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36877" name="Freeform 4299"/>
            <p:cNvSpPr>
              <a:spLocks/>
            </p:cNvSpPr>
            <p:nvPr/>
          </p:nvSpPr>
          <p:spPr bwMode="auto">
            <a:xfrm>
              <a:off x="4610" y="2613"/>
              <a:ext cx="113" cy="161"/>
            </a:xfrm>
            <a:custGeom>
              <a:avLst/>
              <a:gdLst>
                <a:gd name="T0" fmla="*/ 434 w 101"/>
                <a:gd name="T1" fmla="*/ 2 h 130"/>
                <a:gd name="T2" fmla="*/ 417 w 101"/>
                <a:gd name="T3" fmla="*/ 0 h 130"/>
                <a:gd name="T4" fmla="*/ 347 w 101"/>
                <a:gd name="T5" fmla="*/ 224 h 130"/>
                <a:gd name="T6" fmla="*/ 262 w 101"/>
                <a:gd name="T7" fmla="*/ 207 h 130"/>
                <a:gd name="T8" fmla="*/ 170 w 101"/>
                <a:gd name="T9" fmla="*/ 118 h 130"/>
                <a:gd name="T10" fmla="*/ 143 w 101"/>
                <a:gd name="T11" fmla="*/ 118 h 130"/>
                <a:gd name="T12" fmla="*/ 109 w 101"/>
                <a:gd name="T13" fmla="*/ 224 h 130"/>
                <a:gd name="T14" fmla="*/ 97 w 101"/>
                <a:gd name="T15" fmla="*/ 224 h 130"/>
                <a:gd name="T16" fmla="*/ 62 w 101"/>
                <a:gd name="T17" fmla="*/ 455 h 130"/>
                <a:gd name="T18" fmla="*/ 69 w 101"/>
                <a:gd name="T19" fmla="*/ 670 h 130"/>
                <a:gd name="T20" fmla="*/ 62 w 101"/>
                <a:gd name="T21" fmla="*/ 670 h 130"/>
                <a:gd name="T22" fmla="*/ 29 w 101"/>
                <a:gd name="T23" fmla="*/ 940 h 130"/>
                <a:gd name="T24" fmla="*/ 0 w 101"/>
                <a:gd name="T25" fmla="*/ 1205 h 130"/>
                <a:gd name="T26" fmla="*/ 2 w 101"/>
                <a:gd name="T27" fmla="*/ 1487 h 130"/>
                <a:gd name="T28" fmla="*/ 36 w 101"/>
                <a:gd name="T29" fmla="*/ 1503 h 130"/>
                <a:gd name="T30" fmla="*/ 36 w 101"/>
                <a:gd name="T31" fmla="*/ 1705 h 130"/>
                <a:gd name="T32" fmla="*/ 36 w 101"/>
                <a:gd name="T33" fmla="*/ 1896 h 130"/>
                <a:gd name="T34" fmla="*/ 36 w 101"/>
                <a:gd name="T35" fmla="*/ 2092 h 130"/>
                <a:gd name="T36" fmla="*/ 97 w 101"/>
                <a:gd name="T37" fmla="*/ 2021 h 130"/>
                <a:gd name="T38" fmla="*/ 97 w 101"/>
                <a:gd name="T39" fmla="*/ 1705 h 130"/>
                <a:gd name="T40" fmla="*/ 87 w 101"/>
                <a:gd name="T41" fmla="*/ 1325 h 130"/>
                <a:gd name="T42" fmla="*/ 143 w 101"/>
                <a:gd name="T43" fmla="*/ 1205 h 130"/>
                <a:gd name="T44" fmla="*/ 143 w 101"/>
                <a:gd name="T45" fmla="*/ 1364 h 130"/>
                <a:gd name="T46" fmla="*/ 150 w 101"/>
                <a:gd name="T47" fmla="*/ 1503 h 130"/>
                <a:gd name="T48" fmla="*/ 170 w 101"/>
                <a:gd name="T49" fmla="*/ 1674 h 130"/>
                <a:gd name="T50" fmla="*/ 190 w 101"/>
                <a:gd name="T51" fmla="*/ 1816 h 130"/>
                <a:gd name="T52" fmla="*/ 210 w 101"/>
                <a:gd name="T53" fmla="*/ 1816 h 130"/>
                <a:gd name="T54" fmla="*/ 254 w 101"/>
                <a:gd name="T55" fmla="*/ 1705 h 130"/>
                <a:gd name="T56" fmla="*/ 266 w 101"/>
                <a:gd name="T57" fmla="*/ 1674 h 130"/>
                <a:gd name="T58" fmla="*/ 225 w 101"/>
                <a:gd name="T59" fmla="*/ 1442 h 130"/>
                <a:gd name="T60" fmla="*/ 238 w 101"/>
                <a:gd name="T61" fmla="*/ 1364 h 130"/>
                <a:gd name="T62" fmla="*/ 210 w 101"/>
                <a:gd name="T63" fmla="*/ 1164 h 130"/>
                <a:gd name="T64" fmla="*/ 170 w 101"/>
                <a:gd name="T65" fmla="*/ 980 h 130"/>
                <a:gd name="T66" fmla="*/ 190 w 101"/>
                <a:gd name="T67" fmla="*/ 980 h 130"/>
                <a:gd name="T68" fmla="*/ 238 w 101"/>
                <a:gd name="T69" fmla="*/ 879 h 130"/>
                <a:gd name="T70" fmla="*/ 293 w 101"/>
                <a:gd name="T71" fmla="*/ 718 h 130"/>
                <a:gd name="T72" fmla="*/ 316 w 101"/>
                <a:gd name="T73" fmla="*/ 718 h 130"/>
                <a:gd name="T74" fmla="*/ 302 w 101"/>
                <a:gd name="T75" fmla="*/ 607 h 130"/>
                <a:gd name="T76" fmla="*/ 266 w 101"/>
                <a:gd name="T77" fmla="*/ 651 h 130"/>
                <a:gd name="T78" fmla="*/ 190 w 101"/>
                <a:gd name="T79" fmla="*/ 718 h 130"/>
                <a:gd name="T80" fmla="*/ 143 w 101"/>
                <a:gd name="T81" fmla="*/ 879 h 130"/>
                <a:gd name="T82" fmla="*/ 77 w 101"/>
                <a:gd name="T83" fmla="*/ 564 h 130"/>
                <a:gd name="T84" fmla="*/ 109 w 101"/>
                <a:gd name="T85" fmla="*/ 317 h 130"/>
                <a:gd name="T86" fmla="*/ 203 w 101"/>
                <a:gd name="T87" fmla="*/ 343 h 130"/>
                <a:gd name="T88" fmla="*/ 293 w 101"/>
                <a:gd name="T89" fmla="*/ 367 h 130"/>
                <a:gd name="T90" fmla="*/ 396 w 101"/>
                <a:gd name="T91" fmla="*/ 317 h 130"/>
                <a:gd name="T92" fmla="*/ 434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36878" name="Freeform 4300"/>
            <p:cNvSpPr>
              <a:spLocks/>
            </p:cNvSpPr>
            <p:nvPr/>
          </p:nvSpPr>
          <p:spPr bwMode="auto">
            <a:xfrm>
              <a:off x="4367" y="2779"/>
              <a:ext cx="160" cy="62"/>
            </a:xfrm>
            <a:custGeom>
              <a:avLst/>
              <a:gdLst>
                <a:gd name="T0" fmla="*/ 673 w 142"/>
                <a:gd name="T1" fmla="*/ 816 h 50"/>
                <a:gd name="T2" fmla="*/ 673 w 142"/>
                <a:gd name="T3" fmla="*/ 789 h 50"/>
                <a:gd name="T4" fmla="*/ 673 w 142"/>
                <a:gd name="T5" fmla="*/ 549 h 50"/>
                <a:gd name="T6" fmla="*/ 615 w 142"/>
                <a:gd name="T7" fmla="*/ 549 h 50"/>
                <a:gd name="T8" fmla="*/ 561 w 142"/>
                <a:gd name="T9" fmla="*/ 495 h 50"/>
                <a:gd name="T10" fmla="*/ 533 w 142"/>
                <a:gd name="T11" fmla="*/ 319 h 50"/>
                <a:gd name="T12" fmla="*/ 448 w 142"/>
                <a:gd name="T13" fmla="*/ 257 h 50"/>
                <a:gd name="T14" fmla="*/ 417 w 142"/>
                <a:gd name="T15" fmla="*/ 167 h 50"/>
                <a:gd name="T16" fmla="*/ 392 w 142"/>
                <a:gd name="T17" fmla="*/ 278 h 50"/>
                <a:gd name="T18" fmla="*/ 328 w 142"/>
                <a:gd name="T19" fmla="*/ 278 h 50"/>
                <a:gd name="T20" fmla="*/ 269 w 142"/>
                <a:gd name="T21" fmla="*/ 278 h 50"/>
                <a:gd name="T22" fmla="*/ 243 w 142"/>
                <a:gd name="T23" fmla="*/ 167 h 50"/>
                <a:gd name="T24" fmla="*/ 144 w 142"/>
                <a:gd name="T25" fmla="*/ 50 h 50"/>
                <a:gd name="T26" fmla="*/ 60 w 142"/>
                <a:gd name="T27" fmla="*/ 0 h 50"/>
                <a:gd name="T28" fmla="*/ 26 w 142"/>
                <a:gd name="T29" fmla="*/ 207 h 50"/>
                <a:gd name="T30" fmla="*/ 0 w 142"/>
                <a:gd name="T31" fmla="*/ 257 h 50"/>
                <a:gd name="T32" fmla="*/ 78 w 142"/>
                <a:gd name="T33" fmla="*/ 319 h 50"/>
                <a:gd name="T34" fmla="*/ 78 w 142"/>
                <a:gd name="T35" fmla="*/ 352 h 50"/>
                <a:gd name="T36" fmla="*/ 144 w 142"/>
                <a:gd name="T37" fmla="*/ 428 h 50"/>
                <a:gd name="T38" fmla="*/ 229 w 142"/>
                <a:gd name="T39" fmla="*/ 495 h 50"/>
                <a:gd name="T40" fmla="*/ 303 w 142"/>
                <a:gd name="T41" fmla="*/ 549 h 50"/>
                <a:gd name="T42" fmla="*/ 370 w 142"/>
                <a:gd name="T43" fmla="*/ 614 h 50"/>
                <a:gd name="T44" fmla="*/ 459 w 142"/>
                <a:gd name="T45" fmla="*/ 671 h 50"/>
                <a:gd name="T46" fmla="*/ 561 w 142"/>
                <a:gd name="T47" fmla="*/ 699 h 50"/>
                <a:gd name="T48" fmla="*/ 615 w 142"/>
                <a:gd name="T49" fmla="*/ 745 h 50"/>
                <a:gd name="T50" fmla="*/ 673 w 142"/>
                <a:gd name="T51" fmla="*/ 816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36879" name="Freeform 4301"/>
            <p:cNvSpPr>
              <a:spLocks/>
            </p:cNvSpPr>
            <p:nvPr/>
          </p:nvSpPr>
          <p:spPr bwMode="auto">
            <a:xfrm>
              <a:off x="4684" y="2835"/>
              <a:ext cx="67" cy="40"/>
            </a:xfrm>
            <a:custGeom>
              <a:avLst/>
              <a:gdLst>
                <a:gd name="T0" fmla="*/ 210 w 61"/>
                <a:gd name="T1" fmla="*/ 0 h 33"/>
                <a:gd name="T2" fmla="*/ 132 w 61"/>
                <a:gd name="T3" fmla="*/ 0 h 33"/>
                <a:gd name="T4" fmla="*/ 77 w 61"/>
                <a:gd name="T5" fmla="*/ 125 h 33"/>
                <a:gd name="T6" fmla="*/ 24 w 61"/>
                <a:gd name="T7" fmla="*/ 204 h 33"/>
                <a:gd name="T8" fmla="*/ 2 w 61"/>
                <a:gd name="T9" fmla="*/ 347 h 33"/>
                <a:gd name="T10" fmla="*/ 0 w 61"/>
                <a:gd name="T11" fmla="*/ 379 h 33"/>
                <a:gd name="T12" fmla="*/ 2 w 61"/>
                <a:gd name="T13" fmla="*/ 396 h 33"/>
                <a:gd name="T14" fmla="*/ 70 w 61"/>
                <a:gd name="T15" fmla="*/ 286 h 33"/>
                <a:gd name="T16" fmla="*/ 145 w 61"/>
                <a:gd name="T17" fmla="*/ 152 h 33"/>
                <a:gd name="T18" fmla="*/ 210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36880" name="Freeform 4302"/>
            <p:cNvSpPr>
              <a:spLocks/>
            </p:cNvSpPr>
            <p:nvPr/>
          </p:nvSpPr>
          <p:spPr bwMode="auto">
            <a:xfrm>
              <a:off x="4762" y="2600"/>
              <a:ext cx="24" cy="69"/>
            </a:xfrm>
            <a:custGeom>
              <a:avLst/>
              <a:gdLst>
                <a:gd name="T0" fmla="*/ 119 w 21"/>
                <a:gd name="T1" fmla="*/ 674 h 55"/>
                <a:gd name="T2" fmla="*/ 80 w 21"/>
                <a:gd name="T3" fmla="*/ 427 h 55"/>
                <a:gd name="T4" fmla="*/ 109 w 21"/>
                <a:gd name="T5" fmla="*/ 272 h 55"/>
                <a:gd name="T6" fmla="*/ 80 w 21"/>
                <a:gd name="T7" fmla="*/ 192 h 55"/>
                <a:gd name="T8" fmla="*/ 49 w 21"/>
                <a:gd name="T9" fmla="*/ 310 h 55"/>
                <a:gd name="T10" fmla="*/ 25 w 21"/>
                <a:gd name="T11" fmla="*/ 459 h 55"/>
                <a:gd name="T12" fmla="*/ 25 w 21"/>
                <a:gd name="T13" fmla="*/ 366 h 55"/>
                <a:gd name="T14" fmla="*/ 38 w 21"/>
                <a:gd name="T15" fmla="*/ 138 h 55"/>
                <a:gd name="T16" fmla="*/ 38 w 21"/>
                <a:gd name="T17" fmla="*/ 0 h 55"/>
                <a:gd name="T18" fmla="*/ 0 w 21"/>
                <a:gd name="T19" fmla="*/ 233 h 55"/>
                <a:gd name="T20" fmla="*/ 2 w 21"/>
                <a:gd name="T21" fmla="*/ 459 h 55"/>
                <a:gd name="T22" fmla="*/ 2 w 21"/>
                <a:gd name="T23" fmla="*/ 723 h 55"/>
                <a:gd name="T24" fmla="*/ 80 w 21"/>
                <a:gd name="T25" fmla="*/ 1058 h 55"/>
                <a:gd name="T26" fmla="*/ 38 w 21"/>
                <a:gd name="T27" fmla="*/ 612 h 55"/>
                <a:gd name="T28" fmla="*/ 119 w 21"/>
                <a:gd name="T29" fmla="*/ 674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36881" name="Freeform 4303"/>
            <p:cNvSpPr>
              <a:spLocks/>
            </p:cNvSpPr>
            <p:nvPr/>
          </p:nvSpPr>
          <p:spPr bwMode="auto">
            <a:xfrm>
              <a:off x="4770" y="2709"/>
              <a:ext cx="49" cy="24"/>
            </a:xfrm>
            <a:custGeom>
              <a:avLst/>
              <a:gdLst>
                <a:gd name="T0" fmla="*/ 136 w 45"/>
                <a:gd name="T1" fmla="*/ 328 h 19"/>
                <a:gd name="T2" fmla="*/ 127 w 45"/>
                <a:gd name="T3" fmla="*/ 395 h 19"/>
                <a:gd name="T4" fmla="*/ 70 w 45"/>
                <a:gd name="T5" fmla="*/ 192 h 19"/>
                <a:gd name="T6" fmla="*/ 35 w 45"/>
                <a:gd name="T7" fmla="*/ 248 h 19"/>
                <a:gd name="T8" fmla="*/ 0 w 45"/>
                <a:gd name="T9" fmla="*/ 152 h 19"/>
                <a:gd name="T10" fmla="*/ 0 w 45"/>
                <a:gd name="T11" fmla="*/ 248 h 19"/>
                <a:gd name="T12" fmla="*/ 0 w 45"/>
                <a:gd name="T13" fmla="*/ 81 h 19"/>
                <a:gd name="T14" fmla="*/ 27 w 45"/>
                <a:gd name="T15" fmla="*/ 0 h 19"/>
                <a:gd name="T16" fmla="*/ 70 w 45"/>
                <a:gd name="T17" fmla="*/ 51 h 19"/>
                <a:gd name="T18" fmla="*/ 115 w 45"/>
                <a:gd name="T19" fmla="*/ 81 h 19"/>
                <a:gd name="T20" fmla="*/ 136 w 45"/>
                <a:gd name="T21" fmla="*/ 32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36882" name="Freeform 4304"/>
            <p:cNvSpPr>
              <a:spLocks/>
            </p:cNvSpPr>
            <p:nvPr/>
          </p:nvSpPr>
          <p:spPr bwMode="auto">
            <a:xfrm>
              <a:off x="4620" y="2830"/>
              <a:ext cx="57" cy="14"/>
            </a:xfrm>
            <a:custGeom>
              <a:avLst/>
              <a:gdLst>
                <a:gd name="T0" fmla="*/ 172 w 52"/>
                <a:gd name="T1" fmla="*/ 59 h 11"/>
                <a:gd name="T2" fmla="*/ 157 w 52"/>
                <a:gd name="T3" fmla="*/ 0 h 11"/>
                <a:gd name="T4" fmla="*/ 143 w 52"/>
                <a:gd name="T5" fmla="*/ 95 h 11"/>
                <a:gd name="T6" fmla="*/ 109 w 52"/>
                <a:gd name="T7" fmla="*/ 95 h 11"/>
                <a:gd name="T8" fmla="*/ 68 w 52"/>
                <a:gd name="T9" fmla="*/ 59 h 11"/>
                <a:gd name="T10" fmla="*/ 24 w 52"/>
                <a:gd name="T11" fmla="*/ 59 h 11"/>
                <a:gd name="T12" fmla="*/ 0 w 52"/>
                <a:gd name="T13" fmla="*/ 200 h 11"/>
                <a:gd name="T14" fmla="*/ 24 w 52"/>
                <a:gd name="T15" fmla="*/ 255 h 11"/>
                <a:gd name="T16" fmla="*/ 79 w 52"/>
                <a:gd name="T17" fmla="*/ 200 h 11"/>
                <a:gd name="T18" fmla="*/ 125 w 52"/>
                <a:gd name="T19" fmla="*/ 200 h 11"/>
                <a:gd name="T20" fmla="*/ 172 w 52"/>
                <a:gd name="T21" fmla="*/ 59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36883" name="Freeform 4305"/>
            <p:cNvSpPr>
              <a:spLocks/>
            </p:cNvSpPr>
            <p:nvPr/>
          </p:nvSpPr>
          <p:spPr bwMode="auto">
            <a:xfrm>
              <a:off x="4367" y="2683"/>
              <a:ext cx="29" cy="31"/>
            </a:xfrm>
            <a:custGeom>
              <a:avLst/>
              <a:gdLst>
                <a:gd name="T0" fmla="*/ 107 w 26"/>
                <a:gd name="T1" fmla="*/ 175 h 26"/>
                <a:gd name="T2" fmla="*/ 98 w 26"/>
                <a:gd name="T3" fmla="*/ 253 h 26"/>
                <a:gd name="T4" fmla="*/ 50 w 26"/>
                <a:gd name="T5" fmla="*/ 175 h 26"/>
                <a:gd name="T6" fmla="*/ 29 w 26"/>
                <a:gd name="T7" fmla="*/ 103 h 26"/>
                <a:gd name="T8" fmla="*/ 0 w 26"/>
                <a:gd name="T9" fmla="*/ 50 h 26"/>
                <a:gd name="T10" fmla="*/ 29 w 26"/>
                <a:gd name="T11" fmla="*/ 35 h 26"/>
                <a:gd name="T12" fmla="*/ 50 w 26"/>
                <a:gd name="T13" fmla="*/ 0 h 26"/>
                <a:gd name="T14" fmla="*/ 69 w 26"/>
                <a:gd name="T15" fmla="*/ 148 h 26"/>
                <a:gd name="T16" fmla="*/ 107 w 26"/>
                <a:gd name="T17" fmla="*/ 17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36884" name="Freeform 4306"/>
            <p:cNvSpPr>
              <a:spLocks/>
            </p:cNvSpPr>
            <p:nvPr/>
          </p:nvSpPr>
          <p:spPr bwMode="auto">
            <a:xfrm>
              <a:off x="4567" y="2826"/>
              <a:ext cx="43" cy="21"/>
            </a:xfrm>
            <a:custGeom>
              <a:avLst/>
              <a:gdLst>
                <a:gd name="T0" fmla="*/ 187 w 38"/>
                <a:gd name="T1" fmla="*/ 151 h 17"/>
                <a:gd name="T2" fmla="*/ 178 w 38"/>
                <a:gd name="T3" fmla="*/ 75 h 17"/>
                <a:gd name="T4" fmla="*/ 146 w 38"/>
                <a:gd name="T5" fmla="*/ 115 h 17"/>
                <a:gd name="T6" fmla="*/ 78 w 38"/>
                <a:gd name="T7" fmla="*/ 0 h 17"/>
                <a:gd name="T8" fmla="*/ 113 w 38"/>
                <a:gd name="T9" fmla="*/ 151 h 17"/>
                <a:gd name="T10" fmla="*/ 78 w 38"/>
                <a:gd name="T11" fmla="*/ 151 h 17"/>
                <a:gd name="T12" fmla="*/ 2 w 38"/>
                <a:gd name="T13" fmla="*/ 115 h 17"/>
                <a:gd name="T14" fmla="*/ 0 w 38"/>
                <a:gd name="T15" fmla="*/ 267 h 17"/>
                <a:gd name="T16" fmla="*/ 61 w 38"/>
                <a:gd name="T17" fmla="*/ 216 h 17"/>
                <a:gd name="T18" fmla="*/ 128 w 38"/>
                <a:gd name="T19" fmla="*/ 187 h 17"/>
                <a:gd name="T20" fmla="*/ 146 w 38"/>
                <a:gd name="T21" fmla="*/ 187 h 17"/>
                <a:gd name="T22" fmla="*/ 146 w 38"/>
                <a:gd name="T23" fmla="*/ 187 h 17"/>
                <a:gd name="T24" fmla="*/ 187 w 38"/>
                <a:gd name="T25" fmla="*/ 15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36885" name="Freeform 4307"/>
            <p:cNvSpPr>
              <a:spLocks/>
            </p:cNvSpPr>
            <p:nvPr/>
          </p:nvSpPr>
          <p:spPr bwMode="auto">
            <a:xfrm>
              <a:off x="4605" y="2855"/>
              <a:ext cx="29" cy="20"/>
            </a:xfrm>
            <a:custGeom>
              <a:avLst/>
              <a:gdLst>
                <a:gd name="T0" fmla="*/ 107 w 26"/>
                <a:gd name="T1" fmla="*/ 231 h 16"/>
                <a:gd name="T2" fmla="*/ 69 w 26"/>
                <a:gd name="T3" fmla="*/ 291 h 16"/>
                <a:gd name="T4" fmla="*/ 3 w 26"/>
                <a:gd name="T5" fmla="*/ 138 h 16"/>
                <a:gd name="T6" fmla="*/ 0 w 26"/>
                <a:gd name="T7" fmla="*/ 0 h 16"/>
                <a:gd name="T8" fmla="*/ 69 w 26"/>
                <a:gd name="T9" fmla="*/ 0 h 16"/>
                <a:gd name="T10" fmla="*/ 107 w 26"/>
                <a:gd name="T11" fmla="*/ 231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36886" name="Freeform 4308"/>
            <p:cNvSpPr>
              <a:spLocks/>
            </p:cNvSpPr>
            <p:nvPr/>
          </p:nvSpPr>
          <p:spPr bwMode="auto">
            <a:xfrm>
              <a:off x="4734" y="2714"/>
              <a:ext cx="22" cy="19"/>
            </a:xfrm>
            <a:custGeom>
              <a:avLst/>
              <a:gdLst>
                <a:gd name="T0" fmla="*/ 36 w 21"/>
                <a:gd name="T1" fmla="*/ 170 h 15"/>
                <a:gd name="T2" fmla="*/ 27 w 21"/>
                <a:gd name="T3" fmla="*/ 319 h 15"/>
                <a:gd name="T4" fmla="*/ 0 w 21"/>
                <a:gd name="T5" fmla="*/ 106 h 15"/>
                <a:gd name="T6" fmla="*/ 9 w 21"/>
                <a:gd name="T7" fmla="*/ 0 h 15"/>
                <a:gd name="T8" fmla="*/ 36 w 21"/>
                <a:gd name="T9" fmla="*/ 1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36887" name="Freeform 4309"/>
            <p:cNvSpPr>
              <a:spLocks/>
            </p:cNvSpPr>
            <p:nvPr/>
          </p:nvSpPr>
          <p:spPr bwMode="auto">
            <a:xfrm>
              <a:off x="4527" y="2826"/>
              <a:ext cx="21" cy="15"/>
            </a:xfrm>
            <a:custGeom>
              <a:avLst/>
              <a:gdLst>
                <a:gd name="T0" fmla="*/ 69 w 19"/>
                <a:gd name="T1" fmla="*/ 95 h 12"/>
                <a:gd name="T2" fmla="*/ 62 w 19"/>
                <a:gd name="T3" fmla="*/ 61 h 12"/>
                <a:gd name="T4" fmla="*/ 0 w 19"/>
                <a:gd name="T5" fmla="*/ 0 h 12"/>
                <a:gd name="T6" fmla="*/ 34 w 19"/>
                <a:gd name="T7" fmla="*/ 231 h 12"/>
                <a:gd name="T8" fmla="*/ 69 w 19"/>
                <a:gd name="T9" fmla="*/ 9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6888" name="Freeform 4310"/>
            <p:cNvSpPr>
              <a:spLocks/>
            </p:cNvSpPr>
            <p:nvPr/>
          </p:nvSpPr>
          <p:spPr bwMode="auto">
            <a:xfrm>
              <a:off x="4228" y="2616"/>
              <a:ext cx="13" cy="20"/>
            </a:xfrm>
            <a:custGeom>
              <a:avLst/>
              <a:gdLst>
                <a:gd name="T0" fmla="*/ 33 w 12"/>
                <a:gd name="T1" fmla="*/ 80 h 17"/>
                <a:gd name="T2" fmla="*/ 33 w 12"/>
                <a:gd name="T3" fmla="*/ 144 h 17"/>
                <a:gd name="T4" fmla="*/ 0 w 12"/>
                <a:gd name="T5" fmla="*/ 0 h 17"/>
                <a:gd name="T6" fmla="*/ 2 w 12"/>
                <a:gd name="T7" fmla="*/ 0 h 17"/>
                <a:gd name="T8" fmla="*/ 33 w 12"/>
                <a:gd name="T9" fmla="*/ 8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36889" name="Freeform 4311"/>
            <p:cNvSpPr>
              <a:spLocks/>
            </p:cNvSpPr>
            <p:nvPr/>
          </p:nvSpPr>
          <p:spPr bwMode="auto">
            <a:xfrm>
              <a:off x="4552" y="2830"/>
              <a:ext cx="15" cy="17"/>
            </a:xfrm>
            <a:custGeom>
              <a:avLst/>
              <a:gdLst>
                <a:gd name="T0" fmla="*/ 231 w 12"/>
                <a:gd name="T1" fmla="*/ 2 h 14"/>
                <a:gd name="T2" fmla="*/ 138 w 12"/>
                <a:gd name="T3" fmla="*/ 0 h 14"/>
                <a:gd name="T4" fmla="*/ 0 w 12"/>
                <a:gd name="T5" fmla="*/ 109 h 14"/>
                <a:gd name="T6" fmla="*/ 95 w 12"/>
                <a:gd name="T7" fmla="*/ 183 h 14"/>
                <a:gd name="T8" fmla="*/ 231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6890" name="Freeform 4312"/>
            <p:cNvSpPr>
              <a:spLocks/>
            </p:cNvSpPr>
            <p:nvPr/>
          </p:nvSpPr>
          <p:spPr bwMode="auto">
            <a:xfrm>
              <a:off x="4413" y="2706"/>
              <a:ext cx="11" cy="12"/>
            </a:xfrm>
            <a:custGeom>
              <a:avLst/>
              <a:gdLst>
                <a:gd name="T0" fmla="*/ 119 w 9"/>
                <a:gd name="T1" fmla="*/ 35 h 10"/>
                <a:gd name="T2" fmla="*/ 2 w 9"/>
                <a:gd name="T3" fmla="*/ 103 h 10"/>
                <a:gd name="T4" fmla="*/ 0 w 9"/>
                <a:gd name="T5" fmla="*/ 103 h 10"/>
                <a:gd name="T6" fmla="*/ 0 w 9"/>
                <a:gd name="T7" fmla="*/ 0 h 10"/>
                <a:gd name="T8" fmla="*/ 119 w 9"/>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36891" name="Freeform 4313"/>
            <p:cNvSpPr>
              <a:spLocks/>
            </p:cNvSpPr>
            <p:nvPr/>
          </p:nvSpPr>
          <p:spPr bwMode="auto">
            <a:xfrm>
              <a:off x="4671" y="2746"/>
              <a:ext cx="14" cy="28"/>
            </a:xfrm>
            <a:custGeom>
              <a:avLst/>
              <a:gdLst>
                <a:gd name="T0" fmla="*/ 89 w 12"/>
                <a:gd name="T1" fmla="*/ 345 h 22"/>
                <a:gd name="T2" fmla="*/ 55 w 12"/>
                <a:gd name="T3" fmla="*/ 271 h 22"/>
                <a:gd name="T4" fmla="*/ 76 w 12"/>
                <a:gd name="T5" fmla="*/ 121 h 22"/>
                <a:gd name="T6" fmla="*/ 76 w 12"/>
                <a:gd name="T7" fmla="*/ 0 h 22"/>
                <a:gd name="T8" fmla="*/ 0 w 12"/>
                <a:gd name="T9" fmla="*/ 513 h 22"/>
                <a:gd name="T10" fmla="*/ 89 w 12"/>
                <a:gd name="T11" fmla="*/ 345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36892" name="Freeform 4314"/>
            <p:cNvSpPr>
              <a:spLocks/>
            </p:cNvSpPr>
            <p:nvPr/>
          </p:nvSpPr>
          <p:spPr bwMode="auto">
            <a:xfrm>
              <a:off x="4879" y="2770"/>
              <a:ext cx="6" cy="19"/>
            </a:xfrm>
            <a:custGeom>
              <a:avLst/>
              <a:gdLst>
                <a:gd name="T0" fmla="*/ 3 w 7"/>
                <a:gd name="T1" fmla="*/ 215 h 15"/>
                <a:gd name="T2" fmla="*/ 3 w 7"/>
                <a:gd name="T3" fmla="*/ 0 h 15"/>
                <a:gd name="T4" fmla="*/ 0 w 7"/>
                <a:gd name="T5" fmla="*/ 66 h 15"/>
                <a:gd name="T6" fmla="*/ 0 w 7"/>
                <a:gd name="T7" fmla="*/ 319 h 15"/>
                <a:gd name="T8" fmla="*/ 3 w 7"/>
                <a:gd name="T9" fmla="*/ 2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36893" name="Freeform 4315"/>
            <p:cNvSpPr>
              <a:spLocks/>
            </p:cNvSpPr>
            <p:nvPr/>
          </p:nvSpPr>
          <p:spPr bwMode="auto">
            <a:xfrm>
              <a:off x="4254" y="2669"/>
              <a:ext cx="11" cy="17"/>
            </a:xfrm>
            <a:custGeom>
              <a:avLst/>
              <a:gdLst>
                <a:gd name="T0" fmla="*/ 119 w 9"/>
                <a:gd name="T1" fmla="*/ 183 h 14"/>
                <a:gd name="T2" fmla="*/ 2 w 9"/>
                <a:gd name="T3" fmla="*/ 183 h 14"/>
                <a:gd name="T4" fmla="*/ 0 w 9"/>
                <a:gd name="T5" fmla="*/ 0 h 14"/>
                <a:gd name="T6" fmla="*/ 119 w 9"/>
                <a:gd name="T7" fmla="*/ 183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36894" name="Freeform 4316"/>
            <p:cNvSpPr>
              <a:spLocks/>
            </p:cNvSpPr>
            <p:nvPr/>
          </p:nvSpPr>
          <p:spPr bwMode="auto">
            <a:xfrm>
              <a:off x="4670" y="2750"/>
              <a:ext cx="7" cy="18"/>
            </a:xfrm>
            <a:custGeom>
              <a:avLst/>
              <a:gdLst>
                <a:gd name="T0" fmla="*/ 7 w 7"/>
                <a:gd name="T1" fmla="*/ 180 h 14"/>
                <a:gd name="T2" fmla="*/ 7 w 7"/>
                <a:gd name="T3" fmla="*/ 0 h 14"/>
                <a:gd name="T4" fmla="*/ 2 w 7"/>
                <a:gd name="T5" fmla="*/ 59 h 14"/>
                <a:gd name="T6" fmla="*/ 0 w 7"/>
                <a:gd name="T7" fmla="*/ 370 h 14"/>
                <a:gd name="T8" fmla="*/ 7 w 7"/>
                <a:gd name="T9" fmla="*/ 18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6895" name="Freeform 4317"/>
            <p:cNvSpPr>
              <a:spLocks/>
            </p:cNvSpPr>
            <p:nvPr/>
          </p:nvSpPr>
          <p:spPr bwMode="auto">
            <a:xfrm>
              <a:off x="4706" y="2686"/>
              <a:ext cx="17" cy="2"/>
            </a:xfrm>
            <a:custGeom>
              <a:avLst/>
              <a:gdLst>
                <a:gd name="T0" fmla="*/ 183 w 14"/>
                <a:gd name="T1" fmla="*/ 2 h 2"/>
                <a:gd name="T2" fmla="*/ 90 w 14"/>
                <a:gd name="T3" fmla="*/ 0 h 2"/>
                <a:gd name="T4" fmla="*/ 0 w 14"/>
                <a:gd name="T5" fmla="*/ 2 h 2"/>
                <a:gd name="T6" fmla="*/ 183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36896" name="Freeform 4318"/>
            <p:cNvSpPr>
              <a:spLocks/>
            </p:cNvSpPr>
            <p:nvPr/>
          </p:nvSpPr>
          <p:spPr bwMode="auto">
            <a:xfrm>
              <a:off x="4874" y="2789"/>
              <a:ext cx="7" cy="10"/>
            </a:xfrm>
            <a:custGeom>
              <a:avLst/>
              <a:gdLst>
                <a:gd name="T0" fmla="*/ 413 w 5"/>
                <a:gd name="T1" fmla="*/ 4 h 9"/>
                <a:gd name="T2" fmla="*/ 0 w 5"/>
                <a:gd name="T3" fmla="*/ 33 h 9"/>
                <a:gd name="T4" fmla="*/ 0 w 5"/>
                <a:gd name="T5" fmla="*/ 0 h 9"/>
                <a:gd name="T6" fmla="*/ 413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36897" name="Freeform 4319"/>
            <p:cNvSpPr>
              <a:spLocks/>
            </p:cNvSpPr>
            <p:nvPr/>
          </p:nvSpPr>
          <p:spPr bwMode="auto">
            <a:xfrm>
              <a:off x="4497" y="2802"/>
              <a:ext cx="25" cy="4"/>
            </a:xfrm>
            <a:custGeom>
              <a:avLst/>
              <a:gdLst>
                <a:gd name="T0" fmla="*/ 114 w 22"/>
                <a:gd name="T1" fmla="*/ 0 h 3"/>
                <a:gd name="T2" fmla="*/ 36 w 22"/>
                <a:gd name="T3" fmla="*/ 116 h 3"/>
                <a:gd name="T4" fmla="*/ 0 w 22"/>
                <a:gd name="T5" fmla="*/ 0 h 3"/>
                <a:gd name="T6" fmla="*/ 114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36898" name="Freeform 4320"/>
            <p:cNvSpPr>
              <a:spLocks/>
            </p:cNvSpPr>
            <p:nvPr/>
          </p:nvSpPr>
          <p:spPr bwMode="auto">
            <a:xfrm>
              <a:off x="4523" y="2540"/>
              <a:ext cx="17" cy="17"/>
            </a:xfrm>
            <a:custGeom>
              <a:avLst/>
              <a:gdLst>
                <a:gd name="T0" fmla="*/ 90 w 14"/>
                <a:gd name="T1" fmla="*/ 183 h 14"/>
                <a:gd name="T2" fmla="*/ 0 w 14"/>
                <a:gd name="T3" fmla="*/ 90 h 14"/>
                <a:gd name="T4" fmla="*/ 183 w 14"/>
                <a:gd name="T5" fmla="*/ 0 h 14"/>
                <a:gd name="T6" fmla="*/ 183 w 14"/>
                <a:gd name="T7" fmla="*/ 0 h 14"/>
                <a:gd name="T8" fmla="*/ 157 w 14"/>
                <a:gd name="T9" fmla="*/ 90 h 14"/>
                <a:gd name="T10" fmla="*/ 90 w 14"/>
                <a:gd name="T11" fmla="*/ 18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36899" name="Freeform 4321"/>
            <p:cNvSpPr>
              <a:spLocks/>
            </p:cNvSpPr>
            <p:nvPr/>
          </p:nvSpPr>
          <p:spPr bwMode="auto">
            <a:xfrm>
              <a:off x="5296" y="2495"/>
              <a:ext cx="2" cy="4"/>
            </a:xfrm>
            <a:custGeom>
              <a:avLst/>
              <a:gdLst>
                <a:gd name="T0" fmla="*/ 0 w 2"/>
                <a:gd name="T1" fmla="*/ 0 h 3"/>
                <a:gd name="T2" fmla="*/ 0 w 2"/>
                <a:gd name="T3" fmla="*/ 0 h 3"/>
                <a:gd name="T4" fmla="*/ 0 w 2"/>
                <a:gd name="T5" fmla="*/ 116 h 3"/>
                <a:gd name="T6" fmla="*/ 2 w 2"/>
                <a:gd name="T7" fmla="*/ 116 h 3"/>
                <a:gd name="T8" fmla="*/ 2 w 2"/>
                <a:gd name="T9" fmla="*/ 116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00" name="Freeform 4322"/>
            <p:cNvSpPr>
              <a:spLocks/>
            </p:cNvSpPr>
            <p:nvPr/>
          </p:nvSpPr>
          <p:spPr bwMode="auto">
            <a:xfrm>
              <a:off x="5385" y="2527"/>
              <a:ext cx="1" cy="4"/>
            </a:xfrm>
            <a:custGeom>
              <a:avLst/>
              <a:gdLst>
                <a:gd name="T0" fmla="*/ 1 w 2"/>
                <a:gd name="T1" fmla="*/ 116 h 3"/>
                <a:gd name="T2" fmla="*/ 0 w 2"/>
                <a:gd name="T3" fmla="*/ 116 h 3"/>
                <a:gd name="T4" fmla="*/ 0 w 2"/>
                <a:gd name="T5" fmla="*/ 0 h 3"/>
                <a:gd name="T6" fmla="*/ 1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6901" name="Freeform 4323"/>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902" name="Freeform 4324"/>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03" name="Freeform 4325"/>
            <p:cNvSpPr>
              <a:spLocks/>
            </p:cNvSpPr>
            <p:nvPr/>
          </p:nvSpPr>
          <p:spPr bwMode="auto">
            <a:xfrm>
              <a:off x="4275" y="2504"/>
              <a:ext cx="77" cy="112"/>
            </a:xfrm>
            <a:custGeom>
              <a:avLst/>
              <a:gdLst>
                <a:gd name="T0" fmla="*/ 299 w 68"/>
                <a:gd name="T1" fmla="*/ 1547 h 90"/>
                <a:gd name="T2" fmla="*/ 202 w 68"/>
                <a:gd name="T3" fmla="*/ 1343 h 90"/>
                <a:gd name="T4" fmla="*/ 109 w 68"/>
                <a:gd name="T5" fmla="*/ 1103 h 90"/>
                <a:gd name="T6" fmla="*/ 54 w 68"/>
                <a:gd name="T7" fmla="*/ 734 h 90"/>
                <a:gd name="T8" fmla="*/ 33 w 68"/>
                <a:gd name="T9" fmla="*/ 409 h 90"/>
                <a:gd name="T10" fmla="*/ 0 w 68"/>
                <a:gd name="T11" fmla="*/ 50 h 90"/>
                <a:gd name="T12" fmla="*/ 2 w 68"/>
                <a:gd name="T13" fmla="*/ 0 h 90"/>
                <a:gd name="T14" fmla="*/ 69 w 68"/>
                <a:gd name="T15" fmla="*/ 77 h 90"/>
                <a:gd name="T16" fmla="*/ 69 w 68"/>
                <a:gd name="T17" fmla="*/ 212 h 90"/>
                <a:gd name="T18" fmla="*/ 128 w 68"/>
                <a:gd name="T19" fmla="*/ 212 h 90"/>
                <a:gd name="T20" fmla="*/ 156 w 68"/>
                <a:gd name="T21" fmla="*/ 77 h 90"/>
                <a:gd name="T22" fmla="*/ 211 w 68"/>
                <a:gd name="T23" fmla="*/ 285 h 90"/>
                <a:gd name="T24" fmla="*/ 264 w 68"/>
                <a:gd name="T25" fmla="*/ 442 h 90"/>
                <a:gd name="T26" fmla="*/ 271 w 68"/>
                <a:gd name="T27" fmla="*/ 734 h 90"/>
                <a:gd name="T28" fmla="*/ 271 w 68"/>
                <a:gd name="T29" fmla="*/ 1003 h 90"/>
                <a:gd name="T30" fmla="*/ 314 w 68"/>
                <a:gd name="T31" fmla="*/ 1309 h 90"/>
                <a:gd name="T32" fmla="*/ 343 w 68"/>
                <a:gd name="T33" fmla="*/ 1547 h 90"/>
                <a:gd name="T34" fmla="*/ 314 w 68"/>
                <a:gd name="T35" fmla="*/ 1519 h 90"/>
                <a:gd name="T36" fmla="*/ 299 w 68"/>
                <a:gd name="T37" fmla="*/ 15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36904" name="Freeform 4326"/>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36905" name="Freeform 4327"/>
            <p:cNvSpPr>
              <a:spLocks/>
            </p:cNvSpPr>
            <p:nvPr/>
          </p:nvSpPr>
          <p:spPr bwMode="auto">
            <a:xfrm>
              <a:off x="5536" y="2489"/>
              <a:ext cx="3" cy="1"/>
            </a:xfrm>
            <a:custGeom>
              <a:avLst/>
              <a:gdLst>
                <a:gd name="T0" fmla="*/ 0 w 2"/>
                <a:gd name="T1" fmla="*/ 0 h 1"/>
                <a:gd name="T2" fmla="*/ 47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06" name="Freeform 4328"/>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907" name="Freeform 4329"/>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08" name="Freeform 4330"/>
            <p:cNvSpPr>
              <a:spLocks/>
            </p:cNvSpPr>
            <p:nvPr/>
          </p:nvSpPr>
          <p:spPr bwMode="auto">
            <a:xfrm>
              <a:off x="4879" y="2478"/>
              <a:ext cx="2" cy="6"/>
            </a:xfrm>
            <a:custGeom>
              <a:avLst/>
              <a:gdLst>
                <a:gd name="T0" fmla="*/ 0 w 2"/>
                <a:gd name="T1" fmla="*/ 50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50 h 5"/>
                <a:gd name="T16" fmla="*/ 2 w 2"/>
                <a:gd name="T17" fmla="*/ 50 h 5"/>
                <a:gd name="T18" fmla="*/ 0 w 2"/>
                <a:gd name="T19" fmla="*/ 50 h 5"/>
                <a:gd name="T20" fmla="*/ 0 w 2"/>
                <a:gd name="T21" fmla="*/ 5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6909" name="Freeform 4331"/>
            <p:cNvSpPr>
              <a:spLocks/>
            </p:cNvSpPr>
            <p:nvPr/>
          </p:nvSpPr>
          <p:spPr bwMode="auto">
            <a:xfrm>
              <a:off x="4879" y="2486"/>
              <a:ext cx="1" cy="3"/>
            </a:xfrm>
            <a:custGeom>
              <a:avLst/>
              <a:gdLst>
                <a:gd name="T0" fmla="*/ 0 w 1"/>
                <a:gd name="T1" fmla="*/ 473 h 2"/>
                <a:gd name="T2" fmla="*/ 0 w 1"/>
                <a:gd name="T3" fmla="*/ 0 h 2"/>
                <a:gd name="T4" fmla="*/ 0 w 1"/>
                <a:gd name="T5" fmla="*/ 473 h 2"/>
                <a:gd name="T6" fmla="*/ 0 w 1"/>
                <a:gd name="T7" fmla="*/ 0 h 2"/>
                <a:gd name="T8" fmla="*/ 0 w 1"/>
                <a:gd name="T9" fmla="*/ 0 h 2"/>
                <a:gd name="T10" fmla="*/ 0 w 1"/>
                <a:gd name="T11" fmla="*/ 473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6910" name="Freeform 4332"/>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6911" name="Freeform 4333"/>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912" name="Freeform 4334"/>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13" name="Freeform 4335"/>
            <p:cNvSpPr>
              <a:spLocks/>
            </p:cNvSpPr>
            <p:nvPr/>
          </p:nvSpPr>
          <p:spPr bwMode="auto">
            <a:xfrm>
              <a:off x="4989" y="2703"/>
              <a:ext cx="172" cy="179"/>
            </a:xfrm>
            <a:custGeom>
              <a:avLst/>
              <a:gdLst>
                <a:gd name="T0" fmla="*/ 647 w 154"/>
                <a:gd name="T1" fmla="*/ 2354 h 144"/>
                <a:gd name="T2" fmla="*/ 625 w 154"/>
                <a:gd name="T3" fmla="*/ 2397 h 144"/>
                <a:gd name="T4" fmla="*/ 625 w 154"/>
                <a:gd name="T5" fmla="*/ 2440 h 144"/>
                <a:gd name="T6" fmla="*/ 585 w 154"/>
                <a:gd name="T7" fmla="*/ 2397 h 144"/>
                <a:gd name="T8" fmla="*/ 526 w 154"/>
                <a:gd name="T9" fmla="*/ 2354 h 144"/>
                <a:gd name="T10" fmla="*/ 464 w 154"/>
                <a:gd name="T11" fmla="*/ 2295 h 144"/>
                <a:gd name="T12" fmla="*/ 430 w 154"/>
                <a:gd name="T13" fmla="*/ 2165 h 144"/>
                <a:gd name="T14" fmla="*/ 396 w 154"/>
                <a:gd name="T15" fmla="*/ 2001 h 144"/>
                <a:gd name="T16" fmla="*/ 355 w 154"/>
                <a:gd name="T17" fmla="*/ 1805 h 144"/>
                <a:gd name="T18" fmla="*/ 329 w 154"/>
                <a:gd name="T19" fmla="*/ 1638 h 144"/>
                <a:gd name="T20" fmla="*/ 237 w 154"/>
                <a:gd name="T21" fmla="*/ 1524 h 144"/>
                <a:gd name="T22" fmla="*/ 237 w 154"/>
                <a:gd name="T23" fmla="*/ 1610 h 144"/>
                <a:gd name="T24" fmla="*/ 203 w 154"/>
                <a:gd name="T25" fmla="*/ 1524 h 144"/>
                <a:gd name="T26" fmla="*/ 203 w 154"/>
                <a:gd name="T27" fmla="*/ 1669 h 144"/>
                <a:gd name="T28" fmla="*/ 182 w 154"/>
                <a:gd name="T29" fmla="*/ 1669 h 144"/>
                <a:gd name="T30" fmla="*/ 182 w 154"/>
                <a:gd name="T31" fmla="*/ 1749 h 144"/>
                <a:gd name="T32" fmla="*/ 87 w 154"/>
                <a:gd name="T33" fmla="*/ 1730 h 144"/>
                <a:gd name="T34" fmla="*/ 169 w 154"/>
                <a:gd name="T35" fmla="*/ 1883 h 144"/>
                <a:gd name="T36" fmla="*/ 132 w 154"/>
                <a:gd name="T37" fmla="*/ 2001 h 144"/>
                <a:gd name="T38" fmla="*/ 70 w 154"/>
                <a:gd name="T39" fmla="*/ 2001 h 144"/>
                <a:gd name="T40" fmla="*/ 0 w 154"/>
                <a:gd name="T41" fmla="*/ 2001 h 144"/>
                <a:gd name="T42" fmla="*/ 3 w 154"/>
                <a:gd name="T43" fmla="*/ 1749 h 144"/>
                <a:gd name="T44" fmla="*/ 23 w 154"/>
                <a:gd name="T45" fmla="*/ 1524 h 144"/>
                <a:gd name="T46" fmla="*/ 23 w 154"/>
                <a:gd name="T47" fmla="*/ 1278 h 144"/>
                <a:gd name="T48" fmla="*/ 29 w 154"/>
                <a:gd name="T49" fmla="*/ 991 h 144"/>
                <a:gd name="T50" fmla="*/ 29 w 154"/>
                <a:gd name="T51" fmla="*/ 768 h 144"/>
                <a:gd name="T52" fmla="*/ 29 w 154"/>
                <a:gd name="T53" fmla="*/ 532 h 144"/>
                <a:gd name="T54" fmla="*/ 29 w 154"/>
                <a:gd name="T55" fmla="*/ 285 h 144"/>
                <a:gd name="T56" fmla="*/ 29 w 154"/>
                <a:gd name="T57" fmla="*/ 0 h 144"/>
                <a:gd name="T58" fmla="*/ 103 w 154"/>
                <a:gd name="T59" fmla="*/ 148 h 144"/>
                <a:gd name="T60" fmla="*/ 169 w 154"/>
                <a:gd name="T61" fmla="*/ 285 h 144"/>
                <a:gd name="T62" fmla="*/ 228 w 154"/>
                <a:gd name="T63" fmla="*/ 354 h 144"/>
                <a:gd name="T64" fmla="*/ 293 w 154"/>
                <a:gd name="T65" fmla="*/ 489 h 144"/>
                <a:gd name="T66" fmla="*/ 351 w 154"/>
                <a:gd name="T67" fmla="*/ 768 h 144"/>
                <a:gd name="T68" fmla="*/ 351 w 154"/>
                <a:gd name="T69" fmla="*/ 907 h 144"/>
                <a:gd name="T70" fmla="*/ 410 w 154"/>
                <a:gd name="T71" fmla="*/ 991 h 144"/>
                <a:gd name="T72" fmla="*/ 464 w 154"/>
                <a:gd name="T73" fmla="*/ 1120 h 144"/>
                <a:gd name="T74" fmla="*/ 464 w 154"/>
                <a:gd name="T75" fmla="*/ 1278 h 144"/>
                <a:gd name="T76" fmla="*/ 420 w 154"/>
                <a:gd name="T77" fmla="*/ 1318 h 144"/>
                <a:gd name="T78" fmla="*/ 456 w 154"/>
                <a:gd name="T79" fmla="*/ 1551 h 144"/>
                <a:gd name="T80" fmla="*/ 489 w 154"/>
                <a:gd name="T81" fmla="*/ 1749 h 144"/>
                <a:gd name="T82" fmla="*/ 516 w 154"/>
                <a:gd name="T83" fmla="*/ 2001 h 144"/>
                <a:gd name="T84" fmla="*/ 560 w 154"/>
                <a:gd name="T85" fmla="*/ 2001 h 144"/>
                <a:gd name="T86" fmla="*/ 560 w 154"/>
                <a:gd name="T87" fmla="*/ 2111 h 144"/>
                <a:gd name="T88" fmla="*/ 599 w 154"/>
                <a:gd name="T89" fmla="*/ 2206 h 144"/>
                <a:gd name="T90" fmla="*/ 576 w 154"/>
                <a:gd name="T91" fmla="*/ 2244 h 144"/>
                <a:gd name="T92" fmla="*/ 647 w 154"/>
                <a:gd name="T93" fmla="*/ 2354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36914" name="Freeform 4336"/>
            <p:cNvSpPr>
              <a:spLocks/>
            </p:cNvSpPr>
            <p:nvPr/>
          </p:nvSpPr>
          <p:spPr bwMode="auto">
            <a:xfrm>
              <a:off x="5127" y="2744"/>
              <a:ext cx="71" cy="45"/>
            </a:xfrm>
            <a:custGeom>
              <a:avLst/>
              <a:gdLst>
                <a:gd name="T0" fmla="*/ 250 w 64"/>
                <a:gd name="T1" fmla="*/ 0 h 36"/>
                <a:gd name="T2" fmla="*/ 226 w 64"/>
                <a:gd name="T3" fmla="*/ 231 h 36"/>
                <a:gd name="T4" fmla="*/ 224 w 64"/>
                <a:gd name="T5" fmla="*/ 270 h 36"/>
                <a:gd name="T6" fmla="*/ 226 w 64"/>
                <a:gd name="T7" fmla="*/ 361 h 36"/>
                <a:gd name="T8" fmla="*/ 184 w 64"/>
                <a:gd name="T9" fmla="*/ 451 h 36"/>
                <a:gd name="T10" fmla="*/ 101 w 64"/>
                <a:gd name="T11" fmla="*/ 661 h 36"/>
                <a:gd name="T12" fmla="*/ 45 w 64"/>
                <a:gd name="T13" fmla="*/ 569 h 36"/>
                <a:gd name="T14" fmla="*/ 3 w 64"/>
                <a:gd name="T15" fmla="*/ 476 h 36"/>
                <a:gd name="T16" fmla="*/ 0 w 64"/>
                <a:gd name="T17" fmla="*/ 361 h 36"/>
                <a:gd name="T18" fmla="*/ 82 w 64"/>
                <a:gd name="T19" fmla="*/ 381 h 36"/>
                <a:gd name="T20" fmla="*/ 101 w 64"/>
                <a:gd name="T21" fmla="*/ 231 h 36"/>
                <a:gd name="T22" fmla="*/ 101 w 64"/>
                <a:gd name="T23" fmla="*/ 305 h 36"/>
                <a:gd name="T24" fmla="*/ 138 w 64"/>
                <a:gd name="T25" fmla="*/ 381 h 36"/>
                <a:gd name="T26" fmla="*/ 190 w 64"/>
                <a:gd name="T27" fmla="*/ 186 h 36"/>
                <a:gd name="T28" fmla="*/ 190 w 64"/>
                <a:gd name="T29" fmla="*/ 0 h 36"/>
                <a:gd name="T30" fmla="*/ 226 w 64"/>
                <a:gd name="T31" fmla="*/ 0 h 36"/>
                <a:gd name="T32" fmla="*/ 250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36915" name="Freeform 4337"/>
            <p:cNvSpPr>
              <a:spLocks/>
            </p:cNvSpPr>
            <p:nvPr/>
          </p:nvSpPr>
          <p:spPr bwMode="auto">
            <a:xfrm>
              <a:off x="5238" y="2768"/>
              <a:ext cx="20" cy="31"/>
            </a:xfrm>
            <a:custGeom>
              <a:avLst/>
              <a:gdLst>
                <a:gd name="T0" fmla="*/ 70 w 18"/>
                <a:gd name="T1" fmla="*/ 249 h 26"/>
                <a:gd name="T2" fmla="*/ 57 w 18"/>
                <a:gd name="T3" fmla="*/ 253 h 26"/>
                <a:gd name="T4" fmla="*/ 2 w 18"/>
                <a:gd name="T5" fmla="*/ 147 h 26"/>
                <a:gd name="T6" fmla="*/ 0 w 18"/>
                <a:gd name="T7" fmla="*/ 0 h 26"/>
                <a:gd name="T8" fmla="*/ 33 w 18"/>
                <a:gd name="T9" fmla="*/ 123 h 26"/>
                <a:gd name="T10" fmla="*/ 70 w 18"/>
                <a:gd name="T11" fmla="*/ 249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36916" name="Freeform 4338"/>
            <p:cNvSpPr>
              <a:spLocks/>
            </p:cNvSpPr>
            <p:nvPr/>
          </p:nvSpPr>
          <p:spPr bwMode="auto">
            <a:xfrm>
              <a:off x="5174" y="2709"/>
              <a:ext cx="37" cy="43"/>
            </a:xfrm>
            <a:custGeom>
              <a:avLst/>
              <a:gdLst>
                <a:gd name="T0" fmla="*/ 145 w 33"/>
                <a:gd name="T1" fmla="*/ 408 h 35"/>
                <a:gd name="T2" fmla="*/ 123 w 33"/>
                <a:gd name="T3" fmla="*/ 506 h 35"/>
                <a:gd name="T4" fmla="*/ 70 w 33"/>
                <a:gd name="T5" fmla="*/ 200 h 35"/>
                <a:gd name="T6" fmla="*/ 30 w 33"/>
                <a:gd name="T7" fmla="*/ 108 h 35"/>
                <a:gd name="T8" fmla="*/ 0 w 33"/>
                <a:gd name="T9" fmla="*/ 0 h 35"/>
                <a:gd name="T10" fmla="*/ 54 w 33"/>
                <a:gd name="T11" fmla="*/ 108 h 35"/>
                <a:gd name="T12" fmla="*/ 103 w 33"/>
                <a:gd name="T13" fmla="*/ 243 h 35"/>
                <a:gd name="T14" fmla="*/ 145 w 33"/>
                <a:gd name="T15" fmla="*/ 408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36917" name="Freeform 4339"/>
            <p:cNvSpPr>
              <a:spLocks/>
            </p:cNvSpPr>
            <p:nvPr/>
          </p:nvSpPr>
          <p:spPr bwMode="auto">
            <a:xfrm>
              <a:off x="5164" y="2864"/>
              <a:ext cx="4" cy="6"/>
            </a:xfrm>
            <a:custGeom>
              <a:avLst/>
              <a:gdLst>
                <a:gd name="T0" fmla="*/ 2 w 5"/>
                <a:gd name="T1" fmla="*/ 2 h 5"/>
                <a:gd name="T2" fmla="*/ 2 w 5"/>
                <a:gd name="T3" fmla="*/ 50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6918" name="Freeform 4340"/>
            <p:cNvSpPr>
              <a:spLocks/>
            </p:cNvSpPr>
            <p:nvPr/>
          </p:nvSpPr>
          <p:spPr bwMode="auto">
            <a:xfrm>
              <a:off x="5058" y="2310"/>
              <a:ext cx="2" cy="4"/>
            </a:xfrm>
            <a:custGeom>
              <a:avLst/>
              <a:gdLst>
                <a:gd name="T0" fmla="*/ 2 w 2"/>
                <a:gd name="T1" fmla="*/ 0 h 3"/>
                <a:gd name="T2" fmla="*/ 0 w 2"/>
                <a:gd name="T3" fmla="*/ 0 h 3"/>
                <a:gd name="T4" fmla="*/ 0 w 2"/>
                <a:gd name="T5" fmla="*/ 116 h 3"/>
                <a:gd name="T6" fmla="*/ 0 w 2"/>
                <a:gd name="T7" fmla="*/ 116 h 3"/>
                <a:gd name="T8" fmla="*/ 2 w 2"/>
                <a:gd name="T9" fmla="*/ 116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919" name="Freeform 4341"/>
            <p:cNvSpPr>
              <a:spLocks/>
            </p:cNvSpPr>
            <p:nvPr/>
          </p:nvSpPr>
          <p:spPr bwMode="auto">
            <a:xfrm>
              <a:off x="5055" y="2314"/>
              <a:ext cx="3" cy="5"/>
            </a:xfrm>
            <a:custGeom>
              <a:avLst/>
              <a:gdLst>
                <a:gd name="T0" fmla="*/ 0 w 3"/>
                <a:gd name="T1" fmla="*/ 0 h 4"/>
                <a:gd name="T2" fmla="*/ 0 w 3"/>
                <a:gd name="T3" fmla="*/ 49 h 4"/>
                <a:gd name="T4" fmla="*/ 0 w 3"/>
                <a:gd name="T5" fmla="*/ 76 h 4"/>
                <a:gd name="T6" fmla="*/ 3 w 3"/>
                <a:gd name="T7" fmla="*/ 49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20" name="Freeform 4342"/>
            <p:cNvSpPr>
              <a:spLocks/>
            </p:cNvSpPr>
            <p:nvPr/>
          </p:nvSpPr>
          <p:spPr bwMode="auto">
            <a:xfrm>
              <a:off x="5049" y="2334"/>
              <a:ext cx="4" cy="4"/>
            </a:xfrm>
            <a:custGeom>
              <a:avLst/>
              <a:gdLst>
                <a:gd name="T0" fmla="*/ 0 w 2"/>
                <a:gd name="T1" fmla="*/ 116 h 3"/>
                <a:gd name="T2" fmla="*/ 0 w 2"/>
                <a:gd name="T3" fmla="*/ 0 h 3"/>
                <a:gd name="T4" fmla="*/ 0 w 2"/>
                <a:gd name="T5" fmla="*/ 0 h 3"/>
                <a:gd name="T6" fmla="*/ 16384 w 2"/>
                <a:gd name="T7" fmla="*/ 0 h 3"/>
                <a:gd name="T8" fmla="*/ 0 w 2"/>
                <a:gd name="T9" fmla="*/ 11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6921" name="Freeform 4343"/>
            <p:cNvSpPr>
              <a:spLocks/>
            </p:cNvSpPr>
            <p:nvPr/>
          </p:nvSpPr>
          <p:spPr bwMode="auto">
            <a:xfrm>
              <a:off x="5047" y="2247"/>
              <a:ext cx="0" cy="4"/>
            </a:xfrm>
            <a:custGeom>
              <a:avLst/>
              <a:gdLst>
                <a:gd name="T0" fmla="*/ 0 h 3"/>
                <a:gd name="T1" fmla="*/ 116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22" name="Rectangle 4344"/>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923" name="Freeform 4345"/>
            <p:cNvSpPr>
              <a:spLocks/>
            </p:cNvSpPr>
            <p:nvPr/>
          </p:nvSpPr>
          <p:spPr bwMode="auto">
            <a:xfrm>
              <a:off x="5049" y="2285"/>
              <a:ext cx="4" cy="2"/>
            </a:xfrm>
            <a:custGeom>
              <a:avLst/>
              <a:gdLst>
                <a:gd name="T0" fmla="*/ 16384 w 2"/>
                <a:gd name="T1" fmla="*/ 0 h 2"/>
                <a:gd name="T2" fmla="*/ 0 w 2"/>
                <a:gd name="T3" fmla="*/ 2 h 2"/>
                <a:gd name="T4" fmla="*/ 0 w 2"/>
                <a:gd name="T5" fmla="*/ 0 h 2"/>
                <a:gd name="T6" fmla="*/ 16384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924" name="Freeform 4346"/>
            <p:cNvSpPr>
              <a:spLocks/>
            </p:cNvSpPr>
            <p:nvPr/>
          </p:nvSpPr>
          <p:spPr bwMode="auto">
            <a:xfrm>
              <a:off x="4024" y="2059"/>
              <a:ext cx="89" cy="129"/>
            </a:xfrm>
            <a:custGeom>
              <a:avLst/>
              <a:gdLst>
                <a:gd name="T0" fmla="*/ 159 w 78"/>
                <a:gd name="T1" fmla="*/ 1390 h 104"/>
                <a:gd name="T2" fmla="*/ 159 w 78"/>
                <a:gd name="T3" fmla="*/ 1438 h 104"/>
                <a:gd name="T4" fmla="*/ 128 w 78"/>
                <a:gd name="T5" fmla="*/ 1368 h 104"/>
                <a:gd name="T6" fmla="*/ 128 w 78"/>
                <a:gd name="T7" fmla="*/ 1368 h 104"/>
                <a:gd name="T8" fmla="*/ 108 w 78"/>
                <a:gd name="T9" fmla="*/ 1161 h 104"/>
                <a:gd name="T10" fmla="*/ 87 w 78"/>
                <a:gd name="T11" fmla="*/ 936 h 104"/>
                <a:gd name="T12" fmla="*/ 76 w 78"/>
                <a:gd name="T13" fmla="*/ 764 h 104"/>
                <a:gd name="T14" fmla="*/ 2 w 78"/>
                <a:gd name="T15" fmla="*/ 574 h 104"/>
                <a:gd name="T16" fmla="*/ 38 w 78"/>
                <a:gd name="T17" fmla="*/ 463 h 104"/>
                <a:gd name="T18" fmla="*/ 67 w 78"/>
                <a:gd name="T19" fmla="*/ 435 h 104"/>
                <a:gd name="T20" fmla="*/ 0 w 78"/>
                <a:gd name="T21" fmla="*/ 228 h 104"/>
                <a:gd name="T22" fmla="*/ 0 w 78"/>
                <a:gd name="T23" fmla="*/ 0 h 104"/>
                <a:gd name="T24" fmla="*/ 67 w 78"/>
                <a:gd name="T25" fmla="*/ 77 h 104"/>
                <a:gd name="T26" fmla="*/ 87 w 78"/>
                <a:gd name="T27" fmla="*/ 207 h 104"/>
                <a:gd name="T28" fmla="*/ 108 w 78"/>
                <a:gd name="T29" fmla="*/ 148 h 104"/>
                <a:gd name="T30" fmla="*/ 159 w 78"/>
                <a:gd name="T31" fmla="*/ 396 h 104"/>
                <a:gd name="T32" fmla="*/ 236 w 78"/>
                <a:gd name="T33" fmla="*/ 396 h 104"/>
                <a:gd name="T34" fmla="*/ 325 w 78"/>
                <a:gd name="T35" fmla="*/ 435 h 104"/>
                <a:gd name="T36" fmla="*/ 370 w 78"/>
                <a:gd name="T37" fmla="*/ 542 h 104"/>
                <a:gd name="T38" fmla="*/ 370 w 78"/>
                <a:gd name="T39" fmla="*/ 670 h 104"/>
                <a:gd name="T40" fmla="*/ 302 w 78"/>
                <a:gd name="T41" fmla="*/ 764 h 104"/>
                <a:gd name="T42" fmla="*/ 316 w 78"/>
                <a:gd name="T43" fmla="*/ 1011 h 104"/>
                <a:gd name="T44" fmla="*/ 325 w 78"/>
                <a:gd name="T45" fmla="*/ 1048 h 104"/>
                <a:gd name="T46" fmla="*/ 370 w 78"/>
                <a:gd name="T47" fmla="*/ 865 h 104"/>
                <a:gd name="T48" fmla="*/ 404 w 78"/>
                <a:gd name="T49" fmla="*/ 1111 h 104"/>
                <a:gd name="T50" fmla="*/ 434 w 78"/>
                <a:gd name="T51" fmla="*/ 1368 h 104"/>
                <a:gd name="T52" fmla="*/ 434 w 78"/>
                <a:gd name="T53" fmla="*/ 1555 h 104"/>
                <a:gd name="T54" fmla="*/ 422 w 78"/>
                <a:gd name="T55" fmla="*/ 1591 h 104"/>
                <a:gd name="T56" fmla="*/ 434 w 78"/>
                <a:gd name="T57" fmla="*/ 1709 h 104"/>
                <a:gd name="T58" fmla="*/ 380 w 78"/>
                <a:gd name="T59" fmla="*/ 1390 h 104"/>
                <a:gd name="T60" fmla="*/ 325 w 78"/>
                <a:gd name="T61" fmla="*/ 1111 h 104"/>
                <a:gd name="T62" fmla="*/ 272 w 78"/>
                <a:gd name="T63" fmla="*/ 1111 h 104"/>
                <a:gd name="T64" fmla="*/ 236 w 78"/>
                <a:gd name="T65" fmla="*/ 936 h 104"/>
                <a:gd name="T66" fmla="*/ 159 w 78"/>
                <a:gd name="T67" fmla="*/ 764 h 104"/>
                <a:gd name="T68" fmla="*/ 128 w 78"/>
                <a:gd name="T69" fmla="*/ 764 h 104"/>
                <a:gd name="T70" fmla="*/ 219 w 78"/>
                <a:gd name="T71" fmla="*/ 975 h 104"/>
                <a:gd name="T72" fmla="*/ 249 w 78"/>
                <a:gd name="T73" fmla="*/ 1111 h 104"/>
                <a:gd name="T74" fmla="*/ 265 w 78"/>
                <a:gd name="T75" fmla="*/ 1209 h 104"/>
                <a:gd name="T76" fmla="*/ 236 w 78"/>
                <a:gd name="T77" fmla="*/ 1438 h 104"/>
                <a:gd name="T78" fmla="*/ 219 w 78"/>
                <a:gd name="T79" fmla="*/ 1320 h 104"/>
                <a:gd name="T80" fmla="*/ 192 w 78"/>
                <a:gd name="T81" fmla="*/ 1368 h 104"/>
                <a:gd name="T82" fmla="*/ 183 w 78"/>
                <a:gd name="T83" fmla="*/ 1390 h 104"/>
                <a:gd name="T84" fmla="*/ 159 w 78"/>
                <a:gd name="T85" fmla="*/ 1390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36925" name="Freeform 4347"/>
            <p:cNvSpPr>
              <a:spLocks/>
            </p:cNvSpPr>
            <p:nvPr/>
          </p:nvSpPr>
          <p:spPr bwMode="auto">
            <a:xfrm>
              <a:off x="4031" y="2025"/>
              <a:ext cx="54" cy="32"/>
            </a:xfrm>
            <a:custGeom>
              <a:avLst/>
              <a:gdLst>
                <a:gd name="T0" fmla="*/ 116 w 49"/>
                <a:gd name="T1" fmla="*/ 2 h 26"/>
                <a:gd name="T2" fmla="*/ 37 w 49"/>
                <a:gd name="T3" fmla="*/ 0 h 26"/>
                <a:gd name="T4" fmla="*/ 0 w 49"/>
                <a:gd name="T5" fmla="*/ 245 h 26"/>
                <a:gd name="T6" fmla="*/ 2 w 49"/>
                <a:gd name="T7" fmla="*/ 336 h 26"/>
                <a:gd name="T8" fmla="*/ 82 w 49"/>
                <a:gd name="T9" fmla="*/ 388 h 26"/>
                <a:gd name="T10" fmla="*/ 132 w 49"/>
                <a:gd name="T11" fmla="*/ 336 h 26"/>
                <a:gd name="T12" fmla="*/ 174 w 49"/>
                <a:gd name="T13" fmla="*/ 336 h 26"/>
                <a:gd name="T14" fmla="*/ 165 w 49"/>
                <a:gd name="T15" fmla="*/ 208 h 26"/>
                <a:gd name="T16" fmla="*/ 147 w 49"/>
                <a:gd name="T17" fmla="*/ 137 h 26"/>
                <a:gd name="T18" fmla="*/ 116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6926" name="Freeform 4348"/>
            <p:cNvSpPr>
              <a:spLocks/>
            </p:cNvSpPr>
            <p:nvPr/>
          </p:nvSpPr>
          <p:spPr bwMode="auto">
            <a:xfrm>
              <a:off x="4306" y="2323"/>
              <a:ext cx="88" cy="93"/>
            </a:xfrm>
            <a:custGeom>
              <a:avLst/>
              <a:gdLst>
                <a:gd name="T0" fmla="*/ 208 w 80"/>
                <a:gd name="T1" fmla="*/ 924 h 75"/>
                <a:gd name="T2" fmla="*/ 216 w 80"/>
                <a:gd name="T3" fmla="*/ 1161 h 75"/>
                <a:gd name="T4" fmla="*/ 178 w 80"/>
                <a:gd name="T5" fmla="*/ 1110 h 75"/>
                <a:gd name="T6" fmla="*/ 162 w 80"/>
                <a:gd name="T7" fmla="*/ 1161 h 75"/>
                <a:gd name="T8" fmla="*/ 131 w 80"/>
                <a:gd name="T9" fmla="*/ 1224 h 75"/>
                <a:gd name="T10" fmla="*/ 98 w 80"/>
                <a:gd name="T11" fmla="*/ 1224 h 75"/>
                <a:gd name="T12" fmla="*/ 81 w 80"/>
                <a:gd name="T13" fmla="*/ 1161 h 75"/>
                <a:gd name="T14" fmla="*/ 74 w 80"/>
                <a:gd name="T15" fmla="*/ 1047 h 75"/>
                <a:gd name="T16" fmla="*/ 57 w 80"/>
                <a:gd name="T17" fmla="*/ 1110 h 75"/>
                <a:gd name="T18" fmla="*/ 50 w 80"/>
                <a:gd name="T19" fmla="*/ 924 h 75"/>
                <a:gd name="T20" fmla="*/ 37 w 80"/>
                <a:gd name="T21" fmla="*/ 889 h 75"/>
                <a:gd name="T22" fmla="*/ 4 w 80"/>
                <a:gd name="T23" fmla="*/ 658 h 75"/>
                <a:gd name="T24" fmla="*/ 0 w 80"/>
                <a:gd name="T25" fmla="*/ 428 h 75"/>
                <a:gd name="T26" fmla="*/ 31 w 80"/>
                <a:gd name="T27" fmla="*/ 118 h 75"/>
                <a:gd name="T28" fmla="*/ 92 w 80"/>
                <a:gd name="T29" fmla="*/ 118 h 75"/>
                <a:gd name="T30" fmla="*/ 146 w 80"/>
                <a:gd name="T31" fmla="*/ 118 h 75"/>
                <a:gd name="T32" fmla="*/ 195 w 80"/>
                <a:gd name="T33" fmla="*/ 224 h 75"/>
                <a:gd name="T34" fmla="*/ 195 w 80"/>
                <a:gd name="T35" fmla="*/ 146 h 75"/>
                <a:gd name="T36" fmla="*/ 210 w 80"/>
                <a:gd name="T37" fmla="*/ 62 h 75"/>
                <a:gd name="T38" fmla="*/ 237 w 80"/>
                <a:gd name="T39" fmla="*/ 118 h 75"/>
                <a:gd name="T40" fmla="*/ 276 w 80"/>
                <a:gd name="T41" fmla="*/ 0 h 75"/>
                <a:gd name="T42" fmla="*/ 278 w 80"/>
                <a:gd name="T43" fmla="*/ 260 h 75"/>
                <a:gd name="T44" fmla="*/ 278 w 80"/>
                <a:gd name="T45" fmla="*/ 491 h 75"/>
                <a:gd name="T46" fmla="*/ 278 w 80"/>
                <a:gd name="T47" fmla="*/ 745 h 75"/>
                <a:gd name="T48" fmla="*/ 230 w 80"/>
                <a:gd name="T49" fmla="*/ 844 h 75"/>
                <a:gd name="T50" fmla="*/ 208 w 80"/>
                <a:gd name="T51" fmla="*/ 92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36927" name="Freeform 4349"/>
            <p:cNvSpPr>
              <a:spLocks/>
            </p:cNvSpPr>
            <p:nvPr/>
          </p:nvSpPr>
          <p:spPr bwMode="auto">
            <a:xfrm>
              <a:off x="5046" y="2349"/>
              <a:ext cx="3" cy="7"/>
            </a:xfrm>
            <a:custGeom>
              <a:avLst/>
              <a:gdLst>
                <a:gd name="T0" fmla="*/ 0 w 5"/>
                <a:gd name="T1" fmla="*/ 413 h 5"/>
                <a:gd name="T2" fmla="*/ 0 w 5"/>
                <a:gd name="T3" fmla="*/ 157 h 5"/>
                <a:gd name="T4" fmla="*/ 1 w 5"/>
                <a:gd name="T5" fmla="*/ 0 h 5"/>
                <a:gd name="T6" fmla="*/ 1 w 5"/>
                <a:gd name="T7" fmla="*/ 0 h 5"/>
                <a:gd name="T8" fmla="*/ 0 w 5"/>
                <a:gd name="T9" fmla="*/ 41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6928" name="Freeform 4350"/>
            <p:cNvSpPr>
              <a:spLocks/>
            </p:cNvSpPr>
            <p:nvPr/>
          </p:nvSpPr>
          <p:spPr bwMode="auto">
            <a:xfrm>
              <a:off x="4479" y="2153"/>
              <a:ext cx="3" cy="5"/>
            </a:xfrm>
            <a:custGeom>
              <a:avLst/>
              <a:gdLst>
                <a:gd name="T0" fmla="*/ 473 w 2"/>
                <a:gd name="T1" fmla="*/ 0 h 4"/>
                <a:gd name="T2" fmla="*/ 0 w 2"/>
                <a:gd name="T3" fmla="*/ 76 h 4"/>
                <a:gd name="T4" fmla="*/ 0 w 2"/>
                <a:gd name="T5" fmla="*/ 49 h 4"/>
                <a:gd name="T6" fmla="*/ 473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6929" name="Freeform 4351"/>
            <p:cNvSpPr>
              <a:spLocks/>
            </p:cNvSpPr>
            <p:nvPr/>
          </p:nvSpPr>
          <p:spPr bwMode="auto">
            <a:xfrm>
              <a:off x="4246" y="2153"/>
              <a:ext cx="146" cy="188"/>
            </a:xfrm>
            <a:custGeom>
              <a:avLst/>
              <a:gdLst>
                <a:gd name="T0" fmla="*/ 300 w 131"/>
                <a:gd name="T1" fmla="*/ 695 h 151"/>
                <a:gd name="T2" fmla="*/ 283 w 131"/>
                <a:gd name="T3" fmla="*/ 562 h 151"/>
                <a:gd name="T4" fmla="*/ 254 w 131"/>
                <a:gd name="T5" fmla="*/ 448 h 151"/>
                <a:gd name="T6" fmla="*/ 216 w 131"/>
                <a:gd name="T7" fmla="*/ 489 h 151"/>
                <a:gd name="T8" fmla="*/ 174 w 131"/>
                <a:gd name="T9" fmla="*/ 303 h 151"/>
                <a:gd name="T10" fmla="*/ 153 w 131"/>
                <a:gd name="T11" fmla="*/ 186 h 151"/>
                <a:gd name="T12" fmla="*/ 109 w 131"/>
                <a:gd name="T13" fmla="*/ 0 h 151"/>
                <a:gd name="T14" fmla="*/ 77 w 131"/>
                <a:gd name="T15" fmla="*/ 0 h 151"/>
                <a:gd name="T16" fmla="*/ 91 w 131"/>
                <a:gd name="T17" fmla="*/ 360 h 151"/>
                <a:gd name="T18" fmla="*/ 69 w 131"/>
                <a:gd name="T19" fmla="*/ 303 h 151"/>
                <a:gd name="T20" fmla="*/ 62 w 131"/>
                <a:gd name="T21" fmla="*/ 284 h 151"/>
                <a:gd name="T22" fmla="*/ 31 w 131"/>
                <a:gd name="T23" fmla="*/ 489 h 151"/>
                <a:gd name="T24" fmla="*/ 0 w 131"/>
                <a:gd name="T25" fmla="*/ 609 h 151"/>
                <a:gd name="T26" fmla="*/ 31 w 131"/>
                <a:gd name="T27" fmla="*/ 695 h 151"/>
                <a:gd name="T28" fmla="*/ 31 w 131"/>
                <a:gd name="T29" fmla="*/ 852 h 151"/>
                <a:gd name="T30" fmla="*/ 77 w 131"/>
                <a:gd name="T31" fmla="*/ 852 h 151"/>
                <a:gd name="T32" fmla="*/ 91 w 131"/>
                <a:gd name="T33" fmla="*/ 1175 h 151"/>
                <a:gd name="T34" fmla="*/ 91 w 131"/>
                <a:gd name="T35" fmla="*/ 1492 h 151"/>
                <a:gd name="T36" fmla="*/ 148 w 131"/>
                <a:gd name="T37" fmla="*/ 1291 h 151"/>
                <a:gd name="T38" fmla="*/ 184 w 131"/>
                <a:gd name="T39" fmla="*/ 1352 h 151"/>
                <a:gd name="T40" fmla="*/ 216 w 131"/>
                <a:gd name="T41" fmla="*/ 1291 h 151"/>
                <a:gd name="T42" fmla="*/ 254 w 131"/>
                <a:gd name="T43" fmla="*/ 1198 h 151"/>
                <a:gd name="T44" fmla="*/ 319 w 131"/>
                <a:gd name="T45" fmla="*/ 1492 h 151"/>
                <a:gd name="T46" fmla="*/ 330 w 131"/>
                <a:gd name="T47" fmla="*/ 1701 h 151"/>
                <a:gd name="T48" fmla="*/ 395 w 131"/>
                <a:gd name="T49" fmla="*/ 2048 h 151"/>
                <a:gd name="T50" fmla="*/ 410 w 131"/>
                <a:gd name="T51" fmla="*/ 2313 h 151"/>
                <a:gd name="T52" fmla="*/ 390 w 131"/>
                <a:gd name="T53" fmla="*/ 2491 h 151"/>
                <a:gd name="T54" fmla="*/ 442 w 131"/>
                <a:gd name="T55" fmla="*/ 2608 h 151"/>
                <a:gd name="T56" fmla="*/ 442 w 131"/>
                <a:gd name="T57" fmla="*/ 2529 h 151"/>
                <a:gd name="T58" fmla="*/ 467 w 131"/>
                <a:gd name="T59" fmla="*/ 2443 h 151"/>
                <a:gd name="T60" fmla="*/ 493 w 131"/>
                <a:gd name="T61" fmla="*/ 2491 h 151"/>
                <a:gd name="T62" fmla="*/ 539 w 131"/>
                <a:gd name="T63" fmla="*/ 2372 h 151"/>
                <a:gd name="T64" fmla="*/ 523 w 131"/>
                <a:gd name="T65" fmla="*/ 2102 h 151"/>
                <a:gd name="T66" fmla="*/ 516 w 131"/>
                <a:gd name="T67" fmla="*/ 2048 h 151"/>
                <a:gd name="T68" fmla="*/ 516 w 131"/>
                <a:gd name="T69" fmla="*/ 1962 h 151"/>
                <a:gd name="T70" fmla="*/ 459 w 131"/>
                <a:gd name="T71" fmla="*/ 1747 h 151"/>
                <a:gd name="T72" fmla="*/ 432 w 131"/>
                <a:gd name="T73" fmla="*/ 1536 h 151"/>
                <a:gd name="T74" fmla="*/ 379 w 131"/>
                <a:gd name="T75" fmla="*/ 1352 h 151"/>
                <a:gd name="T76" fmla="*/ 351 w 131"/>
                <a:gd name="T77" fmla="*/ 1137 h 151"/>
                <a:gd name="T78" fmla="*/ 257 w 131"/>
                <a:gd name="T79" fmla="*/ 905 h 151"/>
                <a:gd name="T80" fmla="*/ 280 w 131"/>
                <a:gd name="T81" fmla="*/ 817 h 151"/>
                <a:gd name="T82" fmla="*/ 314 w 131"/>
                <a:gd name="T83" fmla="*/ 758 h 151"/>
                <a:gd name="T84" fmla="*/ 300 w 131"/>
                <a:gd name="T85" fmla="*/ 695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36930" name="Freeform 4352"/>
            <p:cNvSpPr>
              <a:spLocks/>
            </p:cNvSpPr>
            <p:nvPr/>
          </p:nvSpPr>
          <p:spPr bwMode="auto">
            <a:xfrm>
              <a:off x="4108" y="2015"/>
              <a:ext cx="155" cy="407"/>
            </a:xfrm>
            <a:custGeom>
              <a:avLst/>
              <a:gdLst>
                <a:gd name="T0" fmla="*/ 331 w 138"/>
                <a:gd name="T1" fmla="*/ 1316 h 329"/>
                <a:gd name="T2" fmla="*/ 331 w 138"/>
                <a:gd name="T3" fmla="*/ 1089 h 329"/>
                <a:gd name="T4" fmla="*/ 372 w 138"/>
                <a:gd name="T5" fmla="*/ 750 h 329"/>
                <a:gd name="T6" fmla="*/ 359 w 138"/>
                <a:gd name="T7" fmla="*/ 317 h 329"/>
                <a:gd name="T8" fmla="*/ 259 w 138"/>
                <a:gd name="T9" fmla="*/ 0 h 329"/>
                <a:gd name="T10" fmla="*/ 254 w 138"/>
                <a:gd name="T11" fmla="*/ 270 h 329"/>
                <a:gd name="T12" fmla="*/ 254 w 138"/>
                <a:gd name="T13" fmla="*/ 413 h 329"/>
                <a:gd name="T14" fmla="*/ 134 w 138"/>
                <a:gd name="T15" fmla="*/ 652 h 329"/>
                <a:gd name="T16" fmla="*/ 125 w 138"/>
                <a:gd name="T17" fmla="*/ 993 h 329"/>
                <a:gd name="T18" fmla="*/ 54 w 138"/>
                <a:gd name="T19" fmla="*/ 1316 h 329"/>
                <a:gd name="T20" fmla="*/ 43 w 138"/>
                <a:gd name="T21" fmla="*/ 1890 h 329"/>
                <a:gd name="T22" fmla="*/ 3 w 138"/>
                <a:gd name="T23" fmla="*/ 2061 h 329"/>
                <a:gd name="T24" fmla="*/ 43 w 138"/>
                <a:gd name="T25" fmla="*/ 2370 h 329"/>
                <a:gd name="T26" fmla="*/ 69 w 138"/>
                <a:gd name="T27" fmla="*/ 2338 h 329"/>
                <a:gd name="T28" fmla="*/ 88 w 138"/>
                <a:gd name="T29" fmla="*/ 2483 h 329"/>
                <a:gd name="T30" fmla="*/ 142 w 138"/>
                <a:gd name="T31" fmla="*/ 2614 h 329"/>
                <a:gd name="T32" fmla="*/ 142 w 138"/>
                <a:gd name="T33" fmla="*/ 2754 h 329"/>
                <a:gd name="T34" fmla="*/ 176 w 138"/>
                <a:gd name="T35" fmla="*/ 2861 h 329"/>
                <a:gd name="T36" fmla="*/ 198 w 138"/>
                <a:gd name="T37" fmla="*/ 3356 h 329"/>
                <a:gd name="T38" fmla="*/ 228 w 138"/>
                <a:gd name="T39" fmla="*/ 3427 h 329"/>
                <a:gd name="T40" fmla="*/ 254 w 138"/>
                <a:gd name="T41" fmla="*/ 3672 h 329"/>
                <a:gd name="T42" fmla="*/ 285 w 138"/>
                <a:gd name="T43" fmla="*/ 3578 h 329"/>
                <a:gd name="T44" fmla="*/ 323 w 138"/>
                <a:gd name="T45" fmla="*/ 3495 h 329"/>
                <a:gd name="T46" fmla="*/ 359 w 138"/>
                <a:gd name="T47" fmla="*/ 3466 h 329"/>
                <a:gd name="T48" fmla="*/ 396 w 138"/>
                <a:gd name="T49" fmla="*/ 3356 h 329"/>
                <a:gd name="T50" fmla="*/ 463 w 138"/>
                <a:gd name="T51" fmla="*/ 3846 h 329"/>
                <a:gd name="T52" fmla="*/ 492 w 138"/>
                <a:gd name="T53" fmla="*/ 4170 h 329"/>
                <a:gd name="T54" fmla="*/ 543 w 138"/>
                <a:gd name="T55" fmla="*/ 4601 h 329"/>
                <a:gd name="T56" fmla="*/ 551 w 138"/>
                <a:gd name="T57" fmla="*/ 5036 h 329"/>
                <a:gd name="T58" fmla="*/ 554 w 138"/>
                <a:gd name="T59" fmla="*/ 5204 h 329"/>
                <a:gd name="T60" fmla="*/ 618 w 138"/>
                <a:gd name="T61" fmla="*/ 4813 h 329"/>
                <a:gd name="T62" fmla="*/ 572 w 138"/>
                <a:gd name="T63" fmla="*/ 4288 h 329"/>
                <a:gd name="T64" fmla="*/ 492 w 138"/>
                <a:gd name="T65" fmla="*/ 3955 h 329"/>
                <a:gd name="T66" fmla="*/ 509 w 138"/>
                <a:gd name="T67" fmla="*/ 3672 h 329"/>
                <a:gd name="T68" fmla="*/ 509 w 138"/>
                <a:gd name="T69" fmla="*/ 3466 h 329"/>
                <a:gd name="T70" fmla="*/ 390 w 138"/>
                <a:gd name="T71" fmla="*/ 2861 h 329"/>
                <a:gd name="T72" fmla="*/ 436 w 138"/>
                <a:gd name="T73" fmla="*/ 2550 h 329"/>
                <a:gd name="T74" fmla="*/ 518 w 138"/>
                <a:gd name="T75" fmla="*/ 2370 h 329"/>
                <a:gd name="T76" fmla="*/ 592 w 138"/>
                <a:gd name="T77" fmla="*/ 2226 h 329"/>
                <a:gd name="T78" fmla="*/ 600 w 138"/>
                <a:gd name="T79" fmla="*/ 1950 h 329"/>
                <a:gd name="T80" fmla="*/ 518 w 138"/>
                <a:gd name="T81" fmla="*/ 1846 h 329"/>
                <a:gd name="T82" fmla="*/ 490 w 138"/>
                <a:gd name="T83" fmla="*/ 1588 h 329"/>
                <a:gd name="T84" fmla="*/ 418 w 138"/>
                <a:gd name="T85" fmla="*/ 1316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36931" name="Freeform 4353"/>
            <p:cNvSpPr>
              <a:spLocks/>
            </p:cNvSpPr>
            <p:nvPr/>
          </p:nvSpPr>
          <p:spPr bwMode="auto">
            <a:xfrm>
              <a:off x="4603" y="2235"/>
              <a:ext cx="85" cy="135"/>
            </a:xfrm>
            <a:custGeom>
              <a:avLst/>
              <a:gdLst>
                <a:gd name="T0" fmla="*/ 62 w 76"/>
                <a:gd name="T1" fmla="*/ 1092 h 109"/>
                <a:gd name="T2" fmla="*/ 62 w 76"/>
                <a:gd name="T3" fmla="*/ 1205 h 109"/>
                <a:gd name="T4" fmla="*/ 2 w 76"/>
                <a:gd name="T5" fmla="*/ 889 h 109"/>
                <a:gd name="T6" fmla="*/ 0 w 76"/>
                <a:gd name="T7" fmla="*/ 718 h 109"/>
                <a:gd name="T8" fmla="*/ 36 w 76"/>
                <a:gd name="T9" fmla="*/ 718 h 109"/>
                <a:gd name="T10" fmla="*/ 29 w 76"/>
                <a:gd name="T11" fmla="*/ 425 h 109"/>
                <a:gd name="T12" fmla="*/ 23 w 76"/>
                <a:gd name="T13" fmla="*/ 146 h 109"/>
                <a:gd name="T14" fmla="*/ 29 w 76"/>
                <a:gd name="T15" fmla="*/ 0 h 109"/>
                <a:gd name="T16" fmla="*/ 120 w 76"/>
                <a:gd name="T17" fmla="*/ 62 h 109"/>
                <a:gd name="T18" fmla="*/ 134 w 76"/>
                <a:gd name="T19" fmla="*/ 146 h 109"/>
                <a:gd name="T20" fmla="*/ 150 w 76"/>
                <a:gd name="T21" fmla="*/ 367 h 109"/>
                <a:gd name="T22" fmla="*/ 164 w 76"/>
                <a:gd name="T23" fmla="*/ 540 h 109"/>
                <a:gd name="T24" fmla="*/ 143 w 76"/>
                <a:gd name="T25" fmla="*/ 718 h 109"/>
                <a:gd name="T26" fmla="*/ 120 w 76"/>
                <a:gd name="T27" fmla="*/ 830 h 109"/>
                <a:gd name="T28" fmla="*/ 120 w 76"/>
                <a:gd name="T29" fmla="*/ 1028 h 109"/>
                <a:gd name="T30" fmla="*/ 164 w 76"/>
                <a:gd name="T31" fmla="*/ 1349 h 109"/>
                <a:gd name="T32" fmla="*/ 181 w 76"/>
                <a:gd name="T33" fmla="*/ 1349 h 109"/>
                <a:gd name="T34" fmla="*/ 181 w 76"/>
                <a:gd name="T35" fmla="*/ 1292 h 109"/>
                <a:gd name="T36" fmla="*/ 225 w 76"/>
                <a:gd name="T37" fmla="*/ 1292 h 109"/>
                <a:gd name="T38" fmla="*/ 253 w 76"/>
                <a:gd name="T39" fmla="*/ 1409 h 109"/>
                <a:gd name="T40" fmla="*/ 262 w 76"/>
                <a:gd name="T41" fmla="*/ 1349 h 109"/>
                <a:gd name="T42" fmla="*/ 293 w 76"/>
                <a:gd name="T43" fmla="*/ 1442 h 109"/>
                <a:gd name="T44" fmla="*/ 281 w 76"/>
                <a:gd name="T45" fmla="*/ 1487 h 109"/>
                <a:gd name="T46" fmla="*/ 300 w 76"/>
                <a:gd name="T47" fmla="*/ 1600 h 109"/>
                <a:gd name="T48" fmla="*/ 328 w 76"/>
                <a:gd name="T49" fmla="*/ 1634 h 109"/>
                <a:gd name="T50" fmla="*/ 300 w 76"/>
                <a:gd name="T51" fmla="*/ 1757 h 109"/>
                <a:gd name="T52" fmla="*/ 300 w 76"/>
                <a:gd name="T53" fmla="*/ 1674 h 109"/>
                <a:gd name="T54" fmla="*/ 262 w 76"/>
                <a:gd name="T55" fmla="*/ 1600 h 109"/>
                <a:gd name="T56" fmla="*/ 229 w 76"/>
                <a:gd name="T57" fmla="*/ 1442 h 109"/>
                <a:gd name="T58" fmla="*/ 202 w 76"/>
                <a:gd name="T59" fmla="*/ 1409 h 109"/>
                <a:gd name="T60" fmla="*/ 211 w 76"/>
                <a:gd name="T61" fmla="*/ 1600 h 109"/>
                <a:gd name="T62" fmla="*/ 143 w 76"/>
                <a:gd name="T63" fmla="*/ 1364 h 109"/>
                <a:gd name="T64" fmla="*/ 97 w 76"/>
                <a:gd name="T65" fmla="*/ 1442 h 109"/>
                <a:gd name="T66" fmla="*/ 78 w 76"/>
                <a:gd name="T67" fmla="*/ 1409 h 109"/>
                <a:gd name="T68" fmla="*/ 78 w 76"/>
                <a:gd name="T69" fmla="*/ 1272 h 109"/>
                <a:gd name="T70" fmla="*/ 87 w 76"/>
                <a:gd name="T71" fmla="*/ 1146 h 109"/>
                <a:gd name="T72" fmla="*/ 62 w 76"/>
                <a:gd name="T73" fmla="*/ 1092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6932" name="Freeform 4354"/>
            <p:cNvSpPr>
              <a:spLocks/>
            </p:cNvSpPr>
            <p:nvPr/>
          </p:nvSpPr>
          <p:spPr bwMode="auto">
            <a:xfrm>
              <a:off x="4660" y="2434"/>
              <a:ext cx="80" cy="91"/>
            </a:xfrm>
            <a:custGeom>
              <a:avLst/>
              <a:gdLst>
                <a:gd name="T0" fmla="*/ 181 w 73"/>
                <a:gd name="T1" fmla="*/ 1275 h 73"/>
                <a:gd name="T2" fmla="*/ 178 w 73"/>
                <a:gd name="T3" fmla="*/ 1153 h 73"/>
                <a:gd name="T4" fmla="*/ 170 w 73"/>
                <a:gd name="T5" fmla="*/ 1202 h 73"/>
                <a:gd name="T6" fmla="*/ 108 w 73"/>
                <a:gd name="T7" fmla="*/ 979 h 73"/>
                <a:gd name="T8" fmla="*/ 114 w 73"/>
                <a:gd name="T9" fmla="*/ 733 h 73"/>
                <a:gd name="T10" fmla="*/ 93 w 73"/>
                <a:gd name="T11" fmla="*/ 585 h 73"/>
                <a:gd name="T12" fmla="*/ 75 w 73"/>
                <a:gd name="T13" fmla="*/ 644 h 73"/>
                <a:gd name="T14" fmla="*/ 59 w 73"/>
                <a:gd name="T15" fmla="*/ 644 h 73"/>
                <a:gd name="T16" fmla="*/ 54 w 73"/>
                <a:gd name="T17" fmla="*/ 701 h 73"/>
                <a:gd name="T18" fmla="*/ 34 w 73"/>
                <a:gd name="T19" fmla="*/ 585 h 73"/>
                <a:gd name="T20" fmla="*/ 4 w 73"/>
                <a:gd name="T21" fmla="*/ 777 h 73"/>
                <a:gd name="T22" fmla="*/ 0 w 73"/>
                <a:gd name="T23" fmla="*/ 855 h 73"/>
                <a:gd name="T24" fmla="*/ 2 w 73"/>
                <a:gd name="T25" fmla="*/ 623 h 73"/>
                <a:gd name="T26" fmla="*/ 54 w 73"/>
                <a:gd name="T27" fmla="*/ 451 h 73"/>
                <a:gd name="T28" fmla="*/ 75 w 73"/>
                <a:gd name="T29" fmla="*/ 304 h 73"/>
                <a:gd name="T30" fmla="*/ 93 w 73"/>
                <a:gd name="T31" fmla="*/ 500 h 73"/>
                <a:gd name="T32" fmla="*/ 114 w 73"/>
                <a:gd name="T33" fmla="*/ 451 h 73"/>
                <a:gd name="T34" fmla="*/ 134 w 73"/>
                <a:gd name="T35" fmla="*/ 362 h 73"/>
                <a:gd name="T36" fmla="*/ 137 w 73"/>
                <a:gd name="T37" fmla="*/ 233 h 73"/>
                <a:gd name="T38" fmla="*/ 162 w 73"/>
                <a:gd name="T39" fmla="*/ 233 h 73"/>
                <a:gd name="T40" fmla="*/ 170 w 73"/>
                <a:gd name="T41" fmla="*/ 233 h 73"/>
                <a:gd name="T42" fmla="*/ 170 w 73"/>
                <a:gd name="T43" fmla="*/ 0 h 73"/>
                <a:gd name="T44" fmla="*/ 210 w 73"/>
                <a:gd name="T45" fmla="*/ 120 h 73"/>
                <a:gd name="T46" fmla="*/ 216 w 73"/>
                <a:gd name="T47" fmla="*/ 362 h 73"/>
                <a:gd name="T48" fmla="*/ 238 w 73"/>
                <a:gd name="T49" fmla="*/ 733 h 73"/>
                <a:gd name="T50" fmla="*/ 224 w 73"/>
                <a:gd name="T51" fmla="*/ 914 h 73"/>
                <a:gd name="T52" fmla="*/ 224 w 73"/>
                <a:gd name="T53" fmla="*/ 1038 h 73"/>
                <a:gd name="T54" fmla="*/ 198 w 73"/>
                <a:gd name="T55" fmla="*/ 777 h 73"/>
                <a:gd name="T56" fmla="*/ 178 w 73"/>
                <a:gd name="T57" fmla="*/ 855 h 73"/>
                <a:gd name="T58" fmla="*/ 195 w 73"/>
                <a:gd name="T59" fmla="*/ 1038 h 73"/>
                <a:gd name="T60" fmla="*/ 181 w 73"/>
                <a:gd name="T61" fmla="*/ 1275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36933" name="Freeform 4355"/>
            <p:cNvSpPr>
              <a:spLocks/>
            </p:cNvSpPr>
            <p:nvPr/>
          </p:nvSpPr>
          <p:spPr bwMode="auto">
            <a:xfrm>
              <a:off x="4663" y="2408"/>
              <a:ext cx="16" cy="38"/>
            </a:xfrm>
            <a:custGeom>
              <a:avLst/>
              <a:gdLst>
                <a:gd name="T0" fmla="*/ 80 w 14"/>
                <a:gd name="T1" fmla="*/ 0 h 31"/>
                <a:gd name="T2" fmla="*/ 70 w 14"/>
                <a:gd name="T3" fmla="*/ 333 h 31"/>
                <a:gd name="T4" fmla="*/ 70 w 14"/>
                <a:gd name="T5" fmla="*/ 444 h 31"/>
                <a:gd name="T6" fmla="*/ 0 w 14"/>
                <a:gd name="T7" fmla="*/ 310 h 31"/>
                <a:gd name="T8" fmla="*/ 3 w 14"/>
                <a:gd name="T9" fmla="*/ 244 h 31"/>
                <a:gd name="T10" fmla="*/ 38 w 14"/>
                <a:gd name="T11" fmla="*/ 0 h 31"/>
                <a:gd name="T12" fmla="*/ 80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6934" name="Freeform 4356"/>
            <p:cNvSpPr>
              <a:spLocks/>
            </p:cNvSpPr>
            <p:nvPr/>
          </p:nvSpPr>
          <p:spPr bwMode="auto">
            <a:xfrm>
              <a:off x="4691" y="2370"/>
              <a:ext cx="28" cy="35"/>
            </a:xfrm>
            <a:custGeom>
              <a:avLst/>
              <a:gdLst>
                <a:gd name="T0" fmla="*/ 50 w 26"/>
                <a:gd name="T1" fmla="*/ 476 h 28"/>
                <a:gd name="T2" fmla="*/ 30 w 26"/>
                <a:gd name="T3" fmla="*/ 338 h 28"/>
                <a:gd name="T4" fmla="*/ 0 w 26"/>
                <a:gd name="T5" fmla="*/ 49 h 28"/>
                <a:gd name="T6" fmla="*/ 34 w 26"/>
                <a:gd name="T7" fmla="*/ 0 h 28"/>
                <a:gd name="T8" fmla="*/ 50 w 26"/>
                <a:gd name="T9" fmla="*/ 216 h 28"/>
                <a:gd name="T10" fmla="*/ 67 w 26"/>
                <a:gd name="T11" fmla="*/ 516 h 28"/>
                <a:gd name="T12" fmla="*/ 50 w 26"/>
                <a:gd name="T13" fmla="*/ 47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36935" name="Freeform 4357"/>
            <p:cNvSpPr>
              <a:spLocks/>
            </p:cNvSpPr>
            <p:nvPr/>
          </p:nvSpPr>
          <p:spPr bwMode="auto">
            <a:xfrm>
              <a:off x="4651" y="2387"/>
              <a:ext cx="20" cy="29"/>
            </a:xfrm>
            <a:custGeom>
              <a:avLst/>
              <a:gdLst>
                <a:gd name="T0" fmla="*/ 35 w 19"/>
                <a:gd name="T1" fmla="*/ 79 h 23"/>
                <a:gd name="T2" fmla="*/ 3 w 19"/>
                <a:gd name="T3" fmla="*/ 0 h 23"/>
                <a:gd name="T4" fmla="*/ 0 w 19"/>
                <a:gd name="T5" fmla="*/ 0 h 23"/>
                <a:gd name="T6" fmla="*/ 5 w 19"/>
                <a:gd name="T7" fmla="*/ 474 h 23"/>
                <a:gd name="T8" fmla="*/ 35 w 19"/>
                <a:gd name="T9" fmla="*/ 148 h 23"/>
                <a:gd name="T10" fmla="*/ 35 w 19"/>
                <a:gd name="T11" fmla="*/ 79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36936" name="Freeform 4358"/>
            <p:cNvSpPr>
              <a:spLocks/>
            </p:cNvSpPr>
            <p:nvPr/>
          </p:nvSpPr>
          <p:spPr bwMode="auto">
            <a:xfrm>
              <a:off x="4575" y="2399"/>
              <a:ext cx="39" cy="62"/>
            </a:xfrm>
            <a:custGeom>
              <a:avLst/>
              <a:gdLst>
                <a:gd name="T0" fmla="*/ 140 w 35"/>
                <a:gd name="T1" fmla="*/ 224 h 50"/>
                <a:gd name="T2" fmla="*/ 86 w 35"/>
                <a:gd name="T3" fmla="*/ 485 h 50"/>
                <a:gd name="T4" fmla="*/ 48 w 35"/>
                <a:gd name="T5" fmla="*/ 614 h 50"/>
                <a:gd name="T6" fmla="*/ 0 w 35"/>
                <a:gd name="T7" fmla="*/ 816 h 50"/>
                <a:gd name="T8" fmla="*/ 0 w 35"/>
                <a:gd name="T9" fmla="*/ 761 h 50"/>
                <a:gd name="T10" fmla="*/ 48 w 35"/>
                <a:gd name="T11" fmla="*/ 541 h 50"/>
                <a:gd name="T12" fmla="*/ 96 w 35"/>
                <a:gd name="T13" fmla="*/ 319 h 50"/>
                <a:gd name="T14" fmla="*/ 113 w 35"/>
                <a:gd name="T15" fmla="*/ 118 h 50"/>
                <a:gd name="T16" fmla="*/ 126 w 35"/>
                <a:gd name="T17" fmla="*/ 0 h 50"/>
                <a:gd name="T18" fmla="*/ 140 w 35"/>
                <a:gd name="T19" fmla="*/ 224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36937" name="Freeform 4359"/>
            <p:cNvSpPr>
              <a:spLocks/>
            </p:cNvSpPr>
            <p:nvPr/>
          </p:nvSpPr>
          <p:spPr bwMode="auto">
            <a:xfrm>
              <a:off x="4620" y="2352"/>
              <a:ext cx="21" cy="27"/>
            </a:xfrm>
            <a:custGeom>
              <a:avLst/>
              <a:gdLst>
                <a:gd name="T0" fmla="*/ 69 w 19"/>
                <a:gd name="T1" fmla="*/ 210 h 22"/>
                <a:gd name="T2" fmla="*/ 62 w 19"/>
                <a:gd name="T3" fmla="*/ 317 h 22"/>
                <a:gd name="T4" fmla="*/ 25 w 19"/>
                <a:gd name="T5" fmla="*/ 139 h 22"/>
                <a:gd name="T6" fmla="*/ 0 w 19"/>
                <a:gd name="T7" fmla="*/ 0 h 22"/>
                <a:gd name="T8" fmla="*/ 62 w 19"/>
                <a:gd name="T9" fmla="*/ 0 h 22"/>
                <a:gd name="T10" fmla="*/ 69 w 19"/>
                <a:gd name="T11" fmla="*/ 21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36938" name="Freeform 4360"/>
            <p:cNvSpPr>
              <a:spLocks/>
            </p:cNvSpPr>
            <p:nvPr/>
          </p:nvSpPr>
          <p:spPr bwMode="auto">
            <a:xfrm>
              <a:off x="4694" y="2396"/>
              <a:ext cx="18" cy="28"/>
            </a:xfrm>
            <a:custGeom>
              <a:avLst/>
              <a:gdLst>
                <a:gd name="T0" fmla="*/ 25 w 17"/>
                <a:gd name="T1" fmla="*/ 2 h 23"/>
                <a:gd name="T2" fmla="*/ 34 w 17"/>
                <a:gd name="T3" fmla="*/ 273 h 23"/>
                <a:gd name="T4" fmla="*/ 25 w 17"/>
                <a:gd name="T5" fmla="*/ 273 h 23"/>
                <a:gd name="T6" fmla="*/ 25 w 17"/>
                <a:gd name="T7" fmla="*/ 293 h 23"/>
                <a:gd name="T8" fmla="*/ 5 w 17"/>
                <a:gd name="T9" fmla="*/ 110 h 23"/>
                <a:gd name="T10" fmla="*/ 0 w 17"/>
                <a:gd name="T11" fmla="*/ 0 h 23"/>
                <a:gd name="T12" fmla="*/ 25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6939" name="Freeform 4361"/>
            <p:cNvSpPr>
              <a:spLocks/>
            </p:cNvSpPr>
            <p:nvPr/>
          </p:nvSpPr>
          <p:spPr bwMode="auto">
            <a:xfrm>
              <a:off x="4671" y="2372"/>
              <a:ext cx="17" cy="15"/>
            </a:xfrm>
            <a:custGeom>
              <a:avLst/>
              <a:gdLst>
                <a:gd name="T0" fmla="*/ 76 w 15"/>
                <a:gd name="T1" fmla="*/ 231 h 12"/>
                <a:gd name="T2" fmla="*/ 3 w 15"/>
                <a:gd name="T3" fmla="*/ 138 h 12"/>
                <a:gd name="T4" fmla="*/ 0 w 15"/>
                <a:gd name="T5" fmla="*/ 138 h 12"/>
                <a:gd name="T6" fmla="*/ 0 w 15"/>
                <a:gd name="T7" fmla="*/ 0 h 12"/>
                <a:gd name="T8" fmla="*/ 76 w 15"/>
                <a:gd name="T9" fmla="*/ 231 h 12"/>
                <a:gd name="T10" fmla="*/ 76 w 15"/>
                <a:gd name="T11" fmla="*/ 23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36940" name="Freeform 4362"/>
            <p:cNvSpPr>
              <a:spLocks/>
            </p:cNvSpPr>
            <p:nvPr/>
          </p:nvSpPr>
          <p:spPr bwMode="auto">
            <a:xfrm>
              <a:off x="4688" y="2424"/>
              <a:ext cx="16" cy="7"/>
            </a:xfrm>
            <a:custGeom>
              <a:avLst/>
              <a:gdLst>
                <a:gd name="T0" fmla="*/ 80 w 14"/>
                <a:gd name="T1" fmla="*/ 413 h 5"/>
                <a:gd name="T2" fmla="*/ 49 w 14"/>
                <a:gd name="T3" fmla="*/ 0 h 5"/>
                <a:gd name="T4" fmla="*/ 0 w 14"/>
                <a:gd name="T5" fmla="*/ 413 h 5"/>
                <a:gd name="T6" fmla="*/ 80 w 14"/>
                <a:gd name="T7" fmla="*/ 413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36941" name="Freeform 4363"/>
            <p:cNvSpPr>
              <a:spLocks/>
            </p:cNvSpPr>
            <p:nvPr/>
          </p:nvSpPr>
          <p:spPr bwMode="auto">
            <a:xfrm>
              <a:off x="4679" y="2399"/>
              <a:ext cx="12" cy="40"/>
            </a:xfrm>
            <a:custGeom>
              <a:avLst/>
              <a:gdLst>
                <a:gd name="T0" fmla="*/ 103 w 10"/>
                <a:gd name="T1" fmla="*/ 0 h 33"/>
                <a:gd name="T2" fmla="*/ 103 w 10"/>
                <a:gd name="T3" fmla="*/ 125 h 33"/>
                <a:gd name="T4" fmla="*/ 50 w 10"/>
                <a:gd name="T5" fmla="*/ 247 h 33"/>
                <a:gd name="T6" fmla="*/ 0 w 10"/>
                <a:gd name="T7" fmla="*/ 396 h 33"/>
                <a:gd name="T8" fmla="*/ 50 w 10"/>
                <a:gd name="T9" fmla="*/ 204 h 33"/>
                <a:gd name="T10" fmla="*/ 103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6942" name="Freeform 4364"/>
            <p:cNvSpPr>
              <a:spLocks/>
            </p:cNvSpPr>
            <p:nvPr/>
          </p:nvSpPr>
          <p:spPr bwMode="auto">
            <a:xfrm>
              <a:off x="4205" y="2197"/>
              <a:ext cx="152" cy="322"/>
            </a:xfrm>
            <a:custGeom>
              <a:avLst/>
              <a:gdLst>
                <a:gd name="T0" fmla="*/ 171 w 137"/>
                <a:gd name="T1" fmla="*/ 2964 h 260"/>
                <a:gd name="T2" fmla="*/ 203 w 137"/>
                <a:gd name="T3" fmla="*/ 2496 h 260"/>
                <a:gd name="T4" fmla="*/ 203 w 137"/>
                <a:gd name="T5" fmla="*/ 2021 h 260"/>
                <a:gd name="T6" fmla="*/ 260 w 137"/>
                <a:gd name="T7" fmla="*/ 2212 h 260"/>
                <a:gd name="T8" fmla="*/ 362 w 137"/>
                <a:gd name="T9" fmla="*/ 2416 h 260"/>
                <a:gd name="T10" fmla="*/ 362 w 137"/>
                <a:gd name="T11" fmla="*/ 2289 h 260"/>
                <a:gd name="T12" fmla="*/ 379 w 137"/>
                <a:gd name="T13" fmla="*/ 1757 h 260"/>
                <a:gd name="T14" fmla="*/ 509 w 137"/>
                <a:gd name="T15" fmla="*/ 1757 h 260"/>
                <a:gd name="T16" fmla="*/ 516 w 137"/>
                <a:gd name="T17" fmla="*/ 1349 h 260"/>
                <a:gd name="T18" fmla="*/ 447 w 137"/>
                <a:gd name="T19" fmla="*/ 830 h 260"/>
                <a:gd name="T20" fmla="*/ 347 w 137"/>
                <a:gd name="T21" fmla="*/ 651 h 260"/>
                <a:gd name="T22" fmla="*/ 282 w 137"/>
                <a:gd name="T23" fmla="*/ 651 h 260"/>
                <a:gd name="T24" fmla="*/ 226 w 137"/>
                <a:gd name="T25" fmla="*/ 540 h 260"/>
                <a:gd name="T26" fmla="*/ 171 w 137"/>
                <a:gd name="T27" fmla="*/ 224 h 260"/>
                <a:gd name="T28" fmla="*/ 139 w 137"/>
                <a:gd name="T29" fmla="*/ 0 h 260"/>
                <a:gd name="T30" fmla="*/ 91 w 137"/>
                <a:gd name="T31" fmla="*/ 207 h 260"/>
                <a:gd name="T32" fmla="*/ 4 w 137"/>
                <a:gd name="T33" fmla="*/ 540 h 260"/>
                <a:gd name="T34" fmla="*/ 41 w 137"/>
                <a:gd name="T35" fmla="*/ 830 h 260"/>
                <a:gd name="T36" fmla="*/ 113 w 137"/>
                <a:gd name="T37" fmla="*/ 1164 h 260"/>
                <a:gd name="T38" fmla="*/ 91 w 137"/>
                <a:gd name="T39" fmla="*/ 1442 h 260"/>
                <a:gd name="T40" fmla="*/ 125 w 137"/>
                <a:gd name="T41" fmla="*/ 1842 h 260"/>
                <a:gd name="T42" fmla="*/ 171 w 137"/>
                <a:gd name="T43" fmla="*/ 2249 h 260"/>
                <a:gd name="T44" fmla="*/ 171 w 137"/>
                <a:gd name="T45" fmla="*/ 2713 h 260"/>
                <a:gd name="T46" fmla="*/ 139 w 137"/>
                <a:gd name="T47" fmla="*/ 2940 h 260"/>
                <a:gd name="T48" fmla="*/ 125 w 137"/>
                <a:gd name="T49" fmla="*/ 3511 h 260"/>
                <a:gd name="T50" fmla="*/ 171 w 137"/>
                <a:gd name="T51" fmla="*/ 3641 h 260"/>
                <a:gd name="T52" fmla="*/ 215 w 137"/>
                <a:gd name="T53" fmla="*/ 3860 h 260"/>
                <a:gd name="T54" fmla="*/ 254 w 137"/>
                <a:gd name="T55" fmla="*/ 3994 h 260"/>
                <a:gd name="T56" fmla="*/ 306 w 137"/>
                <a:gd name="T57" fmla="*/ 4195 h 260"/>
                <a:gd name="T58" fmla="*/ 362 w 137"/>
                <a:gd name="T59" fmla="*/ 4084 h 260"/>
                <a:gd name="T60" fmla="*/ 288 w 137"/>
                <a:gd name="T61" fmla="*/ 3878 h 260"/>
                <a:gd name="T62" fmla="*/ 250 w 137"/>
                <a:gd name="T63" fmla="*/ 3511 h 260"/>
                <a:gd name="T64" fmla="*/ 189 w 137"/>
                <a:gd name="T65" fmla="*/ 3240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36943" name="Freeform 4365"/>
            <p:cNvSpPr>
              <a:spLocks/>
            </p:cNvSpPr>
            <p:nvPr/>
          </p:nvSpPr>
          <p:spPr bwMode="auto">
            <a:xfrm>
              <a:off x="4275" y="2133"/>
              <a:ext cx="154" cy="322"/>
            </a:xfrm>
            <a:custGeom>
              <a:avLst/>
              <a:gdLst>
                <a:gd name="T0" fmla="*/ 191 w 137"/>
                <a:gd name="T1" fmla="*/ 806 h 260"/>
                <a:gd name="T2" fmla="*/ 119 w 137"/>
                <a:gd name="T3" fmla="*/ 718 h 260"/>
                <a:gd name="T4" fmla="*/ 48 w 137"/>
                <a:gd name="T5" fmla="*/ 455 h 260"/>
                <a:gd name="T6" fmla="*/ 4 w 137"/>
                <a:gd name="T7" fmla="*/ 207 h 260"/>
                <a:gd name="T8" fmla="*/ 70 w 137"/>
                <a:gd name="T9" fmla="*/ 207 h 260"/>
                <a:gd name="T10" fmla="*/ 119 w 137"/>
                <a:gd name="T11" fmla="*/ 207 h 260"/>
                <a:gd name="T12" fmla="*/ 151 w 137"/>
                <a:gd name="T13" fmla="*/ 207 h 260"/>
                <a:gd name="T14" fmla="*/ 227 w 137"/>
                <a:gd name="T15" fmla="*/ 2 h 260"/>
                <a:gd name="T16" fmla="*/ 323 w 137"/>
                <a:gd name="T17" fmla="*/ 343 h 260"/>
                <a:gd name="T18" fmla="*/ 419 w 137"/>
                <a:gd name="T19" fmla="*/ 540 h 260"/>
                <a:gd name="T20" fmla="*/ 344 w 137"/>
                <a:gd name="T21" fmla="*/ 698 h 260"/>
                <a:gd name="T22" fmla="*/ 323 w 137"/>
                <a:gd name="T23" fmla="*/ 940 h 260"/>
                <a:gd name="T24" fmla="*/ 344 w 137"/>
                <a:gd name="T25" fmla="*/ 1487 h 260"/>
                <a:gd name="T26" fmla="*/ 408 w 137"/>
                <a:gd name="T27" fmla="*/ 1757 h 260"/>
                <a:gd name="T28" fmla="*/ 510 w 137"/>
                <a:gd name="T29" fmla="*/ 2092 h 260"/>
                <a:gd name="T30" fmla="*/ 595 w 137"/>
                <a:gd name="T31" fmla="*/ 2676 h 260"/>
                <a:gd name="T32" fmla="*/ 622 w 137"/>
                <a:gd name="T33" fmla="*/ 3164 h 260"/>
                <a:gd name="T34" fmla="*/ 618 w 137"/>
                <a:gd name="T35" fmla="*/ 3387 h 260"/>
                <a:gd name="T36" fmla="*/ 510 w 137"/>
                <a:gd name="T37" fmla="*/ 3705 h 260"/>
                <a:gd name="T38" fmla="*/ 465 w 137"/>
                <a:gd name="T39" fmla="*/ 3736 h 260"/>
                <a:gd name="T40" fmla="*/ 454 w 137"/>
                <a:gd name="T41" fmla="*/ 3860 h 260"/>
                <a:gd name="T42" fmla="*/ 419 w 137"/>
                <a:gd name="T43" fmla="*/ 3974 h 260"/>
                <a:gd name="T44" fmla="*/ 332 w 137"/>
                <a:gd name="T45" fmla="*/ 4195 h 260"/>
                <a:gd name="T46" fmla="*/ 291 w 137"/>
                <a:gd name="T47" fmla="*/ 3705 h 260"/>
                <a:gd name="T48" fmla="*/ 359 w 137"/>
                <a:gd name="T49" fmla="*/ 3588 h 260"/>
                <a:gd name="T50" fmla="*/ 389 w 137"/>
                <a:gd name="T51" fmla="*/ 3387 h 260"/>
                <a:gd name="T52" fmla="*/ 489 w 137"/>
                <a:gd name="T53" fmla="*/ 3209 h 260"/>
                <a:gd name="T54" fmla="*/ 489 w 137"/>
                <a:gd name="T55" fmla="*/ 2739 h 260"/>
                <a:gd name="T56" fmla="*/ 465 w 137"/>
                <a:gd name="T57" fmla="*/ 2244 h 260"/>
                <a:gd name="T58" fmla="*/ 454 w 137"/>
                <a:gd name="T59" fmla="*/ 2092 h 260"/>
                <a:gd name="T60" fmla="*/ 359 w 137"/>
                <a:gd name="T61" fmla="*/ 1705 h 260"/>
                <a:gd name="T62" fmla="*/ 271 w 137"/>
                <a:gd name="T63" fmla="*/ 1349 h 260"/>
                <a:gd name="T64" fmla="*/ 183 w 137"/>
                <a:gd name="T65" fmla="*/ 1028 h 260"/>
                <a:gd name="T66" fmla="*/ 215 w 137"/>
                <a:gd name="T67" fmla="*/ 925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36944" name="Freeform 4366"/>
            <p:cNvSpPr>
              <a:spLocks/>
            </p:cNvSpPr>
            <p:nvPr/>
          </p:nvSpPr>
          <p:spPr bwMode="auto">
            <a:xfrm>
              <a:off x="3388" y="2071"/>
              <a:ext cx="10" cy="31"/>
            </a:xfrm>
            <a:custGeom>
              <a:avLst/>
              <a:gdLst>
                <a:gd name="T0" fmla="*/ 27 w 9"/>
                <a:gd name="T1" fmla="*/ 253 h 26"/>
                <a:gd name="T2" fmla="*/ 4 w 9"/>
                <a:gd name="T3" fmla="*/ 253 h 26"/>
                <a:gd name="T4" fmla="*/ 0 w 9"/>
                <a:gd name="T5" fmla="*/ 249 h 26"/>
                <a:gd name="T6" fmla="*/ 0 w 9"/>
                <a:gd name="T7" fmla="*/ 72 h 26"/>
                <a:gd name="T8" fmla="*/ 4 w 9"/>
                <a:gd name="T9" fmla="*/ 0 h 26"/>
                <a:gd name="T10" fmla="*/ 33 w 9"/>
                <a:gd name="T11" fmla="*/ 148 h 26"/>
                <a:gd name="T12" fmla="*/ 27 w 9"/>
                <a:gd name="T13" fmla="*/ 25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36945" name="Freeform 4367"/>
            <p:cNvSpPr>
              <a:spLocks/>
            </p:cNvSpPr>
            <p:nvPr/>
          </p:nvSpPr>
          <p:spPr bwMode="auto">
            <a:xfrm>
              <a:off x="3237" y="1772"/>
              <a:ext cx="356" cy="320"/>
            </a:xfrm>
            <a:custGeom>
              <a:avLst/>
              <a:gdLst>
                <a:gd name="T0" fmla="*/ 147 w 319"/>
                <a:gd name="T1" fmla="*/ 1709 h 258"/>
                <a:gd name="T2" fmla="*/ 155 w 319"/>
                <a:gd name="T3" fmla="*/ 1281 h 258"/>
                <a:gd name="T4" fmla="*/ 118 w 319"/>
                <a:gd name="T5" fmla="*/ 1048 h 258"/>
                <a:gd name="T6" fmla="*/ 23 w 319"/>
                <a:gd name="T7" fmla="*/ 495 h 258"/>
                <a:gd name="T8" fmla="*/ 0 w 319"/>
                <a:gd name="T9" fmla="*/ 77 h 258"/>
                <a:gd name="T10" fmla="*/ 29 w 319"/>
                <a:gd name="T11" fmla="*/ 0 h 258"/>
                <a:gd name="T12" fmla="*/ 107 w 319"/>
                <a:gd name="T13" fmla="*/ 228 h 258"/>
                <a:gd name="T14" fmla="*/ 227 w 319"/>
                <a:gd name="T15" fmla="*/ 0 h 258"/>
                <a:gd name="T16" fmla="*/ 237 w 319"/>
                <a:gd name="T17" fmla="*/ 207 h 258"/>
                <a:gd name="T18" fmla="*/ 326 w 319"/>
                <a:gd name="T19" fmla="*/ 614 h 258"/>
                <a:gd name="T20" fmla="*/ 458 w 319"/>
                <a:gd name="T21" fmla="*/ 831 h 258"/>
                <a:gd name="T22" fmla="*/ 573 w 319"/>
                <a:gd name="T23" fmla="*/ 845 h 258"/>
                <a:gd name="T24" fmla="*/ 616 w 319"/>
                <a:gd name="T25" fmla="*/ 789 h 258"/>
                <a:gd name="T26" fmla="*/ 644 w 319"/>
                <a:gd name="T27" fmla="*/ 670 h 258"/>
                <a:gd name="T28" fmla="*/ 748 w 319"/>
                <a:gd name="T29" fmla="*/ 485 h 258"/>
                <a:gd name="T30" fmla="*/ 899 w 319"/>
                <a:gd name="T31" fmla="*/ 602 h 258"/>
                <a:gd name="T32" fmla="*/ 1017 w 319"/>
                <a:gd name="T33" fmla="*/ 845 h 258"/>
                <a:gd name="T34" fmla="*/ 1093 w 319"/>
                <a:gd name="T35" fmla="*/ 1161 h 258"/>
                <a:gd name="T36" fmla="*/ 1084 w 319"/>
                <a:gd name="T37" fmla="*/ 1558 h 258"/>
                <a:gd name="T38" fmla="*/ 1103 w 319"/>
                <a:gd name="T39" fmla="*/ 1786 h 258"/>
                <a:gd name="T40" fmla="*/ 1115 w 319"/>
                <a:gd name="T41" fmla="*/ 2055 h 258"/>
                <a:gd name="T42" fmla="*/ 1183 w 319"/>
                <a:gd name="T43" fmla="*/ 2406 h 258"/>
                <a:gd name="T44" fmla="*/ 1153 w 319"/>
                <a:gd name="T45" fmla="*/ 2858 h 258"/>
                <a:gd name="T46" fmla="*/ 1244 w 319"/>
                <a:gd name="T47" fmla="*/ 3271 h 258"/>
                <a:gd name="T48" fmla="*/ 1306 w 319"/>
                <a:gd name="T49" fmla="*/ 3616 h 258"/>
                <a:gd name="T50" fmla="*/ 1327 w 319"/>
                <a:gd name="T51" fmla="*/ 3814 h 258"/>
                <a:gd name="T52" fmla="*/ 1248 w 319"/>
                <a:gd name="T53" fmla="*/ 4016 h 258"/>
                <a:gd name="T54" fmla="*/ 1183 w 319"/>
                <a:gd name="T55" fmla="*/ 4215 h 258"/>
                <a:gd name="T56" fmla="*/ 1033 w 319"/>
                <a:gd name="T57" fmla="*/ 4079 h 258"/>
                <a:gd name="T58" fmla="*/ 946 w 319"/>
                <a:gd name="T59" fmla="*/ 3849 h 258"/>
                <a:gd name="T60" fmla="*/ 867 w 319"/>
                <a:gd name="T61" fmla="*/ 3772 h 258"/>
                <a:gd name="T62" fmla="*/ 710 w 319"/>
                <a:gd name="T63" fmla="*/ 3737 h 258"/>
                <a:gd name="T64" fmla="*/ 600 w 319"/>
                <a:gd name="T65" fmla="*/ 3472 h 258"/>
                <a:gd name="T66" fmla="*/ 513 w 319"/>
                <a:gd name="T67" fmla="*/ 3075 h 258"/>
                <a:gd name="T68" fmla="*/ 432 w 319"/>
                <a:gd name="T69" fmla="*/ 2799 h 258"/>
                <a:gd name="T70" fmla="*/ 406 w 319"/>
                <a:gd name="T71" fmla="*/ 2684 h 258"/>
                <a:gd name="T72" fmla="*/ 373 w 319"/>
                <a:gd name="T73" fmla="*/ 2858 h 258"/>
                <a:gd name="T74" fmla="*/ 326 w 319"/>
                <a:gd name="T75" fmla="*/ 2539 h 258"/>
                <a:gd name="T76" fmla="*/ 299 w 319"/>
                <a:gd name="T77" fmla="*/ 2307 h 258"/>
                <a:gd name="T78" fmla="*/ 237 w 319"/>
                <a:gd name="T79" fmla="*/ 2030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36946" name="Freeform 4368"/>
            <p:cNvSpPr>
              <a:spLocks/>
            </p:cNvSpPr>
            <p:nvPr/>
          </p:nvSpPr>
          <p:spPr bwMode="auto">
            <a:xfrm>
              <a:off x="3165" y="1825"/>
              <a:ext cx="173" cy="181"/>
            </a:xfrm>
            <a:custGeom>
              <a:avLst/>
              <a:gdLst>
                <a:gd name="T0" fmla="*/ 447 w 154"/>
                <a:gd name="T1" fmla="*/ 1002 h 146"/>
                <a:gd name="T2" fmla="*/ 447 w 154"/>
                <a:gd name="T3" fmla="*/ 838 h 146"/>
                <a:gd name="T4" fmla="*/ 464 w 154"/>
                <a:gd name="T5" fmla="*/ 564 h 146"/>
                <a:gd name="T6" fmla="*/ 464 w 154"/>
                <a:gd name="T7" fmla="*/ 455 h 146"/>
                <a:gd name="T8" fmla="*/ 417 w 154"/>
                <a:gd name="T9" fmla="*/ 345 h 146"/>
                <a:gd name="T10" fmla="*/ 354 w 154"/>
                <a:gd name="T11" fmla="*/ 0 h 146"/>
                <a:gd name="T12" fmla="*/ 315 w 154"/>
                <a:gd name="T13" fmla="*/ 2 h 146"/>
                <a:gd name="T14" fmla="*/ 295 w 154"/>
                <a:gd name="T15" fmla="*/ 0 h 146"/>
                <a:gd name="T16" fmla="*/ 215 w 154"/>
                <a:gd name="T17" fmla="*/ 0 h 146"/>
                <a:gd name="T18" fmla="*/ 198 w 154"/>
                <a:gd name="T19" fmla="*/ 2 h 146"/>
                <a:gd name="T20" fmla="*/ 126 w 154"/>
                <a:gd name="T21" fmla="*/ 260 h 146"/>
                <a:gd name="T22" fmla="*/ 126 w 154"/>
                <a:gd name="T23" fmla="*/ 541 h 146"/>
                <a:gd name="T24" fmla="*/ 126 w 154"/>
                <a:gd name="T25" fmla="*/ 808 h 146"/>
                <a:gd name="T26" fmla="*/ 62 w 154"/>
                <a:gd name="T27" fmla="*/ 974 h 146"/>
                <a:gd name="T28" fmla="*/ 0 w 154"/>
                <a:gd name="T29" fmla="*/ 1103 h 146"/>
                <a:gd name="T30" fmla="*/ 30 w 154"/>
                <a:gd name="T31" fmla="*/ 1469 h 146"/>
                <a:gd name="T32" fmla="*/ 111 w 154"/>
                <a:gd name="T33" fmla="*/ 1540 h 146"/>
                <a:gd name="T34" fmla="*/ 176 w 154"/>
                <a:gd name="T35" fmla="*/ 1695 h 146"/>
                <a:gd name="T36" fmla="*/ 233 w 154"/>
                <a:gd name="T37" fmla="*/ 1780 h 146"/>
                <a:gd name="T38" fmla="*/ 295 w 154"/>
                <a:gd name="T39" fmla="*/ 1903 h 146"/>
                <a:gd name="T40" fmla="*/ 364 w 154"/>
                <a:gd name="T41" fmla="*/ 2124 h 146"/>
                <a:gd name="T42" fmla="*/ 438 w 154"/>
                <a:gd name="T43" fmla="*/ 2313 h 146"/>
                <a:gd name="T44" fmla="*/ 564 w 154"/>
                <a:gd name="T45" fmla="*/ 2391 h 146"/>
                <a:gd name="T46" fmla="*/ 597 w 154"/>
                <a:gd name="T47" fmla="*/ 2124 h 146"/>
                <a:gd name="T48" fmla="*/ 654 w 154"/>
                <a:gd name="T49" fmla="*/ 2077 h 146"/>
                <a:gd name="T50" fmla="*/ 698 w 154"/>
                <a:gd name="T51" fmla="*/ 2124 h 146"/>
                <a:gd name="T52" fmla="*/ 675 w 154"/>
                <a:gd name="T53" fmla="*/ 1996 h 146"/>
                <a:gd name="T54" fmla="*/ 646 w 154"/>
                <a:gd name="T55" fmla="*/ 1820 h 146"/>
                <a:gd name="T56" fmla="*/ 621 w 154"/>
                <a:gd name="T57" fmla="*/ 1820 h 146"/>
                <a:gd name="T58" fmla="*/ 621 w 154"/>
                <a:gd name="T59" fmla="*/ 1584 h 146"/>
                <a:gd name="T60" fmla="*/ 597 w 154"/>
                <a:gd name="T61" fmla="*/ 1469 h 146"/>
                <a:gd name="T62" fmla="*/ 552 w 154"/>
                <a:gd name="T63" fmla="*/ 1299 h 146"/>
                <a:gd name="T64" fmla="*/ 488 w 154"/>
                <a:gd name="T65" fmla="*/ 1207 h 146"/>
                <a:gd name="T66" fmla="*/ 447 w 154"/>
                <a:gd name="T67" fmla="*/ 1002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36947" name="Freeform 4369"/>
            <p:cNvSpPr>
              <a:spLocks/>
            </p:cNvSpPr>
            <p:nvPr/>
          </p:nvSpPr>
          <p:spPr bwMode="auto">
            <a:xfrm>
              <a:off x="3306" y="1983"/>
              <a:ext cx="32" cy="32"/>
            </a:xfrm>
            <a:custGeom>
              <a:avLst/>
              <a:gdLst>
                <a:gd name="T0" fmla="*/ 85 w 29"/>
                <a:gd name="T1" fmla="*/ 143 h 26"/>
                <a:gd name="T2" fmla="*/ 68 w 29"/>
                <a:gd name="T3" fmla="*/ 143 h 26"/>
                <a:gd name="T4" fmla="*/ 68 w 29"/>
                <a:gd name="T5" fmla="*/ 217 h 26"/>
                <a:gd name="T6" fmla="*/ 104 w 29"/>
                <a:gd name="T7" fmla="*/ 388 h 26"/>
                <a:gd name="T8" fmla="*/ 62 w 29"/>
                <a:gd name="T9" fmla="*/ 367 h 26"/>
                <a:gd name="T10" fmla="*/ 56 w 29"/>
                <a:gd name="T11" fmla="*/ 273 h 26"/>
                <a:gd name="T12" fmla="*/ 0 w 29"/>
                <a:gd name="T13" fmla="*/ 273 h 26"/>
                <a:gd name="T14" fmla="*/ 25 w 29"/>
                <a:gd name="T15" fmla="*/ 48 h 26"/>
                <a:gd name="T16" fmla="*/ 68 w 29"/>
                <a:gd name="T17" fmla="*/ 0 h 26"/>
                <a:gd name="T18" fmla="*/ 85 w 29"/>
                <a:gd name="T19" fmla="*/ 14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36948" name="Freeform 4370"/>
            <p:cNvSpPr>
              <a:spLocks/>
            </p:cNvSpPr>
            <p:nvPr/>
          </p:nvSpPr>
          <p:spPr bwMode="auto">
            <a:xfrm>
              <a:off x="3876" y="1974"/>
              <a:ext cx="144" cy="88"/>
            </a:xfrm>
            <a:custGeom>
              <a:avLst/>
              <a:gdLst>
                <a:gd name="T0" fmla="*/ 343 w 128"/>
                <a:gd name="T1" fmla="*/ 932 h 71"/>
                <a:gd name="T2" fmla="*/ 259 w 128"/>
                <a:gd name="T3" fmla="*/ 890 h 71"/>
                <a:gd name="T4" fmla="*/ 179 w 128"/>
                <a:gd name="T5" fmla="*/ 814 h 71"/>
                <a:gd name="T6" fmla="*/ 88 w 128"/>
                <a:gd name="T7" fmla="*/ 669 h 71"/>
                <a:gd name="T8" fmla="*/ 0 w 128"/>
                <a:gd name="T9" fmla="*/ 493 h 71"/>
                <a:gd name="T10" fmla="*/ 0 w 128"/>
                <a:gd name="T11" fmla="*/ 319 h 71"/>
                <a:gd name="T12" fmla="*/ 33 w 128"/>
                <a:gd name="T13" fmla="*/ 77 h 71"/>
                <a:gd name="T14" fmla="*/ 47 w 128"/>
                <a:gd name="T15" fmla="*/ 118 h 71"/>
                <a:gd name="T16" fmla="*/ 78 w 128"/>
                <a:gd name="T17" fmla="*/ 0 h 71"/>
                <a:gd name="T18" fmla="*/ 140 w 128"/>
                <a:gd name="T19" fmla="*/ 118 h 71"/>
                <a:gd name="T20" fmla="*/ 231 w 128"/>
                <a:gd name="T21" fmla="*/ 395 h 71"/>
                <a:gd name="T22" fmla="*/ 259 w 128"/>
                <a:gd name="T23" fmla="*/ 352 h 71"/>
                <a:gd name="T24" fmla="*/ 271 w 128"/>
                <a:gd name="T25" fmla="*/ 428 h 71"/>
                <a:gd name="T26" fmla="*/ 343 w 128"/>
                <a:gd name="T27" fmla="*/ 540 h 71"/>
                <a:gd name="T28" fmla="*/ 354 w 128"/>
                <a:gd name="T29" fmla="*/ 611 h 71"/>
                <a:gd name="T30" fmla="*/ 434 w 128"/>
                <a:gd name="T31" fmla="*/ 699 h 71"/>
                <a:gd name="T32" fmla="*/ 487 w 128"/>
                <a:gd name="T33" fmla="*/ 742 h 71"/>
                <a:gd name="T34" fmla="*/ 587 w 128"/>
                <a:gd name="T35" fmla="*/ 742 h 71"/>
                <a:gd name="T36" fmla="*/ 594 w 128"/>
                <a:gd name="T37" fmla="*/ 1155 h 71"/>
                <a:gd name="T38" fmla="*/ 528 w 128"/>
                <a:gd name="T39" fmla="*/ 1155 h 71"/>
                <a:gd name="T40" fmla="*/ 434 w 128"/>
                <a:gd name="T41" fmla="*/ 1140 h 71"/>
                <a:gd name="T42" fmla="*/ 372 w 128"/>
                <a:gd name="T43" fmla="*/ 1096 h 71"/>
                <a:gd name="T44" fmla="*/ 343 w 128"/>
                <a:gd name="T45" fmla="*/ 93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36949" name="Freeform 4371"/>
            <p:cNvSpPr>
              <a:spLocks/>
            </p:cNvSpPr>
            <p:nvPr/>
          </p:nvSpPr>
          <p:spPr bwMode="auto">
            <a:xfrm>
              <a:off x="3546" y="1831"/>
              <a:ext cx="259" cy="293"/>
            </a:xfrm>
            <a:custGeom>
              <a:avLst/>
              <a:gdLst>
                <a:gd name="T0" fmla="*/ 444 w 231"/>
                <a:gd name="T1" fmla="*/ 3574 h 236"/>
                <a:gd name="T2" fmla="*/ 512 w 231"/>
                <a:gd name="T3" fmla="*/ 3852 h 236"/>
                <a:gd name="T4" fmla="*/ 591 w 231"/>
                <a:gd name="T5" fmla="*/ 3852 h 236"/>
                <a:gd name="T6" fmla="*/ 656 w 231"/>
                <a:gd name="T7" fmla="*/ 3771 h 236"/>
                <a:gd name="T8" fmla="*/ 743 w 231"/>
                <a:gd name="T9" fmla="*/ 3721 h 236"/>
                <a:gd name="T10" fmla="*/ 676 w 231"/>
                <a:gd name="T11" fmla="*/ 3319 h 236"/>
                <a:gd name="T12" fmla="*/ 618 w 231"/>
                <a:gd name="T13" fmla="*/ 3037 h 236"/>
                <a:gd name="T14" fmla="*/ 676 w 231"/>
                <a:gd name="T15" fmla="*/ 2669 h 236"/>
                <a:gd name="T16" fmla="*/ 790 w 231"/>
                <a:gd name="T17" fmla="*/ 2427 h 236"/>
                <a:gd name="T18" fmla="*/ 871 w 231"/>
                <a:gd name="T19" fmla="*/ 1977 h 236"/>
                <a:gd name="T20" fmla="*/ 879 w 231"/>
                <a:gd name="T21" fmla="*/ 1563 h 236"/>
                <a:gd name="T22" fmla="*/ 903 w 231"/>
                <a:gd name="T23" fmla="*/ 1332 h 236"/>
                <a:gd name="T24" fmla="*/ 838 w 231"/>
                <a:gd name="T25" fmla="*/ 1163 h 236"/>
                <a:gd name="T26" fmla="*/ 825 w 231"/>
                <a:gd name="T27" fmla="*/ 895 h 236"/>
                <a:gd name="T28" fmla="*/ 790 w 231"/>
                <a:gd name="T29" fmla="*/ 672 h 236"/>
                <a:gd name="T30" fmla="*/ 954 w 231"/>
                <a:gd name="T31" fmla="*/ 672 h 236"/>
                <a:gd name="T32" fmla="*/ 925 w 231"/>
                <a:gd name="T33" fmla="*/ 295 h 236"/>
                <a:gd name="T34" fmla="*/ 860 w 231"/>
                <a:gd name="T35" fmla="*/ 62 h 236"/>
                <a:gd name="T36" fmla="*/ 699 w 231"/>
                <a:gd name="T37" fmla="*/ 62 h 236"/>
                <a:gd name="T38" fmla="*/ 584 w 231"/>
                <a:gd name="T39" fmla="*/ 295 h 236"/>
                <a:gd name="T40" fmla="*/ 610 w 231"/>
                <a:gd name="T41" fmla="*/ 771 h 236"/>
                <a:gd name="T42" fmla="*/ 530 w 231"/>
                <a:gd name="T43" fmla="*/ 895 h 236"/>
                <a:gd name="T44" fmla="*/ 521 w 231"/>
                <a:gd name="T45" fmla="*/ 1245 h 236"/>
                <a:gd name="T46" fmla="*/ 444 w 231"/>
                <a:gd name="T47" fmla="*/ 1563 h 236"/>
                <a:gd name="T48" fmla="*/ 363 w 231"/>
                <a:gd name="T49" fmla="*/ 1773 h 236"/>
                <a:gd name="T50" fmla="*/ 353 w 231"/>
                <a:gd name="T51" fmla="*/ 2066 h 236"/>
                <a:gd name="T52" fmla="*/ 219 w 231"/>
                <a:gd name="T53" fmla="*/ 2226 h 236"/>
                <a:gd name="T54" fmla="*/ 48 w 231"/>
                <a:gd name="T55" fmla="*/ 2153 h 236"/>
                <a:gd name="T56" fmla="*/ 38 w 231"/>
                <a:gd name="T57" fmla="*/ 2273 h 236"/>
                <a:gd name="T58" fmla="*/ 145 w 231"/>
                <a:gd name="T59" fmla="*/ 2599 h 236"/>
                <a:gd name="T60" fmla="*/ 185 w 231"/>
                <a:gd name="T61" fmla="*/ 2954 h 236"/>
                <a:gd name="T62" fmla="*/ 135 w 231"/>
                <a:gd name="T63" fmla="*/ 3160 h 236"/>
                <a:gd name="T64" fmla="*/ 95 w 231"/>
                <a:gd name="T65" fmla="*/ 3502 h 236"/>
                <a:gd name="T66" fmla="*/ 230 w 231"/>
                <a:gd name="T67" fmla="*/ 3456 h 236"/>
                <a:gd name="T68" fmla="*/ 353 w 231"/>
                <a:gd name="T69" fmla="*/ 3456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36950" name="Freeform 4372"/>
            <p:cNvSpPr>
              <a:spLocks/>
            </p:cNvSpPr>
            <p:nvPr/>
          </p:nvSpPr>
          <p:spPr bwMode="auto">
            <a:xfrm>
              <a:off x="2935" y="1948"/>
              <a:ext cx="196" cy="219"/>
            </a:xfrm>
            <a:custGeom>
              <a:avLst/>
              <a:gdLst>
                <a:gd name="T0" fmla="*/ 614 w 175"/>
                <a:gd name="T1" fmla="*/ 1054 h 177"/>
                <a:gd name="T2" fmla="*/ 554 w 175"/>
                <a:gd name="T3" fmla="*/ 744 h 177"/>
                <a:gd name="T4" fmla="*/ 514 w 175"/>
                <a:gd name="T5" fmla="*/ 486 h 177"/>
                <a:gd name="T6" fmla="*/ 512 w 175"/>
                <a:gd name="T7" fmla="*/ 530 h 177"/>
                <a:gd name="T8" fmla="*/ 540 w 175"/>
                <a:gd name="T9" fmla="*/ 744 h 177"/>
                <a:gd name="T10" fmla="*/ 554 w 175"/>
                <a:gd name="T11" fmla="*/ 995 h 177"/>
                <a:gd name="T12" fmla="*/ 587 w 175"/>
                <a:gd name="T13" fmla="*/ 1154 h 177"/>
                <a:gd name="T14" fmla="*/ 619 w 175"/>
                <a:gd name="T15" fmla="*/ 1406 h 177"/>
                <a:gd name="T16" fmla="*/ 646 w 175"/>
                <a:gd name="T17" fmla="*/ 1573 h 177"/>
                <a:gd name="T18" fmla="*/ 683 w 175"/>
                <a:gd name="T19" fmla="*/ 1767 h 177"/>
                <a:gd name="T20" fmla="*/ 722 w 175"/>
                <a:gd name="T21" fmla="*/ 1996 h 177"/>
                <a:gd name="T22" fmla="*/ 765 w 175"/>
                <a:gd name="T23" fmla="*/ 2186 h 177"/>
                <a:gd name="T24" fmla="*/ 756 w 175"/>
                <a:gd name="T25" fmla="*/ 2186 h 177"/>
                <a:gd name="T26" fmla="*/ 756 w 175"/>
                <a:gd name="T27" fmla="*/ 2452 h 177"/>
                <a:gd name="T28" fmla="*/ 722 w 175"/>
                <a:gd name="T29" fmla="*/ 2508 h 177"/>
                <a:gd name="T30" fmla="*/ 718 w 175"/>
                <a:gd name="T31" fmla="*/ 2508 h 177"/>
                <a:gd name="T32" fmla="*/ 693 w 175"/>
                <a:gd name="T33" fmla="*/ 2673 h 177"/>
                <a:gd name="T34" fmla="*/ 663 w 175"/>
                <a:gd name="T35" fmla="*/ 2705 h 177"/>
                <a:gd name="T36" fmla="*/ 644 w 175"/>
                <a:gd name="T37" fmla="*/ 2811 h 177"/>
                <a:gd name="T38" fmla="*/ 554 w 175"/>
                <a:gd name="T39" fmla="*/ 2795 h 177"/>
                <a:gd name="T40" fmla="*/ 475 w 175"/>
                <a:gd name="T41" fmla="*/ 2754 h 177"/>
                <a:gd name="T42" fmla="*/ 475 w 175"/>
                <a:gd name="T43" fmla="*/ 2705 h 177"/>
                <a:gd name="T44" fmla="*/ 467 w 175"/>
                <a:gd name="T45" fmla="*/ 2754 h 177"/>
                <a:gd name="T46" fmla="*/ 411 w 175"/>
                <a:gd name="T47" fmla="*/ 2754 h 177"/>
                <a:gd name="T48" fmla="*/ 364 w 175"/>
                <a:gd name="T49" fmla="*/ 2754 h 177"/>
                <a:gd name="T50" fmla="*/ 314 w 175"/>
                <a:gd name="T51" fmla="*/ 2754 h 177"/>
                <a:gd name="T52" fmla="*/ 259 w 175"/>
                <a:gd name="T53" fmla="*/ 2754 h 177"/>
                <a:gd name="T54" fmla="*/ 208 w 175"/>
                <a:gd name="T55" fmla="*/ 2754 h 177"/>
                <a:gd name="T56" fmla="*/ 144 w 175"/>
                <a:gd name="T57" fmla="*/ 2754 h 177"/>
                <a:gd name="T58" fmla="*/ 94 w 175"/>
                <a:gd name="T59" fmla="*/ 2754 h 177"/>
                <a:gd name="T60" fmla="*/ 43 w 175"/>
                <a:gd name="T61" fmla="*/ 2754 h 177"/>
                <a:gd name="T62" fmla="*/ 43 w 175"/>
                <a:gd name="T63" fmla="*/ 2484 h 177"/>
                <a:gd name="T64" fmla="*/ 43 w 175"/>
                <a:gd name="T65" fmla="*/ 2226 h 177"/>
                <a:gd name="T66" fmla="*/ 30 w 175"/>
                <a:gd name="T67" fmla="*/ 1954 h 177"/>
                <a:gd name="T68" fmla="*/ 24 w 175"/>
                <a:gd name="T69" fmla="*/ 1683 h 177"/>
                <a:gd name="T70" fmla="*/ 24 w 175"/>
                <a:gd name="T71" fmla="*/ 1428 h 177"/>
                <a:gd name="T72" fmla="*/ 24 w 175"/>
                <a:gd name="T73" fmla="*/ 1136 h 177"/>
                <a:gd name="T74" fmla="*/ 3 w 175"/>
                <a:gd name="T75" fmla="*/ 860 h 177"/>
                <a:gd name="T76" fmla="*/ 0 w 175"/>
                <a:gd name="T77" fmla="*/ 632 h 177"/>
                <a:gd name="T78" fmla="*/ 0 w 175"/>
                <a:gd name="T79" fmla="*/ 413 h 177"/>
                <a:gd name="T80" fmla="*/ 0 w 175"/>
                <a:gd name="T81" fmla="*/ 207 h 177"/>
                <a:gd name="T82" fmla="*/ 3 w 175"/>
                <a:gd name="T83" fmla="*/ 0 h 177"/>
                <a:gd name="T84" fmla="*/ 54 w 175"/>
                <a:gd name="T85" fmla="*/ 0 h 177"/>
                <a:gd name="T86" fmla="*/ 159 w 175"/>
                <a:gd name="T87" fmla="*/ 115 h 177"/>
                <a:gd name="T88" fmla="*/ 259 w 175"/>
                <a:gd name="T89" fmla="*/ 218 h 177"/>
                <a:gd name="T90" fmla="*/ 353 w 175"/>
                <a:gd name="T91" fmla="*/ 115 h 177"/>
                <a:gd name="T92" fmla="*/ 394 w 175"/>
                <a:gd name="T93" fmla="*/ 2 h 177"/>
                <a:gd name="T94" fmla="*/ 367 w 175"/>
                <a:gd name="T95" fmla="*/ 75 h 177"/>
                <a:gd name="T96" fmla="*/ 398 w 175"/>
                <a:gd name="T97" fmla="*/ 2 h 177"/>
                <a:gd name="T98" fmla="*/ 467 w 175"/>
                <a:gd name="T99" fmla="*/ 115 h 177"/>
                <a:gd name="T100" fmla="*/ 487 w 175"/>
                <a:gd name="T101" fmla="*/ 167 h 177"/>
                <a:gd name="T102" fmla="*/ 514 w 175"/>
                <a:gd name="T103" fmla="*/ 207 h 177"/>
                <a:gd name="T104" fmla="*/ 614 w 175"/>
                <a:gd name="T105" fmla="*/ 115 h 177"/>
                <a:gd name="T106" fmla="*/ 644 w 175"/>
                <a:gd name="T107" fmla="*/ 392 h 177"/>
                <a:gd name="T108" fmla="*/ 671 w 175"/>
                <a:gd name="T109" fmla="*/ 632 h 177"/>
                <a:gd name="T110" fmla="*/ 663 w 175"/>
                <a:gd name="T111" fmla="*/ 860 h 177"/>
                <a:gd name="T112" fmla="*/ 644 w 175"/>
                <a:gd name="T113" fmla="*/ 1089 h 177"/>
                <a:gd name="T114" fmla="*/ 614 w 175"/>
                <a:gd name="T115" fmla="*/ 105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36951" name="Freeform 4373"/>
            <p:cNvSpPr>
              <a:spLocks/>
            </p:cNvSpPr>
            <p:nvPr/>
          </p:nvSpPr>
          <p:spPr bwMode="auto">
            <a:xfrm>
              <a:off x="3689" y="1864"/>
              <a:ext cx="481" cy="606"/>
            </a:xfrm>
            <a:custGeom>
              <a:avLst/>
              <a:gdLst>
                <a:gd name="T0" fmla="*/ 311 w 431"/>
                <a:gd name="T1" fmla="*/ 259 h 489"/>
                <a:gd name="T2" fmla="*/ 253 w 431"/>
                <a:gd name="T3" fmla="*/ 455 h 489"/>
                <a:gd name="T4" fmla="*/ 286 w 431"/>
                <a:gd name="T5" fmla="*/ 802 h 489"/>
                <a:gd name="T6" fmla="*/ 295 w 431"/>
                <a:gd name="T7" fmla="*/ 1103 h 489"/>
                <a:gd name="T8" fmla="*/ 253 w 431"/>
                <a:gd name="T9" fmla="*/ 1723 h 489"/>
                <a:gd name="T10" fmla="*/ 107 w 431"/>
                <a:gd name="T11" fmla="*/ 2180 h 489"/>
                <a:gd name="T12" fmla="*/ 98 w 431"/>
                <a:gd name="T13" fmla="*/ 2650 h 489"/>
                <a:gd name="T14" fmla="*/ 170 w 431"/>
                <a:gd name="T15" fmla="*/ 3223 h 489"/>
                <a:gd name="T16" fmla="*/ 29 w 431"/>
                <a:gd name="T17" fmla="*/ 3223 h 489"/>
                <a:gd name="T18" fmla="*/ 0 w 431"/>
                <a:gd name="T19" fmla="*/ 3403 h 489"/>
                <a:gd name="T20" fmla="*/ 69 w 431"/>
                <a:gd name="T21" fmla="*/ 3677 h 489"/>
                <a:gd name="T22" fmla="*/ 95 w 431"/>
                <a:gd name="T23" fmla="*/ 3796 h 489"/>
                <a:gd name="T24" fmla="*/ 182 w 431"/>
                <a:gd name="T25" fmla="*/ 4258 h 489"/>
                <a:gd name="T26" fmla="*/ 282 w 431"/>
                <a:gd name="T27" fmla="*/ 3833 h 489"/>
                <a:gd name="T28" fmla="*/ 295 w 431"/>
                <a:gd name="T29" fmla="*/ 3994 h 489"/>
                <a:gd name="T30" fmla="*/ 316 w 431"/>
                <a:gd name="T31" fmla="*/ 4168 h 489"/>
                <a:gd name="T32" fmla="*/ 336 w 431"/>
                <a:gd name="T33" fmla="*/ 4770 h 489"/>
                <a:gd name="T34" fmla="*/ 394 w 431"/>
                <a:gd name="T35" fmla="*/ 5495 h 489"/>
                <a:gd name="T36" fmla="*/ 468 w 431"/>
                <a:gd name="T37" fmla="*/ 6189 h 489"/>
                <a:gd name="T38" fmla="*/ 565 w 431"/>
                <a:gd name="T39" fmla="*/ 6998 h 489"/>
                <a:gd name="T40" fmla="*/ 644 w 431"/>
                <a:gd name="T41" fmla="*/ 7639 h 489"/>
                <a:gd name="T42" fmla="*/ 744 w 431"/>
                <a:gd name="T43" fmla="*/ 7786 h 489"/>
                <a:gd name="T44" fmla="*/ 792 w 431"/>
                <a:gd name="T45" fmla="*/ 7525 h 489"/>
                <a:gd name="T46" fmla="*/ 835 w 431"/>
                <a:gd name="T47" fmla="*/ 7071 h 489"/>
                <a:gd name="T48" fmla="*/ 859 w 431"/>
                <a:gd name="T49" fmla="*/ 6401 h 489"/>
                <a:gd name="T50" fmla="*/ 877 w 431"/>
                <a:gd name="T51" fmla="*/ 5718 h 489"/>
                <a:gd name="T52" fmla="*/ 922 w 431"/>
                <a:gd name="T53" fmla="*/ 5559 h 489"/>
                <a:gd name="T54" fmla="*/ 1035 w 431"/>
                <a:gd name="T55" fmla="*/ 5036 h 489"/>
                <a:gd name="T56" fmla="*/ 1194 w 431"/>
                <a:gd name="T57" fmla="*/ 4486 h 489"/>
                <a:gd name="T58" fmla="*/ 1289 w 431"/>
                <a:gd name="T59" fmla="*/ 3924 h 489"/>
                <a:gd name="T60" fmla="*/ 1343 w 431"/>
                <a:gd name="T61" fmla="*/ 3994 h 489"/>
                <a:gd name="T62" fmla="*/ 1333 w 431"/>
                <a:gd name="T63" fmla="*/ 3723 h 489"/>
                <a:gd name="T64" fmla="*/ 1266 w 431"/>
                <a:gd name="T65" fmla="*/ 3137 h 489"/>
                <a:gd name="T66" fmla="*/ 1258 w 431"/>
                <a:gd name="T67" fmla="*/ 2791 h 489"/>
                <a:gd name="T68" fmla="*/ 1321 w 431"/>
                <a:gd name="T69" fmla="*/ 2760 h 489"/>
                <a:gd name="T70" fmla="*/ 1430 w 431"/>
                <a:gd name="T71" fmla="*/ 2967 h 489"/>
                <a:gd name="T72" fmla="*/ 1532 w 431"/>
                <a:gd name="T73" fmla="*/ 3223 h 489"/>
                <a:gd name="T74" fmla="*/ 1501 w 431"/>
                <a:gd name="T75" fmla="*/ 3606 h 489"/>
                <a:gd name="T76" fmla="*/ 1579 w 431"/>
                <a:gd name="T77" fmla="*/ 3924 h 489"/>
                <a:gd name="T78" fmla="*/ 1617 w 431"/>
                <a:gd name="T79" fmla="*/ 3332 h 489"/>
                <a:gd name="T80" fmla="*/ 1680 w 431"/>
                <a:gd name="T81" fmla="*/ 2869 h 489"/>
                <a:gd name="T82" fmla="*/ 1792 w 431"/>
                <a:gd name="T83" fmla="*/ 2395 h 489"/>
                <a:gd name="T84" fmla="*/ 1792 w 431"/>
                <a:gd name="T85" fmla="*/ 2117 h 489"/>
                <a:gd name="T86" fmla="*/ 1710 w 431"/>
                <a:gd name="T87" fmla="*/ 1868 h 489"/>
                <a:gd name="T88" fmla="*/ 1645 w 431"/>
                <a:gd name="T89" fmla="*/ 1868 h 489"/>
                <a:gd name="T90" fmla="*/ 1501 w 431"/>
                <a:gd name="T91" fmla="*/ 2153 h 489"/>
                <a:gd name="T92" fmla="*/ 1475 w 431"/>
                <a:gd name="T93" fmla="*/ 2488 h 489"/>
                <a:gd name="T94" fmla="*/ 1286 w 431"/>
                <a:gd name="T95" fmla="*/ 2488 h 489"/>
                <a:gd name="T96" fmla="*/ 1222 w 431"/>
                <a:gd name="T97" fmla="*/ 2180 h 489"/>
                <a:gd name="T98" fmla="*/ 1086 w 431"/>
                <a:gd name="T99" fmla="*/ 2573 h 489"/>
                <a:gd name="T100" fmla="*/ 927 w 431"/>
                <a:gd name="T101" fmla="*/ 2345 h 489"/>
                <a:gd name="T102" fmla="*/ 699 w 431"/>
                <a:gd name="T103" fmla="*/ 1956 h 489"/>
                <a:gd name="T104" fmla="*/ 670 w 431"/>
                <a:gd name="T105" fmla="*/ 1378 h 489"/>
                <a:gd name="T106" fmla="*/ 537 w 431"/>
                <a:gd name="T107" fmla="*/ 835 h 489"/>
                <a:gd name="T108" fmla="*/ 539 w 431"/>
                <a:gd name="T109" fmla="*/ 540 h 489"/>
                <a:gd name="T110" fmla="*/ 539 w 431"/>
                <a:gd name="T111" fmla="*/ 345 h 489"/>
                <a:gd name="T112" fmla="*/ 513 w 431"/>
                <a:gd name="T113" fmla="*/ 181 h 489"/>
                <a:gd name="T114" fmla="*/ 458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36952" name="Freeform 4374"/>
            <p:cNvSpPr>
              <a:spLocks/>
            </p:cNvSpPr>
            <p:nvPr/>
          </p:nvSpPr>
          <p:spPr bwMode="auto">
            <a:xfrm>
              <a:off x="3092" y="1914"/>
              <a:ext cx="21" cy="83"/>
            </a:xfrm>
            <a:custGeom>
              <a:avLst/>
              <a:gdLst>
                <a:gd name="T0" fmla="*/ 51 w 19"/>
                <a:gd name="T1" fmla="*/ 898 h 68"/>
                <a:gd name="T2" fmla="*/ 25 w 19"/>
                <a:gd name="T3" fmla="*/ 691 h 68"/>
                <a:gd name="T4" fmla="*/ 0 w 19"/>
                <a:gd name="T5" fmla="*/ 464 h 68"/>
                <a:gd name="T6" fmla="*/ 4 w 19"/>
                <a:gd name="T7" fmla="*/ 254 h 68"/>
                <a:gd name="T8" fmla="*/ 42 w 19"/>
                <a:gd name="T9" fmla="*/ 2 h 68"/>
                <a:gd name="T10" fmla="*/ 69 w 19"/>
                <a:gd name="T11" fmla="*/ 0 h 68"/>
                <a:gd name="T12" fmla="*/ 69 w 19"/>
                <a:gd name="T13" fmla="*/ 115 h 68"/>
                <a:gd name="T14" fmla="*/ 69 w 19"/>
                <a:gd name="T15" fmla="*/ 310 h 68"/>
                <a:gd name="T16" fmla="*/ 60 w 19"/>
                <a:gd name="T17" fmla="*/ 494 h 68"/>
                <a:gd name="T18" fmla="*/ 51 w 19"/>
                <a:gd name="T19" fmla="*/ 691 h 68"/>
                <a:gd name="T20" fmla="*/ 51 w 19"/>
                <a:gd name="T21" fmla="*/ 896 h 68"/>
                <a:gd name="T22" fmla="*/ 51 w 19"/>
                <a:gd name="T23" fmla="*/ 898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6953" name="Freeform 4375"/>
            <p:cNvSpPr>
              <a:spLocks/>
            </p:cNvSpPr>
            <p:nvPr/>
          </p:nvSpPr>
          <p:spPr bwMode="auto">
            <a:xfrm>
              <a:off x="3108" y="1910"/>
              <a:ext cx="66" cy="94"/>
            </a:xfrm>
            <a:custGeom>
              <a:avLst/>
              <a:gdLst>
                <a:gd name="T0" fmla="*/ 105 w 59"/>
                <a:gd name="T1" fmla="*/ 317 h 76"/>
                <a:gd name="T2" fmla="*/ 23 w 59"/>
                <a:gd name="T3" fmla="*/ 207 h 76"/>
                <a:gd name="T4" fmla="*/ 23 w 59"/>
                <a:gd name="T5" fmla="*/ 413 h 76"/>
                <a:gd name="T6" fmla="*/ 2 w 59"/>
                <a:gd name="T7" fmla="*/ 651 h 76"/>
                <a:gd name="T8" fmla="*/ 0 w 59"/>
                <a:gd name="T9" fmla="*/ 878 h 76"/>
                <a:gd name="T10" fmla="*/ 0 w 59"/>
                <a:gd name="T11" fmla="*/ 1087 h 76"/>
                <a:gd name="T12" fmla="*/ 0 w 59"/>
                <a:gd name="T13" fmla="*/ 1135 h 76"/>
                <a:gd name="T14" fmla="*/ 70 w 59"/>
                <a:gd name="T15" fmla="*/ 1197 h 76"/>
                <a:gd name="T16" fmla="*/ 120 w 59"/>
                <a:gd name="T17" fmla="*/ 991 h 76"/>
                <a:gd name="T18" fmla="*/ 164 w 59"/>
                <a:gd name="T19" fmla="*/ 991 h 76"/>
                <a:gd name="T20" fmla="*/ 190 w 59"/>
                <a:gd name="T21" fmla="*/ 821 h 76"/>
                <a:gd name="T22" fmla="*/ 120 w 59"/>
                <a:gd name="T23" fmla="*/ 575 h 76"/>
                <a:gd name="T24" fmla="*/ 190 w 59"/>
                <a:gd name="T25" fmla="*/ 413 h 76"/>
                <a:gd name="T26" fmla="*/ 253 w 59"/>
                <a:gd name="T27" fmla="*/ 344 h 76"/>
                <a:gd name="T28" fmla="*/ 225 w 59"/>
                <a:gd name="T29" fmla="*/ 0 h 76"/>
                <a:gd name="T30" fmla="*/ 150 w 59"/>
                <a:gd name="T31" fmla="*/ 167 h 76"/>
                <a:gd name="T32" fmla="*/ 105 w 59"/>
                <a:gd name="T33" fmla="*/ 31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36954" name="Freeform 4376"/>
            <p:cNvSpPr>
              <a:spLocks/>
            </p:cNvSpPr>
            <p:nvPr/>
          </p:nvSpPr>
          <p:spPr bwMode="auto">
            <a:xfrm>
              <a:off x="3416" y="2094"/>
              <a:ext cx="130" cy="185"/>
            </a:xfrm>
            <a:custGeom>
              <a:avLst/>
              <a:gdLst>
                <a:gd name="T0" fmla="*/ 512 w 116"/>
                <a:gd name="T1" fmla="*/ 803 h 149"/>
                <a:gd name="T2" fmla="*/ 458 w 116"/>
                <a:gd name="T3" fmla="*/ 608 h 149"/>
                <a:gd name="T4" fmla="*/ 407 w 116"/>
                <a:gd name="T5" fmla="*/ 436 h 149"/>
                <a:gd name="T6" fmla="*/ 352 w 116"/>
                <a:gd name="T7" fmla="*/ 322 h 149"/>
                <a:gd name="T8" fmla="*/ 291 w 116"/>
                <a:gd name="T9" fmla="*/ 228 h 149"/>
                <a:gd name="T10" fmla="*/ 260 w 116"/>
                <a:gd name="T11" fmla="*/ 0 h 149"/>
                <a:gd name="T12" fmla="*/ 235 w 116"/>
                <a:gd name="T13" fmla="*/ 77 h 149"/>
                <a:gd name="T14" fmla="*/ 230 w 116"/>
                <a:gd name="T15" fmla="*/ 0 h 149"/>
                <a:gd name="T16" fmla="*/ 235 w 116"/>
                <a:gd name="T17" fmla="*/ 283 h 149"/>
                <a:gd name="T18" fmla="*/ 207 w 116"/>
                <a:gd name="T19" fmla="*/ 322 h 149"/>
                <a:gd name="T20" fmla="*/ 199 w 116"/>
                <a:gd name="T21" fmla="*/ 719 h 149"/>
                <a:gd name="T22" fmla="*/ 230 w 116"/>
                <a:gd name="T23" fmla="*/ 905 h 149"/>
                <a:gd name="T24" fmla="*/ 214 w 116"/>
                <a:gd name="T25" fmla="*/ 1181 h 149"/>
                <a:gd name="T26" fmla="*/ 199 w 116"/>
                <a:gd name="T27" fmla="*/ 1512 h 149"/>
                <a:gd name="T28" fmla="*/ 152 w 116"/>
                <a:gd name="T29" fmla="*/ 1593 h 149"/>
                <a:gd name="T30" fmla="*/ 103 w 116"/>
                <a:gd name="T31" fmla="*/ 1659 h 149"/>
                <a:gd name="T32" fmla="*/ 54 w 116"/>
                <a:gd name="T33" fmla="*/ 1733 h 149"/>
                <a:gd name="T34" fmla="*/ 0 w 116"/>
                <a:gd name="T35" fmla="*/ 1820 h 149"/>
                <a:gd name="T36" fmla="*/ 0 w 116"/>
                <a:gd name="T37" fmla="*/ 1939 h 149"/>
                <a:gd name="T38" fmla="*/ 38 w 116"/>
                <a:gd name="T39" fmla="*/ 2225 h 149"/>
                <a:gd name="T40" fmla="*/ 85 w 116"/>
                <a:gd name="T41" fmla="*/ 2489 h 149"/>
                <a:gd name="T42" fmla="*/ 145 w 116"/>
                <a:gd name="T43" fmla="*/ 2456 h 149"/>
                <a:gd name="T44" fmla="*/ 199 w 116"/>
                <a:gd name="T45" fmla="*/ 2407 h 149"/>
                <a:gd name="T46" fmla="*/ 235 w 116"/>
                <a:gd name="T47" fmla="*/ 2283 h 149"/>
                <a:gd name="T48" fmla="*/ 260 w 116"/>
                <a:gd name="T49" fmla="*/ 2126 h 149"/>
                <a:gd name="T50" fmla="*/ 324 w 116"/>
                <a:gd name="T51" fmla="*/ 2055 h 149"/>
                <a:gd name="T52" fmla="*/ 345 w 116"/>
                <a:gd name="T53" fmla="*/ 1846 h 149"/>
                <a:gd name="T54" fmla="*/ 394 w 116"/>
                <a:gd name="T55" fmla="*/ 1792 h 149"/>
                <a:gd name="T56" fmla="*/ 394 w 116"/>
                <a:gd name="T57" fmla="*/ 1428 h 149"/>
                <a:gd name="T58" fmla="*/ 412 w 116"/>
                <a:gd name="T59" fmla="*/ 1379 h 149"/>
                <a:gd name="T60" fmla="*/ 436 w 116"/>
                <a:gd name="T61" fmla="*/ 1347 h 149"/>
                <a:gd name="T62" fmla="*/ 481 w 116"/>
                <a:gd name="T63" fmla="*/ 1054 h 149"/>
                <a:gd name="T64" fmla="*/ 512 w 116"/>
                <a:gd name="T65" fmla="*/ 803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36955" name="Freeform 4377"/>
            <p:cNvSpPr>
              <a:spLocks/>
            </p:cNvSpPr>
            <p:nvPr/>
          </p:nvSpPr>
          <p:spPr bwMode="auto">
            <a:xfrm>
              <a:off x="3474" y="2068"/>
              <a:ext cx="6" cy="11"/>
            </a:xfrm>
            <a:custGeom>
              <a:avLst/>
              <a:gdLst>
                <a:gd name="T0" fmla="*/ 822 w 4"/>
                <a:gd name="T1" fmla="*/ 0 h 9"/>
                <a:gd name="T2" fmla="*/ 0 w 4"/>
                <a:gd name="T3" fmla="*/ 65 h 9"/>
                <a:gd name="T4" fmla="*/ 473 w 4"/>
                <a:gd name="T5" fmla="*/ 119 h 9"/>
                <a:gd name="T6" fmla="*/ 82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6956" name="Freeform 4378"/>
            <p:cNvSpPr>
              <a:spLocks/>
            </p:cNvSpPr>
            <p:nvPr/>
          </p:nvSpPr>
          <p:spPr bwMode="auto">
            <a:xfrm>
              <a:off x="3105" y="1936"/>
              <a:ext cx="369" cy="366"/>
            </a:xfrm>
            <a:custGeom>
              <a:avLst/>
              <a:gdLst>
                <a:gd name="T0" fmla="*/ 297 w 331"/>
                <a:gd name="T1" fmla="*/ 2944 h 295"/>
                <a:gd name="T2" fmla="*/ 256 w 331"/>
                <a:gd name="T3" fmla="*/ 2489 h 295"/>
                <a:gd name="T4" fmla="*/ 171 w 331"/>
                <a:gd name="T5" fmla="*/ 2176 h 295"/>
                <a:gd name="T6" fmla="*/ 77 w 331"/>
                <a:gd name="T7" fmla="*/ 1558 h 295"/>
                <a:gd name="T8" fmla="*/ 0 w 331"/>
                <a:gd name="T9" fmla="*/ 1213 h 295"/>
                <a:gd name="T10" fmla="*/ 77 w 331"/>
                <a:gd name="T11" fmla="*/ 890 h 295"/>
                <a:gd name="T12" fmla="*/ 165 w 331"/>
                <a:gd name="T13" fmla="*/ 670 h 295"/>
                <a:gd name="T14" fmla="*/ 122 w 331"/>
                <a:gd name="T15" fmla="*/ 228 h 295"/>
                <a:gd name="T16" fmla="*/ 253 w 331"/>
                <a:gd name="T17" fmla="*/ 0 h 295"/>
                <a:gd name="T18" fmla="*/ 378 w 331"/>
                <a:gd name="T19" fmla="*/ 228 h 295"/>
                <a:gd name="T20" fmla="*/ 492 w 331"/>
                <a:gd name="T21" fmla="*/ 435 h 295"/>
                <a:gd name="T22" fmla="*/ 618 w 331"/>
                <a:gd name="T23" fmla="*/ 865 h 295"/>
                <a:gd name="T24" fmla="*/ 797 w 331"/>
                <a:gd name="T25" fmla="*/ 927 h 295"/>
                <a:gd name="T26" fmla="*/ 856 w 331"/>
                <a:gd name="T27" fmla="*/ 1041 h 295"/>
                <a:gd name="T28" fmla="*/ 920 w 331"/>
                <a:gd name="T29" fmla="*/ 1395 h 295"/>
                <a:gd name="T30" fmla="*/ 981 w 331"/>
                <a:gd name="T31" fmla="*/ 1785 h 295"/>
                <a:gd name="T32" fmla="*/ 1038 w 331"/>
                <a:gd name="T33" fmla="*/ 2176 h 295"/>
                <a:gd name="T34" fmla="*/ 1065 w 331"/>
                <a:gd name="T35" fmla="*/ 2215 h 295"/>
                <a:gd name="T36" fmla="*/ 1076 w 331"/>
                <a:gd name="T37" fmla="*/ 2285 h 295"/>
                <a:gd name="T38" fmla="*/ 1076 w 331"/>
                <a:gd name="T39" fmla="*/ 2373 h 295"/>
                <a:gd name="T40" fmla="*/ 1125 w 331"/>
                <a:gd name="T41" fmla="*/ 2687 h 295"/>
                <a:gd name="T42" fmla="*/ 1319 w 331"/>
                <a:gd name="T43" fmla="*/ 2835 h 295"/>
                <a:gd name="T44" fmla="*/ 1360 w 331"/>
                <a:gd name="T45" fmla="*/ 3005 h 295"/>
                <a:gd name="T46" fmla="*/ 1326 w 331"/>
                <a:gd name="T47" fmla="*/ 3587 h 295"/>
                <a:gd name="T48" fmla="*/ 1243 w 331"/>
                <a:gd name="T49" fmla="*/ 3747 h 295"/>
                <a:gd name="T50" fmla="*/ 1144 w 331"/>
                <a:gd name="T51" fmla="*/ 3909 h 295"/>
                <a:gd name="T52" fmla="*/ 1048 w 331"/>
                <a:gd name="T53" fmla="*/ 3970 h 295"/>
                <a:gd name="T54" fmla="*/ 952 w 331"/>
                <a:gd name="T55" fmla="*/ 4102 h 295"/>
                <a:gd name="T56" fmla="*/ 871 w 331"/>
                <a:gd name="T57" fmla="*/ 4459 h 295"/>
                <a:gd name="T58" fmla="*/ 807 w 331"/>
                <a:gd name="T59" fmla="*/ 4871 h 295"/>
                <a:gd name="T60" fmla="*/ 739 w 331"/>
                <a:gd name="T61" fmla="*/ 4450 h 295"/>
                <a:gd name="T62" fmla="*/ 602 w 331"/>
                <a:gd name="T63" fmla="*/ 4319 h 295"/>
                <a:gd name="T64" fmla="*/ 574 w 331"/>
                <a:gd name="T65" fmla="*/ 4639 h 295"/>
                <a:gd name="T66" fmla="*/ 507 w 331"/>
                <a:gd name="T67" fmla="*/ 4246 h 295"/>
                <a:gd name="T68" fmla="*/ 396 w 331"/>
                <a:gd name="T69" fmla="*/ 3587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36957" name="Freeform 4379"/>
            <p:cNvSpPr>
              <a:spLocks/>
            </p:cNvSpPr>
            <p:nvPr/>
          </p:nvSpPr>
          <p:spPr bwMode="auto">
            <a:xfrm>
              <a:off x="3398" y="2074"/>
              <a:ext cx="85" cy="75"/>
            </a:xfrm>
            <a:custGeom>
              <a:avLst/>
              <a:gdLst>
                <a:gd name="T0" fmla="*/ 0 w 76"/>
                <a:gd name="T1" fmla="*/ 480 h 61"/>
                <a:gd name="T2" fmla="*/ 23 w 76"/>
                <a:gd name="T3" fmla="*/ 559 h 61"/>
                <a:gd name="T4" fmla="*/ 50 w 76"/>
                <a:gd name="T5" fmla="*/ 764 h 61"/>
                <a:gd name="T6" fmla="*/ 151 w 76"/>
                <a:gd name="T7" fmla="*/ 829 h 61"/>
                <a:gd name="T8" fmla="*/ 253 w 76"/>
                <a:gd name="T9" fmla="*/ 891 h 61"/>
                <a:gd name="T10" fmla="*/ 263 w 76"/>
                <a:gd name="T11" fmla="*/ 869 h 61"/>
                <a:gd name="T12" fmla="*/ 281 w 76"/>
                <a:gd name="T13" fmla="*/ 511 h 61"/>
                <a:gd name="T14" fmla="*/ 300 w 76"/>
                <a:gd name="T15" fmla="*/ 480 h 61"/>
                <a:gd name="T16" fmla="*/ 294 w 76"/>
                <a:gd name="T17" fmla="*/ 245 h 61"/>
                <a:gd name="T18" fmla="*/ 300 w 76"/>
                <a:gd name="T19" fmla="*/ 310 h 61"/>
                <a:gd name="T20" fmla="*/ 328 w 76"/>
                <a:gd name="T21" fmla="*/ 245 h 61"/>
                <a:gd name="T22" fmla="*/ 300 w 76"/>
                <a:gd name="T23" fmla="*/ 59 h 61"/>
                <a:gd name="T24" fmla="*/ 294 w 76"/>
                <a:gd name="T25" fmla="*/ 0 h 61"/>
                <a:gd name="T26" fmla="*/ 235 w 76"/>
                <a:gd name="T27" fmla="*/ 245 h 61"/>
                <a:gd name="T28" fmla="*/ 169 w 76"/>
                <a:gd name="T29" fmla="*/ 480 h 61"/>
                <a:gd name="T30" fmla="*/ 70 w 76"/>
                <a:gd name="T31" fmla="*/ 511 h 61"/>
                <a:gd name="T32" fmla="*/ 23 w 76"/>
                <a:gd name="T33" fmla="*/ 480 h 61"/>
                <a:gd name="T34" fmla="*/ 0 w 76"/>
                <a:gd name="T35" fmla="*/ 439 h 61"/>
                <a:gd name="T36" fmla="*/ 0 w 76"/>
                <a:gd name="T37" fmla="*/ 48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36958" name="Freeform 4380"/>
            <p:cNvSpPr>
              <a:spLocks/>
            </p:cNvSpPr>
            <p:nvPr/>
          </p:nvSpPr>
          <p:spPr bwMode="auto">
            <a:xfrm>
              <a:off x="3260" y="2229"/>
              <a:ext cx="179" cy="137"/>
            </a:xfrm>
            <a:custGeom>
              <a:avLst/>
              <a:gdLst>
                <a:gd name="T0" fmla="*/ 26 w 159"/>
                <a:gd name="T1" fmla="*/ 602 h 111"/>
                <a:gd name="T2" fmla="*/ 0 w 159"/>
                <a:gd name="T3" fmla="*/ 696 h 111"/>
                <a:gd name="T4" fmla="*/ 0 w 159"/>
                <a:gd name="T5" fmla="*/ 1012 h 111"/>
                <a:gd name="T6" fmla="*/ 33 w 159"/>
                <a:gd name="T7" fmla="*/ 1386 h 111"/>
                <a:gd name="T8" fmla="*/ 68 w 159"/>
                <a:gd name="T9" fmla="*/ 1711 h 111"/>
                <a:gd name="T10" fmla="*/ 158 w 159"/>
                <a:gd name="T11" fmla="*/ 1711 h 111"/>
                <a:gd name="T12" fmla="*/ 241 w 159"/>
                <a:gd name="T13" fmla="*/ 1528 h 111"/>
                <a:gd name="T14" fmla="*/ 324 w 159"/>
                <a:gd name="T15" fmla="*/ 1429 h 111"/>
                <a:gd name="T16" fmla="*/ 397 w 159"/>
                <a:gd name="T17" fmla="*/ 1361 h 111"/>
                <a:gd name="T18" fmla="*/ 450 w 159"/>
                <a:gd name="T19" fmla="*/ 1284 h 111"/>
                <a:gd name="T20" fmla="*/ 521 w 159"/>
                <a:gd name="T21" fmla="*/ 1171 h 111"/>
                <a:gd name="T22" fmla="*/ 571 w 159"/>
                <a:gd name="T23" fmla="*/ 1123 h 111"/>
                <a:gd name="T24" fmla="*/ 632 w 159"/>
                <a:gd name="T25" fmla="*/ 1012 h 111"/>
                <a:gd name="T26" fmla="*/ 681 w 159"/>
                <a:gd name="T27" fmla="*/ 944 h 111"/>
                <a:gd name="T28" fmla="*/ 681 w 159"/>
                <a:gd name="T29" fmla="*/ 802 h 111"/>
                <a:gd name="T30" fmla="*/ 744 w 159"/>
                <a:gd name="T31" fmla="*/ 602 h 111"/>
                <a:gd name="T32" fmla="*/ 695 w 159"/>
                <a:gd name="T33" fmla="*/ 376 h 111"/>
                <a:gd name="T34" fmla="*/ 652 w 159"/>
                <a:gd name="T35" fmla="*/ 111 h 111"/>
                <a:gd name="T36" fmla="*/ 652 w 159"/>
                <a:gd name="T37" fmla="*/ 0 h 111"/>
                <a:gd name="T38" fmla="*/ 598 w 159"/>
                <a:gd name="T39" fmla="*/ 2 h 111"/>
                <a:gd name="T40" fmla="*/ 537 w 159"/>
                <a:gd name="T41" fmla="*/ 73 h 111"/>
                <a:gd name="T42" fmla="*/ 487 w 159"/>
                <a:gd name="T43" fmla="*/ 137 h 111"/>
                <a:gd name="T44" fmla="*/ 433 w 159"/>
                <a:gd name="T45" fmla="*/ 186 h 111"/>
                <a:gd name="T46" fmla="*/ 386 w 159"/>
                <a:gd name="T47" fmla="*/ 376 h 111"/>
                <a:gd name="T48" fmla="*/ 342 w 159"/>
                <a:gd name="T49" fmla="*/ 534 h 111"/>
                <a:gd name="T50" fmla="*/ 295 w 159"/>
                <a:gd name="T51" fmla="*/ 731 h 111"/>
                <a:gd name="T52" fmla="*/ 262 w 159"/>
                <a:gd name="T53" fmla="*/ 910 h 111"/>
                <a:gd name="T54" fmla="*/ 259 w 159"/>
                <a:gd name="T55" fmla="*/ 602 h 111"/>
                <a:gd name="T56" fmla="*/ 184 w 159"/>
                <a:gd name="T57" fmla="*/ 515 h 111"/>
                <a:gd name="T58" fmla="*/ 124 w 159"/>
                <a:gd name="T59" fmla="*/ 433 h 111"/>
                <a:gd name="T60" fmla="*/ 33 w 159"/>
                <a:gd name="T61" fmla="*/ 392 h 111"/>
                <a:gd name="T62" fmla="*/ 26 w 159"/>
                <a:gd name="T63" fmla="*/ 602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36959" name="Freeform 4381"/>
            <p:cNvSpPr>
              <a:spLocks/>
            </p:cNvSpPr>
            <p:nvPr/>
          </p:nvSpPr>
          <p:spPr bwMode="auto">
            <a:xfrm>
              <a:off x="3916" y="2431"/>
              <a:ext cx="37" cy="86"/>
            </a:xfrm>
            <a:custGeom>
              <a:avLst/>
              <a:gdLst>
                <a:gd name="T0" fmla="*/ 30 w 33"/>
                <a:gd name="T1" fmla="*/ 50 h 69"/>
                <a:gd name="T2" fmla="*/ 62 w 33"/>
                <a:gd name="T3" fmla="*/ 213 h 69"/>
                <a:gd name="T4" fmla="*/ 95 w 33"/>
                <a:gd name="T5" fmla="*/ 411 h 69"/>
                <a:gd name="T6" fmla="*/ 123 w 33"/>
                <a:gd name="T7" fmla="*/ 628 h 69"/>
                <a:gd name="T8" fmla="*/ 145 w 33"/>
                <a:gd name="T9" fmla="*/ 871 h 69"/>
                <a:gd name="T10" fmla="*/ 115 w 33"/>
                <a:gd name="T11" fmla="*/ 1133 h 69"/>
                <a:gd name="T12" fmla="*/ 38 w 33"/>
                <a:gd name="T13" fmla="*/ 1205 h 69"/>
                <a:gd name="T14" fmla="*/ 2 w 33"/>
                <a:gd name="T15" fmla="*/ 783 h 69"/>
                <a:gd name="T16" fmla="*/ 0 w 33"/>
                <a:gd name="T17" fmla="*/ 504 h 69"/>
                <a:gd name="T18" fmla="*/ 2 w 33"/>
                <a:gd name="T19" fmla="*/ 550 h 69"/>
                <a:gd name="T20" fmla="*/ 2 w 33"/>
                <a:gd name="T21" fmla="*/ 290 h 69"/>
                <a:gd name="T22" fmla="*/ 30 w 33"/>
                <a:gd name="T23" fmla="*/ 77 h 69"/>
                <a:gd name="T24" fmla="*/ 30 w 33"/>
                <a:gd name="T25" fmla="*/ 77 h 69"/>
                <a:gd name="T26" fmla="*/ 2 w 33"/>
                <a:gd name="T27" fmla="*/ 0 h 69"/>
                <a:gd name="T28" fmla="*/ 30 w 33"/>
                <a:gd name="T29" fmla="*/ 5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36960" name="Freeform 4382"/>
            <p:cNvSpPr>
              <a:spLocks/>
            </p:cNvSpPr>
            <p:nvPr/>
          </p:nvSpPr>
          <p:spPr bwMode="auto">
            <a:xfrm>
              <a:off x="3026" y="2671"/>
              <a:ext cx="33" cy="38"/>
            </a:xfrm>
            <a:custGeom>
              <a:avLst/>
              <a:gdLst>
                <a:gd name="T0" fmla="*/ 37 w 30"/>
                <a:gd name="T1" fmla="*/ 107 h 31"/>
                <a:gd name="T2" fmla="*/ 2 w 30"/>
                <a:gd name="T3" fmla="*/ 260 h 31"/>
                <a:gd name="T4" fmla="*/ 0 w 30"/>
                <a:gd name="T5" fmla="*/ 391 h 31"/>
                <a:gd name="T6" fmla="*/ 0 w 30"/>
                <a:gd name="T7" fmla="*/ 444 h 31"/>
                <a:gd name="T8" fmla="*/ 2 w 30"/>
                <a:gd name="T9" fmla="*/ 444 h 31"/>
                <a:gd name="T10" fmla="*/ 50 w 30"/>
                <a:gd name="T11" fmla="*/ 391 h 31"/>
                <a:gd name="T12" fmla="*/ 57 w 30"/>
                <a:gd name="T13" fmla="*/ 333 h 31"/>
                <a:gd name="T14" fmla="*/ 92 w 30"/>
                <a:gd name="T15" fmla="*/ 333 h 31"/>
                <a:gd name="T16" fmla="*/ 103 w 30"/>
                <a:gd name="T17" fmla="*/ 333 h 31"/>
                <a:gd name="T18" fmla="*/ 81 w 30"/>
                <a:gd name="T19" fmla="*/ 0 h 31"/>
                <a:gd name="T20" fmla="*/ 50 w 30"/>
                <a:gd name="T21" fmla="*/ 107 h 31"/>
                <a:gd name="T22" fmla="*/ 37 w 30"/>
                <a:gd name="T23" fmla="*/ 10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36961" name="Rectangle 4383"/>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962" name="Freeform 4384"/>
            <p:cNvSpPr>
              <a:spLocks/>
            </p:cNvSpPr>
            <p:nvPr/>
          </p:nvSpPr>
          <p:spPr bwMode="auto">
            <a:xfrm>
              <a:off x="3815" y="2656"/>
              <a:ext cx="3" cy="1"/>
            </a:xfrm>
            <a:custGeom>
              <a:avLst/>
              <a:gdLst>
                <a:gd name="T0" fmla="*/ 0 w 2"/>
                <a:gd name="T1" fmla="*/ 0 h 1"/>
                <a:gd name="T2" fmla="*/ 47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63" name="Freeform 4385"/>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64" name="Freeform 4386"/>
            <p:cNvSpPr>
              <a:spLocks/>
            </p:cNvSpPr>
            <p:nvPr/>
          </p:nvSpPr>
          <p:spPr bwMode="auto">
            <a:xfrm>
              <a:off x="3805" y="2662"/>
              <a:ext cx="3" cy="3"/>
            </a:xfrm>
            <a:custGeom>
              <a:avLst/>
              <a:gdLst>
                <a:gd name="T0" fmla="*/ 3 w 3"/>
                <a:gd name="T1" fmla="*/ 0 h 2"/>
                <a:gd name="T2" fmla="*/ 0 w 3"/>
                <a:gd name="T3" fmla="*/ 473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965" name="Freeform 4387"/>
            <p:cNvSpPr>
              <a:spLocks/>
            </p:cNvSpPr>
            <p:nvPr/>
          </p:nvSpPr>
          <p:spPr bwMode="auto">
            <a:xfrm>
              <a:off x="3808" y="2665"/>
              <a:ext cx="1" cy="4"/>
            </a:xfrm>
            <a:custGeom>
              <a:avLst/>
              <a:gdLst>
                <a:gd name="T0" fmla="*/ 0 w 1"/>
                <a:gd name="T1" fmla="*/ 116 h 3"/>
                <a:gd name="T2" fmla="*/ 0 w 1"/>
                <a:gd name="T3" fmla="*/ 0 h 3"/>
                <a:gd name="T4" fmla="*/ 0 w 1"/>
                <a:gd name="T5" fmla="*/ 116 h 3"/>
                <a:gd name="T6" fmla="*/ 0 w 1"/>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6966" name="Freeform 4388"/>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6967" name="Freeform 4389"/>
            <p:cNvSpPr>
              <a:spLocks/>
            </p:cNvSpPr>
            <p:nvPr/>
          </p:nvSpPr>
          <p:spPr bwMode="auto">
            <a:xfrm>
              <a:off x="3810" y="2662"/>
              <a:ext cx="3" cy="3"/>
            </a:xfrm>
            <a:custGeom>
              <a:avLst/>
              <a:gdLst>
                <a:gd name="T0" fmla="*/ 0 w 3"/>
                <a:gd name="T1" fmla="*/ 473 h 2"/>
                <a:gd name="T2" fmla="*/ 3 w 3"/>
                <a:gd name="T3" fmla="*/ 0 h 2"/>
                <a:gd name="T4" fmla="*/ 0 w 3"/>
                <a:gd name="T5" fmla="*/ 0 h 2"/>
                <a:gd name="T6" fmla="*/ 0 w 3"/>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6968" name="Freeform 4390"/>
            <p:cNvSpPr>
              <a:spLocks/>
            </p:cNvSpPr>
            <p:nvPr/>
          </p:nvSpPr>
          <p:spPr bwMode="auto">
            <a:xfrm>
              <a:off x="3815" y="2600"/>
              <a:ext cx="3" cy="2"/>
            </a:xfrm>
            <a:custGeom>
              <a:avLst/>
              <a:gdLst>
                <a:gd name="T0" fmla="*/ 473 w 2"/>
                <a:gd name="T1" fmla="*/ 0 h 2"/>
                <a:gd name="T2" fmla="*/ 473 w 2"/>
                <a:gd name="T3" fmla="*/ 0 h 2"/>
                <a:gd name="T4" fmla="*/ 0 w 2"/>
                <a:gd name="T5" fmla="*/ 0 h 2"/>
                <a:gd name="T6" fmla="*/ 47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969" name="Freeform 4391"/>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6970" name="Freeform 4392"/>
            <p:cNvSpPr>
              <a:spLocks/>
            </p:cNvSpPr>
            <p:nvPr/>
          </p:nvSpPr>
          <p:spPr bwMode="auto">
            <a:xfrm>
              <a:off x="3808" y="2607"/>
              <a:ext cx="2" cy="6"/>
            </a:xfrm>
            <a:custGeom>
              <a:avLst/>
              <a:gdLst>
                <a:gd name="T0" fmla="*/ 2 w 2"/>
                <a:gd name="T1" fmla="*/ 2 h 5"/>
                <a:gd name="T2" fmla="*/ 2 w 2"/>
                <a:gd name="T3" fmla="*/ 0 h 5"/>
                <a:gd name="T4" fmla="*/ 0 w 2"/>
                <a:gd name="T5" fmla="*/ 50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6971" name="Freeform 4393"/>
            <p:cNvSpPr>
              <a:spLocks/>
            </p:cNvSpPr>
            <p:nvPr/>
          </p:nvSpPr>
          <p:spPr bwMode="auto">
            <a:xfrm>
              <a:off x="3813" y="2595"/>
              <a:ext cx="1" cy="3"/>
            </a:xfrm>
            <a:custGeom>
              <a:avLst/>
              <a:gdLst>
                <a:gd name="T0" fmla="*/ 0 w 1"/>
                <a:gd name="T1" fmla="*/ 473 h 2"/>
                <a:gd name="T2" fmla="*/ 0 w 1"/>
                <a:gd name="T3" fmla="*/ 0 h 2"/>
                <a:gd name="T4" fmla="*/ 0 w 1"/>
                <a:gd name="T5" fmla="*/ 473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6972" name="Freeform 4394"/>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73" name="Freeform 4395"/>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6974" name="Freeform 4396"/>
            <p:cNvSpPr>
              <a:spLocks/>
            </p:cNvSpPr>
            <p:nvPr/>
          </p:nvSpPr>
          <p:spPr bwMode="auto">
            <a:xfrm>
              <a:off x="3796" y="2585"/>
              <a:ext cx="4" cy="2"/>
            </a:xfrm>
            <a:custGeom>
              <a:avLst/>
              <a:gdLst>
                <a:gd name="T0" fmla="*/ 116 w 3"/>
                <a:gd name="T1" fmla="*/ 0 h 2"/>
                <a:gd name="T2" fmla="*/ 0 w 3"/>
                <a:gd name="T3" fmla="*/ 0 h 2"/>
                <a:gd name="T4" fmla="*/ 116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6975" name="Freeform 4397"/>
            <p:cNvSpPr>
              <a:spLocks/>
            </p:cNvSpPr>
            <p:nvPr/>
          </p:nvSpPr>
          <p:spPr bwMode="auto">
            <a:xfrm>
              <a:off x="3800" y="2489"/>
              <a:ext cx="3" cy="4"/>
            </a:xfrm>
            <a:custGeom>
              <a:avLst/>
              <a:gdLst>
                <a:gd name="T0" fmla="*/ 473 w 2"/>
                <a:gd name="T1" fmla="*/ 116 h 3"/>
                <a:gd name="T2" fmla="*/ 473 w 2"/>
                <a:gd name="T3" fmla="*/ 0 h 3"/>
                <a:gd name="T4" fmla="*/ 0 w 2"/>
                <a:gd name="T5" fmla="*/ 116 h 3"/>
                <a:gd name="T6" fmla="*/ 473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6976" name="Freeform 4398"/>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77" name="Rectangle 4399"/>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978" name="Freeform 4400"/>
            <p:cNvSpPr>
              <a:spLocks/>
            </p:cNvSpPr>
            <p:nvPr/>
          </p:nvSpPr>
          <p:spPr bwMode="auto">
            <a:xfrm>
              <a:off x="3800" y="2495"/>
              <a:ext cx="3" cy="1"/>
            </a:xfrm>
            <a:custGeom>
              <a:avLst/>
              <a:gdLst>
                <a:gd name="T0" fmla="*/ 0 w 2"/>
                <a:gd name="T1" fmla="*/ 0 h 1"/>
                <a:gd name="T2" fmla="*/ 473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79" name="Freeform 4401"/>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80" name="Freeform 4402"/>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81" name="Freeform 4403"/>
            <p:cNvSpPr>
              <a:spLocks/>
            </p:cNvSpPr>
            <p:nvPr/>
          </p:nvSpPr>
          <p:spPr bwMode="auto">
            <a:xfrm>
              <a:off x="3491" y="2746"/>
              <a:ext cx="3" cy="6"/>
            </a:xfrm>
            <a:custGeom>
              <a:avLst/>
              <a:gdLst>
                <a:gd name="T0" fmla="*/ 473 w 2"/>
                <a:gd name="T1" fmla="*/ 50 h 5"/>
                <a:gd name="T2" fmla="*/ 0 w 2"/>
                <a:gd name="T3" fmla="*/ 0 h 5"/>
                <a:gd name="T4" fmla="*/ 0 w 2"/>
                <a:gd name="T5" fmla="*/ 35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6982" name="Freeform 4404"/>
            <p:cNvSpPr>
              <a:spLocks/>
            </p:cNvSpPr>
            <p:nvPr/>
          </p:nvSpPr>
          <p:spPr bwMode="auto">
            <a:xfrm>
              <a:off x="3326" y="2855"/>
              <a:ext cx="6" cy="1"/>
            </a:xfrm>
            <a:custGeom>
              <a:avLst/>
              <a:gdLst>
                <a:gd name="T0" fmla="*/ 50 w 5"/>
                <a:gd name="T1" fmla="*/ 0 h 1"/>
                <a:gd name="T2" fmla="*/ 0 w 5"/>
                <a:gd name="T3" fmla="*/ 0 h 1"/>
                <a:gd name="T4" fmla="*/ 5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6983" name="Freeform 4405"/>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984" name="Freeform 4406"/>
            <p:cNvSpPr>
              <a:spLocks/>
            </p:cNvSpPr>
            <p:nvPr/>
          </p:nvSpPr>
          <p:spPr bwMode="auto">
            <a:xfrm>
              <a:off x="2753" y="2130"/>
              <a:ext cx="180" cy="350"/>
            </a:xfrm>
            <a:custGeom>
              <a:avLst/>
              <a:gdLst>
                <a:gd name="T0" fmla="*/ 688 w 161"/>
                <a:gd name="T1" fmla="*/ 1135 h 283"/>
                <a:gd name="T2" fmla="*/ 615 w 161"/>
                <a:gd name="T3" fmla="*/ 967 h 283"/>
                <a:gd name="T4" fmla="*/ 547 w 161"/>
                <a:gd name="T5" fmla="*/ 821 h 283"/>
                <a:gd name="T6" fmla="*/ 485 w 161"/>
                <a:gd name="T7" fmla="*/ 664 h 283"/>
                <a:gd name="T8" fmla="*/ 413 w 161"/>
                <a:gd name="T9" fmla="*/ 554 h 283"/>
                <a:gd name="T10" fmla="*/ 343 w 161"/>
                <a:gd name="T11" fmla="*/ 413 h 283"/>
                <a:gd name="T12" fmla="*/ 283 w 161"/>
                <a:gd name="T13" fmla="*/ 257 h 283"/>
                <a:gd name="T14" fmla="*/ 211 w 161"/>
                <a:gd name="T15" fmla="*/ 115 h 283"/>
                <a:gd name="T16" fmla="*/ 140 w 161"/>
                <a:gd name="T17" fmla="*/ 0 h 283"/>
                <a:gd name="T18" fmla="*/ 78 w 161"/>
                <a:gd name="T19" fmla="*/ 115 h 283"/>
                <a:gd name="T20" fmla="*/ 87 w 161"/>
                <a:gd name="T21" fmla="*/ 334 h 283"/>
                <a:gd name="T22" fmla="*/ 87 w 161"/>
                <a:gd name="T23" fmla="*/ 554 h 283"/>
                <a:gd name="T24" fmla="*/ 149 w 161"/>
                <a:gd name="T25" fmla="*/ 858 h 283"/>
                <a:gd name="T26" fmla="*/ 133 w 161"/>
                <a:gd name="T27" fmla="*/ 967 h 283"/>
                <a:gd name="T28" fmla="*/ 133 w 161"/>
                <a:gd name="T29" fmla="*/ 1196 h 283"/>
                <a:gd name="T30" fmla="*/ 133 w 161"/>
                <a:gd name="T31" fmla="*/ 1406 h 283"/>
                <a:gd name="T32" fmla="*/ 133 w 161"/>
                <a:gd name="T33" fmla="*/ 1661 h 283"/>
                <a:gd name="T34" fmla="*/ 119 w 161"/>
                <a:gd name="T35" fmla="*/ 1875 h 283"/>
                <a:gd name="T36" fmla="*/ 87 w 161"/>
                <a:gd name="T37" fmla="*/ 2007 h 283"/>
                <a:gd name="T38" fmla="*/ 61 w 161"/>
                <a:gd name="T39" fmla="*/ 2164 h 283"/>
                <a:gd name="T40" fmla="*/ 29 w 161"/>
                <a:gd name="T41" fmla="*/ 2360 h 283"/>
                <a:gd name="T42" fmla="*/ 0 w 161"/>
                <a:gd name="T43" fmla="*/ 2540 h 283"/>
                <a:gd name="T44" fmla="*/ 0 w 161"/>
                <a:gd name="T45" fmla="*/ 2725 h 283"/>
                <a:gd name="T46" fmla="*/ 29 w 161"/>
                <a:gd name="T47" fmla="*/ 2919 h 283"/>
                <a:gd name="T48" fmla="*/ 61 w 161"/>
                <a:gd name="T49" fmla="*/ 2919 h 283"/>
                <a:gd name="T50" fmla="*/ 87 w 161"/>
                <a:gd name="T51" fmla="*/ 3211 h 283"/>
                <a:gd name="T52" fmla="*/ 104 w 161"/>
                <a:gd name="T53" fmla="*/ 3510 h 283"/>
                <a:gd name="T54" fmla="*/ 140 w 161"/>
                <a:gd name="T55" fmla="*/ 3773 h 283"/>
                <a:gd name="T56" fmla="*/ 61 w 161"/>
                <a:gd name="T57" fmla="*/ 3773 h 283"/>
                <a:gd name="T58" fmla="*/ 29 w 161"/>
                <a:gd name="T59" fmla="*/ 3852 h 283"/>
                <a:gd name="T60" fmla="*/ 87 w 161"/>
                <a:gd name="T61" fmla="*/ 4147 h 283"/>
                <a:gd name="T62" fmla="*/ 133 w 161"/>
                <a:gd name="T63" fmla="*/ 4488 h 283"/>
                <a:gd name="T64" fmla="*/ 189 w 161"/>
                <a:gd name="T65" fmla="*/ 4425 h 283"/>
                <a:gd name="T66" fmla="*/ 211 w 161"/>
                <a:gd name="T67" fmla="*/ 4457 h 283"/>
                <a:gd name="T68" fmla="*/ 246 w 161"/>
                <a:gd name="T69" fmla="*/ 4425 h 283"/>
                <a:gd name="T70" fmla="*/ 343 w 161"/>
                <a:gd name="T71" fmla="*/ 4340 h 283"/>
                <a:gd name="T72" fmla="*/ 375 w 161"/>
                <a:gd name="T73" fmla="*/ 4230 h 283"/>
                <a:gd name="T74" fmla="*/ 367 w 161"/>
                <a:gd name="T75" fmla="*/ 4115 h 283"/>
                <a:gd name="T76" fmla="*/ 458 w 161"/>
                <a:gd name="T77" fmla="*/ 4033 h 283"/>
                <a:gd name="T78" fmla="*/ 501 w 161"/>
                <a:gd name="T79" fmla="*/ 3820 h 283"/>
                <a:gd name="T80" fmla="*/ 552 w 161"/>
                <a:gd name="T81" fmla="*/ 3604 h 283"/>
                <a:gd name="T82" fmla="*/ 625 w 161"/>
                <a:gd name="T83" fmla="*/ 3547 h 283"/>
                <a:gd name="T84" fmla="*/ 615 w 161"/>
                <a:gd name="T85" fmla="*/ 3402 h 283"/>
                <a:gd name="T86" fmla="*/ 606 w 161"/>
                <a:gd name="T87" fmla="*/ 3211 h 283"/>
                <a:gd name="T88" fmla="*/ 578 w 161"/>
                <a:gd name="T89" fmla="*/ 3023 h 283"/>
                <a:gd name="T90" fmla="*/ 547 w 161"/>
                <a:gd name="T91" fmla="*/ 2995 h 283"/>
                <a:gd name="T92" fmla="*/ 578 w 161"/>
                <a:gd name="T93" fmla="*/ 2799 h 283"/>
                <a:gd name="T94" fmla="*/ 582 w 161"/>
                <a:gd name="T95" fmla="*/ 2660 h 283"/>
                <a:gd name="T96" fmla="*/ 582 w 161"/>
                <a:gd name="T97" fmla="*/ 2582 h 283"/>
                <a:gd name="T98" fmla="*/ 582 w 161"/>
                <a:gd name="T99" fmla="*/ 2480 h 283"/>
                <a:gd name="T100" fmla="*/ 625 w 161"/>
                <a:gd name="T101" fmla="*/ 2276 h 283"/>
                <a:gd name="T102" fmla="*/ 646 w 161"/>
                <a:gd name="T103" fmla="*/ 2203 h 283"/>
                <a:gd name="T104" fmla="*/ 688 w 161"/>
                <a:gd name="T105" fmla="*/ 2164 h 283"/>
                <a:gd name="T106" fmla="*/ 688 w 161"/>
                <a:gd name="T107" fmla="*/ 1893 h 283"/>
                <a:gd name="T108" fmla="*/ 688 w 161"/>
                <a:gd name="T109" fmla="*/ 1661 h 283"/>
                <a:gd name="T110" fmla="*/ 688 w 161"/>
                <a:gd name="T111" fmla="*/ 1390 h 283"/>
                <a:gd name="T112" fmla="*/ 688 w 161"/>
                <a:gd name="T113" fmla="*/ 1135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36985" name="Freeform 4407"/>
            <p:cNvSpPr>
              <a:spLocks/>
            </p:cNvSpPr>
            <p:nvPr/>
          </p:nvSpPr>
          <p:spPr bwMode="auto">
            <a:xfrm>
              <a:off x="3247" y="2370"/>
              <a:ext cx="27" cy="35"/>
            </a:xfrm>
            <a:custGeom>
              <a:avLst/>
              <a:gdLst>
                <a:gd name="T0" fmla="*/ 0 w 24"/>
                <a:gd name="T1" fmla="*/ 516 h 28"/>
                <a:gd name="T2" fmla="*/ 88 w 24"/>
                <a:gd name="T3" fmla="*/ 516 h 28"/>
                <a:gd name="T4" fmla="*/ 111 w 24"/>
                <a:gd name="T5" fmla="*/ 338 h 28"/>
                <a:gd name="T6" fmla="*/ 78 w 24"/>
                <a:gd name="T7" fmla="*/ 0 h 28"/>
                <a:gd name="T8" fmla="*/ 60 w 24"/>
                <a:gd name="T9" fmla="*/ 49 h 28"/>
                <a:gd name="T10" fmla="*/ 0 w 24"/>
                <a:gd name="T11" fmla="*/ 516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36986" name="Freeform 4408"/>
            <p:cNvSpPr>
              <a:spLocks/>
            </p:cNvSpPr>
            <p:nvPr/>
          </p:nvSpPr>
          <p:spPr bwMode="auto">
            <a:xfrm>
              <a:off x="3150" y="2251"/>
              <a:ext cx="117" cy="128"/>
            </a:xfrm>
            <a:custGeom>
              <a:avLst/>
              <a:gdLst>
                <a:gd name="T0" fmla="*/ 0 w 104"/>
                <a:gd name="T1" fmla="*/ 1186 h 104"/>
                <a:gd name="T2" fmla="*/ 2 w 104"/>
                <a:gd name="T3" fmla="*/ 938 h 104"/>
                <a:gd name="T4" fmla="*/ 26 w 104"/>
                <a:gd name="T5" fmla="*/ 590 h 104"/>
                <a:gd name="T6" fmla="*/ 42 w 104"/>
                <a:gd name="T7" fmla="*/ 245 h 104"/>
                <a:gd name="T8" fmla="*/ 99 w 104"/>
                <a:gd name="T9" fmla="*/ 137 h 104"/>
                <a:gd name="T10" fmla="*/ 144 w 104"/>
                <a:gd name="T11" fmla="*/ 2 h 104"/>
                <a:gd name="T12" fmla="*/ 158 w 104"/>
                <a:gd name="T13" fmla="*/ 0 h 104"/>
                <a:gd name="T14" fmla="*/ 179 w 104"/>
                <a:gd name="T15" fmla="*/ 169 h 104"/>
                <a:gd name="T16" fmla="*/ 200 w 104"/>
                <a:gd name="T17" fmla="*/ 388 h 104"/>
                <a:gd name="T18" fmla="*/ 225 w 104"/>
                <a:gd name="T19" fmla="*/ 590 h 104"/>
                <a:gd name="T20" fmla="*/ 241 w 104"/>
                <a:gd name="T21" fmla="*/ 773 h 104"/>
                <a:gd name="T22" fmla="*/ 254 w 104"/>
                <a:gd name="T23" fmla="*/ 694 h 104"/>
                <a:gd name="T24" fmla="*/ 261 w 104"/>
                <a:gd name="T25" fmla="*/ 726 h 104"/>
                <a:gd name="T26" fmla="*/ 321 w 104"/>
                <a:gd name="T27" fmla="*/ 891 h 104"/>
                <a:gd name="T28" fmla="*/ 406 w 104"/>
                <a:gd name="T29" fmla="*/ 1104 h 104"/>
                <a:gd name="T30" fmla="*/ 487 w 104"/>
                <a:gd name="T31" fmla="*/ 1359 h 104"/>
                <a:gd name="T32" fmla="*/ 487 w 104"/>
                <a:gd name="T33" fmla="*/ 1406 h 104"/>
                <a:gd name="T34" fmla="*/ 487 w 104"/>
                <a:gd name="T35" fmla="*/ 1440 h 104"/>
                <a:gd name="T36" fmla="*/ 458 w 104"/>
                <a:gd name="T37" fmla="*/ 1479 h 104"/>
                <a:gd name="T38" fmla="*/ 417 w 104"/>
                <a:gd name="T39" fmla="*/ 1551 h 104"/>
                <a:gd name="T40" fmla="*/ 417 w 104"/>
                <a:gd name="T41" fmla="*/ 1479 h 104"/>
                <a:gd name="T42" fmla="*/ 354 w 104"/>
                <a:gd name="T43" fmla="*/ 1406 h 104"/>
                <a:gd name="T44" fmla="*/ 305 w 104"/>
                <a:gd name="T45" fmla="*/ 1215 h 104"/>
                <a:gd name="T46" fmla="*/ 286 w 104"/>
                <a:gd name="T47" fmla="*/ 1104 h 104"/>
                <a:gd name="T48" fmla="*/ 241 w 104"/>
                <a:gd name="T49" fmla="*/ 1051 h 104"/>
                <a:gd name="T50" fmla="*/ 200 w 104"/>
                <a:gd name="T51" fmla="*/ 1051 h 104"/>
                <a:gd name="T52" fmla="*/ 158 w 104"/>
                <a:gd name="T53" fmla="*/ 1051 h 104"/>
                <a:gd name="T54" fmla="*/ 124 w 104"/>
                <a:gd name="T55" fmla="*/ 938 h 104"/>
                <a:gd name="T56" fmla="*/ 99 w 104"/>
                <a:gd name="T57" fmla="*/ 1154 h 104"/>
                <a:gd name="T58" fmla="*/ 68 w 104"/>
                <a:gd name="T59" fmla="*/ 1051 h 104"/>
                <a:gd name="T60" fmla="*/ 42 w 104"/>
                <a:gd name="T61" fmla="*/ 1186 h 104"/>
                <a:gd name="T62" fmla="*/ 0 w 104"/>
                <a:gd name="T63" fmla="*/ 1186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36987" name="Freeform 4409"/>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36988" name="Freeform 4410"/>
            <p:cNvSpPr>
              <a:spLocks/>
            </p:cNvSpPr>
            <p:nvPr/>
          </p:nvSpPr>
          <p:spPr bwMode="auto">
            <a:xfrm>
              <a:off x="3237" y="2384"/>
              <a:ext cx="177" cy="302"/>
            </a:xfrm>
            <a:custGeom>
              <a:avLst/>
              <a:gdLst>
                <a:gd name="T0" fmla="*/ 677 w 158"/>
                <a:gd name="T1" fmla="*/ 535 h 244"/>
                <a:gd name="T2" fmla="*/ 651 w 158"/>
                <a:gd name="T3" fmla="*/ 879 h 244"/>
                <a:gd name="T4" fmla="*/ 597 w 158"/>
                <a:gd name="T5" fmla="*/ 1197 h 244"/>
                <a:gd name="T6" fmla="*/ 559 w 158"/>
                <a:gd name="T7" fmla="*/ 1529 h 244"/>
                <a:gd name="T8" fmla="*/ 514 w 158"/>
                <a:gd name="T9" fmla="*/ 1857 h 244"/>
                <a:gd name="T10" fmla="*/ 463 w 158"/>
                <a:gd name="T11" fmla="*/ 2196 h 244"/>
                <a:gd name="T12" fmla="*/ 425 w 158"/>
                <a:gd name="T13" fmla="*/ 2379 h 244"/>
                <a:gd name="T14" fmla="*/ 379 w 158"/>
                <a:gd name="T15" fmla="*/ 2551 h 244"/>
                <a:gd name="T16" fmla="*/ 338 w 158"/>
                <a:gd name="T17" fmla="*/ 2688 h 244"/>
                <a:gd name="T18" fmla="*/ 294 w 158"/>
                <a:gd name="T19" fmla="*/ 2844 h 244"/>
                <a:gd name="T20" fmla="*/ 252 w 158"/>
                <a:gd name="T21" fmla="*/ 2990 h 244"/>
                <a:gd name="T22" fmla="*/ 207 w 158"/>
                <a:gd name="T23" fmla="*/ 3172 h 244"/>
                <a:gd name="T24" fmla="*/ 152 w 158"/>
                <a:gd name="T25" fmla="*/ 3375 h 244"/>
                <a:gd name="T26" fmla="*/ 105 w 158"/>
                <a:gd name="T27" fmla="*/ 3520 h 244"/>
                <a:gd name="T28" fmla="*/ 69 w 158"/>
                <a:gd name="T29" fmla="*/ 3703 h 244"/>
                <a:gd name="T30" fmla="*/ 38 w 158"/>
                <a:gd name="T31" fmla="*/ 3907 h 244"/>
                <a:gd name="T32" fmla="*/ 0 w 158"/>
                <a:gd name="T33" fmla="*/ 3633 h 244"/>
                <a:gd name="T34" fmla="*/ 0 w 158"/>
                <a:gd name="T35" fmla="*/ 3375 h 244"/>
                <a:gd name="T36" fmla="*/ 0 w 158"/>
                <a:gd name="T37" fmla="*/ 3157 h 244"/>
                <a:gd name="T38" fmla="*/ 0 w 158"/>
                <a:gd name="T39" fmla="*/ 2886 h 244"/>
                <a:gd name="T40" fmla="*/ 0 w 158"/>
                <a:gd name="T41" fmla="*/ 2603 h 244"/>
                <a:gd name="T42" fmla="*/ 30 w 158"/>
                <a:gd name="T43" fmla="*/ 2431 h 244"/>
                <a:gd name="T44" fmla="*/ 62 w 158"/>
                <a:gd name="T45" fmla="*/ 2272 h 244"/>
                <a:gd name="T46" fmla="*/ 105 w 158"/>
                <a:gd name="T47" fmla="*/ 2196 h 244"/>
                <a:gd name="T48" fmla="*/ 166 w 158"/>
                <a:gd name="T49" fmla="*/ 2056 h 244"/>
                <a:gd name="T50" fmla="*/ 223 w 158"/>
                <a:gd name="T51" fmla="*/ 2056 h 244"/>
                <a:gd name="T52" fmla="*/ 262 w 158"/>
                <a:gd name="T53" fmla="*/ 2016 h 244"/>
                <a:gd name="T54" fmla="*/ 319 w 158"/>
                <a:gd name="T55" fmla="*/ 1774 h 244"/>
                <a:gd name="T56" fmla="*/ 369 w 158"/>
                <a:gd name="T57" fmla="*/ 1553 h 244"/>
                <a:gd name="T58" fmla="*/ 425 w 158"/>
                <a:gd name="T59" fmla="*/ 1352 h 244"/>
                <a:gd name="T60" fmla="*/ 476 w 158"/>
                <a:gd name="T61" fmla="*/ 1092 h 244"/>
                <a:gd name="T62" fmla="*/ 410 w 158"/>
                <a:gd name="T63" fmla="*/ 1092 h 244"/>
                <a:gd name="T64" fmla="*/ 365 w 158"/>
                <a:gd name="T65" fmla="*/ 1068 h 244"/>
                <a:gd name="T66" fmla="*/ 314 w 158"/>
                <a:gd name="T67" fmla="*/ 998 h 244"/>
                <a:gd name="T68" fmla="*/ 260 w 158"/>
                <a:gd name="T69" fmla="*/ 920 h 244"/>
                <a:gd name="T70" fmla="*/ 207 w 158"/>
                <a:gd name="T71" fmla="*/ 829 h 244"/>
                <a:gd name="T72" fmla="*/ 152 w 158"/>
                <a:gd name="T73" fmla="*/ 662 h 244"/>
                <a:gd name="T74" fmla="*/ 113 w 158"/>
                <a:gd name="T75" fmla="*/ 425 h 244"/>
                <a:gd name="T76" fmla="*/ 121 w 158"/>
                <a:gd name="T77" fmla="*/ 277 h 244"/>
                <a:gd name="T78" fmla="*/ 145 w 158"/>
                <a:gd name="T79" fmla="*/ 118 h 244"/>
                <a:gd name="T80" fmla="*/ 185 w 158"/>
                <a:gd name="T81" fmla="*/ 317 h 244"/>
                <a:gd name="T82" fmla="*/ 227 w 158"/>
                <a:gd name="T83" fmla="*/ 425 h 244"/>
                <a:gd name="T84" fmla="*/ 314 w 158"/>
                <a:gd name="T85" fmla="*/ 317 h 244"/>
                <a:gd name="T86" fmla="*/ 369 w 158"/>
                <a:gd name="T87" fmla="*/ 349 h 244"/>
                <a:gd name="T88" fmla="*/ 445 w 158"/>
                <a:gd name="T89" fmla="*/ 256 h 244"/>
                <a:gd name="T90" fmla="*/ 540 w 158"/>
                <a:gd name="T91" fmla="*/ 167 h 244"/>
                <a:gd name="T92" fmla="*/ 627 w 158"/>
                <a:gd name="T93" fmla="*/ 77 h 244"/>
                <a:gd name="T94" fmla="*/ 677 w 158"/>
                <a:gd name="T95" fmla="*/ 0 h 244"/>
                <a:gd name="T96" fmla="*/ 686 w 158"/>
                <a:gd name="T97" fmla="*/ 77 h 244"/>
                <a:gd name="T98" fmla="*/ 686 w 158"/>
                <a:gd name="T99" fmla="*/ 425 h 244"/>
                <a:gd name="T100" fmla="*/ 692 w 158"/>
                <a:gd name="T101" fmla="*/ 425 h 244"/>
                <a:gd name="T102" fmla="*/ 677 w 158"/>
                <a:gd name="T103" fmla="*/ 535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36989" name="Freeform 4411"/>
            <p:cNvSpPr>
              <a:spLocks/>
            </p:cNvSpPr>
            <p:nvPr/>
          </p:nvSpPr>
          <p:spPr bwMode="auto">
            <a:xfrm>
              <a:off x="3026" y="2701"/>
              <a:ext cx="33" cy="45"/>
            </a:xfrm>
            <a:custGeom>
              <a:avLst/>
              <a:gdLst>
                <a:gd name="T0" fmla="*/ 92 w 30"/>
                <a:gd name="T1" fmla="*/ 109 h 37"/>
                <a:gd name="T2" fmla="*/ 92 w 30"/>
                <a:gd name="T3" fmla="*/ 0 h 37"/>
                <a:gd name="T4" fmla="*/ 57 w 30"/>
                <a:gd name="T5" fmla="*/ 0 h 37"/>
                <a:gd name="T6" fmla="*/ 50 w 30"/>
                <a:gd name="T7" fmla="*/ 50 h 37"/>
                <a:gd name="T8" fmla="*/ 2 w 30"/>
                <a:gd name="T9" fmla="*/ 90 h 37"/>
                <a:gd name="T10" fmla="*/ 0 w 30"/>
                <a:gd name="T11" fmla="*/ 90 h 37"/>
                <a:gd name="T12" fmla="*/ 2 w 30"/>
                <a:gd name="T13" fmla="*/ 90 h 37"/>
                <a:gd name="T14" fmla="*/ 4 w 30"/>
                <a:gd name="T15" fmla="*/ 292 h 37"/>
                <a:gd name="T16" fmla="*/ 25 w 30"/>
                <a:gd name="T17" fmla="*/ 473 h 37"/>
                <a:gd name="T18" fmla="*/ 37 w 30"/>
                <a:gd name="T19" fmla="*/ 473 h 37"/>
                <a:gd name="T20" fmla="*/ 67 w 30"/>
                <a:gd name="T21" fmla="*/ 331 h 37"/>
                <a:gd name="T22" fmla="*/ 103 w 30"/>
                <a:gd name="T23" fmla="*/ 184 h 37"/>
                <a:gd name="T24" fmla="*/ 92 w 30"/>
                <a:gd name="T25" fmla="*/ 109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36990" name="Freeform 4412"/>
            <p:cNvSpPr>
              <a:spLocks/>
            </p:cNvSpPr>
            <p:nvPr/>
          </p:nvSpPr>
          <p:spPr bwMode="auto">
            <a:xfrm>
              <a:off x="2711" y="2569"/>
              <a:ext cx="132" cy="190"/>
            </a:xfrm>
            <a:custGeom>
              <a:avLst/>
              <a:gdLst>
                <a:gd name="T0" fmla="*/ 87 w 118"/>
                <a:gd name="T1" fmla="*/ 1643 h 154"/>
                <a:gd name="T2" fmla="*/ 40 w 118"/>
                <a:gd name="T3" fmla="*/ 1673 h 154"/>
                <a:gd name="T4" fmla="*/ 40 w 118"/>
                <a:gd name="T5" fmla="*/ 1752 h 154"/>
                <a:gd name="T6" fmla="*/ 40 w 118"/>
                <a:gd name="T7" fmla="*/ 1812 h 154"/>
                <a:gd name="T8" fmla="*/ 50 w 118"/>
                <a:gd name="T9" fmla="*/ 1930 h 154"/>
                <a:gd name="T10" fmla="*/ 40 w 118"/>
                <a:gd name="T11" fmla="*/ 1985 h 154"/>
                <a:gd name="T12" fmla="*/ 23 w 118"/>
                <a:gd name="T13" fmla="*/ 1930 h 154"/>
                <a:gd name="T14" fmla="*/ 0 w 118"/>
                <a:gd name="T15" fmla="*/ 2070 h 154"/>
                <a:gd name="T16" fmla="*/ 62 w 118"/>
                <a:gd name="T17" fmla="*/ 2363 h 154"/>
                <a:gd name="T18" fmla="*/ 105 w 118"/>
                <a:gd name="T19" fmla="*/ 2212 h 154"/>
                <a:gd name="T20" fmla="*/ 134 w 118"/>
                <a:gd name="T21" fmla="*/ 2248 h 154"/>
                <a:gd name="T22" fmla="*/ 170 w 118"/>
                <a:gd name="T23" fmla="*/ 2290 h 154"/>
                <a:gd name="T24" fmla="*/ 190 w 118"/>
                <a:gd name="T25" fmla="*/ 2212 h 154"/>
                <a:gd name="T26" fmla="*/ 225 w 118"/>
                <a:gd name="T27" fmla="*/ 2212 h 154"/>
                <a:gd name="T28" fmla="*/ 235 w 118"/>
                <a:gd name="T29" fmla="*/ 2339 h 154"/>
                <a:gd name="T30" fmla="*/ 294 w 118"/>
                <a:gd name="T31" fmla="*/ 2148 h 154"/>
                <a:gd name="T32" fmla="*/ 351 w 118"/>
                <a:gd name="T33" fmla="*/ 1967 h 154"/>
                <a:gd name="T34" fmla="*/ 351 w 118"/>
                <a:gd name="T35" fmla="*/ 1752 h 154"/>
                <a:gd name="T36" fmla="*/ 355 w 118"/>
                <a:gd name="T37" fmla="*/ 1537 h 154"/>
                <a:gd name="T38" fmla="*/ 411 w 118"/>
                <a:gd name="T39" fmla="*/ 1304 h 154"/>
                <a:gd name="T40" fmla="*/ 444 w 118"/>
                <a:gd name="T41" fmla="*/ 1099 h 154"/>
                <a:gd name="T42" fmla="*/ 461 w 118"/>
                <a:gd name="T43" fmla="*/ 909 h 154"/>
                <a:gd name="T44" fmla="*/ 475 w 118"/>
                <a:gd name="T45" fmla="*/ 695 h 154"/>
                <a:gd name="T46" fmla="*/ 475 w 118"/>
                <a:gd name="T47" fmla="*/ 480 h 154"/>
                <a:gd name="T48" fmla="*/ 497 w 118"/>
                <a:gd name="T49" fmla="*/ 258 h 154"/>
                <a:gd name="T50" fmla="*/ 512 w 118"/>
                <a:gd name="T51" fmla="*/ 48 h 154"/>
                <a:gd name="T52" fmla="*/ 461 w 118"/>
                <a:gd name="T53" fmla="*/ 0 h 154"/>
                <a:gd name="T54" fmla="*/ 411 w 118"/>
                <a:gd name="T55" fmla="*/ 0 h 154"/>
                <a:gd name="T56" fmla="*/ 367 w 118"/>
                <a:gd name="T57" fmla="*/ 73 h 154"/>
                <a:gd name="T58" fmla="*/ 351 w 118"/>
                <a:gd name="T59" fmla="*/ 376 h 154"/>
                <a:gd name="T60" fmla="*/ 333 w 118"/>
                <a:gd name="T61" fmla="*/ 514 h 154"/>
                <a:gd name="T62" fmla="*/ 281 w 118"/>
                <a:gd name="T63" fmla="*/ 443 h 154"/>
                <a:gd name="T64" fmla="*/ 213 w 118"/>
                <a:gd name="T65" fmla="*/ 392 h 154"/>
                <a:gd name="T66" fmla="*/ 152 w 118"/>
                <a:gd name="T67" fmla="*/ 392 h 154"/>
                <a:gd name="T68" fmla="*/ 143 w 118"/>
                <a:gd name="T69" fmla="*/ 656 h 154"/>
                <a:gd name="T70" fmla="*/ 225 w 118"/>
                <a:gd name="T71" fmla="*/ 601 h 154"/>
                <a:gd name="T72" fmla="*/ 225 w 118"/>
                <a:gd name="T73" fmla="*/ 796 h 154"/>
                <a:gd name="T74" fmla="*/ 190 w 118"/>
                <a:gd name="T75" fmla="*/ 945 h 154"/>
                <a:gd name="T76" fmla="*/ 235 w 118"/>
                <a:gd name="T77" fmla="*/ 1191 h 154"/>
                <a:gd name="T78" fmla="*/ 213 w 118"/>
                <a:gd name="T79" fmla="*/ 1594 h 154"/>
                <a:gd name="T80" fmla="*/ 190 w 118"/>
                <a:gd name="T81" fmla="*/ 1673 h 154"/>
                <a:gd name="T82" fmla="*/ 170 w 118"/>
                <a:gd name="T83" fmla="*/ 1564 h 154"/>
                <a:gd name="T84" fmla="*/ 143 w 118"/>
                <a:gd name="T85" fmla="*/ 1643 h 154"/>
                <a:gd name="T86" fmla="*/ 105 w 118"/>
                <a:gd name="T87" fmla="*/ 1495 h 154"/>
                <a:gd name="T88" fmla="*/ 87 w 118"/>
                <a:gd name="T89" fmla="*/ 1643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36991" name="Freeform 4413"/>
            <p:cNvSpPr>
              <a:spLocks/>
            </p:cNvSpPr>
            <p:nvPr/>
          </p:nvSpPr>
          <p:spPr bwMode="auto">
            <a:xfrm>
              <a:off x="3113" y="2545"/>
              <a:ext cx="140" cy="205"/>
            </a:xfrm>
            <a:custGeom>
              <a:avLst/>
              <a:gdLst>
                <a:gd name="T0" fmla="*/ 259 w 125"/>
                <a:gd name="T1" fmla="*/ 2130 h 166"/>
                <a:gd name="T2" fmla="*/ 184 w 125"/>
                <a:gd name="T3" fmla="*/ 1991 h 166"/>
                <a:gd name="T4" fmla="*/ 121 w 125"/>
                <a:gd name="T5" fmla="*/ 1859 h 166"/>
                <a:gd name="T6" fmla="*/ 69 w 125"/>
                <a:gd name="T7" fmla="*/ 1701 h 166"/>
                <a:gd name="T8" fmla="*/ 0 w 125"/>
                <a:gd name="T9" fmla="*/ 1588 h 166"/>
                <a:gd name="T10" fmla="*/ 0 w 125"/>
                <a:gd name="T11" fmla="*/ 1257 h 166"/>
                <a:gd name="T12" fmla="*/ 54 w 125"/>
                <a:gd name="T13" fmla="*/ 993 h 166"/>
                <a:gd name="T14" fmla="*/ 69 w 125"/>
                <a:gd name="T15" fmla="*/ 783 h 166"/>
                <a:gd name="T16" fmla="*/ 54 w 125"/>
                <a:gd name="T17" fmla="*/ 558 h 166"/>
                <a:gd name="T18" fmla="*/ 30 w 125"/>
                <a:gd name="T19" fmla="*/ 343 h 166"/>
                <a:gd name="T20" fmla="*/ 0 w 125"/>
                <a:gd name="T21" fmla="*/ 115 h 166"/>
                <a:gd name="T22" fmla="*/ 30 w 125"/>
                <a:gd name="T23" fmla="*/ 0 h 166"/>
                <a:gd name="T24" fmla="*/ 84 w 125"/>
                <a:gd name="T25" fmla="*/ 0 h 166"/>
                <a:gd name="T26" fmla="*/ 132 w 125"/>
                <a:gd name="T27" fmla="*/ 0 h 166"/>
                <a:gd name="T28" fmla="*/ 199 w 125"/>
                <a:gd name="T29" fmla="*/ 49 h 166"/>
                <a:gd name="T30" fmla="*/ 281 w 125"/>
                <a:gd name="T31" fmla="*/ 267 h 166"/>
                <a:gd name="T32" fmla="*/ 379 w 125"/>
                <a:gd name="T33" fmla="*/ 343 h 166"/>
                <a:gd name="T34" fmla="*/ 410 w 125"/>
                <a:gd name="T35" fmla="*/ 230 h 166"/>
                <a:gd name="T36" fmla="*/ 487 w 125"/>
                <a:gd name="T37" fmla="*/ 151 h 166"/>
                <a:gd name="T38" fmla="*/ 548 w 125"/>
                <a:gd name="T39" fmla="*/ 186 h 166"/>
                <a:gd name="T40" fmla="*/ 514 w 125"/>
                <a:gd name="T41" fmla="*/ 343 h 166"/>
                <a:gd name="T42" fmla="*/ 487 w 125"/>
                <a:gd name="T43" fmla="*/ 524 h 166"/>
                <a:gd name="T44" fmla="*/ 487 w 125"/>
                <a:gd name="T45" fmla="*/ 783 h 166"/>
                <a:gd name="T46" fmla="*/ 487 w 125"/>
                <a:gd name="T47" fmla="*/ 1051 h 166"/>
                <a:gd name="T48" fmla="*/ 487 w 125"/>
                <a:gd name="T49" fmla="*/ 1257 h 166"/>
                <a:gd name="T50" fmla="*/ 487 w 125"/>
                <a:gd name="T51" fmla="*/ 1513 h 166"/>
                <a:gd name="T52" fmla="*/ 523 w 125"/>
                <a:gd name="T53" fmla="*/ 1772 h 166"/>
                <a:gd name="T54" fmla="*/ 487 w 125"/>
                <a:gd name="T55" fmla="*/ 1801 h 166"/>
                <a:gd name="T56" fmla="*/ 460 w 125"/>
                <a:gd name="T57" fmla="*/ 1991 h 166"/>
                <a:gd name="T58" fmla="*/ 435 w 125"/>
                <a:gd name="T59" fmla="*/ 2101 h 166"/>
                <a:gd name="T60" fmla="*/ 394 w 125"/>
                <a:gd name="T61" fmla="*/ 2309 h 166"/>
                <a:gd name="T62" fmla="*/ 367 w 125"/>
                <a:gd name="T63" fmla="*/ 2571 h 166"/>
                <a:gd name="T64" fmla="*/ 355 w 125"/>
                <a:gd name="T65" fmla="*/ 2571 h 166"/>
                <a:gd name="T66" fmla="*/ 314 w 125"/>
                <a:gd name="T67" fmla="*/ 2388 h 166"/>
                <a:gd name="T68" fmla="*/ 259 w 125"/>
                <a:gd name="T69" fmla="*/ 2206 h 166"/>
                <a:gd name="T70" fmla="*/ 259 w 125"/>
                <a:gd name="T71" fmla="*/ 2130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36992" name="Freeform 4414"/>
            <p:cNvSpPr>
              <a:spLocks/>
            </p:cNvSpPr>
            <p:nvPr/>
          </p:nvSpPr>
          <p:spPr bwMode="auto">
            <a:xfrm>
              <a:off x="5557" y="2580"/>
              <a:ext cx="3" cy="3"/>
            </a:xfrm>
            <a:custGeom>
              <a:avLst/>
              <a:gdLst>
                <a:gd name="T0" fmla="*/ 473 w 2"/>
                <a:gd name="T1" fmla="*/ 0 h 2"/>
                <a:gd name="T2" fmla="*/ 0 w 2"/>
                <a:gd name="T3" fmla="*/ 473 h 2"/>
                <a:gd name="T4" fmla="*/ 0 w 2"/>
                <a:gd name="T5" fmla="*/ 0 h 2"/>
                <a:gd name="T6" fmla="*/ 47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6993" name="Freeform 4415"/>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6994" name="Rectangle 4416"/>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6995" name="Freeform 4417"/>
            <p:cNvSpPr>
              <a:spLocks/>
            </p:cNvSpPr>
            <p:nvPr/>
          </p:nvSpPr>
          <p:spPr bwMode="auto">
            <a:xfrm>
              <a:off x="5567" y="2604"/>
              <a:ext cx="5" cy="3"/>
            </a:xfrm>
            <a:custGeom>
              <a:avLst/>
              <a:gdLst>
                <a:gd name="T0" fmla="*/ 0 w 3"/>
                <a:gd name="T1" fmla="*/ 473 h 2"/>
                <a:gd name="T2" fmla="*/ 2213 w 3"/>
                <a:gd name="T3" fmla="*/ 0 h 2"/>
                <a:gd name="T4" fmla="*/ 0 w 3"/>
                <a:gd name="T5" fmla="*/ 0 h 2"/>
                <a:gd name="T6" fmla="*/ 0 w 3"/>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6996" name="Freeform 4418"/>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6997" name="Freeform 4419"/>
            <p:cNvSpPr>
              <a:spLocks/>
            </p:cNvSpPr>
            <p:nvPr/>
          </p:nvSpPr>
          <p:spPr bwMode="auto">
            <a:xfrm>
              <a:off x="2564" y="2343"/>
              <a:ext cx="207" cy="208"/>
            </a:xfrm>
            <a:custGeom>
              <a:avLst/>
              <a:gdLst>
                <a:gd name="T0" fmla="*/ 462 w 187"/>
                <a:gd name="T1" fmla="*/ 1951 h 168"/>
                <a:gd name="T2" fmla="*/ 417 w 187"/>
                <a:gd name="T3" fmla="*/ 2022 h 168"/>
                <a:gd name="T4" fmla="*/ 397 w 187"/>
                <a:gd name="T5" fmla="*/ 2162 h 168"/>
                <a:gd name="T6" fmla="*/ 363 w 187"/>
                <a:gd name="T7" fmla="*/ 2359 h 168"/>
                <a:gd name="T8" fmla="*/ 354 w 187"/>
                <a:gd name="T9" fmla="*/ 2583 h 168"/>
                <a:gd name="T10" fmla="*/ 324 w 187"/>
                <a:gd name="T11" fmla="*/ 2554 h 168"/>
                <a:gd name="T12" fmla="*/ 324 w 187"/>
                <a:gd name="T13" fmla="*/ 2673 h 168"/>
                <a:gd name="T14" fmla="*/ 278 w 187"/>
                <a:gd name="T15" fmla="*/ 2673 h 168"/>
                <a:gd name="T16" fmla="*/ 265 w 187"/>
                <a:gd name="T17" fmla="*/ 2622 h 168"/>
                <a:gd name="T18" fmla="*/ 253 w 187"/>
                <a:gd name="T19" fmla="*/ 2673 h 168"/>
                <a:gd name="T20" fmla="*/ 251 w 187"/>
                <a:gd name="T21" fmla="*/ 2673 h 168"/>
                <a:gd name="T22" fmla="*/ 239 w 187"/>
                <a:gd name="T23" fmla="*/ 2583 h 168"/>
                <a:gd name="T24" fmla="*/ 239 w 187"/>
                <a:gd name="T25" fmla="*/ 2697 h 168"/>
                <a:gd name="T26" fmla="*/ 229 w 187"/>
                <a:gd name="T27" fmla="*/ 2673 h 168"/>
                <a:gd name="T28" fmla="*/ 229 w 187"/>
                <a:gd name="T29" fmla="*/ 2673 h 168"/>
                <a:gd name="T30" fmla="*/ 208 w 187"/>
                <a:gd name="T31" fmla="*/ 2673 h 168"/>
                <a:gd name="T32" fmla="*/ 185 w 187"/>
                <a:gd name="T33" fmla="*/ 2697 h 168"/>
                <a:gd name="T34" fmla="*/ 154 w 187"/>
                <a:gd name="T35" fmla="*/ 2385 h 168"/>
                <a:gd name="T36" fmla="*/ 169 w 187"/>
                <a:gd name="T37" fmla="*/ 2385 h 168"/>
                <a:gd name="T38" fmla="*/ 151 w 187"/>
                <a:gd name="T39" fmla="*/ 2359 h 168"/>
                <a:gd name="T40" fmla="*/ 154 w 187"/>
                <a:gd name="T41" fmla="*/ 2359 h 168"/>
                <a:gd name="T42" fmla="*/ 139 w 187"/>
                <a:gd name="T43" fmla="*/ 2287 h 168"/>
                <a:gd name="T44" fmla="*/ 76 w 187"/>
                <a:gd name="T45" fmla="*/ 2138 h 168"/>
                <a:gd name="T46" fmla="*/ 51 w 187"/>
                <a:gd name="T47" fmla="*/ 2086 h 168"/>
                <a:gd name="T48" fmla="*/ 61 w 187"/>
                <a:gd name="T49" fmla="*/ 2061 h 168"/>
                <a:gd name="T50" fmla="*/ 0 w 187"/>
                <a:gd name="T51" fmla="*/ 2138 h 168"/>
                <a:gd name="T52" fmla="*/ 2 w 187"/>
                <a:gd name="T53" fmla="*/ 1746 h 168"/>
                <a:gd name="T54" fmla="*/ 2 w 187"/>
                <a:gd name="T55" fmla="*/ 1345 h 168"/>
                <a:gd name="T56" fmla="*/ 51 w 187"/>
                <a:gd name="T57" fmla="*/ 1028 h 168"/>
                <a:gd name="T58" fmla="*/ 61 w 187"/>
                <a:gd name="T59" fmla="*/ 758 h 168"/>
                <a:gd name="T60" fmla="*/ 51 w 187"/>
                <a:gd name="T61" fmla="*/ 605 h 168"/>
                <a:gd name="T62" fmla="*/ 51 w 187"/>
                <a:gd name="T63" fmla="*/ 489 h 168"/>
                <a:gd name="T64" fmla="*/ 69 w 187"/>
                <a:gd name="T65" fmla="*/ 317 h 168"/>
                <a:gd name="T66" fmla="*/ 84 w 187"/>
                <a:gd name="T67" fmla="*/ 77 h 168"/>
                <a:gd name="T68" fmla="*/ 139 w 187"/>
                <a:gd name="T69" fmla="*/ 0 h 168"/>
                <a:gd name="T70" fmla="*/ 205 w 187"/>
                <a:gd name="T71" fmla="*/ 50 h 168"/>
                <a:gd name="T72" fmla="*/ 239 w 187"/>
                <a:gd name="T73" fmla="*/ 207 h 168"/>
                <a:gd name="T74" fmla="*/ 306 w 187"/>
                <a:gd name="T75" fmla="*/ 118 h 168"/>
                <a:gd name="T76" fmla="*/ 343 w 187"/>
                <a:gd name="T77" fmla="*/ 207 h 168"/>
                <a:gd name="T78" fmla="*/ 392 w 187"/>
                <a:gd name="T79" fmla="*/ 277 h 168"/>
                <a:gd name="T80" fmla="*/ 448 w 187"/>
                <a:gd name="T81" fmla="*/ 118 h 168"/>
                <a:gd name="T82" fmla="*/ 515 w 187"/>
                <a:gd name="T83" fmla="*/ 167 h 168"/>
                <a:gd name="T84" fmla="*/ 571 w 187"/>
                <a:gd name="T85" fmla="*/ 207 h 168"/>
                <a:gd name="T86" fmla="*/ 634 w 187"/>
                <a:gd name="T87" fmla="*/ 0 h 168"/>
                <a:gd name="T88" fmla="*/ 663 w 187"/>
                <a:gd name="T89" fmla="*/ 207 h 168"/>
                <a:gd name="T90" fmla="*/ 671 w 187"/>
                <a:gd name="T91" fmla="*/ 425 h 168"/>
                <a:gd name="T92" fmla="*/ 700 w 187"/>
                <a:gd name="T93" fmla="*/ 489 h 168"/>
                <a:gd name="T94" fmla="*/ 690 w 187"/>
                <a:gd name="T95" fmla="*/ 695 h 168"/>
                <a:gd name="T96" fmla="*/ 640 w 187"/>
                <a:gd name="T97" fmla="*/ 830 h 168"/>
                <a:gd name="T98" fmla="*/ 631 w 187"/>
                <a:gd name="T99" fmla="*/ 1065 h 168"/>
                <a:gd name="T100" fmla="*/ 604 w 187"/>
                <a:gd name="T101" fmla="*/ 1257 h 168"/>
                <a:gd name="T102" fmla="*/ 588 w 187"/>
                <a:gd name="T103" fmla="*/ 1482 h 168"/>
                <a:gd name="T104" fmla="*/ 562 w 187"/>
                <a:gd name="T105" fmla="*/ 1633 h 168"/>
                <a:gd name="T106" fmla="*/ 538 w 187"/>
                <a:gd name="T107" fmla="*/ 1894 h 168"/>
                <a:gd name="T108" fmla="*/ 494 w 187"/>
                <a:gd name="T109" fmla="*/ 2086 h 168"/>
                <a:gd name="T110" fmla="*/ 462 w 187"/>
                <a:gd name="T111" fmla="*/ 195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36998" name="Freeform 4420"/>
            <p:cNvSpPr>
              <a:spLocks/>
            </p:cNvSpPr>
            <p:nvPr/>
          </p:nvSpPr>
          <p:spPr bwMode="auto">
            <a:xfrm>
              <a:off x="2529" y="2375"/>
              <a:ext cx="52" cy="135"/>
            </a:xfrm>
            <a:custGeom>
              <a:avLst/>
              <a:gdLst>
                <a:gd name="T0" fmla="*/ 2 w 47"/>
                <a:gd name="T1" fmla="*/ 393 h 109"/>
                <a:gd name="T2" fmla="*/ 0 w 47"/>
                <a:gd name="T3" fmla="*/ 490 h 109"/>
                <a:gd name="T4" fmla="*/ 31 w 47"/>
                <a:gd name="T5" fmla="*/ 651 h 109"/>
                <a:gd name="T6" fmla="*/ 42 w 47"/>
                <a:gd name="T7" fmla="*/ 925 h 109"/>
                <a:gd name="T8" fmla="*/ 42 w 47"/>
                <a:gd name="T9" fmla="*/ 1101 h 109"/>
                <a:gd name="T10" fmla="*/ 51 w 47"/>
                <a:gd name="T11" fmla="*/ 1349 h 109"/>
                <a:gd name="T12" fmla="*/ 51 w 47"/>
                <a:gd name="T13" fmla="*/ 1575 h 109"/>
                <a:gd name="T14" fmla="*/ 51 w 47"/>
                <a:gd name="T15" fmla="*/ 1757 h 109"/>
                <a:gd name="T16" fmla="*/ 114 w 47"/>
                <a:gd name="T17" fmla="*/ 1736 h 109"/>
                <a:gd name="T18" fmla="*/ 124 w 47"/>
                <a:gd name="T19" fmla="*/ 1349 h 109"/>
                <a:gd name="T20" fmla="*/ 124 w 47"/>
                <a:gd name="T21" fmla="*/ 925 h 109"/>
                <a:gd name="T22" fmla="*/ 168 w 47"/>
                <a:gd name="T23" fmla="*/ 607 h 109"/>
                <a:gd name="T24" fmla="*/ 175 w 47"/>
                <a:gd name="T25" fmla="*/ 352 h 109"/>
                <a:gd name="T26" fmla="*/ 168 w 47"/>
                <a:gd name="T27" fmla="*/ 207 h 109"/>
                <a:gd name="T28" fmla="*/ 114 w 47"/>
                <a:gd name="T29" fmla="*/ 0 h 109"/>
                <a:gd name="T30" fmla="*/ 98 w 47"/>
                <a:gd name="T31" fmla="*/ 77 h 109"/>
                <a:gd name="T32" fmla="*/ 98 w 47"/>
                <a:gd name="T33" fmla="*/ 118 h 109"/>
                <a:gd name="T34" fmla="*/ 98 w 47"/>
                <a:gd name="T35" fmla="*/ 167 h 109"/>
                <a:gd name="T36" fmla="*/ 98 w 47"/>
                <a:gd name="T37" fmla="*/ 167 h 109"/>
                <a:gd name="T38" fmla="*/ 51 w 47"/>
                <a:gd name="T39" fmla="*/ 277 h 109"/>
                <a:gd name="T40" fmla="*/ 2 w 47"/>
                <a:gd name="T41" fmla="*/ 393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36999" name="Freeform 4421"/>
            <p:cNvSpPr>
              <a:spLocks/>
            </p:cNvSpPr>
            <p:nvPr/>
          </p:nvSpPr>
          <p:spPr bwMode="auto">
            <a:xfrm>
              <a:off x="2419" y="2314"/>
              <a:ext cx="138" cy="123"/>
            </a:xfrm>
            <a:custGeom>
              <a:avLst/>
              <a:gdLst>
                <a:gd name="T0" fmla="*/ 367 w 125"/>
                <a:gd name="T1" fmla="*/ 1225 h 99"/>
                <a:gd name="T2" fmla="*/ 351 w 125"/>
                <a:gd name="T3" fmla="*/ 1225 h 99"/>
                <a:gd name="T4" fmla="*/ 311 w 125"/>
                <a:gd name="T5" fmla="*/ 1187 h 99"/>
                <a:gd name="T6" fmla="*/ 288 w 125"/>
                <a:gd name="T7" fmla="*/ 1187 h 99"/>
                <a:gd name="T8" fmla="*/ 220 w 125"/>
                <a:gd name="T9" fmla="*/ 1225 h 99"/>
                <a:gd name="T10" fmla="*/ 152 w 125"/>
                <a:gd name="T11" fmla="*/ 1225 h 99"/>
                <a:gd name="T12" fmla="*/ 163 w 125"/>
                <a:gd name="T13" fmla="*/ 1454 h 99"/>
                <a:gd name="T14" fmla="*/ 163 w 125"/>
                <a:gd name="T15" fmla="*/ 1662 h 99"/>
                <a:gd name="T16" fmla="*/ 108 w 125"/>
                <a:gd name="T17" fmla="*/ 1546 h 99"/>
                <a:gd name="T18" fmla="*/ 57 w 125"/>
                <a:gd name="T19" fmla="*/ 1635 h 99"/>
                <a:gd name="T20" fmla="*/ 25 w 125"/>
                <a:gd name="T21" fmla="*/ 1454 h 99"/>
                <a:gd name="T22" fmla="*/ 0 w 125"/>
                <a:gd name="T23" fmla="*/ 1383 h 99"/>
                <a:gd name="T24" fmla="*/ 4 w 125"/>
                <a:gd name="T25" fmla="*/ 986 h 99"/>
                <a:gd name="T26" fmla="*/ 31 w 125"/>
                <a:gd name="T27" fmla="*/ 904 h 99"/>
                <a:gd name="T28" fmla="*/ 63 w 125"/>
                <a:gd name="T29" fmla="*/ 778 h 99"/>
                <a:gd name="T30" fmla="*/ 75 w 125"/>
                <a:gd name="T31" fmla="*/ 680 h 99"/>
                <a:gd name="T32" fmla="*/ 83 w 125"/>
                <a:gd name="T33" fmla="*/ 498 h 99"/>
                <a:gd name="T34" fmla="*/ 127 w 125"/>
                <a:gd name="T35" fmla="*/ 580 h 99"/>
                <a:gd name="T36" fmla="*/ 127 w 125"/>
                <a:gd name="T37" fmla="*/ 467 h 99"/>
                <a:gd name="T38" fmla="*/ 145 w 125"/>
                <a:gd name="T39" fmla="*/ 440 h 99"/>
                <a:gd name="T40" fmla="*/ 171 w 125"/>
                <a:gd name="T41" fmla="*/ 276 h 99"/>
                <a:gd name="T42" fmla="*/ 195 w 125"/>
                <a:gd name="T43" fmla="*/ 276 h 99"/>
                <a:gd name="T44" fmla="*/ 204 w 125"/>
                <a:gd name="T45" fmla="*/ 148 h 99"/>
                <a:gd name="T46" fmla="*/ 274 w 125"/>
                <a:gd name="T47" fmla="*/ 0 h 99"/>
                <a:gd name="T48" fmla="*/ 319 w 125"/>
                <a:gd name="T49" fmla="*/ 2 h 99"/>
                <a:gd name="T50" fmla="*/ 343 w 125"/>
                <a:gd name="T51" fmla="*/ 276 h 99"/>
                <a:gd name="T52" fmla="*/ 383 w 125"/>
                <a:gd name="T53" fmla="*/ 498 h 99"/>
                <a:gd name="T54" fmla="*/ 379 w 125"/>
                <a:gd name="T55" fmla="*/ 498 h 99"/>
                <a:gd name="T56" fmla="*/ 367 w 125"/>
                <a:gd name="T57" fmla="*/ 580 h 99"/>
                <a:gd name="T58" fmla="*/ 406 w 125"/>
                <a:gd name="T59" fmla="*/ 711 h 99"/>
                <a:gd name="T60" fmla="*/ 428 w 125"/>
                <a:gd name="T61" fmla="*/ 711 h 99"/>
                <a:gd name="T62" fmla="*/ 435 w 125"/>
                <a:gd name="T63" fmla="*/ 778 h 99"/>
                <a:gd name="T64" fmla="*/ 448 w 125"/>
                <a:gd name="T65" fmla="*/ 942 h 99"/>
                <a:gd name="T66" fmla="*/ 448 w 125"/>
                <a:gd name="T67" fmla="*/ 986 h 99"/>
                <a:gd name="T68" fmla="*/ 448 w 125"/>
                <a:gd name="T69" fmla="*/ 986 h 99"/>
                <a:gd name="T70" fmla="*/ 406 w 125"/>
                <a:gd name="T71" fmla="*/ 1113 h 99"/>
                <a:gd name="T72" fmla="*/ 367 w 125"/>
                <a:gd name="T73" fmla="*/ 1225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37000" name="Freeform 4422"/>
            <p:cNvSpPr>
              <a:spLocks/>
            </p:cNvSpPr>
            <p:nvPr/>
          </p:nvSpPr>
          <p:spPr bwMode="auto">
            <a:xfrm>
              <a:off x="2666" y="2358"/>
              <a:ext cx="135" cy="251"/>
            </a:xfrm>
            <a:custGeom>
              <a:avLst/>
              <a:gdLst>
                <a:gd name="T0" fmla="*/ 461 w 121"/>
                <a:gd name="T1" fmla="*/ 858 h 203"/>
                <a:gd name="T2" fmla="*/ 386 w 121"/>
                <a:gd name="T3" fmla="*/ 858 h 203"/>
                <a:gd name="T4" fmla="*/ 353 w 121"/>
                <a:gd name="T5" fmla="*/ 920 h 203"/>
                <a:gd name="T6" fmla="*/ 412 w 121"/>
                <a:gd name="T7" fmla="*/ 1227 h 203"/>
                <a:gd name="T8" fmla="*/ 456 w 121"/>
                <a:gd name="T9" fmla="*/ 1565 h 203"/>
                <a:gd name="T10" fmla="*/ 421 w 121"/>
                <a:gd name="T11" fmla="*/ 1798 h 203"/>
                <a:gd name="T12" fmla="*/ 386 w 121"/>
                <a:gd name="T13" fmla="*/ 2055 h 203"/>
                <a:gd name="T14" fmla="*/ 412 w 121"/>
                <a:gd name="T15" fmla="*/ 2431 h 203"/>
                <a:gd name="T16" fmla="*/ 456 w 121"/>
                <a:gd name="T17" fmla="*/ 2616 h 203"/>
                <a:gd name="T18" fmla="*/ 482 w 121"/>
                <a:gd name="T19" fmla="*/ 2798 h 203"/>
                <a:gd name="T20" fmla="*/ 502 w 121"/>
                <a:gd name="T21" fmla="*/ 3066 h 203"/>
                <a:gd name="T22" fmla="*/ 491 w 121"/>
                <a:gd name="T23" fmla="*/ 3202 h 203"/>
                <a:gd name="T24" fmla="*/ 432 w 121"/>
                <a:gd name="T25" fmla="*/ 3142 h 203"/>
                <a:gd name="T26" fmla="*/ 373 w 121"/>
                <a:gd name="T27" fmla="*/ 3086 h 203"/>
                <a:gd name="T28" fmla="*/ 316 w 121"/>
                <a:gd name="T29" fmla="*/ 3086 h 203"/>
                <a:gd name="T30" fmla="*/ 250 w 121"/>
                <a:gd name="T31" fmla="*/ 3086 h 203"/>
                <a:gd name="T32" fmla="*/ 184 w 121"/>
                <a:gd name="T33" fmla="*/ 3086 h 203"/>
                <a:gd name="T34" fmla="*/ 136 w 121"/>
                <a:gd name="T35" fmla="*/ 3066 h 203"/>
                <a:gd name="T36" fmla="*/ 86 w 121"/>
                <a:gd name="T37" fmla="*/ 3066 h 203"/>
                <a:gd name="T38" fmla="*/ 86 w 121"/>
                <a:gd name="T39" fmla="*/ 2747 h 203"/>
                <a:gd name="T40" fmla="*/ 68 w 121"/>
                <a:gd name="T41" fmla="*/ 2616 h 203"/>
                <a:gd name="T42" fmla="*/ 68 w 121"/>
                <a:gd name="T43" fmla="*/ 2541 h 203"/>
                <a:gd name="T44" fmla="*/ 29 w 121"/>
                <a:gd name="T45" fmla="*/ 2541 h 203"/>
                <a:gd name="T46" fmla="*/ 2 w 121"/>
                <a:gd name="T47" fmla="*/ 2393 h 203"/>
                <a:gd name="T48" fmla="*/ 0 w 121"/>
                <a:gd name="T49" fmla="*/ 2393 h 203"/>
                <a:gd name="T50" fmla="*/ 2 w 121"/>
                <a:gd name="T51" fmla="*/ 2359 h 203"/>
                <a:gd name="T52" fmla="*/ 23 w 121"/>
                <a:gd name="T53" fmla="*/ 2127 h 203"/>
                <a:gd name="T54" fmla="*/ 61 w 121"/>
                <a:gd name="T55" fmla="*/ 1940 h 203"/>
                <a:gd name="T56" fmla="*/ 77 w 121"/>
                <a:gd name="T57" fmla="*/ 1798 h 203"/>
                <a:gd name="T58" fmla="*/ 132 w 121"/>
                <a:gd name="T59" fmla="*/ 1720 h 203"/>
                <a:gd name="T60" fmla="*/ 165 w 121"/>
                <a:gd name="T61" fmla="*/ 1870 h 203"/>
                <a:gd name="T62" fmla="*/ 215 w 121"/>
                <a:gd name="T63" fmla="*/ 1663 h 203"/>
                <a:gd name="T64" fmla="*/ 237 w 121"/>
                <a:gd name="T65" fmla="*/ 1407 h 203"/>
                <a:gd name="T66" fmla="*/ 264 w 121"/>
                <a:gd name="T67" fmla="*/ 1266 h 203"/>
                <a:gd name="T68" fmla="*/ 285 w 121"/>
                <a:gd name="T69" fmla="*/ 1047 h 203"/>
                <a:gd name="T70" fmla="*/ 316 w 121"/>
                <a:gd name="T71" fmla="*/ 858 h 203"/>
                <a:gd name="T72" fmla="*/ 331 w 121"/>
                <a:gd name="T73" fmla="*/ 632 h 203"/>
                <a:gd name="T74" fmla="*/ 386 w 121"/>
                <a:gd name="T75" fmla="*/ 486 h 203"/>
                <a:gd name="T76" fmla="*/ 394 w 121"/>
                <a:gd name="T77" fmla="*/ 293 h 203"/>
                <a:gd name="T78" fmla="*/ 359 w 121"/>
                <a:gd name="T79" fmla="*/ 218 h 203"/>
                <a:gd name="T80" fmla="*/ 353 w 121"/>
                <a:gd name="T81" fmla="*/ 0 h 203"/>
                <a:gd name="T82" fmla="*/ 386 w 121"/>
                <a:gd name="T83" fmla="*/ 0 h 203"/>
                <a:gd name="T84" fmla="*/ 412 w 121"/>
                <a:gd name="T85" fmla="*/ 293 h 203"/>
                <a:gd name="T86" fmla="*/ 421 w 121"/>
                <a:gd name="T87" fmla="*/ 601 h 203"/>
                <a:gd name="T88" fmla="*/ 461 w 121"/>
                <a:gd name="T89" fmla="*/ 858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37001" name="Freeform 4423"/>
            <p:cNvSpPr>
              <a:spLocks/>
            </p:cNvSpPr>
            <p:nvPr/>
          </p:nvSpPr>
          <p:spPr bwMode="auto">
            <a:xfrm>
              <a:off x="2769" y="2408"/>
              <a:ext cx="230" cy="190"/>
            </a:xfrm>
            <a:custGeom>
              <a:avLst/>
              <a:gdLst>
                <a:gd name="T0" fmla="*/ 314 w 206"/>
                <a:gd name="T1" fmla="*/ 656 h 154"/>
                <a:gd name="T2" fmla="*/ 296 w 206"/>
                <a:gd name="T3" fmla="*/ 547 h 154"/>
                <a:gd name="T4" fmla="*/ 386 w 206"/>
                <a:gd name="T5" fmla="*/ 480 h 154"/>
                <a:gd name="T6" fmla="*/ 438 w 206"/>
                <a:gd name="T7" fmla="*/ 258 h 154"/>
                <a:gd name="T8" fmla="*/ 489 w 206"/>
                <a:gd name="T9" fmla="*/ 48 h 154"/>
                <a:gd name="T10" fmla="*/ 553 w 206"/>
                <a:gd name="T11" fmla="*/ 0 h 154"/>
                <a:gd name="T12" fmla="*/ 576 w 206"/>
                <a:gd name="T13" fmla="*/ 186 h 154"/>
                <a:gd name="T14" fmla="*/ 614 w 206"/>
                <a:gd name="T15" fmla="*/ 338 h 154"/>
                <a:gd name="T16" fmla="*/ 598 w 206"/>
                <a:gd name="T17" fmla="*/ 592 h 154"/>
                <a:gd name="T18" fmla="*/ 644 w 206"/>
                <a:gd name="T19" fmla="*/ 656 h 154"/>
                <a:gd name="T20" fmla="*/ 652 w 206"/>
                <a:gd name="T21" fmla="*/ 737 h 154"/>
                <a:gd name="T22" fmla="*/ 713 w 206"/>
                <a:gd name="T23" fmla="*/ 871 h 154"/>
                <a:gd name="T24" fmla="*/ 720 w 206"/>
                <a:gd name="T25" fmla="*/ 982 h 154"/>
                <a:gd name="T26" fmla="*/ 792 w 206"/>
                <a:gd name="T27" fmla="*/ 1191 h 154"/>
                <a:gd name="T28" fmla="*/ 813 w 206"/>
                <a:gd name="T29" fmla="*/ 1356 h 154"/>
                <a:gd name="T30" fmla="*/ 855 w 206"/>
                <a:gd name="T31" fmla="*/ 1537 h 154"/>
                <a:gd name="T32" fmla="*/ 863 w 206"/>
                <a:gd name="T33" fmla="*/ 1594 h 154"/>
                <a:gd name="T34" fmla="*/ 828 w 206"/>
                <a:gd name="T35" fmla="*/ 1564 h 154"/>
                <a:gd name="T36" fmla="*/ 778 w 206"/>
                <a:gd name="T37" fmla="*/ 1564 h 154"/>
                <a:gd name="T38" fmla="*/ 720 w 206"/>
                <a:gd name="T39" fmla="*/ 1537 h 154"/>
                <a:gd name="T40" fmla="*/ 697 w 206"/>
                <a:gd name="T41" fmla="*/ 1643 h 154"/>
                <a:gd name="T42" fmla="*/ 652 w 206"/>
                <a:gd name="T43" fmla="*/ 1643 h 154"/>
                <a:gd name="T44" fmla="*/ 584 w 206"/>
                <a:gd name="T45" fmla="*/ 1706 h 154"/>
                <a:gd name="T46" fmla="*/ 553 w 206"/>
                <a:gd name="T47" fmla="*/ 1673 h 154"/>
                <a:gd name="T48" fmla="*/ 525 w 206"/>
                <a:gd name="T49" fmla="*/ 1856 h 154"/>
                <a:gd name="T50" fmla="*/ 463 w 206"/>
                <a:gd name="T51" fmla="*/ 1775 h 154"/>
                <a:gd name="T52" fmla="*/ 396 w 206"/>
                <a:gd name="T53" fmla="*/ 1706 h 154"/>
                <a:gd name="T54" fmla="*/ 328 w 206"/>
                <a:gd name="T55" fmla="*/ 1564 h 154"/>
                <a:gd name="T56" fmla="*/ 281 w 206"/>
                <a:gd name="T57" fmla="*/ 1812 h 154"/>
                <a:gd name="T58" fmla="*/ 281 w 206"/>
                <a:gd name="T59" fmla="*/ 2033 h 154"/>
                <a:gd name="T60" fmla="*/ 228 w 206"/>
                <a:gd name="T61" fmla="*/ 1985 h 154"/>
                <a:gd name="T62" fmla="*/ 182 w 206"/>
                <a:gd name="T63" fmla="*/ 1985 h 154"/>
                <a:gd name="T64" fmla="*/ 136 w 206"/>
                <a:gd name="T65" fmla="*/ 2070 h 154"/>
                <a:gd name="T66" fmla="*/ 121 w 206"/>
                <a:gd name="T67" fmla="*/ 2363 h 154"/>
                <a:gd name="T68" fmla="*/ 98 w 206"/>
                <a:gd name="T69" fmla="*/ 2105 h 154"/>
                <a:gd name="T70" fmla="*/ 70 w 206"/>
                <a:gd name="T71" fmla="*/ 1930 h 154"/>
                <a:gd name="T72" fmla="*/ 29 w 206"/>
                <a:gd name="T73" fmla="*/ 1752 h 154"/>
                <a:gd name="T74" fmla="*/ 0 w 206"/>
                <a:gd name="T75" fmla="*/ 1383 h 154"/>
                <a:gd name="T76" fmla="*/ 40 w 206"/>
                <a:gd name="T77" fmla="*/ 1128 h 154"/>
                <a:gd name="T78" fmla="*/ 70 w 206"/>
                <a:gd name="T79" fmla="*/ 909 h 154"/>
                <a:gd name="T80" fmla="*/ 132 w 206"/>
                <a:gd name="T81" fmla="*/ 849 h 154"/>
                <a:gd name="T82" fmla="*/ 151 w 206"/>
                <a:gd name="T83" fmla="*/ 871 h 154"/>
                <a:gd name="T84" fmla="*/ 182 w 206"/>
                <a:gd name="T85" fmla="*/ 849 h 154"/>
                <a:gd name="T86" fmla="*/ 281 w 206"/>
                <a:gd name="T87" fmla="*/ 766 h 154"/>
                <a:gd name="T88" fmla="*/ 314 w 206"/>
                <a:gd name="T89" fmla="*/ 65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37002" name="Freeform 4424"/>
            <p:cNvSpPr>
              <a:spLocks/>
            </p:cNvSpPr>
            <p:nvPr/>
          </p:nvSpPr>
          <p:spPr bwMode="auto">
            <a:xfrm>
              <a:off x="2223" y="2343"/>
              <a:ext cx="48" cy="15"/>
            </a:xfrm>
            <a:custGeom>
              <a:avLst/>
              <a:gdLst>
                <a:gd name="T0" fmla="*/ 2 w 44"/>
                <a:gd name="T1" fmla="*/ 95 h 12"/>
                <a:gd name="T2" fmla="*/ 0 w 44"/>
                <a:gd name="T3" fmla="*/ 231 h 12"/>
                <a:gd name="T4" fmla="*/ 32 w 44"/>
                <a:gd name="T5" fmla="*/ 138 h 12"/>
                <a:gd name="T6" fmla="*/ 69 w 44"/>
                <a:gd name="T7" fmla="*/ 95 h 12"/>
                <a:gd name="T8" fmla="*/ 136 w 44"/>
                <a:gd name="T9" fmla="*/ 138 h 12"/>
                <a:gd name="T10" fmla="*/ 130 w 44"/>
                <a:gd name="T11" fmla="*/ 95 h 12"/>
                <a:gd name="T12" fmla="*/ 63 w 44"/>
                <a:gd name="T13" fmla="*/ 0 h 12"/>
                <a:gd name="T14" fmla="*/ 63 w 44"/>
                <a:gd name="T15" fmla="*/ 95 h 12"/>
                <a:gd name="T16" fmla="*/ 4 w 44"/>
                <a:gd name="T17" fmla="*/ 95 h 12"/>
                <a:gd name="T18" fmla="*/ 4 w 44"/>
                <a:gd name="T19" fmla="*/ 95 h 12"/>
                <a:gd name="T20" fmla="*/ 57 w 44"/>
                <a:gd name="T21" fmla="*/ 95 h 12"/>
                <a:gd name="T22" fmla="*/ 27 w 44"/>
                <a:gd name="T23" fmla="*/ 186 h 12"/>
                <a:gd name="T24" fmla="*/ 2 w 44"/>
                <a:gd name="T25" fmla="*/ 9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7003" name="Freeform 4425"/>
            <p:cNvSpPr>
              <a:spLocks/>
            </p:cNvSpPr>
            <p:nvPr/>
          </p:nvSpPr>
          <p:spPr bwMode="auto">
            <a:xfrm>
              <a:off x="2459" y="2403"/>
              <a:ext cx="77" cy="139"/>
            </a:xfrm>
            <a:custGeom>
              <a:avLst/>
              <a:gdLst>
                <a:gd name="T0" fmla="*/ 253 w 69"/>
                <a:gd name="T1" fmla="*/ 1410 h 113"/>
                <a:gd name="T2" fmla="*/ 205 w 69"/>
                <a:gd name="T3" fmla="*/ 1465 h 113"/>
                <a:gd name="T4" fmla="*/ 155 w 69"/>
                <a:gd name="T5" fmla="*/ 1531 h 113"/>
                <a:gd name="T6" fmla="*/ 107 w 69"/>
                <a:gd name="T7" fmla="*/ 1595 h 113"/>
                <a:gd name="T8" fmla="*/ 69 w 69"/>
                <a:gd name="T9" fmla="*/ 1662 h 113"/>
                <a:gd name="T10" fmla="*/ 0 w 69"/>
                <a:gd name="T11" fmla="*/ 1595 h 113"/>
                <a:gd name="T12" fmla="*/ 23 w 69"/>
                <a:gd name="T13" fmla="*/ 1531 h 113"/>
                <a:gd name="T14" fmla="*/ 3 w 69"/>
                <a:gd name="T15" fmla="*/ 1311 h 113"/>
                <a:gd name="T16" fmla="*/ 0 w 69"/>
                <a:gd name="T17" fmla="*/ 1146 h 113"/>
                <a:gd name="T18" fmla="*/ 23 w 69"/>
                <a:gd name="T19" fmla="*/ 929 h 113"/>
                <a:gd name="T20" fmla="*/ 50 w 69"/>
                <a:gd name="T21" fmla="*/ 768 h 113"/>
                <a:gd name="T22" fmla="*/ 32 w 69"/>
                <a:gd name="T23" fmla="*/ 412 h 113"/>
                <a:gd name="T24" fmla="*/ 32 w 69"/>
                <a:gd name="T25" fmla="*/ 245 h 113"/>
                <a:gd name="T26" fmla="*/ 23 w 69"/>
                <a:gd name="T27" fmla="*/ 2 h 113"/>
                <a:gd name="T28" fmla="*/ 98 w 69"/>
                <a:gd name="T29" fmla="*/ 2 h 113"/>
                <a:gd name="T30" fmla="*/ 182 w 69"/>
                <a:gd name="T31" fmla="*/ 0 h 113"/>
                <a:gd name="T32" fmla="*/ 203 w 69"/>
                <a:gd name="T33" fmla="*/ 0 h 113"/>
                <a:gd name="T34" fmla="*/ 205 w 69"/>
                <a:gd name="T35" fmla="*/ 59 h 113"/>
                <a:gd name="T36" fmla="*/ 237 w 69"/>
                <a:gd name="T37" fmla="*/ 315 h 113"/>
                <a:gd name="T38" fmla="*/ 237 w 69"/>
                <a:gd name="T39" fmla="*/ 412 h 113"/>
                <a:gd name="T40" fmla="*/ 237 w 69"/>
                <a:gd name="T41" fmla="*/ 624 h 113"/>
                <a:gd name="T42" fmla="*/ 253 w 69"/>
                <a:gd name="T43" fmla="*/ 795 h 113"/>
                <a:gd name="T44" fmla="*/ 253 w 69"/>
                <a:gd name="T45" fmla="*/ 978 h 113"/>
                <a:gd name="T46" fmla="*/ 253 w 69"/>
                <a:gd name="T47" fmla="*/ 1178 h 113"/>
                <a:gd name="T48" fmla="*/ 286 w 69"/>
                <a:gd name="T49" fmla="*/ 1311 h 113"/>
                <a:gd name="T50" fmla="*/ 253 w 69"/>
                <a:gd name="T51" fmla="*/ 1392 h 113"/>
                <a:gd name="T52" fmla="*/ 228 w 69"/>
                <a:gd name="T53" fmla="*/ 1311 h 113"/>
                <a:gd name="T54" fmla="*/ 253 w 69"/>
                <a:gd name="T55" fmla="*/ 1410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37004" name="Freeform 4426"/>
            <p:cNvSpPr>
              <a:spLocks/>
            </p:cNvSpPr>
            <p:nvPr/>
          </p:nvSpPr>
          <p:spPr bwMode="auto">
            <a:xfrm>
              <a:off x="2252" y="2366"/>
              <a:ext cx="128" cy="120"/>
            </a:xfrm>
            <a:custGeom>
              <a:avLst/>
              <a:gdLst>
                <a:gd name="T0" fmla="*/ 419 w 115"/>
                <a:gd name="T1" fmla="*/ 392 h 97"/>
                <a:gd name="T2" fmla="*/ 407 w 115"/>
                <a:gd name="T3" fmla="*/ 465 h 97"/>
                <a:gd name="T4" fmla="*/ 419 w 115"/>
                <a:gd name="T5" fmla="*/ 465 h 97"/>
                <a:gd name="T6" fmla="*/ 449 w 115"/>
                <a:gd name="T7" fmla="*/ 711 h 97"/>
                <a:gd name="T8" fmla="*/ 436 w 115"/>
                <a:gd name="T9" fmla="*/ 928 h 97"/>
                <a:gd name="T10" fmla="*/ 456 w 115"/>
                <a:gd name="T11" fmla="*/ 993 h 97"/>
                <a:gd name="T12" fmla="*/ 456 w 115"/>
                <a:gd name="T13" fmla="*/ 1054 h 97"/>
                <a:gd name="T14" fmla="*/ 462 w 115"/>
                <a:gd name="T15" fmla="*/ 1136 h 97"/>
                <a:gd name="T16" fmla="*/ 456 w 115"/>
                <a:gd name="T17" fmla="*/ 1206 h 97"/>
                <a:gd name="T18" fmla="*/ 436 w 115"/>
                <a:gd name="T19" fmla="*/ 1235 h 97"/>
                <a:gd name="T20" fmla="*/ 436 w 115"/>
                <a:gd name="T21" fmla="*/ 1347 h 97"/>
                <a:gd name="T22" fmla="*/ 419 w 115"/>
                <a:gd name="T23" fmla="*/ 1461 h 97"/>
                <a:gd name="T24" fmla="*/ 419 w 115"/>
                <a:gd name="T25" fmla="*/ 1461 h 97"/>
                <a:gd name="T26" fmla="*/ 395 w 115"/>
                <a:gd name="T27" fmla="*/ 1461 h 97"/>
                <a:gd name="T28" fmla="*/ 371 w 115"/>
                <a:gd name="T29" fmla="*/ 1532 h 97"/>
                <a:gd name="T30" fmla="*/ 355 w 115"/>
                <a:gd name="T31" fmla="*/ 1519 h 97"/>
                <a:gd name="T32" fmla="*/ 343 w 115"/>
                <a:gd name="T33" fmla="*/ 1206 h 97"/>
                <a:gd name="T34" fmla="*/ 299 w 115"/>
                <a:gd name="T35" fmla="*/ 1206 h 97"/>
                <a:gd name="T36" fmla="*/ 277 w 115"/>
                <a:gd name="T37" fmla="*/ 1235 h 97"/>
                <a:gd name="T38" fmla="*/ 285 w 115"/>
                <a:gd name="T39" fmla="*/ 1024 h 97"/>
                <a:gd name="T40" fmla="*/ 249 w 115"/>
                <a:gd name="T41" fmla="*/ 744 h 97"/>
                <a:gd name="T42" fmla="*/ 164 w 115"/>
                <a:gd name="T43" fmla="*/ 878 h 97"/>
                <a:gd name="T44" fmla="*/ 111 w 115"/>
                <a:gd name="T45" fmla="*/ 1054 h 97"/>
                <a:gd name="T46" fmla="*/ 107 w 115"/>
                <a:gd name="T47" fmla="*/ 928 h 97"/>
                <a:gd name="T48" fmla="*/ 86 w 115"/>
                <a:gd name="T49" fmla="*/ 918 h 97"/>
                <a:gd name="T50" fmla="*/ 86 w 115"/>
                <a:gd name="T51" fmla="*/ 828 h 97"/>
                <a:gd name="T52" fmla="*/ 57 w 115"/>
                <a:gd name="T53" fmla="*/ 744 h 97"/>
                <a:gd name="T54" fmla="*/ 27 w 115"/>
                <a:gd name="T55" fmla="*/ 601 h 97"/>
                <a:gd name="T56" fmla="*/ 27 w 115"/>
                <a:gd name="T57" fmla="*/ 575 h 97"/>
                <a:gd name="T58" fmla="*/ 27 w 115"/>
                <a:gd name="T59" fmla="*/ 575 h 97"/>
                <a:gd name="T60" fmla="*/ 4 w 115"/>
                <a:gd name="T61" fmla="*/ 486 h 97"/>
                <a:gd name="T62" fmla="*/ 0 w 115"/>
                <a:gd name="T63" fmla="*/ 527 h 97"/>
                <a:gd name="T64" fmla="*/ 2 w 115"/>
                <a:gd name="T65" fmla="*/ 527 h 97"/>
                <a:gd name="T66" fmla="*/ 4 w 115"/>
                <a:gd name="T67" fmla="*/ 392 h 97"/>
                <a:gd name="T68" fmla="*/ 70 w 115"/>
                <a:gd name="T69" fmla="*/ 317 h 97"/>
                <a:gd name="T70" fmla="*/ 70 w 115"/>
                <a:gd name="T71" fmla="*/ 167 h 97"/>
                <a:gd name="T72" fmla="*/ 86 w 115"/>
                <a:gd name="T73" fmla="*/ 0 h 97"/>
                <a:gd name="T74" fmla="*/ 138 w 115"/>
                <a:gd name="T75" fmla="*/ 75 h 97"/>
                <a:gd name="T76" fmla="*/ 227 w 115"/>
                <a:gd name="T77" fmla="*/ 75 h 97"/>
                <a:gd name="T78" fmla="*/ 227 w 115"/>
                <a:gd name="T79" fmla="*/ 167 h 97"/>
                <a:gd name="T80" fmla="*/ 262 w 115"/>
                <a:gd name="T81" fmla="*/ 167 h 97"/>
                <a:gd name="T82" fmla="*/ 285 w 115"/>
                <a:gd name="T83" fmla="*/ 207 h 97"/>
                <a:gd name="T84" fmla="*/ 319 w 115"/>
                <a:gd name="T85" fmla="*/ 207 h 97"/>
                <a:gd name="T86" fmla="*/ 355 w 115"/>
                <a:gd name="T87" fmla="*/ 115 h 97"/>
                <a:gd name="T88" fmla="*/ 371 w 115"/>
                <a:gd name="T89" fmla="*/ 75 h 97"/>
                <a:gd name="T90" fmla="*/ 392 w 115"/>
                <a:gd name="T91" fmla="*/ 317 h 97"/>
                <a:gd name="T92" fmla="*/ 419 w 115"/>
                <a:gd name="T93" fmla="*/ 392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37005" name="Freeform 4427"/>
            <p:cNvSpPr>
              <a:spLocks/>
            </p:cNvSpPr>
            <p:nvPr/>
          </p:nvSpPr>
          <p:spPr bwMode="auto">
            <a:xfrm>
              <a:off x="2223" y="2366"/>
              <a:ext cx="51" cy="42"/>
            </a:xfrm>
            <a:custGeom>
              <a:avLst/>
              <a:gdLst>
                <a:gd name="T0" fmla="*/ 65 w 47"/>
                <a:gd name="T1" fmla="*/ 439 h 33"/>
                <a:gd name="T2" fmla="*/ 60 w 47"/>
                <a:gd name="T3" fmla="*/ 559 h 33"/>
                <a:gd name="T4" fmla="*/ 75 w 47"/>
                <a:gd name="T5" fmla="*/ 671 h 33"/>
                <a:gd name="T6" fmla="*/ 81 w 47"/>
                <a:gd name="T7" fmla="*/ 738 h 33"/>
                <a:gd name="T8" fmla="*/ 88 w 47"/>
                <a:gd name="T9" fmla="*/ 559 h 33"/>
                <a:gd name="T10" fmla="*/ 128 w 47"/>
                <a:gd name="T11" fmla="*/ 439 h 33"/>
                <a:gd name="T12" fmla="*/ 128 w 47"/>
                <a:gd name="T13" fmla="*/ 249 h 33"/>
                <a:gd name="T14" fmla="*/ 137 w 47"/>
                <a:gd name="T15" fmla="*/ 0 h 33"/>
                <a:gd name="T16" fmla="*/ 100 w 47"/>
                <a:gd name="T17" fmla="*/ 75 h 33"/>
                <a:gd name="T18" fmla="*/ 60 w 47"/>
                <a:gd name="T19" fmla="*/ 75 h 33"/>
                <a:gd name="T20" fmla="*/ 0 w 47"/>
                <a:gd name="T21" fmla="*/ 157 h 33"/>
                <a:gd name="T22" fmla="*/ 26 w 47"/>
                <a:gd name="T23" fmla="*/ 249 h 33"/>
                <a:gd name="T24" fmla="*/ 22 w 47"/>
                <a:gd name="T25" fmla="*/ 271 h 33"/>
                <a:gd name="T26" fmla="*/ 39 w 47"/>
                <a:gd name="T27" fmla="*/ 271 h 33"/>
                <a:gd name="T28" fmla="*/ 30 w 47"/>
                <a:gd name="T29" fmla="*/ 325 h 33"/>
                <a:gd name="T30" fmla="*/ 65 w 47"/>
                <a:gd name="T31" fmla="*/ 325 h 33"/>
                <a:gd name="T32" fmla="*/ 81 w 47"/>
                <a:gd name="T33" fmla="*/ 403 h 33"/>
                <a:gd name="T34" fmla="*/ 54 w 47"/>
                <a:gd name="T35" fmla="*/ 403 h 33"/>
                <a:gd name="T36" fmla="*/ 65 w 47"/>
                <a:gd name="T37" fmla="*/ 43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37006" name="Freeform 4428"/>
            <p:cNvSpPr>
              <a:spLocks/>
            </p:cNvSpPr>
            <p:nvPr/>
          </p:nvSpPr>
          <p:spPr bwMode="auto">
            <a:xfrm>
              <a:off x="2367" y="2411"/>
              <a:ext cx="106" cy="140"/>
            </a:xfrm>
            <a:custGeom>
              <a:avLst/>
              <a:gdLst>
                <a:gd name="T0" fmla="*/ 255 w 94"/>
                <a:gd name="T1" fmla="*/ 146 h 113"/>
                <a:gd name="T2" fmla="*/ 213 w 94"/>
                <a:gd name="T3" fmla="*/ 62 h 113"/>
                <a:gd name="T4" fmla="*/ 164 w 94"/>
                <a:gd name="T5" fmla="*/ 118 h 113"/>
                <a:gd name="T6" fmla="*/ 159 w 94"/>
                <a:gd name="T7" fmla="*/ 0 h 113"/>
                <a:gd name="T8" fmla="*/ 139 w 94"/>
                <a:gd name="T9" fmla="*/ 62 h 113"/>
                <a:gd name="T10" fmla="*/ 99 w 94"/>
                <a:gd name="T11" fmla="*/ 146 h 113"/>
                <a:gd name="T12" fmla="*/ 53 w 94"/>
                <a:gd name="T13" fmla="*/ 118 h 113"/>
                <a:gd name="T14" fmla="*/ 33 w 94"/>
                <a:gd name="T15" fmla="*/ 146 h 113"/>
                <a:gd name="T16" fmla="*/ 23 w 94"/>
                <a:gd name="T17" fmla="*/ 367 h 113"/>
                <a:gd name="T18" fmla="*/ 42 w 94"/>
                <a:gd name="T19" fmla="*/ 426 h 113"/>
                <a:gd name="T20" fmla="*/ 42 w 94"/>
                <a:gd name="T21" fmla="*/ 487 h 113"/>
                <a:gd name="T22" fmla="*/ 53 w 94"/>
                <a:gd name="T23" fmla="*/ 564 h 113"/>
                <a:gd name="T24" fmla="*/ 42 w 94"/>
                <a:gd name="T25" fmla="*/ 654 h 113"/>
                <a:gd name="T26" fmla="*/ 23 w 94"/>
                <a:gd name="T27" fmla="*/ 670 h 113"/>
                <a:gd name="T28" fmla="*/ 23 w 94"/>
                <a:gd name="T29" fmla="*/ 798 h 113"/>
                <a:gd name="T30" fmla="*/ 0 w 94"/>
                <a:gd name="T31" fmla="*/ 893 h 113"/>
                <a:gd name="T32" fmla="*/ 0 w 94"/>
                <a:gd name="T33" fmla="*/ 893 h 113"/>
                <a:gd name="T34" fmla="*/ 0 w 94"/>
                <a:gd name="T35" fmla="*/ 1183 h 113"/>
                <a:gd name="T36" fmla="*/ 0 w 94"/>
                <a:gd name="T37" fmla="*/ 1212 h 113"/>
                <a:gd name="T38" fmla="*/ 42 w 94"/>
                <a:gd name="T39" fmla="*/ 1370 h 113"/>
                <a:gd name="T40" fmla="*/ 77 w 94"/>
                <a:gd name="T41" fmla="*/ 1493 h 113"/>
                <a:gd name="T42" fmla="*/ 68 w 94"/>
                <a:gd name="T43" fmla="*/ 1818 h 113"/>
                <a:gd name="T44" fmla="*/ 159 w 94"/>
                <a:gd name="T45" fmla="*/ 1710 h 113"/>
                <a:gd name="T46" fmla="*/ 258 w 94"/>
                <a:gd name="T47" fmla="*/ 1606 h 113"/>
                <a:gd name="T48" fmla="*/ 231 w 94"/>
                <a:gd name="T49" fmla="*/ 1606 h 113"/>
                <a:gd name="T50" fmla="*/ 327 w 94"/>
                <a:gd name="T51" fmla="*/ 1606 h 113"/>
                <a:gd name="T52" fmla="*/ 288 w 94"/>
                <a:gd name="T53" fmla="*/ 1606 h 113"/>
                <a:gd name="T54" fmla="*/ 338 w 94"/>
                <a:gd name="T55" fmla="*/ 1576 h 113"/>
                <a:gd name="T56" fmla="*/ 381 w 94"/>
                <a:gd name="T57" fmla="*/ 1606 h 113"/>
                <a:gd name="T58" fmla="*/ 389 w 94"/>
                <a:gd name="T59" fmla="*/ 1634 h 113"/>
                <a:gd name="T60" fmla="*/ 416 w 94"/>
                <a:gd name="T61" fmla="*/ 1576 h 113"/>
                <a:gd name="T62" fmla="*/ 406 w 94"/>
                <a:gd name="T63" fmla="*/ 1329 h 113"/>
                <a:gd name="T64" fmla="*/ 389 w 94"/>
                <a:gd name="T65" fmla="*/ 1146 h 113"/>
                <a:gd name="T66" fmla="*/ 416 w 94"/>
                <a:gd name="T67" fmla="*/ 893 h 113"/>
                <a:gd name="T68" fmla="*/ 448 w 94"/>
                <a:gd name="T69" fmla="*/ 721 h 113"/>
                <a:gd name="T70" fmla="*/ 430 w 94"/>
                <a:gd name="T71" fmla="*/ 344 h 113"/>
                <a:gd name="T72" fmla="*/ 360 w 94"/>
                <a:gd name="T73" fmla="*/ 224 h 113"/>
                <a:gd name="T74" fmla="*/ 291 w 94"/>
                <a:gd name="T75" fmla="*/ 317 h 113"/>
                <a:gd name="T76" fmla="*/ 255 w 94"/>
                <a:gd name="T77" fmla="*/ 146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37007" name="Freeform 4429"/>
            <p:cNvSpPr>
              <a:spLocks/>
            </p:cNvSpPr>
            <p:nvPr/>
          </p:nvSpPr>
          <p:spPr bwMode="auto">
            <a:xfrm>
              <a:off x="2283" y="2424"/>
              <a:ext cx="53" cy="71"/>
            </a:xfrm>
            <a:custGeom>
              <a:avLst/>
              <a:gdLst>
                <a:gd name="T0" fmla="*/ 228 w 47"/>
                <a:gd name="T1" fmla="*/ 503 h 57"/>
                <a:gd name="T2" fmla="*/ 189 w 47"/>
                <a:gd name="T3" fmla="*/ 725 h 57"/>
                <a:gd name="T4" fmla="*/ 159 w 47"/>
                <a:gd name="T5" fmla="*/ 866 h 57"/>
                <a:gd name="T6" fmla="*/ 139 w 47"/>
                <a:gd name="T7" fmla="*/ 990 h 57"/>
                <a:gd name="T8" fmla="*/ 60 w 47"/>
                <a:gd name="T9" fmla="*/ 833 h 57"/>
                <a:gd name="T10" fmla="*/ 68 w 47"/>
                <a:gd name="T11" fmla="*/ 781 h 57"/>
                <a:gd name="T12" fmla="*/ 60 w 47"/>
                <a:gd name="T13" fmla="*/ 741 h 57"/>
                <a:gd name="T14" fmla="*/ 0 w 47"/>
                <a:gd name="T15" fmla="*/ 549 h 57"/>
                <a:gd name="T16" fmla="*/ 26 w 47"/>
                <a:gd name="T17" fmla="*/ 503 h 57"/>
                <a:gd name="T18" fmla="*/ 0 w 47"/>
                <a:gd name="T19" fmla="*/ 411 h 57"/>
                <a:gd name="T20" fmla="*/ 26 w 47"/>
                <a:gd name="T21" fmla="*/ 379 h 57"/>
                <a:gd name="T22" fmla="*/ 0 w 47"/>
                <a:gd name="T23" fmla="*/ 330 h 57"/>
                <a:gd name="T24" fmla="*/ 60 w 47"/>
                <a:gd name="T25" fmla="*/ 137 h 57"/>
                <a:gd name="T26" fmla="*/ 159 w 47"/>
                <a:gd name="T27" fmla="*/ 0 h 57"/>
                <a:gd name="T28" fmla="*/ 203 w 47"/>
                <a:gd name="T29" fmla="*/ 289 h 57"/>
                <a:gd name="T30" fmla="*/ 189 w 47"/>
                <a:gd name="T31" fmla="*/ 549 h 57"/>
                <a:gd name="T32" fmla="*/ 228 w 47"/>
                <a:gd name="T33" fmla="*/ 503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37008" name="Freeform 4430"/>
            <p:cNvSpPr>
              <a:spLocks/>
            </p:cNvSpPr>
            <p:nvPr/>
          </p:nvSpPr>
          <p:spPr bwMode="auto">
            <a:xfrm>
              <a:off x="2513" y="2403"/>
              <a:ext cx="31" cy="110"/>
            </a:xfrm>
            <a:custGeom>
              <a:avLst/>
              <a:gdLst>
                <a:gd name="T0" fmla="*/ 45 w 28"/>
                <a:gd name="T1" fmla="*/ 2 h 89"/>
                <a:gd name="T2" fmla="*/ 0 w 28"/>
                <a:gd name="T3" fmla="*/ 0 h 89"/>
                <a:gd name="T4" fmla="*/ 2 w 28"/>
                <a:gd name="T5" fmla="*/ 61 h 89"/>
                <a:gd name="T6" fmla="*/ 33 w 28"/>
                <a:gd name="T7" fmla="*/ 332 h 89"/>
                <a:gd name="T8" fmla="*/ 33 w 28"/>
                <a:gd name="T9" fmla="*/ 442 h 89"/>
                <a:gd name="T10" fmla="*/ 33 w 28"/>
                <a:gd name="T11" fmla="*/ 661 h 89"/>
                <a:gd name="T12" fmla="*/ 45 w 28"/>
                <a:gd name="T13" fmla="*/ 857 h 89"/>
                <a:gd name="T14" fmla="*/ 45 w 28"/>
                <a:gd name="T15" fmla="*/ 1031 h 89"/>
                <a:gd name="T16" fmla="*/ 45 w 28"/>
                <a:gd name="T17" fmla="*/ 1257 h 89"/>
                <a:gd name="T18" fmla="*/ 79 w 28"/>
                <a:gd name="T19" fmla="*/ 1403 h 89"/>
                <a:gd name="T20" fmla="*/ 106 w 28"/>
                <a:gd name="T21" fmla="*/ 1366 h 89"/>
                <a:gd name="T22" fmla="*/ 106 w 28"/>
                <a:gd name="T23" fmla="*/ 1184 h 89"/>
                <a:gd name="T24" fmla="*/ 106 w 28"/>
                <a:gd name="T25" fmla="*/ 958 h 89"/>
                <a:gd name="T26" fmla="*/ 99 w 28"/>
                <a:gd name="T27" fmla="*/ 743 h 89"/>
                <a:gd name="T28" fmla="*/ 99 w 28"/>
                <a:gd name="T29" fmla="*/ 546 h 89"/>
                <a:gd name="T30" fmla="*/ 87 w 28"/>
                <a:gd name="T31" fmla="*/ 278 h 89"/>
                <a:gd name="T32" fmla="*/ 55 w 28"/>
                <a:gd name="T33" fmla="*/ 142 h 89"/>
                <a:gd name="T34" fmla="*/ 61 w 28"/>
                <a:gd name="T35" fmla="*/ 2 h 89"/>
                <a:gd name="T36" fmla="*/ 45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37009" name="Freeform 4431"/>
            <p:cNvSpPr>
              <a:spLocks/>
            </p:cNvSpPr>
            <p:nvPr/>
          </p:nvSpPr>
          <p:spPr bwMode="auto">
            <a:xfrm>
              <a:off x="2367" y="1831"/>
              <a:ext cx="355" cy="396"/>
            </a:xfrm>
            <a:custGeom>
              <a:avLst/>
              <a:gdLst>
                <a:gd name="T0" fmla="*/ 0 w 317"/>
                <a:gd name="T1" fmla="*/ 2734 h 319"/>
                <a:gd name="T2" fmla="*/ 62 w 317"/>
                <a:gd name="T3" fmla="*/ 3033 h 319"/>
                <a:gd name="T4" fmla="*/ 199 w 317"/>
                <a:gd name="T5" fmla="*/ 3384 h 319"/>
                <a:gd name="T6" fmla="*/ 314 w 317"/>
                <a:gd name="T7" fmla="*/ 3709 h 319"/>
                <a:gd name="T8" fmla="*/ 398 w 317"/>
                <a:gd name="T9" fmla="*/ 4003 h 319"/>
                <a:gd name="T10" fmla="*/ 512 w 317"/>
                <a:gd name="T11" fmla="*/ 4250 h 319"/>
                <a:gd name="T12" fmla="*/ 606 w 317"/>
                <a:gd name="T13" fmla="*/ 4552 h 319"/>
                <a:gd name="T14" fmla="*/ 657 w 317"/>
                <a:gd name="T15" fmla="*/ 4788 h 319"/>
                <a:gd name="T16" fmla="*/ 777 w 317"/>
                <a:gd name="T17" fmla="*/ 5047 h 319"/>
                <a:gd name="T18" fmla="*/ 866 w 317"/>
                <a:gd name="T19" fmla="*/ 5304 h 319"/>
                <a:gd name="T20" fmla="*/ 970 w 317"/>
                <a:gd name="T21" fmla="*/ 5183 h 319"/>
                <a:gd name="T22" fmla="*/ 1081 w 317"/>
                <a:gd name="T23" fmla="*/ 4788 h 319"/>
                <a:gd name="T24" fmla="*/ 1222 w 317"/>
                <a:gd name="T25" fmla="*/ 4386 h 319"/>
                <a:gd name="T26" fmla="*/ 1382 w 317"/>
                <a:gd name="T27" fmla="*/ 4003 h 319"/>
                <a:gd name="T28" fmla="*/ 1274 w 317"/>
                <a:gd name="T29" fmla="*/ 3709 h 319"/>
                <a:gd name="T30" fmla="*/ 1199 w 317"/>
                <a:gd name="T31" fmla="*/ 3216 h 319"/>
                <a:gd name="T32" fmla="*/ 1234 w 317"/>
                <a:gd name="T33" fmla="*/ 2734 h 319"/>
                <a:gd name="T34" fmla="*/ 1199 w 317"/>
                <a:gd name="T35" fmla="*/ 2063 h 319"/>
                <a:gd name="T36" fmla="*/ 1188 w 317"/>
                <a:gd name="T37" fmla="*/ 1730 h 319"/>
                <a:gd name="T38" fmla="*/ 1121 w 317"/>
                <a:gd name="T39" fmla="*/ 1219 h 319"/>
                <a:gd name="T40" fmla="*/ 1090 w 317"/>
                <a:gd name="T41" fmla="*/ 700 h 319"/>
                <a:gd name="T42" fmla="*/ 1121 w 317"/>
                <a:gd name="T43" fmla="*/ 119 h 319"/>
                <a:gd name="T44" fmla="*/ 1027 w 317"/>
                <a:gd name="T45" fmla="*/ 0 h 319"/>
                <a:gd name="T46" fmla="*/ 906 w 317"/>
                <a:gd name="T47" fmla="*/ 62 h 319"/>
                <a:gd name="T48" fmla="*/ 760 w 317"/>
                <a:gd name="T49" fmla="*/ 62 h 319"/>
                <a:gd name="T50" fmla="*/ 583 w 317"/>
                <a:gd name="T51" fmla="*/ 262 h 319"/>
                <a:gd name="T52" fmla="*/ 494 w 317"/>
                <a:gd name="T53" fmla="*/ 466 h 319"/>
                <a:gd name="T54" fmla="*/ 457 w 317"/>
                <a:gd name="T55" fmla="*/ 617 h 319"/>
                <a:gd name="T56" fmla="*/ 460 w 317"/>
                <a:gd name="T57" fmla="*/ 1046 h 319"/>
                <a:gd name="T58" fmla="*/ 494 w 317"/>
                <a:gd name="T59" fmla="*/ 1428 h 319"/>
                <a:gd name="T60" fmla="*/ 337 w 317"/>
                <a:gd name="T61" fmla="*/ 1563 h 319"/>
                <a:gd name="T62" fmla="*/ 290 w 317"/>
                <a:gd name="T63" fmla="*/ 1840 h 319"/>
                <a:gd name="T64" fmla="*/ 184 w 317"/>
                <a:gd name="T65" fmla="*/ 2063 h 319"/>
                <a:gd name="T66" fmla="*/ 69 w 317"/>
                <a:gd name="T67" fmla="*/ 2273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37010" name="Freeform 4432"/>
            <p:cNvSpPr>
              <a:spLocks/>
            </p:cNvSpPr>
            <p:nvPr/>
          </p:nvSpPr>
          <p:spPr bwMode="auto">
            <a:xfrm>
              <a:off x="2271" y="2010"/>
              <a:ext cx="12" cy="11"/>
            </a:xfrm>
            <a:custGeom>
              <a:avLst/>
              <a:gdLst>
                <a:gd name="T0" fmla="*/ 103 w 10"/>
                <a:gd name="T1" fmla="*/ 0 h 9"/>
                <a:gd name="T2" fmla="*/ 103 w 10"/>
                <a:gd name="T3" fmla="*/ 97 h 9"/>
                <a:gd name="T4" fmla="*/ 0 w 10"/>
                <a:gd name="T5" fmla="*/ 119 h 9"/>
                <a:gd name="T6" fmla="*/ 103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7011" name="Freeform 4433"/>
            <p:cNvSpPr>
              <a:spLocks/>
            </p:cNvSpPr>
            <p:nvPr/>
          </p:nvSpPr>
          <p:spPr bwMode="auto">
            <a:xfrm>
              <a:off x="2232" y="2019"/>
              <a:ext cx="9" cy="9"/>
            </a:xfrm>
            <a:custGeom>
              <a:avLst/>
              <a:gdLst>
                <a:gd name="T0" fmla="*/ 180 w 7"/>
                <a:gd name="T1" fmla="*/ 0 h 7"/>
                <a:gd name="T2" fmla="*/ 0 w 7"/>
                <a:gd name="T3" fmla="*/ 180 h 7"/>
                <a:gd name="T4" fmla="*/ 0 w 7"/>
                <a:gd name="T5" fmla="*/ 59 h 7"/>
                <a:gd name="T6" fmla="*/ 18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012" name="Freeform 4434"/>
            <p:cNvSpPr>
              <a:spLocks/>
            </p:cNvSpPr>
            <p:nvPr/>
          </p:nvSpPr>
          <p:spPr bwMode="auto">
            <a:xfrm>
              <a:off x="2245" y="2030"/>
              <a:ext cx="9" cy="4"/>
            </a:xfrm>
            <a:custGeom>
              <a:avLst/>
              <a:gdLst>
                <a:gd name="T0" fmla="*/ 180 w 7"/>
                <a:gd name="T1" fmla="*/ 0 h 3"/>
                <a:gd name="T2" fmla="*/ 180 w 7"/>
                <a:gd name="T3" fmla="*/ 116 h 3"/>
                <a:gd name="T4" fmla="*/ 0 w 7"/>
                <a:gd name="T5" fmla="*/ 0 h 3"/>
                <a:gd name="T6" fmla="*/ 18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013" name="Freeform 4435"/>
            <p:cNvSpPr>
              <a:spLocks/>
            </p:cNvSpPr>
            <p:nvPr/>
          </p:nvSpPr>
          <p:spPr bwMode="auto">
            <a:xfrm>
              <a:off x="2283" y="2001"/>
              <a:ext cx="5" cy="3"/>
            </a:xfrm>
            <a:custGeom>
              <a:avLst/>
              <a:gdLst>
                <a:gd name="T0" fmla="*/ 5 w 5"/>
                <a:gd name="T1" fmla="*/ 473 h 2"/>
                <a:gd name="T2" fmla="*/ 5 w 5"/>
                <a:gd name="T3" fmla="*/ 0 h 2"/>
                <a:gd name="T4" fmla="*/ 0 w 5"/>
                <a:gd name="T5" fmla="*/ 473 h 2"/>
                <a:gd name="T6" fmla="*/ 5 w 5"/>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7014" name="Freeform 4436"/>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7015" name="Freeform 4437"/>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37016" name="Freeform 4438"/>
            <p:cNvSpPr>
              <a:spLocks/>
            </p:cNvSpPr>
            <p:nvPr/>
          </p:nvSpPr>
          <p:spPr bwMode="auto">
            <a:xfrm>
              <a:off x="2676" y="1914"/>
              <a:ext cx="272" cy="304"/>
            </a:xfrm>
            <a:custGeom>
              <a:avLst/>
              <a:gdLst>
                <a:gd name="T0" fmla="*/ 941 w 244"/>
                <a:gd name="T1" fmla="*/ 3867 h 246"/>
                <a:gd name="T2" fmla="*/ 941 w 244"/>
                <a:gd name="T3" fmla="*/ 3706 h 246"/>
                <a:gd name="T4" fmla="*/ 1001 w 244"/>
                <a:gd name="T5" fmla="*/ 3706 h 246"/>
                <a:gd name="T6" fmla="*/ 1001 w 244"/>
                <a:gd name="T7" fmla="*/ 3395 h 246"/>
                <a:gd name="T8" fmla="*/ 997 w 244"/>
                <a:gd name="T9" fmla="*/ 3139 h 246"/>
                <a:gd name="T10" fmla="*/ 997 w 244"/>
                <a:gd name="T11" fmla="*/ 2882 h 246"/>
                <a:gd name="T12" fmla="*/ 997 w 244"/>
                <a:gd name="T13" fmla="*/ 2643 h 246"/>
                <a:gd name="T14" fmla="*/ 981 w 244"/>
                <a:gd name="T15" fmla="*/ 2370 h 246"/>
                <a:gd name="T16" fmla="*/ 973 w 244"/>
                <a:gd name="T17" fmla="*/ 2105 h 246"/>
                <a:gd name="T18" fmla="*/ 973 w 244"/>
                <a:gd name="T19" fmla="*/ 1844 h 246"/>
                <a:gd name="T20" fmla="*/ 973 w 244"/>
                <a:gd name="T21" fmla="*/ 1552 h 246"/>
                <a:gd name="T22" fmla="*/ 965 w 244"/>
                <a:gd name="T23" fmla="*/ 1274 h 246"/>
                <a:gd name="T24" fmla="*/ 954 w 244"/>
                <a:gd name="T25" fmla="*/ 1064 h 246"/>
                <a:gd name="T26" fmla="*/ 954 w 244"/>
                <a:gd name="T27" fmla="*/ 856 h 246"/>
                <a:gd name="T28" fmla="*/ 954 w 244"/>
                <a:gd name="T29" fmla="*/ 623 h 246"/>
                <a:gd name="T30" fmla="*/ 965 w 244"/>
                <a:gd name="T31" fmla="*/ 435 h 246"/>
                <a:gd name="T32" fmla="*/ 927 w 244"/>
                <a:gd name="T33" fmla="*/ 352 h 246"/>
                <a:gd name="T34" fmla="*/ 825 w 244"/>
                <a:gd name="T35" fmla="*/ 257 h 246"/>
                <a:gd name="T36" fmla="*/ 816 w 244"/>
                <a:gd name="T37" fmla="*/ 142 h 246"/>
                <a:gd name="T38" fmla="*/ 740 w 244"/>
                <a:gd name="T39" fmla="*/ 61 h 246"/>
                <a:gd name="T40" fmla="*/ 702 w 244"/>
                <a:gd name="T41" fmla="*/ 187 h 246"/>
                <a:gd name="T42" fmla="*/ 650 w 244"/>
                <a:gd name="T43" fmla="*/ 330 h 246"/>
                <a:gd name="T44" fmla="*/ 650 w 244"/>
                <a:gd name="T45" fmla="*/ 711 h 246"/>
                <a:gd name="T46" fmla="*/ 581 w 244"/>
                <a:gd name="T47" fmla="*/ 817 h 246"/>
                <a:gd name="T48" fmla="*/ 516 w 244"/>
                <a:gd name="T49" fmla="*/ 711 h 246"/>
                <a:gd name="T50" fmla="*/ 448 w 244"/>
                <a:gd name="T51" fmla="*/ 538 h 246"/>
                <a:gd name="T52" fmla="*/ 369 w 244"/>
                <a:gd name="T53" fmla="*/ 525 h 246"/>
                <a:gd name="T54" fmla="*/ 346 w 244"/>
                <a:gd name="T55" fmla="*/ 257 h 246"/>
                <a:gd name="T56" fmla="*/ 280 w 244"/>
                <a:gd name="T57" fmla="*/ 187 h 246"/>
                <a:gd name="T58" fmla="*/ 213 w 244"/>
                <a:gd name="T59" fmla="*/ 115 h 246"/>
                <a:gd name="T60" fmla="*/ 119 w 244"/>
                <a:gd name="T61" fmla="*/ 0 h 246"/>
                <a:gd name="T62" fmla="*/ 119 w 244"/>
                <a:gd name="T63" fmla="*/ 257 h 246"/>
                <a:gd name="T64" fmla="*/ 77 w 244"/>
                <a:gd name="T65" fmla="*/ 352 h 246"/>
                <a:gd name="T66" fmla="*/ 28 w 244"/>
                <a:gd name="T67" fmla="*/ 525 h 246"/>
                <a:gd name="T68" fmla="*/ 28 w 244"/>
                <a:gd name="T69" fmla="*/ 743 h 246"/>
                <a:gd name="T70" fmla="*/ 0 w 244"/>
                <a:gd name="T71" fmla="*/ 856 h 246"/>
                <a:gd name="T72" fmla="*/ 0 w 244"/>
                <a:gd name="T73" fmla="*/ 919 h 246"/>
                <a:gd name="T74" fmla="*/ 22 w 244"/>
                <a:gd name="T75" fmla="*/ 1256 h 246"/>
                <a:gd name="T76" fmla="*/ 28 w 244"/>
                <a:gd name="T77" fmla="*/ 1552 h 246"/>
                <a:gd name="T78" fmla="*/ 28 w 244"/>
                <a:gd name="T79" fmla="*/ 1872 h 246"/>
                <a:gd name="T80" fmla="*/ 0 w 244"/>
                <a:gd name="T81" fmla="*/ 1996 h 246"/>
                <a:gd name="T82" fmla="*/ 39 w 244"/>
                <a:gd name="T83" fmla="*/ 2219 h 246"/>
                <a:gd name="T84" fmla="*/ 69 w 244"/>
                <a:gd name="T85" fmla="*/ 2449 h 246"/>
                <a:gd name="T86" fmla="*/ 136 w 244"/>
                <a:gd name="T87" fmla="*/ 2514 h 246"/>
                <a:gd name="T88" fmla="*/ 169 w 244"/>
                <a:gd name="T89" fmla="*/ 2742 h 246"/>
                <a:gd name="T90" fmla="*/ 261 w 244"/>
                <a:gd name="T91" fmla="*/ 2797 h 246"/>
                <a:gd name="T92" fmla="*/ 314 w 244"/>
                <a:gd name="T93" fmla="*/ 2961 h 246"/>
                <a:gd name="T94" fmla="*/ 361 w 244"/>
                <a:gd name="T95" fmla="*/ 2857 h 246"/>
                <a:gd name="T96" fmla="*/ 419 w 244"/>
                <a:gd name="T97" fmla="*/ 2742 h 246"/>
                <a:gd name="T98" fmla="*/ 489 w 244"/>
                <a:gd name="T99" fmla="*/ 2857 h 246"/>
                <a:gd name="T100" fmla="*/ 553 w 244"/>
                <a:gd name="T101" fmla="*/ 2999 h 246"/>
                <a:gd name="T102" fmla="*/ 609 w 244"/>
                <a:gd name="T103" fmla="*/ 3139 h 246"/>
                <a:gd name="T104" fmla="*/ 679 w 244"/>
                <a:gd name="T105" fmla="*/ 3303 h 246"/>
                <a:gd name="T106" fmla="*/ 749 w 244"/>
                <a:gd name="T107" fmla="*/ 3395 h 246"/>
                <a:gd name="T108" fmla="*/ 808 w 244"/>
                <a:gd name="T109" fmla="*/ 3561 h 246"/>
                <a:gd name="T110" fmla="*/ 873 w 244"/>
                <a:gd name="T111" fmla="*/ 3706 h 246"/>
                <a:gd name="T112" fmla="*/ 941 w 244"/>
                <a:gd name="T113" fmla="*/ 3867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37017" name="Freeform 4439"/>
            <p:cNvSpPr>
              <a:spLocks/>
            </p:cNvSpPr>
            <p:nvPr/>
          </p:nvSpPr>
          <p:spPr bwMode="auto">
            <a:xfrm>
              <a:off x="2301" y="2094"/>
              <a:ext cx="287" cy="328"/>
            </a:xfrm>
            <a:custGeom>
              <a:avLst/>
              <a:gdLst>
                <a:gd name="T0" fmla="*/ 228 w 258"/>
                <a:gd name="T1" fmla="*/ 3982 h 265"/>
                <a:gd name="T2" fmla="*/ 267 w 258"/>
                <a:gd name="T3" fmla="*/ 4248 h 265"/>
                <a:gd name="T4" fmla="*/ 319 w 258"/>
                <a:gd name="T5" fmla="*/ 4248 h 265"/>
                <a:gd name="T6" fmla="*/ 372 w 258"/>
                <a:gd name="T7" fmla="*/ 4097 h 265"/>
                <a:gd name="T8" fmla="*/ 419 w 258"/>
                <a:gd name="T9" fmla="*/ 4169 h 265"/>
                <a:gd name="T10" fmla="*/ 455 w 258"/>
                <a:gd name="T11" fmla="*/ 3703 h 265"/>
                <a:gd name="T12" fmla="*/ 505 w 258"/>
                <a:gd name="T13" fmla="*/ 3481 h 265"/>
                <a:gd name="T14" fmla="*/ 562 w 258"/>
                <a:gd name="T15" fmla="*/ 3414 h 265"/>
                <a:gd name="T16" fmla="*/ 576 w 258"/>
                <a:gd name="T17" fmla="*/ 3261 h 265"/>
                <a:gd name="T18" fmla="*/ 636 w 258"/>
                <a:gd name="T19" fmla="*/ 3102 h 265"/>
                <a:gd name="T20" fmla="*/ 714 w 258"/>
                <a:gd name="T21" fmla="*/ 2844 h 265"/>
                <a:gd name="T22" fmla="*/ 793 w 258"/>
                <a:gd name="T23" fmla="*/ 2886 h 265"/>
                <a:gd name="T24" fmla="*/ 922 w 258"/>
                <a:gd name="T25" fmla="*/ 2773 h 265"/>
                <a:gd name="T26" fmla="*/ 1026 w 258"/>
                <a:gd name="T27" fmla="*/ 2551 h 265"/>
                <a:gd name="T28" fmla="*/ 1030 w 258"/>
                <a:gd name="T29" fmla="*/ 2073 h 265"/>
                <a:gd name="T30" fmla="*/ 1030 w 258"/>
                <a:gd name="T31" fmla="*/ 1699 h 265"/>
                <a:gd name="T32" fmla="*/ 956 w 258"/>
                <a:gd name="T33" fmla="*/ 1482 h 265"/>
                <a:gd name="T34" fmla="*/ 843 w 258"/>
                <a:gd name="T35" fmla="*/ 1212 h 265"/>
                <a:gd name="T36" fmla="*/ 793 w 258"/>
                <a:gd name="T37" fmla="*/ 998 h 265"/>
                <a:gd name="T38" fmla="*/ 706 w 258"/>
                <a:gd name="T39" fmla="*/ 692 h 265"/>
                <a:gd name="T40" fmla="*/ 604 w 258"/>
                <a:gd name="T41" fmla="*/ 465 h 265"/>
                <a:gd name="T42" fmla="*/ 519 w 258"/>
                <a:gd name="T43" fmla="*/ 167 h 265"/>
                <a:gd name="T44" fmla="*/ 419 w 258"/>
                <a:gd name="T45" fmla="*/ 0 h 265"/>
                <a:gd name="T46" fmla="*/ 372 w 258"/>
                <a:gd name="T47" fmla="*/ 317 h 265"/>
                <a:gd name="T48" fmla="*/ 378 w 258"/>
                <a:gd name="T49" fmla="*/ 936 h 265"/>
                <a:gd name="T50" fmla="*/ 395 w 258"/>
                <a:gd name="T51" fmla="*/ 1529 h 265"/>
                <a:gd name="T52" fmla="*/ 419 w 258"/>
                <a:gd name="T53" fmla="*/ 2160 h 265"/>
                <a:gd name="T54" fmla="*/ 437 w 258"/>
                <a:gd name="T55" fmla="*/ 2495 h 265"/>
                <a:gd name="T56" fmla="*/ 372 w 258"/>
                <a:gd name="T57" fmla="*/ 2721 h 265"/>
                <a:gd name="T58" fmla="*/ 250 w 258"/>
                <a:gd name="T59" fmla="*/ 2721 h 265"/>
                <a:gd name="T60" fmla="*/ 182 w 258"/>
                <a:gd name="T61" fmla="*/ 2721 h 265"/>
                <a:gd name="T62" fmla="*/ 87 w 258"/>
                <a:gd name="T63" fmla="*/ 2810 h 265"/>
                <a:gd name="T64" fmla="*/ 22 w 258"/>
                <a:gd name="T65" fmla="*/ 2952 h 265"/>
                <a:gd name="T66" fmla="*/ 22 w 258"/>
                <a:gd name="T67" fmla="*/ 3217 h 265"/>
                <a:gd name="T68" fmla="*/ 46 w 258"/>
                <a:gd name="T69" fmla="*/ 3591 h 265"/>
                <a:gd name="T70" fmla="*/ 87 w 258"/>
                <a:gd name="T71" fmla="*/ 3691 h 265"/>
                <a:gd name="T72" fmla="*/ 146 w 258"/>
                <a:gd name="T73" fmla="*/ 3703 h 265"/>
                <a:gd name="T74" fmla="*/ 188 w 258"/>
                <a:gd name="T75" fmla="*/ 3591 h 265"/>
                <a:gd name="T76" fmla="*/ 240 w 258"/>
                <a:gd name="T77" fmla="*/ 3908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37018" name="Freeform 4440"/>
            <p:cNvSpPr>
              <a:spLocks/>
            </p:cNvSpPr>
            <p:nvPr/>
          </p:nvSpPr>
          <p:spPr bwMode="auto">
            <a:xfrm>
              <a:off x="2753" y="1854"/>
              <a:ext cx="3" cy="1"/>
            </a:xfrm>
            <a:custGeom>
              <a:avLst/>
              <a:gdLst>
                <a:gd name="T0" fmla="*/ 473 w 2"/>
                <a:gd name="T1" fmla="*/ 0 h 1"/>
                <a:gd name="T2" fmla="*/ 473 w 2"/>
                <a:gd name="T3" fmla="*/ 0 h 1"/>
                <a:gd name="T4" fmla="*/ 0 w 2"/>
                <a:gd name="T5" fmla="*/ 0 h 1"/>
                <a:gd name="T6" fmla="*/ 473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37019" name="Freeform 4441"/>
            <p:cNvSpPr>
              <a:spLocks/>
            </p:cNvSpPr>
            <p:nvPr/>
          </p:nvSpPr>
          <p:spPr bwMode="auto">
            <a:xfrm>
              <a:off x="2223" y="2044"/>
              <a:ext cx="209" cy="279"/>
            </a:xfrm>
            <a:custGeom>
              <a:avLst/>
              <a:gdLst>
                <a:gd name="T0" fmla="*/ 31 w 189"/>
                <a:gd name="T1" fmla="*/ 3188 h 225"/>
                <a:gd name="T2" fmla="*/ 4 w 189"/>
                <a:gd name="T3" fmla="*/ 3288 h 225"/>
                <a:gd name="T4" fmla="*/ 31 w 189"/>
                <a:gd name="T5" fmla="*/ 2945 h 225"/>
                <a:gd name="T6" fmla="*/ 38 w 189"/>
                <a:gd name="T7" fmla="*/ 2589 h 225"/>
                <a:gd name="T8" fmla="*/ 31 w 189"/>
                <a:gd name="T9" fmla="*/ 2321 h 225"/>
                <a:gd name="T10" fmla="*/ 31 w 189"/>
                <a:gd name="T11" fmla="*/ 2029 h 225"/>
                <a:gd name="T12" fmla="*/ 0 w 189"/>
                <a:gd name="T13" fmla="*/ 1820 h 225"/>
                <a:gd name="T14" fmla="*/ 0 w 189"/>
                <a:gd name="T15" fmla="*/ 1908 h 225"/>
                <a:gd name="T16" fmla="*/ 0 w 189"/>
                <a:gd name="T17" fmla="*/ 1725 h 225"/>
                <a:gd name="T18" fmla="*/ 60 w 189"/>
                <a:gd name="T19" fmla="*/ 1725 h 225"/>
                <a:gd name="T20" fmla="*/ 111 w 189"/>
                <a:gd name="T21" fmla="*/ 1725 h 225"/>
                <a:gd name="T22" fmla="*/ 175 w 189"/>
                <a:gd name="T23" fmla="*/ 1725 h 225"/>
                <a:gd name="T24" fmla="*/ 227 w 189"/>
                <a:gd name="T25" fmla="*/ 1725 h 225"/>
                <a:gd name="T26" fmla="*/ 227 w 189"/>
                <a:gd name="T27" fmla="*/ 1504 h 225"/>
                <a:gd name="T28" fmla="*/ 231 w 189"/>
                <a:gd name="T29" fmla="*/ 1245 h 225"/>
                <a:gd name="T30" fmla="*/ 286 w 189"/>
                <a:gd name="T31" fmla="*/ 1146 h 225"/>
                <a:gd name="T32" fmla="*/ 286 w 189"/>
                <a:gd name="T33" fmla="*/ 745 h 225"/>
                <a:gd name="T34" fmla="*/ 292 w 189"/>
                <a:gd name="T35" fmla="*/ 396 h 225"/>
                <a:gd name="T36" fmla="*/ 343 w 189"/>
                <a:gd name="T37" fmla="*/ 396 h 225"/>
                <a:gd name="T38" fmla="*/ 382 w 189"/>
                <a:gd name="T39" fmla="*/ 396 h 225"/>
                <a:gd name="T40" fmla="*/ 437 w 189"/>
                <a:gd name="T41" fmla="*/ 396 h 225"/>
                <a:gd name="T42" fmla="*/ 483 w 189"/>
                <a:gd name="T43" fmla="*/ 396 h 225"/>
                <a:gd name="T44" fmla="*/ 483 w 189"/>
                <a:gd name="T45" fmla="*/ 0 h 225"/>
                <a:gd name="T46" fmla="*/ 534 w 189"/>
                <a:gd name="T47" fmla="*/ 167 h 225"/>
                <a:gd name="T48" fmla="*/ 589 w 189"/>
                <a:gd name="T49" fmla="*/ 345 h 225"/>
                <a:gd name="T50" fmla="*/ 651 w 189"/>
                <a:gd name="T51" fmla="*/ 495 h 225"/>
                <a:gd name="T52" fmla="*/ 698 w 189"/>
                <a:gd name="T53" fmla="*/ 658 h 225"/>
                <a:gd name="T54" fmla="*/ 651 w 189"/>
                <a:gd name="T55" fmla="*/ 658 h 225"/>
                <a:gd name="T56" fmla="*/ 599 w 189"/>
                <a:gd name="T57" fmla="*/ 658 h 225"/>
                <a:gd name="T58" fmla="*/ 599 w 189"/>
                <a:gd name="T59" fmla="*/ 975 h 225"/>
                <a:gd name="T60" fmla="*/ 608 w 189"/>
                <a:gd name="T61" fmla="*/ 1319 h 225"/>
                <a:gd name="T62" fmla="*/ 608 w 189"/>
                <a:gd name="T63" fmla="*/ 1636 h 225"/>
                <a:gd name="T64" fmla="*/ 621 w 189"/>
                <a:gd name="T65" fmla="*/ 1908 h 225"/>
                <a:gd name="T66" fmla="*/ 627 w 189"/>
                <a:gd name="T67" fmla="*/ 2215 h 225"/>
                <a:gd name="T68" fmla="*/ 636 w 189"/>
                <a:gd name="T69" fmla="*/ 2532 h 225"/>
                <a:gd name="T70" fmla="*/ 651 w 189"/>
                <a:gd name="T71" fmla="*/ 2868 h 225"/>
                <a:gd name="T72" fmla="*/ 651 w 189"/>
                <a:gd name="T73" fmla="*/ 3188 h 225"/>
                <a:gd name="T74" fmla="*/ 661 w 189"/>
                <a:gd name="T75" fmla="*/ 3210 h 225"/>
                <a:gd name="T76" fmla="*/ 655 w 189"/>
                <a:gd name="T77" fmla="*/ 3432 h 225"/>
                <a:gd name="T78" fmla="*/ 599 w 189"/>
                <a:gd name="T79" fmla="*/ 3432 h 225"/>
                <a:gd name="T80" fmla="*/ 539 w 189"/>
                <a:gd name="T81" fmla="*/ 3432 h 225"/>
                <a:gd name="T82" fmla="*/ 487 w 189"/>
                <a:gd name="T83" fmla="*/ 3432 h 225"/>
                <a:gd name="T84" fmla="*/ 422 w 189"/>
                <a:gd name="T85" fmla="*/ 3432 h 225"/>
                <a:gd name="T86" fmla="*/ 422 w 189"/>
                <a:gd name="T87" fmla="*/ 3432 h 225"/>
                <a:gd name="T88" fmla="*/ 345 w 189"/>
                <a:gd name="T89" fmla="*/ 3473 h 225"/>
                <a:gd name="T90" fmla="*/ 343 w 189"/>
                <a:gd name="T91" fmla="*/ 3518 h 225"/>
                <a:gd name="T92" fmla="*/ 307 w 189"/>
                <a:gd name="T93" fmla="*/ 3432 h 225"/>
                <a:gd name="T94" fmla="*/ 280 w 189"/>
                <a:gd name="T95" fmla="*/ 3685 h 225"/>
                <a:gd name="T96" fmla="*/ 255 w 189"/>
                <a:gd name="T97" fmla="*/ 3685 h 225"/>
                <a:gd name="T98" fmla="*/ 216 w 189"/>
                <a:gd name="T99" fmla="*/ 3432 h 225"/>
                <a:gd name="T100" fmla="*/ 175 w 189"/>
                <a:gd name="T101" fmla="*/ 3260 h 225"/>
                <a:gd name="T102" fmla="*/ 123 w 189"/>
                <a:gd name="T103" fmla="*/ 3093 h 225"/>
                <a:gd name="T104" fmla="*/ 76 w 189"/>
                <a:gd name="T105" fmla="*/ 3150 h 225"/>
                <a:gd name="T106" fmla="*/ 31 w 189"/>
                <a:gd name="T107" fmla="*/ 3188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37020" name="Freeform 4442"/>
            <p:cNvSpPr>
              <a:spLocks/>
            </p:cNvSpPr>
            <p:nvPr/>
          </p:nvSpPr>
          <p:spPr bwMode="auto">
            <a:xfrm>
              <a:off x="2291" y="1854"/>
              <a:ext cx="209" cy="182"/>
            </a:xfrm>
            <a:custGeom>
              <a:avLst/>
              <a:gdLst>
                <a:gd name="T0" fmla="*/ 412 w 187"/>
                <a:gd name="T1" fmla="*/ 579 h 147"/>
                <a:gd name="T2" fmla="*/ 336 w 187"/>
                <a:gd name="T3" fmla="*/ 717 h 147"/>
                <a:gd name="T4" fmla="*/ 294 w 187"/>
                <a:gd name="T5" fmla="*/ 880 h 147"/>
                <a:gd name="T6" fmla="*/ 263 w 187"/>
                <a:gd name="T7" fmla="*/ 1099 h 147"/>
                <a:gd name="T8" fmla="*/ 227 w 187"/>
                <a:gd name="T9" fmla="*/ 1345 h 147"/>
                <a:gd name="T10" fmla="*/ 227 w 187"/>
                <a:gd name="T11" fmla="*/ 1556 h 147"/>
                <a:gd name="T12" fmla="*/ 202 w 187"/>
                <a:gd name="T13" fmla="*/ 1804 h 147"/>
                <a:gd name="T14" fmla="*/ 169 w 187"/>
                <a:gd name="T15" fmla="*/ 1970 h 147"/>
                <a:gd name="T16" fmla="*/ 132 w 187"/>
                <a:gd name="T17" fmla="*/ 2086 h 147"/>
                <a:gd name="T18" fmla="*/ 78 w 187"/>
                <a:gd name="T19" fmla="*/ 2242 h 147"/>
                <a:gd name="T20" fmla="*/ 0 w 187"/>
                <a:gd name="T21" fmla="*/ 2359 h 147"/>
                <a:gd name="T22" fmla="*/ 78 w 187"/>
                <a:gd name="T23" fmla="*/ 2359 h 147"/>
                <a:gd name="T24" fmla="*/ 139 w 187"/>
                <a:gd name="T25" fmla="*/ 2359 h 147"/>
                <a:gd name="T26" fmla="*/ 225 w 187"/>
                <a:gd name="T27" fmla="*/ 2359 h 147"/>
                <a:gd name="T28" fmla="*/ 294 w 187"/>
                <a:gd name="T29" fmla="*/ 2359 h 147"/>
                <a:gd name="T30" fmla="*/ 314 w 187"/>
                <a:gd name="T31" fmla="*/ 2061 h 147"/>
                <a:gd name="T32" fmla="*/ 359 w 187"/>
                <a:gd name="T33" fmla="*/ 1905 h 147"/>
                <a:gd name="T34" fmla="*/ 412 w 187"/>
                <a:gd name="T35" fmla="*/ 1804 h 147"/>
                <a:gd name="T36" fmla="*/ 469 w 187"/>
                <a:gd name="T37" fmla="*/ 1711 h 147"/>
                <a:gd name="T38" fmla="*/ 531 w 187"/>
                <a:gd name="T39" fmla="*/ 1633 h 147"/>
                <a:gd name="T40" fmla="*/ 574 w 187"/>
                <a:gd name="T41" fmla="*/ 1492 h 147"/>
                <a:gd name="T42" fmla="*/ 625 w 187"/>
                <a:gd name="T43" fmla="*/ 1372 h 147"/>
                <a:gd name="T44" fmla="*/ 625 w 187"/>
                <a:gd name="T45" fmla="*/ 1212 h 147"/>
                <a:gd name="T46" fmla="*/ 702 w 187"/>
                <a:gd name="T47" fmla="*/ 1099 h 147"/>
                <a:gd name="T48" fmla="*/ 772 w 187"/>
                <a:gd name="T49" fmla="*/ 1086 h 147"/>
                <a:gd name="T50" fmla="*/ 796 w 187"/>
                <a:gd name="T51" fmla="*/ 967 h 147"/>
                <a:gd name="T52" fmla="*/ 744 w 187"/>
                <a:gd name="T53" fmla="*/ 717 h 147"/>
                <a:gd name="T54" fmla="*/ 744 w 187"/>
                <a:gd name="T55" fmla="*/ 541 h 147"/>
                <a:gd name="T56" fmla="*/ 732 w 187"/>
                <a:gd name="T57" fmla="*/ 317 h 147"/>
                <a:gd name="T58" fmla="*/ 715 w 187"/>
                <a:gd name="T59" fmla="*/ 256 h 147"/>
                <a:gd name="T60" fmla="*/ 676 w 187"/>
                <a:gd name="T61" fmla="*/ 207 h 147"/>
                <a:gd name="T62" fmla="*/ 652 w 187"/>
                <a:gd name="T63" fmla="*/ 207 h 147"/>
                <a:gd name="T64" fmla="*/ 544 w 187"/>
                <a:gd name="T65" fmla="*/ 167 h 147"/>
                <a:gd name="T66" fmla="*/ 514 w 187"/>
                <a:gd name="T67" fmla="*/ 0 h 147"/>
                <a:gd name="T68" fmla="*/ 469 w 187"/>
                <a:gd name="T69" fmla="*/ 135 h 147"/>
                <a:gd name="T70" fmla="*/ 441 w 187"/>
                <a:gd name="T71" fmla="*/ 349 h 147"/>
                <a:gd name="T72" fmla="*/ 412 w 187"/>
                <a:gd name="T73" fmla="*/ 579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37021" name="Freeform 4443"/>
            <p:cNvSpPr>
              <a:spLocks/>
            </p:cNvSpPr>
            <p:nvPr/>
          </p:nvSpPr>
          <p:spPr bwMode="auto">
            <a:xfrm>
              <a:off x="2518" y="2130"/>
              <a:ext cx="275" cy="260"/>
            </a:xfrm>
            <a:custGeom>
              <a:avLst/>
              <a:gdLst>
                <a:gd name="T0" fmla="*/ 121 w 246"/>
                <a:gd name="T1" fmla="*/ 3067 h 210"/>
                <a:gd name="T2" fmla="*/ 104 w 246"/>
                <a:gd name="T3" fmla="*/ 3067 h 210"/>
                <a:gd name="T4" fmla="*/ 50 w 246"/>
                <a:gd name="T5" fmla="*/ 2953 h 210"/>
                <a:gd name="T6" fmla="*/ 63 w 246"/>
                <a:gd name="T7" fmla="*/ 2876 h 210"/>
                <a:gd name="T8" fmla="*/ 70 w 246"/>
                <a:gd name="T9" fmla="*/ 2876 h 210"/>
                <a:gd name="T10" fmla="*/ 23 w 246"/>
                <a:gd name="T11" fmla="*/ 2647 h 210"/>
                <a:gd name="T12" fmla="*/ 0 w 246"/>
                <a:gd name="T13" fmla="*/ 2432 h 210"/>
                <a:gd name="T14" fmla="*/ 23 w 246"/>
                <a:gd name="T15" fmla="*/ 2432 h 210"/>
                <a:gd name="T16" fmla="*/ 78 w 246"/>
                <a:gd name="T17" fmla="*/ 2300 h 210"/>
                <a:gd name="T18" fmla="*/ 151 w 246"/>
                <a:gd name="T19" fmla="*/ 2300 h 210"/>
                <a:gd name="T20" fmla="*/ 225 w 246"/>
                <a:gd name="T21" fmla="*/ 2300 h 210"/>
                <a:gd name="T22" fmla="*/ 263 w 246"/>
                <a:gd name="T23" fmla="*/ 2086 h 210"/>
                <a:gd name="T24" fmla="*/ 263 w 246"/>
                <a:gd name="T25" fmla="*/ 1847 h 210"/>
                <a:gd name="T26" fmla="*/ 269 w 246"/>
                <a:gd name="T27" fmla="*/ 1628 h 210"/>
                <a:gd name="T28" fmla="*/ 269 w 246"/>
                <a:gd name="T29" fmla="*/ 1421 h 210"/>
                <a:gd name="T30" fmla="*/ 269 w 246"/>
                <a:gd name="T31" fmla="*/ 1257 h 210"/>
                <a:gd name="T32" fmla="*/ 321 w 246"/>
                <a:gd name="T33" fmla="*/ 1161 h 210"/>
                <a:gd name="T34" fmla="*/ 374 w 246"/>
                <a:gd name="T35" fmla="*/ 1139 h 210"/>
                <a:gd name="T36" fmla="*/ 434 w 246"/>
                <a:gd name="T37" fmla="*/ 938 h 210"/>
                <a:gd name="T38" fmla="*/ 485 w 246"/>
                <a:gd name="T39" fmla="*/ 749 h 210"/>
                <a:gd name="T40" fmla="*/ 553 w 246"/>
                <a:gd name="T41" fmla="*/ 561 h 210"/>
                <a:gd name="T42" fmla="*/ 625 w 246"/>
                <a:gd name="T43" fmla="*/ 366 h 210"/>
                <a:gd name="T44" fmla="*/ 710 w 246"/>
                <a:gd name="T45" fmla="*/ 181 h 210"/>
                <a:gd name="T46" fmla="*/ 781 w 246"/>
                <a:gd name="T47" fmla="*/ 0 h 210"/>
                <a:gd name="T48" fmla="*/ 875 w 246"/>
                <a:gd name="T49" fmla="*/ 62 h 210"/>
                <a:gd name="T50" fmla="*/ 929 w 246"/>
                <a:gd name="T51" fmla="*/ 224 h 210"/>
                <a:gd name="T52" fmla="*/ 978 w 246"/>
                <a:gd name="T53" fmla="*/ 118 h 210"/>
                <a:gd name="T54" fmla="*/ 988 w 246"/>
                <a:gd name="T55" fmla="*/ 343 h 210"/>
                <a:gd name="T56" fmla="*/ 988 w 246"/>
                <a:gd name="T57" fmla="*/ 561 h 210"/>
                <a:gd name="T58" fmla="*/ 1042 w 246"/>
                <a:gd name="T59" fmla="*/ 877 h 210"/>
                <a:gd name="T60" fmla="*/ 1033 w 246"/>
                <a:gd name="T61" fmla="*/ 979 h 210"/>
                <a:gd name="T62" fmla="*/ 1033 w 246"/>
                <a:gd name="T63" fmla="*/ 1205 h 210"/>
                <a:gd name="T64" fmla="*/ 1033 w 246"/>
                <a:gd name="T65" fmla="*/ 1421 h 210"/>
                <a:gd name="T66" fmla="*/ 1033 w 246"/>
                <a:gd name="T67" fmla="*/ 1671 h 210"/>
                <a:gd name="T68" fmla="*/ 1015 w 246"/>
                <a:gd name="T69" fmla="*/ 1894 h 210"/>
                <a:gd name="T70" fmla="*/ 988 w 246"/>
                <a:gd name="T71" fmla="*/ 2035 h 210"/>
                <a:gd name="T72" fmla="*/ 958 w 246"/>
                <a:gd name="T73" fmla="*/ 2203 h 210"/>
                <a:gd name="T74" fmla="*/ 929 w 246"/>
                <a:gd name="T75" fmla="*/ 2385 h 210"/>
                <a:gd name="T76" fmla="*/ 901 w 246"/>
                <a:gd name="T77" fmla="*/ 2562 h 210"/>
                <a:gd name="T78" fmla="*/ 901 w 246"/>
                <a:gd name="T79" fmla="*/ 2766 h 210"/>
                <a:gd name="T80" fmla="*/ 829 w 246"/>
                <a:gd name="T81" fmla="*/ 2953 h 210"/>
                <a:gd name="T82" fmla="*/ 757 w 246"/>
                <a:gd name="T83" fmla="*/ 2921 h 210"/>
                <a:gd name="T84" fmla="*/ 686 w 246"/>
                <a:gd name="T85" fmla="*/ 2876 h 210"/>
                <a:gd name="T86" fmla="*/ 617 w 246"/>
                <a:gd name="T87" fmla="*/ 3038 h 210"/>
                <a:gd name="T88" fmla="*/ 572 w 246"/>
                <a:gd name="T89" fmla="*/ 2953 h 210"/>
                <a:gd name="T90" fmla="*/ 516 w 246"/>
                <a:gd name="T91" fmla="*/ 2876 h 210"/>
                <a:gd name="T92" fmla="*/ 443 w 246"/>
                <a:gd name="T93" fmla="*/ 2953 h 210"/>
                <a:gd name="T94" fmla="*/ 401 w 246"/>
                <a:gd name="T95" fmla="*/ 2813 h 210"/>
                <a:gd name="T96" fmla="*/ 335 w 246"/>
                <a:gd name="T97" fmla="*/ 2766 h 210"/>
                <a:gd name="T98" fmla="*/ 269 w 246"/>
                <a:gd name="T99" fmla="*/ 2845 h 210"/>
                <a:gd name="T100" fmla="*/ 254 w 246"/>
                <a:gd name="T101" fmla="*/ 3067 h 210"/>
                <a:gd name="T102" fmla="*/ 230 w 246"/>
                <a:gd name="T103" fmla="*/ 3265 h 210"/>
                <a:gd name="T104" fmla="*/ 230 w 246"/>
                <a:gd name="T105" fmla="*/ 3378 h 210"/>
                <a:gd name="T106" fmla="*/ 173 w 246"/>
                <a:gd name="T107" fmla="*/ 3172 h 210"/>
                <a:gd name="T108" fmla="*/ 151 w 246"/>
                <a:gd name="T109" fmla="*/ 3265 h 210"/>
                <a:gd name="T110" fmla="*/ 151 w 246"/>
                <a:gd name="T111" fmla="*/ 3297 h 210"/>
                <a:gd name="T112" fmla="*/ 132 w 246"/>
                <a:gd name="T113" fmla="*/ 3160 h 210"/>
                <a:gd name="T114" fmla="*/ 121 w 246"/>
                <a:gd name="T115" fmla="*/ 306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37022" name="Freeform 4444"/>
            <p:cNvSpPr>
              <a:spLocks/>
            </p:cNvSpPr>
            <p:nvPr/>
          </p:nvSpPr>
          <p:spPr bwMode="auto">
            <a:xfrm>
              <a:off x="2212" y="2279"/>
              <a:ext cx="102" cy="96"/>
            </a:xfrm>
            <a:custGeom>
              <a:avLst/>
              <a:gdLst>
                <a:gd name="T0" fmla="*/ 72 w 92"/>
                <a:gd name="T1" fmla="*/ 73 h 78"/>
                <a:gd name="T2" fmla="*/ 55 w 92"/>
                <a:gd name="T3" fmla="*/ 176 h 78"/>
                <a:gd name="T4" fmla="*/ 27 w 92"/>
                <a:gd name="T5" fmla="*/ 367 h 78"/>
                <a:gd name="T6" fmla="*/ 0 w 92"/>
                <a:gd name="T7" fmla="*/ 526 h 78"/>
                <a:gd name="T8" fmla="*/ 37 w 92"/>
                <a:gd name="T9" fmla="*/ 754 h 78"/>
                <a:gd name="T10" fmla="*/ 55 w 92"/>
                <a:gd name="T11" fmla="*/ 665 h 78"/>
                <a:gd name="T12" fmla="*/ 37 w 92"/>
                <a:gd name="T13" fmla="*/ 724 h 78"/>
                <a:gd name="T14" fmla="*/ 55 w 92"/>
                <a:gd name="T15" fmla="*/ 773 h 78"/>
                <a:gd name="T16" fmla="*/ 55 w 92"/>
                <a:gd name="T17" fmla="*/ 842 h 78"/>
                <a:gd name="T18" fmla="*/ 121 w 92"/>
                <a:gd name="T19" fmla="*/ 842 h 78"/>
                <a:gd name="T20" fmla="*/ 121 w 92"/>
                <a:gd name="T21" fmla="*/ 773 h 78"/>
                <a:gd name="T22" fmla="*/ 203 w 92"/>
                <a:gd name="T23" fmla="*/ 842 h 78"/>
                <a:gd name="T24" fmla="*/ 207 w 92"/>
                <a:gd name="T25" fmla="*/ 891 h 78"/>
                <a:gd name="T26" fmla="*/ 125 w 92"/>
                <a:gd name="T27" fmla="*/ 842 h 78"/>
                <a:gd name="T28" fmla="*/ 80 w 92"/>
                <a:gd name="T29" fmla="*/ 891 h 78"/>
                <a:gd name="T30" fmla="*/ 37 w 92"/>
                <a:gd name="T31" fmla="*/ 951 h 78"/>
                <a:gd name="T32" fmla="*/ 45 w 92"/>
                <a:gd name="T33" fmla="*/ 1051 h 78"/>
                <a:gd name="T34" fmla="*/ 80 w 92"/>
                <a:gd name="T35" fmla="*/ 1051 h 78"/>
                <a:gd name="T36" fmla="*/ 121 w 92"/>
                <a:gd name="T37" fmla="*/ 1033 h 78"/>
                <a:gd name="T38" fmla="*/ 121 w 92"/>
                <a:gd name="T39" fmla="*/ 1051 h 78"/>
                <a:gd name="T40" fmla="*/ 55 w 92"/>
                <a:gd name="T41" fmla="*/ 1100 h 78"/>
                <a:gd name="T42" fmla="*/ 37 w 92"/>
                <a:gd name="T43" fmla="*/ 1154 h 78"/>
                <a:gd name="T44" fmla="*/ 121 w 92"/>
                <a:gd name="T45" fmla="*/ 1100 h 78"/>
                <a:gd name="T46" fmla="*/ 171 w 92"/>
                <a:gd name="T47" fmla="*/ 1100 h 78"/>
                <a:gd name="T48" fmla="*/ 216 w 92"/>
                <a:gd name="T49" fmla="*/ 1051 h 78"/>
                <a:gd name="T50" fmla="*/ 276 w 92"/>
                <a:gd name="T51" fmla="*/ 1142 h 78"/>
                <a:gd name="T52" fmla="*/ 353 w 92"/>
                <a:gd name="T53" fmla="*/ 1142 h 78"/>
                <a:gd name="T54" fmla="*/ 343 w 92"/>
                <a:gd name="T55" fmla="*/ 891 h 78"/>
                <a:gd name="T56" fmla="*/ 324 w 92"/>
                <a:gd name="T57" fmla="*/ 773 h 78"/>
                <a:gd name="T58" fmla="*/ 308 w 92"/>
                <a:gd name="T59" fmla="*/ 526 h 78"/>
                <a:gd name="T60" fmla="*/ 263 w 92"/>
                <a:gd name="T61" fmla="*/ 315 h 78"/>
                <a:gd name="T62" fmla="*/ 216 w 92"/>
                <a:gd name="T63" fmla="*/ 143 h 78"/>
                <a:gd name="T64" fmla="*/ 166 w 92"/>
                <a:gd name="T65" fmla="*/ 0 h 78"/>
                <a:gd name="T66" fmla="*/ 121 w 92"/>
                <a:gd name="T67" fmla="*/ 48 h 78"/>
                <a:gd name="T68" fmla="*/ 72 w 92"/>
                <a:gd name="T69" fmla="*/ 73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37023" name="Freeform 4445"/>
            <p:cNvSpPr>
              <a:spLocks/>
            </p:cNvSpPr>
            <p:nvPr/>
          </p:nvSpPr>
          <p:spPr bwMode="auto">
            <a:xfrm>
              <a:off x="2643" y="1825"/>
              <a:ext cx="65" cy="156"/>
            </a:xfrm>
            <a:custGeom>
              <a:avLst/>
              <a:gdLst>
                <a:gd name="T0" fmla="*/ 132 w 59"/>
                <a:gd name="T1" fmla="*/ 2092 h 125"/>
                <a:gd name="T2" fmla="*/ 105 w 59"/>
                <a:gd name="T3" fmla="*/ 2224 h 125"/>
                <a:gd name="T4" fmla="*/ 93 w 59"/>
                <a:gd name="T5" fmla="*/ 1946 h 125"/>
                <a:gd name="T6" fmla="*/ 82 w 59"/>
                <a:gd name="T7" fmla="*/ 1656 h 125"/>
                <a:gd name="T8" fmla="*/ 37 w 59"/>
                <a:gd name="T9" fmla="*/ 1382 h 125"/>
                <a:gd name="T10" fmla="*/ 0 w 59"/>
                <a:gd name="T11" fmla="*/ 1097 h 125"/>
                <a:gd name="T12" fmla="*/ 4 w 59"/>
                <a:gd name="T13" fmla="*/ 852 h 125"/>
                <a:gd name="T14" fmla="*/ 37 w 59"/>
                <a:gd name="T15" fmla="*/ 629 h 125"/>
                <a:gd name="T16" fmla="*/ 37 w 59"/>
                <a:gd name="T17" fmla="*/ 216 h 125"/>
                <a:gd name="T18" fmla="*/ 50 w 59"/>
                <a:gd name="T19" fmla="*/ 77 h 125"/>
                <a:gd name="T20" fmla="*/ 105 w 59"/>
                <a:gd name="T21" fmla="*/ 0 h 125"/>
                <a:gd name="T22" fmla="*/ 123 w 59"/>
                <a:gd name="T23" fmla="*/ 77 h 125"/>
                <a:gd name="T24" fmla="*/ 141 w 59"/>
                <a:gd name="T25" fmla="*/ 150 h 125"/>
                <a:gd name="T26" fmla="*/ 172 w 59"/>
                <a:gd name="T27" fmla="*/ 77 h 125"/>
                <a:gd name="T28" fmla="*/ 147 w 59"/>
                <a:gd name="T29" fmla="*/ 413 h 125"/>
                <a:gd name="T30" fmla="*/ 182 w 59"/>
                <a:gd name="T31" fmla="*/ 629 h 125"/>
                <a:gd name="T32" fmla="*/ 160 w 59"/>
                <a:gd name="T33" fmla="*/ 852 h 125"/>
                <a:gd name="T34" fmla="*/ 123 w 59"/>
                <a:gd name="T35" fmla="*/ 1020 h 125"/>
                <a:gd name="T36" fmla="*/ 172 w 59"/>
                <a:gd name="T37" fmla="*/ 1161 h 125"/>
                <a:gd name="T38" fmla="*/ 208 w 59"/>
                <a:gd name="T39" fmla="*/ 1273 h 125"/>
                <a:gd name="T40" fmla="*/ 208 w 59"/>
                <a:gd name="T41" fmla="*/ 1559 h 125"/>
                <a:gd name="T42" fmla="*/ 172 w 59"/>
                <a:gd name="T43" fmla="*/ 1664 h 125"/>
                <a:gd name="T44" fmla="*/ 132 w 59"/>
                <a:gd name="T45" fmla="*/ 1847 h 125"/>
                <a:gd name="T46" fmla="*/ 132 w 59"/>
                <a:gd name="T47" fmla="*/ 2092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37024" name="Freeform 4446"/>
            <p:cNvSpPr>
              <a:spLocks/>
            </p:cNvSpPr>
            <p:nvPr/>
          </p:nvSpPr>
          <p:spPr bwMode="auto">
            <a:xfrm>
              <a:off x="2314" y="2461"/>
              <a:ext cx="71" cy="90"/>
            </a:xfrm>
            <a:custGeom>
              <a:avLst/>
              <a:gdLst>
                <a:gd name="T0" fmla="*/ 239 w 64"/>
                <a:gd name="T1" fmla="*/ 1111 h 73"/>
                <a:gd name="T2" fmla="*/ 171 w 64"/>
                <a:gd name="T3" fmla="*/ 968 h 73"/>
                <a:gd name="T4" fmla="*/ 112 w 64"/>
                <a:gd name="T5" fmla="*/ 827 h 73"/>
                <a:gd name="T6" fmla="*/ 60 w 64"/>
                <a:gd name="T7" fmla="*/ 598 h 73"/>
                <a:gd name="T8" fmla="*/ 0 w 64"/>
                <a:gd name="T9" fmla="*/ 427 h 73"/>
                <a:gd name="T10" fmla="*/ 22 w 64"/>
                <a:gd name="T11" fmla="*/ 316 h 73"/>
                <a:gd name="T12" fmla="*/ 45 w 64"/>
                <a:gd name="T13" fmla="*/ 179 h 73"/>
                <a:gd name="T14" fmla="*/ 74 w 64"/>
                <a:gd name="T15" fmla="*/ 0 h 73"/>
                <a:gd name="T16" fmla="*/ 112 w 64"/>
                <a:gd name="T17" fmla="*/ 0 h 73"/>
                <a:gd name="T18" fmla="*/ 125 w 64"/>
                <a:gd name="T19" fmla="*/ 281 h 73"/>
                <a:gd name="T20" fmla="*/ 138 w 64"/>
                <a:gd name="T21" fmla="*/ 316 h 73"/>
                <a:gd name="T22" fmla="*/ 166 w 64"/>
                <a:gd name="T23" fmla="*/ 255 h 73"/>
                <a:gd name="T24" fmla="*/ 184 w 64"/>
                <a:gd name="T25" fmla="*/ 255 h 73"/>
                <a:gd name="T26" fmla="*/ 184 w 64"/>
                <a:gd name="T27" fmla="*/ 509 h 73"/>
                <a:gd name="T28" fmla="*/ 184 w 64"/>
                <a:gd name="T29" fmla="*/ 526 h 73"/>
                <a:gd name="T30" fmla="*/ 224 w 64"/>
                <a:gd name="T31" fmla="*/ 684 h 73"/>
                <a:gd name="T32" fmla="*/ 250 w 64"/>
                <a:gd name="T33" fmla="*/ 785 h 73"/>
                <a:gd name="T34" fmla="*/ 239 w 64"/>
                <a:gd name="T35" fmla="*/ 111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37025" name="Freeform 4447"/>
            <p:cNvSpPr>
              <a:spLocks/>
            </p:cNvSpPr>
            <p:nvPr/>
          </p:nvSpPr>
          <p:spPr bwMode="auto">
            <a:xfrm>
              <a:off x="1060" y="2437"/>
              <a:ext cx="53" cy="52"/>
            </a:xfrm>
            <a:custGeom>
              <a:avLst/>
              <a:gdLst>
                <a:gd name="T0" fmla="*/ 0 w 49"/>
                <a:gd name="T1" fmla="*/ 425 h 42"/>
                <a:gd name="T2" fmla="*/ 0 w 49"/>
                <a:gd name="T3" fmla="*/ 224 h 42"/>
                <a:gd name="T4" fmla="*/ 0 w 49"/>
                <a:gd name="T5" fmla="*/ 2 h 42"/>
                <a:gd name="T6" fmla="*/ 21 w 49"/>
                <a:gd name="T7" fmla="*/ 0 h 42"/>
                <a:gd name="T8" fmla="*/ 31 w 49"/>
                <a:gd name="T9" fmla="*/ 118 h 42"/>
                <a:gd name="T10" fmla="*/ 43 w 49"/>
                <a:gd name="T11" fmla="*/ 146 h 42"/>
                <a:gd name="T12" fmla="*/ 64 w 49"/>
                <a:gd name="T13" fmla="*/ 224 h 42"/>
                <a:gd name="T14" fmla="*/ 124 w 49"/>
                <a:gd name="T15" fmla="*/ 118 h 42"/>
                <a:gd name="T16" fmla="*/ 130 w 49"/>
                <a:gd name="T17" fmla="*/ 118 h 42"/>
                <a:gd name="T18" fmla="*/ 134 w 49"/>
                <a:gd name="T19" fmla="*/ 224 h 42"/>
                <a:gd name="T20" fmla="*/ 105 w 49"/>
                <a:gd name="T21" fmla="*/ 392 h 42"/>
                <a:gd name="T22" fmla="*/ 124 w 49"/>
                <a:gd name="T23" fmla="*/ 561 h 42"/>
                <a:gd name="T24" fmla="*/ 91 w 49"/>
                <a:gd name="T25" fmla="*/ 670 h 42"/>
                <a:gd name="T26" fmla="*/ 77 w 49"/>
                <a:gd name="T27" fmla="*/ 489 h 42"/>
                <a:gd name="T28" fmla="*/ 71 w 49"/>
                <a:gd name="T29" fmla="*/ 561 h 42"/>
                <a:gd name="T30" fmla="*/ 55 w 49"/>
                <a:gd name="T31" fmla="*/ 425 h 42"/>
                <a:gd name="T32" fmla="*/ 4 w 49"/>
                <a:gd name="T33" fmla="*/ 392 h 42"/>
                <a:gd name="T34" fmla="*/ 0 w 49"/>
                <a:gd name="T35" fmla="*/ 42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37026" name="Freeform 4448"/>
            <p:cNvSpPr>
              <a:spLocks/>
            </p:cNvSpPr>
            <p:nvPr/>
          </p:nvSpPr>
          <p:spPr bwMode="auto">
            <a:xfrm>
              <a:off x="1117" y="2439"/>
              <a:ext cx="39" cy="50"/>
            </a:xfrm>
            <a:custGeom>
              <a:avLst/>
              <a:gdLst>
                <a:gd name="T0" fmla="*/ 77 w 35"/>
                <a:gd name="T1" fmla="*/ 413 h 40"/>
                <a:gd name="T2" fmla="*/ 107 w 35"/>
                <a:gd name="T3" fmla="*/ 413 h 40"/>
                <a:gd name="T4" fmla="*/ 96 w 35"/>
                <a:gd name="T5" fmla="*/ 361 h 40"/>
                <a:gd name="T6" fmla="*/ 77 w 35"/>
                <a:gd name="T7" fmla="*/ 305 h 40"/>
                <a:gd name="T8" fmla="*/ 66 w 35"/>
                <a:gd name="T9" fmla="*/ 231 h 40"/>
                <a:gd name="T10" fmla="*/ 4 w 35"/>
                <a:gd name="T11" fmla="*/ 138 h 40"/>
                <a:gd name="T12" fmla="*/ 0 w 35"/>
                <a:gd name="T13" fmla="*/ 95 h 40"/>
                <a:gd name="T14" fmla="*/ 0 w 35"/>
                <a:gd name="T15" fmla="*/ 0 h 40"/>
                <a:gd name="T16" fmla="*/ 59 w 35"/>
                <a:gd name="T17" fmla="*/ 0 h 40"/>
                <a:gd name="T18" fmla="*/ 96 w 35"/>
                <a:gd name="T19" fmla="*/ 138 h 40"/>
                <a:gd name="T20" fmla="*/ 140 w 35"/>
                <a:gd name="T21" fmla="*/ 231 h 40"/>
                <a:gd name="T22" fmla="*/ 140 w 35"/>
                <a:gd name="T23" fmla="*/ 529 h 40"/>
                <a:gd name="T24" fmla="*/ 121 w 35"/>
                <a:gd name="T25" fmla="*/ 595 h 40"/>
                <a:gd name="T26" fmla="*/ 107 w 35"/>
                <a:gd name="T27" fmla="*/ 743 h 40"/>
                <a:gd name="T28" fmla="*/ 96 w 35"/>
                <a:gd name="T29" fmla="*/ 595 h 40"/>
                <a:gd name="T30" fmla="*/ 77 w 35"/>
                <a:gd name="T31" fmla="*/ 413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37027" name="Freeform 4449"/>
            <p:cNvSpPr>
              <a:spLocks/>
            </p:cNvSpPr>
            <p:nvPr/>
          </p:nvSpPr>
          <p:spPr bwMode="auto">
            <a:xfrm>
              <a:off x="1553" y="2522"/>
              <a:ext cx="53" cy="78"/>
            </a:xfrm>
            <a:custGeom>
              <a:avLst/>
              <a:gdLst>
                <a:gd name="T0" fmla="*/ 180 w 47"/>
                <a:gd name="T1" fmla="*/ 235 h 64"/>
                <a:gd name="T2" fmla="*/ 112 w 47"/>
                <a:gd name="T3" fmla="*/ 43 h 64"/>
                <a:gd name="T4" fmla="*/ 60 w 47"/>
                <a:gd name="T5" fmla="*/ 0 h 64"/>
                <a:gd name="T6" fmla="*/ 33 w 47"/>
                <a:gd name="T7" fmla="*/ 63 h 64"/>
                <a:gd name="T8" fmla="*/ 26 w 47"/>
                <a:gd name="T9" fmla="*/ 291 h 64"/>
                <a:gd name="T10" fmla="*/ 47 w 47"/>
                <a:gd name="T11" fmla="*/ 562 h 64"/>
                <a:gd name="T12" fmla="*/ 0 w 47"/>
                <a:gd name="T13" fmla="*/ 820 h 64"/>
                <a:gd name="T14" fmla="*/ 60 w 47"/>
                <a:gd name="T15" fmla="*/ 820 h 64"/>
                <a:gd name="T16" fmla="*/ 125 w 47"/>
                <a:gd name="T17" fmla="*/ 837 h 64"/>
                <a:gd name="T18" fmla="*/ 177 w 47"/>
                <a:gd name="T19" fmla="*/ 631 h 64"/>
                <a:gd name="T20" fmla="*/ 228 w 47"/>
                <a:gd name="T21" fmla="*/ 378 h 64"/>
                <a:gd name="T22" fmla="*/ 203 w 47"/>
                <a:gd name="T23" fmla="*/ 243 h 64"/>
                <a:gd name="T24" fmla="*/ 203 w 47"/>
                <a:gd name="T25" fmla="*/ 310 h 64"/>
                <a:gd name="T26" fmla="*/ 180 w 47"/>
                <a:gd name="T27" fmla="*/ 235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37028" name="Freeform 4450"/>
            <p:cNvSpPr>
              <a:spLocks/>
            </p:cNvSpPr>
            <p:nvPr/>
          </p:nvSpPr>
          <p:spPr bwMode="auto">
            <a:xfrm>
              <a:off x="1125" y="2375"/>
              <a:ext cx="212" cy="367"/>
            </a:xfrm>
            <a:custGeom>
              <a:avLst/>
              <a:gdLst>
                <a:gd name="T0" fmla="*/ 338 w 189"/>
                <a:gd name="T1" fmla="*/ 485 h 296"/>
                <a:gd name="T2" fmla="*/ 301 w 189"/>
                <a:gd name="T3" fmla="*/ 428 h 296"/>
                <a:gd name="T4" fmla="*/ 239 w 189"/>
                <a:gd name="T5" fmla="*/ 844 h 296"/>
                <a:gd name="T6" fmla="*/ 158 w 189"/>
                <a:gd name="T7" fmla="*/ 1280 h 296"/>
                <a:gd name="T8" fmla="*/ 126 w 189"/>
                <a:gd name="T9" fmla="*/ 1046 h 296"/>
                <a:gd name="T10" fmla="*/ 104 w 189"/>
                <a:gd name="T11" fmla="*/ 1382 h 296"/>
                <a:gd name="T12" fmla="*/ 104 w 189"/>
                <a:gd name="T13" fmla="*/ 1647 h 296"/>
                <a:gd name="T14" fmla="*/ 104 w 189"/>
                <a:gd name="T15" fmla="*/ 2027 h 296"/>
                <a:gd name="T16" fmla="*/ 117 w 189"/>
                <a:gd name="T17" fmla="*/ 2440 h 296"/>
                <a:gd name="T18" fmla="*/ 70 w 189"/>
                <a:gd name="T19" fmla="*/ 2795 h 296"/>
                <a:gd name="T20" fmla="*/ 24 w 189"/>
                <a:gd name="T21" fmla="*/ 3025 h 296"/>
                <a:gd name="T22" fmla="*/ 0 w 189"/>
                <a:gd name="T23" fmla="*/ 3185 h 296"/>
                <a:gd name="T24" fmla="*/ 104 w 189"/>
                <a:gd name="T25" fmla="*/ 3472 h 296"/>
                <a:gd name="T26" fmla="*/ 257 w 189"/>
                <a:gd name="T27" fmla="*/ 3629 h 296"/>
                <a:gd name="T28" fmla="*/ 293 w 189"/>
                <a:gd name="T29" fmla="*/ 3757 h 296"/>
                <a:gd name="T30" fmla="*/ 390 w 189"/>
                <a:gd name="T31" fmla="*/ 4139 h 296"/>
                <a:gd name="T32" fmla="*/ 495 w 189"/>
                <a:gd name="T33" fmla="*/ 4301 h 296"/>
                <a:gd name="T34" fmla="*/ 619 w 189"/>
                <a:gd name="T35" fmla="*/ 4361 h 296"/>
                <a:gd name="T36" fmla="*/ 628 w 189"/>
                <a:gd name="T37" fmla="*/ 4840 h 296"/>
                <a:gd name="T38" fmla="*/ 664 w 189"/>
                <a:gd name="T39" fmla="*/ 4021 h 296"/>
                <a:gd name="T40" fmla="*/ 619 w 189"/>
                <a:gd name="T41" fmla="*/ 3465 h 296"/>
                <a:gd name="T42" fmla="*/ 686 w 189"/>
                <a:gd name="T43" fmla="*/ 3369 h 296"/>
                <a:gd name="T44" fmla="*/ 628 w 189"/>
                <a:gd name="T45" fmla="*/ 3091 h 296"/>
                <a:gd name="T46" fmla="*/ 756 w 189"/>
                <a:gd name="T47" fmla="*/ 3091 h 296"/>
                <a:gd name="T48" fmla="*/ 769 w 189"/>
                <a:gd name="T49" fmla="*/ 3091 h 296"/>
                <a:gd name="T50" fmla="*/ 836 w 189"/>
                <a:gd name="T51" fmla="*/ 3253 h 296"/>
                <a:gd name="T52" fmla="*/ 836 w 189"/>
                <a:gd name="T53" fmla="*/ 2979 h 296"/>
                <a:gd name="T54" fmla="*/ 808 w 189"/>
                <a:gd name="T55" fmla="*/ 2661 h 296"/>
                <a:gd name="T56" fmla="*/ 786 w 189"/>
                <a:gd name="T57" fmla="*/ 2027 h 296"/>
                <a:gd name="T58" fmla="*/ 756 w 189"/>
                <a:gd name="T59" fmla="*/ 1820 h 296"/>
                <a:gd name="T60" fmla="*/ 628 w 189"/>
                <a:gd name="T61" fmla="*/ 1587 h 296"/>
                <a:gd name="T62" fmla="*/ 517 w 189"/>
                <a:gd name="T63" fmla="*/ 1556 h 296"/>
                <a:gd name="T64" fmla="*/ 471 w 189"/>
                <a:gd name="T65" fmla="*/ 1242 h 296"/>
                <a:gd name="T66" fmla="*/ 411 w 189"/>
                <a:gd name="T67" fmla="*/ 936 h 296"/>
                <a:gd name="T68" fmla="*/ 471 w 189"/>
                <a:gd name="T69" fmla="*/ 428 h 296"/>
                <a:gd name="T70" fmla="*/ 572 w 189"/>
                <a:gd name="T71" fmla="*/ 167 h 296"/>
                <a:gd name="T72" fmla="*/ 523 w 189"/>
                <a:gd name="T73" fmla="*/ 50 h 296"/>
                <a:gd name="T74" fmla="*/ 397 w 189"/>
                <a:gd name="T75" fmla="*/ 319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37029" name="Freeform 4451"/>
            <p:cNvSpPr>
              <a:spLocks/>
            </p:cNvSpPr>
            <p:nvPr/>
          </p:nvSpPr>
          <p:spPr bwMode="auto">
            <a:xfrm>
              <a:off x="1436" y="2461"/>
              <a:ext cx="86" cy="157"/>
            </a:xfrm>
            <a:custGeom>
              <a:avLst/>
              <a:gdLst>
                <a:gd name="T0" fmla="*/ 304 w 76"/>
                <a:gd name="T1" fmla="*/ 1454 h 127"/>
                <a:gd name="T2" fmla="*/ 260 w 76"/>
                <a:gd name="T3" fmla="*/ 1312 h 127"/>
                <a:gd name="T4" fmla="*/ 260 w 76"/>
                <a:gd name="T5" fmla="*/ 1047 h 127"/>
                <a:gd name="T6" fmla="*/ 304 w 76"/>
                <a:gd name="T7" fmla="*/ 1010 h 127"/>
                <a:gd name="T8" fmla="*/ 320 w 76"/>
                <a:gd name="T9" fmla="*/ 858 h 127"/>
                <a:gd name="T10" fmla="*/ 320 w 76"/>
                <a:gd name="T11" fmla="*/ 629 h 127"/>
                <a:gd name="T12" fmla="*/ 227 w 76"/>
                <a:gd name="T13" fmla="*/ 448 h 127"/>
                <a:gd name="T14" fmla="*/ 212 w 76"/>
                <a:gd name="T15" fmla="*/ 554 h 127"/>
                <a:gd name="T16" fmla="*/ 227 w 76"/>
                <a:gd name="T17" fmla="*/ 293 h 127"/>
                <a:gd name="T18" fmla="*/ 178 w 76"/>
                <a:gd name="T19" fmla="*/ 142 h 127"/>
                <a:gd name="T20" fmla="*/ 128 w 76"/>
                <a:gd name="T21" fmla="*/ 2 h 127"/>
                <a:gd name="T22" fmla="*/ 140 w 76"/>
                <a:gd name="T23" fmla="*/ 75 h 127"/>
                <a:gd name="T24" fmla="*/ 109 w 76"/>
                <a:gd name="T25" fmla="*/ 0 h 127"/>
                <a:gd name="T26" fmla="*/ 128 w 76"/>
                <a:gd name="T27" fmla="*/ 75 h 127"/>
                <a:gd name="T28" fmla="*/ 42 w 76"/>
                <a:gd name="T29" fmla="*/ 257 h 127"/>
                <a:gd name="T30" fmla="*/ 86 w 76"/>
                <a:gd name="T31" fmla="*/ 362 h 127"/>
                <a:gd name="T32" fmla="*/ 26 w 76"/>
                <a:gd name="T33" fmla="*/ 486 h 127"/>
                <a:gd name="T34" fmla="*/ 0 w 76"/>
                <a:gd name="T35" fmla="*/ 711 h 127"/>
                <a:gd name="T36" fmla="*/ 42 w 76"/>
                <a:gd name="T37" fmla="*/ 920 h 127"/>
                <a:gd name="T38" fmla="*/ 86 w 76"/>
                <a:gd name="T39" fmla="*/ 920 h 127"/>
                <a:gd name="T40" fmla="*/ 97 w 76"/>
                <a:gd name="T41" fmla="*/ 1078 h 127"/>
                <a:gd name="T42" fmla="*/ 128 w 76"/>
                <a:gd name="T43" fmla="*/ 1225 h 127"/>
                <a:gd name="T44" fmla="*/ 109 w 76"/>
                <a:gd name="T45" fmla="*/ 1480 h 127"/>
                <a:gd name="T46" fmla="*/ 123 w 76"/>
                <a:gd name="T47" fmla="*/ 1786 h 127"/>
                <a:gd name="T48" fmla="*/ 164 w 76"/>
                <a:gd name="T49" fmla="*/ 2005 h 127"/>
                <a:gd name="T50" fmla="*/ 212 w 76"/>
                <a:gd name="T51" fmla="*/ 2005 h 127"/>
                <a:gd name="T52" fmla="*/ 294 w 76"/>
                <a:gd name="T53" fmla="*/ 1862 h 127"/>
                <a:gd name="T54" fmla="*/ 377 w 76"/>
                <a:gd name="T55" fmla="*/ 1830 h 127"/>
                <a:gd name="T56" fmla="*/ 344 w 76"/>
                <a:gd name="T57" fmla="*/ 1648 h 127"/>
                <a:gd name="T58" fmla="*/ 304 w 76"/>
                <a:gd name="T59" fmla="*/ 1454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37030" name="Freeform 4452"/>
            <p:cNvSpPr>
              <a:spLocks/>
            </p:cNvSpPr>
            <p:nvPr/>
          </p:nvSpPr>
          <p:spPr bwMode="auto">
            <a:xfrm>
              <a:off x="1495" y="2519"/>
              <a:ext cx="69" cy="88"/>
            </a:xfrm>
            <a:custGeom>
              <a:avLst/>
              <a:gdLst>
                <a:gd name="T0" fmla="*/ 33 w 62"/>
                <a:gd name="T1" fmla="*/ 742 h 71"/>
                <a:gd name="T2" fmla="*/ 0 w 62"/>
                <a:gd name="T3" fmla="*/ 599 h 71"/>
                <a:gd name="T4" fmla="*/ 0 w 62"/>
                <a:gd name="T5" fmla="*/ 319 h 71"/>
                <a:gd name="T6" fmla="*/ 33 w 62"/>
                <a:gd name="T7" fmla="*/ 278 h 71"/>
                <a:gd name="T8" fmla="*/ 46 w 62"/>
                <a:gd name="T9" fmla="*/ 118 h 71"/>
                <a:gd name="T10" fmla="*/ 57 w 62"/>
                <a:gd name="T11" fmla="*/ 0 h 71"/>
                <a:gd name="T12" fmla="*/ 134 w 62"/>
                <a:gd name="T13" fmla="*/ 0 h 71"/>
                <a:gd name="T14" fmla="*/ 187 w 62"/>
                <a:gd name="T15" fmla="*/ 0 h 71"/>
                <a:gd name="T16" fmla="*/ 253 w 62"/>
                <a:gd name="T17" fmla="*/ 0 h 71"/>
                <a:gd name="T18" fmla="*/ 235 w 62"/>
                <a:gd name="T19" fmla="*/ 118 h 71"/>
                <a:gd name="T20" fmla="*/ 229 w 62"/>
                <a:gd name="T21" fmla="*/ 395 h 71"/>
                <a:gd name="T22" fmla="*/ 253 w 62"/>
                <a:gd name="T23" fmla="*/ 742 h 71"/>
                <a:gd name="T24" fmla="*/ 208 w 62"/>
                <a:gd name="T25" fmla="*/ 1035 h 71"/>
                <a:gd name="T26" fmla="*/ 171 w 62"/>
                <a:gd name="T27" fmla="*/ 956 h 71"/>
                <a:gd name="T28" fmla="*/ 111 w 62"/>
                <a:gd name="T29" fmla="*/ 1035 h 71"/>
                <a:gd name="T30" fmla="*/ 124 w 62"/>
                <a:gd name="T31" fmla="*/ 1155 h 71"/>
                <a:gd name="T32" fmla="*/ 97 w 62"/>
                <a:gd name="T33" fmla="*/ 1140 h 71"/>
                <a:gd name="T34" fmla="*/ 69 w 62"/>
                <a:gd name="T35" fmla="*/ 932 h 71"/>
                <a:gd name="T36" fmla="*/ 33 w 62"/>
                <a:gd name="T37" fmla="*/ 74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37031" name="Freeform 4453"/>
            <p:cNvSpPr>
              <a:spLocks/>
            </p:cNvSpPr>
            <p:nvPr/>
          </p:nvSpPr>
          <p:spPr bwMode="auto">
            <a:xfrm>
              <a:off x="1432" y="2411"/>
              <a:ext cx="16" cy="13"/>
            </a:xfrm>
            <a:custGeom>
              <a:avLst/>
              <a:gdLst>
                <a:gd name="T0" fmla="*/ 3 w 14"/>
                <a:gd name="T1" fmla="*/ 0 h 11"/>
                <a:gd name="T2" fmla="*/ 80 w 14"/>
                <a:gd name="T3" fmla="*/ 0 h 11"/>
                <a:gd name="T4" fmla="*/ 56 w 14"/>
                <a:gd name="T5" fmla="*/ 93 h 11"/>
                <a:gd name="T6" fmla="*/ 0 w 14"/>
                <a:gd name="T7" fmla="*/ 93 h 11"/>
                <a:gd name="T8" fmla="*/ 38 w 14"/>
                <a:gd name="T9" fmla="*/ 35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32" name="Freeform 4454"/>
            <p:cNvSpPr>
              <a:spLocks/>
            </p:cNvSpPr>
            <p:nvPr/>
          </p:nvSpPr>
          <p:spPr bwMode="auto">
            <a:xfrm>
              <a:off x="1228" y="2379"/>
              <a:ext cx="238" cy="252"/>
            </a:xfrm>
            <a:custGeom>
              <a:avLst/>
              <a:gdLst>
                <a:gd name="T0" fmla="*/ 744 w 213"/>
                <a:gd name="T1" fmla="*/ 700 h 203"/>
                <a:gd name="T2" fmla="*/ 701 w 213"/>
                <a:gd name="T3" fmla="*/ 617 h 203"/>
                <a:gd name="T4" fmla="*/ 701 w 213"/>
                <a:gd name="T5" fmla="*/ 547 h 203"/>
                <a:gd name="T6" fmla="*/ 689 w 213"/>
                <a:gd name="T7" fmla="*/ 466 h 203"/>
                <a:gd name="T8" fmla="*/ 641 w 213"/>
                <a:gd name="T9" fmla="*/ 497 h 203"/>
                <a:gd name="T10" fmla="*/ 483 w 213"/>
                <a:gd name="T11" fmla="*/ 497 h 203"/>
                <a:gd name="T12" fmla="*/ 355 w 213"/>
                <a:gd name="T13" fmla="*/ 497 h 203"/>
                <a:gd name="T14" fmla="*/ 263 w 213"/>
                <a:gd name="T15" fmla="*/ 184 h 203"/>
                <a:gd name="T16" fmla="*/ 211 w 213"/>
                <a:gd name="T17" fmla="*/ 119 h 203"/>
                <a:gd name="T18" fmla="*/ 227 w 213"/>
                <a:gd name="T19" fmla="*/ 184 h 203"/>
                <a:gd name="T20" fmla="*/ 132 w 213"/>
                <a:gd name="T21" fmla="*/ 436 h 203"/>
                <a:gd name="T22" fmla="*/ 118 w 213"/>
                <a:gd name="T23" fmla="*/ 937 h 203"/>
                <a:gd name="T24" fmla="*/ 118 w 213"/>
                <a:gd name="T25" fmla="*/ 466 h 203"/>
                <a:gd name="T26" fmla="*/ 151 w 213"/>
                <a:gd name="T27" fmla="*/ 119 h 203"/>
                <a:gd name="T28" fmla="*/ 61 w 213"/>
                <a:gd name="T29" fmla="*/ 395 h 203"/>
                <a:gd name="T30" fmla="*/ 0 w 213"/>
                <a:gd name="T31" fmla="*/ 895 h 203"/>
                <a:gd name="T32" fmla="*/ 61 w 213"/>
                <a:gd name="T33" fmla="*/ 1219 h 203"/>
                <a:gd name="T34" fmla="*/ 104 w 213"/>
                <a:gd name="T35" fmla="*/ 1527 h 203"/>
                <a:gd name="T36" fmla="*/ 211 w 213"/>
                <a:gd name="T37" fmla="*/ 1563 h 203"/>
                <a:gd name="T38" fmla="*/ 330 w 213"/>
                <a:gd name="T39" fmla="*/ 1793 h 203"/>
                <a:gd name="T40" fmla="*/ 355 w 213"/>
                <a:gd name="T41" fmla="*/ 2000 h 203"/>
                <a:gd name="T42" fmla="*/ 384 w 213"/>
                <a:gd name="T43" fmla="*/ 2666 h 203"/>
                <a:gd name="T44" fmla="*/ 397 w 213"/>
                <a:gd name="T45" fmla="*/ 2988 h 203"/>
                <a:gd name="T46" fmla="*/ 461 w 213"/>
                <a:gd name="T47" fmla="*/ 3384 h 203"/>
                <a:gd name="T48" fmla="*/ 514 w 213"/>
                <a:gd name="T49" fmla="*/ 3384 h 203"/>
                <a:gd name="T50" fmla="*/ 627 w 213"/>
                <a:gd name="T51" fmla="*/ 2988 h 203"/>
                <a:gd name="T52" fmla="*/ 609 w 213"/>
                <a:gd name="T53" fmla="*/ 2822 h 203"/>
                <a:gd name="T54" fmla="*/ 561 w 213"/>
                <a:gd name="T55" fmla="*/ 2338 h 203"/>
                <a:gd name="T56" fmla="*/ 689 w 213"/>
                <a:gd name="T57" fmla="*/ 2549 h 203"/>
                <a:gd name="T58" fmla="*/ 760 w 213"/>
                <a:gd name="T59" fmla="*/ 2338 h 203"/>
                <a:gd name="T60" fmla="*/ 831 w 213"/>
                <a:gd name="T61" fmla="*/ 2063 h 203"/>
                <a:gd name="T62" fmla="*/ 793 w 213"/>
                <a:gd name="T63" fmla="*/ 1840 h 203"/>
                <a:gd name="T64" fmla="*/ 864 w 213"/>
                <a:gd name="T65" fmla="*/ 1475 h 203"/>
                <a:gd name="T66" fmla="*/ 903 w 213"/>
                <a:gd name="T67" fmla="*/ 1181 h 203"/>
                <a:gd name="T68" fmla="*/ 819 w 213"/>
                <a:gd name="T69" fmla="*/ 1106 h 203"/>
                <a:gd name="T70" fmla="*/ 793 w 213"/>
                <a:gd name="T71" fmla="*/ 1046 h 203"/>
                <a:gd name="T72" fmla="*/ 831 w 213"/>
                <a:gd name="T73" fmla="*/ 869 h 203"/>
                <a:gd name="T74" fmla="*/ 760 w 213"/>
                <a:gd name="T75" fmla="*/ 700 h 203"/>
                <a:gd name="T76" fmla="*/ 746 w 213"/>
                <a:gd name="T77" fmla="*/ 755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37033" name="Freeform 4455"/>
            <p:cNvSpPr>
              <a:spLocks/>
            </p:cNvSpPr>
            <p:nvPr/>
          </p:nvSpPr>
          <p:spPr bwMode="auto">
            <a:xfrm>
              <a:off x="1388" y="2403"/>
              <a:ext cx="8" cy="2"/>
            </a:xfrm>
            <a:custGeom>
              <a:avLst/>
              <a:gdLst>
                <a:gd name="T0" fmla="*/ 38 w 7"/>
                <a:gd name="T1" fmla="*/ 2 h 2"/>
                <a:gd name="T2" fmla="*/ 0 w 7"/>
                <a:gd name="T3" fmla="*/ 0 h 2"/>
                <a:gd name="T4" fmla="*/ 38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7034" name="Freeform 4456"/>
            <p:cNvSpPr>
              <a:spLocks/>
            </p:cNvSpPr>
            <p:nvPr/>
          </p:nvSpPr>
          <p:spPr bwMode="auto">
            <a:xfrm>
              <a:off x="1052" y="2135"/>
              <a:ext cx="178" cy="70"/>
            </a:xfrm>
            <a:custGeom>
              <a:avLst/>
              <a:gdLst>
                <a:gd name="T0" fmla="*/ 454 w 160"/>
                <a:gd name="T1" fmla="*/ 341 h 57"/>
                <a:gd name="T2" fmla="*/ 454 w 160"/>
                <a:gd name="T3" fmla="*/ 371 h 57"/>
                <a:gd name="T4" fmla="*/ 394 w 160"/>
                <a:gd name="T5" fmla="*/ 270 h 57"/>
                <a:gd name="T6" fmla="*/ 326 w 160"/>
                <a:gd name="T7" fmla="*/ 139 h 57"/>
                <a:gd name="T8" fmla="*/ 285 w 160"/>
                <a:gd name="T9" fmla="*/ 72 h 57"/>
                <a:gd name="T10" fmla="*/ 233 w 160"/>
                <a:gd name="T11" fmla="*/ 48 h 57"/>
                <a:gd name="T12" fmla="*/ 216 w 160"/>
                <a:gd name="T13" fmla="*/ 0 h 57"/>
                <a:gd name="T14" fmla="*/ 137 w 160"/>
                <a:gd name="T15" fmla="*/ 72 h 57"/>
                <a:gd name="T16" fmla="*/ 63 w 160"/>
                <a:gd name="T17" fmla="*/ 108 h 57"/>
                <a:gd name="T18" fmla="*/ 33 w 160"/>
                <a:gd name="T19" fmla="*/ 270 h 57"/>
                <a:gd name="T20" fmla="*/ 0 w 160"/>
                <a:gd name="T21" fmla="*/ 371 h 57"/>
                <a:gd name="T22" fmla="*/ 27 w 160"/>
                <a:gd name="T23" fmla="*/ 317 h 57"/>
                <a:gd name="T24" fmla="*/ 77 w 160"/>
                <a:gd name="T25" fmla="*/ 246 h 57"/>
                <a:gd name="T26" fmla="*/ 120 w 160"/>
                <a:gd name="T27" fmla="*/ 171 h 57"/>
                <a:gd name="T28" fmla="*/ 208 w 160"/>
                <a:gd name="T29" fmla="*/ 139 h 57"/>
                <a:gd name="T30" fmla="*/ 168 w 160"/>
                <a:gd name="T31" fmla="*/ 210 h 57"/>
                <a:gd name="T32" fmla="*/ 225 w 160"/>
                <a:gd name="T33" fmla="*/ 270 h 57"/>
                <a:gd name="T34" fmla="*/ 259 w 160"/>
                <a:gd name="T35" fmla="*/ 317 h 57"/>
                <a:gd name="T36" fmla="*/ 285 w 160"/>
                <a:gd name="T37" fmla="*/ 341 h 57"/>
                <a:gd name="T38" fmla="*/ 367 w 160"/>
                <a:gd name="T39" fmla="*/ 419 h 57"/>
                <a:gd name="T40" fmla="*/ 392 w 160"/>
                <a:gd name="T41" fmla="*/ 551 h 57"/>
                <a:gd name="T42" fmla="*/ 465 w 160"/>
                <a:gd name="T43" fmla="*/ 688 h 57"/>
                <a:gd name="T44" fmla="*/ 423 w 160"/>
                <a:gd name="T45" fmla="*/ 828 h 57"/>
                <a:gd name="T46" fmla="*/ 491 w 160"/>
                <a:gd name="T47" fmla="*/ 828 h 57"/>
                <a:gd name="T48" fmla="*/ 546 w 160"/>
                <a:gd name="T49" fmla="*/ 828 h 57"/>
                <a:gd name="T50" fmla="*/ 601 w 160"/>
                <a:gd name="T51" fmla="*/ 828 h 57"/>
                <a:gd name="T52" fmla="*/ 640 w 160"/>
                <a:gd name="T53" fmla="*/ 798 h 57"/>
                <a:gd name="T54" fmla="*/ 603 w 160"/>
                <a:gd name="T55" fmla="*/ 688 h 57"/>
                <a:gd name="T56" fmla="*/ 556 w 160"/>
                <a:gd name="T57" fmla="*/ 620 h 57"/>
                <a:gd name="T58" fmla="*/ 546 w 160"/>
                <a:gd name="T59" fmla="*/ 551 h 57"/>
                <a:gd name="T60" fmla="*/ 508 w 160"/>
                <a:gd name="T61" fmla="*/ 478 h 57"/>
                <a:gd name="T62" fmla="*/ 465 w 160"/>
                <a:gd name="T63" fmla="*/ 419 h 57"/>
                <a:gd name="T64" fmla="*/ 454 w 160"/>
                <a:gd name="T65" fmla="*/ 341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37035" name="Freeform 4457"/>
            <p:cNvSpPr>
              <a:spLocks/>
            </p:cNvSpPr>
            <p:nvPr/>
          </p:nvSpPr>
          <p:spPr bwMode="auto">
            <a:xfrm>
              <a:off x="1083" y="2162"/>
              <a:ext cx="8" cy="11"/>
            </a:xfrm>
            <a:custGeom>
              <a:avLst/>
              <a:gdLst>
                <a:gd name="T0" fmla="*/ 0 w 7"/>
                <a:gd name="T1" fmla="*/ 119 h 9"/>
                <a:gd name="T2" fmla="*/ 38 w 7"/>
                <a:gd name="T3" fmla="*/ 119 h 9"/>
                <a:gd name="T4" fmla="*/ 0 w 7"/>
                <a:gd name="T5" fmla="*/ 0 h 9"/>
                <a:gd name="T6" fmla="*/ 0 w 7"/>
                <a:gd name="T7" fmla="*/ 11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37036" name="Freeform 4458"/>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7037" name="Freeform 4459"/>
            <p:cNvSpPr>
              <a:spLocks/>
            </p:cNvSpPr>
            <p:nvPr/>
          </p:nvSpPr>
          <p:spPr bwMode="auto">
            <a:xfrm>
              <a:off x="1131" y="2211"/>
              <a:ext cx="5" cy="2"/>
            </a:xfrm>
            <a:custGeom>
              <a:avLst/>
              <a:gdLst>
                <a:gd name="T0" fmla="*/ 76 w 4"/>
                <a:gd name="T1" fmla="*/ 0 h 2"/>
                <a:gd name="T2" fmla="*/ 76 w 4"/>
                <a:gd name="T3" fmla="*/ 0 h 2"/>
                <a:gd name="T4" fmla="*/ 49 w 4"/>
                <a:gd name="T5" fmla="*/ 0 h 2"/>
                <a:gd name="T6" fmla="*/ 49 w 4"/>
                <a:gd name="T7" fmla="*/ 0 h 2"/>
                <a:gd name="T8" fmla="*/ 0 w 4"/>
                <a:gd name="T9" fmla="*/ 0 h 2"/>
                <a:gd name="T10" fmla="*/ 49 w 4"/>
                <a:gd name="T11" fmla="*/ 0 h 2"/>
                <a:gd name="T12" fmla="*/ 7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7038" name="Freeform 4460"/>
            <p:cNvSpPr>
              <a:spLocks/>
            </p:cNvSpPr>
            <p:nvPr/>
          </p:nvSpPr>
          <p:spPr bwMode="auto">
            <a:xfrm>
              <a:off x="1127" y="2211"/>
              <a:ext cx="4" cy="3"/>
            </a:xfrm>
            <a:custGeom>
              <a:avLst/>
              <a:gdLst>
                <a:gd name="T0" fmla="*/ 116 w 3"/>
                <a:gd name="T1" fmla="*/ 0 h 2"/>
                <a:gd name="T2" fmla="*/ 116 w 3"/>
                <a:gd name="T3" fmla="*/ 0 h 2"/>
                <a:gd name="T4" fmla="*/ 0 w 3"/>
                <a:gd name="T5" fmla="*/ 0 h 2"/>
                <a:gd name="T6" fmla="*/ 0 w 3"/>
                <a:gd name="T7" fmla="*/ 473 h 2"/>
                <a:gd name="T8" fmla="*/ 0 w 3"/>
                <a:gd name="T9" fmla="*/ 0 h 2"/>
                <a:gd name="T10" fmla="*/ 116 w 3"/>
                <a:gd name="T11" fmla="*/ 0 h 2"/>
                <a:gd name="T12" fmla="*/ 116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39" name="Freeform 4461"/>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7040" name="Freeform 4462"/>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041" name="Freeform 4463"/>
            <p:cNvSpPr>
              <a:spLocks/>
            </p:cNvSpPr>
            <p:nvPr/>
          </p:nvSpPr>
          <p:spPr bwMode="auto">
            <a:xfrm>
              <a:off x="1396" y="2238"/>
              <a:ext cx="5" cy="2"/>
            </a:xfrm>
            <a:custGeom>
              <a:avLst/>
              <a:gdLst>
                <a:gd name="T0" fmla="*/ 2213 w 3"/>
                <a:gd name="T1" fmla="*/ 0 h 2"/>
                <a:gd name="T2" fmla="*/ 2213 w 3"/>
                <a:gd name="T3" fmla="*/ 2 h 2"/>
                <a:gd name="T4" fmla="*/ 0 w 3"/>
                <a:gd name="T5" fmla="*/ 2 h 2"/>
                <a:gd name="T6" fmla="*/ 0 w 3"/>
                <a:gd name="T7" fmla="*/ 0 h 2"/>
                <a:gd name="T8" fmla="*/ 0 w 3"/>
                <a:gd name="T9" fmla="*/ 2 h 2"/>
                <a:gd name="T10" fmla="*/ 2213 w 3"/>
                <a:gd name="T11" fmla="*/ 2 h 2"/>
                <a:gd name="T12" fmla="*/ 2213 w 3"/>
                <a:gd name="T13" fmla="*/ 0 h 2"/>
                <a:gd name="T14" fmla="*/ 2213 w 3"/>
                <a:gd name="T15" fmla="*/ 2 h 2"/>
                <a:gd name="T16" fmla="*/ 22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42" name="Freeform 4464"/>
            <p:cNvSpPr>
              <a:spLocks/>
            </p:cNvSpPr>
            <p:nvPr/>
          </p:nvSpPr>
          <p:spPr bwMode="auto">
            <a:xfrm>
              <a:off x="1388" y="2240"/>
              <a:ext cx="5" cy="2"/>
            </a:xfrm>
            <a:custGeom>
              <a:avLst/>
              <a:gdLst>
                <a:gd name="T0" fmla="*/ 2213 w 3"/>
                <a:gd name="T1" fmla="*/ 0 h 2"/>
                <a:gd name="T2" fmla="*/ 0 w 3"/>
                <a:gd name="T3" fmla="*/ 0 h 2"/>
                <a:gd name="T4" fmla="*/ 221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43" name="Rectangle 4465"/>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7044" name="Freeform 4466"/>
            <p:cNvSpPr>
              <a:spLocks/>
            </p:cNvSpPr>
            <p:nvPr/>
          </p:nvSpPr>
          <p:spPr bwMode="auto">
            <a:xfrm>
              <a:off x="1268" y="2208"/>
              <a:ext cx="61" cy="50"/>
            </a:xfrm>
            <a:custGeom>
              <a:avLst/>
              <a:gdLst>
                <a:gd name="T0" fmla="*/ 23 w 54"/>
                <a:gd name="T1" fmla="*/ 43 h 41"/>
                <a:gd name="T2" fmla="*/ 2 w 54"/>
                <a:gd name="T3" fmla="*/ 237 h 41"/>
                <a:gd name="T4" fmla="*/ 0 w 54"/>
                <a:gd name="T5" fmla="*/ 294 h 41"/>
                <a:gd name="T6" fmla="*/ 0 w 54"/>
                <a:gd name="T7" fmla="*/ 440 h 41"/>
                <a:gd name="T8" fmla="*/ 33 w 54"/>
                <a:gd name="T9" fmla="*/ 537 h 41"/>
                <a:gd name="T10" fmla="*/ 53 w 54"/>
                <a:gd name="T11" fmla="*/ 405 h 41"/>
                <a:gd name="T12" fmla="*/ 108 w 54"/>
                <a:gd name="T13" fmla="*/ 352 h 41"/>
                <a:gd name="T14" fmla="*/ 140 w 54"/>
                <a:gd name="T15" fmla="*/ 379 h 41"/>
                <a:gd name="T16" fmla="*/ 229 w 54"/>
                <a:gd name="T17" fmla="*/ 379 h 41"/>
                <a:gd name="T18" fmla="*/ 264 w 54"/>
                <a:gd name="T19" fmla="*/ 294 h 41"/>
                <a:gd name="T20" fmla="*/ 180 w 54"/>
                <a:gd name="T21" fmla="*/ 198 h 41"/>
                <a:gd name="T22" fmla="*/ 203 w 54"/>
                <a:gd name="T23" fmla="*/ 133 h 41"/>
                <a:gd name="T24" fmla="*/ 159 w 54"/>
                <a:gd name="T25" fmla="*/ 109 h 41"/>
                <a:gd name="T26" fmla="*/ 53 w 54"/>
                <a:gd name="T27" fmla="*/ 0 h 41"/>
                <a:gd name="T28" fmla="*/ 23 w 54"/>
                <a:gd name="T29" fmla="*/ 4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7045" name="Freeform 4467"/>
            <p:cNvSpPr>
              <a:spLocks/>
            </p:cNvSpPr>
            <p:nvPr/>
          </p:nvSpPr>
          <p:spPr bwMode="auto">
            <a:xfrm>
              <a:off x="1221" y="2208"/>
              <a:ext cx="52" cy="43"/>
            </a:xfrm>
            <a:custGeom>
              <a:avLst/>
              <a:gdLst>
                <a:gd name="T0" fmla="*/ 290 w 45"/>
                <a:gd name="T1" fmla="*/ 65 h 34"/>
                <a:gd name="T2" fmla="*/ 284 w 45"/>
                <a:gd name="T3" fmla="*/ 368 h 34"/>
                <a:gd name="T4" fmla="*/ 265 w 45"/>
                <a:gd name="T5" fmla="*/ 465 h 34"/>
                <a:gd name="T6" fmla="*/ 265 w 45"/>
                <a:gd name="T7" fmla="*/ 717 h 34"/>
                <a:gd name="T8" fmla="*/ 169 w 45"/>
                <a:gd name="T9" fmla="*/ 648 h 34"/>
                <a:gd name="T10" fmla="*/ 67 w 45"/>
                <a:gd name="T11" fmla="*/ 648 h 34"/>
                <a:gd name="T12" fmla="*/ 0 w 45"/>
                <a:gd name="T13" fmla="*/ 560 h 34"/>
                <a:gd name="T14" fmla="*/ 43 w 45"/>
                <a:gd name="T15" fmla="*/ 465 h 34"/>
                <a:gd name="T16" fmla="*/ 141 w 45"/>
                <a:gd name="T17" fmla="*/ 503 h 34"/>
                <a:gd name="T18" fmla="*/ 216 w 45"/>
                <a:gd name="T19" fmla="*/ 503 h 34"/>
                <a:gd name="T20" fmla="*/ 188 w 45"/>
                <a:gd name="T21" fmla="*/ 211 h 34"/>
                <a:gd name="T22" fmla="*/ 141 w 45"/>
                <a:gd name="T23" fmla="*/ 104 h 34"/>
                <a:gd name="T24" fmla="*/ 122 w 45"/>
                <a:gd name="T25" fmla="*/ 0 h 34"/>
                <a:gd name="T26" fmla="*/ 242 w 45"/>
                <a:gd name="T27" fmla="*/ 65 h 34"/>
                <a:gd name="T28" fmla="*/ 290 w 45"/>
                <a:gd name="T29" fmla="*/ 65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37046" name="Freeform 4468"/>
            <p:cNvSpPr>
              <a:spLocks/>
            </p:cNvSpPr>
            <p:nvPr/>
          </p:nvSpPr>
          <p:spPr bwMode="auto">
            <a:xfrm>
              <a:off x="1268" y="2164"/>
              <a:ext cx="2" cy="3"/>
            </a:xfrm>
            <a:custGeom>
              <a:avLst/>
              <a:gdLst>
                <a:gd name="T0" fmla="*/ 2 w 2"/>
                <a:gd name="T1" fmla="*/ 473 h 2"/>
                <a:gd name="T2" fmla="*/ 0 w 2"/>
                <a:gd name="T3" fmla="*/ 473 h 2"/>
                <a:gd name="T4" fmla="*/ 0 w 2"/>
                <a:gd name="T5" fmla="*/ 0 h 2"/>
                <a:gd name="T6" fmla="*/ 2 w 2"/>
                <a:gd name="T7" fmla="*/ 473 h 2"/>
                <a:gd name="T8" fmla="*/ 2 w 2"/>
                <a:gd name="T9" fmla="*/ 473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7047" name="Freeform 4469"/>
            <p:cNvSpPr>
              <a:spLocks/>
            </p:cNvSpPr>
            <p:nvPr/>
          </p:nvSpPr>
          <p:spPr bwMode="auto">
            <a:xfrm>
              <a:off x="1276" y="2164"/>
              <a:ext cx="5" cy="3"/>
            </a:xfrm>
            <a:custGeom>
              <a:avLst/>
              <a:gdLst>
                <a:gd name="T0" fmla="*/ 76 w 4"/>
                <a:gd name="T1" fmla="*/ 473 h 2"/>
                <a:gd name="T2" fmla="*/ 0 w 4"/>
                <a:gd name="T3" fmla="*/ 0 h 2"/>
                <a:gd name="T4" fmla="*/ 49 w 4"/>
                <a:gd name="T5" fmla="*/ 473 h 2"/>
                <a:gd name="T6" fmla="*/ 76 w 4"/>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37048" name="Freeform 4470"/>
            <p:cNvSpPr>
              <a:spLocks/>
            </p:cNvSpPr>
            <p:nvPr/>
          </p:nvSpPr>
          <p:spPr bwMode="auto">
            <a:xfrm>
              <a:off x="1448" y="2338"/>
              <a:ext cx="4" cy="5"/>
            </a:xfrm>
            <a:custGeom>
              <a:avLst/>
              <a:gdLst>
                <a:gd name="T0" fmla="*/ 2 w 5"/>
                <a:gd name="T1" fmla="*/ 76 h 4"/>
                <a:gd name="T2" fmla="*/ 0 w 5"/>
                <a:gd name="T3" fmla="*/ 49 h 4"/>
                <a:gd name="T4" fmla="*/ 2 w 5"/>
                <a:gd name="T5" fmla="*/ 0 h 4"/>
                <a:gd name="T6" fmla="*/ 2 w 5"/>
                <a:gd name="T7" fmla="*/ 76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37049" name="Freeform 4471"/>
            <p:cNvSpPr>
              <a:spLocks/>
            </p:cNvSpPr>
            <p:nvPr/>
          </p:nvSpPr>
          <p:spPr bwMode="auto">
            <a:xfrm>
              <a:off x="1009" y="2403"/>
              <a:ext cx="57" cy="67"/>
            </a:xfrm>
            <a:custGeom>
              <a:avLst/>
              <a:gdLst>
                <a:gd name="T0" fmla="*/ 38 w 52"/>
                <a:gd name="T1" fmla="*/ 465 h 54"/>
                <a:gd name="T2" fmla="*/ 0 w 52"/>
                <a:gd name="T3" fmla="*/ 228 h 54"/>
                <a:gd name="T4" fmla="*/ 2 w 52"/>
                <a:gd name="T5" fmla="*/ 119 h 54"/>
                <a:gd name="T6" fmla="*/ 2 w 52"/>
                <a:gd name="T7" fmla="*/ 62 h 54"/>
                <a:gd name="T8" fmla="*/ 4 w 52"/>
                <a:gd name="T9" fmla="*/ 0 h 54"/>
                <a:gd name="T10" fmla="*/ 87 w 52"/>
                <a:gd name="T11" fmla="*/ 62 h 54"/>
                <a:gd name="T12" fmla="*/ 114 w 52"/>
                <a:gd name="T13" fmla="*/ 62 h 54"/>
                <a:gd name="T14" fmla="*/ 149 w 52"/>
                <a:gd name="T15" fmla="*/ 261 h 54"/>
                <a:gd name="T16" fmla="*/ 172 w 52"/>
                <a:gd name="T17" fmla="*/ 465 h 54"/>
                <a:gd name="T18" fmla="*/ 149 w 52"/>
                <a:gd name="T19" fmla="*/ 493 h 54"/>
                <a:gd name="T20" fmla="*/ 149 w 52"/>
                <a:gd name="T21" fmla="*/ 699 h 54"/>
                <a:gd name="T22" fmla="*/ 149 w 52"/>
                <a:gd name="T23" fmla="*/ 891 h 54"/>
                <a:gd name="T24" fmla="*/ 125 w 52"/>
                <a:gd name="T25" fmla="*/ 699 h 54"/>
                <a:gd name="T26" fmla="*/ 125 w 52"/>
                <a:gd name="T27" fmla="*/ 768 h 54"/>
                <a:gd name="T28" fmla="*/ 109 w 52"/>
                <a:gd name="T29" fmla="*/ 699 h 54"/>
                <a:gd name="T30" fmla="*/ 103 w 52"/>
                <a:gd name="T31" fmla="*/ 545 h 54"/>
                <a:gd name="T32" fmla="*/ 62 w 52"/>
                <a:gd name="T33" fmla="*/ 391 h 54"/>
                <a:gd name="T34" fmla="*/ 29 w 52"/>
                <a:gd name="T35" fmla="*/ 261 h 54"/>
                <a:gd name="T36" fmla="*/ 46 w 52"/>
                <a:gd name="T37" fmla="*/ 391 h 54"/>
                <a:gd name="T38" fmla="*/ 38 w 52"/>
                <a:gd name="T39" fmla="*/ 465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37050" name="Freeform 4472"/>
            <p:cNvSpPr>
              <a:spLocks/>
            </p:cNvSpPr>
            <p:nvPr/>
          </p:nvSpPr>
          <p:spPr bwMode="auto">
            <a:xfrm>
              <a:off x="1288" y="2370"/>
              <a:ext cx="6" cy="2"/>
            </a:xfrm>
            <a:custGeom>
              <a:avLst/>
              <a:gdLst>
                <a:gd name="T0" fmla="*/ 0 w 5"/>
                <a:gd name="T1" fmla="*/ 0 h 2"/>
                <a:gd name="T2" fmla="*/ 50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051" name="Freeform 4473"/>
            <p:cNvSpPr>
              <a:spLocks/>
            </p:cNvSpPr>
            <p:nvPr/>
          </p:nvSpPr>
          <p:spPr bwMode="auto">
            <a:xfrm>
              <a:off x="1475" y="2352"/>
              <a:ext cx="1" cy="6"/>
            </a:xfrm>
            <a:custGeom>
              <a:avLst/>
              <a:gdLst>
                <a:gd name="T0" fmla="*/ 1 w 2"/>
                <a:gd name="T1" fmla="*/ 50 h 5"/>
                <a:gd name="T2" fmla="*/ 0 w 2"/>
                <a:gd name="T3" fmla="*/ 50 h 5"/>
                <a:gd name="T4" fmla="*/ 0 w 2"/>
                <a:gd name="T5" fmla="*/ 0 h 5"/>
                <a:gd name="T6" fmla="*/ 1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7052" name="Freeform 4474"/>
            <p:cNvSpPr>
              <a:spLocks/>
            </p:cNvSpPr>
            <p:nvPr/>
          </p:nvSpPr>
          <p:spPr bwMode="auto">
            <a:xfrm>
              <a:off x="1443" y="2305"/>
              <a:ext cx="5" cy="5"/>
            </a:xfrm>
            <a:custGeom>
              <a:avLst/>
              <a:gdLst>
                <a:gd name="T0" fmla="*/ 76 w 4"/>
                <a:gd name="T1" fmla="*/ 3 h 5"/>
                <a:gd name="T2" fmla="*/ 49 w 4"/>
                <a:gd name="T3" fmla="*/ 5 h 5"/>
                <a:gd name="T4" fmla="*/ 0 w 4"/>
                <a:gd name="T5" fmla="*/ 0 h 5"/>
                <a:gd name="T6" fmla="*/ 76 w 4"/>
                <a:gd name="T7" fmla="*/ 0 h 5"/>
                <a:gd name="T8" fmla="*/ 76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7053" name="Freeform 4475"/>
            <p:cNvSpPr>
              <a:spLocks/>
            </p:cNvSpPr>
            <p:nvPr/>
          </p:nvSpPr>
          <p:spPr bwMode="auto">
            <a:xfrm>
              <a:off x="940" y="2328"/>
              <a:ext cx="40" cy="30"/>
            </a:xfrm>
            <a:custGeom>
              <a:avLst/>
              <a:gdLst>
                <a:gd name="T0" fmla="*/ 138 w 36"/>
                <a:gd name="T1" fmla="*/ 361 h 24"/>
                <a:gd name="T2" fmla="*/ 133 w 36"/>
                <a:gd name="T3" fmla="*/ 451 h 24"/>
                <a:gd name="T4" fmla="*/ 97 w 36"/>
                <a:gd name="T5" fmla="*/ 413 h 24"/>
                <a:gd name="T6" fmla="*/ 46 w 36"/>
                <a:gd name="T7" fmla="*/ 305 h 24"/>
                <a:gd name="T8" fmla="*/ 0 w 36"/>
                <a:gd name="T9" fmla="*/ 231 h 24"/>
                <a:gd name="T10" fmla="*/ 57 w 36"/>
                <a:gd name="T11" fmla="*/ 0 h 24"/>
                <a:gd name="T12" fmla="*/ 97 w 36"/>
                <a:gd name="T13" fmla="*/ 149 h 24"/>
                <a:gd name="T14" fmla="*/ 138 w 36"/>
                <a:gd name="T15" fmla="*/ 186 h 24"/>
                <a:gd name="T16" fmla="*/ 138 w 36"/>
                <a:gd name="T17" fmla="*/ 36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37054" name="Freeform 4476"/>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7055" name="Freeform 4477"/>
            <p:cNvSpPr>
              <a:spLocks/>
            </p:cNvSpPr>
            <p:nvPr/>
          </p:nvSpPr>
          <p:spPr bwMode="auto">
            <a:xfrm>
              <a:off x="1436" y="2375"/>
              <a:ext cx="3" cy="4"/>
            </a:xfrm>
            <a:custGeom>
              <a:avLst/>
              <a:gdLst>
                <a:gd name="T0" fmla="*/ 473 w 2"/>
                <a:gd name="T1" fmla="*/ 0 h 3"/>
                <a:gd name="T2" fmla="*/ 473 w 2"/>
                <a:gd name="T3" fmla="*/ 116 h 3"/>
                <a:gd name="T4" fmla="*/ 0 w 2"/>
                <a:gd name="T5" fmla="*/ 0 h 3"/>
                <a:gd name="T6" fmla="*/ 473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7056" name="Freeform 4478"/>
            <p:cNvSpPr>
              <a:spLocks/>
            </p:cNvSpPr>
            <p:nvPr/>
          </p:nvSpPr>
          <p:spPr bwMode="auto">
            <a:xfrm>
              <a:off x="955" y="2296"/>
              <a:ext cx="109" cy="65"/>
            </a:xfrm>
            <a:custGeom>
              <a:avLst/>
              <a:gdLst>
                <a:gd name="T0" fmla="*/ 233 w 97"/>
                <a:gd name="T1" fmla="*/ 661 h 52"/>
                <a:gd name="T2" fmla="*/ 206 w 97"/>
                <a:gd name="T3" fmla="*/ 705 h 52"/>
                <a:gd name="T4" fmla="*/ 176 w 97"/>
                <a:gd name="T5" fmla="*/ 794 h 52"/>
                <a:gd name="T6" fmla="*/ 157 w 97"/>
                <a:gd name="T7" fmla="*/ 948 h 52"/>
                <a:gd name="T8" fmla="*/ 142 w 97"/>
                <a:gd name="T9" fmla="*/ 948 h 52"/>
                <a:gd name="T10" fmla="*/ 134 w 97"/>
                <a:gd name="T11" fmla="*/ 826 h 52"/>
                <a:gd name="T12" fmla="*/ 100 w 97"/>
                <a:gd name="T13" fmla="*/ 826 h 52"/>
                <a:gd name="T14" fmla="*/ 100 w 97"/>
                <a:gd name="T15" fmla="*/ 661 h 52"/>
                <a:gd name="T16" fmla="*/ 43 w 97"/>
                <a:gd name="T17" fmla="*/ 635 h 52"/>
                <a:gd name="T18" fmla="*/ 0 w 97"/>
                <a:gd name="T19" fmla="*/ 476 h 52"/>
                <a:gd name="T20" fmla="*/ 43 w 97"/>
                <a:gd name="T21" fmla="*/ 231 h 52"/>
                <a:gd name="T22" fmla="*/ 88 w 97"/>
                <a:gd name="T23" fmla="*/ 61 h 52"/>
                <a:gd name="T24" fmla="*/ 100 w 97"/>
                <a:gd name="T25" fmla="*/ 61 h 52"/>
                <a:gd name="T26" fmla="*/ 176 w 97"/>
                <a:gd name="T27" fmla="*/ 61 h 52"/>
                <a:gd name="T28" fmla="*/ 233 w 97"/>
                <a:gd name="T29" fmla="*/ 0 h 52"/>
                <a:gd name="T30" fmla="*/ 292 w 97"/>
                <a:gd name="T31" fmla="*/ 0 h 52"/>
                <a:gd name="T32" fmla="*/ 363 w 97"/>
                <a:gd name="T33" fmla="*/ 61 h 52"/>
                <a:gd name="T34" fmla="*/ 398 w 97"/>
                <a:gd name="T35" fmla="*/ 138 h 52"/>
                <a:gd name="T36" fmla="*/ 390 w 97"/>
                <a:gd name="T37" fmla="*/ 138 h 52"/>
                <a:gd name="T38" fmla="*/ 390 w 97"/>
                <a:gd name="T39" fmla="*/ 186 h 52"/>
                <a:gd name="T40" fmla="*/ 409 w 97"/>
                <a:gd name="T41" fmla="*/ 186 h 52"/>
                <a:gd name="T42" fmla="*/ 438 w 97"/>
                <a:gd name="T43" fmla="*/ 305 h 52"/>
                <a:gd name="T44" fmla="*/ 390 w 97"/>
                <a:gd name="T45" fmla="*/ 361 h 52"/>
                <a:gd name="T46" fmla="*/ 324 w 97"/>
                <a:gd name="T47" fmla="*/ 413 h 52"/>
                <a:gd name="T48" fmla="*/ 233 w 97"/>
                <a:gd name="T49" fmla="*/ 661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37057" name="Freeform 4479"/>
            <p:cNvSpPr>
              <a:spLocks/>
            </p:cNvSpPr>
            <p:nvPr/>
          </p:nvSpPr>
          <p:spPr bwMode="auto">
            <a:xfrm>
              <a:off x="1448" y="2319"/>
              <a:ext cx="4" cy="9"/>
            </a:xfrm>
            <a:custGeom>
              <a:avLst/>
              <a:gdLst>
                <a:gd name="T0" fmla="*/ 2 w 5"/>
                <a:gd name="T1" fmla="*/ 180 h 7"/>
                <a:gd name="T2" fmla="*/ 0 w 5"/>
                <a:gd name="T3" fmla="*/ 0 h 7"/>
                <a:gd name="T4" fmla="*/ 2 w 5"/>
                <a:gd name="T5" fmla="*/ 18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7058" name="Freeform 4480"/>
            <p:cNvSpPr>
              <a:spLocks/>
            </p:cNvSpPr>
            <p:nvPr/>
          </p:nvSpPr>
          <p:spPr bwMode="auto">
            <a:xfrm>
              <a:off x="982" y="2317"/>
              <a:ext cx="82" cy="91"/>
            </a:xfrm>
            <a:custGeom>
              <a:avLst/>
              <a:gdLst>
                <a:gd name="T0" fmla="*/ 126 w 73"/>
                <a:gd name="T1" fmla="*/ 333 h 73"/>
                <a:gd name="T2" fmla="*/ 99 w 73"/>
                <a:gd name="T3" fmla="*/ 362 h 73"/>
                <a:gd name="T4" fmla="*/ 62 w 73"/>
                <a:gd name="T5" fmla="*/ 451 h 73"/>
                <a:gd name="T6" fmla="*/ 43 w 73"/>
                <a:gd name="T7" fmla="*/ 623 h 73"/>
                <a:gd name="T8" fmla="*/ 30 w 73"/>
                <a:gd name="T9" fmla="*/ 623 h 73"/>
                <a:gd name="T10" fmla="*/ 0 w 73"/>
                <a:gd name="T11" fmla="*/ 668 h 73"/>
                <a:gd name="T12" fmla="*/ 62 w 73"/>
                <a:gd name="T13" fmla="*/ 914 h 73"/>
                <a:gd name="T14" fmla="*/ 126 w 73"/>
                <a:gd name="T15" fmla="*/ 1208 h 73"/>
                <a:gd name="T16" fmla="*/ 228 w 73"/>
                <a:gd name="T17" fmla="*/ 1275 h 73"/>
                <a:gd name="T18" fmla="*/ 263 w 73"/>
                <a:gd name="T19" fmla="*/ 1275 h 73"/>
                <a:gd name="T20" fmla="*/ 263 w 73"/>
                <a:gd name="T21" fmla="*/ 1066 h 73"/>
                <a:gd name="T22" fmla="*/ 286 w 73"/>
                <a:gd name="T23" fmla="*/ 914 h 73"/>
                <a:gd name="T24" fmla="*/ 291 w 73"/>
                <a:gd name="T25" fmla="*/ 701 h 73"/>
                <a:gd name="T26" fmla="*/ 295 w 73"/>
                <a:gd name="T27" fmla="*/ 785 h 73"/>
                <a:gd name="T28" fmla="*/ 295 w 73"/>
                <a:gd name="T29" fmla="*/ 550 h 73"/>
                <a:gd name="T30" fmla="*/ 315 w 73"/>
                <a:gd name="T31" fmla="*/ 290 h 73"/>
                <a:gd name="T32" fmla="*/ 315 w 73"/>
                <a:gd name="T33" fmla="*/ 2 h 73"/>
                <a:gd name="T34" fmla="*/ 330 w 73"/>
                <a:gd name="T35" fmla="*/ 0 h 73"/>
                <a:gd name="T36" fmla="*/ 286 w 73"/>
                <a:gd name="T37" fmla="*/ 2 h 73"/>
                <a:gd name="T38" fmla="*/ 215 w 73"/>
                <a:gd name="T39" fmla="*/ 77 h 73"/>
                <a:gd name="T40" fmla="*/ 126 w 73"/>
                <a:gd name="T41" fmla="*/ 33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37059" name="Freeform 4481"/>
            <p:cNvSpPr>
              <a:spLocks/>
            </p:cNvSpPr>
            <p:nvPr/>
          </p:nvSpPr>
          <p:spPr bwMode="auto">
            <a:xfrm>
              <a:off x="1445" y="2352"/>
              <a:ext cx="3" cy="6"/>
            </a:xfrm>
            <a:custGeom>
              <a:avLst/>
              <a:gdLst>
                <a:gd name="T0" fmla="*/ 473 w 2"/>
                <a:gd name="T1" fmla="*/ 50 h 5"/>
                <a:gd name="T2" fmla="*/ 473 w 2"/>
                <a:gd name="T3" fmla="*/ 0 h 5"/>
                <a:gd name="T4" fmla="*/ 0 w 2"/>
                <a:gd name="T5" fmla="*/ 35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7060" name="Freeform 4482"/>
            <p:cNvSpPr>
              <a:spLocks/>
            </p:cNvSpPr>
            <p:nvPr/>
          </p:nvSpPr>
          <p:spPr bwMode="auto">
            <a:xfrm>
              <a:off x="1425" y="2270"/>
              <a:ext cx="4" cy="1"/>
            </a:xfrm>
            <a:custGeom>
              <a:avLst/>
              <a:gdLst>
                <a:gd name="T0" fmla="*/ 0 w 3"/>
                <a:gd name="T1" fmla="*/ 0 h 1"/>
                <a:gd name="T2" fmla="*/ 0 w 3"/>
                <a:gd name="T3" fmla="*/ 0 h 1"/>
                <a:gd name="T4" fmla="*/ 116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061" name="Freeform 4483"/>
            <p:cNvSpPr>
              <a:spLocks/>
            </p:cNvSpPr>
            <p:nvPr/>
          </p:nvSpPr>
          <p:spPr bwMode="auto">
            <a:xfrm>
              <a:off x="1423" y="2263"/>
              <a:ext cx="2" cy="4"/>
            </a:xfrm>
            <a:custGeom>
              <a:avLst/>
              <a:gdLst>
                <a:gd name="T0" fmla="*/ 2 w 2"/>
                <a:gd name="T1" fmla="*/ 116 h 3"/>
                <a:gd name="T2" fmla="*/ 0 w 2"/>
                <a:gd name="T3" fmla="*/ 0 h 3"/>
                <a:gd name="T4" fmla="*/ 2 w 2"/>
                <a:gd name="T5" fmla="*/ 0 h 3"/>
                <a:gd name="T6" fmla="*/ 2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7062" name="Freeform 4484"/>
            <p:cNvSpPr>
              <a:spLocks/>
            </p:cNvSpPr>
            <p:nvPr/>
          </p:nvSpPr>
          <p:spPr bwMode="auto">
            <a:xfrm>
              <a:off x="1439" y="2287"/>
              <a:ext cx="4" cy="7"/>
            </a:xfrm>
            <a:custGeom>
              <a:avLst/>
              <a:gdLst>
                <a:gd name="T0" fmla="*/ 116 w 3"/>
                <a:gd name="T1" fmla="*/ 0 h 5"/>
                <a:gd name="T2" fmla="*/ 116 w 3"/>
                <a:gd name="T3" fmla="*/ 220 h 5"/>
                <a:gd name="T4" fmla="*/ 0 w 3"/>
                <a:gd name="T5" fmla="*/ 413 h 5"/>
                <a:gd name="T6" fmla="*/ 116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63" name="Freeform 4485"/>
            <p:cNvSpPr>
              <a:spLocks/>
            </p:cNvSpPr>
            <p:nvPr/>
          </p:nvSpPr>
          <p:spPr bwMode="auto">
            <a:xfrm>
              <a:off x="1417" y="2244"/>
              <a:ext cx="5" cy="3"/>
            </a:xfrm>
            <a:custGeom>
              <a:avLst/>
              <a:gdLst>
                <a:gd name="T0" fmla="*/ 2213 w 3"/>
                <a:gd name="T1" fmla="*/ 0 h 2"/>
                <a:gd name="T2" fmla="*/ 2213 w 3"/>
                <a:gd name="T3" fmla="*/ 0 h 2"/>
                <a:gd name="T4" fmla="*/ 2213 w 3"/>
                <a:gd name="T5" fmla="*/ 473 h 2"/>
                <a:gd name="T6" fmla="*/ 0 w 3"/>
                <a:gd name="T7" fmla="*/ 473 h 2"/>
                <a:gd name="T8" fmla="*/ 0 w 3"/>
                <a:gd name="T9" fmla="*/ 473 h 2"/>
                <a:gd name="T10" fmla="*/ 0 w 3"/>
                <a:gd name="T11" fmla="*/ 473 h 2"/>
                <a:gd name="T12" fmla="*/ 2213 w 3"/>
                <a:gd name="T13" fmla="*/ 473 h 2"/>
                <a:gd name="T14" fmla="*/ 2213 w 3"/>
                <a:gd name="T15" fmla="*/ 473 h 2"/>
                <a:gd name="T16" fmla="*/ 22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64" name="Freeform 4486"/>
            <p:cNvSpPr>
              <a:spLocks/>
            </p:cNvSpPr>
            <p:nvPr/>
          </p:nvSpPr>
          <p:spPr bwMode="auto">
            <a:xfrm>
              <a:off x="1439" y="2270"/>
              <a:ext cx="4" cy="2"/>
            </a:xfrm>
            <a:custGeom>
              <a:avLst/>
              <a:gdLst>
                <a:gd name="T0" fmla="*/ 116 w 3"/>
                <a:gd name="T1" fmla="*/ 0 h 2"/>
                <a:gd name="T2" fmla="*/ 0 w 3"/>
                <a:gd name="T3" fmla="*/ 0 h 2"/>
                <a:gd name="T4" fmla="*/ 0 w 3"/>
                <a:gd name="T5" fmla="*/ 2 h 2"/>
                <a:gd name="T6" fmla="*/ 116 w 3"/>
                <a:gd name="T7" fmla="*/ 0 h 2"/>
                <a:gd name="T8" fmla="*/ 116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65" name="Freeform 4487"/>
            <p:cNvSpPr>
              <a:spLocks/>
            </p:cNvSpPr>
            <p:nvPr/>
          </p:nvSpPr>
          <p:spPr bwMode="auto">
            <a:xfrm>
              <a:off x="1439" y="2255"/>
              <a:ext cx="4" cy="6"/>
            </a:xfrm>
            <a:custGeom>
              <a:avLst/>
              <a:gdLst>
                <a:gd name="T0" fmla="*/ 116 w 3"/>
                <a:gd name="T1" fmla="*/ 50 h 5"/>
                <a:gd name="T2" fmla="*/ 116 w 3"/>
                <a:gd name="T3" fmla="*/ 50 h 5"/>
                <a:gd name="T4" fmla="*/ 0 w 3"/>
                <a:gd name="T5" fmla="*/ 35 h 5"/>
                <a:gd name="T6" fmla="*/ 0 w 3"/>
                <a:gd name="T7" fmla="*/ 0 h 5"/>
                <a:gd name="T8" fmla="*/ 116 w 3"/>
                <a:gd name="T9" fmla="*/ 35 h 5"/>
                <a:gd name="T10" fmla="*/ 116 w 3"/>
                <a:gd name="T11" fmla="*/ 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37066" name="Freeform 4488"/>
            <p:cNvSpPr>
              <a:spLocks/>
            </p:cNvSpPr>
            <p:nvPr/>
          </p:nvSpPr>
          <p:spPr bwMode="auto">
            <a:xfrm>
              <a:off x="961" y="2240"/>
              <a:ext cx="23" cy="56"/>
            </a:xfrm>
            <a:custGeom>
              <a:avLst/>
              <a:gdLst>
                <a:gd name="T0" fmla="*/ 45 w 21"/>
                <a:gd name="T1" fmla="*/ 621 h 45"/>
                <a:gd name="T2" fmla="*/ 5 w 21"/>
                <a:gd name="T3" fmla="*/ 773 h 45"/>
                <a:gd name="T4" fmla="*/ 0 w 21"/>
                <a:gd name="T5" fmla="*/ 773 h 45"/>
                <a:gd name="T6" fmla="*/ 3 w 21"/>
                <a:gd name="T7" fmla="*/ 499 h 45"/>
                <a:gd name="T8" fmla="*/ 5 w 21"/>
                <a:gd name="T9" fmla="*/ 212 h 45"/>
                <a:gd name="T10" fmla="*/ 61 w 21"/>
                <a:gd name="T11" fmla="*/ 0 h 45"/>
                <a:gd name="T12" fmla="*/ 67 w 21"/>
                <a:gd name="T13" fmla="*/ 50 h 45"/>
                <a:gd name="T14" fmla="*/ 56 w 21"/>
                <a:gd name="T15" fmla="*/ 329 h 45"/>
                <a:gd name="T16" fmla="*/ 45 w 21"/>
                <a:gd name="T17" fmla="*/ 62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37067" name="Freeform 4489"/>
            <p:cNvSpPr>
              <a:spLocks/>
            </p:cNvSpPr>
            <p:nvPr/>
          </p:nvSpPr>
          <p:spPr bwMode="auto">
            <a:xfrm>
              <a:off x="906" y="2255"/>
              <a:ext cx="71" cy="88"/>
            </a:xfrm>
            <a:custGeom>
              <a:avLst/>
              <a:gdLst>
                <a:gd name="T0" fmla="*/ 22 w 64"/>
                <a:gd name="T1" fmla="*/ 1035 h 71"/>
                <a:gd name="T2" fmla="*/ 0 w 64"/>
                <a:gd name="T3" fmla="*/ 932 h 71"/>
                <a:gd name="T4" fmla="*/ 0 w 64"/>
                <a:gd name="T5" fmla="*/ 742 h 71"/>
                <a:gd name="T6" fmla="*/ 45 w 64"/>
                <a:gd name="T7" fmla="*/ 493 h 71"/>
                <a:gd name="T8" fmla="*/ 121 w 64"/>
                <a:gd name="T9" fmla="*/ 483 h 71"/>
                <a:gd name="T10" fmla="*/ 74 w 64"/>
                <a:gd name="T11" fmla="*/ 167 h 71"/>
                <a:gd name="T12" fmla="*/ 92 w 64"/>
                <a:gd name="T13" fmla="*/ 167 h 71"/>
                <a:gd name="T14" fmla="*/ 102 w 64"/>
                <a:gd name="T15" fmla="*/ 0 h 71"/>
                <a:gd name="T16" fmla="*/ 154 w 64"/>
                <a:gd name="T17" fmla="*/ 0 h 71"/>
                <a:gd name="T18" fmla="*/ 211 w 64"/>
                <a:gd name="T19" fmla="*/ 0 h 71"/>
                <a:gd name="T20" fmla="*/ 204 w 64"/>
                <a:gd name="T21" fmla="*/ 278 h 71"/>
                <a:gd name="T22" fmla="*/ 190 w 64"/>
                <a:gd name="T23" fmla="*/ 540 h 71"/>
                <a:gd name="T24" fmla="*/ 211 w 64"/>
                <a:gd name="T25" fmla="*/ 540 h 71"/>
                <a:gd name="T26" fmla="*/ 233 w 64"/>
                <a:gd name="T27" fmla="*/ 599 h 71"/>
                <a:gd name="T28" fmla="*/ 250 w 64"/>
                <a:gd name="T29" fmla="*/ 599 h 71"/>
                <a:gd name="T30" fmla="*/ 211 w 64"/>
                <a:gd name="T31" fmla="*/ 742 h 71"/>
                <a:gd name="T32" fmla="*/ 171 w 64"/>
                <a:gd name="T33" fmla="*/ 956 h 71"/>
                <a:gd name="T34" fmla="*/ 121 w 64"/>
                <a:gd name="T35" fmla="*/ 1155 h 71"/>
                <a:gd name="T36" fmla="*/ 74 w 64"/>
                <a:gd name="T37" fmla="*/ 1096 h 71"/>
                <a:gd name="T38" fmla="*/ 22 w 64"/>
                <a:gd name="T39" fmla="*/ 1035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37068" name="Freeform 4490"/>
            <p:cNvSpPr>
              <a:spLocks/>
            </p:cNvSpPr>
            <p:nvPr/>
          </p:nvSpPr>
          <p:spPr bwMode="auto">
            <a:xfrm>
              <a:off x="1154" y="2240"/>
              <a:ext cx="37" cy="15"/>
            </a:xfrm>
            <a:custGeom>
              <a:avLst/>
              <a:gdLst>
                <a:gd name="T0" fmla="*/ 62 w 33"/>
                <a:gd name="T1" fmla="*/ 0 h 12"/>
                <a:gd name="T2" fmla="*/ 0 w 33"/>
                <a:gd name="T3" fmla="*/ 95 h 12"/>
                <a:gd name="T4" fmla="*/ 85 w 33"/>
                <a:gd name="T5" fmla="*/ 231 h 12"/>
                <a:gd name="T6" fmla="*/ 145 w 33"/>
                <a:gd name="T7" fmla="*/ 186 h 12"/>
                <a:gd name="T8" fmla="*/ 62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7069" name="Freeform 4491"/>
            <p:cNvSpPr>
              <a:spLocks/>
            </p:cNvSpPr>
            <p:nvPr/>
          </p:nvSpPr>
          <p:spPr bwMode="auto">
            <a:xfrm>
              <a:off x="1350" y="2238"/>
              <a:ext cx="26" cy="13"/>
            </a:xfrm>
            <a:custGeom>
              <a:avLst/>
              <a:gdLst>
                <a:gd name="T0" fmla="*/ 68 w 24"/>
                <a:gd name="T1" fmla="*/ 221 h 10"/>
                <a:gd name="T2" fmla="*/ 60 w 24"/>
                <a:gd name="T3" fmla="*/ 221 h 10"/>
                <a:gd name="T4" fmla="*/ 5 w 24"/>
                <a:gd name="T5" fmla="*/ 308 h 10"/>
                <a:gd name="T6" fmla="*/ 0 w 24"/>
                <a:gd name="T7" fmla="*/ 221 h 10"/>
                <a:gd name="T8" fmla="*/ 0 w 24"/>
                <a:gd name="T9" fmla="*/ 0 h 10"/>
                <a:gd name="T10" fmla="*/ 68 w 24"/>
                <a:gd name="T11" fmla="*/ 221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37070" name="Rectangle 4492"/>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7071" name="Freeform 4493"/>
            <p:cNvSpPr>
              <a:spLocks/>
            </p:cNvSpPr>
            <p:nvPr/>
          </p:nvSpPr>
          <p:spPr bwMode="auto">
            <a:xfrm>
              <a:off x="553" y="1929"/>
              <a:ext cx="464" cy="396"/>
            </a:xfrm>
            <a:custGeom>
              <a:avLst/>
              <a:gdLst>
                <a:gd name="T0" fmla="*/ 215 w 416"/>
                <a:gd name="T1" fmla="*/ 2344 h 321"/>
                <a:gd name="T2" fmla="*/ 136 w 416"/>
                <a:gd name="T3" fmla="*/ 1699 h 321"/>
                <a:gd name="T4" fmla="*/ 61 w 416"/>
                <a:gd name="T5" fmla="*/ 1396 h 321"/>
                <a:gd name="T6" fmla="*/ 86 w 416"/>
                <a:gd name="T7" fmla="*/ 1047 h 321"/>
                <a:gd name="T8" fmla="*/ 2 w 416"/>
                <a:gd name="T9" fmla="*/ 349 h 321"/>
                <a:gd name="T10" fmla="*/ 152 w 416"/>
                <a:gd name="T11" fmla="*/ 0 h 321"/>
                <a:gd name="T12" fmla="*/ 299 w 416"/>
                <a:gd name="T13" fmla="*/ 255 h 321"/>
                <a:gd name="T14" fmla="*/ 524 w 416"/>
                <a:gd name="T15" fmla="*/ 349 h 321"/>
                <a:gd name="T16" fmla="*/ 688 w 416"/>
                <a:gd name="T17" fmla="*/ 514 h 321"/>
                <a:gd name="T18" fmla="*/ 790 w 416"/>
                <a:gd name="T19" fmla="*/ 965 h 321"/>
                <a:gd name="T20" fmla="*/ 948 w 416"/>
                <a:gd name="T21" fmla="*/ 1047 h 321"/>
                <a:gd name="T22" fmla="*/ 1046 w 416"/>
                <a:gd name="T23" fmla="*/ 1763 h 321"/>
                <a:gd name="T24" fmla="*/ 1046 w 416"/>
                <a:gd name="T25" fmla="*/ 2546 h 321"/>
                <a:gd name="T26" fmla="*/ 1074 w 416"/>
                <a:gd name="T27" fmla="*/ 3400 h 321"/>
                <a:gd name="T28" fmla="*/ 1123 w 416"/>
                <a:gd name="T29" fmla="*/ 3798 h 321"/>
                <a:gd name="T30" fmla="*/ 1320 w 416"/>
                <a:gd name="T31" fmla="*/ 3830 h 321"/>
                <a:gd name="T32" fmla="*/ 1408 w 416"/>
                <a:gd name="T33" fmla="*/ 3798 h 321"/>
                <a:gd name="T34" fmla="*/ 1480 w 416"/>
                <a:gd name="T35" fmla="*/ 3224 h 321"/>
                <a:gd name="T36" fmla="*/ 1679 w 416"/>
                <a:gd name="T37" fmla="*/ 3031 h 321"/>
                <a:gd name="T38" fmla="*/ 1722 w 416"/>
                <a:gd name="T39" fmla="*/ 3142 h 321"/>
                <a:gd name="T40" fmla="*/ 1649 w 416"/>
                <a:gd name="T41" fmla="*/ 3595 h 321"/>
                <a:gd name="T42" fmla="*/ 1602 w 416"/>
                <a:gd name="T43" fmla="*/ 3798 h 321"/>
                <a:gd name="T44" fmla="*/ 1476 w 416"/>
                <a:gd name="T45" fmla="*/ 4048 h 321"/>
                <a:gd name="T46" fmla="*/ 1390 w 416"/>
                <a:gd name="T47" fmla="*/ 4194 h 321"/>
                <a:gd name="T48" fmla="*/ 1304 w 416"/>
                <a:gd name="T49" fmla="*/ 4735 h 321"/>
                <a:gd name="T50" fmla="*/ 1183 w 416"/>
                <a:gd name="T51" fmla="*/ 4450 h 321"/>
                <a:gd name="T52" fmla="*/ 1141 w 416"/>
                <a:gd name="T53" fmla="*/ 4479 h 321"/>
                <a:gd name="T54" fmla="*/ 1031 w 416"/>
                <a:gd name="T55" fmla="*/ 4598 h 321"/>
                <a:gd name="T56" fmla="*/ 810 w 416"/>
                <a:gd name="T57" fmla="*/ 4222 h 321"/>
                <a:gd name="T58" fmla="*/ 651 w 416"/>
                <a:gd name="T59" fmla="*/ 3935 h 321"/>
                <a:gd name="T60" fmla="*/ 518 w 416"/>
                <a:gd name="T61" fmla="*/ 3518 h 321"/>
                <a:gd name="T62" fmla="*/ 524 w 416"/>
                <a:gd name="T63" fmla="*/ 3224 h 321"/>
                <a:gd name="T64" fmla="*/ 495 w 416"/>
                <a:gd name="T65" fmla="*/ 2613 h 321"/>
                <a:gd name="T66" fmla="*/ 438 w 416"/>
                <a:gd name="T67" fmla="*/ 2234 h 321"/>
                <a:gd name="T68" fmla="*/ 410 w 416"/>
                <a:gd name="T69" fmla="*/ 2064 h 321"/>
                <a:gd name="T70" fmla="*/ 338 w 416"/>
                <a:gd name="T71" fmla="*/ 1874 h 321"/>
                <a:gd name="T72" fmla="*/ 299 w 416"/>
                <a:gd name="T73" fmla="*/ 1329 h 321"/>
                <a:gd name="T74" fmla="*/ 229 w 416"/>
                <a:gd name="T75" fmla="*/ 905 h 321"/>
                <a:gd name="T76" fmla="*/ 165 w 416"/>
                <a:gd name="T77" fmla="*/ 317 h 321"/>
                <a:gd name="T78" fmla="*/ 107 w 416"/>
                <a:gd name="T79" fmla="*/ 741 h 321"/>
                <a:gd name="T80" fmla="*/ 183 w 416"/>
                <a:gd name="T81" fmla="*/ 1396 h 321"/>
                <a:gd name="T82" fmla="*/ 215 w 416"/>
                <a:gd name="T83" fmla="*/ 1874 h 321"/>
                <a:gd name="T84" fmla="*/ 283 w 416"/>
                <a:gd name="T85" fmla="*/ 2425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37072" name="Freeform 4494"/>
            <p:cNvSpPr>
              <a:spLocks/>
            </p:cNvSpPr>
            <p:nvPr/>
          </p:nvSpPr>
          <p:spPr bwMode="auto">
            <a:xfrm>
              <a:off x="1173" y="2092"/>
              <a:ext cx="8" cy="17"/>
            </a:xfrm>
            <a:custGeom>
              <a:avLst/>
              <a:gdLst>
                <a:gd name="T0" fmla="*/ 8 w 8"/>
                <a:gd name="T1" fmla="*/ 183 h 14"/>
                <a:gd name="T2" fmla="*/ 5 w 8"/>
                <a:gd name="T3" fmla="*/ 0 h 14"/>
                <a:gd name="T4" fmla="*/ 0 w 8"/>
                <a:gd name="T5" fmla="*/ 109 h 14"/>
                <a:gd name="T6" fmla="*/ 3 w 8"/>
                <a:gd name="T7" fmla="*/ 183 h 14"/>
                <a:gd name="T8" fmla="*/ 8 w 8"/>
                <a:gd name="T9" fmla="*/ 183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37073" name="Freeform 4495"/>
            <p:cNvSpPr>
              <a:spLocks/>
            </p:cNvSpPr>
            <p:nvPr/>
          </p:nvSpPr>
          <p:spPr bwMode="auto">
            <a:xfrm>
              <a:off x="1189" y="2053"/>
              <a:ext cx="10" cy="21"/>
            </a:xfrm>
            <a:custGeom>
              <a:avLst/>
              <a:gdLst>
                <a:gd name="T0" fmla="*/ 4 w 9"/>
                <a:gd name="T1" fmla="*/ 267 h 17"/>
                <a:gd name="T2" fmla="*/ 27 w 9"/>
                <a:gd name="T3" fmla="*/ 151 h 17"/>
                <a:gd name="T4" fmla="*/ 0 w 9"/>
                <a:gd name="T5" fmla="*/ 0 h 17"/>
                <a:gd name="T6" fmla="*/ 33 w 9"/>
                <a:gd name="T7" fmla="*/ 151 h 17"/>
                <a:gd name="T8" fmla="*/ 4 w 9"/>
                <a:gd name="T9" fmla="*/ 26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37074" name="Freeform 4496"/>
            <p:cNvSpPr>
              <a:spLocks/>
            </p:cNvSpPr>
            <p:nvPr/>
          </p:nvSpPr>
          <p:spPr bwMode="auto">
            <a:xfrm>
              <a:off x="1201" y="2086"/>
              <a:ext cx="9" cy="14"/>
            </a:xfrm>
            <a:custGeom>
              <a:avLst/>
              <a:gdLst>
                <a:gd name="T0" fmla="*/ 26 w 8"/>
                <a:gd name="T1" fmla="*/ 89 h 12"/>
                <a:gd name="T2" fmla="*/ 37 w 8"/>
                <a:gd name="T3" fmla="*/ 55 h 12"/>
                <a:gd name="T4" fmla="*/ 0 w 8"/>
                <a:gd name="T5" fmla="*/ 0 h 12"/>
                <a:gd name="T6" fmla="*/ 0 w 8"/>
                <a:gd name="T7" fmla="*/ 0 h 12"/>
                <a:gd name="T8" fmla="*/ 26 w 8"/>
                <a:gd name="T9" fmla="*/ 40 h 12"/>
                <a:gd name="T10" fmla="*/ 37 w 8"/>
                <a:gd name="T11" fmla="*/ 55 h 12"/>
                <a:gd name="T12" fmla="*/ 26 w 8"/>
                <a:gd name="T13" fmla="*/ 8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7075" name="Freeform 4497"/>
            <p:cNvSpPr>
              <a:spLocks/>
            </p:cNvSpPr>
            <p:nvPr/>
          </p:nvSpPr>
          <p:spPr bwMode="auto">
            <a:xfrm>
              <a:off x="1244" y="2176"/>
              <a:ext cx="11" cy="10"/>
            </a:xfrm>
            <a:custGeom>
              <a:avLst/>
              <a:gdLst>
                <a:gd name="T0" fmla="*/ 34 w 10"/>
                <a:gd name="T1" fmla="*/ 0 h 8"/>
                <a:gd name="T2" fmla="*/ 34 w 10"/>
                <a:gd name="T3" fmla="*/ 61 h 8"/>
                <a:gd name="T4" fmla="*/ 0 w 10"/>
                <a:gd name="T5" fmla="*/ 149 h 8"/>
                <a:gd name="T6" fmla="*/ 34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7076" name="Freeform 4498"/>
            <p:cNvSpPr>
              <a:spLocks/>
            </p:cNvSpPr>
            <p:nvPr/>
          </p:nvSpPr>
          <p:spPr bwMode="auto">
            <a:xfrm>
              <a:off x="1236" y="2147"/>
              <a:ext cx="8" cy="9"/>
            </a:xfrm>
            <a:custGeom>
              <a:avLst/>
              <a:gdLst>
                <a:gd name="T0" fmla="*/ 38 w 7"/>
                <a:gd name="T1" fmla="*/ 59 h 7"/>
                <a:gd name="T2" fmla="*/ 29 w 7"/>
                <a:gd name="T3" fmla="*/ 0 h 7"/>
                <a:gd name="T4" fmla="*/ 0 w 7"/>
                <a:gd name="T5" fmla="*/ 180 h 7"/>
                <a:gd name="T6" fmla="*/ 38 w 7"/>
                <a:gd name="T7" fmla="*/ 5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7077" name="Freeform 4499"/>
            <p:cNvSpPr>
              <a:spLocks/>
            </p:cNvSpPr>
            <p:nvPr/>
          </p:nvSpPr>
          <p:spPr bwMode="auto">
            <a:xfrm>
              <a:off x="1167" y="2059"/>
              <a:ext cx="18" cy="2"/>
            </a:xfrm>
            <a:custGeom>
              <a:avLst/>
              <a:gdLst>
                <a:gd name="T0" fmla="*/ 33 w 16"/>
                <a:gd name="T1" fmla="*/ 0 h 2"/>
                <a:gd name="T2" fmla="*/ 77 w 16"/>
                <a:gd name="T3" fmla="*/ 0 h 2"/>
                <a:gd name="T4" fmla="*/ 42 w 16"/>
                <a:gd name="T5" fmla="*/ 0 h 2"/>
                <a:gd name="T6" fmla="*/ 0 w 16"/>
                <a:gd name="T7" fmla="*/ 0 h 2"/>
                <a:gd name="T8" fmla="*/ 33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078" name="Freeform 4500"/>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50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7079" name="Freeform 4501"/>
            <p:cNvSpPr>
              <a:spLocks/>
            </p:cNvSpPr>
            <p:nvPr/>
          </p:nvSpPr>
          <p:spPr bwMode="auto">
            <a:xfrm>
              <a:off x="3506" y="3092"/>
              <a:ext cx="8" cy="6"/>
            </a:xfrm>
            <a:custGeom>
              <a:avLst/>
              <a:gdLst>
                <a:gd name="T0" fmla="*/ 38 w 7"/>
                <a:gd name="T1" fmla="*/ 0 h 5"/>
                <a:gd name="T2" fmla="*/ 0 w 7"/>
                <a:gd name="T3" fmla="*/ 50 h 5"/>
                <a:gd name="T4" fmla="*/ 38 w 7"/>
                <a:gd name="T5" fmla="*/ 35 h 5"/>
                <a:gd name="T6" fmla="*/ 38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080" name="Freeform 4502"/>
            <p:cNvSpPr>
              <a:spLocks/>
            </p:cNvSpPr>
            <p:nvPr/>
          </p:nvSpPr>
          <p:spPr bwMode="auto">
            <a:xfrm>
              <a:off x="4433" y="2885"/>
              <a:ext cx="700" cy="623"/>
            </a:xfrm>
            <a:custGeom>
              <a:avLst/>
              <a:gdLst>
                <a:gd name="T0" fmla="*/ 1480 w 627"/>
                <a:gd name="T1" fmla="*/ 181 h 503"/>
                <a:gd name="T2" fmla="*/ 1507 w 627"/>
                <a:gd name="T3" fmla="*/ 425 h 503"/>
                <a:gd name="T4" fmla="*/ 1390 w 627"/>
                <a:gd name="T5" fmla="*/ 540 h 503"/>
                <a:gd name="T6" fmla="*/ 1340 w 627"/>
                <a:gd name="T7" fmla="*/ 752 h 503"/>
                <a:gd name="T8" fmla="*/ 1311 w 627"/>
                <a:gd name="T9" fmla="*/ 1138 h 503"/>
                <a:gd name="T10" fmla="*/ 1263 w 627"/>
                <a:gd name="T11" fmla="*/ 1272 h 503"/>
                <a:gd name="T12" fmla="*/ 1174 w 627"/>
                <a:gd name="T13" fmla="*/ 1364 h 503"/>
                <a:gd name="T14" fmla="*/ 1120 w 627"/>
                <a:gd name="T15" fmla="*/ 889 h 503"/>
                <a:gd name="T16" fmla="*/ 1063 w 627"/>
                <a:gd name="T17" fmla="*/ 940 h 503"/>
                <a:gd name="T18" fmla="*/ 1000 w 627"/>
                <a:gd name="T19" fmla="*/ 1272 h 503"/>
                <a:gd name="T20" fmla="*/ 942 w 627"/>
                <a:gd name="T21" fmla="*/ 1428 h 503"/>
                <a:gd name="T22" fmla="*/ 932 w 627"/>
                <a:gd name="T23" fmla="*/ 1600 h 503"/>
                <a:gd name="T24" fmla="*/ 884 w 627"/>
                <a:gd name="T25" fmla="*/ 1600 h 503"/>
                <a:gd name="T26" fmla="*/ 863 w 627"/>
                <a:gd name="T27" fmla="*/ 2040 h 503"/>
                <a:gd name="T28" fmla="*/ 765 w 627"/>
                <a:gd name="T29" fmla="*/ 1982 h 503"/>
                <a:gd name="T30" fmla="*/ 598 w 627"/>
                <a:gd name="T31" fmla="*/ 2637 h 503"/>
                <a:gd name="T32" fmla="*/ 392 w 627"/>
                <a:gd name="T33" fmla="*/ 2828 h 503"/>
                <a:gd name="T34" fmla="*/ 182 w 627"/>
                <a:gd name="T35" fmla="*/ 3165 h 503"/>
                <a:gd name="T36" fmla="*/ 121 w 627"/>
                <a:gd name="T37" fmla="*/ 4238 h 503"/>
                <a:gd name="T38" fmla="*/ 95 w 627"/>
                <a:gd name="T39" fmla="*/ 4268 h 503"/>
                <a:gd name="T40" fmla="*/ 78 w 627"/>
                <a:gd name="T41" fmla="*/ 4682 h 503"/>
                <a:gd name="T42" fmla="*/ 98 w 627"/>
                <a:gd name="T43" fmla="*/ 5685 h 503"/>
                <a:gd name="T44" fmla="*/ 32 w 627"/>
                <a:gd name="T45" fmla="*/ 6611 h 503"/>
                <a:gd name="T46" fmla="*/ 95 w 627"/>
                <a:gd name="T47" fmla="*/ 7024 h 503"/>
                <a:gd name="T48" fmla="*/ 296 w 627"/>
                <a:gd name="T49" fmla="*/ 6707 h 503"/>
                <a:gd name="T50" fmla="*/ 598 w 627"/>
                <a:gd name="T51" fmla="*/ 6442 h 503"/>
                <a:gd name="T52" fmla="*/ 910 w 627"/>
                <a:gd name="T53" fmla="*/ 6097 h 503"/>
                <a:gd name="T54" fmla="*/ 1210 w 627"/>
                <a:gd name="T55" fmla="*/ 6173 h 503"/>
                <a:gd name="T56" fmla="*/ 1246 w 627"/>
                <a:gd name="T57" fmla="*/ 6668 h 503"/>
                <a:gd name="T58" fmla="*/ 1293 w 627"/>
                <a:gd name="T59" fmla="*/ 6891 h 503"/>
                <a:gd name="T60" fmla="*/ 1448 w 627"/>
                <a:gd name="T61" fmla="*/ 6521 h 503"/>
                <a:gd name="T62" fmla="*/ 1367 w 627"/>
                <a:gd name="T63" fmla="*/ 7050 h 503"/>
                <a:gd name="T64" fmla="*/ 1427 w 627"/>
                <a:gd name="T65" fmla="*/ 7125 h 503"/>
                <a:gd name="T66" fmla="*/ 1436 w 627"/>
                <a:gd name="T67" fmla="*/ 7804 h 503"/>
                <a:gd name="T68" fmla="*/ 1684 w 627"/>
                <a:gd name="T69" fmla="*/ 7931 h 503"/>
                <a:gd name="T70" fmla="*/ 1704 w 627"/>
                <a:gd name="T71" fmla="*/ 7979 h 503"/>
                <a:gd name="T72" fmla="*/ 1776 w 627"/>
                <a:gd name="T73" fmla="*/ 8038 h 503"/>
                <a:gd name="T74" fmla="*/ 2058 w 627"/>
                <a:gd name="T75" fmla="*/ 7552 h 503"/>
                <a:gd name="T76" fmla="*/ 2291 w 627"/>
                <a:gd name="T77" fmla="*/ 6557 h 503"/>
                <a:gd name="T78" fmla="*/ 2505 w 627"/>
                <a:gd name="T79" fmla="*/ 5695 h 503"/>
                <a:gd name="T80" fmla="*/ 2593 w 627"/>
                <a:gd name="T81" fmla="*/ 4802 h 503"/>
                <a:gd name="T82" fmla="*/ 2593 w 627"/>
                <a:gd name="T83" fmla="*/ 3996 h 503"/>
                <a:gd name="T84" fmla="*/ 2526 w 627"/>
                <a:gd name="T85" fmla="*/ 3390 h 503"/>
                <a:gd name="T86" fmla="*/ 2480 w 627"/>
                <a:gd name="T87" fmla="*/ 3127 h 503"/>
                <a:gd name="T88" fmla="*/ 2400 w 627"/>
                <a:gd name="T89" fmla="*/ 2555 h 503"/>
                <a:gd name="T90" fmla="*/ 2309 w 627"/>
                <a:gd name="T91" fmla="*/ 1575 h 503"/>
                <a:gd name="T92" fmla="*/ 2221 w 627"/>
                <a:gd name="T93" fmla="*/ 1073 h 503"/>
                <a:gd name="T94" fmla="*/ 2192 w 627"/>
                <a:gd name="T95" fmla="*/ 224 h 503"/>
                <a:gd name="T96" fmla="*/ 2123 w 627"/>
                <a:gd name="T97" fmla="*/ 367 h 503"/>
                <a:gd name="T98" fmla="*/ 2094 w 627"/>
                <a:gd name="T99" fmla="*/ 670 h 503"/>
                <a:gd name="T100" fmla="*/ 2058 w 627"/>
                <a:gd name="T101" fmla="*/ 1292 h 503"/>
                <a:gd name="T102" fmla="*/ 1880 w 627"/>
                <a:gd name="T103" fmla="*/ 1816 h 503"/>
                <a:gd name="T104" fmla="*/ 1667 w 627"/>
                <a:gd name="T105" fmla="*/ 1138 h 503"/>
                <a:gd name="T106" fmla="*/ 1764 w 627"/>
                <a:gd name="T107" fmla="*/ 651 h 503"/>
                <a:gd name="T108" fmla="*/ 1726 w 627"/>
                <a:gd name="T109" fmla="*/ 425 h 503"/>
                <a:gd name="T110" fmla="*/ 1617 w 627"/>
                <a:gd name="T111" fmla="*/ 36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37081" name="Freeform 4503"/>
            <p:cNvSpPr>
              <a:spLocks/>
            </p:cNvSpPr>
            <p:nvPr/>
          </p:nvSpPr>
          <p:spPr bwMode="auto">
            <a:xfrm>
              <a:off x="4844" y="3549"/>
              <a:ext cx="68" cy="61"/>
            </a:xfrm>
            <a:custGeom>
              <a:avLst/>
              <a:gdLst>
                <a:gd name="T0" fmla="*/ 79 w 62"/>
                <a:gd name="T1" fmla="*/ 494 h 50"/>
                <a:gd name="T2" fmla="*/ 24 w 62"/>
                <a:gd name="T3" fmla="*/ 655 h 50"/>
                <a:gd name="T4" fmla="*/ 0 w 62"/>
                <a:gd name="T5" fmla="*/ 601 h 50"/>
                <a:gd name="T6" fmla="*/ 0 w 62"/>
                <a:gd name="T7" fmla="*/ 564 h 50"/>
                <a:gd name="T8" fmla="*/ 0 w 62"/>
                <a:gd name="T9" fmla="*/ 354 h 50"/>
                <a:gd name="T10" fmla="*/ 2 w 62"/>
                <a:gd name="T11" fmla="*/ 354 h 50"/>
                <a:gd name="T12" fmla="*/ 5 w 62"/>
                <a:gd name="T13" fmla="*/ 354 h 50"/>
                <a:gd name="T14" fmla="*/ 24 w 62"/>
                <a:gd name="T15" fmla="*/ 195 h 50"/>
                <a:gd name="T16" fmla="*/ 24 w 62"/>
                <a:gd name="T17" fmla="*/ 43 h 50"/>
                <a:gd name="T18" fmla="*/ 38 w 62"/>
                <a:gd name="T19" fmla="*/ 0 h 50"/>
                <a:gd name="T20" fmla="*/ 87 w 62"/>
                <a:gd name="T21" fmla="*/ 63 h 50"/>
                <a:gd name="T22" fmla="*/ 125 w 62"/>
                <a:gd name="T23" fmla="*/ 133 h 50"/>
                <a:gd name="T24" fmla="*/ 146 w 62"/>
                <a:gd name="T25" fmla="*/ 43 h 50"/>
                <a:gd name="T26" fmla="*/ 209 w 62"/>
                <a:gd name="T27" fmla="*/ 43 h 50"/>
                <a:gd name="T28" fmla="*/ 160 w 62"/>
                <a:gd name="T29" fmla="*/ 311 h 50"/>
                <a:gd name="T30" fmla="*/ 149 w 62"/>
                <a:gd name="T31" fmla="*/ 311 h 50"/>
                <a:gd name="T32" fmla="*/ 87 w 62"/>
                <a:gd name="T33" fmla="*/ 564 h 50"/>
                <a:gd name="T34" fmla="*/ 94 w 62"/>
                <a:gd name="T35" fmla="*/ 494 h 50"/>
                <a:gd name="T36" fmla="*/ 87 w 62"/>
                <a:gd name="T37" fmla="*/ 494 h 50"/>
                <a:gd name="T38" fmla="*/ 79 w 62"/>
                <a:gd name="T39" fmla="*/ 494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37082" name="Freeform 4504"/>
            <p:cNvSpPr>
              <a:spLocks/>
            </p:cNvSpPr>
            <p:nvPr/>
          </p:nvSpPr>
          <p:spPr bwMode="auto">
            <a:xfrm>
              <a:off x="5597" y="3031"/>
              <a:ext cx="21" cy="18"/>
            </a:xfrm>
            <a:custGeom>
              <a:avLst/>
              <a:gdLst>
                <a:gd name="T0" fmla="*/ 69 w 19"/>
                <a:gd name="T1" fmla="*/ 297 h 14"/>
                <a:gd name="T2" fmla="*/ 0 w 19"/>
                <a:gd name="T3" fmla="*/ 370 h 14"/>
                <a:gd name="T4" fmla="*/ 0 w 19"/>
                <a:gd name="T5" fmla="*/ 180 h 14"/>
                <a:gd name="T6" fmla="*/ 51 w 19"/>
                <a:gd name="T7" fmla="*/ 0 h 14"/>
                <a:gd name="T8" fmla="*/ 69 w 19"/>
                <a:gd name="T9" fmla="*/ 29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37083" name="Freeform 4505"/>
            <p:cNvSpPr>
              <a:spLocks/>
            </p:cNvSpPr>
            <p:nvPr/>
          </p:nvSpPr>
          <p:spPr bwMode="auto">
            <a:xfrm>
              <a:off x="5625" y="3008"/>
              <a:ext cx="22" cy="14"/>
            </a:xfrm>
            <a:custGeom>
              <a:avLst/>
              <a:gdLst>
                <a:gd name="T0" fmla="*/ 29 w 21"/>
                <a:gd name="T1" fmla="*/ 55 h 12"/>
                <a:gd name="T2" fmla="*/ 36 w 21"/>
                <a:gd name="T3" fmla="*/ 0 h 12"/>
                <a:gd name="T4" fmla="*/ 0 w 21"/>
                <a:gd name="T5" fmla="*/ 55 h 12"/>
                <a:gd name="T6" fmla="*/ 0 w 21"/>
                <a:gd name="T7" fmla="*/ 89 h 12"/>
                <a:gd name="T8" fmla="*/ 29 w 21"/>
                <a:gd name="T9" fmla="*/ 5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37084" name="Freeform 4506"/>
            <p:cNvSpPr>
              <a:spLocks/>
            </p:cNvSpPr>
            <p:nvPr/>
          </p:nvSpPr>
          <p:spPr bwMode="auto">
            <a:xfrm>
              <a:off x="5355" y="3096"/>
              <a:ext cx="39" cy="43"/>
            </a:xfrm>
            <a:custGeom>
              <a:avLst/>
              <a:gdLst>
                <a:gd name="T0" fmla="*/ 140 w 35"/>
                <a:gd name="T1" fmla="*/ 506 h 35"/>
                <a:gd name="T2" fmla="*/ 113 w 35"/>
                <a:gd name="T3" fmla="*/ 506 h 35"/>
                <a:gd name="T4" fmla="*/ 66 w 35"/>
                <a:gd name="T5" fmla="*/ 302 h 35"/>
                <a:gd name="T6" fmla="*/ 4 w 35"/>
                <a:gd name="T7" fmla="*/ 133 h 35"/>
                <a:gd name="T8" fmla="*/ 0 w 35"/>
                <a:gd name="T9" fmla="*/ 0 h 35"/>
                <a:gd name="T10" fmla="*/ 35 w 35"/>
                <a:gd name="T11" fmla="*/ 108 h 35"/>
                <a:gd name="T12" fmla="*/ 77 w 35"/>
                <a:gd name="T13" fmla="*/ 243 h 35"/>
                <a:gd name="T14" fmla="*/ 113 w 35"/>
                <a:gd name="T15" fmla="*/ 371 h 35"/>
                <a:gd name="T16" fmla="*/ 140 w 35"/>
                <a:gd name="T17" fmla="*/ 50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37085" name="Freeform 4507"/>
            <p:cNvSpPr>
              <a:spLocks/>
            </p:cNvSpPr>
            <p:nvPr/>
          </p:nvSpPr>
          <p:spPr bwMode="auto">
            <a:xfrm>
              <a:off x="5129" y="3543"/>
              <a:ext cx="198" cy="132"/>
            </a:xfrm>
            <a:custGeom>
              <a:avLst/>
              <a:gdLst>
                <a:gd name="T0" fmla="*/ 493 w 177"/>
                <a:gd name="T1" fmla="*/ 871 h 107"/>
                <a:gd name="T2" fmla="*/ 475 w 177"/>
                <a:gd name="T3" fmla="*/ 734 h 107"/>
                <a:gd name="T4" fmla="*/ 462 w 177"/>
                <a:gd name="T5" fmla="*/ 734 h 107"/>
                <a:gd name="T6" fmla="*/ 444 w 177"/>
                <a:gd name="T7" fmla="*/ 766 h 107"/>
                <a:gd name="T8" fmla="*/ 475 w 177"/>
                <a:gd name="T9" fmla="*/ 914 h 107"/>
                <a:gd name="T10" fmla="*/ 417 w 177"/>
                <a:gd name="T11" fmla="*/ 982 h 107"/>
                <a:gd name="T12" fmla="*/ 386 w 177"/>
                <a:gd name="T13" fmla="*/ 982 h 107"/>
                <a:gd name="T14" fmla="*/ 373 w 177"/>
                <a:gd name="T15" fmla="*/ 1099 h 107"/>
                <a:gd name="T16" fmla="*/ 352 w 177"/>
                <a:gd name="T17" fmla="*/ 1190 h 107"/>
                <a:gd name="T18" fmla="*/ 345 w 177"/>
                <a:gd name="T19" fmla="*/ 1190 h 107"/>
                <a:gd name="T20" fmla="*/ 262 w 177"/>
                <a:gd name="T21" fmla="*/ 1452 h 107"/>
                <a:gd name="T22" fmla="*/ 109 w 177"/>
                <a:gd name="T23" fmla="*/ 1640 h 107"/>
                <a:gd name="T24" fmla="*/ 77 w 177"/>
                <a:gd name="T25" fmla="*/ 1609 h 107"/>
                <a:gd name="T26" fmla="*/ 29 w 177"/>
                <a:gd name="T27" fmla="*/ 1564 h 107"/>
                <a:gd name="T28" fmla="*/ 0 w 177"/>
                <a:gd name="T29" fmla="*/ 1535 h 107"/>
                <a:gd name="T30" fmla="*/ 2 w 177"/>
                <a:gd name="T31" fmla="*/ 1494 h 107"/>
                <a:gd name="T32" fmla="*/ 0 w 177"/>
                <a:gd name="T33" fmla="*/ 1452 h 107"/>
                <a:gd name="T34" fmla="*/ 36 w 177"/>
                <a:gd name="T35" fmla="*/ 1377 h 107"/>
                <a:gd name="T36" fmla="*/ 45 w 177"/>
                <a:gd name="T37" fmla="*/ 1356 h 107"/>
                <a:gd name="T38" fmla="*/ 69 w 177"/>
                <a:gd name="T39" fmla="*/ 1326 h 107"/>
                <a:gd name="T40" fmla="*/ 97 w 177"/>
                <a:gd name="T41" fmla="*/ 1190 h 107"/>
                <a:gd name="T42" fmla="*/ 131 w 177"/>
                <a:gd name="T43" fmla="*/ 1166 h 107"/>
                <a:gd name="T44" fmla="*/ 170 w 177"/>
                <a:gd name="T45" fmla="*/ 1099 h 107"/>
                <a:gd name="T46" fmla="*/ 253 w 177"/>
                <a:gd name="T47" fmla="*/ 945 h 107"/>
                <a:gd name="T48" fmla="*/ 283 w 177"/>
                <a:gd name="T49" fmla="*/ 914 h 107"/>
                <a:gd name="T50" fmla="*/ 400 w 177"/>
                <a:gd name="T51" fmla="*/ 734 h 107"/>
                <a:gd name="T52" fmla="*/ 460 w 177"/>
                <a:gd name="T53" fmla="*/ 634 h 107"/>
                <a:gd name="T54" fmla="*/ 529 w 177"/>
                <a:gd name="T55" fmla="*/ 480 h 107"/>
                <a:gd name="T56" fmla="*/ 512 w 177"/>
                <a:gd name="T57" fmla="*/ 480 h 107"/>
                <a:gd name="T58" fmla="*/ 573 w 177"/>
                <a:gd name="T59" fmla="*/ 338 h 107"/>
                <a:gd name="T60" fmla="*/ 688 w 177"/>
                <a:gd name="T61" fmla="*/ 0 h 107"/>
                <a:gd name="T62" fmla="*/ 722 w 177"/>
                <a:gd name="T63" fmla="*/ 0 h 107"/>
                <a:gd name="T64" fmla="*/ 698 w 177"/>
                <a:gd name="T65" fmla="*/ 73 h 107"/>
                <a:gd name="T66" fmla="*/ 688 w 177"/>
                <a:gd name="T67" fmla="*/ 186 h 107"/>
                <a:gd name="T68" fmla="*/ 753 w 177"/>
                <a:gd name="T69" fmla="*/ 122 h 107"/>
                <a:gd name="T70" fmla="*/ 741 w 177"/>
                <a:gd name="T71" fmla="*/ 151 h 107"/>
                <a:gd name="T72" fmla="*/ 753 w 177"/>
                <a:gd name="T73" fmla="*/ 186 h 107"/>
                <a:gd name="T74" fmla="*/ 741 w 177"/>
                <a:gd name="T75" fmla="*/ 186 h 107"/>
                <a:gd name="T76" fmla="*/ 757 w 177"/>
                <a:gd name="T77" fmla="*/ 186 h 107"/>
                <a:gd name="T78" fmla="*/ 729 w 177"/>
                <a:gd name="T79" fmla="*/ 283 h 107"/>
                <a:gd name="T80" fmla="*/ 647 w 177"/>
                <a:gd name="T81" fmla="*/ 480 h 107"/>
                <a:gd name="T82" fmla="*/ 573 w 177"/>
                <a:gd name="T83" fmla="*/ 695 h 107"/>
                <a:gd name="T84" fmla="*/ 529 w 177"/>
                <a:gd name="T85" fmla="*/ 734 h 107"/>
                <a:gd name="T86" fmla="*/ 529 w 177"/>
                <a:gd name="T87" fmla="*/ 796 h 107"/>
                <a:gd name="T88" fmla="*/ 493 w 177"/>
                <a:gd name="T89" fmla="*/ 796 h 107"/>
                <a:gd name="T90" fmla="*/ 529 w 177"/>
                <a:gd name="T91" fmla="*/ 849 h 107"/>
                <a:gd name="T92" fmla="*/ 529 w 177"/>
                <a:gd name="T93" fmla="*/ 914 h 107"/>
                <a:gd name="T94" fmla="*/ 493 w 177"/>
                <a:gd name="T95" fmla="*/ 871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37086" name="Freeform 4508"/>
            <p:cNvSpPr>
              <a:spLocks/>
            </p:cNvSpPr>
            <p:nvPr/>
          </p:nvSpPr>
          <p:spPr bwMode="auto">
            <a:xfrm>
              <a:off x="5333" y="3409"/>
              <a:ext cx="113" cy="157"/>
            </a:xfrm>
            <a:custGeom>
              <a:avLst/>
              <a:gdLst>
                <a:gd name="T0" fmla="*/ 50 w 101"/>
                <a:gd name="T1" fmla="*/ 1344 h 127"/>
                <a:gd name="T2" fmla="*/ 78 w 101"/>
                <a:gd name="T3" fmla="*/ 1480 h 127"/>
                <a:gd name="T4" fmla="*/ 97 w 101"/>
                <a:gd name="T5" fmla="*/ 1600 h 127"/>
                <a:gd name="T6" fmla="*/ 0 w 101"/>
                <a:gd name="T7" fmla="*/ 1938 h 127"/>
                <a:gd name="T8" fmla="*/ 4 w 101"/>
                <a:gd name="T9" fmla="*/ 2005 h 127"/>
                <a:gd name="T10" fmla="*/ 109 w 101"/>
                <a:gd name="T11" fmla="*/ 1786 h 127"/>
                <a:gd name="T12" fmla="*/ 203 w 101"/>
                <a:gd name="T13" fmla="*/ 1600 h 127"/>
                <a:gd name="T14" fmla="*/ 254 w 101"/>
                <a:gd name="T15" fmla="*/ 1382 h 127"/>
                <a:gd name="T16" fmla="*/ 320 w 101"/>
                <a:gd name="T17" fmla="*/ 1294 h 127"/>
                <a:gd name="T18" fmla="*/ 356 w 101"/>
                <a:gd name="T19" fmla="*/ 1189 h 127"/>
                <a:gd name="T20" fmla="*/ 434 w 101"/>
                <a:gd name="T21" fmla="*/ 879 h 127"/>
                <a:gd name="T22" fmla="*/ 430 w 101"/>
                <a:gd name="T23" fmla="*/ 879 h 127"/>
                <a:gd name="T24" fmla="*/ 356 w 101"/>
                <a:gd name="T25" fmla="*/ 962 h 127"/>
                <a:gd name="T26" fmla="*/ 284 w 101"/>
                <a:gd name="T27" fmla="*/ 858 h 127"/>
                <a:gd name="T28" fmla="*/ 302 w 101"/>
                <a:gd name="T29" fmla="*/ 601 h 127"/>
                <a:gd name="T30" fmla="*/ 281 w 101"/>
                <a:gd name="T31" fmla="*/ 743 h 127"/>
                <a:gd name="T32" fmla="*/ 238 w 101"/>
                <a:gd name="T33" fmla="*/ 661 h 127"/>
                <a:gd name="T34" fmla="*/ 254 w 101"/>
                <a:gd name="T35" fmla="*/ 601 h 127"/>
                <a:gd name="T36" fmla="*/ 281 w 101"/>
                <a:gd name="T37" fmla="*/ 362 h 127"/>
                <a:gd name="T38" fmla="*/ 284 w 101"/>
                <a:gd name="T39" fmla="*/ 257 h 127"/>
                <a:gd name="T40" fmla="*/ 281 w 101"/>
                <a:gd name="T41" fmla="*/ 257 h 127"/>
                <a:gd name="T42" fmla="*/ 254 w 101"/>
                <a:gd name="T43" fmla="*/ 115 h 127"/>
                <a:gd name="T44" fmla="*/ 229 w 101"/>
                <a:gd name="T45" fmla="*/ 2 h 127"/>
                <a:gd name="T46" fmla="*/ 229 w 101"/>
                <a:gd name="T47" fmla="*/ 0 h 127"/>
                <a:gd name="T48" fmla="*/ 225 w 101"/>
                <a:gd name="T49" fmla="*/ 218 h 127"/>
                <a:gd name="T50" fmla="*/ 229 w 101"/>
                <a:gd name="T51" fmla="*/ 293 h 127"/>
                <a:gd name="T52" fmla="*/ 225 w 101"/>
                <a:gd name="T53" fmla="*/ 525 h 127"/>
                <a:gd name="T54" fmla="*/ 225 w 101"/>
                <a:gd name="T55" fmla="*/ 412 h 127"/>
                <a:gd name="T56" fmla="*/ 229 w 101"/>
                <a:gd name="T57" fmla="*/ 478 h 127"/>
                <a:gd name="T58" fmla="*/ 229 w 101"/>
                <a:gd name="T59" fmla="*/ 525 h 127"/>
                <a:gd name="T60" fmla="*/ 225 w 101"/>
                <a:gd name="T61" fmla="*/ 601 h 127"/>
                <a:gd name="T62" fmla="*/ 210 w 101"/>
                <a:gd name="T63" fmla="*/ 711 h 127"/>
                <a:gd name="T64" fmla="*/ 229 w 101"/>
                <a:gd name="T65" fmla="*/ 711 h 127"/>
                <a:gd name="T66" fmla="*/ 225 w 101"/>
                <a:gd name="T67" fmla="*/ 778 h 127"/>
                <a:gd name="T68" fmla="*/ 203 w 101"/>
                <a:gd name="T69" fmla="*/ 879 h 127"/>
                <a:gd name="T70" fmla="*/ 143 w 101"/>
                <a:gd name="T71" fmla="*/ 1189 h 127"/>
                <a:gd name="T72" fmla="*/ 50 w 101"/>
                <a:gd name="T73" fmla="*/ 1344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37087" name="Freeform 4509"/>
            <p:cNvSpPr>
              <a:spLocks/>
            </p:cNvSpPr>
            <p:nvPr/>
          </p:nvSpPr>
          <p:spPr bwMode="auto">
            <a:xfrm>
              <a:off x="5129" y="3681"/>
              <a:ext cx="11" cy="5"/>
            </a:xfrm>
            <a:custGeom>
              <a:avLst/>
              <a:gdLst>
                <a:gd name="T0" fmla="*/ 119 w 9"/>
                <a:gd name="T1" fmla="*/ 49 h 4"/>
                <a:gd name="T2" fmla="*/ 119 w 9"/>
                <a:gd name="T3" fmla="*/ 0 h 4"/>
                <a:gd name="T4" fmla="*/ 53 w 9"/>
                <a:gd name="T5" fmla="*/ 0 h 4"/>
                <a:gd name="T6" fmla="*/ 0 w 9"/>
                <a:gd name="T7" fmla="*/ 76 h 4"/>
                <a:gd name="T8" fmla="*/ 119 w 9"/>
                <a:gd name="T9" fmla="*/ 4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37088" name="Freeform 4510"/>
            <p:cNvSpPr>
              <a:spLocks/>
            </p:cNvSpPr>
            <p:nvPr/>
          </p:nvSpPr>
          <p:spPr bwMode="auto">
            <a:xfrm>
              <a:off x="3471" y="3111"/>
              <a:ext cx="9" cy="9"/>
            </a:xfrm>
            <a:custGeom>
              <a:avLst/>
              <a:gdLst>
                <a:gd name="T0" fmla="*/ 76 w 7"/>
                <a:gd name="T1" fmla="*/ 0 h 7"/>
                <a:gd name="T2" fmla="*/ 0 w 7"/>
                <a:gd name="T3" fmla="*/ 180 h 7"/>
                <a:gd name="T4" fmla="*/ 180 w 7"/>
                <a:gd name="T5" fmla="*/ 98 h 7"/>
                <a:gd name="T6" fmla="*/ 76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89" name="Freeform 4511"/>
            <p:cNvSpPr>
              <a:spLocks/>
            </p:cNvSpPr>
            <p:nvPr/>
          </p:nvSpPr>
          <p:spPr bwMode="auto">
            <a:xfrm>
              <a:off x="5317" y="2853"/>
              <a:ext cx="20" cy="13"/>
            </a:xfrm>
            <a:custGeom>
              <a:avLst/>
              <a:gdLst>
                <a:gd name="T0" fmla="*/ 70 w 18"/>
                <a:gd name="T1" fmla="*/ 93 h 11"/>
                <a:gd name="T2" fmla="*/ 70 w 18"/>
                <a:gd name="T3" fmla="*/ 79 h 11"/>
                <a:gd name="T4" fmla="*/ 2 w 18"/>
                <a:gd name="T5" fmla="*/ 0 h 11"/>
                <a:gd name="T6" fmla="*/ 0 w 18"/>
                <a:gd name="T7" fmla="*/ 57 h 11"/>
                <a:gd name="T8" fmla="*/ 70 w 18"/>
                <a:gd name="T9" fmla="*/ 9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37090" name="Freeform 4512"/>
            <p:cNvSpPr>
              <a:spLocks/>
            </p:cNvSpPr>
            <p:nvPr/>
          </p:nvSpPr>
          <p:spPr bwMode="auto">
            <a:xfrm>
              <a:off x="5269" y="2794"/>
              <a:ext cx="16" cy="17"/>
            </a:xfrm>
            <a:custGeom>
              <a:avLst/>
              <a:gdLst>
                <a:gd name="T0" fmla="*/ 0 w 14"/>
                <a:gd name="T1" fmla="*/ 0 h 14"/>
                <a:gd name="T2" fmla="*/ 80 w 14"/>
                <a:gd name="T3" fmla="*/ 183 h 14"/>
                <a:gd name="T4" fmla="*/ 2 w 14"/>
                <a:gd name="T5" fmla="*/ 131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091" name="Freeform 4513"/>
            <p:cNvSpPr>
              <a:spLocks/>
            </p:cNvSpPr>
            <p:nvPr/>
          </p:nvSpPr>
          <p:spPr bwMode="auto">
            <a:xfrm>
              <a:off x="5346" y="2873"/>
              <a:ext cx="12" cy="15"/>
            </a:xfrm>
            <a:custGeom>
              <a:avLst/>
              <a:gdLst>
                <a:gd name="T0" fmla="*/ 32 w 11"/>
                <a:gd name="T1" fmla="*/ 231 h 12"/>
                <a:gd name="T2" fmla="*/ 0 w 11"/>
                <a:gd name="T3" fmla="*/ 95 h 12"/>
                <a:gd name="T4" fmla="*/ 0 w 11"/>
                <a:gd name="T5" fmla="*/ 0 h 12"/>
                <a:gd name="T6" fmla="*/ 32 w 11"/>
                <a:gd name="T7" fmla="*/ 186 h 12"/>
                <a:gd name="T8" fmla="*/ 32 w 11"/>
                <a:gd name="T9" fmla="*/ 23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37092" name="Freeform 4514"/>
            <p:cNvSpPr>
              <a:spLocks/>
            </p:cNvSpPr>
            <p:nvPr/>
          </p:nvSpPr>
          <p:spPr bwMode="auto">
            <a:xfrm>
              <a:off x="5279" y="2826"/>
              <a:ext cx="8" cy="9"/>
            </a:xfrm>
            <a:custGeom>
              <a:avLst/>
              <a:gdLst>
                <a:gd name="T0" fmla="*/ 38 w 7"/>
                <a:gd name="T1" fmla="*/ 180 h 7"/>
                <a:gd name="T2" fmla="*/ 29 w 7"/>
                <a:gd name="T3" fmla="*/ 0 h 7"/>
                <a:gd name="T4" fmla="*/ 0 w 7"/>
                <a:gd name="T5" fmla="*/ 76 h 7"/>
                <a:gd name="T6" fmla="*/ 3 w 7"/>
                <a:gd name="T7" fmla="*/ 126 h 7"/>
                <a:gd name="T8" fmla="*/ 38 w 7"/>
                <a:gd name="T9" fmla="*/ 18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7093" name="Freeform 4515"/>
            <p:cNvSpPr>
              <a:spLocks/>
            </p:cNvSpPr>
            <p:nvPr/>
          </p:nvSpPr>
          <p:spPr bwMode="auto">
            <a:xfrm>
              <a:off x="5337" y="2832"/>
              <a:ext cx="9" cy="29"/>
            </a:xfrm>
            <a:custGeom>
              <a:avLst/>
              <a:gdLst>
                <a:gd name="T0" fmla="*/ 0 w 8"/>
                <a:gd name="T1" fmla="*/ 0 h 24"/>
                <a:gd name="T2" fmla="*/ 37 w 8"/>
                <a:gd name="T3" fmla="*/ 285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094" name="Freeform 4516"/>
            <p:cNvSpPr>
              <a:spLocks/>
            </p:cNvSpPr>
            <p:nvPr/>
          </p:nvSpPr>
          <p:spPr bwMode="auto">
            <a:xfrm>
              <a:off x="5302" y="2817"/>
              <a:ext cx="23" cy="18"/>
            </a:xfrm>
            <a:custGeom>
              <a:avLst/>
              <a:gdLst>
                <a:gd name="T0" fmla="*/ 32 w 22"/>
                <a:gd name="T1" fmla="*/ 370 h 14"/>
                <a:gd name="T2" fmla="*/ 37 w 22"/>
                <a:gd name="T3" fmla="*/ 370 h 14"/>
                <a:gd name="T4" fmla="*/ 25 w 22"/>
                <a:gd name="T5" fmla="*/ 180 h 14"/>
                <a:gd name="T6" fmla="*/ 0 w 22"/>
                <a:gd name="T7" fmla="*/ 0 h 14"/>
                <a:gd name="T8" fmla="*/ 10 w 22"/>
                <a:gd name="T9" fmla="*/ 180 h 14"/>
                <a:gd name="T10" fmla="*/ 32 w 22"/>
                <a:gd name="T11" fmla="*/ 37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37095" name="Freeform 4517"/>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096" name="Freeform 4518"/>
            <p:cNvSpPr>
              <a:spLocks/>
            </p:cNvSpPr>
            <p:nvPr/>
          </p:nvSpPr>
          <p:spPr bwMode="auto">
            <a:xfrm>
              <a:off x="5420" y="2972"/>
              <a:ext cx="11" cy="21"/>
            </a:xfrm>
            <a:custGeom>
              <a:avLst/>
              <a:gdLst>
                <a:gd name="T0" fmla="*/ 119 w 9"/>
                <a:gd name="T1" fmla="*/ 231 h 17"/>
                <a:gd name="T2" fmla="*/ 119 w 9"/>
                <a:gd name="T3" fmla="*/ 122 h 17"/>
                <a:gd name="T4" fmla="*/ 119 w 9"/>
                <a:gd name="T5" fmla="*/ 122 h 17"/>
                <a:gd name="T6" fmla="*/ 65 w 9"/>
                <a:gd name="T7" fmla="*/ 0 h 17"/>
                <a:gd name="T8" fmla="*/ 0 w 9"/>
                <a:gd name="T9" fmla="*/ 267 h 17"/>
                <a:gd name="T10" fmla="*/ 119 w 9"/>
                <a:gd name="T11" fmla="*/ 23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37097" name="Freeform 4519"/>
            <p:cNvSpPr>
              <a:spLocks/>
            </p:cNvSpPr>
            <p:nvPr/>
          </p:nvSpPr>
          <p:spPr bwMode="auto">
            <a:xfrm>
              <a:off x="5431" y="2999"/>
              <a:ext cx="5" cy="12"/>
            </a:xfrm>
            <a:custGeom>
              <a:avLst/>
              <a:gdLst>
                <a:gd name="T0" fmla="*/ 5 w 5"/>
                <a:gd name="T1" fmla="*/ 368 h 9"/>
                <a:gd name="T2" fmla="*/ 0 w 5"/>
                <a:gd name="T3" fmla="*/ 368 h 9"/>
                <a:gd name="T4" fmla="*/ 0 w 5"/>
                <a:gd name="T5" fmla="*/ 0 h 9"/>
                <a:gd name="T6" fmla="*/ 5 w 5"/>
                <a:gd name="T7" fmla="*/ 36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37098" name="Freeform 4520"/>
            <p:cNvSpPr>
              <a:spLocks/>
            </p:cNvSpPr>
            <p:nvPr/>
          </p:nvSpPr>
          <p:spPr bwMode="auto">
            <a:xfrm>
              <a:off x="5443" y="3002"/>
              <a:ext cx="1" cy="9"/>
            </a:xfrm>
            <a:custGeom>
              <a:avLst/>
              <a:gdLst>
                <a:gd name="T0" fmla="*/ 0 w 1"/>
                <a:gd name="T1" fmla="*/ 0 h 7"/>
                <a:gd name="T2" fmla="*/ 0 w 1"/>
                <a:gd name="T3" fmla="*/ 180 h 7"/>
                <a:gd name="T4" fmla="*/ 0 w 1"/>
                <a:gd name="T5" fmla="*/ 126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099" name="Freeform 4521"/>
            <p:cNvSpPr>
              <a:spLocks/>
            </p:cNvSpPr>
            <p:nvPr/>
          </p:nvSpPr>
          <p:spPr bwMode="auto">
            <a:xfrm>
              <a:off x="5446" y="3060"/>
              <a:ext cx="6" cy="6"/>
            </a:xfrm>
            <a:custGeom>
              <a:avLst/>
              <a:gdLst>
                <a:gd name="T0" fmla="*/ 50 w 5"/>
                <a:gd name="T1" fmla="*/ 35 h 5"/>
                <a:gd name="T2" fmla="*/ 50 w 5"/>
                <a:gd name="T3" fmla="*/ 0 h 5"/>
                <a:gd name="T4" fmla="*/ 0 w 5"/>
                <a:gd name="T5" fmla="*/ 50 h 5"/>
                <a:gd name="T6" fmla="*/ 50 w 5"/>
                <a:gd name="T7" fmla="*/ 3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7100" name="Freeform 4522"/>
            <p:cNvSpPr>
              <a:spLocks/>
            </p:cNvSpPr>
            <p:nvPr/>
          </p:nvSpPr>
          <p:spPr bwMode="auto">
            <a:xfrm>
              <a:off x="1619" y="3774"/>
              <a:ext cx="24" cy="24"/>
            </a:xfrm>
            <a:custGeom>
              <a:avLst/>
              <a:gdLst>
                <a:gd name="T0" fmla="*/ 119 w 21"/>
                <a:gd name="T1" fmla="*/ 152 h 19"/>
                <a:gd name="T2" fmla="*/ 95 w 21"/>
                <a:gd name="T3" fmla="*/ 102 h 19"/>
                <a:gd name="T4" fmla="*/ 70 w 21"/>
                <a:gd name="T5" fmla="*/ 102 h 19"/>
                <a:gd name="T6" fmla="*/ 56 w 21"/>
                <a:gd name="T7" fmla="*/ 64 h 19"/>
                <a:gd name="T8" fmla="*/ 29 w 21"/>
                <a:gd name="T9" fmla="*/ 0 h 19"/>
                <a:gd name="T10" fmla="*/ 29 w 21"/>
                <a:gd name="T11" fmla="*/ 152 h 19"/>
                <a:gd name="T12" fmla="*/ 0 w 21"/>
                <a:gd name="T13" fmla="*/ 248 h 19"/>
                <a:gd name="T14" fmla="*/ 29 w 21"/>
                <a:gd name="T15" fmla="*/ 395 h 19"/>
                <a:gd name="T16" fmla="*/ 38 w 21"/>
                <a:gd name="T17" fmla="*/ 307 h 19"/>
                <a:gd name="T18" fmla="*/ 56 w 21"/>
                <a:gd name="T19" fmla="*/ 307 h 19"/>
                <a:gd name="T20" fmla="*/ 56 w 21"/>
                <a:gd name="T21" fmla="*/ 248 h 19"/>
                <a:gd name="T22" fmla="*/ 119 w 21"/>
                <a:gd name="T23" fmla="*/ 152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37101" name="Freeform 4523"/>
            <p:cNvSpPr>
              <a:spLocks/>
            </p:cNvSpPr>
            <p:nvPr/>
          </p:nvSpPr>
          <p:spPr bwMode="auto">
            <a:xfrm>
              <a:off x="1598" y="3778"/>
              <a:ext cx="21" cy="13"/>
            </a:xfrm>
            <a:custGeom>
              <a:avLst/>
              <a:gdLst>
                <a:gd name="T0" fmla="*/ 25 w 19"/>
                <a:gd name="T1" fmla="*/ 35 h 11"/>
                <a:gd name="T2" fmla="*/ 3 w 19"/>
                <a:gd name="T3" fmla="*/ 0 h 11"/>
                <a:gd name="T4" fmla="*/ 69 w 19"/>
                <a:gd name="T5" fmla="*/ 0 h 11"/>
                <a:gd name="T6" fmla="*/ 42 w 19"/>
                <a:gd name="T7" fmla="*/ 79 h 11"/>
                <a:gd name="T8" fmla="*/ 0 w 19"/>
                <a:gd name="T9" fmla="*/ 93 h 11"/>
                <a:gd name="T10" fmla="*/ 25 w 19"/>
                <a:gd name="T11" fmla="*/ 57 h 11"/>
                <a:gd name="T12" fmla="*/ 3 w 19"/>
                <a:gd name="T13" fmla="*/ 57 h 11"/>
                <a:gd name="T14" fmla="*/ 25 w 19"/>
                <a:gd name="T15" fmla="*/ 35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37102" name="Freeform 4524"/>
            <p:cNvSpPr>
              <a:spLocks/>
            </p:cNvSpPr>
            <p:nvPr/>
          </p:nvSpPr>
          <p:spPr bwMode="auto">
            <a:xfrm>
              <a:off x="2718" y="3022"/>
              <a:ext cx="237" cy="263"/>
            </a:xfrm>
            <a:custGeom>
              <a:avLst/>
              <a:gdLst>
                <a:gd name="T0" fmla="*/ 572 w 211"/>
                <a:gd name="T1" fmla="*/ 2284 h 212"/>
                <a:gd name="T2" fmla="*/ 572 w 211"/>
                <a:gd name="T3" fmla="*/ 1863 h 212"/>
                <a:gd name="T4" fmla="*/ 582 w 211"/>
                <a:gd name="T5" fmla="*/ 1484 h 212"/>
                <a:gd name="T6" fmla="*/ 642 w 211"/>
                <a:gd name="T7" fmla="*/ 1484 h 212"/>
                <a:gd name="T8" fmla="*/ 656 w 211"/>
                <a:gd name="T9" fmla="*/ 1211 h 212"/>
                <a:gd name="T10" fmla="*/ 656 w 211"/>
                <a:gd name="T11" fmla="*/ 927 h 212"/>
                <a:gd name="T12" fmla="*/ 656 w 211"/>
                <a:gd name="T13" fmla="*/ 670 h 212"/>
                <a:gd name="T14" fmla="*/ 656 w 211"/>
                <a:gd name="T15" fmla="*/ 391 h 212"/>
                <a:gd name="T16" fmla="*/ 737 w 211"/>
                <a:gd name="T17" fmla="*/ 391 h 212"/>
                <a:gd name="T18" fmla="*/ 813 w 211"/>
                <a:gd name="T19" fmla="*/ 319 h 212"/>
                <a:gd name="T20" fmla="*/ 848 w 211"/>
                <a:gd name="T21" fmla="*/ 435 h 212"/>
                <a:gd name="T22" fmla="*/ 902 w 211"/>
                <a:gd name="T23" fmla="*/ 319 h 212"/>
                <a:gd name="T24" fmla="*/ 955 w 211"/>
                <a:gd name="T25" fmla="*/ 228 h 212"/>
                <a:gd name="T26" fmla="*/ 881 w 211"/>
                <a:gd name="T27" fmla="*/ 148 h 212"/>
                <a:gd name="T28" fmla="*/ 826 w 211"/>
                <a:gd name="T29" fmla="*/ 207 h 212"/>
                <a:gd name="T30" fmla="*/ 721 w 211"/>
                <a:gd name="T31" fmla="*/ 228 h 212"/>
                <a:gd name="T32" fmla="*/ 618 w 211"/>
                <a:gd name="T33" fmla="*/ 319 h 212"/>
                <a:gd name="T34" fmla="*/ 552 w 211"/>
                <a:gd name="T35" fmla="*/ 228 h 212"/>
                <a:gd name="T36" fmla="*/ 490 w 211"/>
                <a:gd name="T37" fmla="*/ 207 h 212"/>
                <a:gd name="T38" fmla="*/ 470 w 211"/>
                <a:gd name="T39" fmla="*/ 119 h 212"/>
                <a:gd name="T40" fmla="*/ 388 w 211"/>
                <a:gd name="T41" fmla="*/ 119 h 212"/>
                <a:gd name="T42" fmla="*/ 315 w 211"/>
                <a:gd name="T43" fmla="*/ 119 h 212"/>
                <a:gd name="T44" fmla="*/ 228 w 211"/>
                <a:gd name="T45" fmla="*/ 119 h 212"/>
                <a:gd name="T46" fmla="*/ 151 w 211"/>
                <a:gd name="T47" fmla="*/ 119 h 212"/>
                <a:gd name="T48" fmla="*/ 100 w 211"/>
                <a:gd name="T49" fmla="*/ 0 h 212"/>
                <a:gd name="T50" fmla="*/ 3 w 211"/>
                <a:gd name="T51" fmla="*/ 62 h 212"/>
                <a:gd name="T52" fmla="*/ 0 w 211"/>
                <a:gd name="T53" fmla="*/ 228 h 212"/>
                <a:gd name="T54" fmla="*/ 54 w 211"/>
                <a:gd name="T55" fmla="*/ 619 h 212"/>
                <a:gd name="T56" fmla="*/ 100 w 211"/>
                <a:gd name="T57" fmla="*/ 976 h 212"/>
                <a:gd name="T58" fmla="*/ 151 w 211"/>
                <a:gd name="T59" fmla="*/ 1320 h 212"/>
                <a:gd name="T60" fmla="*/ 198 w 211"/>
                <a:gd name="T61" fmla="*/ 1652 h 212"/>
                <a:gd name="T62" fmla="*/ 206 w 211"/>
                <a:gd name="T63" fmla="*/ 1829 h 212"/>
                <a:gd name="T64" fmla="*/ 183 w 211"/>
                <a:gd name="T65" fmla="*/ 1784 h 212"/>
                <a:gd name="T66" fmla="*/ 198 w 211"/>
                <a:gd name="T67" fmla="*/ 2141 h 212"/>
                <a:gd name="T68" fmla="*/ 206 w 211"/>
                <a:gd name="T69" fmla="*/ 2405 h 212"/>
                <a:gd name="T70" fmla="*/ 228 w 211"/>
                <a:gd name="T71" fmla="*/ 2724 h 212"/>
                <a:gd name="T72" fmla="*/ 233 w 211"/>
                <a:gd name="T73" fmla="*/ 3031 h 212"/>
                <a:gd name="T74" fmla="*/ 285 w 211"/>
                <a:gd name="T75" fmla="*/ 3217 h 212"/>
                <a:gd name="T76" fmla="*/ 315 w 211"/>
                <a:gd name="T77" fmla="*/ 3435 h 212"/>
                <a:gd name="T78" fmla="*/ 345 w 211"/>
                <a:gd name="T79" fmla="*/ 3269 h 212"/>
                <a:gd name="T80" fmla="*/ 372 w 211"/>
                <a:gd name="T81" fmla="*/ 3435 h 212"/>
                <a:gd name="T82" fmla="*/ 490 w 211"/>
                <a:gd name="T83" fmla="*/ 3492 h 212"/>
                <a:gd name="T84" fmla="*/ 552 w 211"/>
                <a:gd name="T85" fmla="*/ 3379 h 212"/>
                <a:gd name="T86" fmla="*/ 552 w 211"/>
                <a:gd name="T87" fmla="*/ 3118 h 212"/>
                <a:gd name="T88" fmla="*/ 554 w 211"/>
                <a:gd name="T89" fmla="*/ 2833 h 212"/>
                <a:gd name="T90" fmla="*/ 554 w 211"/>
                <a:gd name="T91" fmla="*/ 2579 h 212"/>
                <a:gd name="T92" fmla="*/ 572 w 211"/>
                <a:gd name="T93" fmla="*/ 2284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37103" name="Freeform 4525"/>
            <p:cNvSpPr>
              <a:spLocks/>
            </p:cNvSpPr>
            <p:nvPr/>
          </p:nvSpPr>
          <p:spPr bwMode="auto">
            <a:xfrm>
              <a:off x="1299" y="2864"/>
              <a:ext cx="217" cy="290"/>
            </a:xfrm>
            <a:custGeom>
              <a:avLst/>
              <a:gdLst>
                <a:gd name="T0" fmla="*/ 487 w 196"/>
                <a:gd name="T1" fmla="*/ 2999 h 234"/>
                <a:gd name="T2" fmla="*/ 481 w 196"/>
                <a:gd name="T3" fmla="*/ 3308 h 234"/>
                <a:gd name="T4" fmla="*/ 464 w 196"/>
                <a:gd name="T5" fmla="*/ 3608 h 234"/>
                <a:gd name="T6" fmla="*/ 448 w 196"/>
                <a:gd name="T7" fmla="*/ 3542 h 234"/>
                <a:gd name="T8" fmla="*/ 392 w 196"/>
                <a:gd name="T9" fmla="*/ 3608 h 234"/>
                <a:gd name="T10" fmla="*/ 363 w 196"/>
                <a:gd name="T11" fmla="*/ 3723 h 234"/>
                <a:gd name="T12" fmla="*/ 339 w 196"/>
                <a:gd name="T13" fmla="*/ 3579 h 234"/>
                <a:gd name="T14" fmla="*/ 265 w 196"/>
                <a:gd name="T15" fmla="*/ 3542 h 234"/>
                <a:gd name="T16" fmla="*/ 254 w 196"/>
                <a:gd name="T17" fmla="*/ 3466 h 234"/>
                <a:gd name="T18" fmla="*/ 210 w 196"/>
                <a:gd name="T19" fmla="*/ 3797 h 234"/>
                <a:gd name="T20" fmla="*/ 169 w 196"/>
                <a:gd name="T21" fmla="*/ 3723 h 234"/>
                <a:gd name="T22" fmla="*/ 138 w 196"/>
                <a:gd name="T23" fmla="*/ 3492 h 234"/>
                <a:gd name="T24" fmla="*/ 113 w 196"/>
                <a:gd name="T25" fmla="*/ 3240 h 234"/>
                <a:gd name="T26" fmla="*/ 99 w 196"/>
                <a:gd name="T27" fmla="*/ 2967 h 234"/>
                <a:gd name="T28" fmla="*/ 106 w 196"/>
                <a:gd name="T29" fmla="*/ 2760 h 234"/>
                <a:gd name="T30" fmla="*/ 71 w 196"/>
                <a:gd name="T31" fmla="*/ 2574 h 234"/>
                <a:gd name="T32" fmla="*/ 55 w 196"/>
                <a:gd name="T33" fmla="*/ 2394 h 234"/>
                <a:gd name="T34" fmla="*/ 33 w 196"/>
                <a:gd name="T35" fmla="*/ 2227 h 234"/>
                <a:gd name="T36" fmla="*/ 33 w 196"/>
                <a:gd name="T37" fmla="*/ 2117 h 234"/>
                <a:gd name="T38" fmla="*/ 61 w 196"/>
                <a:gd name="T39" fmla="*/ 1892 h 234"/>
                <a:gd name="T40" fmla="*/ 41 w 196"/>
                <a:gd name="T41" fmla="*/ 1855 h 234"/>
                <a:gd name="T42" fmla="*/ 33 w 196"/>
                <a:gd name="T43" fmla="*/ 1609 h 234"/>
                <a:gd name="T44" fmla="*/ 33 w 196"/>
                <a:gd name="T45" fmla="*/ 1358 h 234"/>
                <a:gd name="T46" fmla="*/ 41 w 196"/>
                <a:gd name="T47" fmla="*/ 1232 h 234"/>
                <a:gd name="T48" fmla="*/ 41 w 196"/>
                <a:gd name="T49" fmla="*/ 835 h 234"/>
                <a:gd name="T50" fmla="*/ 61 w 196"/>
                <a:gd name="T51" fmla="*/ 757 h 234"/>
                <a:gd name="T52" fmla="*/ 27 w 196"/>
                <a:gd name="T53" fmla="*/ 564 h 234"/>
                <a:gd name="T54" fmla="*/ 0 w 196"/>
                <a:gd name="T55" fmla="*/ 345 h 234"/>
                <a:gd name="T56" fmla="*/ 79 w 196"/>
                <a:gd name="T57" fmla="*/ 345 h 234"/>
                <a:gd name="T58" fmla="*/ 99 w 196"/>
                <a:gd name="T59" fmla="*/ 278 h 234"/>
                <a:gd name="T60" fmla="*/ 151 w 196"/>
                <a:gd name="T61" fmla="*/ 146 h 234"/>
                <a:gd name="T62" fmla="*/ 195 w 196"/>
                <a:gd name="T63" fmla="*/ 0 h 234"/>
                <a:gd name="T64" fmla="*/ 237 w 196"/>
                <a:gd name="T65" fmla="*/ 0 h 234"/>
                <a:gd name="T66" fmla="*/ 251 w 196"/>
                <a:gd name="T67" fmla="*/ 278 h 234"/>
                <a:gd name="T68" fmla="*/ 254 w 196"/>
                <a:gd name="T69" fmla="*/ 493 h 234"/>
                <a:gd name="T70" fmla="*/ 306 w 196"/>
                <a:gd name="T71" fmla="*/ 740 h 234"/>
                <a:gd name="T72" fmla="*/ 344 w 196"/>
                <a:gd name="T73" fmla="*/ 757 h 234"/>
                <a:gd name="T74" fmla="*/ 397 w 196"/>
                <a:gd name="T75" fmla="*/ 884 h 234"/>
                <a:gd name="T76" fmla="*/ 464 w 196"/>
                <a:gd name="T77" fmla="*/ 1073 h 234"/>
                <a:gd name="T78" fmla="*/ 534 w 196"/>
                <a:gd name="T79" fmla="*/ 1136 h 234"/>
                <a:gd name="T80" fmla="*/ 547 w 196"/>
                <a:gd name="T81" fmla="*/ 1232 h 234"/>
                <a:gd name="T82" fmla="*/ 547 w 196"/>
                <a:gd name="T83" fmla="*/ 1549 h 234"/>
                <a:gd name="T84" fmla="*/ 539 w 196"/>
                <a:gd name="T85" fmla="*/ 1549 h 234"/>
                <a:gd name="T86" fmla="*/ 569 w 196"/>
                <a:gd name="T87" fmla="*/ 1648 h 234"/>
                <a:gd name="T88" fmla="*/ 572 w 196"/>
                <a:gd name="T89" fmla="*/ 1892 h 234"/>
                <a:gd name="T90" fmla="*/ 622 w 196"/>
                <a:gd name="T91" fmla="*/ 1892 h 234"/>
                <a:gd name="T92" fmla="*/ 686 w 196"/>
                <a:gd name="T93" fmla="*/ 1920 h 234"/>
                <a:gd name="T94" fmla="*/ 686 w 196"/>
                <a:gd name="T95" fmla="*/ 2197 h 234"/>
                <a:gd name="T96" fmla="*/ 730 w 196"/>
                <a:gd name="T97" fmla="*/ 2345 h 234"/>
                <a:gd name="T98" fmla="*/ 740 w 196"/>
                <a:gd name="T99" fmla="*/ 2458 h 234"/>
                <a:gd name="T100" fmla="*/ 730 w 196"/>
                <a:gd name="T101" fmla="*/ 2650 h 234"/>
                <a:gd name="T102" fmla="*/ 707 w 196"/>
                <a:gd name="T103" fmla="*/ 2870 h 234"/>
                <a:gd name="T104" fmla="*/ 719 w 196"/>
                <a:gd name="T105" fmla="*/ 2967 h 234"/>
                <a:gd name="T106" fmla="*/ 707 w 196"/>
                <a:gd name="T107" fmla="*/ 3046 h 234"/>
                <a:gd name="T108" fmla="*/ 707 w 196"/>
                <a:gd name="T109" fmla="*/ 2967 h 234"/>
                <a:gd name="T110" fmla="*/ 659 w 196"/>
                <a:gd name="T111" fmla="*/ 2760 h 234"/>
                <a:gd name="T112" fmla="*/ 572 w 196"/>
                <a:gd name="T113" fmla="*/ 2849 h 234"/>
                <a:gd name="T114" fmla="*/ 494 w 196"/>
                <a:gd name="T115" fmla="*/ 2849 h 234"/>
                <a:gd name="T116" fmla="*/ 487 w 196"/>
                <a:gd name="T117" fmla="*/ 2999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37104" name="Freeform 4526"/>
            <p:cNvSpPr>
              <a:spLocks/>
            </p:cNvSpPr>
            <p:nvPr/>
          </p:nvSpPr>
          <p:spPr bwMode="auto">
            <a:xfrm>
              <a:off x="2860" y="3040"/>
              <a:ext cx="160" cy="202"/>
            </a:xfrm>
            <a:custGeom>
              <a:avLst/>
              <a:gdLst>
                <a:gd name="T0" fmla="*/ 0 w 144"/>
                <a:gd name="T1" fmla="*/ 2040 h 163"/>
                <a:gd name="T2" fmla="*/ 0 w 144"/>
                <a:gd name="T3" fmla="*/ 1609 h 163"/>
                <a:gd name="T4" fmla="*/ 2 w 144"/>
                <a:gd name="T5" fmla="*/ 1232 h 163"/>
                <a:gd name="T6" fmla="*/ 63 w 144"/>
                <a:gd name="T7" fmla="*/ 1232 h 163"/>
                <a:gd name="T8" fmla="*/ 74 w 144"/>
                <a:gd name="T9" fmla="*/ 955 h 163"/>
                <a:gd name="T10" fmla="*/ 74 w 144"/>
                <a:gd name="T11" fmla="*/ 674 h 163"/>
                <a:gd name="T12" fmla="*/ 74 w 144"/>
                <a:gd name="T13" fmla="*/ 428 h 163"/>
                <a:gd name="T14" fmla="*/ 74 w 144"/>
                <a:gd name="T15" fmla="*/ 146 h 163"/>
                <a:gd name="T16" fmla="*/ 148 w 144"/>
                <a:gd name="T17" fmla="*/ 146 h 163"/>
                <a:gd name="T18" fmla="*/ 210 w 144"/>
                <a:gd name="T19" fmla="*/ 77 h 163"/>
                <a:gd name="T20" fmla="*/ 238 w 144"/>
                <a:gd name="T21" fmla="*/ 207 h 163"/>
                <a:gd name="T22" fmla="*/ 287 w 144"/>
                <a:gd name="T23" fmla="*/ 77 h 163"/>
                <a:gd name="T24" fmla="*/ 333 w 144"/>
                <a:gd name="T25" fmla="*/ 0 h 163"/>
                <a:gd name="T26" fmla="*/ 370 w 144"/>
                <a:gd name="T27" fmla="*/ 318 h 163"/>
                <a:gd name="T28" fmla="*/ 411 w 144"/>
                <a:gd name="T29" fmla="*/ 564 h 163"/>
                <a:gd name="T30" fmla="*/ 457 w 144"/>
                <a:gd name="T31" fmla="*/ 740 h 163"/>
                <a:gd name="T32" fmla="*/ 464 w 144"/>
                <a:gd name="T33" fmla="*/ 757 h 163"/>
                <a:gd name="T34" fmla="*/ 469 w 144"/>
                <a:gd name="T35" fmla="*/ 881 h 163"/>
                <a:gd name="T36" fmla="*/ 497 w 144"/>
                <a:gd name="T37" fmla="*/ 1103 h 163"/>
                <a:gd name="T38" fmla="*/ 544 w 144"/>
                <a:gd name="T39" fmla="*/ 1232 h 163"/>
                <a:gd name="T40" fmla="*/ 566 w 144"/>
                <a:gd name="T41" fmla="*/ 1273 h 163"/>
                <a:gd name="T42" fmla="*/ 566 w 144"/>
                <a:gd name="T43" fmla="*/ 1298 h 163"/>
                <a:gd name="T44" fmla="*/ 486 w 144"/>
                <a:gd name="T45" fmla="*/ 1497 h 163"/>
                <a:gd name="T46" fmla="*/ 422 w 144"/>
                <a:gd name="T47" fmla="*/ 1723 h 163"/>
                <a:gd name="T48" fmla="*/ 392 w 144"/>
                <a:gd name="T49" fmla="*/ 1994 h 163"/>
                <a:gd name="T50" fmla="*/ 353 w 144"/>
                <a:gd name="T51" fmla="*/ 2078 h 163"/>
                <a:gd name="T52" fmla="*/ 318 w 144"/>
                <a:gd name="T53" fmla="*/ 2306 h 163"/>
                <a:gd name="T54" fmla="*/ 223 w 144"/>
                <a:gd name="T55" fmla="*/ 2252 h 163"/>
                <a:gd name="T56" fmla="*/ 181 w 144"/>
                <a:gd name="T57" fmla="*/ 2190 h 163"/>
                <a:gd name="T58" fmla="*/ 148 w 144"/>
                <a:gd name="T59" fmla="*/ 2379 h 163"/>
                <a:gd name="T60" fmla="*/ 120 w 144"/>
                <a:gd name="T61" fmla="*/ 2573 h 163"/>
                <a:gd name="T62" fmla="*/ 57 w 144"/>
                <a:gd name="T63" fmla="*/ 2650 h 163"/>
                <a:gd name="T64" fmla="*/ 27 w 144"/>
                <a:gd name="T65" fmla="*/ 2573 h 163"/>
                <a:gd name="T66" fmla="*/ 33 w 144"/>
                <a:gd name="T67" fmla="*/ 2306 h 163"/>
                <a:gd name="T68" fmla="*/ 0 w 144"/>
                <a:gd name="T69" fmla="*/ 2040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37105" name="Freeform 4527"/>
            <p:cNvSpPr>
              <a:spLocks/>
            </p:cNvSpPr>
            <p:nvPr/>
          </p:nvSpPr>
          <p:spPr bwMode="auto">
            <a:xfrm>
              <a:off x="3274" y="2899"/>
              <a:ext cx="2" cy="12"/>
            </a:xfrm>
            <a:custGeom>
              <a:avLst/>
              <a:gdLst>
                <a:gd name="T0" fmla="*/ 2 w 2"/>
                <a:gd name="T1" fmla="*/ 103 h 10"/>
                <a:gd name="T2" fmla="*/ 2 w 2"/>
                <a:gd name="T3" fmla="*/ 72 h 10"/>
                <a:gd name="T4" fmla="*/ 0 w 2"/>
                <a:gd name="T5" fmla="*/ 0 h 10"/>
                <a:gd name="T6" fmla="*/ 2 w 2"/>
                <a:gd name="T7" fmla="*/ 1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37106" name="Freeform 4528"/>
            <p:cNvSpPr>
              <a:spLocks/>
            </p:cNvSpPr>
            <p:nvPr/>
          </p:nvSpPr>
          <p:spPr bwMode="auto">
            <a:xfrm>
              <a:off x="2975" y="3281"/>
              <a:ext cx="37" cy="43"/>
            </a:xfrm>
            <a:custGeom>
              <a:avLst/>
              <a:gdLst>
                <a:gd name="T0" fmla="*/ 62 w 33"/>
                <a:gd name="T1" fmla="*/ 59 h 35"/>
                <a:gd name="T2" fmla="*/ 0 w 33"/>
                <a:gd name="T3" fmla="*/ 270 h 35"/>
                <a:gd name="T4" fmla="*/ 38 w 33"/>
                <a:gd name="T5" fmla="*/ 506 h 35"/>
                <a:gd name="T6" fmla="*/ 70 w 33"/>
                <a:gd name="T7" fmla="*/ 437 h 35"/>
                <a:gd name="T8" fmla="*/ 135 w 33"/>
                <a:gd name="T9" fmla="*/ 270 h 35"/>
                <a:gd name="T10" fmla="*/ 145 w 33"/>
                <a:gd name="T11" fmla="*/ 108 h 35"/>
                <a:gd name="T12" fmla="*/ 95 w 33"/>
                <a:gd name="T13" fmla="*/ 0 h 35"/>
                <a:gd name="T14" fmla="*/ 62 w 33"/>
                <a:gd name="T15" fmla="*/ 5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7107" name="Freeform 4529"/>
            <p:cNvSpPr>
              <a:spLocks/>
            </p:cNvSpPr>
            <p:nvPr/>
          </p:nvSpPr>
          <p:spPr bwMode="auto">
            <a:xfrm>
              <a:off x="3265" y="2913"/>
              <a:ext cx="130" cy="299"/>
            </a:xfrm>
            <a:custGeom>
              <a:avLst/>
              <a:gdLst>
                <a:gd name="T0" fmla="*/ 147 w 118"/>
                <a:gd name="T1" fmla="*/ 1150 h 241"/>
                <a:gd name="T2" fmla="*/ 132 w 118"/>
                <a:gd name="T3" fmla="*/ 1164 h 241"/>
                <a:gd name="T4" fmla="*/ 82 w 118"/>
                <a:gd name="T5" fmla="*/ 1256 h 241"/>
                <a:gd name="T6" fmla="*/ 63 w 118"/>
                <a:gd name="T7" fmla="*/ 1485 h 241"/>
                <a:gd name="T8" fmla="*/ 50 w 118"/>
                <a:gd name="T9" fmla="*/ 1770 h 241"/>
                <a:gd name="T10" fmla="*/ 63 w 118"/>
                <a:gd name="T11" fmla="*/ 2047 h 241"/>
                <a:gd name="T12" fmla="*/ 63 w 118"/>
                <a:gd name="T13" fmla="*/ 2334 h 241"/>
                <a:gd name="T14" fmla="*/ 37 w 118"/>
                <a:gd name="T15" fmla="*/ 2541 h 241"/>
                <a:gd name="T16" fmla="*/ 2 w 118"/>
                <a:gd name="T17" fmla="*/ 2748 h 241"/>
                <a:gd name="T18" fmla="*/ 0 w 118"/>
                <a:gd name="T19" fmla="*/ 3119 h 241"/>
                <a:gd name="T20" fmla="*/ 2 w 118"/>
                <a:gd name="T21" fmla="*/ 3435 h 241"/>
                <a:gd name="T22" fmla="*/ 25 w 118"/>
                <a:gd name="T23" fmla="*/ 3831 h 241"/>
                <a:gd name="T24" fmla="*/ 99 w 118"/>
                <a:gd name="T25" fmla="*/ 3970 h 241"/>
                <a:gd name="T26" fmla="*/ 147 w 118"/>
                <a:gd name="T27" fmla="*/ 3870 h 241"/>
                <a:gd name="T28" fmla="*/ 189 w 118"/>
                <a:gd name="T29" fmla="*/ 3746 h 241"/>
                <a:gd name="T30" fmla="*/ 214 w 118"/>
                <a:gd name="T31" fmla="*/ 3481 h 241"/>
                <a:gd name="T32" fmla="*/ 234 w 118"/>
                <a:gd name="T33" fmla="*/ 3200 h 241"/>
                <a:gd name="T34" fmla="*/ 258 w 118"/>
                <a:gd name="T35" fmla="*/ 2942 h 241"/>
                <a:gd name="T36" fmla="*/ 277 w 118"/>
                <a:gd name="T37" fmla="*/ 2665 h 241"/>
                <a:gd name="T38" fmla="*/ 286 w 118"/>
                <a:gd name="T39" fmla="*/ 2422 h 241"/>
                <a:gd name="T40" fmla="*/ 314 w 118"/>
                <a:gd name="T41" fmla="*/ 2148 h 241"/>
                <a:gd name="T42" fmla="*/ 334 w 118"/>
                <a:gd name="T43" fmla="*/ 1878 h 241"/>
                <a:gd name="T44" fmla="*/ 354 w 118"/>
                <a:gd name="T45" fmla="*/ 1603 h 241"/>
                <a:gd name="T46" fmla="*/ 371 w 118"/>
                <a:gd name="T47" fmla="*/ 1444 h 241"/>
                <a:gd name="T48" fmla="*/ 371 w 118"/>
                <a:gd name="T49" fmla="*/ 1031 h 241"/>
                <a:gd name="T50" fmla="*/ 405 w 118"/>
                <a:gd name="T51" fmla="*/ 1150 h 241"/>
                <a:gd name="T52" fmla="*/ 419 w 118"/>
                <a:gd name="T53" fmla="*/ 976 h 241"/>
                <a:gd name="T54" fmla="*/ 399 w 118"/>
                <a:gd name="T55" fmla="*/ 602 h 241"/>
                <a:gd name="T56" fmla="*/ 381 w 118"/>
                <a:gd name="T57" fmla="*/ 228 h 241"/>
                <a:gd name="T58" fmla="*/ 368 w 118"/>
                <a:gd name="T59" fmla="*/ 0 h 241"/>
                <a:gd name="T60" fmla="*/ 354 w 118"/>
                <a:gd name="T61" fmla="*/ 0 h 241"/>
                <a:gd name="T62" fmla="*/ 345 w 118"/>
                <a:gd name="T63" fmla="*/ 119 h 241"/>
                <a:gd name="T64" fmla="*/ 334 w 118"/>
                <a:gd name="T65" fmla="*/ 396 h 241"/>
                <a:gd name="T66" fmla="*/ 306 w 118"/>
                <a:gd name="T67" fmla="*/ 485 h 241"/>
                <a:gd name="T68" fmla="*/ 303 w 118"/>
                <a:gd name="T69" fmla="*/ 499 h 241"/>
                <a:gd name="T70" fmla="*/ 284 w 118"/>
                <a:gd name="T71" fmla="*/ 485 h 241"/>
                <a:gd name="T72" fmla="*/ 286 w 118"/>
                <a:gd name="T73" fmla="*/ 619 h 241"/>
                <a:gd name="T74" fmla="*/ 277 w 118"/>
                <a:gd name="T75" fmla="*/ 747 h 241"/>
                <a:gd name="T76" fmla="*/ 277 w 118"/>
                <a:gd name="T77" fmla="*/ 768 h 241"/>
                <a:gd name="T78" fmla="*/ 250 w 118"/>
                <a:gd name="T79" fmla="*/ 865 h 241"/>
                <a:gd name="T80" fmla="*/ 250 w 118"/>
                <a:gd name="T81" fmla="*/ 768 h 241"/>
                <a:gd name="T82" fmla="*/ 234 w 118"/>
                <a:gd name="T83" fmla="*/ 976 h 241"/>
                <a:gd name="T84" fmla="*/ 221 w 118"/>
                <a:gd name="T85" fmla="*/ 976 h 241"/>
                <a:gd name="T86" fmla="*/ 214 w 118"/>
                <a:gd name="T87" fmla="*/ 976 h 241"/>
                <a:gd name="T88" fmla="*/ 189 w 118"/>
                <a:gd name="T89" fmla="*/ 1096 h 241"/>
                <a:gd name="T90" fmla="*/ 147 w 118"/>
                <a:gd name="T91" fmla="*/ 115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37108" name="Freeform 4530"/>
            <p:cNvSpPr>
              <a:spLocks/>
            </p:cNvSpPr>
            <p:nvPr/>
          </p:nvSpPr>
          <p:spPr bwMode="auto">
            <a:xfrm>
              <a:off x="3085" y="2855"/>
              <a:ext cx="57" cy="170"/>
            </a:xfrm>
            <a:custGeom>
              <a:avLst/>
              <a:gdLst>
                <a:gd name="T0" fmla="*/ 156 w 50"/>
                <a:gd name="T1" fmla="*/ 1603 h 137"/>
                <a:gd name="T2" fmla="*/ 129 w 50"/>
                <a:gd name="T3" fmla="*/ 1869 h 137"/>
                <a:gd name="T4" fmla="*/ 168 w 50"/>
                <a:gd name="T5" fmla="*/ 2056 h 137"/>
                <a:gd name="T6" fmla="*/ 207 w 50"/>
                <a:gd name="T7" fmla="*/ 2262 h 137"/>
                <a:gd name="T8" fmla="*/ 203 w 50"/>
                <a:gd name="T9" fmla="*/ 2112 h 137"/>
                <a:gd name="T10" fmla="*/ 245 w 50"/>
                <a:gd name="T11" fmla="*/ 2000 h 137"/>
                <a:gd name="T12" fmla="*/ 263 w 50"/>
                <a:gd name="T13" fmla="*/ 1769 h 137"/>
                <a:gd name="T14" fmla="*/ 272 w 50"/>
                <a:gd name="T15" fmla="*/ 1560 h 137"/>
                <a:gd name="T16" fmla="*/ 219 w 50"/>
                <a:gd name="T17" fmla="*/ 1372 h 137"/>
                <a:gd name="T18" fmla="*/ 168 w 50"/>
                <a:gd name="T19" fmla="*/ 1214 h 137"/>
                <a:gd name="T20" fmla="*/ 156 w 50"/>
                <a:gd name="T21" fmla="*/ 891 h 137"/>
                <a:gd name="T22" fmla="*/ 168 w 50"/>
                <a:gd name="T23" fmla="*/ 699 h 137"/>
                <a:gd name="T24" fmla="*/ 207 w 50"/>
                <a:gd name="T25" fmla="*/ 671 h 137"/>
                <a:gd name="T26" fmla="*/ 182 w 50"/>
                <a:gd name="T27" fmla="*/ 397 h 137"/>
                <a:gd name="T28" fmla="*/ 156 w 50"/>
                <a:gd name="T29" fmla="*/ 119 h 137"/>
                <a:gd name="T30" fmla="*/ 129 w 50"/>
                <a:gd name="T31" fmla="*/ 2 h 137"/>
                <a:gd name="T32" fmla="*/ 36 w 50"/>
                <a:gd name="T33" fmla="*/ 0 h 137"/>
                <a:gd name="T34" fmla="*/ 36 w 50"/>
                <a:gd name="T35" fmla="*/ 77 h 137"/>
                <a:gd name="T36" fmla="*/ 95 w 50"/>
                <a:gd name="T37" fmla="*/ 320 h 137"/>
                <a:gd name="T38" fmla="*/ 76 w 50"/>
                <a:gd name="T39" fmla="*/ 397 h 137"/>
                <a:gd name="T40" fmla="*/ 67 w 50"/>
                <a:gd name="T41" fmla="*/ 671 h 137"/>
                <a:gd name="T42" fmla="*/ 67 w 50"/>
                <a:gd name="T43" fmla="*/ 867 h 137"/>
                <a:gd name="T44" fmla="*/ 49 w 50"/>
                <a:gd name="T45" fmla="*/ 942 h 137"/>
                <a:gd name="T46" fmla="*/ 0 w 50"/>
                <a:gd name="T47" fmla="*/ 1257 h 137"/>
                <a:gd name="T48" fmla="*/ 36 w 50"/>
                <a:gd name="T49" fmla="*/ 1372 h 137"/>
                <a:gd name="T50" fmla="*/ 76 w 50"/>
                <a:gd name="T51" fmla="*/ 1485 h 137"/>
                <a:gd name="T52" fmla="*/ 129 w 50"/>
                <a:gd name="T53" fmla="*/ 1485 h 137"/>
                <a:gd name="T54" fmla="*/ 156 w 50"/>
                <a:gd name="T55" fmla="*/ 1603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37109" name="Freeform 4531"/>
            <p:cNvSpPr>
              <a:spLocks/>
            </p:cNvSpPr>
            <p:nvPr/>
          </p:nvSpPr>
          <p:spPr bwMode="auto">
            <a:xfrm>
              <a:off x="3040" y="2879"/>
              <a:ext cx="187" cy="363"/>
            </a:xfrm>
            <a:custGeom>
              <a:avLst/>
              <a:gdLst>
                <a:gd name="T0" fmla="*/ 347 w 165"/>
                <a:gd name="T1" fmla="*/ 2752 h 293"/>
                <a:gd name="T2" fmla="*/ 373 w 165"/>
                <a:gd name="T3" fmla="*/ 2666 h 293"/>
                <a:gd name="T4" fmla="*/ 530 w 165"/>
                <a:gd name="T5" fmla="*/ 2179 h 293"/>
                <a:gd name="T6" fmla="*/ 662 w 165"/>
                <a:gd name="T7" fmla="*/ 1909 h 293"/>
                <a:gd name="T8" fmla="*/ 831 w 165"/>
                <a:gd name="T9" fmla="*/ 1370 h 293"/>
                <a:gd name="T10" fmla="*/ 840 w 165"/>
                <a:gd name="T11" fmla="*/ 1146 h 293"/>
                <a:gd name="T12" fmla="*/ 840 w 165"/>
                <a:gd name="T13" fmla="*/ 564 h 293"/>
                <a:gd name="T14" fmla="*/ 840 w 165"/>
                <a:gd name="T15" fmla="*/ 0 h 293"/>
                <a:gd name="T16" fmla="*/ 741 w 165"/>
                <a:gd name="T17" fmla="*/ 146 h 293"/>
                <a:gd name="T18" fmla="*/ 627 w 165"/>
                <a:gd name="T19" fmla="*/ 258 h 293"/>
                <a:gd name="T20" fmla="*/ 468 w 165"/>
                <a:gd name="T21" fmla="*/ 317 h 293"/>
                <a:gd name="T22" fmla="*/ 394 w 165"/>
                <a:gd name="T23" fmla="*/ 344 h 293"/>
                <a:gd name="T24" fmla="*/ 347 w 165"/>
                <a:gd name="T25" fmla="*/ 564 h 293"/>
                <a:gd name="T26" fmla="*/ 411 w 165"/>
                <a:gd name="T27" fmla="*/ 1028 h 293"/>
                <a:gd name="T28" fmla="*/ 445 w 165"/>
                <a:gd name="T29" fmla="*/ 1414 h 293"/>
                <a:gd name="T30" fmla="*/ 384 w 165"/>
                <a:gd name="T31" fmla="*/ 1759 h 293"/>
                <a:gd name="T32" fmla="*/ 363 w 165"/>
                <a:gd name="T33" fmla="*/ 1710 h 293"/>
                <a:gd name="T34" fmla="*/ 347 w 165"/>
                <a:gd name="T35" fmla="*/ 1272 h 293"/>
                <a:gd name="T36" fmla="*/ 271 w 165"/>
                <a:gd name="T37" fmla="*/ 1146 h 293"/>
                <a:gd name="T38" fmla="*/ 181 w 165"/>
                <a:gd name="T39" fmla="*/ 1100 h 293"/>
                <a:gd name="T40" fmla="*/ 61 w 165"/>
                <a:gd name="T41" fmla="*/ 1272 h 293"/>
                <a:gd name="T42" fmla="*/ 26 w 165"/>
                <a:gd name="T43" fmla="*/ 1493 h 293"/>
                <a:gd name="T44" fmla="*/ 61 w 165"/>
                <a:gd name="T45" fmla="*/ 1606 h 293"/>
                <a:gd name="T46" fmla="*/ 211 w 165"/>
                <a:gd name="T47" fmla="*/ 1813 h 293"/>
                <a:gd name="T48" fmla="*/ 205 w 165"/>
                <a:gd name="T49" fmla="*/ 2420 h 293"/>
                <a:gd name="T50" fmla="*/ 181 w 165"/>
                <a:gd name="T51" fmla="*/ 2910 h 293"/>
                <a:gd name="T52" fmla="*/ 109 w 165"/>
                <a:gd name="T53" fmla="*/ 3282 h 293"/>
                <a:gd name="T54" fmla="*/ 78 w 165"/>
                <a:gd name="T55" fmla="*/ 3630 h 293"/>
                <a:gd name="T56" fmla="*/ 97 w 165"/>
                <a:gd name="T57" fmla="*/ 4180 h 293"/>
                <a:gd name="T58" fmla="*/ 109 w 165"/>
                <a:gd name="T59" fmla="*/ 4752 h 293"/>
                <a:gd name="T60" fmla="*/ 164 w 165"/>
                <a:gd name="T61" fmla="*/ 4554 h 293"/>
                <a:gd name="T62" fmla="*/ 238 w 165"/>
                <a:gd name="T63" fmla="*/ 4204 h 293"/>
                <a:gd name="T64" fmla="*/ 373 w 165"/>
                <a:gd name="T65" fmla="*/ 3994 h 293"/>
                <a:gd name="T66" fmla="*/ 384 w 165"/>
                <a:gd name="T67" fmla="*/ 3630 h 293"/>
                <a:gd name="T68" fmla="*/ 373 w 165"/>
                <a:gd name="T69" fmla="*/ 3454 h 293"/>
                <a:gd name="T70" fmla="*/ 347 w 165"/>
                <a:gd name="T71" fmla="*/ 29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37110" name="Freeform 4532"/>
            <p:cNvSpPr>
              <a:spLocks/>
            </p:cNvSpPr>
            <p:nvPr/>
          </p:nvSpPr>
          <p:spPr bwMode="auto">
            <a:xfrm>
              <a:off x="2796" y="3139"/>
              <a:ext cx="283" cy="279"/>
            </a:xfrm>
            <a:custGeom>
              <a:avLst/>
              <a:gdLst>
                <a:gd name="T0" fmla="*/ 229 w 253"/>
                <a:gd name="T1" fmla="*/ 1012 h 225"/>
                <a:gd name="T2" fmla="*/ 225 w 253"/>
                <a:gd name="T3" fmla="*/ 1556 h 225"/>
                <a:gd name="T4" fmla="*/ 164 w 253"/>
                <a:gd name="T5" fmla="*/ 1929 h 225"/>
                <a:gd name="T6" fmla="*/ 29 w 253"/>
                <a:gd name="T7" fmla="*/ 1706 h 225"/>
                <a:gd name="T8" fmla="*/ 29 w 253"/>
                <a:gd name="T9" fmla="*/ 2138 h 225"/>
                <a:gd name="T10" fmla="*/ 78 w 253"/>
                <a:gd name="T11" fmla="*/ 2661 h 225"/>
                <a:gd name="T12" fmla="*/ 78 w 253"/>
                <a:gd name="T13" fmla="*/ 3069 h 225"/>
                <a:gd name="T14" fmla="*/ 97 w 253"/>
                <a:gd name="T15" fmla="*/ 3473 h 225"/>
                <a:gd name="T16" fmla="*/ 164 w 253"/>
                <a:gd name="T17" fmla="*/ 3569 h 225"/>
                <a:gd name="T18" fmla="*/ 281 w 253"/>
                <a:gd name="T19" fmla="*/ 3569 h 225"/>
                <a:gd name="T20" fmla="*/ 400 w 253"/>
                <a:gd name="T21" fmla="*/ 3473 h 225"/>
                <a:gd name="T22" fmla="*/ 572 w 253"/>
                <a:gd name="T23" fmla="*/ 3408 h 225"/>
                <a:gd name="T24" fmla="*/ 677 w 253"/>
                <a:gd name="T25" fmla="*/ 3210 h 225"/>
                <a:gd name="T26" fmla="*/ 789 w 253"/>
                <a:gd name="T27" fmla="*/ 2926 h 225"/>
                <a:gd name="T28" fmla="*/ 883 w 253"/>
                <a:gd name="T29" fmla="*/ 2532 h 225"/>
                <a:gd name="T30" fmla="*/ 964 w 253"/>
                <a:gd name="T31" fmla="*/ 2138 h 225"/>
                <a:gd name="T32" fmla="*/ 1040 w 253"/>
                <a:gd name="T33" fmla="*/ 1647 h 225"/>
                <a:gd name="T34" fmla="*/ 1036 w 253"/>
                <a:gd name="T35" fmla="*/ 1366 h 225"/>
                <a:gd name="T36" fmla="*/ 951 w 253"/>
                <a:gd name="T37" fmla="*/ 1390 h 225"/>
                <a:gd name="T38" fmla="*/ 1000 w 253"/>
                <a:gd name="T39" fmla="*/ 1012 h 225"/>
                <a:gd name="T40" fmla="*/ 1025 w 253"/>
                <a:gd name="T41" fmla="*/ 789 h 225"/>
                <a:gd name="T42" fmla="*/ 1013 w 253"/>
                <a:gd name="T43" fmla="*/ 224 h 225"/>
                <a:gd name="T44" fmla="*/ 930 w 253"/>
                <a:gd name="T45" fmla="*/ 0 h 225"/>
                <a:gd name="T46" fmla="*/ 862 w 253"/>
                <a:gd name="T47" fmla="*/ 0 h 225"/>
                <a:gd name="T48" fmla="*/ 714 w 253"/>
                <a:gd name="T49" fmla="*/ 428 h 225"/>
                <a:gd name="T50" fmla="*/ 624 w 253"/>
                <a:gd name="T51" fmla="*/ 789 h 225"/>
                <a:gd name="T52" fmla="*/ 484 w 253"/>
                <a:gd name="T53" fmla="*/ 975 h 225"/>
                <a:gd name="T54" fmla="*/ 400 w 253"/>
                <a:gd name="T55" fmla="*/ 1075 h 225"/>
                <a:gd name="T56" fmla="*/ 300 w 253"/>
                <a:gd name="T57" fmla="*/ 1366 h 225"/>
                <a:gd name="T58" fmla="*/ 283 w 253"/>
                <a:gd name="T59" fmla="*/ 1012 h 225"/>
                <a:gd name="T60" fmla="*/ 751 w 253"/>
                <a:gd name="T61" fmla="*/ 1929 h 225"/>
                <a:gd name="T62" fmla="*/ 728 w 253"/>
                <a:gd name="T63" fmla="*/ 2440 h 225"/>
                <a:gd name="T64" fmla="*/ 819 w 253"/>
                <a:gd name="T65" fmla="*/ 2185 h 225"/>
                <a:gd name="T66" fmla="*/ 781 w 253"/>
                <a:gd name="T67" fmla="*/ 1865 h 225"/>
                <a:gd name="T68" fmla="*/ 251 w 253"/>
                <a:gd name="T69" fmla="*/ 74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11" name="Freeform 4533"/>
            <p:cNvSpPr>
              <a:spLocks/>
            </p:cNvSpPr>
            <p:nvPr/>
          </p:nvSpPr>
          <p:spPr bwMode="auto">
            <a:xfrm>
              <a:off x="2796" y="3139"/>
              <a:ext cx="283" cy="279"/>
            </a:xfrm>
            <a:custGeom>
              <a:avLst/>
              <a:gdLst>
                <a:gd name="T0" fmla="*/ 251 w 253"/>
                <a:gd name="T1" fmla="*/ 745 h 225"/>
                <a:gd name="T2" fmla="*/ 229 w 253"/>
                <a:gd name="T3" fmla="*/ 1012 h 225"/>
                <a:gd name="T4" fmla="*/ 229 w 253"/>
                <a:gd name="T5" fmla="*/ 1280 h 225"/>
                <a:gd name="T6" fmla="*/ 225 w 253"/>
                <a:gd name="T7" fmla="*/ 1556 h 225"/>
                <a:gd name="T8" fmla="*/ 225 w 253"/>
                <a:gd name="T9" fmla="*/ 1820 h 225"/>
                <a:gd name="T10" fmla="*/ 164 w 253"/>
                <a:gd name="T11" fmla="*/ 1929 h 225"/>
                <a:gd name="T12" fmla="*/ 62 w 253"/>
                <a:gd name="T13" fmla="*/ 1865 h 225"/>
                <a:gd name="T14" fmla="*/ 29 w 253"/>
                <a:gd name="T15" fmla="*/ 1706 h 225"/>
                <a:gd name="T16" fmla="*/ 0 w 253"/>
                <a:gd name="T17" fmla="*/ 1865 h 225"/>
                <a:gd name="T18" fmla="*/ 29 w 253"/>
                <a:gd name="T19" fmla="*/ 2138 h 225"/>
                <a:gd name="T20" fmla="*/ 50 w 253"/>
                <a:gd name="T21" fmla="*/ 2404 h 225"/>
                <a:gd name="T22" fmla="*/ 78 w 253"/>
                <a:gd name="T23" fmla="*/ 2661 h 225"/>
                <a:gd name="T24" fmla="*/ 97 w 253"/>
                <a:gd name="T25" fmla="*/ 2945 h 225"/>
                <a:gd name="T26" fmla="*/ 78 w 253"/>
                <a:gd name="T27" fmla="*/ 3069 h 225"/>
                <a:gd name="T28" fmla="*/ 78 w 253"/>
                <a:gd name="T29" fmla="*/ 3210 h 225"/>
                <a:gd name="T30" fmla="*/ 97 w 253"/>
                <a:gd name="T31" fmla="*/ 3473 h 225"/>
                <a:gd name="T32" fmla="*/ 134 w 253"/>
                <a:gd name="T33" fmla="*/ 3473 h 225"/>
                <a:gd name="T34" fmla="*/ 164 w 253"/>
                <a:gd name="T35" fmla="*/ 3569 h 225"/>
                <a:gd name="T36" fmla="*/ 202 w 253"/>
                <a:gd name="T37" fmla="*/ 3685 h 225"/>
                <a:gd name="T38" fmla="*/ 281 w 253"/>
                <a:gd name="T39" fmla="*/ 3569 h 225"/>
                <a:gd name="T40" fmla="*/ 333 w 253"/>
                <a:gd name="T41" fmla="*/ 3473 h 225"/>
                <a:gd name="T42" fmla="*/ 400 w 253"/>
                <a:gd name="T43" fmla="*/ 3473 h 225"/>
                <a:gd name="T44" fmla="*/ 475 w 253"/>
                <a:gd name="T45" fmla="*/ 3473 h 225"/>
                <a:gd name="T46" fmla="*/ 572 w 253"/>
                <a:gd name="T47" fmla="*/ 3408 h 225"/>
                <a:gd name="T48" fmla="*/ 611 w 253"/>
                <a:gd name="T49" fmla="*/ 3374 h 225"/>
                <a:gd name="T50" fmla="*/ 677 w 253"/>
                <a:gd name="T51" fmla="*/ 3210 h 225"/>
                <a:gd name="T52" fmla="*/ 751 w 253"/>
                <a:gd name="T53" fmla="*/ 3069 h 225"/>
                <a:gd name="T54" fmla="*/ 789 w 253"/>
                <a:gd name="T55" fmla="*/ 2926 h 225"/>
                <a:gd name="T56" fmla="*/ 831 w 253"/>
                <a:gd name="T57" fmla="*/ 2721 h 225"/>
                <a:gd name="T58" fmla="*/ 883 w 253"/>
                <a:gd name="T59" fmla="*/ 2532 h 225"/>
                <a:gd name="T60" fmla="*/ 911 w 253"/>
                <a:gd name="T61" fmla="*/ 2366 h 225"/>
                <a:gd name="T62" fmla="*/ 964 w 253"/>
                <a:gd name="T63" fmla="*/ 2138 h 225"/>
                <a:gd name="T64" fmla="*/ 1013 w 253"/>
                <a:gd name="T65" fmla="*/ 1929 h 225"/>
                <a:gd name="T66" fmla="*/ 1040 w 253"/>
                <a:gd name="T67" fmla="*/ 1647 h 225"/>
                <a:gd name="T68" fmla="*/ 1089 w 253"/>
                <a:gd name="T69" fmla="*/ 1366 h 225"/>
                <a:gd name="T70" fmla="*/ 1036 w 253"/>
                <a:gd name="T71" fmla="*/ 1366 h 225"/>
                <a:gd name="T72" fmla="*/ 1013 w 253"/>
                <a:gd name="T73" fmla="*/ 1469 h 225"/>
                <a:gd name="T74" fmla="*/ 951 w 253"/>
                <a:gd name="T75" fmla="*/ 1390 h 225"/>
                <a:gd name="T76" fmla="*/ 951 w 253"/>
                <a:gd name="T77" fmla="*/ 1161 h 225"/>
                <a:gd name="T78" fmla="*/ 1000 w 253"/>
                <a:gd name="T79" fmla="*/ 1012 h 225"/>
                <a:gd name="T80" fmla="*/ 1025 w 253"/>
                <a:gd name="T81" fmla="*/ 1075 h 225"/>
                <a:gd name="T82" fmla="*/ 1025 w 253"/>
                <a:gd name="T83" fmla="*/ 789 h 225"/>
                <a:gd name="T84" fmla="*/ 1025 w 253"/>
                <a:gd name="T85" fmla="*/ 485 h 225"/>
                <a:gd name="T86" fmla="*/ 1013 w 253"/>
                <a:gd name="T87" fmla="*/ 224 h 225"/>
                <a:gd name="T88" fmla="*/ 1000 w 253"/>
                <a:gd name="T89" fmla="*/ 50 h 225"/>
                <a:gd name="T90" fmla="*/ 930 w 253"/>
                <a:gd name="T91" fmla="*/ 0 h 225"/>
                <a:gd name="T92" fmla="*/ 872 w 253"/>
                <a:gd name="T93" fmla="*/ 0 h 225"/>
                <a:gd name="T94" fmla="*/ 862 w 253"/>
                <a:gd name="T95" fmla="*/ 0 h 225"/>
                <a:gd name="T96" fmla="*/ 771 w 253"/>
                <a:gd name="T97" fmla="*/ 207 h 225"/>
                <a:gd name="T98" fmla="*/ 714 w 253"/>
                <a:gd name="T99" fmla="*/ 428 h 225"/>
                <a:gd name="T100" fmla="*/ 668 w 253"/>
                <a:gd name="T101" fmla="*/ 699 h 225"/>
                <a:gd name="T102" fmla="*/ 624 w 253"/>
                <a:gd name="T103" fmla="*/ 789 h 225"/>
                <a:gd name="T104" fmla="*/ 585 w 253"/>
                <a:gd name="T105" fmla="*/ 1012 h 225"/>
                <a:gd name="T106" fmla="*/ 484 w 253"/>
                <a:gd name="T107" fmla="*/ 975 h 225"/>
                <a:gd name="T108" fmla="*/ 440 w 253"/>
                <a:gd name="T109" fmla="*/ 895 h 225"/>
                <a:gd name="T110" fmla="*/ 400 w 253"/>
                <a:gd name="T111" fmla="*/ 1075 h 225"/>
                <a:gd name="T112" fmla="*/ 372 w 253"/>
                <a:gd name="T113" fmla="*/ 1280 h 225"/>
                <a:gd name="T114" fmla="*/ 300 w 253"/>
                <a:gd name="T115" fmla="*/ 1366 h 225"/>
                <a:gd name="T116" fmla="*/ 281 w 253"/>
                <a:gd name="T117" fmla="*/ 1280 h 225"/>
                <a:gd name="T118" fmla="*/ 283 w 253"/>
                <a:gd name="T119" fmla="*/ 1012 h 225"/>
                <a:gd name="T120" fmla="*/ 251 w 253"/>
                <a:gd name="T121" fmla="*/ 74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37112" name="Freeform 4534"/>
            <p:cNvSpPr>
              <a:spLocks/>
            </p:cNvSpPr>
            <p:nvPr/>
          </p:nvSpPr>
          <p:spPr bwMode="auto">
            <a:xfrm>
              <a:off x="2975" y="3281"/>
              <a:ext cx="37" cy="43"/>
            </a:xfrm>
            <a:custGeom>
              <a:avLst/>
              <a:gdLst>
                <a:gd name="T0" fmla="*/ 62 w 33"/>
                <a:gd name="T1" fmla="*/ 59 h 35"/>
                <a:gd name="T2" fmla="*/ 0 w 33"/>
                <a:gd name="T3" fmla="*/ 270 h 35"/>
                <a:gd name="T4" fmla="*/ 38 w 33"/>
                <a:gd name="T5" fmla="*/ 506 h 35"/>
                <a:gd name="T6" fmla="*/ 70 w 33"/>
                <a:gd name="T7" fmla="*/ 437 h 35"/>
                <a:gd name="T8" fmla="*/ 135 w 33"/>
                <a:gd name="T9" fmla="*/ 270 h 35"/>
                <a:gd name="T10" fmla="*/ 145 w 33"/>
                <a:gd name="T11" fmla="*/ 108 h 35"/>
                <a:gd name="T12" fmla="*/ 95 w 33"/>
                <a:gd name="T13" fmla="*/ 0 h 35"/>
                <a:gd name="T14" fmla="*/ 62 w 33"/>
                <a:gd name="T15" fmla="*/ 5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7113" name="Freeform 4535"/>
            <p:cNvSpPr>
              <a:spLocks/>
            </p:cNvSpPr>
            <p:nvPr/>
          </p:nvSpPr>
          <p:spPr bwMode="auto">
            <a:xfrm>
              <a:off x="2763" y="3148"/>
              <a:ext cx="6" cy="12"/>
            </a:xfrm>
            <a:custGeom>
              <a:avLst/>
              <a:gdLst>
                <a:gd name="T0" fmla="*/ 50 w 5"/>
                <a:gd name="T1" fmla="*/ 103 h 10"/>
                <a:gd name="T2" fmla="*/ 0 w 5"/>
                <a:gd name="T3" fmla="*/ 72 h 10"/>
                <a:gd name="T4" fmla="*/ 35 w 5"/>
                <a:gd name="T5" fmla="*/ 0 h 10"/>
                <a:gd name="T6" fmla="*/ 50 w 5"/>
                <a:gd name="T7" fmla="*/ 1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37114" name="Freeform 4536"/>
            <p:cNvSpPr>
              <a:spLocks/>
            </p:cNvSpPr>
            <p:nvPr/>
          </p:nvSpPr>
          <p:spPr bwMode="auto">
            <a:xfrm>
              <a:off x="3043" y="3216"/>
              <a:ext cx="22" cy="34"/>
            </a:xfrm>
            <a:custGeom>
              <a:avLst/>
              <a:gdLst>
                <a:gd name="T0" fmla="*/ 69 w 19"/>
                <a:gd name="T1" fmla="*/ 0 h 28"/>
                <a:gd name="T2" fmla="*/ 0 w 19"/>
                <a:gd name="T3" fmla="*/ 109 h 28"/>
                <a:gd name="T4" fmla="*/ 0 w 19"/>
                <a:gd name="T5" fmla="*/ 287 h 28"/>
                <a:gd name="T6" fmla="*/ 93 w 19"/>
                <a:gd name="T7" fmla="*/ 349 h 28"/>
                <a:gd name="T8" fmla="*/ 125 w 19"/>
                <a:gd name="T9" fmla="*/ 270 h 28"/>
                <a:gd name="T10" fmla="*/ 118 w 19"/>
                <a:gd name="T11" fmla="*/ 50 h 28"/>
                <a:gd name="T12" fmla="*/ 6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7115" name="Freeform 4537"/>
            <p:cNvSpPr>
              <a:spLocks/>
            </p:cNvSpPr>
            <p:nvPr/>
          </p:nvSpPr>
          <p:spPr bwMode="auto">
            <a:xfrm>
              <a:off x="2722" y="2776"/>
              <a:ext cx="213" cy="270"/>
            </a:xfrm>
            <a:custGeom>
              <a:avLst/>
              <a:gdLst>
                <a:gd name="T0" fmla="*/ 790 w 191"/>
                <a:gd name="T1" fmla="*/ 2070 h 218"/>
                <a:gd name="T2" fmla="*/ 727 w 191"/>
                <a:gd name="T3" fmla="*/ 2070 h 218"/>
                <a:gd name="T4" fmla="*/ 662 w 191"/>
                <a:gd name="T5" fmla="*/ 2070 h 218"/>
                <a:gd name="T6" fmla="*/ 662 w 191"/>
                <a:gd name="T7" fmla="*/ 2289 h 218"/>
                <a:gd name="T8" fmla="*/ 662 w 191"/>
                <a:gd name="T9" fmla="*/ 2525 h 218"/>
                <a:gd name="T10" fmla="*/ 649 w 191"/>
                <a:gd name="T11" fmla="*/ 2740 h 218"/>
                <a:gd name="T12" fmla="*/ 649 w 191"/>
                <a:gd name="T13" fmla="*/ 2992 h 218"/>
                <a:gd name="T14" fmla="*/ 701 w 191"/>
                <a:gd name="T15" fmla="*/ 3209 h 218"/>
                <a:gd name="T16" fmla="*/ 743 w 191"/>
                <a:gd name="T17" fmla="*/ 3394 h 218"/>
                <a:gd name="T18" fmla="*/ 646 w 191"/>
                <a:gd name="T19" fmla="*/ 3444 h 218"/>
                <a:gd name="T20" fmla="*/ 541 w 191"/>
                <a:gd name="T21" fmla="*/ 3511 h 218"/>
                <a:gd name="T22" fmla="*/ 485 w 191"/>
                <a:gd name="T23" fmla="*/ 3444 h 218"/>
                <a:gd name="T24" fmla="*/ 432 w 191"/>
                <a:gd name="T25" fmla="*/ 3394 h 218"/>
                <a:gd name="T26" fmla="*/ 418 w 191"/>
                <a:gd name="T27" fmla="*/ 3314 h 218"/>
                <a:gd name="T28" fmla="*/ 336 w 191"/>
                <a:gd name="T29" fmla="*/ 3314 h 218"/>
                <a:gd name="T30" fmla="*/ 279 w 191"/>
                <a:gd name="T31" fmla="*/ 3314 h 218"/>
                <a:gd name="T32" fmla="*/ 191 w 191"/>
                <a:gd name="T33" fmla="*/ 3314 h 218"/>
                <a:gd name="T34" fmla="*/ 122 w 191"/>
                <a:gd name="T35" fmla="*/ 3314 h 218"/>
                <a:gd name="T36" fmla="*/ 77 w 191"/>
                <a:gd name="T37" fmla="*/ 3209 h 218"/>
                <a:gd name="T38" fmla="*/ 0 w 191"/>
                <a:gd name="T39" fmla="*/ 3273 h 218"/>
                <a:gd name="T40" fmla="*/ 0 w 191"/>
                <a:gd name="T41" fmla="*/ 3051 h 218"/>
                <a:gd name="T42" fmla="*/ 2 w 191"/>
                <a:gd name="T43" fmla="*/ 2825 h 218"/>
                <a:gd name="T44" fmla="*/ 35 w 191"/>
                <a:gd name="T45" fmla="*/ 2496 h 218"/>
                <a:gd name="T46" fmla="*/ 60 w 191"/>
                <a:gd name="T47" fmla="*/ 2092 h 218"/>
                <a:gd name="T48" fmla="*/ 96 w 191"/>
                <a:gd name="T49" fmla="*/ 1896 h 218"/>
                <a:gd name="T50" fmla="*/ 122 w 191"/>
                <a:gd name="T51" fmla="*/ 1705 h 218"/>
                <a:gd name="T52" fmla="*/ 117 w 191"/>
                <a:gd name="T53" fmla="*/ 1349 h 218"/>
                <a:gd name="T54" fmla="*/ 96 w 191"/>
                <a:gd name="T55" fmla="*/ 1101 h 218"/>
                <a:gd name="T56" fmla="*/ 86 w 191"/>
                <a:gd name="T57" fmla="*/ 925 h 218"/>
                <a:gd name="T58" fmla="*/ 107 w 191"/>
                <a:gd name="T59" fmla="*/ 752 h 218"/>
                <a:gd name="T60" fmla="*/ 77 w 191"/>
                <a:gd name="T61" fmla="*/ 425 h 218"/>
                <a:gd name="T62" fmla="*/ 43 w 191"/>
                <a:gd name="T63" fmla="*/ 77 h 218"/>
                <a:gd name="T64" fmla="*/ 96 w 191"/>
                <a:gd name="T65" fmla="*/ 0 h 218"/>
                <a:gd name="T66" fmla="*/ 145 w 191"/>
                <a:gd name="T67" fmla="*/ 0 h 218"/>
                <a:gd name="T68" fmla="*/ 204 w 191"/>
                <a:gd name="T69" fmla="*/ 2 h 218"/>
                <a:gd name="T70" fmla="*/ 256 w 191"/>
                <a:gd name="T71" fmla="*/ 2 h 218"/>
                <a:gd name="T72" fmla="*/ 318 w 191"/>
                <a:gd name="T73" fmla="*/ 2 h 218"/>
                <a:gd name="T74" fmla="*/ 336 w 191"/>
                <a:gd name="T75" fmla="*/ 343 h 218"/>
                <a:gd name="T76" fmla="*/ 368 w 191"/>
                <a:gd name="T77" fmla="*/ 580 h 218"/>
                <a:gd name="T78" fmla="*/ 418 w 191"/>
                <a:gd name="T79" fmla="*/ 651 h 218"/>
                <a:gd name="T80" fmla="*/ 493 w 191"/>
                <a:gd name="T81" fmla="*/ 580 h 218"/>
                <a:gd name="T82" fmla="*/ 510 w 191"/>
                <a:gd name="T83" fmla="*/ 343 h 218"/>
                <a:gd name="T84" fmla="*/ 574 w 191"/>
                <a:gd name="T85" fmla="*/ 343 h 218"/>
                <a:gd name="T86" fmla="*/ 569 w 191"/>
                <a:gd name="T87" fmla="*/ 425 h 218"/>
                <a:gd name="T88" fmla="*/ 649 w 191"/>
                <a:gd name="T89" fmla="*/ 455 h 218"/>
                <a:gd name="T90" fmla="*/ 662 w 191"/>
                <a:gd name="T91" fmla="*/ 806 h 218"/>
                <a:gd name="T92" fmla="*/ 662 w 191"/>
                <a:gd name="T93" fmla="*/ 1146 h 218"/>
                <a:gd name="T94" fmla="*/ 681 w 191"/>
                <a:gd name="T95" fmla="*/ 1419 h 218"/>
                <a:gd name="T96" fmla="*/ 681 w 191"/>
                <a:gd name="T97" fmla="*/ 1531 h 218"/>
                <a:gd name="T98" fmla="*/ 743 w 191"/>
                <a:gd name="T99" fmla="*/ 1487 h 218"/>
                <a:gd name="T100" fmla="*/ 790 w 191"/>
                <a:gd name="T101" fmla="*/ 1442 h 218"/>
                <a:gd name="T102" fmla="*/ 790 w 191"/>
                <a:gd name="T103" fmla="*/ 1757 h 218"/>
                <a:gd name="T104" fmla="*/ 790 w 191"/>
                <a:gd name="T105" fmla="*/ 2070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37116" name="Freeform 4538"/>
            <p:cNvSpPr>
              <a:spLocks/>
            </p:cNvSpPr>
            <p:nvPr/>
          </p:nvSpPr>
          <p:spPr bwMode="auto">
            <a:xfrm>
              <a:off x="2727" y="2746"/>
              <a:ext cx="18" cy="30"/>
            </a:xfrm>
            <a:custGeom>
              <a:avLst/>
              <a:gdLst>
                <a:gd name="T0" fmla="*/ 3 w 17"/>
                <a:gd name="T1" fmla="*/ 451 h 24"/>
                <a:gd name="T2" fmla="*/ 0 w 17"/>
                <a:gd name="T3" fmla="*/ 186 h 24"/>
                <a:gd name="T4" fmla="*/ 23 w 17"/>
                <a:gd name="T5" fmla="*/ 0 h 24"/>
                <a:gd name="T6" fmla="*/ 34 w 17"/>
                <a:gd name="T7" fmla="*/ 61 h 24"/>
                <a:gd name="T8" fmla="*/ 23 w 17"/>
                <a:gd name="T9" fmla="*/ 186 h 24"/>
                <a:gd name="T10" fmla="*/ 7 w 17"/>
                <a:gd name="T11" fmla="*/ 413 h 24"/>
                <a:gd name="T12" fmla="*/ 3 w 17"/>
                <a:gd name="T13" fmla="*/ 45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37117" name="Freeform 4539"/>
            <p:cNvSpPr>
              <a:spLocks/>
            </p:cNvSpPr>
            <p:nvPr/>
          </p:nvSpPr>
          <p:spPr bwMode="auto">
            <a:xfrm>
              <a:off x="1219" y="2533"/>
              <a:ext cx="686" cy="861"/>
            </a:xfrm>
            <a:custGeom>
              <a:avLst/>
              <a:gdLst>
                <a:gd name="T0" fmla="*/ 1904 w 615"/>
                <a:gd name="T1" fmla="*/ 2179 h 695"/>
                <a:gd name="T2" fmla="*/ 1875 w 615"/>
                <a:gd name="T3" fmla="*/ 1952 h 695"/>
                <a:gd name="T4" fmla="*/ 1789 w 615"/>
                <a:gd name="T5" fmla="*/ 1806 h 695"/>
                <a:gd name="T6" fmla="*/ 1700 w 615"/>
                <a:gd name="T7" fmla="*/ 1710 h 695"/>
                <a:gd name="T8" fmla="*/ 1614 w 615"/>
                <a:gd name="T9" fmla="*/ 1990 h 695"/>
                <a:gd name="T10" fmla="*/ 1534 w 615"/>
                <a:gd name="T11" fmla="*/ 2024 h 695"/>
                <a:gd name="T12" fmla="*/ 1399 w 615"/>
                <a:gd name="T13" fmla="*/ 1990 h 695"/>
                <a:gd name="T14" fmla="*/ 1506 w 615"/>
                <a:gd name="T15" fmla="*/ 1352 h 695"/>
                <a:gd name="T16" fmla="*/ 1480 w 615"/>
                <a:gd name="T17" fmla="*/ 654 h 695"/>
                <a:gd name="T18" fmla="*/ 1447 w 615"/>
                <a:gd name="T19" fmla="*/ 317 h 695"/>
                <a:gd name="T20" fmla="*/ 1350 w 615"/>
                <a:gd name="T21" fmla="*/ 881 h 695"/>
                <a:gd name="T22" fmla="*/ 1141 w 615"/>
                <a:gd name="T23" fmla="*/ 830 h 695"/>
                <a:gd name="T24" fmla="*/ 989 w 615"/>
                <a:gd name="T25" fmla="*/ 1100 h 695"/>
                <a:gd name="T26" fmla="*/ 924 w 615"/>
                <a:gd name="T27" fmla="*/ 317 h 695"/>
                <a:gd name="T28" fmla="*/ 850 w 615"/>
                <a:gd name="T29" fmla="*/ 0 h 695"/>
                <a:gd name="T30" fmla="*/ 713 w 615"/>
                <a:gd name="T31" fmla="*/ 455 h 695"/>
                <a:gd name="T32" fmla="*/ 635 w 615"/>
                <a:gd name="T33" fmla="*/ 721 h 695"/>
                <a:gd name="T34" fmla="*/ 539 w 615"/>
                <a:gd name="T35" fmla="*/ 1272 h 695"/>
                <a:gd name="T36" fmla="*/ 432 w 615"/>
                <a:gd name="T37" fmla="*/ 1146 h 695"/>
                <a:gd name="T38" fmla="*/ 357 w 615"/>
                <a:gd name="T39" fmla="*/ 989 h 695"/>
                <a:gd name="T40" fmla="*/ 293 w 615"/>
                <a:gd name="T41" fmla="*/ 1272 h 695"/>
                <a:gd name="T42" fmla="*/ 279 w 615"/>
                <a:gd name="T43" fmla="*/ 1908 h 695"/>
                <a:gd name="T44" fmla="*/ 165 w 615"/>
                <a:gd name="T45" fmla="*/ 2751 h 695"/>
                <a:gd name="T46" fmla="*/ 29 w 615"/>
                <a:gd name="T47" fmla="*/ 3393 h 695"/>
                <a:gd name="T48" fmla="*/ 45 w 615"/>
                <a:gd name="T49" fmla="*/ 4203 h 695"/>
                <a:gd name="T50" fmla="*/ 215 w 615"/>
                <a:gd name="T51" fmla="*/ 4252 h 695"/>
                <a:gd name="T52" fmla="*/ 385 w 615"/>
                <a:gd name="T53" fmla="*/ 4666 h 695"/>
                <a:gd name="T54" fmla="*/ 552 w 615"/>
                <a:gd name="T55" fmla="*/ 4317 h 695"/>
                <a:gd name="T56" fmla="*/ 671 w 615"/>
                <a:gd name="T57" fmla="*/ 5087 h 695"/>
                <a:gd name="T58" fmla="*/ 898 w 615"/>
                <a:gd name="T59" fmla="*/ 5556 h 695"/>
                <a:gd name="T60" fmla="*/ 928 w 615"/>
                <a:gd name="T61" fmla="*/ 6193 h 695"/>
                <a:gd name="T62" fmla="*/ 1096 w 615"/>
                <a:gd name="T63" fmla="*/ 6658 h 695"/>
                <a:gd name="T64" fmla="*/ 1085 w 615"/>
                <a:gd name="T65" fmla="*/ 7275 h 695"/>
                <a:gd name="T66" fmla="*/ 1188 w 615"/>
                <a:gd name="T67" fmla="*/ 7917 h 695"/>
                <a:gd name="T68" fmla="*/ 1315 w 615"/>
                <a:gd name="T69" fmla="*/ 8424 h 695"/>
                <a:gd name="T70" fmla="*/ 1391 w 615"/>
                <a:gd name="T71" fmla="*/ 8871 h 695"/>
                <a:gd name="T72" fmla="*/ 1297 w 615"/>
                <a:gd name="T73" fmla="*/ 9688 h 695"/>
                <a:gd name="T74" fmla="*/ 1230 w 615"/>
                <a:gd name="T75" fmla="*/ 10218 h 695"/>
                <a:gd name="T76" fmla="*/ 1436 w 615"/>
                <a:gd name="T77" fmla="*/ 10728 h 695"/>
                <a:gd name="T78" fmla="*/ 1534 w 615"/>
                <a:gd name="T79" fmla="*/ 11052 h 695"/>
                <a:gd name="T80" fmla="*/ 1604 w 615"/>
                <a:gd name="T81" fmla="*/ 10411 h 695"/>
                <a:gd name="T82" fmla="*/ 1642 w 615"/>
                <a:gd name="T83" fmla="*/ 10243 h 695"/>
                <a:gd name="T84" fmla="*/ 1574 w 615"/>
                <a:gd name="T85" fmla="*/ 10762 h 695"/>
                <a:gd name="T86" fmla="*/ 1711 w 615"/>
                <a:gd name="T87" fmla="*/ 9836 h 695"/>
                <a:gd name="T88" fmla="*/ 1731 w 615"/>
                <a:gd name="T89" fmla="*/ 9228 h 695"/>
                <a:gd name="T90" fmla="*/ 1722 w 615"/>
                <a:gd name="T91" fmla="*/ 8834 h 695"/>
                <a:gd name="T92" fmla="*/ 1904 w 615"/>
                <a:gd name="T93" fmla="*/ 8341 h 695"/>
                <a:gd name="T94" fmla="*/ 2008 w 615"/>
                <a:gd name="T95" fmla="*/ 8137 h 695"/>
                <a:gd name="T96" fmla="*/ 2154 w 615"/>
                <a:gd name="T97" fmla="*/ 7917 h 695"/>
                <a:gd name="T98" fmla="*/ 2250 w 615"/>
                <a:gd name="T99" fmla="*/ 7068 h 695"/>
                <a:gd name="T100" fmla="*/ 2288 w 615"/>
                <a:gd name="T101" fmla="*/ 5964 h 695"/>
                <a:gd name="T102" fmla="*/ 2288 w 615"/>
                <a:gd name="T103" fmla="*/ 5206 h 695"/>
                <a:gd name="T104" fmla="*/ 2388 w 615"/>
                <a:gd name="T105" fmla="*/ 4767 h 695"/>
                <a:gd name="T106" fmla="*/ 2474 w 615"/>
                <a:gd name="T107" fmla="*/ 4280 h 695"/>
                <a:gd name="T108" fmla="*/ 2480 w 615"/>
                <a:gd name="T109" fmla="*/ 2968 h 695"/>
                <a:gd name="T110" fmla="*/ 2240 w 615"/>
                <a:gd name="T111" fmla="*/ 2418 h 695"/>
                <a:gd name="T112" fmla="*/ 1971 w 615"/>
                <a:gd name="T113" fmla="*/ 222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37118" name="Freeform 4540"/>
            <p:cNvSpPr>
              <a:spLocks/>
            </p:cNvSpPr>
            <p:nvPr/>
          </p:nvSpPr>
          <p:spPr bwMode="auto">
            <a:xfrm>
              <a:off x="1623" y="2650"/>
              <a:ext cx="41" cy="38"/>
            </a:xfrm>
            <a:custGeom>
              <a:avLst/>
              <a:gdLst>
                <a:gd name="T0" fmla="*/ 68 w 37"/>
                <a:gd name="T1" fmla="*/ 408 h 31"/>
                <a:gd name="T2" fmla="*/ 61 w 37"/>
                <a:gd name="T3" fmla="*/ 408 h 31"/>
                <a:gd name="T4" fmla="*/ 27 w 37"/>
                <a:gd name="T5" fmla="*/ 367 h 31"/>
                <a:gd name="T6" fmla="*/ 4 w 37"/>
                <a:gd name="T7" fmla="*/ 444 h 31"/>
                <a:gd name="T8" fmla="*/ 0 w 37"/>
                <a:gd name="T9" fmla="*/ 244 h 31"/>
                <a:gd name="T10" fmla="*/ 2 w 37"/>
                <a:gd name="T11" fmla="*/ 244 h 31"/>
                <a:gd name="T12" fmla="*/ 0 w 37"/>
                <a:gd name="T13" fmla="*/ 137 h 31"/>
                <a:gd name="T14" fmla="*/ 4 w 37"/>
                <a:gd name="T15" fmla="*/ 0 h 31"/>
                <a:gd name="T16" fmla="*/ 79 w 37"/>
                <a:gd name="T17" fmla="*/ 47 h 31"/>
                <a:gd name="T18" fmla="*/ 139 w 37"/>
                <a:gd name="T19" fmla="*/ 71 h 31"/>
                <a:gd name="T20" fmla="*/ 109 w 37"/>
                <a:gd name="T21" fmla="*/ 260 h 31"/>
                <a:gd name="T22" fmla="*/ 109 w 37"/>
                <a:gd name="T23" fmla="*/ 310 h 31"/>
                <a:gd name="T24" fmla="*/ 99 w 37"/>
                <a:gd name="T25" fmla="*/ 367 h 31"/>
                <a:gd name="T26" fmla="*/ 88 w 37"/>
                <a:gd name="T27" fmla="*/ 367 h 31"/>
                <a:gd name="T28" fmla="*/ 68 w 37"/>
                <a:gd name="T29" fmla="*/ 408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37119" name="Freeform 4541"/>
            <p:cNvSpPr>
              <a:spLocks/>
            </p:cNvSpPr>
            <p:nvPr/>
          </p:nvSpPr>
          <p:spPr bwMode="auto">
            <a:xfrm>
              <a:off x="2681" y="2598"/>
              <a:ext cx="35" cy="30"/>
            </a:xfrm>
            <a:custGeom>
              <a:avLst/>
              <a:gdLst>
                <a:gd name="T0" fmla="*/ 33 w 31"/>
                <a:gd name="T1" fmla="*/ 451 h 24"/>
                <a:gd name="T2" fmla="*/ 0 w 31"/>
                <a:gd name="T3" fmla="*/ 361 h 24"/>
                <a:gd name="T4" fmla="*/ 2 w 31"/>
                <a:gd name="T5" fmla="*/ 270 h 24"/>
                <a:gd name="T6" fmla="*/ 33 w 31"/>
                <a:gd name="T7" fmla="*/ 0 h 24"/>
                <a:gd name="T8" fmla="*/ 89 w 31"/>
                <a:gd name="T9" fmla="*/ 0 h 24"/>
                <a:gd name="T10" fmla="*/ 151 w 31"/>
                <a:gd name="T11" fmla="*/ 49 h 24"/>
                <a:gd name="T12" fmla="*/ 151 w 31"/>
                <a:gd name="T13" fmla="*/ 451 h 24"/>
                <a:gd name="T14" fmla="*/ 89 w 31"/>
                <a:gd name="T15" fmla="*/ 451 h 24"/>
                <a:gd name="T16" fmla="*/ 33 w 31"/>
                <a:gd name="T17" fmla="*/ 45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37120" name="Freeform 4542"/>
            <p:cNvSpPr>
              <a:spLocks/>
            </p:cNvSpPr>
            <p:nvPr/>
          </p:nvSpPr>
          <p:spPr bwMode="auto">
            <a:xfrm>
              <a:off x="2666" y="2566"/>
              <a:ext cx="9" cy="11"/>
            </a:xfrm>
            <a:custGeom>
              <a:avLst/>
              <a:gdLst>
                <a:gd name="T0" fmla="*/ 180 w 7"/>
                <a:gd name="T1" fmla="*/ 0 h 9"/>
                <a:gd name="T2" fmla="*/ 126 w 7"/>
                <a:gd name="T3" fmla="*/ 0 h 9"/>
                <a:gd name="T4" fmla="*/ 0 w 7"/>
                <a:gd name="T5" fmla="*/ 119 h 9"/>
                <a:gd name="T6" fmla="*/ 18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121" name="Freeform 4543"/>
            <p:cNvSpPr>
              <a:spLocks/>
            </p:cNvSpPr>
            <p:nvPr/>
          </p:nvSpPr>
          <p:spPr bwMode="auto">
            <a:xfrm>
              <a:off x="2671" y="2600"/>
              <a:ext cx="100" cy="136"/>
            </a:xfrm>
            <a:custGeom>
              <a:avLst/>
              <a:gdLst>
                <a:gd name="T0" fmla="*/ 57 w 90"/>
                <a:gd name="T1" fmla="*/ 382 h 109"/>
                <a:gd name="T2" fmla="*/ 41 w 90"/>
                <a:gd name="T3" fmla="*/ 453 h 109"/>
                <a:gd name="T4" fmla="*/ 27 w 90"/>
                <a:gd name="T5" fmla="*/ 515 h 109"/>
                <a:gd name="T6" fmla="*/ 63 w 90"/>
                <a:gd name="T7" fmla="*/ 643 h 109"/>
                <a:gd name="T8" fmla="*/ 33 w 90"/>
                <a:gd name="T9" fmla="*/ 589 h 109"/>
                <a:gd name="T10" fmla="*/ 4 w 90"/>
                <a:gd name="T11" fmla="*/ 926 h 109"/>
                <a:gd name="T12" fmla="*/ 0 w 90"/>
                <a:gd name="T13" fmla="*/ 926 h 109"/>
                <a:gd name="T14" fmla="*/ 4 w 90"/>
                <a:gd name="T15" fmla="*/ 1144 h 109"/>
                <a:gd name="T16" fmla="*/ 33 w 90"/>
                <a:gd name="T17" fmla="*/ 1158 h 109"/>
                <a:gd name="T18" fmla="*/ 4 w 90"/>
                <a:gd name="T19" fmla="*/ 1098 h 109"/>
                <a:gd name="T20" fmla="*/ 33 w 90"/>
                <a:gd name="T21" fmla="*/ 1261 h 109"/>
                <a:gd name="T22" fmla="*/ 33 w 90"/>
                <a:gd name="T23" fmla="*/ 1261 h 109"/>
                <a:gd name="T24" fmla="*/ 74 w 90"/>
                <a:gd name="T25" fmla="*/ 1479 h 109"/>
                <a:gd name="T26" fmla="*/ 63 w 90"/>
                <a:gd name="T27" fmla="*/ 1479 h 109"/>
                <a:gd name="T28" fmla="*/ 101 w 90"/>
                <a:gd name="T29" fmla="*/ 1691 h 109"/>
                <a:gd name="T30" fmla="*/ 137 w 90"/>
                <a:gd name="T31" fmla="*/ 1944 h 109"/>
                <a:gd name="T32" fmla="*/ 153 w 90"/>
                <a:gd name="T33" fmla="*/ 1780 h 109"/>
                <a:gd name="T34" fmla="*/ 181 w 90"/>
                <a:gd name="T35" fmla="*/ 1845 h 109"/>
                <a:gd name="T36" fmla="*/ 184 w 90"/>
                <a:gd name="T37" fmla="*/ 1780 h 109"/>
                <a:gd name="T38" fmla="*/ 181 w 90"/>
                <a:gd name="T39" fmla="*/ 1632 h 109"/>
                <a:gd name="T40" fmla="*/ 181 w 90"/>
                <a:gd name="T41" fmla="*/ 1563 h 109"/>
                <a:gd name="T42" fmla="*/ 181 w 90"/>
                <a:gd name="T43" fmla="*/ 1479 h 109"/>
                <a:gd name="T44" fmla="*/ 223 w 90"/>
                <a:gd name="T45" fmla="*/ 1441 h 109"/>
                <a:gd name="T46" fmla="*/ 232 w 90"/>
                <a:gd name="T47" fmla="*/ 1261 h 109"/>
                <a:gd name="T48" fmla="*/ 264 w 90"/>
                <a:gd name="T49" fmla="*/ 1441 h 109"/>
                <a:gd name="T50" fmla="*/ 292 w 90"/>
                <a:gd name="T51" fmla="*/ 1355 h 109"/>
                <a:gd name="T52" fmla="*/ 318 w 90"/>
                <a:gd name="T53" fmla="*/ 1479 h 109"/>
                <a:gd name="T54" fmla="*/ 333 w 90"/>
                <a:gd name="T55" fmla="*/ 1381 h 109"/>
                <a:gd name="T56" fmla="*/ 354 w 90"/>
                <a:gd name="T57" fmla="*/ 926 h 109"/>
                <a:gd name="T58" fmla="*/ 318 w 90"/>
                <a:gd name="T59" fmla="*/ 643 h 109"/>
                <a:gd name="T60" fmla="*/ 342 w 90"/>
                <a:gd name="T61" fmla="*/ 453 h 109"/>
                <a:gd name="T62" fmla="*/ 342 w 90"/>
                <a:gd name="T63" fmla="*/ 233 h 109"/>
                <a:gd name="T64" fmla="*/ 264 w 90"/>
                <a:gd name="T65" fmla="*/ 291 h 109"/>
                <a:gd name="T66" fmla="*/ 280 w 90"/>
                <a:gd name="T67" fmla="*/ 0 h 109"/>
                <a:gd name="T68" fmla="*/ 210 w 90"/>
                <a:gd name="T69" fmla="*/ 0 h 109"/>
                <a:gd name="T70" fmla="*/ 153 w 90"/>
                <a:gd name="T71" fmla="*/ 0 h 109"/>
                <a:gd name="T72" fmla="*/ 153 w 90"/>
                <a:gd name="T73" fmla="*/ 382 h 109"/>
                <a:gd name="T74" fmla="*/ 109 w 90"/>
                <a:gd name="T75" fmla="*/ 382 h 109"/>
                <a:gd name="T76" fmla="*/ 63 w 90"/>
                <a:gd name="T77" fmla="*/ 382 h 109"/>
                <a:gd name="T78" fmla="*/ 57 w 90"/>
                <a:gd name="T79" fmla="*/ 382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37122" name="Freeform 4544"/>
            <p:cNvSpPr>
              <a:spLocks/>
            </p:cNvSpPr>
            <p:nvPr/>
          </p:nvSpPr>
          <p:spPr bwMode="auto">
            <a:xfrm>
              <a:off x="1435" y="3074"/>
              <a:ext cx="147" cy="183"/>
            </a:xfrm>
            <a:custGeom>
              <a:avLst/>
              <a:gdLst>
                <a:gd name="T0" fmla="*/ 28 w 132"/>
                <a:gd name="T1" fmla="*/ 230 h 147"/>
                <a:gd name="T2" fmla="*/ 4 w 132"/>
                <a:gd name="T3" fmla="*/ 561 h 147"/>
                <a:gd name="T4" fmla="*/ 0 w 132"/>
                <a:gd name="T5" fmla="*/ 905 h 147"/>
                <a:gd name="T6" fmla="*/ 66 w 132"/>
                <a:gd name="T7" fmla="*/ 1137 h 147"/>
                <a:gd name="T8" fmla="*/ 120 w 132"/>
                <a:gd name="T9" fmla="*/ 1403 h 147"/>
                <a:gd name="T10" fmla="*/ 184 w 132"/>
                <a:gd name="T11" fmla="*/ 1530 h 147"/>
                <a:gd name="T12" fmla="*/ 228 w 132"/>
                <a:gd name="T13" fmla="*/ 1596 h 147"/>
                <a:gd name="T14" fmla="*/ 286 w 132"/>
                <a:gd name="T15" fmla="*/ 1762 h 147"/>
                <a:gd name="T16" fmla="*/ 349 w 132"/>
                <a:gd name="T17" fmla="*/ 1875 h 147"/>
                <a:gd name="T18" fmla="*/ 316 w 132"/>
                <a:gd name="T19" fmla="*/ 2175 h 147"/>
                <a:gd name="T20" fmla="*/ 293 w 132"/>
                <a:gd name="T21" fmla="*/ 2451 h 147"/>
                <a:gd name="T22" fmla="*/ 373 w 132"/>
                <a:gd name="T23" fmla="*/ 2491 h 147"/>
                <a:gd name="T24" fmla="*/ 454 w 132"/>
                <a:gd name="T25" fmla="*/ 2542 h 147"/>
                <a:gd name="T26" fmla="*/ 487 w 132"/>
                <a:gd name="T27" fmla="*/ 2451 h 147"/>
                <a:gd name="T28" fmla="*/ 538 w 132"/>
                <a:gd name="T29" fmla="*/ 2118 h 147"/>
                <a:gd name="T30" fmla="*/ 525 w 132"/>
                <a:gd name="T31" fmla="*/ 1910 h 147"/>
                <a:gd name="T32" fmla="*/ 525 w 132"/>
                <a:gd name="T33" fmla="*/ 1677 h 147"/>
                <a:gd name="T34" fmla="*/ 538 w 132"/>
                <a:gd name="T35" fmla="*/ 1417 h 147"/>
                <a:gd name="T36" fmla="*/ 499 w 132"/>
                <a:gd name="T37" fmla="*/ 1417 h 147"/>
                <a:gd name="T38" fmla="*/ 459 w 132"/>
                <a:gd name="T39" fmla="*/ 1417 h 147"/>
                <a:gd name="T40" fmla="*/ 454 w 132"/>
                <a:gd name="T41" fmla="*/ 1137 h 147"/>
                <a:gd name="T42" fmla="*/ 433 w 132"/>
                <a:gd name="T43" fmla="*/ 905 h 147"/>
                <a:gd name="T44" fmla="*/ 380 w 132"/>
                <a:gd name="T45" fmla="*/ 905 h 147"/>
                <a:gd name="T46" fmla="*/ 293 w 132"/>
                <a:gd name="T47" fmla="*/ 833 h 147"/>
                <a:gd name="T48" fmla="*/ 286 w 132"/>
                <a:gd name="T49" fmla="*/ 411 h 147"/>
                <a:gd name="T50" fmla="*/ 266 w 132"/>
                <a:gd name="T51" fmla="*/ 286 h 147"/>
                <a:gd name="T52" fmla="*/ 266 w 132"/>
                <a:gd name="T53" fmla="*/ 213 h 147"/>
                <a:gd name="T54" fmla="*/ 208 w 132"/>
                <a:gd name="T55" fmla="*/ 0 h 147"/>
                <a:gd name="T56" fmla="*/ 120 w 132"/>
                <a:gd name="T57" fmla="*/ 77 h 147"/>
                <a:gd name="T58" fmla="*/ 35 w 132"/>
                <a:gd name="T59" fmla="*/ 77 h 147"/>
                <a:gd name="T60" fmla="*/ 28 w 132"/>
                <a:gd name="T61" fmla="*/ 230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37123" name="Freeform 4545"/>
            <p:cNvSpPr>
              <a:spLocks/>
            </p:cNvSpPr>
            <p:nvPr/>
          </p:nvSpPr>
          <p:spPr bwMode="auto">
            <a:xfrm>
              <a:off x="2629" y="2638"/>
              <a:ext cx="5" cy="9"/>
            </a:xfrm>
            <a:custGeom>
              <a:avLst/>
              <a:gdLst>
                <a:gd name="T0" fmla="*/ 5 w 5"/>
                <a:gd name="T1" fmla="*/ 59 h 7"/>
                <a:gd name="T2" fmla="*/ 2 w 5"/>
                <a:gd name="T3" fmla="*/ 180 h 7"/>
                <a:gd name="T4" fmla="*/ 0 w 5"/>
                <a:gd name="T5" fmla="*/ 126 h 7"/>
                <a:gd name="T6" fmla="*/ 2 w 5"/>
                <a:gd name="T7" fmla="*/ 0 h 7"/>
                <a:gd name="T8" fmla="*/ 5 w 5"/>
                <a:gd name="T9" fmla="*/ 5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7124" name="Freeform 4546"/>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125" name="Freeform 4547"/>
            <p:cNvSpPr>
              <a:spLocks/>
            </p:cNvSpPr>
            <p:nvPr/>
          </p:nvSpPr>
          <p:spPr bwMode="auto">
            <a:xfrm>
              <a:off x="3034" y="2671"/>
              <a:ext cx="190" cy="234"/>
            </a:xfrm>
            <a:custGeom>
              <a:avLst/>
              <a:gdLst>
                <a:gd name="T0" fmla="*/ 551 w 170"/>
                <a:gd name="T1" fmla="*/ 651 h 189"/>
                <a:gd name="T2" fmla="*/ 551 w 170"/>
                <a:gd name="T3" fmla="*/ 561 h 189"/>
                <a:gd name="T4" fmla="*/ 479 w 170"/>
                <a:gd name="T5" fmla="*/ 425 h 189"/>
                <a:gd name="T6" fmla="*/ 420 w 170"/>
                <a:gd name="T7" fmla="*/ 277 h 189"/>
                <a:gd name="T8" fmla="*/ 369 w 170"/>
                <a:gd name="T9" fmla="*/ 118 h 189"/>
                <a:gd name="T10" fmla="*/ 297 w 170"/>
                <a:gd name="T11" fmla="*/ 0 h 189"/>
                <a:gd name="T12" fmla="*/ 253 w 170"/>
                <a:gd name="T13" fmla="*/ 0 h 189"/>
                <a:gd name="T14" fmla="*/ 181 w 170"/>
                <a:gd name="T15" fmla="*/ 0 h 189"/>
                <a:gd name="T16" fmla="*/ 130 w 170"/>
                <a:gd name="T17" fmla="*/ 0 h 189"/>
                <a:gd name="T18" fmla="*/ 68 w 170"/>
                <a:gd name="T19" fmla="*/ 0 h 189"/>
                <a:gd name="T20" fmla="*/ 97 w 170"/>
                <a:gd name="T21" fmla="*/ 392 h 189"/>
                <a:gd name="T22" fmla="*/ 78 w 170"/>
                <a:gd name="T23" fmla="*/ 392 h 189"/>
                <a:gd name="T24" fmla="*/ 78 w 170"/>
                <a:gd name="T25" fmla="*/ 535 h 189"/>
                <a:gd name="T26" fmla="*/ 97 w 170"/>
                <a:gd name="T27" fmla="*/ 605 h 189"/>
                <a:gd name="T28" fmla="*/ 50 w 170"/>
                <a:gd name="T29" fmla="*/ 806 h 189"/>
                <a:gd name="T30" fmla="*/ 4 w 170"/>
                <a:gd name="T31" fmla="*/ 979 h 189"/>
                <a:gd name="T32" fmla="*/ 0 w 170"/>
                <a:gd name="T33" fmla="*/ 979 h 189"/>
                <a:gd name="T34" fmla="*/ 0 w 170"/>
                <a:gd name="T35" fmla="*/ 1161 h 189"/>
                <a:gd name="T36" fmla="*/ 0 w 170"/>
                <a:gd name="T37" fmla="*/ 1361 h 189"/>
                <a:gd name="T38" fmla="*/ 29 w 170"/>
                <a:gd name="T39" fmla="*/ 1633 h 189"/>
                <a:gd name="T40" fmla="*/ 61 w 170"/>
                <a:gd name="T41" fmla="*/ 1811 h 189"/>
                <a:gd name="T42" fmla="*/ 78 w 170"/>
                <a:gd name="T43" fmla="*/ 2061 h 189"/>
                <a:gd name="T44" fmla="*/ 87 w 170"/>
                <a:gd name="T45" fmla="*/ 2086 h 189"/>
                <a:gd name="T46" fmla="*/ 162 w 170"/>
                <a:gd name="T47" fmla="*/ 2234 h 189"/>
                <a:gd name="T48" fmla="*/ 227 w 170"/>
                <a:gd name="T49" fmla="*/ 2385 h 189"/>
                <a:gd name="T50" fmla="*/ 297 w 170"/>
                <a:gd name="T51" fmla="*/ 2432 h 189"/>
                <a:gd name="T52" fmla="*/ 317 w 170"/>
                <a:gd name="T53" fmla="*/ 2503 h 189"/>
                <a:gd name="T54" fmla="*/ 336 w 170"/>
                <a:gd name="T55" fmla="*/ 2776 h 189"/>
                <a:gd name="T56" fmla="*/ 359 w 170"/>
                <a:gd name="T57" fmla="*/ 3038 h 189"/>
                <a:gd name="T58" fmla="*/ 392 w 170"/>
                <a:gd name="T59" fmla="*/ 3038 h 189"/>
                <a:gd name="T60" fmla="*/ 420 w 170"/>
                <a:gd name="T61" fmla="*/ 3011 h 189"/>
                <a:gd name="T62" fmla="*/ 501 w 170"/>
                <a:gd name="T63" fmla="*/ 3038 h 189"/>
                <a:gd name="T64" fmla="*/ 551 w 170"/>
                <a:gd name="T65" fmla="*/ 2953 h 189"/>
                <a:gd name="T66" fmla="*/ 580 w 170"/>
                <a:gd name="T67" fmla="*/ 2953 h 189"/>
                <a:gd name="T68" fmla="*/ 648 w 170"/>
                <a:gd name="T69" fmla="*/ 2845 h 189"/>
                <a:gd name="T70" fmla="*/ 722 w 170"/>
                <a:gd name="T71" fmla="*/ 2697 h 189"/>
                <a:gd name="T72" fmla="*/ 684 w 170"/>
                <a:gd name="T73" fmla="*/ 2503 h 189"/>
                <a:gd name="T74" fmla="*/ 668 w 170"/>
                <a:gd name="T75" fmla="*/ 2287 h 189"/>
                <a:gd name="T76" fmla="*/ 663 w 170"/>
                <a:gd name="T77" fmla="*/ 2016 h 189"/>
                <a:gd name="T78" fmla="*/ 648 w 170"/>
                <a:gd name="T79" fmla="*/ 1951 h 189"/>
                <a:gd name="T80" fmla="*/ 668 w 170"/>
                <a:gd name="T81" fmla="*/ 1671 h 189"/>
                <a:gd name="T82" fmla="*/ 618 w 170"/>
                <a:gd name="T83" fmla="*/ 1409 h 189"/>
                <a:gd name="T84" fmla="*/ 648 w 170"/>
                <a:gd name="T85" fmla="*/ 1028 h 189"/>
                <a:gd name="T86" fmla="*/ 605 w 170"/>
                <a:gd name="T87" fmla="*/ 830 h 189"/>
                <a:gd name="T88" fmla="*/ 551 w 170"/>
                <a:gd name="T89" fmla="*/ 65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37126" name="Freeform 4548"/>
            <p:cNvSpPr>
              <a:spLocks/>
            </p:cNvSpPr>
            <p:nvPr/>
          </p:nvSpPr>
          <p:spPr bwMode="auto">
            <a:xfrm>
              <a:off x="3204" y="2776"/>
              <a:ext cx="6" cy="16"/>
            </a:xfrm>
            <a:custGeom>
              <a:avLst/>
              <a:gdLst>
                <a:gd name="T0" fmla="*/ 50 w 5"/>
                <a:gd name="T1" fmla="*/ 491 h 12"/>
                <a:gd name="T2" fmla="*/ 35 w 5"/>
                <a:gd name="T3" fmla="*/ 0 h 12"/>
                <a:gd name="T4" fmla="*/ 0 w 5"/>
                <a:gd name="T5" fmla="*/ 207 h 12"/>
                <a:gd name="T6" fmla="*/ 50 w 5"/>
                <a:gd name="T7" fmla="*/ 49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7127" name="Freeform 4549"/>
            <p:cNvSpPr>
              <a:spLocks/>
            </p:cNvSpPr>
            <p:nvPr/>
          </p:nvSpPr>
          <p:spPr bwMode="auto">
            <a:xfrm>
              <a:off x="3038" y="2553"/>
              <a:ext cx="93" cy="127"/>
            </a:xfrm>
            <a:custGeom>
              <a:avLst/>
              <a:gdLst>
                <a:gd name="T0" fmla="*/ 326 w 83"/>
                <a:gd name="T1" fmla="*/ 265 h 102"/>
                <a:gd name="T2" fmla="*/ 292 w 83"/>
                <a:gd name="T3" fmla="*/ 0 h 102"/>
                <a:gd name="T4" fmla="*/ 261 w 83"/>
                <a:gd name="T5" fmla="*/ 171 h 102"/>
                <a:gd name="T6" fmla="*/ 187 w 83"/>
                <a:gd name="T7" fmla="*/ 171 h 102"/>
                <a:gd name="T8" fmla="*/ 159 w 83"/>
                <a:gd name="T9" fmla="*/ 213 h 102"/>
                <a:gd name="T10" fmla="*/ 136 w 83"/>
                <a:gd name="T11" fmla="*/ 171 h 102"/>
                <a:gd name="T12" fmla="*/ 85 w 83"/>
                <a:gd name="T13" fmla="*/ 213 h 102"/>
                <a:gd name="T14" fmla="*/ 85 w 83"/>
                <a:gd name="T15" fmla="*/ 265 h 102"/>
                <a:gd name="T16" fmla="*/ 76 w 83"/>
                <a:gd name="T17" fmla="*/ 499 h 102"/>
                <a:gd name="T18" fmla="*/ 113 w 83"/>
                <a:gd name="T19" fmla="*/ 656 h 102"/>
                <a:gd name="T20" fmla="*/ 68 w 83"/>
                <a:gd name="T21" fmla="*/ 865 h 102"/>
                <a:gd name="T22" fmla="*/ 24 w 83"/>
                <a:gd name="T23" fmla="*/ 1077 h 102"/>
                <a:gd name="T24" fmla="*/ 3 w 83"/>
                <a:gd name="T25" fmla="*/ 1403 h 102"/>
                <a:gd name="T26" fmla="*/ 0 w 83"/>
                <a:gd name="T27" fmla="*/ 1763 h 102"/>
                <a:gd name="T28" fmla="*/ 3 w 83"/>
                <a:gd name="T29" fmla="*/ 1763 h 102"/>
                <a:gd name="T30" fmla="*/ 54 w 83"/>
                <a:gd name="T31" fmla="*/ 1645 h 102"/>
                <a:gd name="T32" fmla="*/ 113 w 83"/>
                <a:gd name="T33" fmla="*/ 1645 h 102"/>
                <a:gd name="T34" fmla="*/ 167 w 83"/>
                <a:gd name="T35" fmla="*/ 1645 h 102"/>
                <a:gd name="T36" fmla="*/ 239 w 83"/>
                <a:gd name="T37" fmla="*/ 1645 h 102"/>
                <a:gd name="T38" fmla="*/ 292 w 83"/>
                <a:gd name="T39" fmla="*/ 1645 h 102"/>
                <a:gd name="T40" fmla="*/ 292 w 83"/>
                <a:gd name="T41" fmla="*/ 1282 h 102"/>
                <a:gd name="T42" fmla="*/ 348 w 83"/>
                <a:gd name="T43" fmla="*/ 987 h 102"/>
                <a:gd name="T44" fmla="*/ 365 w 83"/>
                <a:gd name="T45" fmla="*/ 740 h 102"/>
                <a:gd name="T46" fmla="*/ 348 w 83"/>
                <a:gd name="T47" fmla="*/ 499 h 102"/>
                <a:gd name="T48" fmla="*/ 326 w 83"/>
                <a:gd name="T49" fmla="*/ 265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37128" name="Freeform 4550"/>
            <p:cNvSpPr>
              <a:spLocks/>
            </p:cNvSpPr>
            <p:nvPr/>
          </p:nvSpPr>
          <p:spPr bwMode="auto">
            <a:xfrm>
              <a:off x="2729" y="2531"/>
              <a:ext cx="338" cy="413"/>
            </a:xfrm>
            <a:custGeom>
              <a:avLst/>
              <a:gdLst>
                <a:gd name="T0" fmla="*/ 1157 w 302"/>
                <a:gd name="T1" fmla="*/ 2173 h 333"/>
                <a:gd name="T2" fmla="*/ 1148 w 302"/>
                <a:gd name="T3" fmla="*/ 2368 h 333"/>
                <a:gd name="T4" fmla="*/ 1162 w 302"/>
                <a:gd name="T5" fmla="*/ 2627 h 333"/>
                <a:gd name="T6" fmla="*/ 1175 w 302"/>
                <a:gd name="T7" fmla="*/ 3056 h 333"/>
                <a:gd name="T8" fmla="*/ 1207 w 302"/>
                <a:gd name="T9" fmla="*/ 3545 h 333"/>
                <a:gd name="T10" fmla="*/ 1262 w 302"/>
                <a:gd name="T11" fmla="*/ 3965 h 333"/>
                <a:gd name="T12" fmla="*/ 1148 w 302"/>
                <a:gd name="T13" fmla="*/ 4027 h 333"/>
                <a:gd name="T14" fmla="*/ 1116 w 302"/>
                <a:gd name="T15" fmla="*/ 4528 h 333"/>
                <a:gd name="T16" fmla="*/ 1104 w 302"/>
                <a:gd name="T17" fmla="*/ 4994 h 333"/>
                <a:gd name="T18" fmla="*/ 1195 w 302"/>
                <a:gd name="T19" fmla="*/ 5122 h 333"/>
                <a:gd name="T20" fmla="*/ 1157 w 302"/>
                <a:gd name="T21" fmla="*/ 5469 h 333"/>
                <a:gd name="T22" fmla="*/ 1071 w 302"/>
                <a:gd name="T23" fmla="*/ 5197 h 333"/>
                <a:gd name="T24" fmla="*/ 1008 w 302"/>
                <a:gd name="T25" fmla="*/ 4971 h 333"/>
                <a:gd name="T26" fmla="*/ 884 w 302"/>
                <a:gd name="T27" fmla="*/ 4923 h 333"/>
                <a:gd name="T28" fmla="*/ 819 w 302"/>
                <a:gd name="T29" fmla="*/ 4874 h 333"/>
                <a:gd name="T30" fmla="*/ 745 w 302"/>
                <a:gd name="T31" fmla="*/ 4759 h 333"/>
                <a:gd name="T32" fmla="*/ 683 w 302"/>
                <a:gd name="T33" fmla="*/ 4701 h 333"/>
                <a:gd name="T34" fmla="*/ 661 w 302"/>
                <a:gd name="T35" fmla="*/ 4079 h 333"/>
                <a:gd name="T36" fmla="*/ 557 w 302"/>
                <a:gd name="T37" fmla="*/ 3686 h 333"/>
                <a:gd name="T38" fmla="*/ 498 w 302"/>
                <a:gd name="T39" fmla="*/ 3592 h 333"/>
                <a:gd name="T40" fmla="*/ 410 w 302"/>
                <a:gd name="T41" fmla="*/ 3908 h 333"/>
                <a:gd name="T42" fmla="*/ 327 w 302"/>
                <a:gd name="T43" fmla="*/ 3592 h 333"/>
                <a:gd name="T44" fmla="*/ 242 w 302"/>
                <a:gd name="T45" fmla="*/ 3289 h 333"/>
                <a:gd name="T46" fmla="*/ 120 w 302"/>
                <a:gd name="T47" fmla="*/ 3258 h 333"/>
                <a:gd name="T48" fmla="*/ 4 w 302"/>
                <a:gd name="T49" fmla="*/ 3289 h 333"/>
                <a:gd name="T50" fmla="*/ 4 w 302"/>
                <a:gd name="T51" fmla="*/ 3213 h 333"/>
                <a:gd name="T52" fmla="*/ 62 w 302"/>
                <a:gd name="T53" fmla="*/ 2915 h 333"/>
                <a:gd name="T54" fmla="*/ 120 w 302"/>
                <a:gd name="T55" fmla="*/ 2860 h 333"/>
                <a:gd name="T56" fmla="*/ 166 w 302"/>
                <a:gd name="T57" fmla="*/ 2984 h 333"/>
                <a:gd name="T58" fmla="*/ 281 w 302"/>
                <a:gd name="T59" fmla="*/ 2591 h 333"/>
                <a:gd name="T60" fmla="*/ 284 w 302"/>
                <a:gd name="T61" fmla="*/ 2138 h 333"/>
                <a:gd name="T62" fmla="*/ 377 w 302"/>
                <a:gd name="T63" fmla="*/ 1652 h 333"/>
                <a:gd name="T64" fmla="*/ 410 w 302"/>
                <a:gd name="T65" fmla="*/ 1232 h 333"/>
                <a:gd name="T66" fmla="*/ 431 w 302"/>
                <a:gd name="T67" fmla="*/ 762 h 333"/>
                <a:gd name="T68" fmla="*/ 435 w 302"/>
                <a:gd name="T69" fmla="*/ 284 h 333"/>
                <a:gd name="T70" fmla="*/ 557 w 302"/>
                <a:gd name="T71" fmla="*/ 181 h 333"/>
                <a:gd name="T72" fmla="*/ 695 w 302"/>
                <a:gd name="T73" fmla="*/ 345 h 333"/>
                <a:gd name="T74" fmla="*/ 755 w 302"/>
                <a:gd name="T75" fmla="*/ 181 h 333"/>
                <a:gd name="T76" fmla="*/ 871 w 302"/>
                <a:gd name="T77" fmla="*/ 118 h 333"/>
                <a:gd name="T78" fmla="*/ 949 w 302"/>
                <a:gd name="T79" fmla="*/ 2 h 333"/>
                <a:gd name="T80" fmla="*/ 1040 w 302"/>
                <a:gd name="T81" fmla="*/ 62 h 333"/>
                <a:gd name="T82" fmla="*/ 1116 w 302"/>
                <a:gd name="T83" fmla="*/ 260 h 333"/>
                <a:gd name="T84" fmla="*/ 1175 w 302"/>
                <a:gd name="T85" fmla="*/ 181 h 333"/>
                <a:gd name="T86" fmla="*/ 1273 w 302"/>
                <a:gd name="T87" fmla="*/ 542 h 333"/>
                <a:gd name="T88" fmla="*/ 1303 w 302"/>
                <a:gd name="T89" fmla="*/ 926 h 333"/>
                <a:gd name="T90" fmla="*/ 1212 w 302"/>
                <a:gd name="T91" fmla="*/ 1320 h 333"/>
                <a:gd name="T92" fmla="*/ 1195 w 302"/>
                <a:gd name="T93" fmla="*/ 1971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37129" name="Freeform 4551"/>
            <p:cNvSpPr>
              <a:spLocks/>
            </p:cNvSpPr>
            <p:nvPr/>
          </p:nvSpPr>
          <p:spPr bwMode="auto">
            <a:xfrm>
              <a:off x="2898" y="2830"/>
              <a:ext cx="207" cy="216"/>
            </a:xfrm>
            <a:custGeom>
              <a:avLst/>
              <a:gdLst>
                <a:gd name="T0" fmla="*/ 143 w 185"/>
                <a:gd name="T1" fmla="*/ 1308 h 175"/>
                <a:gd name="T2" fmla="*/ 78 w 185"/>
                <a:gd name="T3" fmla="*/ 1308 h 175"/>
                <a:gd name="T4" fmla="*/ 2 w 185"/>
                <a:gd name="T5" fmla="*/ 1308 h 175"/>
                <a:gd name="T6" fmla="*/ 2 w 185"/>
                <a:gd name="T7" fmla="*/ 1528 h 175"/>
                <a:gd name="T8" fmla="*/ 2 w 185"/>
                <a:gd name="T9" fmla="*/ 1737 h 175"/>
                <a:gd name="T10" fmla="*/ 0 w 185"/>
                <a:gd name="T11" fmla="*/ 1959 h 175"/>
                <a:gd name="T12" fmla="*/ 0 w 185"/>
                <a:gd name="T13" fmla="*/ 2191 h 175"/>
                <a:gd name="T14" fmla="*/ 50 w 185"/>
                <a:gd name="T15" fmla="*/ 2417 h 175"/>
                <a:gd name="T16" fmla="*/ 87 w 185"/>
                <a:gd name="T17" fmla="*/ 2583 h 175"/>
                <a:gd name="T18" fmla="*/ 143 w 185"/>
                <a:gd name="T19" fmla="*/ 2554 h 175"/>
                <a:gd name="T20" fmla="*/ 214 w 185"/>
                <a:gd name="T21" fmla="*/ 2627 h 175"/>
                <a:gd name="T22" fmla="*/ 316 w 185"/>
                <a:gd name="T23" fmla="*/ 2704 h 175"/>
                <a:gd name="T24" fmla="*/ 378 w 185"/>
                <a:gd name="T25" fmla="*/ 2515 h 175"/>
                <a:gd name="T26" fmla="*/ 445 w 185"/>
                <a:gd name="T27" fmla="*/ 2297 h 175"/>
                <a:gd name="T28" fmla="*/ 470 w 185"/>
                <a:gd name="T29" fmla="*/ 2144 h 175"/>
                <a:gd name="T30" fmla="*/ 517 w 185"/>
                <a:gd name="T31" fmla="*/ 2069 h 175"/>
                <a:gd name="T32" fmla="*/ 576 w 185"/>
                <a:gd name="T33" fmla="*/ 2038 h 175"/>
                <a:gd name="T34" fmla="*/ 551 w 185"/>
                <a:gd name="T35" fmla="*/ 1903 h 175"/>
                <a:gd name="T36" fmla="*/ 604 w 185"/>
                <a:gd name="T37" fmla="*/ 1822 h 175"/>
                <a:gd name="T38" fmla="*/ 647 w 185"/>
                <a:gd name="T39" fmla="*/ 1737 h 175"/>
                <a:gd name="T40" fmla="*/ 698 w 185"/>
                <a:gd name="T41" fmla="*/ 1654 h 175"/>
                <a:gd name="T42" fmla="*/ 755 w 185"/>
                <a:gd name="T43" fmla="*/ 1602 h 175"/>
                <a:gd name="T44" fmla="*/ 723 w 185"/>
                <a:gd name="T45" fmla="*/ 1503 h 175"/>
                <a:gd name="T46" fmla="*/ 762 w 185"/>
                <a:gd name="T47" fmla="*/ 1196 h 175"/>
                <a:gd name="T48" fmla="*/ 778 w 185"/>
                <a:gd name="T49" fmla="*/ 1126 h 175"/>
                <a:gd name="T50" fmla="*/ 778 w 185"/>
                <a:gd name="T51" fmla="*/ 944 h 175"/>
                <a:gd name="T52" fmla="*/ 781 w 185"/>
                <a:gd name="T53" fmla="*/ 696 h 175"/>
                <a:gd name="T54" fmla="*/ 801 w 185"/>
                <a:gd name="T55" fmla="*/ 602 h 175"/>
                <a:gd name="T56" fmla="*/ 755 w 185"/>
                <a:gd name="T57" fmla="*/ 393 h 175"/>
                <a:gd name="T58" fmla="*/ 755 w 185"/>
                <a:gd name="T59" fmla="*/ 318 h 175"/>
                <a:gd name="T60" fmla="*/ 687 w 185"/>
                <a:gd name="T61" fmla="*/ 169 h 175"/>
                <a:gd name="T62" fmla="*/ 614 w 185"/>
                <a:gd name="T63" fmla="*/ 2 h 175"/>
                <a:gd name="T64" fmla="*/ 604 w 185"/>
                <a:gd name="T65" fmla="*/ 0 h 175"/>
                <a:gd name="T66" fmla="*/ 540 w 185"/>
                <a:gd name="T67" fmla="*/ 2 h 175"/>
                <a:gd name="T68" fmla="*/ 492 w 185"/>
                <a:gd name="T69" fmla="*/ 59 h 175"/>
                <a:gd name="T70" fmla="*/ 445 w 185"/>
                <a:gd name="T71" fmla="*/ 284 h 175"/>
                <a:gd name="T72" fmla="*/ 461 w 185"/>
                <a:gd name="T73" fmla="*/ 534 h 175"/>
                <a:gd name="T74" fmla="*/ 445 w 185"/>
                <a:gd name="T75" fmla="*/ 743 h 175"/>
                <a:gd name="T76" fmla="*/ 445 w 185"/>
                <a:gd name="T77" fmla="*/ 969 h 175"/>
                <a:gd name="T78" fmla="*/ 514 w 185"/>
                <a:gd name="T79" fmla="*/ 1165 h 175"/>
                <a:gd name="T80" fmla="*/ 540 w 185"/>
                <a:gd name="T81" fmla="*/ 1111 h 175"/>
                <a:gd name="T82" fmla="*/ 517 w 185"/>
                <a:gd name="T83" fmla="*/ 1429 h 175"/>
                <a:gd name="T84" fmla="*/ 498 w 185"/>
                <a:gd name="T85" fmla="*/ 1429 h 175"/>
                <a:gd name="T86" fmla="*/ 482 w 185"/>
                <a:gd name="T87" fmla="*/ 1429 h 175"/>
                <a:gd name="T88" fmla="*/ 420 w 185"/>
                <a:gd name="T89" fmla="*/ 1165 h 175"/>
                <a:gd name="T90" fmla="*/ 378 w 185"/>
                <a:gd name="T91" fmla="*/ 1052 h 175"/>
                <a:gd name="T92" fmla="*/ 351 w 185"/>
                <a:gd name="T93" fmla="*/ 944 h 175"/>
                <a:gd name="T94" fmla="*/ 328 w 185"/>
                <a:gd name="T95" fmla="*/ 1052 h 175"/>
                <a:gd name="T96" fmla="*/ 230 w 185"/>
                <a:gd name="T97" fmla="*/ 912 h 175"/>
                <a:gd name="T98" fmla="*/ 225 w 185"/>
                <a:gd name="T99" fmla="*/ 843 h 175"/>
                <a:gd name="T100" fmla="*/ 164 w 185"/>
                <a:gd name="T101" fmla="*/ 859 h 175"/>
                <a:gd name="T102" fmla="*/ 143 w 185"/>
                <a:gd name="T103" fmla="*/ 731 h 175"/>
                <a:gd name="T104" fmla="*/ 143 w 185"/>
                <a:gd name="T105" fmla="*/ 1012 h 175"/>
                <a:gd name="T106" fmla="*/ 143 w 185"/>
                <a:gd name="T107" fmla="*/ 1308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37130" name="Freeform 4552"/>
            <p:cNvSpPr>
              <a:spLocks/>
            </p:cNvSpPr>
            <p:nvPr/>
          </p:nvSpPr>
          <p:spPr bwMode="auto">
            <a:xfrm>
              <a:off x="2955" y="2993"/>
              <a:ext cx="134" cy="150"/>
            </a:xfrm>
            <a:custGeom>
              <a:avLst/>
              <a:gdLst>
                <a:gd name="T0" fmla="*/ 252 w 120"/>
                <a:gd name="T1" fmla="*/ 1903 h 121"/>
                <a:gd name="T2" fmla="*/ 227 w 120"/>
                <a:gd name="T3" fmla="*/ 1860 h 121"/>
                <a:gd name="T4" fmla="*/ 179 w 120"/>
                <a:gd name="T5" fmla="*/ 1724 h 121"/>
                <a:gd name="T6" fmla="*/ 147 w 120"/>
                <a:gd name="T7" fmla="*/ 1500 h 121"/>
                <a:gd name="T8" fmla="*/ 136 w 120"/>
                <a:gd name="T9" fmla="*/ 1381 h 121"/>
                <a:gd name="T10" fmla="*/ 132 w 120"/>
                <a:gd name="T11" fmla="*/ 1359 h 121"/>
                <a:gd name="T12" fmla="*/ 78 w 120"/>
                <a:gd name="T13" fmla="*/ 1185 h 121"/>
                <a:gd name="T14" fmla="*/ 36 w 120"/>
                <a:gd name="T15" fmla="*/ 932 h 121"/>
                <a:gd name="T16" fmla="*/ 0 w 120"/>
                <a:gd name="T17" fmla="*/ 614 h 121"/>
                <a:gd name="T18" fmla="*/ 97 w 120"/>
                <a:gd name="T19" fmla="*/ 699 h 121"/>
                <a:gd name="T20" fmla="*/ 160 w 120"/>
                <a:gd name="T21" fmla="*/ 495 h 121"/>
                <a:gd name="T22" fmla="*/ 227 w 120"/>
                <a:gd name="T23" fmla="*/ 278 h 121"/>
                <a:gd name="T24" fmla="*/ 252 w 120"/>
                <a:gd name="T25" fmla="*/ 118 h 121"/>
                <a:gd name="T26" fmla="*/ 296 w 120"/>
                <a:gd name="T27" fmla="*/ 2 h 121"/>
                <a:gd name="T28" fmla="*/ 351 w 120"/>
                <a:gd name="T29" fmla="*/ 0 h 121"/>
                <a:gd name="T30" fmla="*/ 351 w 120"/>
                <a:gd name="T31" fmla="*/ 118 h 121"/>
                <a:gd name="T32" fmla="*/ 377 w 120"/>
                <a:gd name="T33" fmla="*/ 118 h 121"/>
                <a:gd name="T34" fmla="*/ 438 w 120"/>
                <a:gd name="T35" fmla="*/ 224 h 121"/>
                <a:gd name="T36" fmla="*/ 509 w 120"/>
                <a:gd name="T37" fmla="*/ 319 h 121"/>
                <a:gd name="T38" fmla="*/ 509 w 120"/>
                <a:gd name="T39" fmla="*/ 699 h 121"/>
                <a:gd name="T40" fmla="*/ 494 w 120"/>
                <a:gd name="T41" fmla="*/ 932 h 121"/>
                <a:gd name="T42" fmla="*/ 494 w 120"/>
                <a:gd name="T43" fmla="*/ 1185 h 121"/>
                <a:gd name="T44" fmla="*/ 470 w 120"/>
                <a:gd name="T45" fmla="*/ 1432 h 121"/>
                <a:gd name="T46" fmla="*/ 463 w 120"/>
                <a:gd name="T47" fmla="*/ 1652 h 121"/>
                <a:gd name="T48" fmla="*/ 415 w 120"/>
                <a:gd name="T49" fmla="*/ 1820 h 121"/>
                <a:gd name="T50" fmla="*/ 377 w 120"/>
                <a:gd name="T51" fmla="*/ 1980 h 121"/>
                <a:gd name="T52" fmla="*/ 316 w 120"/>
                <a:gd name="T53" fmla="*/ 1929 h 121"/>
                <a:gd name="T54" fmla="*/ 255 w 120"/>
                <a:gd name="T55" fmla="*/ 1929 h 121"/>
                <a:gd name="T56" fmla="*/ 252 w 120"/>
                <a:gd name="T57" fmla="*/ 1903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37131" name="Freeform 4553"/>
            <p:cNvSpPr>
              <a:spLocks/>
            </p:cNvSpPr>
            <p:nvPr/>
          </p:nvSpPr>
          <p:spPr bwMode="auto">
            <a:xfrm>
              <a:off x="1540" y="3315"/>
              <a:ext cx="84" cy="105"/>
            </a:xfrm>
            <a:custGeom>
              <a:avLst/>
              <a:gdLst>
                <a:gd name="T0" fmla="*/ 275 w 76"/>
                <a:gd name="T1" fmla="*/ 663 h 85"/>
                <a:gd name="T2" fmla="*/ 216 w 76"/>
                <a:gd name="T3" fmla="*/ 484 h 85"/>
                <a:gd name="T4" fmla="*/ 159 w 76"/>
                <a:gd name="T5" fmla="*/ 285 h 85"/>
                <a:gd name="T6" fmla="*/ 114 w 76"/>
                <a:gd name="T7" fmla="*/ 216 h 85"/>
                <a:gd name="T8" fmla="*/ 107 w 76"/>
                <a:gd name="T9" fmla="*/ 216 h 85"/>
                <a:gd name="T10" fmla="*/ 34 w 76"/>
                <a:gd name="T11" fmla="*/ 0 h 85"/>
                <a:gd name="T12" fmla="*/ 0 w 76"/>
                <a:gd name="T13" fmla="*/ 0 h 85"/>
                <a:gd name="T14" fmla="*/ 0 w 76"/>
                <a:gd name="T15" fmla="*/ 2 h 85"/>
                <a:gd name="T16" fmla="*/ 0 w 76"/>
                <a:gd name="T17" fmla="*/ 330 h 85"/>
                <a:gd name="T18" fmla="*/ 0 w 76"/>
                <a:gd name="T19" fmla="*/ 623 h 85"/>
                <a:gd name="T20" fmla="*/ 0 w 76"/>
                <a:gd name="T21" fmla="*/ 663 h 85"/>
                <a:gd name="T22" fmla="*/ 0 w 76"/>
                <a:gd name="T23" fmla="*/ 880 h 85"/>
                <a:gd name="T24" fmla="*/ 25 w 76"/>
                <a:gd name="T25" fmla="*/ 1115 h 85"/>
                <a:gd name="T26" fmla="*/ 97 w 76"/>
                <a:gd name="T27" fmla="*/ 1250 h 85"/>
                <a:gd name="T28" fmla="*/ 189 w 76"/>
                <a:gd name="T29" fmla="*/ 1335 h 85"/>
                <a:gd name="T30" fmla="*/ 232 w 76"/>
                <a:gd name="T31" fmla="*/ 1219 h 85"/>
                <a:gd name="T32" fmla="*/ 281 w 76"/>
                <a:gd name="T33" fmla="*/ 993 h 85"/>
                <a:gd name="T34" fmla="*/ 256 w 76"/>
                <a:gd name="T35" fmla="*/ 784 h 85"/>
                <a:gd name="T36" fmla="*/ 275 w 76"/>
                <a:gd name="T37" fmla="*/ 663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37132" name="Freeform 4554"/>
            <p:cNvSpPr>
              <a:spLocks/>
            </p:cNvSpPr>
            <p:nvPr/>
          </p:nvSpPr>
          <p:spPr bwMode="auto">
            <a:xfrm>
              <a:off x="1329" y="3128"/>
              <a:ext cx="269" cy="670"/>
            </a:xfrm>
            <a:custGeom>
              <a:avLst/>
              <a:gdLst>
                <a:gd name="T0" fmla="*/ 569 w 241"/>
                <a:gd name="T1" fmla="*/ 5523 h 541"/>
                <a:gd name="T2" fmla="*/ 542 w 241"/>
                <a:gd name="T3" fmla="*/ 5870 h 541"/>
                <a:gd name="T4" fmla="*/ 587 w 241"/>
                <a:gd name="T5" fmla="*/ 5900 h 541"/>
                <a:gd name="T6" fmla="*/ 618 w 241"/>
                <a:gd name="T7" fmla="*/ 6065 h 541"/>
                <a:gd name="T8" fmla="*/ 549 w 241"/>
                <a:gd name="T9" fmla="*/ 6009 h 541"/>
                <a:gd name="T10" fmla="*/ 549 w 241"/>
                <a:gd name="T11" fmla="*/ 6315 h 541"/>
                <a:gd name="T12" fmla="*/ 549 w 241"/>
                <a:gd name="T13" fmla="*/ 6658 h 541"/>
                <a:gd name="T14" fmla="*/ 482 w 241"/>
                <a:gd name="T15" fmla="*/ 7096 h 541"/>
                <a:gd name="T16" fmla="*/ 613 w 241"/>
                <a:gd name="T17" fmla="*/ 7359 h 541"/>
                <a:gd name="T18" fmla="*/ 613 w 241"/>
                <a:gd name="T19" fmla="*/ 7511 h 541"/>
                <a:gd name="T20" fmla="*/ 549 w 241"/>
                <a:gd name="T21" fmla="*/ 7885 h 541"/>
                <a:gd name="T22" fmla="*/ 516 w 241"/>
                <a:gd name="T23" fmla="*/ 8039 h 541"/>
                <a:gd name="T24" fmla="*/ 522 w 241"/>
                <a:gd name="T25" fmla="*/ 8165 h 541"/>
                <a:gd name="T26" fmla="*/ 510 w 241"/>
                <a:gd name="T27" fmla="*/ 8357 h 541"/>
                <a:gd name="T28" fmla="*/ 516 w 241"/>
                <a:gd name="T29" fmla="*/ 8516 h 541"/>
                <a:gd name="T30" fmla="*/ 587 w 241"/>
                <a:gd name="T31" fmla="*/ 8729 h 541"/>
                <a:gd name="T32" fmla="*/ 375 w 241"/>
                <a:gd name="T33" fmla="*/ 8581 h 541"/>
                <a:gd name="T34" fmla="*/ 301 w 241"/>
                <a:gd name="T35" fmla="*/ 8259 h 541"/>
                <a:gd name="T36" fmla="*/ 217 w 241"/>
                <a:gd name="T37" fmla="*/ 7885 h 541"/>
                <a:gd name="T38" fmla="*/ 250 w 241"/>
                <a:gd name="T39" fmla="*/ 7320 h 541"/>
                <a:gd name="T40" fmla="*/ 227 w 241"/>
                <a:gd name="T41" fmla="*/ 6820 h 541"/>
                <a:gd name="T42" fmla="*/ 189 w 241"/>
                <a:gd name="T43" fmla="*/ 6618 h 541"/>
                <a:gd name="T44" fmla="*/ 182 w 241"/>
                <a:gd name="T45" fmla="*/ 6431 h 541"/>
                <a:gd name="T46" fmla="*/ 118 w 241"/>
                <a:gd name="T47" fmla="*/ 5973 h 541"/>
                <a:gd name="T48" fmla="*/ 87 w 241"/>
                <a:gd name="T49" fmla="*/ 5366 h 541"/>
                <a:gd name="T50" fmla="*/ 98 w 241"/>
                <a:gd name="T51" fmla="*/ 4922 h 541"/>
                <a:gd name="T52" fmla="*/ 70 w 241"/>
                <a:gd name="T53" fmla="*/ 4509 h 541"/>
                <a:gd name="T54" fmla="*/ 78 w 241"/>
                <a:gd name="T55" fmla="*/ 4084 h 541"/>
                <a:gd name="T56" fmla="*/ 78 w 241"/>
                <a:gd name="T57" fmla="*/ 3499 h 541"/>
                <a:gd name="T58" fmla="*/ 29 w 241"/>
                <a:gd name="T59" fmla="*/ 3090 h 541"/>
                <a:gd name="T60" fmla="*/ 0 w 241"/>
                <a:gd name="T61" fmla="*/ 2663 h 541"/>
                <a:gd name="T62" fmla="*/ 2 w 241"/>
                <a:gd name="T63" fmla="*/ 2289 h 541"/>
                <a:gd name="T64" fmla="*/ 29 w 241"/>
                <a:gd name="T65" fmla="*/ 1816 h 541"/>
                <a:gd name="T66" fmla="*/ 78 w 241"/>
                <a:gd name="T67" fmla="*/ 1487 h 541"/>
                <a:gd name="T68" fmla="*/ 50 w 241"/>
                <a:gd name="T69" fmla="*/ 925 h 541"/>
                <a:gd name="T70" fmla="*/ 118 w 241"/>
                <a:gd name="T71" fmla="*/ 651 h 541"/>
                <a:gd name="T72" fmla="*/ 118 w 241"/>
                <a:gd name="T73" fmla="*/ 343 h 541"/>
                <a:gd name="T74" fmla="*/ 182 w 241"/>
                <a:gd name="T75" fmla="*/ 77 h 541"/>
                <a:gd name="T76" fmla="*/ 286 w 241"/>
                <a:gd name="T77" fmla="*/ 258 h 541"/>
                <a:gd name="T78" fmla="*/ 386 w 241"/>
                <a:gd name="T79" fmla="*/ 77 h 541"/>
                <a:gd name="T80" fmla="*/ 463 w 241"/>
                <a:gd name="T81" fmla="*/ 367 h 541"/>
                <a:gd name="T82" fmla="*/ 583 w 241"/>
                <a:gd name="T83" fmla="*/ 718 h 541"/>
                <a:gd name="T84" fmla="*/ 690 w 241"/>
                <a:gd name="T85" fmla="*/ 940 h 541"/>
                <a:gd name="T86" fmla="*/ 720 w 241"/>
                <a:gd name="T87" fmla="*/ 1349 h 541"/>
                <a:gd name="T88" fmla="*/ 780 w 241"/>
                <a:gd name="T89" fmla="*/ 1632 h 541"/>
                <a:gd name="T90" fmla="*/ 897 w 241"/>
                <a:gd name="T91" fmla="*/ 1600 h 541"/>
                <a:gd name="T92" fmla="*/ 938 w 241"/>
                <a:gd name="T93" fmla="*/ 1092 h 541"/>
                <a:gd name="T94" fmla="*/ 1003 w 241"/>
                <a:gd name="T95" fmla="*/ 1487 h 541"/>
                <a:gd name="T96" fmla="*/ 926 w 241"/>
                <a:gd name="T97" fmla="*/ 1757 h 541"/>
                <a:gd name="T98" fmla="*/ 859 w 241"/>
                <a:gd name="T99" fmla="*/ 2092 h 541"/>
                <a:gd name="T100" fmla="*/ 791 w 241"/>
                <a:gd name="T101" fmla="*/ 2436 h 541"/>
                <a:gd name="T102" fmla="*/ 791 w 241"/>
                <a:gd name="T103" fmla="*/ 2779 h 541"/>
                <a:gd name="T104" fmla="*/ 791 w 241"/>
                <a:gd name="T105" fmla="*/ 3273 h 541"/>
                <a:gd name="T106" fmla="*/ 811 w 241"/>
                <a:gd name="T107" fmla="*/ 3712 h 541"/>
                <a:gd name="T108" fmla="*/ 897 w 241"/>
                <a:gd name="T109" fmla="*/ 4136 h 541"/>
                <a:gd name="T110" fmla="*/ 922 w 241"/>
                <a:gd name="T111" fmla="*/ 4530 h 541"/>
                <a:gd name="T112" fmla="*/ 836 w 241"/>
                <a:gd name="T113" fmla="*/ 4849 h 541"/>
                <a:gd name="T114" fmla="*/ 728 w 241"/>
                <a:gd name="T115" fmla="*/ 4922 h 541"/>
                <a:gd name="T116" fmla="*/ 635 w 241"/>
                <a:gd name="T117" fmla="*/ 4946 h 541"/>
                <a:gd name="T118" fmla="*/ 655 w 241"/>
                <a:gd name="T119" fmla="*/ 5408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37133" name="Freeform 4555"/>
            <p:cNvSpPr>
              <a:spLocks/>
            </p:cNvSpPr>
            <p:nvPr/>
          </p:nvSpPr>
          <p:spPr bwMode="auto">
            <a:xfrm>
              <a:off x="1294" y="3034"/>
              <a:ext cx="194" cy="796"/>
            </a:xfrm>
            <a:custGeom>
              <a:avLst/>
              <a:gdLst>
                <a:gd name="T0" fmla="*/ 76 w 173"/>
                <a:gd name="T1" fmla="*/ 4096 h 643"/>
                <a:gd name="T2" fmla="*/ 85 w 173"/>
                <a:gd name="T3" fmla="*/ 4791 h 643"/>
                <a:gd name="T4" fmla="*/ 62 w 173"/>
                <a:gd name="T5" fmla="*/ 5539 h 643"/>
                <a:gd name="T6" fmla="*/ 98 w 173"/>
                <a:gd name="T7" fmla="*/ 6143 h 643"/>
                <a:gd name="T8" fmla="*/ 146 w 173"/>
                <a:gd name="T9" fmla="*/ 6892 h 643"/>
                <a:gd name="T10" fmla="*/ 200 w 173"/>
                <a:gd name="T11" fmla="*/ 6892 h 643"/>
                <a:gd name="T12" fmla="*/ 231 w 173"/>
                <a:gd name="T13" fmla="*/ 7084 h 643"/>
                <a:gd name="T14" fmla="*/ 231 w 173"/>
                <a:gd name="T15" fmla="*/ 7318 h 643"/>
                <a:gd name="T16" fmla="*/ 276 w 173"/>
                <a:gd name="T17" fmla="*/ 7740 h 643"/>
                <a:gd name="T18" fmla="*/ 260 w 173"/>
                <a:gd name="T19" fmla="*/ 7956 h 643"/>
                <a:gd name="T20" fmla="*/ 260 w 173"/>
                <a:gd name="T21" fmla="*/ 8210 h 643"/>
                <a:gd name="T22" fmla="*/ 246 w 173"/>
                <a:gd name="T23" fmla="*/ 8229 h 643"/>
                <a:gd name="T24" fmla="*/ 213 w 173"/>
                <a:gd name="T25" fmla="*/ 8106 h 643"/>
                <a:gd name="T26" fmla="*/ 169 w 173"/>
                <a:gd name="T27" fmla="*/ 8347 h 643"/>
                <a:gd name="T28" fmla="*/ 276 w 173"/>
                <a:gd name="T29" fmla="*/ 8496 h 643"/>
                <a:gd name="T30" fmla="*/ 246 w 173"/>
                <a:gd name="T31" fmla="*/ 8610 h 643"/>
                <a:gd name="T32" fmla="*/ 327 w 173"/>
                <a:gd name="T33" fmla="*/ 8697 h 643"/>
                <a:gd name="T34" fmla="*/ 260 w 173"/>
                <a:gd name="T35" fmla="*/ 8714 h 643"/>
                <a:gd name="T36" fmla="*/ 327 w 173"/>
                <a:gd name="T37" fmla="*/ 9161 h 643"/>
                <a:gd name="T38" fmla="*/ 367 w 173"/>
                <a:gd name="T39" fmla="*/ 9365 h 643"/>
                <a:gd name="T40" fmla="*/ 425 w 173"/>
                <a:gd name="T41" fmla="*/ 9640 h 643"/>
                <a:gd name="T42" fmla="*/ 454 w 173"/>
                <a:gd name="T43" fmla="*/ 9759 h 643"/>
                <a:gd name="T44" fmla="*/ 486 w 173"/>
                <a:gd name="T45" fmla="*/ 9996 h 643"/>
                <a:gd name="T46" fmla="*/ 521 w 173"/>
                <a:gd name="T47" fmla="*/ 10125 h 643"/>
                <a:gd name="T48" fmla="*/ 652 w 173"/>
                <a:gd name="T49" fmla="*/ 9980 h 643"/>
                <a:gd name="T50" fmla="*/ 660 w 173"/>
                <a:gd name="T51" fmla="*/ 9813 h 643"/>
                <a:gd name="T52" fmla="*/ 462 w 173"/>
                <a:gd name="T53" fmla="*/ 9442 h 643"/>
                <a:gd name="T54" fmla="*/ 408 w 173"/>
                <a:gd name="T55" fmla="*/ 8875 h 643"/>
                <a:gd name="T56" fmla="*/ 379 w 173"/>
                <a:gd name="T57" fmla="*/ 8003 h 643"/>
                <a:gd name="T58" fmla="*/ 379 w 173"/>
                <a:gd name="T59" fmla="*/ 7740 h 643"/>
                <a:gd name="T60" fmla="*/ 260 w 173"/>
                <a:gd name="T61" fmla="*/ 7169 h 643"/>
                <a:gd name="T62" fmla="*/ 224 w 173"/>
                <a:gd name="T63" fmla="*/ 6258 h 643"/>
                <a:gd name="T64" fmla="*/ 213 w 173"/>
                <a:gd name="T65" fmla="*/ 5678 h 643"/>
                <a:gd name="T66" fmla="*/ 213 w 173"/>
                <a:gd name="T67" fmla="*/ 5076 h 643"/>
                <a:gd name="T68" fmla="*/ 169 w 173"/>
                <a:gd name="T69" fmla="*/ 4292 h 643"/>
                <a:gd name="T70" fmla="*/ 159 w 173"/>
                <a:gd name="T71" fmla="*/ 3663 h 643"/>
                <a:gd name="T72" fmla="*/ 169 w 173"/>
                <a:gd name="T73" fmla="*/ 3033 h 643"/>
                <a:gd name="T74" fmla="*/ 200 w 173"/>
                <a:gd name="T75" fmla="*/ 2553 h 643"/>
                <a:gd name="T76" fmla="*/ 260 w 173"/>
                <a:gd name="T77" fmla="*/ 1857 h 643"/>
                <a:gd name="T78" fmla="*/ 213 w 173"/>
                <a:gd name="T79" fmla="*/ 1482 h 643"/>
                <a:gd name="T80" fmla="*/ 130 w 173"/>
                <a:gd name="T81" fmla="*/ 717 h 643"/>
                <a:gd name="T82" fmla="*/ 76 w 173"/>
                <a:gd name="T83" fmla="*/ 167 h 643"/>
                <a:gd name="T84" fmla="*/ 3 w 173"/>
                <a:gd name="T85" fmla="*/ 224 h 643"/>
                <a:gd name="T86" fmla="*/ 30 w 173"/>
                <a:gd name="T87" fmla="*/ 998 h 643"/>
                <a:gd name="T88" fmla="*/ 30 w 173"/>
                <a:gd name="T89" fmla="*/ 1746 h 643"/>
                <a:gd name="T90" fmla="*/ 43 w 173"/>
                <a:gd name="T91" fmla="*/ 2813 h 643"/>
                <a:gd name="T92" fmla="*/ 54 w 173"/>
                <a:gd name="T93" fmla="*/ 3663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37134" name="Freeform 4556"/>
            <p:cNvSpPr>
              <a:spLocks/>
            </p:cNvSpPr>
            <p:nvPr/>
          </p:nvSpPr>
          <p:spPr bwMode="auto">
            <a:xfrm>
              <a:off x="1327" y="3572"/>
              <a:ext cx="12" cy="33"/>
            </a:xfrm>
            <a:custGeom>
              <a:avLst/>
              <a:gdLst>
                <a:gd name="T0" fmla="*/ 4 w 11"/>
                <a:gd name="T1" fmla="*/ 0 h 26"/>
                <a:gd name="T2" fmla="*/ 0 w 11"/>
                <a:gd name="T3" fmla="*/ 0 h 26"/>
                <a:gd name="T4" fmla="*/ 23 w 11"/>
                <a:gd name="T5" fmla="*/ 575 h 26"/>
                <a:gd name="T6" fmla="*/ 27 w 11"/>
                <a:gd name="T7" fmla="*/ 517 h 26"/>
                <a:gd name="T8" fmla="*/ 32 w 11"/>
                <a:gd name="T9" fmla="*/ 407 h 26"/>
                <a:gd name="T10" fmla="*/ 27 w 11"/>
                <a:gd name="T11" fmla="*/ 155 h 26"/>
                <a:gd name="T12" fmla="*/ 27 w 11"/>
                <a:gd name="T13" fmla="*/ 155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7135" name="Freeform 4557"/>
            <p:cNvSpPr>
              <a:spLocks/>
            </p:cNvSpPr>
            <p:nvPr/>
          </p:nvSpPr>
          <p:spPr bwMode="auto">
            <a:xfrm>
              <a:off x="1357" y="3722"/>
              <a:ext cx="17" cy="26"/>
            </a:xfrm>
            <a:custGeom>
              <a:avLst/>
              <a:gdLst>
                <a:gd name="T0" fmla="*/ 90 w 14"/>
                <a:gd name="T1" fmla="*/ 0 h 21"/>
                <a:gd name="T2" fmla="*/ 0 w 14"/>
                <a:gd name="T3" fmla="*/ 146 h 21"/>
                <a:gd name="T4" fmla="*/ 90 w 14"/>
                <a:gd name="T5" fmla="*/ 317 h 21"/>
                <a:gd name="T6" fmla="*/ 183 w 14"/>
                <a:gd name="T7" fmla="*/ 343 h 21"/>
                <a:gd name="T8" fmla="*/ 183 w 14"/>
                <a:gd name="T9" fmla="*/ 224 h 21"/>
                <a:gd name="T10" fmla="*/ 90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136" name="Freeform 4558"/>
            <p:cNvSpPr>
              <a:spLocks/>
            </p:cNvSpPr>
            <p:nvPr/>
          </p:nvSpPr>
          <p:spPr bwMode="auto">
            <a:xfrm>
              <a:off x="1091" y="2616"/>
              <a:ext cx="100" cy="143"/>
            </a:xfrm>
            <a:custGeom>
              <a:avLst/>
              <a:gdLst>
                <a:gd name="T0" fmla="*/ 0 w 90"/>
                <a:gd name="T1" fmla="*/ 725 h 116"/>
                <a:gd name="T2" fmla="*/ 2 w 90"/>
                <a:gd name="T3" fmla="*/ 968 h 116"/>
                <a:gd name="T4" fmla="*/ 0 w 90"/>
                <a:gd name="T5" fmla="*/ 1044 h 116"/>
                <a:gd name="T6" fmla="*/ 46 w 90"/>
                <a:gd name="T7" fmla="*/ 1076 h 116"/>
                <a:gd name="T8" fmla="*/ 57 w 90"/>
                <a:gd name="T9" fmla="*/ 1044 h 116"/>
                <a:gd name="T10" fmla="*/ 67 w 90"/>
                <a:gd name="T11" fmla="*/ 1076 h 116"/>
                <a:gd name="T12" fmla="*/ 67 w 90"/>
                <a:gd name="T13" fmla="*/ 1256 h 116"/>
                <a:gd name="T14" fmla="*/ 37 w 90"/>
                <a:gd name="T15" fmla="*/ 1326 h 116"/>
                <a:gd name="T16" fmla="*/ 37 w 90"/>
                <a:gd name="T17" fmla="*/ 1471 h 116"/>
                <a:gd name="T18" fmla="*/ 27 w 90"/>
                <a:gd name="T19" fmla="*/ 1579 h 116"/>
                <a:gd name="T20" fmla="*/ 46 w 90"/>
                <a:gd name="T21" fmla="*/ 1579 h 116"/>
                <a:gd name="T22" fmla="*/ 121 w 90"/>
                <a:gd name="T23" fmla="*/ 1763 h 116"/>
                <a:gd name="T24" fmla="*/ 138 w 90"/>
                <a:gd name="T25" fmla="*/ 1641 h 116"/>
                <a:gd name="T26" fmla="*/ 138 w 90"/>
                <a:gd name="T27" fmla="*/ 1548 h 116"/>
                <a:gd name="T28" fmla="*/ 153 w 90"/>
                <a:gd name="T29" fmla="*/ 1442 h 116"/>
                <a:gd name="T30" fmla="*/ 169 w 90"/>
                <a:gd name="T31" fmla="*/ 1256 h 116"/>
                <a:gd name="T32" fmla="*/ 169 w 90"/>
                <a:gd name="T33" fmla="*/ 1256 h 116"/>
                <a:gd name="T34" fmla="*/ 169 w 90"/>
                <a:gd name="T35" fmla="*/ 1326 h 116"/>
                <a:gd name="T36" fmla="*/ 184 w 90"/>
                <a:gd name="T37" fmla="*/ 1326 h 116"/>
                <a:gd name="T38" fmla="*/ 181 w 90"/>
                <a:gd name="T39" fmla="*/ 1256 h 116"/>
                <a:gd name="T40" fmla="*/ 201 w 90"/>
                <a:gd name="T41" fmla="*/ 1214 h 116"/>
                <a:gd name="T42" fmla="*/ 232 w 90"/>
                <a:gd name="T43" fmla="*/ 1160 h 116"/>
                <a:gd name="T44" fmla="*/ 293 w 90"/>
                <a:gd name="T45" fmla="*/ 968 h 116"/>
                <a:gd name="T46" fmla="*/ 333 w 90"/>
                <a:gd name="T47" fmla="*/ 684 h 116"/>
                <a:gd name="T48" fmla="*/ 354 w 90"/>
                <a:gd name="T49" fmla="*/ 684 h 116"/>
                <a:gd name="T50" fmla="*/ 324 w 90"/>
                <a:gd name="T51" fmla="*/ 427 h 116"/>
                <a:gd name="T52" fmla="*/ 346 w 90"/>
                <a:gd name="T53" fmla="*/ 427 h 116"/>
                <a:gd name="T54" fmla="*/ 280 w 90"/>
                <a:gd name="T55" fmla="*/ 281 h 116"/>
                <a:gd name="T56" fmla="*/ 210 w 90"/>
                <a:gd name="T57" fmla="*/ 281 h 116"/>
                <a:gd name="T58" fmla="*/ 181 w 90"/>
                <a:gd name="T59" fmla="*/ 145 h 116"/>
                <a:gd name="T60" fmla="*/ 121 w 90"/>
                <a:gd name="T61" fmla="*/ 0 h 116"/>
                <a:gd name="T62" fmla="*/ 101 w 90"/>
                <a:gd name="T63" fmla="*/ 111 h 116"/>
                <a:gd name="T64" fmla="*/ 46 w 90"/>
                <a:gd name="T65" fmla="*/ 208 h 116"/>
                <a:gd name="T66" fmla="*/ 27 w 90"/>
                <a:gd name="T67" fmla="*/ 427 h 116"/>
                <a:gd name="T68" fmla="*/ 27 w 90"/>
                <a:gd name="T69" fmla="*/ 544 h 116"/>
                <a:gd name="T70" fmla="*/ 0 w 90"/>
                <a:gd name="T71" fmla="*/ 725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37137" name="Freeform 4559"/>
            <p:cNvSpPr>
              <a:spLocks/>
            </p:cNvSpPr>
            <p:nvPr/>
          </p:nvSpPr>
          <p:spPr bwMode="auto">
            <a:xfrm>
              <a:off x="903" y="2647"/>
              <a:ext cx="11" cy="22"/>
            </a:xfrm>
            <a:custGeom>
              <a:avLst/>
              <a:gdLst>
                <a:gd name="T0" fmla="*/ 0 w 10"/>
                <a:gd name="T1" fmla="*/ 0 h 17"/>
                <a:gd name="T2" fmla="*/ 25 w 10"/>
                <a:gd name="T3" fmla="*/ 286 h 17"/>
                <a:gd name="T4" fmla="*/ 0 w 10"/>
                <a:gd name="T5" fmla="*/ 395 h 17"/>
                <a:gd name="T6" fmla="*/ 34 w 10"/>
                <a:gd name="T7" fmla="*/ 479 h 17"/>
                <a:gd name="T8" fmla="*/ 21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7138" name="Freeform 4560"/>
            <p:cNvSpPr>
              <a:spLocks/>
            </p:cNvSpPr>
            <p:nvPr/>
          </p:nvSpPr>
          <p:spPr bwMode="auto">
            <a:xfrm>
              <a:off x="1104" y="2709"/>
              <a:ext cx="5" cy="3"/>
            </a:xfrm>
            <a:custGeom>
              <a:avLst/>
              <a:gdLst>
                <a:gd name="T0" fmla="*/ 5 w 5"/>
                <a:gd name="T1" fmla="*/ 0 h 2"/>
                <a:gd name="T2" fmla="*/ 0 w 5"/>
                <a:gd name="T3" fmla="*/ 473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7139" name="Freeform 4561"/>
            <p:cNvSpPr>
              <a:spLocks/>
            </p:cNvSpPr>
            <p:nvPr/>
          </p:nvSpPr>
          <p:spPr bwMode="auto">
            <a:xfrm>
              <a:off x="918" y="2660"/>
              <a:ext cx="8" cy="2"/>
            </a:xfrm>
            <a:custGeom>
              <a:avLst/>
              <a:gdLst>
                <a:gd name="T0" fmla="*/ 38 w 7"/>
                <a:gd name="T1" fmla="*/ 2 h 2"/>
                <a:gd name="T2" fmla="*/ 29 w 7"/>
                <a:gd name="T3" fmla="*/ 2 h 2"/>
                <a:gd name="T4" fmla="*/ 0 w 7"/>
                <a:gd name="T5" fmla="*/ 0 h 2"/>
                <a:gd name="T6" fmla="*/ 38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7140" name="Freeform 4562"/>
            <p:cNvSpPr>
              <a:spLocks/>
            </p:cNvSpPr>
            <p:nvPr/>
          </p:nvSpPr>
          <p:spPr bwMode="auto">
            <a:xfrm>
              <a:off x="1084" y="2647"/>
              <a:ext cx="230" cy="408"/>
            </a:xfrm>
            <a:custGeom>
              <a:avLst/>
              <a:gdLst>
                <a:gd name="T0" fmla="*/ 833 w 206"/>
                <a:gd name="T1" fmla="*/ 4228 h 329"/>
                <a:gd name="T2" fmla="*/ 842 w 206"/>
                <a:gd name="T3" fmla="*/ 4737 h 329"/>
                <a:gd name="T4" fmla="*/ 833 w 206"/>
                <a:gd name="T5" fmla="*/ 5010 h 329"/>
                <a:gd name="T6" fmla="*/ 813 w 206"/>
                <a:gd name="T7" fmla="*/ 5240 h 329"/>
                <a:gd name="T8" fmla="*/ 784 w 206"/>
                <a:gd name="T9" fmla="*/ 5407 h 329"/>
                <a:gd name="T10" fmla="*/ 718 w 206"/>
                <a:gd name="T11" fmla="*/ 5078 h 329"/>
                <a:gd name="T12" fmla="*/ 598 w 206"/>
                <a:gd name="T13" fmla="*/ 4848 h 329"/>
                <a:gd name="T14" fmla="*/ 489 w 206"/>
                <a:gd name="T15" fmla="*/ 4572 h 329"/>
                <a:gd name="T16" fmla="*/ 368 w 206"/>
                <a:gd name="T17" fmla="*/ 4151 h 329"/>
                <a:gd name="T18" fmla="*/ 328 w 206"/>
                <a:gd name="T19" fmla="*/ 3640 h 329"/>
                <a:gd name="T20" fmla="*/ 252 w 206"/>
                <a:gd name="T21" fmla="*/ 3151 h 329"/>
                <a:gd name="T22" fmla="*/ 189 w 206"/>
                <a:gd name="T23" fmla="*/ 2749 h 329"/>
                <a:gd name="T24" fmla="*/ 136 w 206"/>
                <a:gd name="T25" fmla="*/ 2305 h 329"/>
                <a:gd name="T26" fmla="*/ 63 w 206"/>
                <a:gd name="T27" fmla="*/ 1932 h 329"/>
                <a:gd name="T28" fmla="*/ 23 w 206"/>
                <a:gd name="T29" fmla="*/ 1708 h 329"/>
                <a:gd name="T30" fmla="*/ 29 w 206"/>
                <a:gd name="T31" fmla="*/ 1161 h 329"/>
                <a:gd name="T32" fmla="*/ 63 w 206"/>
                <a:gd name="T33" fmla="*/ 1161 h 329"/>
                <a:gd name="T34" fmla="*/ 70 w 206"/>
                <a:gd name="T35" fmla="*/ 1281 h 329"/>
                <a:gd name="T36" fmla="*/ 170 w 206"/>
                <a:gd name="T37" fmla="*/ 1367 h 329"/>
                <a:gd name="T38" fmla="*/ 189 w 206"/>
                <a:gd name="T39" fmla="*/ 1146 h 329"/>
                <a:gd name="T40" fmla="*/ 203 w 206"/>
                <a:gd name="T41" fmla="*/ 936 h 329"/>
                <a:gd name="T42" fmla="*/ 223 w 206"/>
                <a:gd name="T43" fmla="*/ 1013 h 329"/>
                <a:gd name="T44" fmla="*/ 228 w 206"/>
                <a:gd name="T45" fmla="*/ 889 h 329"/>
                <a:gd name="T46" fmla="*/ 336 w 206"/>
                <a:gd name="T47" fmla="*/ 614 h 329"/>
                <a:gd name="T48" fmla="*/ 396 w 206"/>
                <a:gd name="T49" fmla="*/ 319 h 329"/>
                <a:gd name="T50" fmla="*/ 392 w 206"/>
                <a:gd name="T51" fmla="*/ 2 h 329"/>
                <a:gd name="T52" fmla="*/ 430 w 206"/>
                <a:gd name="T53" fmla="*/ 167 h 329"/>
                <a:gd name="T54" fmla="*/ 516 w 206"/>
                <a:gd name="T55" fmla="*/ 542 h 329"/>
                <a:gd name="T56" fmla="*/ 614 w 206"/>
                <a:gd name="T57" fmla="*/ 699 h 329"/>
                <a:gd name="T58" fmla="*/ 730 w 206"/>
                <a:gd name="T59" fmla="*/ 761 h 329"/>
                <a:gd name="T60" fmla="*/ 746 w 206"/>
                <a:gd name="T61" fmla="*/ 1254 h 329"/>
                <a:gd name="T62" fmla="*/ 668 w 206"/>
                <a:gd name="T63" fmla="*/ 1281 h 329"/>
                <a:gd name="T64" fmla="*/ 569 w 206"/>
                <a:gd name="T65" fmla="*/ 1477 h 329"/>
                <a:gd name="T66" fmla="*/ 525 w 206"/>
                <a:gd name="T67" fmla="*/ 1932 h 329"/>
                <a:gd name="T68" fmla="*/ 525 w 206"/>
                <a:gd name="T69" fmla="*/ 2367 h 329"/>
                <a:gd name="T70" fmla="*/ 546 w 206"/>
                <a:gd name="T71" fmla="*/ 2749 h 329"/>
                <a:gd name="T72" fmla="*/ 614 w 206"/>
                <a:gd name="T73" fmla="*/ 2868 h 329"/>
                <a:gd name="T74" fmla="*/ 718 w 206"/>
                <a:gd name="T75" fmla="*/ 2798 h 329"/>
                <a:gd name="T76" fmla="*/ 720 w 206"/>
                <a:gd name="T77" fmla="*/ 3211 h 329"/>
                <a:gd name="T78" fmla="*/ 828 w 206"/>
                <a:gd name="T79" fmla="*/ 3434 h 329"/>
                <a:gd name="T80" fmla="*/ 842 w 206"/>
                <a:gd name="T81" fmla="*/ 3732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37141" name="Freeform 4563"/>
            <p:cNvSpPr>
              <a:spLocks/>
            </p:cNvSpPr>
            <p:nvPr/>
          </p:nvSpPr>
          <p:spPr bwMode="auto">
            <a:xfrm>
              <a:off x="3714" y="1474"/>
              <a:ext cx="900" cy="726"/>
            </a:xfrm>
            <a:custGeom>
              <a:avLst/>
              <a:gdLst>
                <a:gd name="T0" fmla="*/ 1366 w 804"/>
                <a:gd name="T1" fmla="*/ 7245 h 586"/>
                <a:gd name="T2" fmla="*/ 1077 w 804"/>
                <a:gd name="T3" fmla="*/ 7277 h 586"/>
                <a:gd name="T4" fmla="*/ 864 w 804"/>
                <a:gd name="T5" fmla="*/ 6902 h 586"/>
                <a:gd name="T6" fmla="*/ 654 w 804"/>
                <a:gd name="T7" fmla="*/ 6624 h 586"/>
                <a:gd name="T8" fmla="*/ 501 w 804"/>
                <a:gd name="T9" fmla="*/ 5954 h 586"/>
                <a:gd name="T10" fmla="*/ 448 w 804"/>
                <a:gd name="T11" fmla="*/ 5399 h 586"/>
                <a:gd name="T12" fmla="*/ 367 w 804"/>
                <a:gd name="T13" fmla="*/ 5134 h 586"/>
                <a:gd name="T14" fmla="*/ 105 w 804"/>
                <a:gd name="T15" fmla="*/ 4688 h 586"/>
                <a:gd name="T16" fmla="*/ 38 w 804"/>
                <a:gd name="T17" fmla="*/ 4204 h 586"/>
                <a:gd name="T18" fmla="*/ 143 w 804"/>
                <a:gd name="T19" fmla="*/ 3714 h 586"/>
                <a:gd name="T20" fmla="*/ 328 w 804"/>
                <a:gd name="T21" fmla="*/ 3030 h 586"/>
                <a:gd name="T22" fmla="*/ 251 w 804"/>
                <a:gd name="T23" fmla="*/ 2420 h 586"/>
                <a:gd name="T24" fmla="*/ 357 w 804"/>
                <a:gd name="T25" fmla="*/ 1710 h 586"/>
                <a:gd name="T26" fmla="*/ 543 w 804"/>
                <a:gd name="T27" fmla="*/ 1225 h 586"/>
                <a:gd name="T28" fmla="*/ 757 w 804"/>
                <a:gd name="T29" fmla="*/ 1576 h 586"/>
                <a:gd name="T30" fmla="*/ 1037 w 804"/>
                <a:gd name="T31" fmla="*/ 2379 h 586"/>
                <a:gd name="T32" fmla="*/ 1417 w 804"/>
                <a:gd name="T33" fmla="*/ 3030 h 586"/>
                <a:gd name="T34" fmla="*/ 1784 w 804"/>
                <a:gd name="T35" fmla="*/ 3226 h 586"/>
                <a:gd name="T36" fmla="*/ 2072 w 804"/>
                <a:gd name="T37" fmla="*/ 3136 h 586"/>
                <a:gd name="T38" fmla="*/ 2206 w 804"/>
                <a:gd name="T39" fmla="*/ 2330 h 586"/>
                <a:gd name="T40" fmla="*/ 2501 w 804"/>
                <a:gd name="T41" fmla="*/ 1909 h 586"/>
                <a:gd name="T42" fmla="*/ 2401 w 804"/>
                <a:gd name="T43" fmla="*/ 1576 h 586"/>
                <a:gd name="T44" fmla="*/ 2277 w 804"/>
                <a:gd name="T45" fmla="*/ 1004 h 586"/>
                <a:gd name="T46" fmla="*/ 2351 w 804"/>
                <a:gd name="T47" fmla="*/ 224 h 586"/>
                <a:gd name="T48" fmla="*/ 2664 w 804"/>
                <a:gd name="T49" fmla="*/ 207 h 586"/>
                <a:gd name="T50" fmla="*/ 2982 w 804"/>
                <a:gd name="T51" fmla="*/ 1106 h 586"/>
                <a:gd name="T52" fmla="*/ 3423 w 804"/>
                <a:gd name="T53" fmla="*/ 1420 h 586"/>
                <a:gd name="T54" fmla="*/ 3382 w 804"/>
                <a:gd name="T55" fmla="*/ 2446 h 586"/>
                <a:gd name="T56" fmla="*/ 3392 w 804"/>
                <a:gd name="T57" fmla="*/ 2947 h 586"/>
                <a:gd name="T58" fmla="*/ 3279 w 804"/>
                <a:gd name="T59" fmla="*/ 3333 h 586"/>
                <a:gd name="T60" fmla="*/ 3104 w 804"/>
                <a:gd name="T61" fmla="*/ 3994 h 586"/>
                <a:gd name="T62" fmla="*/ 3011 w 804"/>
                <a:gd name="T63" fmla="*/ 3651 h 586"/>
                <a:gd name="T64" fmla="*/ 2828 w 804"/>
                <a:gd name="T65" fmla="*/ 4066 h 586"/>
                <a:gd name="T66" fmla="*/ 2994 w 804"/>
                <a:gd name="T67" fmla="*/ 4554 h 586"/>
                <a:gd name="T68" fmla="*/ 3125 w 804"/>
                <a:gd name="T69" fmla="*/ 4720 h 586"/>
                <a:gd name="T70" fmla="*/ 3125 w 804"/>
                <a:gd name="T71" fmla="*/ 5524 h 586"/>
                <a:gd name="T72" fmla="*/ 3197 w 804"/>
                <a:gd name="T73" fmla="*/ 6130 h 586"/>
                <a:gd name="T74" fmla="*/ 3266 w 804"/>
                <a:gd name="T75" fmla="*/ 6663 h 586"/>
                <a:gd name="T76" fmla="*/ 3351 w 804"/>
                <a:gd name="T77" fmla="*/ 6902 h 586"/>
                <a:gd name="T78" fmla="*/ 3351 w 804"/>
                <a:gd name="T79" fmla="*/ 7162 h 586"/>
                <a:gd name="T80" fmla="*/ 3279 w 804"/>
                <a:gd name="T81" fmla="*/ 7684 h 586"/>
                <a:gd name="T82" fmla="*/ 3279 w 804"/>
                <a:gd name="T83" fmla="*/ 7870 h 586"/>
                <a:gd name="T84" fmla="*/ 3251 w 804"/>
                <a:gd name="T85" fmla="*/ 8161 h 586"/>
                <a:gd name="T86" fmla="*/ 3180 w 804"/>
                <a:gd name="T87" fmla="*/ 8479 h 586"/>
                <a:gd name="T88" fmla="*/ 3062 w 804"/>
                <a:gd name="T89" fmla="*/ 8758 h 586"/>
                <a:gd name="T90" fmla="*/ 2994 w 804"/>
                <a:gd name="T91" fmla="*/ 8884 h 586"/>
                <a:gd name="T92" fmla="*/ 2915 w 804"/>
                <a:gd name="T93" fmla="*/ 8884 h 586"/>
                <a:gd name="T94" fmla="*/ 2865 w 804"/>
                <a:gd name="T95" fmla="*/ 9068 h 586"/>
                <a:gd name="T96" fmla="*/ 2735 w 804"/>
                <a:gd name="T97" fmla="*/ 9355 h 586"/>
                <a:gd name="T98" fmla="*/ 2657 w 804"/>
                <a:gd name="T99" fmla="*/ 9153 h 586"/>
                <a:gd name="T100" fmla="*/ 2512 w 804"/>
                <a:gd name="T101" fmla="*/ 9035 h 586"/>
                <a:gd name="T102" fmla="*/ 2319 w 804"/>
                <a:gd name="T103" fmla="*/ 8809 h 586"/>
                <a:gd name="T104" fmla="*/ 2224 w 804"/>
                <a:gd name="T105" fmla="*/ 8845 h 586"/>
                <a:gd name="T106" fmla="*/ 2135 w 804"/>
                <a:gd name="T107" fmla="*/ 9187 h 586"/>
                <a:gd name="T108" fmla="*/ 1988 w 804"/>
                <a:gd name="T109" fmla="*/ 8925 h 586"/>
                <a:gd name="T110" fmla="*/ 1845 w 804"/>
                <a:gd name="T111" fmla="*/ 8428 h 586"/>
                <a:gd name="T112" fmla="*/ 1879 w 804"/>
                <a:gd name="T113" fmla="*/ 7639 h 586"/>
                <a:gd name="T114" fmla="*/ 1691 w 804"/>
                <a:gd name="T115" fmla="*/ 7069 h 586"/>
                <a:gd name="T116" fmla="*/ 1609 w 804"/>
                <a:gd name="T117" fmla="*/ 6965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37142" name="Freeform 4564"/>
            <p:cNvSpPr>
              <a:spLocks/>
            </p:cNvSpPr>
            <p:nvPr/>
          </p:nvSpPr>
          <p:spPr bwMode="auto">
            <a:xfrm>
              <a:off x="4400" y="2205"/>
              <a:ext cx="39" cy="39"/>
            </a:xfrm>
            <a:custGeom>
              <a:avLst/>
              <a:gdLst>
                <a:gd name="T0" fmla="*/ 107 w 35"/>
                <a:gd name="T1" fmla="*/ 0 h 31"/>
                <a:gd name="T2" fmla="*/ 48 w 35"/>
                <a:gd name="T3" fmla="*/ 49 h 31"/>
                <a:gd name="T4" fmla="*/ 0 w 35"/>
                <a:gd name="T5" fmla="*/ 195 h 31"/>
                <a:gd name="T6" fmla="*/ 2 w 35"/>
                <a:gd name="T7" fmla="*/ 465 h 31"/>
                <a:gd name="T8" fmla="*/ 59 w 35"/>
                <a:gd name="T9" fmla="*/ 613 h 31"/>
                <a:gd name="T10" fmla="*/ 77 w 35"/>
                <a:gd name="T11" fmla="*/ 541 h 31"/>
                <a:gd name="T12" fmla="*/ 113 w 35"/>
                <a:gd name="T13" fmla="*/ 370 h 31"/>
                <a:gd name="T14" fmla="*/ 140 w 35"/>
                <a:gd name="T15" fmla="*/ 143 h 31"/>
                <a:gd name="T16" fmla="*/ 135 w 35"/>
                <a:gd name="T17" fmla="*/ 0 h 31"/>
                <a:gd name="T18" fmla="*/ 107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37143" name="Freeform 4565"/>
            <p:cNvSpPr>
              <a:spLocks/>
            </p:cNvSpPr>
            <p:nvPr/>
          </p:nvSpPr>
          <p:spPr bwMode="auto">
            <a:xfrm>
              <a:off x="4698" y="1735"/>
              <a:ext cx="148" cy="175"/>
            </a:xfrm>
            <a:custGeom>
              <a:avLst/>
              <a:gdLst>
                <a:gd name="T0" fmla="*/ 547 w 132"/>
                <a:gd name="T1" fmla="*/ 1770 h 141"/>
                <a:gd name="T2" fmla="*/ 536 w 132"/>
                <a:gd name="T3" fmla="*/ 1659 h 141"/>
                <a:gd name="T4" fmla="*/ 536 w 132"/>
                <a:gd name="T5" fmla="*/ 1791 h 141"/>
                <a:gd name="T6" fmla="*/ 509 w 132"/>
                <a:gd name="T7" fmla="*/ 1878 h 141"/>
                <a:gd name="T8" fmla="*/ 509 w 132"/>
                <a:gd name="T9" fmla="*/ 1942 h 141"/>
                <a:gd name="T10" fmla="*/ 485 w 132"/>
                <a:gd name="T11" fmla="*/ 1838 h 141"/>
                <a:gd name="T12" fmla="*/ 466 w 132"/>
                <a:gd name="T13" fmla="*/ 1991 h 141"/>
                <a:gd name="T14" fmla="*/ 396 w 132"/>
                <a:gd name="T15" fmla="*/ 1991 h 141"/>
                <a:gd name="T16" fmla="*/ 367 w 132"/>
                <a:gd name="T17" fmla="*/ 1942 h 141"/>
                <a:gd name="T18" fmla="*/ 346 w 132"/>
                <a:gd name="T19" fmla="*/ 1878 h 141"/>
                <a:gd name="T20" fmla="*/ 367 w 132"/>
                <a:gd name="T21" fmla="*/ 1991 h 141"/>
                <a:gd name="T22" fmla="*/ 376 w 132"/>
                <a:gd name="T23" fmla="*/ 2059 h 141"/>
                <a:gd name="T24" fmla="*/ 346 w 132"/>
                <a:gd name="T25" fmla="*/ 2197 h 141"/>
                <a:gd name="T26" fmla="*/ 335 w 132"/>
                <a:gd name="T27" fmla="*/ 2333 h 141"/>
                <a:gd name="T28" fmla="*/ 287 w 132"/>
                <a:gd name="T29" fmla="*/ 2148 h 141"/>
                <a:gd name="T30" fmla="*/ 267 w 132"/>
                <a:gd name="T31" fmla="*/ 1942 h 141"/>
                <a:gd name="T32" fmla="*/ 189 w 132"/>
                <a:gd name="T33" fmla="*/ 1991 h 141"/>
                <a:gd name="T34" fmla="*/ 95 w 132"/>
                <a:gd name="T35" fmla="*/ 2059 h 141"/>
                <a:gd name="T36" fmla="*/ 76 w 132"/>
                <a:gd name="T37" fmla="*/ 2197 h 141"/>
                <a:gd name="T38" fmla="*/ 0 w 132"/>
                <a:gd name="T39" fmla="*/ 2148 h 141"/>
                <a:gd name="T40" fmla="*/ 2 w 132"/>
                <a:gd name="T41" fmla="*/ 2012 h 141"/>
                <a:gd name="T42" fmla="*/ 54 w 132"/>
                <a:gd name="T43" fmla="*/ 1878 h 141"/>
                <a:gd name="T44" fmla="*/ 95 w 132"/>
                <a:gd name="T45" fmla="*/ 1730 h 141"/>
                <a:gd name="T46" fmla="*/ 155 w 132"/>
                <a:gd name="T47" fmla="*/ 1659 h 141"/>
                <a:gd name="T48" fmla="*/ 230 w 132"/>
                <a:gd name="T49" fmla="*/ 1659 h 141"/>
                <a:gd name="T50" fmla="*/ 238 w 132"/>
                <a:gd name="T51" fmla="*/ 1730 h 141"/>
                <a:gd name="T52" fmla="*/ 287 w 132"/>
                <a:gd name="T53" fmla="*/ 1651 h 141"/>
                <a:gd name="T54" fmla="*/ 267 w 132"/>
                <a:gd name="T55" fmla="*/ 1474 h 141"/>
                <a:gd name="T56" fmla="*/ 260 w 132"/>
                <a:gd name="T57" fmla="*/ 1240 h 141"/>
                <a:gd name="T58" fmla="*/ 292 w 132"/>
                <a:gd name="T59" fmla="*/ 1163 h 141"/>
                <a:gd name="T60" fmla="*/ 292 w 132"/>
                <a:gd name="T61" fmla="*/ 1240 h 141"/>
                <a:gd name="T62" fmla="*/ 315 w 132"/>
                <a:gd name="T63" fmla="*/ 1369 h 141"/>
                <a:gd name="T64" fmla="*/ 346 w 132"/>
                <a:gd name="T65" fmla="*/ 1219 h 141"/>
                <a:gd name="T66" fmla="*/ 376 w 132"/>
                <a:gd name="T67" fmla="*/ 1103 h 141"/>
                <a:gd name="T68" fmla="*/ 391 w 132"/>
                <a:gd name="T69" fmla="*/ 895 h 141"/>
                <a:gd name="T70" fmla="*/ 391 w 132"/>
                <a:gd name="T71" fmla="*/ 671 h 141"/>
                <a:gd name="T72" fmla="*/ 353 w 132"/>
                <a:gd name="T73" fmla="*/ 436 h 141"/>
                <a:gd name="T74" fmla="*/ 335 w 132"/>
                <a:gd name="T75" fmla="*/ 184 h 141"/>
                <a:gd name="T76" fmla="*/ 335 w 132"/>
                <a:gd name="T77" fmla="*/ 2 h 141"/>
                <a:gd name="T78" fmla="*/ 367 w 132"/>
                <a:gd name="T79" fmla="*/ 119 h 141"/>
                <a:gd name="T80" fmla="*/ 391 w 132"/>
                <a:gd name="T81" fmla="*/ 62 h 141"/>
                <a:gd name="T82" fmla="*/ 376 w 132"/>
                <a:gd name="T83" fmla="*/ 2 h 141"/>
                <a:gd name="T84" fmla="*/ 346 w 132"/>
                <a:gd name="T85" fmla="*/ 2 h 141"/>
                <a:gd name="T86" fmla="*/ 353 w 132"/>
                <a:gd name="T87" fmla="*/ 0 h 141"/>
                <a:gd name="T88" fmla="*/ 391 w 132"/>
                <a:gd name="T89" fmla="*/ 0 h 141"/>
                <a:gd name="T90" fmla="*/ 454 w 132"/>
                <a:gd name="T91" fmla="*/ 262 h 141"/>
                <a:gd name="T92" fmla="*/ 512 w 132"/>
                <a:gd name="T93" fmla="*/ 545 h 141"/>
                <a:gd name="T94" fmla="*/ 521 w 132"/>
                <a:gd name="T95" fmla="*/ 895 h 141"/>
                <a:gd name="T96" fmla="*/ 509 w 132"/>
                <a:gd name="T97" fmla="*/ 982 h 141"/>
                <a:gd name="T98" fmla="*/ 547 w 132"/>
                <a:gd name="T99" fmla="*/ 1369 h 141"/>
                <a:gd name="T100" fmla="*/ 584 w 132"/>
                <a:gd name="T101" fmla="*/ 1651 h 141"/>
                <a:gd name="T102" fmla="*/ 553 w 132"/>
                <a:gd name="T103" fmla="*/ 1878 h 141"/>
                <a:gd name="T104" fmla="*/ 547 w 132"/>
                <a:gd name="T105" fmla="*/ 1770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37144" name="Freeform 4566"/>
            <p:cNvSpPr>
              <a:spLocks/>
            </p:cNvSpPr>
            <p:nvPr/>
          </p:nvSpPr>
          <p:spPr bwMode="auto">
            <a:xfrm>
              <a:off x="4751" y="1644"/>
              <a:ext cx="85" cy="91"/>
            </a:xfrm>
            <a:custGeom>
              <a:avLst/>
              <a:gdLst>
                <a:gd name="T0" fmla="*/ 253 w 76"/>
                <a:gd name="T1" fmla="*/ 427 h 74"/>
                <a:gd name="T2" fmla="*/ 189 w 76"/>
                <a:gd name="T3" fmla="*/ 386 h 74"/>
                <a:gd name="T4" fmla="*/ 105 w 76"/>
                <a:gd name="T5" fmla="*/ 207 h 74"/>
                <a:gd name="T6" fmla="*/ 0 w 76"/>
                <a:gd name="T7" fmla="*/ 0 h 74"/>
                <a:gd name="T8" fmla="*/ 3 w 76"/>
                <a:gd name="T9" fmla="*/ 139 h 74"/>
                <a:gd name="T10" fmla="*/ 40 w 76"/>
                <a:gd name="T11" fmla="*/ 386 h 74"/>
                <a:gd name="T12" fmla="*/ 70 w 76"/>
                <a:gd name="T13" fmla="*/ 588 h 74"/>
                <a:gd name="T14" fmla="*/ 29 w 76"/>
                <a:gd name="T15" fmla="*/ 588 h 74"/>
                <a:gd name="T16" fmla="*/ 23 w 76"/>
                <a:gd name="T17" fmla="*/ 588 h 74"/>
                <a:gd name="T18" fmla="*/ 23 w 76"/>
                <a:gd name="T19" fmla="*/ 726 h 74"/>
                <a:gd name="T20" fmla="*/ 29 w 76"/>
                <a:gd name="T21" fmla="*/ 883 h 74"/>
                <a:gd name="T22" fmla="*/ 78 w 76"/>
                <a:gd name="T23" fmla="*/ 1093 h 74"/>
                <a:gd name="T24" fmla="*/ 105 w 76"/>
                <a:gd name="T25" fmla="*/ 1026 h 74"/>
                <a:gd name="T26" fmla="*/ 134 w 76"/>
                <a:gd name="T27" fmla="*/ 1026 h 74"/>
                <a:gd name="T28" fmla="*/ 50 w 76"/>
                <a:gd name="T29" fmla="*/ 836 h 74"/>
                <a:gd name="T30" fmla="*/ 78 w 76"/>
                <a:gd name="T31" fmla="*/ 817 h 74"/>
                <a:gd name="T32" fmla="*/ 108 w 76"/>
                <a:gd name="T33" fmla="*/ 764 h 74"/>
                <a:gd name="T34" fmla="*/ 235 w 76"/>
                <a:gd name="T35" fmla="*/ 904 h 74"/>
                <a:gd name="T36" fmla="*/ 251 w 76"/>
                <a:gd name="T37" fmla="*/ 836 h 74"/>
                <a:gd name="T38" fmla="*/ 281 w 76"/>
                <a:gd name="T39" fmla="*/ 664 h 74"/>
                <a:gd name="T40" fmla="*/ 328 w 76"/>
                <a:gd name="T41" fmla="*/ 588 h 74"/>
                <a:gd name="T42" fmla="*/ 294 w 76"/>
                <a:gd name="T43" fmla="*/ 480 h 74"/>
                <a:gd name="T44" fmla="*/ 281 w 76"/>
                <a:gd name="T45" fmla="*/ 317 h 74"/>
                <a:gd name="T46" fmla="*/ 253 w 76"/>
                <a:gd name="T47" fmla="*/ 42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37145" name="Freeform 4567"/>
            <p:cNvSpPr>
              <a:spLocks/>
            </p:cNvSpPr>
            <p:nvPr/>
          </p:nvSpPr>
          <p:spPr bwMode="auto">
            <a:xfrm>
              <a:off x="4684" y="1898"/>
              <a:ext cx="43" cy="62"/>
            </a:xfrm>
            <a:custGeom>
              <a:avLst/>
              <a:gdLst>
                <a:gd name="T0" fmla="*/ 102 w 40"/>
                <a:gd name="T1" fmla="*/ 260 h 50"/>
                <a:gd name="T2" fmla="*/ 97 w 40"/>
                <a:gd name="T3" fmla="*/ 495 h 50"/>
                <a:gd name="T4" fmla="*/ 97 w 40"/>
                <a:gd name="T5" fmla="*/ 745 h 50"/>
                <a:gd name="T6" fmla="*/ 84 w 40"/>
                <a:gd name="T7" fmla="*/ 816 h 50"/>
                <a:gd name="T8" fmla="*/ 66 w 40"/>
                <a:gd name="T9" fmla="*/ 658 h 50"/>
                <a:gd name="T10" fmla="*/ 71 w 40"/>
                <a:gd name="T11" fmla="*/ 761 h 50"/>
                <a:gd name="T12" fmla="*/ 59 w 40"/>
                <a:gd name="T13" fmla="*/ 745 h 50"/>
                <a:gd name="T14" fmla="*/ 49 w 40"/>
                <a:gd name="T15" fmla="*/ 495 h 50"/>
                <a:gd name="T16" fmla="*/ 49 w 40"/>
                <a:gd name="T17" fmla="*/ 396 h 50"/>
                <a:gd name="T18" fmla="*/ 24 w 40"/>
                <a:gd name="T19" fmla="*/ 224 h 50"/>
                <a:gd name="T20" fmla="*/ 34 w 40"/>
                <a:gd name="T21" fmla="*/ 396 h 50"/>
                <a:gd name="T22" fmla="*/ 24 w 40"/>
                <a:gd name="T23" fmla="*/ 396 h 50"/>
                <a:gd name="T24" fmla="*/ 5 w 40"/>
                <a:gd name="T25" fmla="*/ 260 h 50"/>
                <a:gd name="T26" fmla="*/ 20 w 40"/>
                <a:gd name="T27" fmla="*/ 260 h 50"/>
                <a:gd name="T28" fmla="*/ 0 w 40"/>
                <a:gd name="T29" fmla="*/ 146 h 50"/>
                <a:gd name="T30" fmla="*/ 40 w 40"/>
                <a:gd name="T31" fmla="*/ 0 h 50"/>
                <a:gd name="T32" fmla="*/ 66 w 40"/>
                <a:gd name="T33" fmla="*/ 77 h 50"/>
                <a:gd name="T34" fmla="*/ 78 w 40"/>
                <a:gd name="T35" fmla="*/ 146 h 50"/>
                <a:gd name="T36" fmla="*/ 78 w 40"/>
                <a:gd name="T37" fmla="*/ 207 h 50"/>
                <a:gd name="T38" fmla="*/ 102 w 40"/>
                <a:gd name="T39" fmla="*/ 26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37146" name="Freeform 4568"/>
            <p:cNvSpPr>
              <a:spLocks/>
            </p:cNvSpPr>
            <p:nvPr/>
          </p:nvSpPr>
          <p:spPr bwMode="auto">
            <a:xfrm>
              <a:off x="4725" y="1890"/>
              <a:ext cx="39" cy="35"/>
            </a:xfrm>
            <a:custGeom>
              <a:avLst/>
              <a:gdLst>
                <a:gd name="T0" fmla="*/ 113 w 35"/>
                <a:gd name="T1" fmla="*/ 291 h 28"/>
                <a:gd name="T2" fmla="*/ 66 w 35"/>
                <a:gd name="T3" fmla="*/ 291 h 28"/>
                <a:gd name="T4" fmla="*/ 59 w 35"/>
                <a:gd name="T5" fmla="*/ 516 h 28"/>
                <a:gd name="T6" fmla="*/ 4 w 35"/>
                <a:gd name="T7" fmla="*/ 361 h 28"/>
                <a:gd name="T8" fmla="*/ 0 w 35"/>
                <a:gd name="T9" fmla="*/ 291 h 28"/>
                <a:gd name="T10" fmla="*/ 0 w 35"/>
                <a:gd name="T11" fmla="*/ 291 h 28"/>
                <a:gd name="T12" fmla="*/ 28 w 35"/>
                <a:gd name="T13" fmla="*/ 95 h 28"/>
                <a:gd name="T14" fmla="*/ 66 w 35"/>
                <a:gd name="T15" fmla="*/ 95 h 28"/>
                <a:gd name="T16" fmla="*/ 96 w 35"/>
                <a:gd name="T17" fmla="*/ 0 h 28"/>
                <a:gd name="T18" fmla="*/ 121 w 35"/>
                <a:gd name="T19" fmla="*/ 95 h 28"/>
                <a:gd name="T20" fmla="*/ 140 w 35"/>
                <a:gd name="T21" fmla="*/ 173 h 28"/>
                <a:gd name="T22" fmla="*/ 113 w 35"/>
                <a:gd name="T23" fmla="*/ 29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37147" name="Freeform 4569"/>
            <p:cNvSpPr>
              <a:spLocks/>
            </p:cNvSpPr>
            <p:nvPr/>
          </p:nvSpPr>
          <p:spPr bwMode="auto">
            <a:xfrm>
              <a:off x="4698" y="2057"/>
              <a:ext cx="8" cy="14"/>
            </a:xfrm>
            <a:custGeom>
              <a:avLst/>
              <a:gdLst>
                <a:gd name="T0" fmla="*/ 0 w 7"/>
                <a:gd name="T1" fmla="*/ 255 h 11"/>
                <a:gd name="T2" fmla="*/ 38 w 7"/>
                <a:gd name="T3" fmla="*/ 0 h 11"/>
                <a:gd name="T4" fmla="*/ 29 w 7"/>
                <a:gd name="T5" fmla="*/ 0 h 11"/>
                <a:gd name="T6" fmla="*/ 0 w 7"/>
                <a:gd name="T7" fmla="*/ 255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37148" name="Freeform 4570"/>
            <p:cNvSpPr>
              <a:spLocks/>
            </p:cNvSpPr>
            <p:nvPr/>
          </p:nvSpPr>
          <p:spPr bwMode="auto">
            <a:xfrm>
              <a:off x="4783" y="1802"/>
              <a:ext cx="3" cy="6"/>
            </a:xfrm>
            <a:custGeom>
              <a:avLst/>
              <a:gdLst>
                <a:gd name="T0" fmla="*/ 473 w 2"/>
                <a:gd name="T1" fmla="*/ 50 h 5"/>
                <a:gd name="T2" fmla="*/ 0 w 2"/>
                <a:gd name="T3" fmla="*/ 0 h 5"/>
                <a:gd name="T4" fmla="*/ 0 w 2"/>
                <a:gd name="T5" fmla="*/ 50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7149" name="Freeform 4571"/>
            <p:cNvSpPr>
              <a:spLocks/>
            </p:cNvSpPr>
            <p:nvPr/>
          </p:nvSpPr>
          <p:spPr bwMode="auto">
            <a:xfrm>
              <a:off x="4697" y="1930"/>
              <a:ext cx="1" cy="3"/>
            </a:xfrm>
            <a:custGeom>
              <a:avLst/>
              <a:gdLst>
                <a:gd name="T0" fmla="*/ 1 w 2"/>
                <a:gd name="T1" fmla="*/ 0 h 2"/>
                <a:gd name="T2" fmla="*/ 1 w 2"/>
                <a:gd name="T3" fmla="*/ 473 h 2"/>
                <a:gd name="T4" fmla="*/ 0 w 2"/>
                <a:gd name="T5" fmla="*/ 473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7150" name="Freeform 4572"/>
            <p:cNvSpPr>
              <a:spLocks/>
            </p:cNvSpPr>
            <p:nvPr/>
          </p:nvSpPr>
          <p:spPr bwMode="auto">
            <a:xfrm>
              <a:off x="4534" y="1699"/>
              <a:ext cx="80" cy="112"/>
            </a:xfrm>
            <a:custGeom>
              <a:avLst/>
              <a:gdLst>
                <a:gd name="T0" fmla="*/ 88 w 71"/>
                <a:gd name="T1" fmla="*/ 1059 h 90"/>
                <a:gd name="T2" fmla="*/ 47 w 71"/>
                <a:gd name="T3" fmla="*/ 1003 h 90"/>
                <a:gd name="T4" fmla="*/ 0 w 71"/>
                <a:gd name="T5" fmla="*/ 901 h 90"/>
                <a:gd name="T6" fmla="*/ 47 w 71"/>
                <a:gd name="T7" fmla="*/ 734 h 90"/>
                <a:gd name="T8" fmla="*/ 78 w 71"/>
                <a:gd name="T9" fmla="*/ 442 h 90"/>
                <a:gd name="T10" fmla="*/ 112 w 71"/>
                <a:gd name="T11" fmla="*/ 409 h 90"/>
                <a:gd name="T12" fmla="*/ 192 w 71"/>
                <a:gd name="T13" fmla="*/ 499 h 90"/>
                <a:gd name="T14" fmla="*/ 170 w 71"/>
                <a:gd name="T15" fmla="*/ 329 h 90"/>
                <a:gd name="T16" fmla="*/ 192 w 71"/>
                <a:gd name="T17" fmla="*/ 285 h 90"/>
                <a:gd name="T18" fmla="*/ 232 w 71"/>
                <a:gd name="T19" fmla="*/ 170 h 90"/>
                <a:gd name="T20" fmla="*/ 232 w 71"/>
                <a:gd name="T21" fmla="*/ 0 h 90"/>
                <a:gd name="T22" fmla="*/ 317 w 71"/>
                <a:gd name="T23" fmla="*/ 170 h 90"/>
                <a:gd name="T24" fmla="*/ 328 w 71"/>
                <a:gd name="T25" fmla="*/ 212 h 90"/>
                <a:gd name="T26" fmla="*/ 292 w 71"/>
                <a:gd name="T27" fmla="*/ 355 h 90"/>
                <a:gd name="T28" fmla="*/ 328 w 71"/>
                <a:gd name="T29" fmla="*/ 684 h 90"/>
                <a:gd name="T30" fmla="*/ 274 w 71"/>
                <a:gd name="T31" fmla="*/ 851 h 90"/>
                <a:gd name="T32" fmla="*/ 243 w 71"/>
                <a:gd name="T33" fmla="*/ 1003 h 90"/>
                <a:gd name="T34" fmla="*/ 259 w 71"/>
                <a:gd name="T35" fmla="*/ 1191 h 90"/>
                <a:gd name="T36" fmla="*/ 331 w 71"/>
                <a:gd name="T37" fmla="*/ 1343 h 90"/>
                <a:gd name="T38" fmla="*/ 303 w 71"/>
                <a:gd name="T39" fmla="*/ 1414 h 90"/>
                <a:gd name="T40" fmla="*/ 243 w 71"/>
                <a:gd name="T41" fmla="*/ 1519 h 90"/>
                <a:gd name="T42" fmla="*/ 243 w 71"/>
                <a:gd name="T43" fmla="*/ 1547 h 90"/>
                <a:gd name="T44" fmla="*/ 192 w 71"/>
                <a:gd name="T45" fmla="*/ 1547 h 90"/>
                <a:gd name="T46" fmla="*/ 170 w 71"/>
                <a:gd name="T47" fmla="*/ 1547 h 90"/>
                <a:gd name="T48" fmla="*/ 140 w 71"/>
                <a:gd name="T49" fmla="*/ 1519 h 90"/>
                <a:gd name="T50" fmla="*/ 112 w 71"/>
                <a:gd name="T51" fmla="*/ 1461 h 90"/>
                <a:gd name="T52" fmla="*/ 124 w 71"/>
                <a:gd name="T53" fmla="*/ 1309 h 90"/>
                <a:gd name="T54" fmla="*/ 140 w 71"/>
                <a:gd name="T55" fmla="*/ 1309 h 90"/>
                <a:gd name="T56" fmla="*/ 106 w 71"/>
                <a:gd name="T57" fmla="*/ 1221 h 90"/>
                <a:gd name="T58" fmla="*/ 88 w 71"/>
                <a:gd name="T59" fmla="*/ 1059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37151" name="Freeform 4573"/>
            <p:cNvSpPr>
              <a:spLocks/>
            </p:cNvSpPr>
            <p:nvPr/>
          </p:nvSpPr>
          <p:spPr bwMode="auto">
            <a:xfrm>
              <a:off x="4604" y="1797"/>
              <a:ext cx="57" cy="89"/>
            </a:xfrm>
            <a:custGeom>
              <a:avLst/>
              <a:gdLst>
                <a:gd name="T0" fmla="*/ 13 w 62"/>
                <a:gd name="T1" fmla="*/ 931 h 73"/>
                <a:gd name="T2" fmla="*/ 13 w 62"/>
                <a:gd name="T3" fmla="*/ 896 h 73"/>
                <a:gd name="T4" fmla="*/ 10 w 62"/>
                <a:gd name="T5" fmla="*/ 931 h 73"/>
                <a:gd name="T6" fmla="*/ 9 w 62"/>
                <a:gd name="T7" fmla="*/ 964 h 73"/>
                <a:gd name="T8" fmla="*/ 8 w 62"/>
                <a:gd name="T9" fmla="*/ 931 h 73"/>
                <a:gd name="T10" fmla="*/ 8 w 62"/>
                <a:gd name="T11" fmla="*/ 896 h 73"/>
                <a:gd name="T12" fmla="*/ 8 w 62"/>
                <a:gd name="T13" fmla="*/ 896 h 73"/>
                <a:gd name="T14" fmla="*/ 6 w 62"/>
                <a:gd name="T15" fmla="*/ 839 h 73"/>
                <a:gd name="T16" fmla="*/ 6 w 62"/>
                <a:gd name="T17" fmla="*/ 685 h 73"/>
                <a:gd name="T18" fmla="*/ 6 w 62"/>
                <a:gd name="T19" fmla="*/ 603 h 73"/>
                <a:gd name="T20" fmla="*/ 6 w 62"/>
                <a:gd name="T21" fmla="*/ 597 h 73"/>
                <a:gd name="T22" fmla="*/ 6 w 62"/>
                <a:gd name="T23" fmla="*/ 477 h 73"/>
                <a:gd name="T24" fmla="*/ 5 w 62"/>
                <a:gd name="T25" fmla="*/ 436 h 73"/>
                <a:gd name="T26" fmla="*/ 5 w 62"/>
                <a:gd name="T27" fmla="*/ 378 h 73"/>
                <a:gd name="T28" fmla="*/ 6 w 62"/>
                <a:gd name="T29" fmla="*/ 436 h 73"/>
                <a:gd name="T30" fmla="*/ 6 w 62"/>
                <a:gd name="T31" fmla="*/ 378 h 73"/>
                <a:gd name="T32" fmla="*/ 3 w 62"/>
                <a:gd name="T33" fmla="*/ 235 h 73"/>
                <a:gd name="T34" fmla="*/ 0 w 62"/>
                <a:gd name="T35" fmla="*/ 162 h 73"/>
                <a:gd name="T36" fmla="*/ 0 w 62"/>
                <a:gd name="T37" fmla="*/ 133 h 73"/>
                <a:gd name="T38" fmla="*/ 6 w 62"/>
                <a:gd name="T39" fmla="*/ 63 h 73"/>
                <a:gd name="T40" fmla="*/ 6 w 62"/>
                <a:gd name="T41" fmla="*/ 0 h 73"/>
                <a:gd name="T42" fmla="*/ 13 w 62"/>
                <a:gd name="T43" fmla="*/ 235 h 73"/>
                <a:gd name="T44" fmla="*/ 17 w 62"/>
                <a:gd name="T45" fmla="*/ 436 h 73"/>
                <a:gd name="T46" fmla="*/ 21 w 62"/>
                <a:gd name="T47" fmla="*/ 774 h 73"/>
                <a:gd name="T48" fmla="*/ 19 w 62"/>
                <a:gd name="T49" fmla="*/ 823 h 73"/>
                <a:gd name="T50" fmla="*/ 16 w 62"/>
                <a:gd name="T51" fmla="*/ 866 h 73"/>
                <a:gd name="T52" fmla="*/ 15 w 62"/>
                <a:gd name="T53" fmla="*/ 839 h 73"/>
                <a:gd name="T54" fmla="*/ 15 w 62"/>
                <a:gd name="T55" fmla="*/ 866 h 73"/>
                <a:gd name="T56" fmla="*/ 14 w 62"/>
                <a:gd name="T57" fmla="*/ 896 h 73"/>
                <a:gd name="T58" fmla="*/ 13 w 62"/>
                <a:gd name="T59" fmla="*/ 896 h 73"/>
                <a:gd name="T60" fmla="*/ 13 w 62"/>
                <a:gd name="T61" fmla="*/ 93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37152" name="Freeform 4574"/>
            <p:cNvSpPr>
              <a:spLocks/>
            </p:cNvSpPr>
            <p:nvPr/>
          </p:nvSpPr>
          <p:spPr bwMode="auto">
            <a:xfrm>
              <a:off x="4583" y="2092"/>
              <a:ext cx="27" cy="70"/>
            </a:xfrm>
            <a:custGeom>
              <a:avLst/>
              <a:gdLst>
                <a:gd name="T0" fmla="*/ 77 w 24"/>
                <a:gd name="T1" fmla="*/ 828 h 57"/>
                <a:gd name="T2" fmla="*/ 2 w 24"/>
                <a:gd name="T3" fmla="*/ 615 h 57"/>
                <a:gd name="T4" fmla="*/ 0 w 24"/>
                <a:gd name="T5" fmla="*/ 302 h 57"/>
                <a:gd name="T6" fmla="*/ 33 w 24"/>
                <a:gd name="T7" fmla="*/ 171 h 57"/>
                <a:gd name="T8" fmla="*/ 68 w 24"/>
                <a:gd name="T9" fmla="*/ 0 h 57"/>
                <a:gd name="T10" fmla="*/ 111 w 24"/>
                <a:gd name="T11" fmla="*/ 2 h 57"/>
                <a:gd name="T12" fmla="*/ 99 w 24"/>
                <a:gd name="T13" fmla="*/ 243 h 57"/>
                <a:gd name="T14" fmla="*/ 88 w 24"/>
                <a:gd name="T15" fmla="*/ 449 h 57"/>
                <a:gd name="T16" fmla="*/ 77 w 24"/>
                <a:gd name="T17" fmla="*/ 615 h 57"/>
                <a:gd name="T18" fmla="*/ 77 w 24"/>
                <a:gd name="T19" fmla="*/ 828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37153" name="Freeform 4575"/>
            <p:cNvSpPr>
              <a:spLocks/>
            </p:cNvSpPr>
            <p:nvPr/>
          </p:nvSpPr>
          <p:spPr bwMode="auto">
            <a:xfrm>
              <a:off x="3866" y="1503"/>
              <a:ext cx="520" cy="228"/>
            </a:xfrm>
            <a:custGeom>
              <a:avLst/>
              <a:gdLst>
                <a:gd name="T0" fmla="*/ 1153 w 466"/>
                <a:gd name="T1" fmla="*/ 2846 h 184"/>
                <a:gd name="T2" fmla="*/ 1056 w 466"/>
                <a:gd name="T3" fmla="*/ 2737 h 184"/>
                <a:gd name="T4" fmla="*/ 887 w 466"/>
                <a:gd name="T5" fmla="*/ 2679 h 184"/>
                <a:gd name="T6" fmla="*/ 720 w 466"/>
                <a:gd name="T7" fmla="*/ 2649 h 184"/>
                <a:gd name="T8" fmla="*/ 612 w 466"/>
                <a:gd name="T9" fmla="*/ 2190 h 184"/>
                <a:gd name="T10" fmla="*/ 432 w 466"/>
                <a:gd name="T11" fmla="*/ 1991 h 184"/>
                <a:gd name="T12" fmla="*/ 295 w 466"/>
                <a:gd name="T13" fmla="*/ 1910 h 184"/>
                <a:gd name="T14" fmla="*/ 254 w 466"/>
                <a:gd name="T15" fmla="*/ 1419 h 184"/>
                <a:gd name="T16" fmla="*/ 118 w 466"/>
                <a:gd name="T17" fmla="*/ 1151 h 184"/>
                <a:gd name="T18" fmla="*/ 2 w 466"/>
                <a:gd name="T19" fmla="*/ 833 h 184"/>
                <a:gd name="T20" fmla="*/ 29 w 466"/>
                <a:gd name="T21" fmla="*/ 740 h 184"/>
                <a:gd name="T22" fmla="*/ 147 w 466"/>
                <a:gd name="T23" fmla="*/ 488 h 184"/>
                <a:gd name="T24" fmla="*/ 316 w 466"/>
                <a:gd name="T25" fmla="*/ 426 h 184"/>
                <a:gd name="T26" fmla="*/ 422 w 466"/>
                <a:gd name="T27" fmla="*/ 564 h 184"/>
                <a:gd name="T28" fmla="*/ 561 w 466"/>
                <a:gd name="T29" fmla="*/ 488 h 184"/>
                <a:gd name="T30" fmla="*/ 513 w 466"/>
                <a:gd name="T31" fmla="*/ 0 h 184"/>
                <a:gd name="T32" fmla="*/ 720 w 466"/>
                <a:gd name="T33" fmla="*/ 207 h 184"/>
                <a:gd name="T34" fmla="*/ 848 w 466"/>
                <a:gd name="T35" fmla="*/ 540 h 184"/>
                <a:gd name="T36" fmla="*/ 1033 w 466"/>
                <a:gd name="T37" fmla="*/ 540 h 184"/>
                <a:gd name="T38" fmla="*/ 1138 w 466"/>
                <a:gd name="T39" fmla="*/ 672 h 184"/>
                <a:gd name="T40" fmla="*/ 1323 w 466"/>
                <a:gd name="T41" fmla="*/ 757 h 184"/>
                <a:gd name="T42" fmla="*/ 1454 w 466"/>
                <a:gd name="T43" fmla="*/ 540 h 184"/>
                <a:gd name="T44" fmla="*/ 1619 w 466"/>
                <a:gd name="T45" fmla="*/ 611 h 184"/>
                <a:gd name="T46" fmla="*/ 1644 w 466"/>
                <a:gd name="T47" fmla="*/ 1073 h 184"/>
                <a:gd name="T48" fmla="*/ 1674 w 466"/>
                <a:gd name="T49" fmla="*/ 1214 h 184"/>
                <a:gd name="T50" fmla="*/ 1762 w 466"/>
                <a:gd name="T51" fmla="*/ 1214 h 184"/>
                <a:gd name="T52" fmla="*/ 1916 w 466"/>
                <a:gd name="T53" fmla="*/ 1378 h 184"/>
                <a:gd name="T54" fmla="*/ 1837 w 466"/>
                <a:gd name="T55" fmla="*/ 1527 h 184"/>
                <a:gd name="T56" fmla="*/ 1751 w 466"/>
                <a:gd name="T57" fmla="*/ 1892 h 184"/>
                <a:gd name="T58" fmla="*/ 1644 w 466"/>
                <a:gd name="T59" fmla="*/ 2068 h 184"/>
                <a:gd name="T60" fmla="*/ 1568 w 466"/>
                <a:gd name="T61" fmla="*/ 2227 h 184"/>
                <a:gd name="T62" fmla="*/ 1548 w 466"/>
                <a:gd name="T63" fmla="*/ 2567 h 184"/>
                <a:gd name="T64" fmla="*/ 1428 w 466"/>
                <a:gd name="T65" fmla="*/ 2760 h 184"/>
                <a:gd name="T66" fmla="*/ 1303 w 466"/>
                <a:gd name="T67" fmla="*/ 2862 h 184"/>
                <a:gd name="T68" fmla="*/ 1221 w 466"/>
                <a:gd name="T69" fmla="*/ 2862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37154" name="Freeform 4576"/>
            <p:cNvSpPr>
              <a:spLocks/>
            </p:cNvSpPr>
            <p:nvPr/>
          </p:nvSpPr>
          <p:spPr bwMode="auto">
            <a:xfrm>
              <a:off x="3237" y="1433"/>
              <a:ext cx="618" cy="302"/>
            </a:xfrm>
            <a:custGeom>
              <a:avLst/>
              <a:gdLst>
                <a:gd name="T0" fmla="*/ 269 w 553"/>
                <a:gd name="T1" fmla="*/ 2298 h 244"/>
                <a:gd name="T2" fmla="*/ 189 w 553"/>
                <a:gd name="T3" fmla="*/ 2459 h 244"/>
                <a:gd name="T4" fmla="*/ 68 w 553"/>
                <a:gd name="T5" fmla="*/ 2009 h 244"/>
                <a:gd name="T6" fmla="*/ 2 w 553"/>
                <a:gd name="T7" fmla="*/ 1482 h 244"/>
                <a:gd name="T8" fmla="*/ 87 w 553"/>
                <a:gd name="T9" fmla="*/ 1282 h 244"/>
                <a:gd name="T10" fmla="*/ 148 w 553"/>
                <a:gd name="T11" fmla="*/ 1059 h 244"/>
                <a:gd name="T12" fmla="*/ 269 w 553"/>
                <a:gd name="T13" fmla="*/ 920 h 244"/>
                <a:gd name="T14" fmla="*/ 432 w 553"/>
                <a:gd name="T15" fmla="*/ 1158 h 244"/>
                <a:gd name="T16" fmla="*/ 637 w 553"/>
                <a:gd name="T17" fmla="*/ 1139 h 244"/>
                <a:gd name="T18" fmla="*/ 762 w 553"/>
                <a:gd name="T19" fmla="*/ 1139 h 244"/>
                <a:gd name="T20" fmla="*/ 721 w 553"/>
                <a:gd name="T21" fmla="*/ 535 h 244"/>
                <a:gd name="T22" fmla="*/ 700 w 553"/>
                <a:gd name="T23" fmla="*/ 425 h 244"/>
                <a:gd name="T24" fmla="*/ 852 w 553"/>
                <a:gd name="T25" fmla="*/ 343 h 244"/>
                <a:gd name="T26" fmla="*/ 999 w 553"/>
                <a:gd name="T27" fmla="*/ 146 h 244"/>
                <a:gd name="T28" fmla="*/ 1130 w 553"/>
                <a:gd name="T29" fmla="*/ 2 h 244"/>
                <a:gd name="T30" fmla="*/ 1235 w 553"/>
                <a:gd name="T31" fmla="*/ 146 h 244"/>
                <a:gd name="T32" fmla="*/ 1381 w 553"/>
                <a:gd name="T33" fmla="*/ 425 h 244"/>
                <a:gd name="T34" fmla="*/ 1512 w 553"/>
                <a:gd name="T35" fmla="*/ 343 h 244"/>
                <a:gd name="T36" fmla="*/ 1601 w 553"/>
                <a:gd name="T37" fmla="*/ 277 h 244"/>
                <a:gd name="T38" fmla="*/ 1671 w 553"/>
                <a:gd name="T39" fmla="*/ 604 h 244"/>
                <a:gd name="T40" fmla="*/ 1827 w 553"/>
                <a:gd name="T41" fmla="*/ 1026 h 244"/>
                <a:gd name="T42" fmla="*/ 1914 w 553"/>
                <a:gd name="T43" fmla="*/ 1139 h 244"/>
                <a:gd name="T44" fmla="*/ 2033 w 553"/>
                <a:gd name="T45" fmla="*/ 1158 h 244"/>
                <a:gd name="T46" fmla="*/ 2198 w 553"/>
                <a:gd name="T47" fmla="*/ 1553 h 244"/>
                <a:gd name="T48" fmla="*/ 2347 w 553"/>
                <a:gd name="T49" fmla="*/ 1745 h 244"/>
                <a:gd name="T50" fmla="*/ 2283 w 553"/>
                <a:gd name="T51" fmla="*/ 2009 h 244"/>
                <a:gd name="T52" fmla="*/ 2265 w 553"/>
                <a:gd name="T53" fmla="*/ 2298 h 244"/>
                <a:gd name="T54" fmla="*/ 2171 w 553"/>
                <a:gd name="T55" fmla="*/ 2495 h 244"/>
                <a:gd name="T56" fmla="*/ 2200 w 553"/>
                <a:gd name="T57" fmla="*/ 2831 h 244"/>
                <a:gd name="T58" fmla="*/ 2057 w 553"/>
                <a:gd name="T59" fmla="*/ 2901 h 244"/>
                <a:gd name="T60" fmla="*/ 2118 w 553"/>
                <a:gd name="T61" fmla="*/ 3172 h 244"/>
                <a:gd name="T62" fmla="*/ 2146 w 553"/>
                <a:gd name="T63" fmla="*/ 3436 h 244"/>
                <a:gd name="T64" fmla="*/ 2057 w 553"/>
                <a:gd name="T65" fmla="*/ 3327 h 244"/>
                <a:gd name="T66" fmla="*/ 1898 w 553"/>
                <a:gd name="T67" fmla="*/ 3364 h 244"/>
                <a:gd name="T68" fmla="*/ 1756 w 553"/>
                <a:gd name="T69" fmla="*/ 3364 h 244"/>
                <a:gd name="T70" fmla="*/ 1651 w 553"/>
                <a:gd name="T71" fmla="*/ 3520 h 244"/>
                <a:gd name="T72" fmla="*/ 1554 w 553"/>
                <a:gd name="T73" fmla="*/ 3591 h 244"/>
                <a:gd name="T74" fmla="*/ 1433 w 553"/>
                <a:gd name="T75" fmla="*/ 3907 h 244"/>
                <a:gd name="T76" fmla="*/ 1314 w 553"/>
                <a:gd name="T77" fmla="*/ 3703 h 244"/>
                <a:gd name="T78" fmla="*/ 1257 w 553"/>
                <a:gd name="T79" fmla="*/ 3249 h 244"/>
                <a:gd name="T80" fmla="*/ 1112 w 553"/>
                <a:gd name="T81" fmla="*/ 3249 h 244"/>
                <a:gd name="T82" fmla="*/ 995 w 553"/>
                <a:gd name="T83" fmla="*/ 3217 h 244"/>
                <a:gd name="T84" fmla="*/ 852 w 553"/>
                <a:gd name="T85" fmla="*/ 2772 h 244"/>
                <a:gd name="T86" fmla="*/ 691 w 553"/>
                <a:gd name="T87" fmla="*/ 2718 h 244"/>
                <a:gd name="T88" fmla="*/ 637 w 553"/>
                <a:gd name="T89" fmla="*/ 3078 h 244"/>
                <a:gd name="T90" fmla="*/ 668 w 553"/>
                <a:gd name="T91" fmla="*/ 3591 h 244"/>
                <a:gd name="T92" fmla="*/ 610 w 553"/>
                <a:gd name="T93" fmla="*/ 3750 h 244"/>
                <a:gd name="T94" fmla="*/ 550 w 553"/>
                <a:gd name="T95" fmla="*/ 3480 h 244"/>
                <a:gd name="T96" fmla="*/ 392 w 553"/>
                <a:gd name="T97" fmla="*/ 3414 h 244"/>
                <a:gd name="T98" fmla="*/ 314 w 553"/>
                <a:gd name="T99" fmla="*/ 3078 h 244"/>
                <a:gd name="T100" fmla="*/ 353 w 553"/>
                <a:gd name="T101" fmla="*/ 2990 h 244"/>
                <a:gd name="T102" fmla="*/ 359 w 553"/>
                <a:gd name="T103" fmla="*/ 2772 h 244"/>
                <a:gd name="T104" fmla="*/ 412 w 553"/>
                <a:gd name="T105" fmla="*/ 2635 h 244"/>
                <a:gd name="T106" fmla="*/ 321 w 553"/>
                <a:gd name="T107" fmla="*/ 2298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37155" name="Freeform 4577"/>
            <p:cNvSpPr>
              <a:spLocks/>
            </p:cNvSpPr>
            <p:nvPr/>
          </p:nvSpPr>
          <p:spPr bwMode="auto">
            <a:xfrm>
              <a:off x="3139" y="1675"/>
              <a:ext cx="135" cy="60"/>
            </a:xfrm>
            <a:custGeom>
              <a:avLst/>
              <a:gdLst>
                <a:gd name="T0" fmla="*/ 98 w 121"/>
                <a:gd name="T1" fmla="*/ 305 h 48"/>
                <a:gd name="T2" fmla="*/ 0 w 121"/>
                <a:gd name="T3" fmla="*/ 61 h 48"/>
                <a:gd name="T4" fmla="*/ 3 w 121"/>
                <a:gd name="T5" fmla="*/ 0 h 48"/>
                <a:gd name="T6" fmla="*/ 77 w 121"/>
                <a:gd name="T7" fmla="*/ 61 h 48"/>
                <a:gd name="T8" fmla="*/ 148 w 121"/>
                <a:gd name="T9" fmla="*/ 61 h 48"/>
                <a:gd name="T10" fmla="*/ 228 w 121"/>
                <a:gd name="T11" fmla="*/ 231 h 48"/>
                <a:gd name="T12" fmla="*/ 322 w 121"/>
                <a:gd name="T13" fmla="*/ 413 h 48"/>
                <a:gd name="T14" fmla="*/ 416 w 121"/>
                <a:gd name="T15" fmla="*/ 529 h 48"/>
                <a:gd name="T16" fmla="*/ 502 w 121"/>
                <a:gd name="T17" fmla="*/ 705 h 48"/>
                <a:gd name="T18" fmla="*/ 482 w 121"/>
                <a:gd name="T19" fmla="*/ 881 h 48"/>
                <a:gd name="T20" fmla="*/ 421 w 121"/>
                <a:gd name="T21" fmla="*/ 826 h 48"/>
                <a:gd name="T22" fmla="*/ 334 w 121"/>
                <a:gd name="T23" fmla="*/ 794 h 48"/>
                <a:gd name="T24" fmla="*/ 250 w 121"/>
                <a:gd name="T25" fmla="*/ 794 h 48"/>
                <a:gd name="T26" fmla="*/ 170 w 121"/>
                <a:gd name="T27" fmla="*/ 826 h 48"/>
                <a:gd name="T28" fmla="*/ 170 w 121"/>
                <a:gd name="T29" fmla="*/ 569 h 48"/>
                <a:gd name="T30" fmla="*/ 98 w 121"/>
                <a:gd name="T31" fmla="*/ 305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37156" name="Freeform 4578"/>
            <p:cNvSpPr>
              <a:spLocks/>
            </p:cNvSpPr>
            <p:nvPr/>
          </p:nvSpPr>
          <p:spPr bwMode="auto">
            <a:xfrm>
              <a:off x="3647" y="1691"/>
              <a:ext cx="158" cy="87"/>
            </a:xfrm>
            <a:custGeom>
              <a:avLst/>
              <a:gdLst>
                <a:gd name="T0" fmla="*/ 207 w 141"/>
                <a:gd name="T1" fmla="*/ 611 h 71"/>
                <a:gd name="T2" fmla="*/ 133 w 141"/>
                <a:gd name="T3" fmla="*/ 442 h 71"/>
                <a:gd name="T4" fmla="*/ 38 w 141"/>
                <a:gd name="T5" fmla="*/ 442 h 71"/>
                <a:gd name="T6" fmla="*/ 0 w 141"/>
                <a:gd name="T7" fmla="*/ 244 h 71"/>
                <a:gd name="T8" fmla="*/ 38 w 141"/>
                <a:gd name="T9" fmla="*/ 107 h 71"/>
                <a:gd name="T10" fmla="*/ 101 w 141"/>
                <a:gd name="T11" fmla="*/ 168 h 71"/>
                <a:gd name="T12" fmla="*/ 162 w 141"/>
                <a:gd name="T13" fmla="*/ 199 h 71"/>
                <a:gd name="T14" fmla="*/ 207 w 141"/>
                <a:gd name="T15" fmla="*/ 2 h 71"/>
                <a:gd name="T16" fmla="*/ 260 w 141"/>
                <a:gd name="T17" fmla="*/ 71 h 71"/>
                <a:gd name="T18" fmla="*/ 352 w 141"/>
                <a:gd name="T19" fmla="*/ 2 h 71"/>
                <a:gd name="T20" fmla="*/ 436 w 141"/>
                <a:gd name="T21" fmla="*/ 2 h 71"/>
                <a:gd name="T22" fmla="*/ 514 w 141"/>
                <a:gd name="T23" fmla="*/ 0 h 71"/>
                <a:gd name="T24" fmla="*/ 604 w 141"/>
                <a:gd name="T25" fmla="*/ 168 h 71"/>
                <a:gd name="T26" fmla="*/ 619 w 141"/>
                <a:gd name="T27" fmla="*/ 259 h 71"/>
                <a:gd name="T28" fmla="*/ 574 w 141"/>
                <a:gd name="T29" fmla="*/ 388 h 71"/>
                <a:gd name="T30" fmla="*/ 514 w 141"/>
                <a:gd name="T31" fmla="*/ 542 h 71"/>
                <a:gd name="T32" fmla="*/ 442 w 141"/>
                <a:gd name="T33" fmla="*/ 611 h 71"/>
                <a:gd name="T34" fmla="*/ 410 w 141"/>
                <a:gd name="T35" fmla="*/ 751 h 71"/>
                <a:gd name="T36" fmla="*/ 371 w 141"/>
                <a:gd name="T37" fmla="*/ 701 h 71"/>
                <a:gd name="T38" fmla="*/ 342 w 141"/>
                <a:gd name="T39" fmla="*/ 738 h 71"/>
                <a:gd name="T40" fmla="*/ 291 w 141"/>
                <a:gd name="T41" fmla="*/ 825 h 71"/>
                <a:gd name="T42" fmla="*/ 263 w 141"/>
                <a:gd name="T43" fmla="*/ 997 h 71"/>
                <a:gd name="T44" fmla="*/ 152 w 141"/>
                <a:gd name="T45" fmla="*/ 972 h 71"/>
                <a:gd name="T46" fmla="*/ 48 w 141"/>
                <a:gd name="T47" fmla="*/ 920 h 71"/>
                <a:gd name="T48" fmla="*/ 38 w 141"/>
                <a:gd name="T49" fmla="*/ 751 h 71"/>
                <a:gd name="T50" fmla="*/ 121 w 141"/>
                <a:gd name="T51" fmla="*/ 664 h 71"/>
                <a:gd name="T52" fmla="*/ 207 w 141"/>
                <a:gd name="T53" fmla="*/ 611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37157" name="Freeform 4579"/>
            <p:cNvSpPr>
              <a:spLocks/>
            </p:cNvSpPr>
            <p:nvPr/>
          </p:nvSpPr>
          <p:spPr bwMode="auto">
            <a:xfrm>
              <a:off x="3356" y="1703"/>
              <a:ext cx="237" cy="166"/>
            </a:xfrm>
            <a:custGeom>
              <a:avLst/>
              <a:gdLst>
                <a:gd name="T0" fmla="*/ 820 w 213"/>
                <a:gd name="T1" fmla="*/ 1688 h 134"/>
                <a:gd name="T2" fmla="*/ 790 w 213"/>
                <a:gd name="T3" fmla="*/ 1903 h 134"/>
                <a:gd name="T4" fmla="*/ 744 w 213"/>
                <a:gd name="T5" fmla="*/ 2024 h 134"/>
                <a:gd name="T6" fmla="*/ 723 w 213"/>
                <a:gd name="T7" fmla="*/ 2167 h 134"/>
                <a:gd name="T8" fmla="*/ 681 w 213"/>
                <a:gd name="T9" fmla="*/ 2136 h 134"/>
                <a:gd name="T10" fmla="*/ 625 w 213"/>
                <a:gd name="T11" fmla="*/ 2042 h 134"/>
                <a:gd name="T12" fmla="*/ 608 w 213"/>
                <a:gd name="T13" fmla="*/ 1749 h 134"/>
                <a:gd name="T14" fmla="*/ 550 w 213"/>
                <a:gd name="T15" fmla="*/ 1749 h 134"/>
                <a:gd name="T16" fmla="*/ 505 w 213"/>
                <a:gd name="T17" fmla="*/ 1601 h 134"/>
                <a:gd name="T18" fmla="*/ 444 w 213"/>
                <a:gd name="T19" fmla="*/ 1492 h 134"/>
                <a:gd name="T20" fmla="*/ 353 w 213"/>
                <a:gd name="T21" fmla="*/ 1329 h 134"/>
                <a:gd name="T22" fmla="*/ 294 w 213"/>
                <a:gd name="T23" fmla="*/ 1370 h 134"/>
                <a:gd name="T24" fmla="*/ 229 w 213"/>
                <a:gd name="T25" fmla="*/ 1412 h 134"/>
                <a:gd name="T26" fmla="*/ 190 w 213"/>
                <a:gd name="T27" fmla="*/ 1550 h 134"/>
                <a:gd name="T28" fmla="*/ 166 w 213"/>
                <a:gd name="T29" fmla="*/ 1550 h 134"/>
                <a:gd name="T30" fmla="*/ 151 w 213"/>
                <a:gd name="T31" fmla="*/ 1329 h 134"/>
                <a:gd name="T32" fmla="*/ 134 w 213"/>
                <a:gd name="T33" fmla="*/ 1100 h 134"/>
                <a:gd name="T34" fmla="*/ 97 w 213"/>
                <a:gd name="T35" fmla="*/ 989 h 134"/>
                <a:gd name="T36" fmla="*/ 97 w 213"/>
                <a:gd name="T37" fmla="*/ 989 h 134"/>
                <a:gd name="T38" fmla="*/ 107 w 213"/>
                <a:gd name="T39" fmla="*/ 950 h 134"/>
                <a:gd name="T40" fmla="*/ 119 w 213"/>
                <a:gd name="T41" fmla="*/ 893 h 134"/>
                <a:gd name="T42" fmla="*/ 97 w 213"/>
                <a:gd name="T43" fmla="*/ 798 h 134"/>
                <a:gd name="T44" fmla="*/ 77 w 213"/>
                <a:gd name="T45" fmla="*/ 830 h 134"/>
                <a:gd name="T46" fmla="*/ 77 w 213"/>
                <a:gd name="T47" fmla="*/ 830 h 134"/>
                <a:gd name="T48" fmla="*/ 62 w 213"/>
                <a:gd name="T49" fmla="*/ 564 h 134"/>
                <a:gd name="T50" fmla="*/ 62 w 213"/>
                <a:gd name="T51" fmla="*/ 540 h 134"/>
                <a:gd name="T52" fmla="*/ 97 w 213"/>
                <a:gd name="T53" fmla="*/ 564 h 134"/>
                <a:gd name="T54" fmla="*/ 122 w 213"/>
                <a:gd name="T55" fmla="*/ 603 h 134"/>
                <a:gd name="T56" fmla="*/ 147 w 213"/>
                <a:gd name="T57" fmla="*/ 603 h 134"/>
                <a:gd name="T58" fmla="*/ 147 w 213"/>
                <a:gd name="T59" fmla="*/ 564 h 134"/>
                <a:gd name="T60" fmla="*/ 151 w 213"/>
                <a:gd name="T61" fmla="*/ 455 h 134"/>
                <a:gd name="T62" fmla="*/ 97 w 213"/>
                <a:gd name="T63" fmla="*/ 258 h 134"/>
                <a:gd name="T64" fmla="*/ 46 w 213"/>
                <a:gd name="T65" fmla="*/ 224 h 134"/>
                <a:gd name="T66" fmla="*/ 46 w 213"/>
                <a:gd name="T67" fmla="*/ 455 h 134"/>
                <a:gd name="T68" fmla="*/ 46 w 213"/>
                <a:gd name="T69" fmla="*/ 455 h 134"/>
                <a:gd name="T70" fmla="*/ 3 w 213"/>
                <a:gd name="T71" fmla="*/ 181 h 134"/>
                <a:gd name="T72" fmla="*/ 3 w 213"/>
                <a:gd name="T73" fmla="*/ 2 h 134"/>
                <a:gd name="T74" fmla="*/ 0 w 213"/>
                <a:gd name="T75" fmla="*/ 0 h 134"/>
                <a:gd name="T76" fmla="*/ 97 w 213"/>
                <a:gd name="T77" fmla="*/ 0 h 134"/>
                <a:gd name="T78" fmla="*/ 87 w 213"/>
                <a:gd name="T79" fmla="*/ 224 h 134"/>
                <a:gd name="T80" fmla="*/ 151 w 213"/>
                <a:gd name="T81" fmla="*/ 258 h 134"/>
                <a:gd name="T82" fmla="*/ 223 w 213"/>
                <a:gd name="T83" fmla="*/ 367 h 134"/>
                <a:gd name="T84" fmla="*/ 307 w 213"/>
                <a:gd name="T85" fmla="*/ 455 h 134"/>
                <a:gd name="T86" fmla="*/ 294 w 213"/>
                <a:gd name="T87" fmla="*/ 258 h 134"/>
                <a:gd name="T88" fmla="*/ 323 w 213"/>
                <a:gd name="T89" fmla="*/ 224 h 134"/>
                <a:gd name="T90" fmla="*/ 372 w 213"/>
                <a:gd name="T91" fmla="*/ 0 h 134"/>
                <a:gd name="T92" fmla="*/ 444 w 213"/>
                <a:gd name="T93" fmla="*/ 224 h 134"/>
                <a:gd name="T94" fmla="*/ 486 w 213"/>
                <a:gd name="T95" fmla="*/ 487 h 134"/>
                <a:gd name="T96" fmla="*/ 571 w 213"/>
                <a:gd name="T97" fmla="*/ 652 h 134"/>
                <a:gd name="T98" fmla="*/ 612 w 213"/>
                <a:gd name="T99" fmla="*/ 717 h 134"/>
                <a:gd name="T100" fmla="*/ 723 w 213"/>
                <a:gd name="T101" fmla="*/ 989 h 134"/>
                <a:gd name="T102" fmla="*/ 820 w 213"/>
                <a:gd name="T103" fmla="*/ 1209 h 134"/>
                <a:gd name="T104" fmla="*/ 857 w 213"/>
                <a:gd name="T105" fmla="*/ 1518 h 134"/>
                <a:gd name="T106" fmla="*/ 831 w 213"/>
                <a:gd name="T107" fmla="*/ 1601 h 134"/>
                <a:gd name="T108" fmla="*/ 820 w 213"/>
                <a:gd name="T109" fmla="*/ 1688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37158" name="Freeform 4580"/>
            <p:cNvSpPr>
              <a:spLocks/>
            </p:cNvSpPr>
            <p:nvPr/>
          </p:nvSpPr>
          <p:spPr bwMode="auto">
            <a:xfrm>
              <a:off x="3527" y="1799"/>
              <a:ext cx="219" cy="198"/>
            </a:xfrm>
            <a:custGeom>
              <a:avLst/>
              <a:gdLst>
                <a:gd name="T0" fmla="*/ 0 w 196"/>
                <a:gd name="T1" fmla="*/ 1127 h 160"/>
                <a:gd name="T2" fmla="*/ 0 w 196"/>
                <a:gd name="T3" fmla="*/ 1156 h 160"/>
                <a:gd name="T4" fmla="*/ 0 w 196"/>
                <a:gd name="T5" fmla="*/ 1311 h 160"/>
                <a:gd name="T6" fmla="*/ 23 w 196"/>
                <a:gd name="T7" fmla="*/ 1395 h 160"/>
                <a:gd name="T8" fmla="*/ 2 w 196"/>
                <a:gd name="T9" fmla="*/ 1414 h 160"/>
                <a:gd name="T10" fmla="*/ 29 w 196"/>
                <a:gd name="T11" fmla="*/ 1666 h 160"/>
                <a:gd name="T12" fmla="*/ 40 w 196"/>
                <a:gd name="T13" fmla="*/ 1922 h 160"/>
                <a:gd name="T14" fmla="*/ 104 w 196"/>
                <a:gd name="T15" fmla="*/ 2007 h 160"/>
                <a:gd name="T16" fmla="*/ 108 w 196"/>
                <a:gd name="T17" fmla="*/ 2101 h 160"/>
                <a:gd name="T18" fmla="*/ 70 w 196"/>
                <a:gd name="T19" fmla="*/ 2409 h 160"/>
                <a:gd name="T20" fmla="*/ 118 w 196"/>
                <a:gd name="T21" fmla="*/ 2491 h 160"/>
                <a:gd name="T22" fmla="*/ 182 w 196"/>
                <a:gd name="T23" fmla="*/ 2552 h 160"/>
                <a:gd name="T24" fmla="*/ 283 w 196"/>
                <a:gd name="T25" fmla="*/ 2552 h 160"/>
                <a:gd name="T26" fmla="*/ 353 w 196"/>
                <a:gd name="T27" fmla="*/ 2491 h 160"/>
                <a:gd name="T28" fmla="*/ 412 w 196"/>
                <a:gd name="T29" fmla="*/ 2409 h 160"/>
                <a:gd name="T30" fmla="*/ 412 w 196"/>
                <a:gd name="T31" fmla="*/ 2297 h 160"/>
                <a:gd name="T32" fmla="*/ 419 w 196"/>
                <a:gd name="T33" fmla="*/ 2101 h 160"/>
                <a:gd name="T34" fmla="*/ 483 w 196"/>
                <a:gd name="T35" fmla="*/ 2007 h 160"/>
                <a:gd name="T36" fmla="*/ 496 w 196"/>
                <a:gd name="T37" fmla="*/ 1922 h 160"/>
                <a:gd name="T38" fmla="*/ 561 w 196"/>
                <a:gd name="T39" fmla="*/ 1922 h 160"/>
                <a:gd name="T40" fmla="*/ 574 w 196"/>
                <a:gd name="T41" fmla="*/ 1622 h 160"/>
                <a:gd name="T42" fmla="*/ 619 w 196"/>
                <a:gd name="T43" fmla="*/ 1414 h 160"/>
                <a:gd name="T44" fmla="*/ 579 w 196"/>
                <a:gd name="T45" fmla="*/ 1282 h 160"/>
                <a:gd name="T46" fmla="*/ 641 w 196"/>
                <a:gd name="T47" fmla="*/ 1282 h 160"/>
                <a:gd name="T48" fmla="*/ 650 w 196"/>
                <a:gd name="T49" fmla="*/ 1156 h 160"/>
                <a:gd name="T50" fmla="*/ 674 w 196"/>
                <a:gd name="T51" fmla="*/ 934 h 160"/>
                <a:gd name="T52" fmla="*/ 627 w 196"/>
                <a:gd name="T53" fmla="*/ 697 h 160"/>
                <a:gd name="T54" fmla="*/ 656 w 196"/>
                <a:gd name="T55" fmla="*/ 535 h 160"/>
                <a:gd name="T56" fmla="*/ 744 w 196"/>
                <a:gd name="T57" fmla="*/ 485 h 160"/>
                <a:gd name="T58" fmla="*/ 811 w 196"/>
                <a:gd name="T59" fmla="*/ 424 h 160"/>
                <a:gd name="T60" fmla="*/ 811 w 196"/>
                <a:gd name="T61" fmla="*/ 343 h 160"/>
                <a:gd name="T62" fmla="*/ 831 w 196"/>
                <a:gd name="T63" fmla="*/ 343 h 160"/>
                <a:gd name="T64" fmla="*/ 783 w 196"/>
                <a:gd name="T65" fmla="*/ 282 h 160"/>
                <a:gd name="T66" fmla="*/ 760 w 196"/>
                <a:gd name="T67" fmla="*/ 282 h 160"/>
                <a:gd name="T68" fmla="*/ 715 w 196"/>
                <a:gd name="T69" fmla="*/ 343 h 160"/>
                <a:gd name="T70" fmla="*/ 627 w 196"/>
                <a:gd name="T71" fmla="*/ 485 h 160"/>
                <a:gd name="T72" fmla="*/ 609 w 196"/>
                <a:gd name="T73" fmla="*/ 146 h 160"/>
                <a:gd name="T74" fmla="*/ 587 w 196"/>
                <a:gd name="T75" fmla="*/ 118 h 160"/>
                <a:gd name="T76" fmla="*/ 574 w 196"/>
                <a:gd name="T77" fmla="*/ 0 h 160"/>
                <a:gd name="T78" fmla="*/ 542 w 196"/>
                <a:gd name="T79" fmla="*/ 2 h 160"/>
                <a:gd name="T80" fmla="*/ 525 w 196"/>
                <a:gd name="T81" fmla="*/ 224 h 160"/>
                <a:gd name="T82" fmla="*/ 492 w 196"/>
                <a:gd name="T83" fmla="*/ 282 h 160"/>
                <a:gd name="T84" fmla="*/ 468 w 196"/>
                <a:gd name="T85" fmla="*/ 343 h 160"/>
                <a:gd name="T86" fmla="*/ 432 w 196"/>
                <a:gd name="T87" fmla="*/ 343 h 160"/>
                <a:gd name="T88" fmla="*/ 397 w 196"/>
                <a:gd name="T89" fmla="*/ 365 h 160"/>
                <a:gd name="T90" fmla="*/ 384 w 196"/>
                <a:gd name="T91" fmla="*/ 343 h 160"/>
                <a:gd name="T92" fmla="*/ 311 w 196"/>
                <a:gd name="T93" fmla="*/ 282 h 160"/>
                <a:gd name="T94" fmla="*/ 253 w 196"/>
                <a:gd name="T95" fmla="*/ 257 h 160"/>
                <a:gd name="T96" fmla="*/ 227 w 196"/>
                <a:gd name="T97" fmla="*/ 343 h 160"/>
                <a:gd name="T98" fmla="*/ 211 w 196"/>
                <a:gd name="T99" fmla="*/ 424 h 160"/>
                <a:gd name="T100" fmla="*/ 182 w 196"/>
                <a:gd name="T101" fmla="*/ 650 h 160"/>
                <a:gd name="T102" fmla="*/ 132 w 196"/>
                <a:gd name="T103" fmla="*/ 747 h 160"/>
                <a:gd name="T104" fmla="*/ 108 w 196"/>
                <a:gd name="T105" fmla="*/ 881 h 160"/>
                <a:gd name="T106" fmla="*/ 70 w 196"/>
                <a:gd name="T107" fmla="*/ 863 h 160"/>
                <a:gd name="T108" fmla="*/ 2 w 196"/>
                <a:gd name="T109" fmla="*/ 782 h 160"/>
                <a:gd name="T110" fmla="*/ 0 w 196"/>
                <a:gd name="T111" fmla="*/ 112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37159" name="Freeform 4581"/>
            <p:cNvSpPr>
              <a:spLocks/>
            </p:cNvSpPr>
            <p:nvPr/>
          </p:nvSpPr>
          <p:spPr bwMode="auto">
            <a:xfrm>
              <a:off x="3054" y="1860"/>
              <a:ext cx="35" cy="23"/>
            </a:xfrm>
            <a:custGeom>
              <a:avLst/>
              <a:gdLst>
                <a:gd name="T0" fmla="*/ 225 w 30"/>
                <a:gd name="T1" fmla="*/ 0 h 19"/>
                <a:gd name="T2" fmla="*/ 88 w 30"/>
                <a:gd name="T3" fmla="*/ 58 h 19"/>
                <a:gd name="T4" fmla="*/ 0 w 30"/>
                <a:gd name="T5" fmla="*/ 151 h 19"/>
                <a:gd name="T6" fmla="*/ 34 w 30"/>
                <a:gd name="T7" fmla="*/ 235 h 19"/>
                <a:gd name="T8" fmla="*/ 163 w 30"/>
                <a:gd name="T9" fmla="*/ 151 h 19"/>
                <a:gd name="T10" fmla="*/ 163 w 30"/>
                <a:gd name="T11" fmla="*/ 85 h 19"/>
                <a:gd name="T12" fmla="*/ 225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37160" name="Line 458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1" name="Line 458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2" name="Line 458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3" name="Line 458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4" name="Line 458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5" name="Line 458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6" name="Line 458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7" name="Line 458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68" name="Freeform 4590"/>
            <p:cNvSpPr>
              <a:spLocks/>
            </p:cNvSpPr>
            <p:nvPr/>
          </p:nvSpPr>
          <p:spPr bwMode="auto">
            <a:xfrm>
              <a:off x="3726" y="1864"/>
              <a:ext cx="5" cy="11"/>
            </a:xfrm>
            <a:custGeom>
              <a:avLst/>
              <a:gdLst>
                <a:gd name="T0" fmla="*/ 0 w 2"/>
                <a:gd name="T1" fmla="*/ 0 h 4"/>
                <a:gd name="T2" fmla="*/ 191220 w 2"/>
                <a:gd name="T3" fmla="*/ 1160882 h 4"/>
                <a:gd name="T4" fmla="*/ 317395 w 2"/>
                <a:gd name="T5" fmla="*/ 2050595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37169" name="Line 459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70" name="Freeform 4592"/>
            <p:cNvSpPr>
              <a:spLocks/>
            </p:cNvSpPr>
            <p:nvPr/>
          </p:nvSpPr>
          <p:spPr bwMode="auto">
            <a:xfrm>
              <a:off x="3746" y="1901"/>
              <a:ext cx="1" cy="15"/>
            </a:xfrm>
            <a:custGeom>
              <a:avLst/>
              <a:gdLst>
                <a:gd name="T0" fmla="*/ 0 w 1"/>
                <a:gd name="T1" fmla="*/ 0 h 5"/>
                <a:gd name="T2" fmla="*/ 0 w 1"/>
                <a:gd name="T3" fmla="*/ 4782969 h 5"/>
                <a:gd name="T4" fmla="*/ 0 w 1"/>
                <a:gd name="T5" fmla="*/ 797161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37171" name="Freeform 4593"/>
            <p:cNvSpPr>
              <a:spLocks/>
            </p:cNvSpPr>
            <p:nvPr/>
          </p:nvSpPr>
          <p:spPr bwMode="auto">
            <a:xfrm>
              <a:off x="3746" y="1914"/>
              <a:ext cx="14" cy="5"/>
            </a:xfrm>
            <a:custGeom>
              <a:avLst/>
              <a:gdLst>
                <a:gd name="T0" fmla="*/ 0 w 5"/>
                <a:gd name="T1" fmla="*/ 0 h 2"/>
                <a:gd name="T2" fmla="*/ 1840283 w 5"/>
                <a:gd name="T3" fmla="*/ 317395 h 2"/>
                <a:gd name="T4" fmla="*/ 3226261 w 5"/>
                <a:gd name="T5" fmla="*/ 317395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37172" name="Line 459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73" name="Freeform 4595"/>
            <p:cNvSpPr>
              <a:spLocks/>
            </p:cNvSpPr>
            <p:nvPr/>
          </p:nvSpPr>
          <p:spPr bwMode="auto">
            <a:xfrm>
              <a:off x="3843" y="1860"/>
              <a:ext cx="5" cy="32"/>
            </a:xfrm>
            <a:custGeom>
              <a:avLst/>
              <a:gdLst>
                <a:gd name="T0" fmla="*/ 0 w 2"/>
                <a:gd name="T1" fmla="*/ 11757213 h 11"/>
                <a:gd name="T2" fmla="*/ 191220 w 2"/>
                <a:gd name="T3" fmla="*/ 7340448 h 11"/>
                <a:gd name="T4" fmla="*/ 317395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37174" name="Line 459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75" name="Line 459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76" name="Freeform 4598"/>
            <p:cNvSpPr>
              <a:spLocks/>
            </p:cNvSpPr>
            <p:nvPr/>
          </p:nvSpPr>
          <p:spPr bwMode="auto">
            <a:xfrm>
              <a:off x="3105" y="1883"/>
              <a:ext cx="17" cy="33"/>
            </a:xfrm>
            <a:custGeom>
              <a:avLst/>
              <a:gdLst>
                <a:gd name="T0" fmla="*/ 30 w 16"/>
                <a:gd name="T1" fmla="*/ 253 h 26"/>
                <a:gd name="T2" fmla="*/ 7 w 16"/>
                <a:gd name="T3" fmla="*/ 517 h 26"/>
                <a:gd name="T4" fmla="*/ 0 w 16"/>
                <a:gd name="T5" fmla="*/ 575 h 26"/>
                <a:gd name="T6" fmla="*/ 2 w 16"/>
                <a:gd name="T7" fmla="*/ 253 h 26"/>
                <a:gd name="T8" fmla="*/ 7 w 16"/>
                <a:gd name="T9" fmla="*/ 0 h 26"/>
                <a:gd name="T10" fmla="*/ 34 w 16"/>
                <a:gd name="T11" fmla="*/ 58 h 26"/>
                <a:gd name="T12" fmla="*/ 30 w 16"/>
                <a:gd name="T13" fmla="*/ 25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37177" name="Freeform 4599"/>
            <p:cNvSpPr>
              <a:spLocks/>
            </p:cNvSpPr>
            <p:nvPr/>
          </p:nvSpPr>
          <p:spPr bwMode="auto">
            <a:xfrm>
              <a:off x="3110" y="1825"/>
              <a:ext cx="104" cy="108"/>
            </a:xfrm>
            <a:custGeom>
              <a:avLst/>
              <a:gdLst>
                <a:gd name="T0" fmla="*/ 249 w 93"/>
                <a:gd name="T1" fmla="*/ 119 h 87"/>
                <a:gd name="T2" fmla="*/ 151 w 93"/>
                <a:gd name="T3" fmla="*/ 119 h 87"/>
                <a:gd name="T4" fmla="*/ 63 w 93"/>
                <a:gd name="T5" fmla="*/ 148 h 87"/>
                <a:gd name="T6" fmla="*/ 29 w 93"/>
                <a:gd name="T7" fmla="*/ 209 h 87"/>
                <a:gd name="T8" fmla="*/ 29 w 93"/>
                <a:gd name="T9" fmla="*/ 322 h 87"/>
                <a:gd name="T10" fmla="*/ 3 w 93"/>
                <a:gd name="T11" fmla="*/ 395 h 87"/>
                <a:gd name="T12" fmla="*/ 0 w 93"/>
                <a:gd name="T13" fmla="*/ 395 h 87"/>
                <a:gd name="T14" fmla="*/ 3 w 93"/>
                <a:gd name="T15" fmla="*/ 771 h 87"/>
                <a:gd name="T16" fmla="*/ 50 w 93"/>
                <a:gd name="T17" fmla="*/ 817 h 87"/>
                <a:gd name="T18" fmla="*/ 40 w 93"/>
                <a:gd name="T19" fmla="*/ 982 h 87"/>
                <a:gd name="T20" fmla="*/ 3 w 93"/>
                <a:gd name="T21" fmla="*/ 1181 h 87"/>
                <a:gd name="T22" fmla="*/ 3 w 93"/>
                <a:gd name="T23" fmla="*/ 1332 h 87"/>
                <a:gd name="T24" fmla="*/ 96 w 93"/>
                <a:gd name="T25" fmla="*/ 1444 h 87"/>
                <a:gd name="T26" fmla="*/ 142 w 93"/>
                <a:gd name="T27" fmla="*/ 1298 h 87"/>
                <a:gd name="T28" fmla="*/ 211 w 93"/>
                <a:gd name="T29" fmla="*/ 1123 h 87"/>
                <a:gd name="T30" fmla="*/ 278 w 93"/>
                <a:gd name="T31" fmla="*/ 982 h 87"/>
                <a:gd name="T32" fmla="*/ 330 w 93"/>
                <a:gd name="T33" fmla="*/ 817 h 87"/>
                <a:gd name="T34" fmla="*/ 330 w 93"/>
                <a:gd name="T35" fmla="*/ 547 h 87"/>
                <a:gd name="T36" fmla="*/ 330 w 93"/>
                <a:gd name="T37" fmla="*/ 262 h 87"/>
                <a:gd name="T38" fmla="*/ 395 w 93"/>
                <a:gd name="T39" fmla="*/ 2 h 87"/>
                <a:gd name="T40" fmla="*/ 375 w 93"/>
                <a:gd name="T41" fmla="*/ 0 h 87"/>
                <a:gd name="T42" fmla="*/ 316 w 93"/>
                <a:gd name="T43" fmla="*/ 77 h 87"/>
                <a:gd name="T44" fmla="*/ 249 w 93"/>
                <a:gd name="T45" fmla="*/ 119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37178" name="Freeform 4600"/>
            <p:cNvSpPr>
              <a:spLocks/>
            </p:cNvSpPr>
            <p:nvPr/>
          </p:nvSpPr>
          <p:spPr bwMode="auto">
            <a:xfrm>
              <a:off x="3612" y="1729"/>
              <a:ext cx="141" cy="107"/>
            </a:xfrm>
            <a:custGeom>
              <a:avLst/>
              <a:gdLst>
                <a:gd name="T0" fmla="*/ 496 w 125"/>
                <a:gd name="T1" fmla="*/ 1098 h 87"/>
                <a:gd name="T2" fmla="*/ 440 w 125"/>
                <a:gd name="T3" fmla="*/ 1146 h 87"/>
                <a:gd name="T4" fmla="*/ 346 w 125"/>
                <a:gd name="T5" fmla="*/ 1282 h 87"/>
                <a:gd name="T6" fmla="*/ 327 w 125"/>
                <a:gd name="T7" fmla="*/ 978 h 87"/>
                <a:gd name="T8" fmla="*/ 305 w 125"/>
                <a:gd name="T9" fmla="*/ 943 h 87"/>
                <a:gd name="T10" fmla="*/ 288 w 125"/>
                <a:gd name="T11" fmla="*/ 840 h 87"/>
                <a:gd name="T12" fmla="*/ 255 w 125"/>
                <a:gd name="T13" fmla="*/ 883 h 87"/>
                <a:gd name="T14" fmla="*/ 231 w 125"/>
                <a:gd name="T15" fmla="*/ 1042 h 87"/>
                <a:gd name="T16" fmla="*/ 190 w 125"/>
                <a:gd name="T17" fmla="*/ 1098 h 87"/>
                <a:gd name="T18" fmla="*/ 166 w 125"/>
                <a:gd name="T19" fmla="*/ 1146 h 87"/>
                <a:gd name="T20" fmla="*/ 125 w 125"/>
                <a:gd name="T21" fmla="*/ 1146 h 87"/>
                <a:gd name="T22" fmla="*/ 89 w 125"/>
                <a:gd name="T23" fmla="*/ 1178 h 87"/>
                <a:gd name="T24" fmla="*/ 68 w 125"/>
                <a:gd name="T25" fmla="*/ 1146 h 87"/>
                <a:gd name="T26" fmla="*/ 89 w 125"/>
                <a:gd name="T27" fmla="*/ 978 h 87"/>
                <a:gd name="T28" fmla="*/ 100 w 125"/>
                <a:gd name="T29" fmla="*/ 795 h 87"/>
                <a:gd name="T30" fmla="*/ 77 w 125"/>
                <a:gd name="T31" fmla="*/ 689 h 87"/>
                <a:gd name="T32" fmla="*/ 33 w 125"/>
                <a:gd name="T33" fmla="*/ 624 h 87"/>
                <a:gd name="T34" fmla="*/ 0 w 125"/>
                <a:gd name="T35" fmla="*/ 515 h 87"/>
                <a:gd name="T36" fmla="*/ 68 w 125"/>
                <a:gd name="T37" fmla="*/ 314 h 87"/>
                <a:gd name="T38" fmla="*/ 147 w 125"/>
                <a:gd name="T39" fmla="*/ 111 h 87"/>
                <a:gd name="T40" fmla="*/ 190 w 125"/>
                <a:gd name="T41" fmla="*/ 0 h 87"/>
                <a:gd name="T42" fmla="*/ 291 w 125"/>
                <a:gd name="T43" fmla="*/ 0 h 87"/>
                <a:gd name="T44" fmla="*/ 370 w 125"/>
                <a:gd name="T45" fmla="*/ 171 h 87"/>
                <a:gd name="T46" fmla="*/ 288 w 125"/>
                <a:gd name="T47" fmla="*/ 245 h 87"/>
                <a:gd name="T48" fmla="*/ 190 w 125"/>
                <a:gd name="T49" fmla="*/ 335 h 87"/>
                <a:gd name="T50" fmla="*/ 202 w 125"/>
                <a:gd name="T51" fmla="*/ 515 h 87"/>
                <a:gd name="T52" fmla="*/ 312 w 125"/>
                <a:gd name="T53" fmla="*/ 560 h 87"/>
                <a:gd name="T54" fmla="*/ 440 w 125"/>
                <a:gd name="T55" fmla="*/ 588 h 87"/>
                <a:gd name="T56" fmla="*/ 488 w 125"/>
                <a:gd name="T57" fmla="*/ 795 h 87"/>
                <a:gd name="T58" fmla="*/ 537 w 125"/>
                <a:gd name="T59" fmla="*/ 840 h 87"/>
                <a:gd name="T60" fmla="*/ 597 w 125"/>
                <a:gd name="T61" fmla="*/ 1098 h 87"/>
                <a:gd name="T62" fmla="*/ 570 w 125"/>
                <a:gd name="T63" fmla="*/ 1146 h 87"/>
                <a:gd name="T64" fmla="*/ 527 w 125"/>
                <a:gd name="T65" fmla="*/ 1098 h 87"/>
                <a:gd name="T66" fmla="*/ 496 w 125"/>
                <a:gd name="T67" fmla="*/ 1098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37179" name="Freeform 4601"/>
            <p:cNvSpPr>
              <a:spLocks/>
            </p:cNvSpPr>
            <p:nvPr/>
          </p:nvSpPr>
          <p:spPr bwMode="auto">
            <a:xfrm>
              <a:off x="3402" y="1635"/>
              <a:ext cx="255" cy="190"/>
            </a:xfrm>
            <a:custGeom>
              <a:avLst/>
              <a:gdLst>
                <a:gd name="T0" fmla="*/ 666 w 229"/>
                <a:gd name="T1" fmla="*/ 1985 h 154"/>
                <a:gd name="T2" fmla="*/ 565 w 229"/>
                <a:gd name="T3" fmla="*/ 1775 h 154"/>
                <a:gd name="T4" fmla="*/ 459 w 229"/>
                <a:gd name="T5" fmla="*/ 1519 h 154"/>
                <a:gd name="T6" fmla="*/ 409 w 229"/>
                <a:gd name="T7" fmla="*/ 1453 h 154"/>
                <a:gd name="T8" fmla="*/ 320 w 229"/>
                <a:gd name="T9" fmla="*/ 1304 h 154"/>
                <a:gd name="T10" fmla="*/ 284 w 229"/>
                <a:gd name="T11" fmla="*/ 1057 h 154"/>
                <a:gd name="T12" fmla="*/ 208 w 229"/>
                <a:gd name="T13" fmla="*/ 849 h 154"/>
                <a:gd name="T14" fmla="*/ 165 w 229"/>
                <a:gd name="T15" fmla="*/ 1057 h 154"/>
                <a:gd name="T16" fmla="*/ 134 w 229"/>
                <a:gd name="T17" fmla="*/ 1099 h 154"/>
                <a:gd name="T18" fmla="*/ 138 w 229"/>
                <a:gd name="T19" fmla="*/ 1268 h 154"/>
                <a:gd name="T20" fmla="*/ 57 w 229"/>
                <a:gd name="T21" fmla="*/ 1191 h 154"/>
                <a:gd name="T22" fmla="*/ 41 w 229"/>
                <a:gd name="T23" fmla="*/ 945 h 154"/>
                <a:gd name="T24" fmla="*/ 27 w 229"/>
                <a:gd name="T25" fmla="*/ 695 h 154"/>
                <a:gd name="T26" fmla="*/ 2 w 229"/>
                <a:gd name="T27" fmla="*/ 443 h 154"/>
                <a:gd name="T28" fmla="*/ 0 w 229"/>
                <a:gd name="T29" fmla="*/ 209 h 154"/>
                <a:gd name="T30" fmla="*/ 63 w 229"/>
                <a:gd name="T31" fmla="*/ 111 h 154"/>
                <a:gd name="T32" fmla="*/ 134 w 229"/>
                <a:gd name="T33" fmla="*/ 0 h 154"/>
                <a:gd name="T34" fmla="*/ 222 w 229"/>
                <a:gd name="T35" fmla="*/ 151 h 154"/>
                <a:gd name="T36" fmla="*/ 293 w 229"/>
                <a:gd name="T37" fmla="*/ 318 h 154"/>
                <a:gd name="T38" fmla="*/ 352 w 229"/>
                <a:gd name="T39" fmla="*/ 592 h 154"/>
                <a:gd name="T40" fmla="*/ 409 w 229"/>
                <a:gd name="T41" fmla="*/ 592 h 154"/>
                <a:gd name="T42" fmla="*/ 465 w 229"/>
                <a:gd name="T43" fmla="*/ 601 h 154"/>
                <a:gd name="T44" fmla="*/ 538 w 229"/>
                <a:gd name="T45" fmla="*/ 601 h 154"/>
                <a:gd name="T46" fmla="*/ 604 w 229"/>
                <a:gd name="T47" fmla="*/ 601 h 154"/>
                <a:gd name="T48" fmla="*/ 666 w 229"/>
                <a:gd name="T49" fmla="*/ 796 h 154"/>
                <a:gd name="T50" fmla="*/ 666 w 229"/>
                <a:gd name="T51" fmla="*/ 1057 h 154"/>
                <a:gd name="T52" fmla="*/ 716 w 229"/>
                <a:gd name="T53" fmla="*/ 1166 h 154"/>
                <a:gd name="T54" fmla="*/ 772 w 229"/>
                <a:gd name="T55" fmla="*/ 1246 h 154"/>
                <a:gd name="T56" fmla="*/ 828 w 229"/>
                <a:gd name="T57" fmla="*/ 1099 h 154"/>
                <a:gd name="T58" fmla="*/ 892 w 229"/>
                <a:gd name="T59" fmla="*/ 945 h 154"/>
                <a:gd name="T60" fmla="*/ 929 w 229"/>
                <a:gd name="T61" fmla="*/ 1166 h 154"/>
                <a:gd name="T62" fmla="*/ 892 w 229"/>
                <a:gd name="T63" fmla="*/ 1268 h 154"/>
                <a:gd name="T64" fmla="*/ 826 w 229"/>
                <a:gd name="T65" fmla="*/ 1495 h 154"/>
                <a:gd name="T66" fmla="*/ 767 w 229"/>
                <a:gd name="T67" fmla="*/ 1706 h 154"/>
                <a:gd name="T68" fmla="*/ 794 w 229"/>
                <a:gd name="T69" fmla="*/ 1812 h 154"/>
                <a:gd name="T70" fmla="*/ 828 w 229"/>
                <a:gd name="T71" fmla="*/ 1896 h 154"/>
                <a:gd name="T72" fmla="*/ 854 w 229"/>
                <a:gd name="T73" fmla="*/ 1985 h 154"/>
                <a:gd name="T74" fmla="*/ 841 w 229"/>
                <a:gd name="T75" fmla="*/ 2176 h 154"/>
                <a:gd name="T76" fmla="*/ 826 w 229"/>
                <a:gd name="T77" fmla="*/ 2363 h 154"/>
                <a:gd name="T78" fmla="*/ 753 w 229"/>
                <a:gd name="T79" fmla="*/ 2312 h 154"/>
                <a:gd name="T80" fmla="*/ 695 w 229"/>
                <a:gd name="T81" fmla="*/ 2290 h 154"/>
                <a:gd name="T82" fmla="*/ 666 w 229"/>
                <a:gd name="T83" fmla="*/ 1985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37180" name="Freeform 4602"/>
            <p:cNvSpPr>
              <a:spLocks/>
            </p:cNvSpPr>
            <p:nvPr/>
          </p:nvSpPr>
          <p:spPr bwMode="auto">
            <a:xfrm>
              <a:off x="2843" y="1714"/>
              <a:ext cx="40" cy="32"/>
            </a:xfrm>
            <a:custGeom>
              <a:avLst/>
              <a:gdLst>
                <a:gd name="T0" fmla="*/ 37 w 36"/>
                <a:gd name="T1" fmla="*/ 388 h 26"/>
                <a:gd name="T2" fmla="*/ 0 w 36"/>
                <a:gd name="T3" fmla="*/ 111 h 26"/>
                <a:gd name="T4" fmla="*/ 22 w 36"/>
                <a:gd name="T5" fmla="*/ 111 h 26"/>
                <a:gd name="T6" fmla="*/ 22 w 36"/>
                <a:gd name="T7" fmla="*/ 73 h 26"/>
                <a:gd name="T8" fmla="*/ 37 w 36"/>
                <a:gd name="T9" fmla="*/ 2 h 26"/>
                <a:gd name="T10" fmla="*/ 46 w 36"/>
                <a:gd name="T11" fmla="*/ 73 h 26"/>
                <a:gd name="T12" fmla="*/ 60 w 36"/>
                <a:gd name="T13" fmla="*/ 0 h 26"/>
                <a:gd name="T14" fmla="*/ 67 w 36"/>
                <a:gd name="T15" fmla="*/ 0 h 26"/>
                <a:gd name="T16" fmla="*/ 87 w 36"/>
                <a:gd name="T17" fmla="*/ 2 h 26"/>
                <a:gd name="T18" fmla="*/ 87 w 36"/>
                <a:gd name="T19" fmla="*/ 0 h 26"/>
                <a:gd name="T20" fmla="*/ 101 w 36"/>
                <a:gd name="T21" fmla="*/ 0 h 26"/>
                <a:gd name="T22" fmla="*/ 121 w 36"/>
                <a:gd name="T23" fmla="*/ 73 h 26"/>
                <a:gd name="T24" fmla="*/ 134 w 36"/>
                <a:gd name="T25" fmla="*/ 2 h 26"/>
                <a:gd name="T26" fmla="*/ 138 w 36"/>
                <a:gd name="T27" fmla="*/ 73 h 26"/>
                <a:gd name="T28" fmla="*/ 138 w 36"/>
                <a:gd name="T29" fmla="*/ 273 h 26"/>
                <a:gd name="T30" fmla="*/ 37 w 36"/>
                <a:gd name="T31" fmla="*/ 38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37181" name="Freeform 4603"/>
            <p:cNvSpPr>
              <a:spLocks/>
            </p:cNvSpPr>
            <p:nvPr/>
          </p:nvSpPr>
          <p:spPr bwMode="auto">
            <a:xfrm>
              <a:off x="2876" y="1673"/>
              <a:ext cx="94" cy="64"/>
            </a:xfrm>
            <a:custGeom>
              <a:avLst/>
              <a:gdLst>
                <a:gd name="T0" fmla="*/ 21 w 85"/>
                <a:gd name="T1" fmla="*/ 73 h 52"/>
                <a:gd name="T2" fmla="*/ 0 w 85"/>
                <a:gd name="T3" fmla="*/ 0 h 52"/>
                <a:gd name="T4" fmla="*/ 0 w 85"/>
                <a:gd name="T5" fmla="*/ 137 h 52"/>
                <a:gd name="T6" fmla="*/ 21 w 85"/>
                <a:gd name="T7" fmla="*/ 315 h 52"/>
                <a:gd name="T8" fmla="*/ 0 w 85"/>
                <a:gd name="T9" fmla="*/ 414 h 52"/>
                <a:gd name="T10" fmla="*/ 21 w 85"/>
                <a:gd name="T11" fmla="*/ 517 h 52"/>
                <a:gd name="T12" fmla="*/ 25 w 85"/>
                <a:gd name="T13" fmla="*/ 564 h 52"/>
                <a:gd name="T14" fmla="*/ 25 w 85"/>
                <a:gd name="T15" fmla="*/ 773 h 52"/>
                <a:gd name="T16" fmla="*/ 84 w 85"/>
                <a:gd name="T17" fmla="*/ 754 h 52"/>
                <a:gd name="T18" fmla="*/ 184 w 85"/>
                <a:gd name="T19" fmla="*/ 773 h 52"/>
                <a:gd name="T20" fmla="*/ 203 w 85"/>
                <a:gd name="T21" fmla="*/ 665 h 52"/>
                <a:gd name="T22" fmla="*/ 216 w 85"/>
                <a:gd name="T23" fmla="*/ 665 h 52"/>
                <a:gd name="T24" fmla="*/ 216 w 85"/>
                <a:gd name="T25" fmla="*/ 590 h 52"/>
                <a:gd name="T26" fmla="*/ 292 w 85"/>
                <a:gd name="T27" fmla="*/ 564 h 52"/>
                <a:gd name="T28" fmla="*/ 280 w 85"/>
                <a:gd name="T29" fmla="*/ 458 h 52"/>
                <a:gd name="T30" fmla="*/ 286 w 85"/>
                <a:gd name="T31" fmla="*/ 388 h 52"/>
                <a:gd name="T32" fmla="*/ 310 w 85"/>
                <a:gd name="T33" fmla="*/ 208 h 52"/>
                <a:gd name="T34" fmla="*/ 312 w 85"/>
                <a:gd name="T35" fmla="*/ 111 h 52"/>
                <a:gd name="T36" fmla="*/ 216 w 85"/>
                <a:gd name="T37" fmla="*/ 2 h 52"/>
                <a:gd name="T38" fmla="*/ 130 w 85"/>
                <a:gd name="T39" fmla="*/ 137 h 52"/>
                <a:gd name="T40" fmla="*/ 69 w 85"/>
                <a:gd name="T41" fmla="*/ 73 h 52"/>
                <a:gd name="T42" fmla="*/ 21 w 85"/>
                <a:gd name="T43" fmla="*/ 7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7182" name="Freeform 4604"/>
            <p:cNvSpPr>
              <a:spLocks/>
            </p:cNvSpPr>
            <p:nvPr/>
          </p:nvSpPr>
          <p:spPr bwMode="auto">
            <a:xfrm>
              <a:off x="2826" y="1708"/>
              <a:ext cx="27" cy="64"/>
            </a:xfrm>
            <a:custGeom>
              <a:avLst/>
              <a:gdLst>
                <a:gd name="T0" fmla="*/ 0 w 24"/>
                <a:gd name="T1" fmla="*/ 176 h 52"/>
                <a:gd name="T2" fmla="*/ 3 w 24"/>
                <a:gd name="T3" fmla="*/ 526 h 52"/>
                <a:gd name="T4" fmla="*/ 68 w 24"/>
                <a:gd name="T5" fmla="*/ 773 h 52"/>
                <a:gd name="T6" fmla="*/ 78 w 24"/>
                <a:gd name="T7" fmla="*/ 724 h 52"/>
                <a:gd name="T8" fmla="*/ 111 w 24"/>
                <a:gd name="T9" fmla="*/ 498 h 52"/>
                <a:gd name="T10" fmla="*/ 111 w 24"/>
                <a:gd name="T11" fmla="*/ 458 h 52"/>
                <a:gd name="T12" fmla="*/ 68 w 24"/>
                <a:gd name="T13" fmla="*/ 176 h 52"/>
                <a:gd name="T14" fmla="*/ 60 w 24"/>
                <a:gd name="T15" fmla="*/ 48 h 52"/>
                <a:gd name="T16" fmla="*/ 3 w 24"/>
                <a:gd name="T17" fmla="*/ 0 h 52"/>
                <a:gd name="T18" fmla="*/ 0 w 24"/>
                <a:gd name="T19" fmla="*/ 17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37183" name="Freeform 4605"/>
            <p:cNvSpPr>
              <a:spLocks/>
            </p:cNvSpPr>
            <p:nvPr/>
          </p:nvSpPr>
          <p:spPr bwMode="auto">
            <a:xfrm>
              <a:off x="3204" y="1729"/>
              <a:ext cx="75" cy="58"/>
            </a:xfrm>
            <a:custGeom>
              <a:avLst/>
              <a:gdLst>
                <a:gd name="T0" fmla="*/ 43 w 67"/>
                <a:gd name="T1" fmla="*/ 111 h 47"/>
                <a:gd name="T2" fmla="*/ 0 w 67"/>
                <a:gd name="T3" fmla="*/ 0 h 47"/>
                <a:gd name="T4" fmla="*/ 96 w 67"/>
                <a:gd name="T5" fmla="*/ 0 h 47"/>
                <a:gd name="T6" fmla="*/ 186 w 67"/>
                <a:gd name="T7" fmla="*/ 2 h 47"/>
                <a:gd name="T8" fmla="*/ 251 w 67"/>
                <a:gd name="T9" fmla="*/ 73 h 47"/>
                <a:gd name="T10" fmla="*/ 235 w 67"/>
                <a:gd name="T11" fmla="*/ 284 h 47"/>
                <a:gd name="T12" fmla="*/ 263 w 67"/>
                <a:gd name="T13" fmla="*/ 350 h 47"/>
                <a:gd name="T14" fmla="*/ 251 w 67"/>
                <a:gd name="T15" fmla="*/ 432 h 47"/>
                <a:gd name="T16" fmla="*/ 292 w 67"/>
                <a:gd name="T17" fmla="*/ 647 h 47"/>
                <a:gd name="T18" fmla="*/ 263 w 67"/>
                <a:gd name="T19" fmla="*/ 731 h 47"/>
                <a:gd name="T20" fmla="*/ 251 w 67"/>
                <a:gd name="T21" fmla="*/ 647 h 47"/>
                <a:gd name="T22" fmla="*/ 235 w 67"/>
                <a:gd name="T23" fmla="*/ 601 h 47"/>
                <a:gd name="T24" fmla="*/ 228 w 67"/>
                <a:gd name="T25" fmla="*/ 592 h 47"/>
                <a:gd name="T26" fmla="*/ 208 w 67"/>
                <a:gd name="T27" fmla="*/ 592 h 47"/>
                <a:gd name="T28" fmla="*/ 186 w 67"/>
                <a:gd name="T29" fmla="*/ 533 h 47"/>
                <a:gd name="T30" fmla="*/ 179 w 67"/>
                <a:gd name="T31" fmla="*/ 533 h 47"/>
                <a:gd name="T32" fmla="*/ 156 w 67"/>
                <a:gd name="T33" fmla="*/ 533 h 47"/>
                <a:gd name="T34" fmla="*/ 96 w 67"/>
                <a:gd name="T35" fmla="*/ 432 h 47"/>
                <a:gd name="T36" fmla="*/ 75 w 67"/>
                <a:gd name="T37" fmla="*/ 284 h 47"/>
                <a:gd name="T38" fmla="*/ 43 w 67"/>
                <a:gd name="T39" fmla="*/ 11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37184" name="Freeform 4606"/>
            <p:cNvSpPr>
              <a:spLocks/>
            </p:cNvSpPr>
            <p:nvPr/>
          </p:nvSpPr>
          <p:spPr bwMode="auto">
            <a:xfrm>
              <a:off x="3267" y="1722"/>
              <a:ext cx="65" cy="77"/>
            </a:xfrm>
            <a:custGeom>
              <a:avLst/>
              <a:gdLst>
                <a:gd name="T0" fmla="*/ 41 w 59"/>
                <a:gd name="T1" fmla="*/ 777 h 62"/>
                <a:gd name="T2" fmla="*/ 2 w 59"/>
                <a:gd name="T3" fmla="*/ 548 h 62"/>
                <a:gd name="T4" fmla="*/ 25 w 59"/>
                <a:gd name="T5" fmla="*/ 466 h 62"/>
                <a:gd name="T6" fmla="*/ 0 w 59"/>
                <a:gd name="T7" fmla="*/ 401 h 62"/>
                <a:gd name="T8" fmla="*/ 2 w 59"/>
                <a:gd name="T9" fmla="*/ 168 h 62"/>
                <a:gd name="T10" fmla="*/ 25 w 59"/>
                <a:gd name="T11" fmla="*/ 0 h 62"/>
                <a:gd name="T12" fmla="*/ 109 w 59"/>
                <a:gd name="T13" fmla="*/ 77 h 62"/>
                <a:gd name="T14" fmla="*/ 141 w 59"/>
                <a:gd name="T15" fmla="*/ 284 h 62"/>
                <a:gd name="T16" fmla="*/ 208 w 59"/>
                <a:gd name="T17" fmla="*/ 466 h 62"/>
                <a:gd name="T18" fmla="*/ 176 w 59"/>
                <a:gd name="T19" fmla="*/ 466 h 62"/>
                <a:gd name="T20" fmla="*/ 160 w 59"/>
                <a:gd name="T21" fmla="*/ 840 h 62"/>
                <a:gd name="T22" fmla="*/ 160 w 59"/>
                <a:gd name="T23" fmla="*/ 1043 h 62"/>
                <a:gd name="T24" fmla="*/ 109 w 59"/>
                <a:gd name="T25" fmla="*/ 881 h 62"/>
                <a:gd name="T26" fmla="*/ 116 w 59"/>
                <a:gd name="T27" fmla="*/ 777 h 62"/>
                <a:gd name="T28" fmla="*/ 99 w 59"/>
                <a:gd name="T29" fmla="*/ 676 h 62"/>
                <a:gd name="T30" fmla="*/ 41 w 59"/>
                <a:gd name="T31" fmla="*/ 77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37185" name="Freeform 4607"/>
            <p:cNvSpPr>
              <a:spLocks/>
            </p:cNvSpPr>
            <p:nvPr/>
          </p:nvSpPr>
          <p:spPr bwMode="auto">
            <a:xfrm>
              <a:off x="3245" y="1772"/>
              <a:ext cx="29" cy="17"/>
            </a:xfrm>
            <a:custGeom>
              <a:avLst/>
              <a:gdLst>
                <a:gd name="T0" fmla="*/ 107 w 26"/>
                <a:gd name="T1" fmla="*/ 157 h 14"/>
                <a:gd name="T2" fmla="*/ 77 w 26"/>
                <a:gd name="T3" fmla="*/ 183 h 14"/>
                <a:gd name="T4" fmla="*/ 2 w 26"/>
                <a:gd name="T5" fmla="*/ 61 h 14"/>
                <a:gd name="T6" fmla="*/ 0 w 26"/>
                <a:gd name="T7" fmla="*/ 0 h 14"/>
                <a:gd name="T8" fmla="*/ 0 w 26"/>
                <a:gd name="T9" fmla="*/ 0 h 14"/>
                <a:gd name="T10" fmla="*/ 23 w 26"/>
                <a:gd name="T11" fmla="*/ 0 h 14"/>
                <a:gd name="T12" fmla="*/ 29 w 26"/>
                <a:gd name="T13" fmla="*/ 0 h 14"/>
                <a:gd name="T14" fmla="*/ 50 w 26"/>
                <a:gd name="T15" fmla="*/ 41 h 14"/>
                <a:gd name="T16" fmla="*/ 69 w 26"/>
                <a:gd name="T17" fmla="*/ 41 h 14"/>
                <a:gd name="T18" fmla="*/ 77 w 26"/>
                <a:gd name="T19" fmla="*/ 61 h 14"/>
                <a:gd name="T20" fmla="*/ 86 w 26"/>
                <a:gd name="T21" fmla="*/ 90 h 14"/>
                <a:gd name="T22" fmla="*/ 107 w 26"/>
                <a:gd name="T23" fmla="*/ 15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37186" name="Freeform 4608"/>
            <p:cNvSpPr>
              <a:spLocks/>
            </p:cNvSpPr>
            <p:nvPr/>
          </p:nvSpPr>
          <p:spPr bwMode="auto">
            <a:xfrm>
              <a:off x="2843" y="1729"/>
              <a:ext cx="101" cy="111"/>
            </a:xfrm>
            <a:custGeom>
              <a:avLst/>
              <a:gdLst>
                <a:gd name="T0" fmla="*/ 76 w 90"/>
                <a:gd name="T1" fmla="*/ 730 h 90"/>
                <a:gd name="T2" fmla="*/ 24 w 90"/>
                <a:gd name="T3" fmla="*/ 645 h 90"/>
                <a:gd name="T4" fmla="*/ 0 w 90"/>
                <a:gd name="T5" fmla="*/ 528 h 90"/>
                <a:gd name="T6" fmla="*/ 3 w 90"/>
                <a:gd name="T7" fmla="*/ 480 h 90"/>
                <a:gd name="T8" fmla="*/ 43 w 90"/>
                <a:gd name="T9" fmla="*/ 255 h 90"/>
                <a:gd name="T10" fmla="*/ 43 w 90"/>
                <a:gd name="T11" fmla="*/ 208 h 90"/>
                <a:gd name="T12" fmla="*/ 162 w 90"/>
                <a:gd name="T13" fmla="*/ 111 h 90"/>
                <a:gd name="T14" fmla="*/ 231 w 90"/>
                <a:gd name="T15" fmla="*/ 73 h 90"/>
                <a:gd name="T16" fmla="*/ 351 w 90"/>
                <a:gd name="T17" fmla="*/ 111 h 90"/>
                <a:gd name="T18" fmla="*/ 369 w 90"/>
                <a:gd name="T19" fmla="*/ 0 h 90"/>
                <a:gd name="T20" fmla="*/ 394 w 90"/>
                <a:gd name="T21" fmla="*/ 0 h 90"/>
                <a:gd name="T22" fmla="*/ 404 w 90"/>
                <a:gd name="T23" fmla="*/ 73 h 90"/>
                <a:gd name="T24" fmla="*/ 369 w 90"/>
                <a:gd name="T25" fmla="*/ 255 h 90"/>
                <a:gd name="T26" fmla="*/ 296 w 90"/>
                <a:gd name="T27" fmla="*/ 185 h 90"/>
                <a:gd name="T28" fmla="*/ 231 w 90"/>
                <a:gd name="T29" fmla="*/ 281 h 90"/>
                <a:gd name="T30" fmla="*/ 264 w 90"/>
                <a:gd name="T31" fmla="*/ 391 h 90"/>
                <a:gd name="T32" fmla="*/ 231 w 90"/>
                <a:gd name="T33" fmla="*/ 391 h 90"/>
                <a:gd name="T34" fmla="*/ 231 w 90"/>
                <a:gd name="T35" fmla="*/ 428 h 90"/>
                <a:gd name="T36" fmla="*/ 215 w 90"/>
                <a:gd name="T37" fmla="*/ 428 h 90"/>
                <a:gd name="T38" fmla="*/ 227 w 90"/>
                <a:gd name="T39" fmla="*/ 480 h 90"/>
                <a:gd name="T40" fmla="*/ 184 w 90"/>
                <a:gd name="T41" fmla="*/ 281 h 90"/>
                <a:gd name="T42" fmla="*/ 162 w 90"/>
                <a:gd name="T43" fmla="*/ 347 h 90"/>
                <a:gd name="T44" fmla="*/ 192 w 90"/>
                <a:gd name="T45" fmla="*/ 592 h 90"/>
                <a:gd name="T46" fmla="*/ 204 w 90"/>
                <a:gd name="T47" fmla="*/ 693 h 90"/>
                <a:gd name="T48" fmla="*/ 184 w 90"/>
                <a:gd name="T49" fmla="*/ 645 h 90"/>
                <a:gd name="T50" fmla="*/ 184 w 90"/>
                <a:gd name="T51" fmla="*/ 730 h 90"/>
                <a:gd name="T52" fmla="*/ 171 w 90"/>
                <a:gd name="T53" fmla="*/ 738 h 90"/>
                <a:gd name="T54" fmla="*/ 264 w 90"/>
                <a:gd name="T55" fmla="*/ 982 h 90"/>
                <a:gd name="T56" fmla="*/ 257 w 90"/>
                <a:gd name="T57" fmla="*/ 1043 h 90"/>
                <a:gd name="T58" fmla="*/ 227 w 90"/>
                <a:gd name="T59" fmla="*/ 1004 h 90"/>
                <a:gd name="T60" fmla="*/ 215 w 90"/>
                <a:gd name="T61" fmla="*/ 1004 h 90"/>
                <a:gd name="T62" fmla="*/ 227 w 90"/>
                <a:gd name="T63" fmla="*/ 1158 h 90"/>
                <a:gd name="T64" fmla="*/ 192 w 90"/>
                <a:gd name="T65" fmla="*/ 1158 h 90"/>
                <a:gd name="T66" fmla="*/ 215 w 90"/>
                <a:gd name="T67" fmla="*/ 1375 h 90"/>
                <a:gd name="T68" fmla="*/ 184 w 90"/>
                <a:gd name="T69" fmla="*/ 1328 h 90"/>
                <a:gd name="T70" fmla="*/ 162 w 90"/>
                <a:gd name="T71" fmla="*/ 1375 h 90"/>
                <a:gd name="T72" fmla="*/ 141 w 90"/>
                <a:gd name="T73" fmla="*/ 1263 h 90"/>
                <a:gd name="T74" fmla="*/ 131 w 90"/>
                <a:gd name="T75" fmla="*/ 1328 h 90"/>
                <a:gd name="T76" fmla="*/ 100 w 90"/>
                <a:gd name="T77" fmla="*/ 1098 h 90"/>
                <a:gd name="T78" fmla="*/ 85 w 90"/>
                <a:gd name="T79" fmla="*/ 982 h 90"/>
                <a:gd name="T80" fmla="*/ 141 w 90"/>
                <a:gd name="T81" fmla="*/ 904 h 90"/>
                <a:gd name="T82" fmla="*/ 204 w 90"/>
                <a:gd name="T83" fmla="*/ 982 h 90"/>
                <a:gd name="T84" fmla="*/ 204 w 90"/>
                <a:gd name="T85" fmla="*/ 939 h 90"/>
                <a:gd name="T86" fmla="*/ 162 w 90"/>
                <a:gd name="T87" fmla="*/ 870 h 90"/>
                <a:gd name="T88" fmla="*/ 100 w 90"/>
                <a:gd name="T89" fmla="*/ 870 h 90"/>
                <a:gd name="T90" fmla="*/ 76 w 90"/>
                <a:gd name="T91" fmla="*/ 870 h 90"/>
                <a:gd name="T92" fmla="*/ 54 w 90"/>
                <a:gd name="T93" fmla="*/ 730 h 90"/>
                <a:gd name="T94" fmla="*/ 76 w 90"/>
                <a:gd name="T95" fmla="*/ 730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37187" name="Freeform 4609"/>
            <p:cNvSpPr>
              <a:spLocks/>
            </p:cNvSpPr>
            <p:nvPr/>
          </p:nvSpPr>
          <p:spPr bwMode="auto">
            <a:xfrm>
              <a:off x="2906" y="1864"/>
              <a:ext cx="49" cy="11"/>
            </a:xfrm>
            <a:custGeom>
              <a:avLst/>
              <a:gdLst>
                <a:gd name="T0" fmla="*/ 168 w 43"/>
                <a:gd name="T1" fmla="*/ 53 h 9"/>
                <a:gd name="T2" fmla="*/ 54 w 43"/>
                <a:gd name="T3" fmla="*/ 0 h 9"/>
                <a:gd name="T4" fmla="*/ 3 w 43"/>
                <a:gd name="T5" fmla="*/ 0 h 9"/>
                <a:gd name="T6" fmla="*/ 0 w 43"/>
                <a:gd name="T7" fmla="*/ 53 h 9"/>
                <a:gd name="T8" fmla="*/ 76 w 43"/>
                <a:gd name="T9" fmla="*/ 97 h 9"/>
                <a:gd name="T10" fmla="*/ 168 w 43"/>
                <a:gd name="T11" fmla="*/ 119 h 9"/>
                <a:gd name="T12" fmla="*/ 236 w 43"/>
                <a:gd name="T13" fmla="*/ 53 h 9"/>
                <a:gd name="T14" fmla="*/ 168 w 43"/>
                <a:gd name="T15" fmla="*/ 5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37188" name="Freeform 4610"/>
            <p:cNvSpPr>
              <a:spLocks/>
            </p:cNvSpPr>
            <p:nvPr/>
          </p:nvSpPr>
          <p:spPr bwMode="auto">
            <a:xfrm>
              <a:off x="2892" y="1787"/>
              <a:ext cx="26" cy="21"/>
            </a:xfrm>
            <a:custGeom>
              <a:avLst/>
              <a:gdLst>
                <a:gd name="T0" fmla="*/ 194 w 22"/>
                <a:gd name="T1" fmla="*/ 267 h 17"/>
                <a:gd name="T2" fmla="*/ 90 w 22"/>
                <a:gd name="T3" fmla="*/ 75 h 17"/>
                <a:gd name="T4" fmla="*/ 0 w 22"/>
                <a:gd name="T5" fmla="*/ 0 h 17"/>
                <a:gd name="T6" fmla="*/ 90 w 22"/>
                <a:gd name="T7" fmla="*/ 115 h 17"/>
                <a:gd name="T8" fmla="*/ 194 w 22"/>
                <a:gd name="T9" fmla="*/ 26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37189" name="Freeform 4611"/>
            <p:cNvSpPr>
              <a:spLocks/>
            </p:cNvSpPr>
            <p:nvPr/>
          </p:nvSpPr>
          <p:spPr bwMode="auto">
            <a:xfrm>
              <a:off x="2938" y="1778"/>
              <a:ext cx="10" cy="6"/>
            </a:xfrm>
            <a:custGeom>
              <a:avLst/>
              <a:gdLst>
                <a:gd name="T0" fmla="*/ 33 w 9"/>
                <a:gd name="T1" fmla="*/ 50 h 5"/>
                <a:gd name="T2" fmla="*/ 2 w 9"/>
                <a:gd name="T3" fmla="*/ 2 h 5"/>
                <a:gd name="T4" fmla="*/ 0 w 9"/>
                <a:gd name="T5" fmla="*/ 0 h 5"/>
                <a:gd name="T6" fmla="*/ 27 w 9"/>
                <a:gd name="T7" fmla="*/ 2 h 5"/>
                <a:gd name="T8" fmla="*/ 33 w 9"/>
                <a:gd name="T9" fmla="*/ 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37190" name="Freeform 4612"/>
            <p:cNvSpPr>
              <a:spLocks/>
            </p:cNvSpPr>
            <p:nvPr/>
          </p:nvSpPr>
          <p:spPr bwMode="auto">
            <a:xfrm>
              <a:off x="2851" y="1802"/>
              <a:ext cx="4" cy="6"/>
            </a:xfrm>
            <a:custGeom>
              <a:avLst/>
              <a:gdLst>
                <a:gd name="T0" fmla="*/ 0 w 4"/>
                <a:gd name="T1" fmla="*/ 0 h 5"/>
                <a:gd name="T2" fmla="*/ 4 w 4"/>
                <a:gd name="T3" fmla="*/ 2 h 5"/>
                <a:gd name="T4" fmla="*/ 0 w 4"/>
                <a:gd name="T5" fmla="*/ 50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7191" name="Freeform 4613"/>
            <p:cNvSpPr>
              <a:spLocks/>
            </p:cNvSpPr>
            <p:nvPr/>
          </p:nvSpPr>
          <p:spPr bwMode="auto">
            <a:xfrm>
              <a:off x="2941" y="1796"/>
              <a:ext cx="3" cy="6"/>
            </a:xfrm>
            <a:custGeom>
              <a:avLst/>
              <a:gdLst>
                <a:gd name="T0" fmla="*/ 473 w 2"/>
                <a:gd name="T1" fmla="*/ 0 h 5"/>
                <a:gd name="T2" fmla="*/ 0 w 2"/>
                <a:gd name="T3" fmla="*/ 50 h 5"/>
                <a:gd name="T4" fmla="*/ 0 w 2"/>
                <a:gd name="T5" fmla="*/ 0 h 5"/>
                <a:gd name="T6" fmla="*/ 473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7192" name="Freeform 4614"/>
            <p:cNvSpPr>
              <a:spLocks/>
            </p:cNvSpPr>
            <p:nvPr/>
          </p:nvSpPr>
          <p:spPr bwMode="auto">
            <a:xfrm>
              <a:off x="2623" y="1615"/>
              <a:ext cx="190" cy="196"/>
            </a:xfrm>
            <a:custGeom>
              <a:avLst/>
              <a:gdLst>
                <a:gd name="T0" fmla="*/ 401 w 170"/>
                <a:gd name="T1" fmla="*/ 62 h 158"/>
                <a:gd name="T2" fmla="*/ 314 w 170"/>
                <a:gd name="T3" fmla="*/ 0 h 158"/>
                <a:gd name="T4" fmla="*/ 253 w 170"/>
                <a:gd name="T5" fmla="*/ 2 h 158"/>
                <a:gd name="T6" fmla="*/ 211 w 170"/>
                <a:gd name="T7" fmla="*/ 0 h 158"/>
                <a:gd name="T8" fmla="*/ 211 w 170"/>
                <a:gd name="T9" fmla="*/ 2 h 158"/>
                <a:gd name="T10" fmla="*/ 202 w 170"/>
                <a:gd name="T11" fmla="*/ 62 h 158"/>
                <a:gd name="T12" fmla="*/ 182 w 170"/>
                <a:gd name="T13" fmla="*/ 148 h 158"/>
                <a:gd name="T14" fmla="*/ 139 w 170"/>
                <a:gd name="T15" fmla="*/ 148 h 158"/>
                <a:gd name="T16" fmla="*/ 118 w 170"/>
                <a:gd name="T17" fmla="*/ 261 h 158"/>
                <a:gd name="T18" fmla="*/ 78 w 170"/>
                <a:gd name="T19" fmla="*/ 148 h 158"/>
                <a:gd name="T20" fmla="*/ 50 w 170"/>
                <a:gd name="T21" fmla="*/ 261 h 158"/>
                <a:gd name="T22" fmla="*/ 2 w 170"/>
                <a:gd name="T23" fmla="*/ 261 h 158"/>
                <a:gd name="T24" fmla="*/ 2 w 170"/>
                <a:gd name="T25" fmla="*/ 391 h 158"/>
                <a:gd name="T26" fmla="*/ 0 w 170"/>
                <a:gd name="T27" fmla="*/ 491 h 158"/>
                <a:gd name="T28" fmla="*/ 0 w 170"/>
                <a:gd name="T29" fmla="*/ 574 h 158"/>
                <a:gd name="T30" fmla="*/ 0 w 170"/>
                <a:gd name="T31" fmla="*/ 697 h 158"/>
                <a:gd name="T32" fmla="*/ 50 w 170"/>
                <a:gd name="T33" fmla="*/ 768 h 158"/>
                <a:gd name="T34" fmla="*/ 50 w 170"/>
                <a:gd name="T35" fmla="*/ 889 h 158"/>
                <a:gd name="T36" fmla="*/ 104 w 170"/>
                <a:gd name="T37" fmla="*/ 747 h 158"/>
                <a:gd name="T38" fmla="*/ 182 w 170"/>
                <a:gd name="T39" fmla="*/ 815 h 158"/>
                <a:gd name="T40" fmla="*/ 227 w 170"/>
                <a:gd name="T41" fmla="*/ 1095 h 158"/>
                <a:gd name="T42" fmla="*/ 283 w 170"/>
                <a:gd name="T43" fmla="*/ 1284 h 158"/>
                <a:gd name="T44" fmla="*/ 330 w 170"/>
                <a:gd name="T45" fmla="*/ 1466 h 158"/>
                <a:gd name="T46" fmla="*/ 353 w 170"/>
                <a:gd name="T47" fmla="*/ 1510 h 158"/>
                <a:gd name="T48" fmla="*/ 359 w 170"/>
                <a:gd name="T49" fmla="*/ 1510 h 158"/>
                <a:gd name="T50" fmla="*/ 401 w 170"/>
                <a:gd name="T51" fmla="*/ 1637 h 158"/>
                <a:gd name="T52" fmla="*/ 484 w 170"/>
                <a:gd name="T53" fmla="*/ 1824 h 158"/>
                <a:gd name="T54" fmla="*/ 514 w 170"/>
                <a:gd name="T55" fmla="*/ 1861 h 158"/>
                <a:gd name="T56" fmla="*/ 544 w 170"/>
                <a:gd name="T57" fmla="*/ 1976 h 158"/>
                <a:gd name="T58" fmla="*/ 580 w 170"/>
                <a:gd name="T59" fmla="*/ 2276 h 158"/>
                <a:gd name="T60" fmla="*/ 570 w 170"/>
                <a:gd name="T61" fmla="*/ 2519 h 158"/>
                <a:gd name="T62" fmla="*/ 593 w 170"/>
                <a:gd name="T63" fmla="*/ 2593 h 158"/>
                <a:gd name="T64" fmla="*/ 625 w 170"/>
                <a:gd name="T65" fmla="*/ 2405 h 158"/>
                <a:gd name="T66" fmla="*/ 642 w 170"/>
                <a:gd name="T67" fmla="*/ 2276 h 158"/>
                <a:gd name="T68" fmla="*/ 652 w 170"/>
                <a:gd name="T69" fmla="*/ 2213 h 158"/>
                <a:gd name="T70" fmla="*/ 625 w 170"/>
                <a:gd name="T71" fmla="*/ 2090 h 158"/>
                <a:gd name="T72" fmla="*/ 637 w 170"/>
                <a:gd name="T73" fmla="*/ 1861 h 158"/>
                <a:gd name="T74" fmla="*/ 676 w 170"/>
                <a:gd name="T75" fmla="*/ 1904 h 158"/>
                <a:gd name="T76" fmla="*/ 715 w 170"/>
                <a:gd name="T77" fmla="*/ 2031 h 158"/>
                <a:gd name="T78" fmla="*/ 722 w 170"/>
                <a:gd name="T79" fmla="*/ 1904 h 158"/>
                <a:gd name="T80" fmla="*/ 642 w 170"/>
                <a:gd name="T81" fmla="*/ 1745 h 158"/>
                <a:gd name="T82" fmla="*/ 574 w 170"/>
                <a:gd name="T83" fmla="*/ 1593 h 158"/>
                <a:gd name="T84" fmla="*/ 580 w 170"/>
                <a:gd name="T85" fmla="*/ 1466 h 158"/>
                <a:gd name="T86" fmla="*/ 551 w 170"/>
                <a:gd name="T87" fmla="*/ 1438 h 158"/>
                <a:gd name="T88" fmla="*/ 469 w 170"/>
                <a:gd name="T89" fmla="*/ 1358 h 158"/>
                <a:gd name="T90" fmla="*/ 441 w 170"/>
                <a:gd name="T91" fmla="*/ 1162 h 158"/>
                <a:gd name="T92" fmla="*/ 412 w 170"/>
                <a:gd name="T93" fmla="*/ 975 h 158"/>
                <a:gd name="T94" fmla="*/ 353 w 170"/>
                <a:gd name="T95" fmla="*/ 865 h 158"/>
                <a:gd name="T96" fmla="*/ 330 w 170"/>
                <a:gd name="T97" fmla="*/ 609 h 158"/>
                <a:gd name="T98" fmla="*/ 321 w 170"/>
                <a:gd name="T99" fmla="*/ 463 h 158"/>
                <a:gd name="T100" fmla="*/ 371 w 170"/>
                <a:gd name="T101" fmla="*/ 351 h 158"/>
                <a:gd name="T102" fmla="*/ 412 w 170"/>
                <a:gd name="T103" fmla="*/ 391 h 158"/>
                <a:gd name="T104" fmla="*/ 392 w 170"/>
                <a:gd name="T105" fmla="*/ 184 h 158"/>
                <a:gd name="T106" fmla="*/ 401 w 170"/>
                <a:gd name="T107" fmla="*/ 62 h 158"/>
                <a:gd name="T108" fmla="*/ 336 w 170"/>
                <a:gd name="T109" fmla="*/ 865 h 158"/>
                <a:gd name="T110" fmla="*/ 330 w 170"/>
                <a:gd name="T111" fmla="*/ 865 h 158"/>
                <a:gd name="T112" fmla="*/ 336 w 170"/>
                <a:gd name="T113" fmla="*/ 865 h 158"/>
                <a:gd name="T114" fmla="*/ 336 w 170"/>
                <a:gd name="T115" fmla="*/ 865 h 158"/>
                <a:gd name="T116" fmla="*/ 401 w 170"/>
                <a:gd name="T117" fmla="*/ 62 h 158"/>
                <a:gd name="T118" fmla="*/ 359 w 170"/>
                <a:gd name="T119" fmla="*/ 1510 h 158"/>
                <a:gd name="T120" fmla="*/ 401 w 170"/>
                <a:gd name="T121" fmla="*/ 62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93" name="Freeform 4615"/>
            <p:cNvSpPr>
              <a:spLocks/>
            </p:cNvSpPr>
            <p:nvPr/>
          </p:nvSpPr>
          <p:spPr bwMode="auto">
            <a:xfrm>
              <a:off x="2623" y="1615"/>
              <a:ext cx="190" cy="196"/>
            </a:xfrm>
            <a:custGeom>
              <a:avLst/>
              <a:gdLst>
                <a:gd name="T0" fmla="*/ 401 w 170"/>
                <a:gd name="T1" fmla="*/ 62 h 158"/>
                <a:gd name="T2" fmla="*/ 314 w 170"/>
                <a:gd name="T3" fmla="*/ 0 h 158"/>
                <a:gd name="T4" fmla="*/ 253 w 170"/>
                <a:gd name="T5" fmla="*/ 2 h 158"/>
                <a:gd name="T6" fmla="*/ 211 w 170"/>
                <a:gd name="T7" fmla="*/ 0 h 158"/>
                <a:gd name="T8" fmla="*/ 211 w 170"/>
                <a:gd name="T9" fmla="*/ 2 h 158"/>
                <a:gd name="T10" fmla="*/ 202 w 170"/>
                <a:gd name="T11" fmla="*/ 62 h 158"/>
                <a:gd name="T12" fmla="*/ 182 w 170"/>
                <a:gd name="T13" fmla="*/ 148 h 158"/>
                <a:gd name="T14" fmla="*/ 139 w 170"/>
                <a:gd name="T15" fmla="*/ 148 h 158"/>
                <a:gd name="T16" fmla="*/ 118 w 170"/>
                <a:gd name="T17" fmla="*/ 261 h 158"/>
                <a:gd name="T18" fmla="*/ 78 w 170"/>
                <a:gd name="T19" fmla="*/ 148 h 158"/>
                <a:gd name="T20" fmla="*/ 50 w 170"/>
                <a:gd name="T21" fmla="*/ 261 h 158"/>
                <a:gd name="T22" fmla="*/ 2 w 170"/>
                <a:gd name="T23" fmla="*/ 261 h 158"/>
                <a:gd name="T24" fmla="*/ 2 w 170"/>
                <a:gd name="T25" fmla="*/ 391 h 158"/>
                <a:gd name="T26" fmla="*/ 0 w 170"/>
                <a:gd name="T27" fmla="*/ 491 h 158"/>
                <a:gd name="T28" fmla="*/ 0 w 170"/>
                <a:gd name="T29" fmla="*/ 574 h 158"/>
                <a:gd name="T30" fmla="*/ 0 w 170"/>
                <a:gd name="T31" fmla="*/ 697 h 158"/>
                <a:gd name="T32" fmla="*/ 50 w 170"/>
                <a:gd name="T33" fmla="*/ 768 h 158"/>
                <a:gd name="T34" fmla="*/ 50 w 170"/>
                <a:gd name="T35" fmla="*/ 889 h 158"/>
                <a:gd name="T36" fmla="*/ 104 w 170"/>
                <a:gd name="T37" fmla="*/ 747 h 158"/>
                <a:gd name="T38" fmla="*/ 182 w 170"/>
                <a:gd name="T39" fmla="*/ 815 h 158"/>
                <a:gd name="T40" fmla="*/ 227 w 170"/>
                <a:gd name="T41" fmla="*/ 1095 h 158"/>
                <a:gd name="T42" fmla="*/ 283 w 170"/>
                <a:gd name="T43" fmla="*/ 1284 h 158"/>
                <a:gd name="T44" fmla="*/ 330 w 170"/>
                <a:gd name="T45" fmla="*/ 1466 h 158"/>
                <a:gd name="T46" fmla="*/ 353 w 170"/>
                <a:gd name="T47" fmla="*/ 1510 h 158"/>
                <a:gd name="T48" fmla="*/ 359 w 170"/>
                <a:gd name="T49" fmla="*/ 1510 h 158"/>
                <a:gd name="T50" fmla="*/ 401 w 170"/>
                <a:gd name="T51" fmla="*/ 1637 h 158"/>
                <a:gd name="T52" fmla="*/ 484 w 170"/>
                <a:gd name="T53" fmla="*/ 1824 h 158"/>
                <a:gd name="T54" fmla="*/ 514 w 170"/>
                <a:gd name="T55" fmla="*/ 1861 h 158"/>
                <a:gd name="T56" fmla="*/ 544 w 170"/>
                <a:gd name="T57" fmla="*/ 1976 h 158"/>
                <a:gd name="T58" fmla="*/ 580 w 170"/>
                <a:gd name="T59" fmla="*/ 2276 h 158"/>
                <a:gd name="T60" fmla="*/ 570 w 170"/>
                <a:gd name="T61" fmla="*/ 2519 h 158"/>
                <a:gd name="T62" fmla="*/ 593 w 170"/>
                <a:gd name="T63" fmla="*/ 2593 h 158"/>
                <a:gd name="T64" fmla="*/ 625 w 170"/>
                <a:gd name="T65" fmla="*/ 2405 h 158"/>
                <a:gd name="T66" fmla="*/ 642 w 170"/>
                <a:gd name="T67" fmla="*/ 2276 h 158"/>
                <a:gd name="T68" fmla="*/ 652 w 170"/>
                <a:gd name="T69" fmla="*/ 2213 h 158"/>
                <a:gd name="T70" fmla="*/ 625 w 170"/>
                <a:gd name="T71" fmla="*/ 2090 h 158"/>
                <a:gd name="T72" fmla="*/ 637 w 170"/>
                <a:gd name="T73" fmla="*/ 1861 h 158"/>
                <a:gd name="T74" fmla="*/ 676 w 170"/>
                <a:gd name="T75" fmla="*/ 1904 h 158"/>
                <a:gd name="T76" fmla="*/ 715 w 170"/>
                <a:gd name="T77" fmla="*/ 2031 h 158"/>
                <a:gd name="T78" fmla="*/ 722 w 170"/>
                <a:gd name="T79" fmla="*/ 1904 h 158"/>
                <a:gd name="T80" fmla="*/ 642 w 170"/>
                <a:gd name="T81" fmla="*/ 1745 h 158"/>
                <a:gd name="T82" fmla="*/ 574 w 170"/>
                <a:gd name="T83" fmla="*/ 1593 h 158"/>
                <a:gd name="T84" fmla="*/ 580 w 170"/>
                <a:gd name="T85" fmla="*/ 1466 h 158"/>
                <a:gd name="T86" fmla="*/ 551 w 170"/>
                <a:gd name="T87" fmla="*/ 1438 h 158"/>
                <a:gd name="T88" fmla="*/ 469 w 170"/>
                <a:gd name="T89" fmla="*/ 1358 h 158"/>
                <a:gd name="T90" fmla="*/ 441 w 170"/>
                <a:gd name="T91" fmla="*/ 1162 h 158"/>
                <a:gd name="T92" fmla="*/ 412 w 170"/>
                <a:gd name="T93" fmla="*/ 975 h 158"/>
                <a:gd name="T94" fmla="*/ 353 w 170"/>
                <a:gd name="T95" fmla="*/ 865 h 158"/>
                <a:gd name="T96" fmla="*/ 330 w 170"/>
                <a:gd name="T97" fmla="*/ 609 h 158"/>
                <a:gd name="T98" fmla="*/ 321 w 170"/>
                <a:gd name="T99" fmla="*/ 463 h 158"/>
                <a:gd name="T100" fmla="*/ 371 w 170"/>
                <a:gd name="T101" fmla="*/ 351 h 158"/>
                <a:gd name="T102" fmla="*/ 412 w 170"/>
                <a:gd name="T103" fmla="*/ 391 h 158"/>
                <a:gd name="T104" fmla="*/ 392 w 170"/>
                <a:gd name="T105" fmla="*/ 184 h 158"/>
                <a:gd name="T106" fmla="*/ 401 w 170"/>
                <a:gd name="T107" fmla="*/ 62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37194" name="Freeform 461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7195" name="Freeform 4617"/>
            <p:cNvSpPr>
              <a:spLocks/>
            </p:cNvSpPr>
            <p:nvPr/>
          </p:nvSpPr>
          <p:spPr bwMode="auto">
            <a:xfrm>
              <a:off x="2722" y="1802"/>
              <a:ext cx="49" cy="34"/>
            </a:xfrm>
            <a:custGeom>
              <a:avLst/>
              <a:gdLst>
                <a:gd name="T0" fmla="*/ 114 w 45"/>
                <a:gd name="T1" fmla="*/ 236 h 28"/>
                <a:gd name="T2" fmla="*/ 114 w 45"/>
                <a:gd name="T3" fmla="*/ 349 h 28"/>
                <a:gd name="T4" fmla="*/ 63 w 45"/>
                <a:gd name="T5" fmla="*/ 270 h 28"/>
                <a:gd name="T6" fmla="*/ 2 w 45"/>
                <a:gd name="T7" fmla="*/ 157 h 28"/>
                <a:gd name="T8" fmla="*/ 0 w 45"/>
                <a:gd name="T9" fmla="*/ 61 h 28"/>
                <a:gd name="T10" fmla="*/ 32 w 45"/>
                <a:gd name="T11" fmla="*/ 61 h 28"/>
                <a:gd name="T12" fmla="*/ 83 w 45"/>
                <a:gd name="T13" fmla="*/ 2 h 28"/>
                <a:gd name="T14" fmla="*/ 136 w 45"/>
                <a:gd name="T15" fmla="*/ 0 h 28"/>
                <a:gd name="T16" fmla="*/ 114 w 45"/>
                <a:gd name="T17" fmla="*/ 23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37196" name="Freeform 4618"/>
            <p:cNvSpPr>
              <a:spLocks/>
            </p:cNvSpPr>
            <p:nvPr/>
          </p:nvSpPr>
          <p:spPr bwMode="auto">
            <a:xfrm>
              <a:off x="2650" y="1737"/>
              <a:ext cx="25" cy="52"/>
            </a:xfrm>
            <a:custGeom>
              <a:avLst/>
              <a:gdLst>
                <a:gd name="T0" fmla="*/ 120 w 21"/>
                <a:gd name="T1" fmla="*/ 561 h 42"/>
                <a:gd name="T2" fmla="*/ 42 w 21"/>
                <a:gd name="T3" fmla="*/ 670 h 42"/>
                <a:gd name="T4" fmla="*/ 2 w 21"/>
                <a:gd name="T5" fmla="*/ 535 h 42"/>
                <a:gd name="T6" fmla="*/ 0 w 21"/>
                <a:gd name="T7" fmla="*/ 317 h 42"/>
                <a:gd name="T8" fmla="*/ 0 w 21"/>
                <a:gd name="T9" fmla="*/ 77 h 42"/>
                <a:gd name="T10" fmla="*/ 120 w 21"/>
                <a:gd name="T11" fmla="*/ 0 h 42"/>
                <a:gd name="T12" fmla="*/ 210 w 21"/>
                <a:gd name="T13" fmla="*/ 207 h 42"/>
                <a:gd name="T14" fmla="*/ 180 w 21"/>
                <a:gd name="T15" fmla="*/ 561 h 42"/>
                <a:gd name="T16" fmla="*/ 120 w 21"/>
                <a:gd name="T17" fmla="*/ 56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37197" name="Freeform 461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37198" name="Freeform 4620"/>
            <p:cNvSpPr>
              <a:spLocks/>
            </p:cNvSpPr>
            <p:nvPr/>
          </p:nvSpPr>
          <p:spPr bwMode="auto">
            <a:xfrm>
              <a:off x="2944" y="1722"/>
              <a:ext cx="309" cy="132"/>
            </a:xfrm>
            <a:custGeom>
              <a:avLst/>
              <a:gdLst>
                <a:gd name="T0" fmla="*/ 766 w 277"/>
                <a:gd name="T1" fmla="*/ 1550 h 106"/>
                <a:gd name="T2" fmla="*/ 646 w 277"/>
                <a:gd name="T3" fmla="*/ 1645 h 106"/>
                <a:gd name="T4" fmla="*/ 629 w 277"/>
                <a:gd name="T5" fmla="*/ 1832 h 106"/>
                <a:gd name="T6" fmla="*/ 616 w 277"/>
                <a:gd name="T7" fmla="*/ 1816 h 106"/>
                <a:gd name="T8" fmla="*/ 601 w 277"/>
                <a:gd name="T9" fmla="*/ 1598 h 106"/>
                <a:gd name="T10" fmla="*/ 502 w 277"/>
                <a:gd name="T11" fmla="*/ 1684 h 106"/>
                <a:gd name="T12" fmla="*/ 394 w 277"/>
                <a:gd name="T13" fmla="*/ 1717 h 106"/>
                <a:gd name="T14" fmla="*/ 284 w 277"/>
                <a:gd name="T15" fmla="*/ 1684 h 106"/>
                <a:gd name="T16" fmla="*/ 203 w 277"/>
                <a:gd name="T17" fmla="*/ 1645 h 106"/>
                <a:gd name="T18" fmla="*/ 132 w 277"/>
                <a:gd name="T19" fmla="*/ 1598 h 106"/>
                <a:gd name="T20" fmla="*/ 136 w 277"/>
                <a:gd name="T21" fmla="*/ 1534 h 106"/>
                <a:gd name="T22" fmla="*/ 95 w 277"/>
                <a:gd name="T23" fmla="*/ 1431 h 106"/>
                <a:gd name="T24" fmla="*/ 69 w 277"/>
                <a:gd name="T25" fmla="*/ 1232 h 106"/>
                <a:gd name="T26" fmla="*/ 3 w 277"/>
                <a:gd name="T27" fmla="*/ 1017 h 106"/>
                <a:gd name="T28" fmla="*/ 50 w 277"/>
                <a:gd name="T29" fmla="*/ 1124 h 106"/>
                <a:gd name="T30" fmla="*/ 40 w 277"/>
                <a:gd name="T31" fmla="*/ 912 h 106"/>
                <a:gd name="T32" fmla="*/ 0 w 277"/>
                <a:gd name="T33" fmla="*/ 741 h 106"/>
                <a:gd name="T34" fmla="*/ 61 w 277"/>
                <a:gd name="T35" fmla="*/ 491 h 106"/>
                <a:gd name="T36" fmla="*/ 155 w 277"/>
                <a:gd name="T37" fmla="*/ 448 h 106"/>
                <a:gd name="T38" fmla="*/ 184 w 277"/>
                <a:gd name="T39" fmla="*/ 360 h 106"/>
                <a:gd name="T40" fmla="*/ 263 w 277"/>
                <a:gd name="T41" fmla="*/ 232 h 106"/>
                <a:gd name="T42" fmla="*/ 416 w 277"/>
                <a:gd name="T43" fmla="*/ 0 h 106"/>
                <a:gd name="T44" fmla="*/ 511 w 277"/>
                <a:gd name="T45" fmla="*/ 0 h 106"/>
                <a:gd name="T46" fmla="*/ 570 w 277"/>
                <a:gd name="T47" fmla="*/ 171 h 106"/>
                <a:gd name="T48" fmla="*/ 723 w 277"/>
                <a:gd name="T49" fmla="*/ 289 h 106"/>
                <a:gd name="T50" fmla="*/ 897 w 277"/>
                <a:gd name="T51" fmla="*/ 120 h 106"/>
                <a:gd name="T52" fmla="*/ 1011 w 277"/>
                <a:gd name="T53" fmla="*/ 213 h 106"/>
                <a:gd name="T54" fmla="*/ 1062 w 277"/>
                <a:gd name="T55" fmla="*/ 582 h 106"/>
                <a:gd name="T56" fmla="*/ 1087 w 277"/>
                <a:gd name="T57" fmla="*/ 777 h 106"/>
                <a:gd name="T58" fmla="*/ 1116 w 277"/>
                <a:gd name="T59" fmla="*/ 1232 h 106"/>
                <a:gd name="T60" fmla="*/ 1116 w 277"/>
                <a:gd name="T61" fmla="*/ 1471 h 106"/>
                <a:gd name="T62" fmla="*/ 1017 w 277"/>
                <a:gd name="T63" fmla="*/ 1431 h 106"/>
                <a:gd name="T64" fmla="*/ 981 w 277"/>
                <a:gd name="T65" fmla="*/ 1431 h 106"/>
                <a:gd name="T66" fmla="*/ 854 w 277"/>
                <a:gd name="T67" fmla="*/ 155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37199" name="Freeform 4621"/>
            <p:cNvSpPr>
              <a:spLocks/>
            </p:cNvSpPr>
            <p:nvPr/>
          </p:nvSpPr>
          <p:spPr bwMode="auto">
            <a:xfrm>
              <a:off x="2935" y="1720"/>
              <a:ext cx="50" cy="41"/>
            </a:xfrm>
            <a:custGeom>
              <a:avLst/>
              <a:gdLst>
                <a:gd name="T0" fmla="*/ 22 w 45"/>
                <a:gd name="T1" fmla="*/ 2 h 33"/>
                <a:gd name="T2" fmla="*/ 22 w 45"/>
                <a:gd name="T3" fmla="*/ 119 h 33"/>
                <a:gd name="T4" fmla="*/ 27 w 45"/>
                <a:gd name="T5" fmla="*/ 209 h 33"/>
                <a:gd name="T6" fmla="*/ 0 w 45"/>
                <a:gd name="T7" fmla="*/ 395 h 33"/>
                <a:gd name="T8" fmla="*/ 37 w 45"/>
                <a:gd name="T9" fmla="*/ 440 h 33"/>
                <a:gd name="T10" fmla="*/ 22 w 45"/>
                <a:gd name="T11" fmla="*/ 552 h 33"/>
                <a:gd name="T12" fmla="*/ 82 w 45"/>
                <a:gd name="T13" fmla="*/ 354 h 33"/>
                <a:gd name="T14" fmla="*/ 181 w 45"/>
                <a:gd name="T15" fmla="*/ 323 h 33"/>
                <a:gd name="T16" fmla="*/ 138 w 45"/>
                <a:gd name="T17" fmla="*/ 209 h 33"/>
                <a:gd name="T18" fmla="*/ 101 w 45"/>
                <a:gd name="T19" fmla="*/ 0 h 33"/>
                <a:gd name="T20" fmla="*/ 2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7200" name="Freeform 4622"/>
            <p:cNvSpPr>
              <a:spLocks/>
            </p:cNvSpPr>
            <p:nvPr/>
          </p:nvSpPr>
          <p:spPr bwMode="auto">
            <a:xfrm>
              <a:off x="2862" y="1422"/>
              <a:ext cx="136" cy="96"/>
            </a:xfrm>
            <a:custGeom>
              <a:avLst/>
              <a:gdLst>
                <a:gd name="T0" fmla="*/ 552 w 121"/>
                <a:gd name="T1" fmla="*/ 628 h 78"/>
                <a:gd name="T2" fmla="*/ 527 w 121"/>
                <a:gd name="T3" fmla="*/ 694 h 78"/>
                <a:gd name="T4" fmla="*/ 552 w 121"/>
                <a:gd name="T5" fmla="*/ 938 h 78"/>
                <a:gd name="T6" fmla="*/ 477 w 121"/>
                <a:gd name="T7" fmla="*/ 1036 h 78"/>
                <a:gd name="T8" fmla="*/ 477 w 121"/>
                <a:gd name="T9" fmla="*/ 1154 h 78"/>
                <a:gd name="T10" fmla="*/ 368 w 121"/>
                <a:gd name="T11" fmla="*/ 1097 h 78"/>
                <a:gd name="T12" fmla="*/ 261 w 121"/>
                <a:gd name="T13" fmla="*/ 1007 h 78"/>
                <a:gd name="T14" fmla="*/ 151 w 121"/>
                <a:gd name="T15" fmla="*/ 1007 h 78"/>
                <a:gd name="T16" fmla="*/ 38 w 121"/>
                <a:gd name="T17" fmla="*/ 1007 h 78"/>
                <a:gd name="T18" fmla="*/ 2 w 121"/>
                <a:gd name="T19" fmla="*/ 938 h 78"/>
                <a:gd name="T20" fmla="*/ 54 w 121"/>
                <a:gd name="T21" fmla="*/ 773 h 78"/>
                <a:gd name="T22" fmla="*/ 0 w 121"/>
                <a:gd name="T23" fmla="*/ 414 h 78"/>
                <a:gd name="T24" fmla="*/ 88 w 121"/>
                <a:gd name="T25" fmla="*/ 245 h 78"/>
                <a:gd name="T26" fmla="*/ 183 w 121"/>
                <a:gd name="T27" fmla="*/ 2 h 78"/>
                <a:gd name="T28" fmla="*/ 266 w 121"/>
                <a:gd name="T29" fmla="*/ 0 h 78"/>
                <a:gd name="T30" fmla="*/ 356 w 121"/>
                <a:gd name="T31" fmla="*/ 59 h 78"/>
                <a:gd name="T32" fmla="*/ 450 w 121"/>
                <a:gd name="T33" fmla="*/ 111 h 78"/>
                <a:gd name="T34" fmla="*/ 468 w 121"/>
                <a:gd name="T35" fmla="*/ 414 h 78"/>
                <a:gd name="T36" fmla="*/ 552 w 121"/>
                <a:gd name="T37" fmla="*/ 628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37201" name="Freeform 4623"/>
            <p:cNvSpPr>
              <a:spLocks/>
            </p:cNvSpPr>
            <p:nvPr/>
          </p:nvSpPr>
          <p:spPr bwMode="auto">
            <a:xfrm>
              <a:off x="2637" y="1400"/>
              <a:ext cx="34" cy="44"/>
            </a:xfrm>
            <a:custGeom>
              <a:avLst/>
              <a:gdLst>
                <a:gd name="T0" fmla="*/ 55 w 31"/>
                <a:gd name="T1" fmla="*/ 640 h 35"/>
                <a:gd name="T2" fmla="*/ 55 w 31"/>
                <a:gd name="T3" fmla="*/ 680 h 35"/>
                <a:gd name="T4" fmla="*/ 5 w 31"/>
                <a:gd name="T5" fmla="*/ 680 h 35"/>
                <a:gd name="T6" fmla="*/ 5 w 31"/>
                <a:gd name="T7" fmla="*/ 640 h 35"/>
                <a:gd name="T8" fmla="*/ 0 w 31"/>
                <a:gd name="T9" fmla="*/ 465 h 35"/>
                <a:gd name="T10" fmla="*/ 0 w 31"/>
                <a:gd name="T11" fmla="*/ 143 h 35"/>
                <a:gd name="T12" fmla="*/ 24 w 31"/>
                <a:gd name="T13" fmla="*/ 98 h 35"/>
                <a:gd name="T14" fmla="*/ 29 w 31"/>
                <a:gd name="T15" fmla="*/ 143 h 35"/>
                <a:gd name="T16" fmla="*/ 38 w 31"/>
                <a:gd name="T17" fmla="*/ 98 h 35"/>
                <a:gd name="T18" fmla="*/ 63 w 31"/>
                <a:gd name="T19" fmla="*/ 0 h 35"/>
                <a:gd name="T20" fmla="*/ 79 w 31"/>
                <a:gd name="T21" fmla="*/ 143 h 35"/>
                <a:gd name="T22" fmla="*/ 103 w 31"/>
                <a:gd name="T23" fmla="*/ 143 h 35"/>
                <a:gd name="T24" fmla="*/ 94 w 31"/>
                <a:gd name="T25" fmla="*/ 284 h 35"/>
                <a:gd name="T26" fmla="*/ 63 w 31"/>
                <a:gd name="T27" fmla="*/ 405 h 35"/>
                <a:gd name="T28" fmla="*/ 63 w 31"/>
                <a:gd name="T29" fmla="*/ 465 h 35"/>
                <a:gd name="T30" fmla="*/ 55 w 31"/>
                <a:gd name="T31" fmla="*/ 64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37202" name="Freeform 4624"/>
            <p:cNvSpPr>
              <a:spLocks/>
            </p:cNvSpPr>
            <p:nvPr/>
          </p:nvSpPr>
          <p:spPr bwMode="auto">
            <a:xfrm>
              <a:off x="2676" y="1422"/>
              <a:ext cx="25" cy="20"/>
            </a:xfrm>
            <a:custGeom>
              <a:avLst/>
              <a:gdLst>
                <a:gd name="T0" fmla="*/ 114 w 22"/>
                <a:gd name="T1" fmla="*/ 76 h 16"/>
                <a:gd name="T2" fmla="*/ 100 w 22"/>
                <a:gd name="T3" fmla="*/ 49 h 16"/>
                <a:gd name="T4" fmla="*/ 77 w 22"/>
                <a:gd name="T5" fmla="*/ 0 h 16"/>
                <a:gd name="T6" fmla="*/ 77 w 22"/>
                <a:gd name="T7" fmla="*/ 76 h 16"/>
                <a:gd name="T8" fmla="*/ 53 w 22"/>
                <a:gd name="T9" fmla="*/ 76 h 16"/>
                <a:gd name="T10" fmla="*/ 28 w 22"/>
                <a:gd name="T11" fmla="*/ 0 h 16"/>
                <a:gd name="T12" fmla="*/ 3 w 22"/>
                <a:gd name="T13" fmla="*/ 76 h 16"/>
                <a:gd name="T14" fmla="*/ 0 w 22"/>
                <a:gd name="T15" fmla="*/ 138 h 16"/>
                <a:gd name="T16" fmla="*/ 65 w 22"/>
                <a:gd name="T17" fmla="*/ 291 h 16"/>
                <a:gd name="T18" fmla="*/ 88 w 22"/>
                <a:gd name="T19" fmla="*/ 216 h 16"/>
                <a:gd name="T20" fmla="*/ 88 w 22"/>
                <a:gd name="T21" fmla="*/ 173 h 16"/>
                <a:gd name="T22" fmla="*/ 114 w 22"/>
                <a:gd name="T23" fmla="*/ 7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37203" name="Freeform 4625"/>
            <p:cNvSpPr>
              <a:spLocks/>
            </p:cNvSpPr>
            <p:nvPr/>
          </p:nvSpPr>
          <p:spPr bwMode="auto">
            <a:xfrm>
              <a:off x="2639" y="1386"/>
              <a:ext cx="29" cy="21"/>
            </a:xfrm>
            <a:custGeom>
              <a:avLst/>
              <a:gdLst>
                <a:gd name="T0" fmla="*/ 95 w 26"/>
                <a:gd name="T1" fmla="*/ 187 h 17"/>
                <a:gd name="T2" fmla="*/ 3 w 26"/>
                <a:gd name="T3" fmla="*/ 187 h 17"/>
                <a:gd name="T4" fmla="*/ 0 w 26"/>
                <a:gd name="T5" fmla="*/ 267 h 17"/>
                <a:gd name="T6" fmla="*/ 0 w 26"/>
                <a:gd name="T7" fmla="*/ 151 h 17"/>
                <a:gd name="T8" fmla="*/ 61 w 26"/>
                <a:gd name="T9" fmla="*/ 151 h 17"/>
                <a:gd name="T10" fmla="*/ 107 w 26"/>
                <a:gd name="T11" fmla="*/ 0 h 17"/>
                <a:gd name="T12" fmla="*/ 95 w 26"/>
                <a:gd name="T13" fmla="*/ 18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37204" name="Freeform 4626"/>
            <p:cNvSpPr>
              <a:spLocks/>
            </p:cNvSpPr>
            <p:nvPr/>
          </p:nvSpPr>
          <p:spPr bwMode="auto">
            <a:xfrm>
              <a:off x="2658" y="1431"/>
              <a:ext cx="17" cy="11"/>
            </a:xfrm>
            <a:custGeom>
              <a:avLst/>
              <a:gdLst>
                <a:gd name="T0" fmla="*/ 183 w 14"/>
                <a:gd name="T1" fmla="*/ 53 h 9"/>
                <a:gd name="T2" fmla="*/ 109 w 14"/>
                <a:gd name="T3" fmla="*/ 0 h 9"/>
                <a:gd name="T4" fmla="*/ 0 w 14"/>
                <a:gd name="T5" fmla="*/ 2 h 9"/>
                <a:gd name="T6" fmla="*/ 157 w 14"/>
                <a:gd name="T7" fmla="*/ 119 h 9"/>
                <a:gd name="T8" fmla="*/ 183 w 14"/>
                <a:gd name="T9" fmla="*/ 5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37205" name="Freeform 4627"/>
            <p:cNvSpPr>
              <a:spLocks/>
            </p:cNvSpPr>
            <p:nvPr/>
          </p:nvSpPr>
          <p:spPr bwMode="auto">
            <a:xfrm>
              <a:off x="2689" y="1444"/>
              <a:ext cx="6" cy="3"/>
            </a:xfrm>
            <a:custGeom>
              <a:avLst/>
              <a:gdLst>
                <a:gd name="T0" fmla="*/ 50 w 5"/>
                <a:gd name="T1" fmla="*/ 0 h 3"/>
                <a:gd name="T2" fmla="*/ 35 w 5"/>
                <a:gd name="T3" fmla="*/ 0 h 3"/>
                <a:gd name="T4" fmla="*/ 0 w 5"/>
                <a:gd name="T5" fmla="*/ 3 h 3"/>
                <a:gd name="T6" fmla="*/ 50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7206" name="Freeform 4628"/>
            <p:cNvSpPr>
              <a:spLocks/>
            </p:cNvSpPr>
            <p:nvPr/>
          </p:nvSpPr>
          <p:spPr bwMode="auto">
            <a:xfrm>
              <a:off x="2847" y="1347"/>
              <a:ext cx="68" cy="37"/>
            </a:xfrm>
            <a:custGeom>
              <a:avLst/>
              <a:gdLst>
                <a:gd name="T0" fmla="*/ 372 w 59"/>
                <a:gd name="T1" fmla="*/ 454 h 29"/>
                <a:gd name="T2" fmla="*/ 349 w 59"/>
                <a:gd name="T3" fmla="*/ 75 h 29"/>
                <a:gd name="T4" fmla="*/ 158 w 59"/>
                <a:gd name="T5" fmla="*/ 0 h 29"/>
                <a:gd name="T6" fmla="*/ 0 w 59"/>
                <a:gd name="T7" fmla="*/ 199 h 29"/>
                <a:gd name="T8" fmla="*/ 3 w 59"/>
                <a:gd name="T9" fmla="*/ 279 h 29"/>
                <a:gd name="T10" fmla="*/ 77 w 59"/>
                <a:gd name="T11" fmla="*/ 527 h 29"/>
                <a:gd name="T12" fmla="*/ 109 w 59"/>
                <a:gd name="T13" fmla="*/ 527 h 29"/>
                <a:gd name="T14" fmla="*/ 221 w 59"/>
                <a:gd name="T15" fmla="*/ 579 h 29"/>
                <a:gd name="T16" fmla="*/ 332 w 59"/>
                <a:gd name="T17" fmla="*/ 685 h 29"/>
                <a:gd name="T18" fmla="*/ 372 w 59"/>
                <a:gd name="T19" fmla="*/ 454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7207" name="Freeform 4629"/>
            <p:cNvSpPr>
              <a:spLocks/>
            </p:cNvSpPr>
            <p:nvPr/>
          </p:nvSpPr>
          <p:spPr bwMode="auto">
            <a:xfrm>
              <a:off x="2822" y="1375"/>
              <a:ext cx="105" cy="49"/>
            </a:xfrm>
            <a:custGeom>
              <a:avLst/>
              <a:gdLst>
                <a:gd name="T0" fmla="*/ 176 w 95"/>
                <a:gd name="T1" fmla="*/ 365 h 40"/>
                <a:gd name="T2" fmla="*/ 99 w 95"/>
                <a:gd name="T3" fmla="*/ 418 h 40"/>
                <a:gd name="T4" fmla="*/ 21 w 95"/>
                <a:gd name="T5" fmla="*/ 461 h 40"/>
                <a:gd name="T6" fmla="*/ 0 w 95"/>
                <a:gd name="T7" fmla="*/ 461 h 40"/>
                <a:gd name="T8" fmla="*/ 21 w 95"/>
                <a:gd name="T9" fmla="*/ 167 h 40"/>
                <a:gd name="T10" fmla="*/ 62 w 95"/>
                <a:gd name="T11" fmla="*/ 167 h 40"/>
                <a:gd name="T12" fmla="*/ 126 w 95"/>
                <a:gd name="T13" fmla="*/ 298 h 40"/>
                <a:gd name="T14" fmla="*/ 151 w 95"/>
                <a:gd name="T15" fmla="*/ 198 h 40"/>
                <a:gd name="T16" fmla="*/ 151 w 95"/>
                <a:gd name="T17" fmla="*/ 0 h 40"/>
                <a:gd name="T18" fmla="*/ 219 w 95"/>
                <a:gd name="T19" fmla="*/ 2 h 40"/>
                <a:gd name="T20" fmla="*/ 281 w 95"/>
                <a:gd name="T21" fmla="*/ 107 h 40"/>
                <a:gd name="T22" fmla="*/ 313 w 95"/>
                <a:gd name="T23" fmla="*/ 258 h 40"/>
                <a:gd name="T24" fmla="*/ 346 w 95"/>
                <a:gd name="T25" fmla="*/ 540 h 40"/>
                <a:gd name="T26" fmla="*/ 281 w 95"/>
                <a:gd name="T27" fmla="*/ 565 h 40"/>
                <a:gd name="T28" fmla="*/ 176 w 95"/>
                <a:gd name="T29" fmla="*/ 365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37208" name="Freeform 4630"/>
            <p:cNvSpPr>
              <a:spLocks/>
            </p:cNvSpPr>
            <p:nvPr/>
          </p:nvSpPr>
          <p:spPr bwMode="auto">
            <a:xfrm>
              <a:off x="2822" y="1407"/>
              <a:ext cx="84" cy="49"/>
            </a:xfrm>
            <a:custGeom>
              <a:avLst/>
              <a:gdLst>
                <a:gd name="T0" fmla="*/ 3 w 76"/>
                <a:gd name="T1" fmla="*/ 418 h 40"/>
                <a:gd name="T2" fmla="*/ 0 w 76"/>
                <a:gd name="T3" fmla="*/ 107 h 40"/>
                <a:gd name="T4" fmla="*/ 21 w 76"/>
                <a:gd name="T5" fmla="*/ 107 h 40"/>
                <a:gd name="T6" fmla="*/ 99 w 76"/>
                <a:gd name="T7" fmla="*/ 58 h 40"/>
                <a:gd name="T8" fmla="*/ 176 w 76"/>
                <a:gd name="T9" fmla="*/ 0 h 40"/>
                <a:gd name="T10" fmla="*/ 281 w 76"/>
                <a:gd name="T11" fmla="*/ 198 h 40"/>
                <a:gd name="T12" fmla="*/ 204 w 76"/>
                <a:gd name="T13" fmla="*/ 387 h 40"/>
                <a:gd name="T14" fmla="*/ 133 w 76"/>
                <a:gd name="T15" fmla="*/ 565 h 40"/>
                <a:gd name="T16" fmla="*/ 90 w 76"/>
                <a:gd name="T17" fmla="*/ 565 h 40"/>
                <a:gd name="T18" fmla="*/ 90 w 76"/>
                <a:gd name="T19" fmla="*/ 461 h 40"/>
                <a:gd name="T20" fmla="*/ 42 w 76"/>
                <a:gd name="T21" fmla="*/ 418 h 40"/>
                <a:gd name="T22" fmla="*/ 3 w 76"/>
                <a:gd name="T23" fmla="*/ 418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37209" name="Freeform 4631"/>
            <p:cNvSpPr>
              <a:spLocks/>
            </p:cNvSpPr>
            <p:nvPr/>
          </p:nvSpPr>
          <p:spPr bwMode="auto">
            <a:xfrm>
              <a:off x="2566" y="1474"/>
              <a:ext cx="57" cy="58"/>
            </a:xfrm>
            <a:custGeom>
              <a:avLst/>
              <a:gdLst>
                <a:gd name="T0" fmla="*/ 134 w 52"/>
                <a:gd name="T1" fmla="*/ 432 h 47"/>
                <a:gd name="T2" fmla="*/ 164 w 52"/>
                <a:gd name="T3" fmla="*/ 318 h 47"/>
                <a:gd name="T4" fmla="*/ 157 w 52"/>
                <a:gd name="T5" fmla="*/ 209 h 47"/>
                <a:gd name="T6" fmla="*/ 172 w 52"/>
                <a:gd name="T7" fmla="*/ 73 h 47"/>
                <a:gd name="T8" fmla="*/ 119 w 52"/>
                <a:gd name="T9" fmla="*/ 0 h 47"/>
                <a:gd name="T10" fmla="*/ 57 w 52"/>
                <a:gd name="T11" fmla="*/ 186 h 47"/>
                <a:gd name="T12" fmla="*/ 5 w 52"/>
                <a:gd name="T13" fmla="*/ 432 h 47"/>
                <a:gd name="T14" fmla="*/ 0 w 52"/>
                <a:gd name="T15" fmla="*/ 547 h 47"/>
                <a:gd name="T16" fmla="*/ 38 w 52"/>
                <a:gd name="T17" fmla="*/ 547 h 47"/>
                <a:gd name="T18" fmla="*/ 103 w 52"/>
                <a:gd name="T19" fmla="*/ 547 h 47"/>
                <a:gd name="T20" fmla="*/ 109 w 52"/>
                <a:gd name="T21" fmla="*/ 658 h 47"/>
                <a:gd name="T22" fmla="*/ 119 w 52"/>
                <a:gd name="T23" fmla="*/ 731 h 47"/>
                <a:gd name="T24" fmla="*/ 134 w 52"/>
                <a:gd name="T25" fmla="*/ 43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37210" name="Freeform 4632"/>
            <p:cNvSpPr>
              <a:spLocks/>
            </p:cNvSpPr>
            <p:nvPr/>
          </p:nvSpPr>
          <p:spPr bwMode="auto">
            <a:xfrm>
              <a:off x="2727" y="1447"/>
              <a:ext cx="154" cy="121"/>
            </a:xfrm>
            <a:custGeom>
              <a:avLst/>
              <a:gdLst>
                <a:gd name="T0" fmla="*/ 237 w 138"/>
                <a:gd name="T1" fmla="*/ 77 h 97"/>
                <a:gd name="T2" fmla="*/ 228 w 138"/>
                <a:gd name="T3" fmla="*/ 0 h 97"/>
                <a:gd name="T4" fmla="*/ 148 w 138"/>
                <a:gd name="T5" fmla="*/ 2 h 97"/>
                <a:gd name="T6" fmla="*/ 77 w 138"/>
                <a:gd name="T7" fmla="*/ 120 h 97"/>
                <a:gd name="T8" fmla="*/ 0 w 138"/>
                <a:gd name="T9" fmla="*/ 215 h 97"/>
                <a:gd name="T10" fmla="*/ 23 w 138"/>
                <a:gd name="T11" fmla="*/ 288 h 97"/>
                <a:gd name="T12" fmla="*/ 3 w 138"/>
                <a:gd name="T13" fmla="*/ 334 h 97"/>
                <a:gd name="T14" fmla="*/ 3 w 138"/>
                <a:gd name="T15" fmla="*/ 589 h 97"/>
                <a:gd name="T16" fmla="*/ 40 w 138"/>
                <a:gd name="T17" fmla="*/ 918 h 97"/>
                <a:gd name="T18" fmla="*/ 50 w 138"/>
                <a:gd name="T19" fmla="*/ 1156 h 97"/>
                <a:gd name="T20" fmla="*/ 62 w 138"/>
                <a:gd name="T21" fmla="*/ 1156 h 97"/>
                <a:gd name="T22" fmla="*/ 136 w 138"/>
                <a:gd name="T23" fmla="*/ 1260 h 97"/>
                <a:gd name="T24" fmla="*/ 155 w 138"/>
                <a:gd name="T25" fmla="*/ 1376 h 97"/>
                <a:gd name="T26" fmla="*/ 182 w 138"/>
                <a:gd name="T27" fmla="*/ 1329 h 97"/>
                <a:gd name="T28" fmla="*/ 228 w 138"/>
                <a:gd name="T29" fmla="*/ 1329 h 97"/>
                <a:gd name="T30" fmla="*/ 286 w 138"/>
                <a:gd name="T31" fmla="*/ 1595 h 97"/>
                <a:gd name="T32" fmla="*/ 353 w 138"/>
                <a:gd name="T33" fmla="*/ 1595 h 97"/>
                <a:gd name="T34" fmla="*/ 367 w 138"/>
                <a:gd name="T35" fmla="*/ 1627 h 97"/>
                <a:gd name="T36" fmla="*/ 422 w 138"/>
                <a:gd name="T37" fmla="*/ 1627 h 97"/>
                <a:gd name="T38" fmla="*/ 506 w 138"/>
                <a:gd name="T39" fmla="*/ 1716 h 97"/>
                <a:gd name="T40" fmla="*/ 513 w 138"/>
                <a:gd name="T41" fmla="*/ 1627 h 97"/>
                <a:gd name="T42" fmla="*/ 577 w 138"/>
                <a:gd name="T43" fmla="*/ 1295 h 97"/>
                <a:gd name="T44" fmla="*/ 577 w 138"/>
                <a:gd name="T45" fmla="*/ 1156 h 97"/>
                <a:gd name="T46" fmla="*/ 539 w 138"/>
                <a:gd name="T47" fmla="*/ 838 h 97"/>
                <a:gd name="T48" fmla="*/ 513 w 138"/>
                <a:gd name="T49" fmla="*/ 736 h 97"/>
                <a:gd name="T50" fmla="*/ 551 w 138"/>
                <a:gd name="T51" fmla="*/ 559 h 97"/>
                <a:gd name="T52" fmla="*/ 506 w 138"/>
                <a:gd name="T53" fmla="*/ 120 h 97"/>
                <a:gd name="T54" fmla="*/ 394 w 138"/>
                <a:gd name="T55" fmla="*/ 120 h 97"/>
                <a:gd name="T56" fmla="*/ 295 w 138"/>
                <a:gd name="T57" fmla="*/ 77 h 97"/>
                <a:gd name="T58" fmla="*/ 237 w 138"/>
                <a:gd name="T59" fmla="*/ 7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37211" name="Freeform 4633"/>
            <p:cNvSpPr>
              <a:spLocks/>
            </p:cNvSpPr>
            <p:nvPr/>
          </p:nvSpPr>
          <p:spPr bwMode="auto">
            <a:xfrm>
              <a:off x="2833" y="1585"/>
              <a:ext cx="152" cy="99"/>
            </a:xfrm>
            <a:custGeom>
              <a:avLst/>
              <a:gdLst>
                <a:gd name="T0" fmla="*/ 485 w 137"/>
                <a:gd name="T1" fmla="*/ 1025 h 80"/>
                <a:gd name="T2" fmla="*/ 474 w 137"/>
                <a:gd name="T3" fmla="*/ 1255 h 80"/>
                <a:gd name="T4" fmla="*/ 377 w 137"/>
                <a:gd name="T5" fmla="*/ 1156 h 80"/>
                <a:gd name="T6" fmla="*/ 282 w 137"/>
                <a:gd name="T7" fmla="*/ 1282 h 80"/>
                <a:gd name="T8" fmla="*/ 224 w 137"/>
                <a:gd name="T9" fmla="*/ 1212 h 80"/>
                <a:gd name="T10" fmla="*/ 166 w 137"/>
                <a:gd name="T11" fmla="*/ 1212 h 80"/>
                <a:gd name="T12" fmla="*/ 149 w 137"/>
                <a:gd name="T13" fmla="*/ 1137 h 80"/>
                <a:gd name="T14" fmla="*/ 149 w 137"/>
                <a:gd name="T15" fmla="*/ 1025 h 80"/>
                <a:gd name="T16" fmla="*/ 125 w 137"/>
                <a:gd name="T17" fmla="*/ 968 h 80"/>
                <a:gd name="T18" fmla="*/ 109 w 137"/>
                <a:gd name="T19" fmla="*/ 968 h 80"/>
                <a:gd name="T20" fmla="*/ 82 w 137"/>
                <a:gd name="T21" fmla="*/ 934 h 80"/>
                <a:gd name="T22" fmla="*/ 0 w 137"/>
                <a:gd name="T23" fmla="*/ 604 h 80"/>
                <a:gd name="T24" fmla="*/ 33 w 137"/>
                <a:gd name="T25" fmla="*/ 535 h 80"/>
                <a:gd name="T26" fmla="*/ 82 w 137"/>
                <a:gd name="T27" fmla="*/ 317 h 80"/>
                <a:gd name="T28" fmla="*/ 125 w 137"/>
                <a:gd name="T29" fmla="*/ 77 h 80"/>
                <a:gd name="T30" fmla="*/ 125 w 137"/>
                <a:gd name="T31" fmla="*/ 77 h 80"/>
                <a:gd name="T32" fmla="*/ 234 w 137"/>
                <a:gd name="T33" fmla="*/ 118 h 80"/>
                <a:gd name="T34" fmla="*/ 326 w 137"/>
                <a:gd name="T35" fmla="*/ 0 h 80"/>
                <a:gd name="T36" fmla="*/ 326 w 137"/>
                <a:gd name="T37" fmla="*/ 0 h 80"/>
                <a:gd name="T38" fmla="*/ 377 w 137"/>
                <a:gd name="T39" fmla="*/ 146 h 80"/>
                <a:gd name="T40" fmla="*/ 413 w 137"/>
                <a:gd name="T41" fmla="*/ 343 h 80"/>
                <a:gd name="T42" fmla="*/ 427 w 137"/>
                <a:gd name="T43" fmla="*/ 559 h 80"/>
                <a:gd name="T44" fmla="*/ 447 w 137"/>
                <a:gd name="T45" fmla="*/ 804 h 80"/>
                <a:gd name="T46" fmla="*/ 485 w 137"/>
                <a:gd name="T47" fmla="*/ 804 h 80"/>
                <a:gd name="T48" fmla="*/ 517 w 137"/>
                <a:gd name="T49" fmla="*/ 828 h 80"/>
                <a:gd name="T50" fmla="*/ 531 w 137"/>
                <a:gd name="T51" fmla="*/ 919 h 80"/>
                <a:gd name="T52" fmla="*/ 495 w 137"/>
                <a:gd name="T53" fmla="*/ 968 h 80"/>
                <a:gd name="T54" fmla="*/ 495 w 137"/>
                <a:gd name="T55" fmla="*/ 934 h 80"/>
                <a:gd name="T56" fmla="*/ 485 w 137"/>
                <a:gd name="T57" fmla="*/ 102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37212" name="Freeform 4634"/>
            <p:cNvSpPr>
              <a:spLocks/>
            </p:cNvSpPr>
            <p:nvPr/>
          </p:nvSpPr>
          <p:spPr bwMode="auto">
            <a:xfrm>
              <a:off x="2702" y="1527"/>
              <a:ext cx="102" cy="50"/>
            </a:xfrm>
            <a:custGeom>
              <a:avLst/>
              <a:gdLst>
                <a:gd name="T0" fmla="*/ 384 w 90"/>
                <a:gd name="T1" fmla="*/ 216 h 40"/>
                <a:gd name="T2" fmla="*/ 457 w 90"/>
                <a:gd name="T3" fmla="*/ 476 h 40"/>
                <a:gd name="T4" fmla="*/ 457 w 90"/>
                <a:gd name="T5" fmla="*/ 476 h 40"/>
                <a:gd name="T6" fmla="*/ 447 w 90"/>
                <a:gd name="T7" fmla="*/ 516 h 40"/>
                <a:gd name="T8" fmla="*/ 423 w 90"/>
                <a:gd name="T9" fmla="*/ 564 h 40"/>
                <a:gd name="T10" fmla="*/ 423 w 90"/>
                <a:gd name="T11" fmla="*/ 595 h 40"/>
                <a:gd name="T12" fmla="*/ 394 w 90"/>
                <a:gd name="T13" fmla="*/ 685 h 40"/>
                <a:gd name="T14" fmla="*/ 363 w 90"/>
                <a:gd name="T15" fmla="*/ 685 h 40"/>
                <a:gd name="T16" fmla="*/ 338 w 90"/>
                <a:gd name="T17" fmla="*/ 743 h 40"/>
                <a:gd name="T18" fmla="*/ 314 w 90"/>
                <a:gd name="T19" fmla="*/ 685 h 40"/>
                <a:gd name="T20" fmla="*/ 205 w 90"/>
                <a:gd name="T21" fmla="*/ 645 h 40"/>
                <a:gd name="T22" fmla="*/ 160 w 90"/>
                <a:gd name="T23" fmla="*/ 743 h 40"/>
                <a:gd name="T24" fmla="*/ 124 w 90"/>
                <a:gd name="T25" fmla="*/ 685 h 40"/>
                <a:gd name="T26" fmla="*/ 26 w 90"/>
                <a:gd name="T27" fmla="*/ 361 h 40"/>
                <a:gd name="T28" fmla="*/ 0 w 90"/>
                <a:gd name="T29" fmla="*/ 270 h 40"/>
                <a:gd name="T30" fmla="*/ 160 w 90"/>
                <a:gd name="T31" fmla="*/ 0 h 40"/>
                <a:gd name="T32" fmla="*/ 164 w 90"/>
                <a:gd name="T33" fmla="*/ 49 h 40"/>
                <a:gd name="T34" fmla="*/ 182 w 90"/>
                <a:gd name="T35" fmla="*/ 49 h 40"/>
                <a:gd name="T36" fmla="*/ 271 w 90"/>
                <a:gd name="T37" fmla="*/ 138 h 40"/>
                <a:gd name="T38" fmla="*/ 299 w 90"/>
                <a:gd name="T39" fmla="*/ 270 h 40"/>
                <a:gd name="T40" fmla="*/ 329 w 90"/>
                <a:gd name="T41" fmla="*/ 216 h 40"/>
                <a:gd name="T42" fmla="*/ 384 w 90"/>
                <a:gd name="T43" fmla="*/ 21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37213" name="Freeform 4635"/>
            <p:cNvSpPr>
              <a:spLocks/>
            </p:cNvSpPr>
            <p:nvPr/>
          </p:nvSpPr>
          <p:spPr bwMode="auto">
            <a:xfrm>
              <a:off x="2552" y="1518"/>
              <a:ext cx="58" cy="41"/>
            </a:xfrm>
            <a:custGeom>
              <a:avLst/>
              <a:gdLst>
                <a:gd name="T0" fmla="*/ 50 w 52"/>
                <a:gd name="T1" fmla="*/ 0 h 33"/>
                <a:gd name="T2" fmla="*/ 0 w 52"/>
                <a:gd name="T3" fmla="*/ 62 h 33"/>
                <a:gd name="T4" fmla="*/ 29 w 52"/>
                <a:gd name="T5" fmla="*/ 184 h 33"/>
                <a:gd name="T6" fmla="*/ 98 w 52"/>
                <a:gd name="T7" fmla="*/ 395 h 33"/>
                <a:gd name="T8" fmla="*/ 136 w 52"/>
                <a:gd name="T9" fmla="*/ 354 h 33"/>
                <a:gd name="T10" fmla="*/ 136 w 52"/>
                <a:gd name="T11" fmla="*/ 395 h 33"/>
                <a:gd name="T12" fmla="*/ 203 w 52"/>
                <a:gd name="T13" fmla="*/ 552 h 33"/>
                <a:gd name="T14" fmla="*/ 203 w 52"/>
                <a:gd name="T15" fmla="*/ 467 h 33"/>
                <a:gd name="T16" fmla="*/ 215 w 52"/>
                <a:gd name="T17" fmla="*/ 354 h 33"/>
                <a:gd name="T18" fmla="*/ 215 w 52"/>
                <a:gd name="T19" fmla="*/ 184 h 33"/>
                <a:gd name="T20" fmla="*/ 203 w 52"/>
                <a:gd name="T21" fmla="*/ 184 h 33"/>
                <a:gd name="T22" fmla="*/ 184 w 52"/>
                <a:gd name="T23" fmla="*/ 119 h 33"/>
                <a:gd name="T24" fmla="*/ 182 w 52"/>
                <a:gd name="T25" fmla="*/ 0 h 33"/>
                <a:gd name="T26" fmla="*/ 98 w 52"/>
                <a:gd name="T27" fmla="*/ 0 h 33"/>
                <a:gd name="T28" fmla="*/ 50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7214" name="Freeform 4636"/>
            <p:cNvSpPr>
              <a:spLocks/>
            </p:cNvSpPr>
            <p:nvPr/>
          </p:nvSpPr>
          <p:spPr bwMode="auto">
            <a:xfrm>
              <a:off x="2606" y="1444"/>
              <a:ext cx="134" cy="159"/>
            </a:xfrm>
            <a:custGeom>
              <a:avLst/>
              <a:gdLst>
                <a:gd name="T0" fmla="*/ 128 w 120"/>
                <a:gd name="T1" fmla="*/ 401 h 128"/>
                <a:gd name="T2" fmla="*/ 136 w 120"/>
                <a:gd name="T3" fmla="*/ 401 h 128"/>
                <a:gd name="T4" fmla="*/ 136 w 120"/>
                <a:gd name="T5" fmla="*/ 370 h 128"/>
                <a:gd name="T6" fmla="*/ 152 w 120"/>
                <a:gd name="T7" fmla="*/ 284 h 128"/>
                <a:gd name="T8" fmla="*/ 200 w 120"/>
                <a:gd name="T9" fmla="*/ 370 h 128"/>
                <a:gd name="T10" fmla="*/ 179 w 120"/>
                <a:gd name="T11" fmla="*/ 284 h 128"/>
                <a:gd name="T12" fmla="*/ 152 w 120"/>
                <a:gd name="T13" fmla="*/ 168 h 128"/>
                <a:gd name="T14" fmla="*/ 147 w 120"/>
                <a:gd name="T15" fmla="*/ 168 h 128"/>
                <a:gd name="T16" fmla="*/ 136 w 120"/>
                <a:gd name="T17" fmla="*/ 0 h 128"/>
                <a:gd name="T18" fmla="*/ 183 w 120"/>
                <a:gd name="T19" fmla="*/ 0 h 128"/>
                <a:gd name="T20" fmla="*/ 200 w 120"/>
                <a:gd name="T21" fmla="*/ 0 h 128"/>
                <a:gd name="T22" fmla="*/ 204 w 120"/>
                <a:gd name="T23" fmla="*/ 135 h 128"/>
                <a:gd name="T24" fmla="*/ 264 w 120"/>
                <a:gd name="T25" fmla="*/ 168 h 128"/>
                <a:gd name="T26" fmla="*/ 264 w 120"/>
                <a:gd name="T27" fmla="*/ 209 h 128"/>
                <a:gd name="T28" fmla="*/ 285 w 120"/>
                <a:gd name="T29" fmla="*/ 260 h 128"/>
                <a:gd name="T30" fmla="*/ 367 w 120"/>
                <a:gd name="T31" fmla="*/ 135 h 128"/>
                <a:gd name="T32" fmla="*/ 367 w 120"/>
                <a:gd name="T33" fmla="*/ 168 h 128"/>
                <a:gd name="T34" fmla="*/ 438 w 120"/>
                <a:gd name="T35" fmla="*/ 260 h 128"/>
                <a:gd name="T36" fmla="*/ 458 w 120"/>
                <a:gd name="T37" fmla="*/ 260 h 128"/>
                <a:gd name="T38" fmla="*/ 470 w 120"/>
                <a:gd name="T39" fmla="*/ 323 h 128"/>
                <a:gd name="T40" fmla="*/ 463 w 120"/>
                <a:gd name="T41" fmla="*/ 370 h 128"/>
                <a:gd name="T42" fmla="*/ 463 w 120"/>
                <a:gd name="T43" fmla="*/ 610 h 128"/>
                <a:gd name="T44" fmla="*/ 494 w 120"/>
                <a:gd name="T45" fmla="*/ 907 h 128"/>
                <a:gd name="T46" fmla="*/ 509 w 120"/>
                <a:gd name="T47" fmla="*/ 1164 h 128"/>
                <a:gd name="T48" fmla="*/ 494 w 120"/>
                <a:gd name="T49" fmla="*/ 1123 h 128"/>
                <a:gd name="T50" fmla="*/ 367 w 120"/>
                <a:gd name="T51" fmla="*/ 1359 h 128"/>
                <a:gd name="T52" fmla="*/ 386 w 120"/>
                <a:gd name="T53" fmla="*/ 1446 h 128"/>
                <a:gd name="T54" fmla="*/ 463 w 120"/>
                <a:gd name="T55" fmla="*/ 1739 h 128"/>
                <a:gd name="T56" fmla="*/ 415 w 120"/>
                <a:gd name="T57" fmla="*/ 1917 h 128"/>
                <a:gd name="T58" fmla="*/ 421 w 120"/>
                <a:gd name="T59" fmla="*/ 2063 h 128"/>
                <a:gd name="T60" fmla="*/ 402 w 120"/>
                <a:gd name="T61" fmla="*/ 2123 h 128"/>
                <a:gd name="T62" fmla="*/ 333 w 120"/>
                <a:gd name="T63" fmla="*/ 2123 h 128"/>
                <a:gd name="T64" fmla="*/ 285 w 120"/>
                <a:gd name="T65" fmla="*/ 2123 h 128"/>
                <a:gd name="T66" fmla="*/ 264 w 120"/>
                <a:gd name="T67" fmla="*/ 2153 h 128"/>
                <a:gd name="T68" fmla="*/ 223 w 120"/>
                <a:gd name="T69" fmla="*/ 2153 h 128"/>
                <a:gd name="T70" fmla="*/ 169 w 120"/>
                <a:gd name="T71" fmla="*/ 2063 h 128"/>
                <a:gd name="T72" fmla="*/ 97 w 120"/>
                <a:gd name="T73" fmla="*/ 2123 h 128"/>
                <a:gd name="T74" fmla="*/ 128 w 120"/>
                <a:gd name="T75" fmla="*/ 1663 h 128"/>
                <a:gd name="T76" fmla="*/ 36 w 120"/>
                <a:gd name="T77" fmla="*/ 1599 h 128"/>
                <a:gd name="T78" fmla="*/ 29 w 120"/>
                <a:gd name="T79" fmla="*/ 1565 h 128"/>
                <a:gd name="T80" fmla="*/ 29 w 120"/>
                <a:gd name="T81" fmla="*/ 1565 h 128"/>
                <a:gd name="T82" fmla="*/ 4 w 120"/>
                <a:gd name="T83" fmla="*/ 1359 h 128"/>
                <a:gd name="T84" fmla="*/ 4 w 120"/>
                <a:gd name="T85" fmla="*/ 1186 h 128"/>
                <a:gd name="T86" fmla="*/ 0 w 120"/>
                <a:gd name="T87" fmla="*/ 1186 h 128"/>
                <a:gd name="T88" fmla="*/ 4 w 120"/>
                <a:gd name="T89" fmla="*/ 881 h 128"/>
                <a:gd name="T90" fmla="*/ 61 w 120"/>
                <a:gd name="T91" fmla="*/ 758 h 128"/>
                <a:gd name="T92" fmla="*/ 45 w 120"/>
                <a:gd name="T93" fmla="*/ 626 h 128"/>
                <a:gd name="T94" fmla="*/ 68 w 120"/>
                <a:gd name="T95" fmla="*/ 491 h 128"/>
                <a:gd name="T96" fmla="*/ 61 w 120"/>
                <a:gd name="T97" fmla="*/ 438 h 128"/>
                <a:gd name="T98" fmla="*/ 68 w 120"/>
                <a:gd name="T99" fmla="*/ 370 h 128"/>
                <a:gd name="T100" fmla="*/ 128 w 120"/>
                <a:gd name="T101" fmla="*/ 401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37215" name="Freeform 4637"/>
            <p:cNvSpPr>
              <a:spLocks/>
            </p:cNvSpPr>
            <p:nvPr/>
          </p:nvSpPr>
          <p:spPr bwMode="auto">
            <a:xfrm>
              <a:off x="2708" y="1450"/>
              <a:ext cx="10" cy="6"/>
            </a:xfrm>
            <a:custGeom>
              <a:avLst/>
              <a:gdLst>
                <a:gd name="T0" fmla="*/ 0 w 9"/>
                <a:gd name="T1" fmla="*/ 50 h 5"/>
                <a:gd name="T2" fmla="*/ 33 w 9"/>
                <a:gd name="T3" fmla="*/ 50 h 5"/>
                <a:gd name="T4" fmla="*/ 4 w 9"/>
                <a:gd name="T5" fmla="*/ 0 h 5"/>
                <a:gd name="T6" fmla="*/ 0 w 9"/>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37216" name="Freeform 4638"/>
            <p:cNvSpPr>
              <a:spLocks/>
            </p:cNvSpPr>
            <p:nvPr/>
          </p:nvSpPr>
          <p:spPr bwMode="auto">
            <a:xfrm>
              <a:off x="2606" y="1545"/>
              <a:ext cx="7" cy="14"/>
            </a:xfrm>
            <a:custGeom>
              <a:avLst/>
              <a:gdLst>
                <a:gd name="T0" fmla="*/ 4 w 7"/>
                <a:gd name="T1" fmla="*/ 0 h 12"/>
                <a:gd name="T2" fmla="*/ 0 w 7"/>
                <a:gd name="T3" fmla="*/ 55 h 12"/>
                <a:gd name="T4" fmla="*/ 0 w 7"/>
                <a:gd name="T5" fmla="*/ 89 h 12"/>
                <a:gd name="T6" fmla="*/ 7 w 7"/>
                <a:gd name="T7" fmla="*/ 89 h 12"/>
                <a:gd name="T8" fmla="*/ 7 w 7"/>
                <a:gd name="T9" fmla="*/ 89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37217" name="Freeform 4639"/>
            <p:cNvSpPr>
              <a:spLocks/>
            </p:cNvSpPr>
            <p:nvPr/>
          </p:nvSpPr>
          <p:spPr bwMode="auto">
            <a:xfrm>
              <a:off x="2927" y="1573"/>
              <a:ext cx="71" cy="77"/>
            </a:xfrm>
            <a:custGeom>
              <a:avLst/>
              <a:gdLst>
                <a:gd name="T0" fmla="*/ 71 w 62"/>
                <a:gd name="T1" fmla="*/ 0 h 62"/>
                <a:gd name="T2" fmla="*/ 0 w 62"/>
                <a:gd name="T3" fmla="*/ 168 h 62"/>
                <a:gd name="T4" fmla="*/ 0 w 62"/>
                <a:gd name="T5" fmla="*/ 168 h 62"/>
                <a:gd name="T6" fmla="*/ 71 w 62"/>
                <a:gd name="T7" fmla="*/ 323 h 62"/>
                <a:gd name="T8" fmla="*/ 123 w 62"/>
                <a:gd name="T9" fmla="*/ 529 h 62"/>
                <a:gd name="T10" fmla="*/ 155 w 62"/>
                <a:gd name="T11" fmla="*/ 758 h 62"/>
                <a:gd name="T12" fmla="*/ 184 w 62"/>
                <a:gd name="T13" fmla="*/ 1013 h 62"/>
                <a:gd name="T14" fmla="*/ 236 w 62"/>
                <a:gd name="T15" fmla="*/ 1013 h 62"/>
                <a:gd name="T16" fmla="*/ 286 w 62"/>
                <a:gd name="T17" fmla="*/ 1043 h 62"/>
                <a:gd name="T18" fmla="*/ 286 w 62"/>
                <a:gd name="T19" fmla="*/ 905 h 62"/>
                <a:gd name="T20" fmla="*/ 363 w 62"/>
                <a:gd name="T21" fmla="*/ 719 h 62"/>
                <a:gd name="T22" fmla="*/ 286 w 62"/>
                <a:gd name="T23" fmla="*/ 571 h 62"/>
                <a:gd name="T24" fmla="*/ 218 w 62"/>
                <a:gd name="T25" fmla="*/ 401 h 62"/>
                <a:gd name="T26" fmla="*/ 163 w 62"/>
                <a:gd name="T27" fmla="*/ 209 h 62"/>
                <a:gd name="T28" fmla="*/ 97 w 62"/>
                <a:gd name="T29" fmla="*/ 50 h 62"/>
                <a:gd name="T30" fmla="*/ 7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7218" name="Freeform 4640"/>
            <p:cNvSpPr>
              <a:spLocks/>
            </p:cNvSpPr>
            <p:nvPr/>
          </p:nvSpPr>
          <p:spPr bwMode="auto">
            <a:xfrm>
              <a:off x="2586" y="1126"/>
              <a:ext cx="320" cy="251"/>
            </a:xfrm>
            <a:custGeom>
              <a:avLst/>
              <a:gdLst>
                <a:gd name="T0" fmla="*/ 719 w 286"/>
                <a:gd name="T1" fmla="*/ 413 h 203"/>
                <a:gd name="T2" fmla="*/ 681 w 286"/>
                <a:gd name="T3" fmla="*/ 362 h 203"/>
                <a:gd name="T4" fmla="*/ 674 w 286"/>
                <a:gd name="T5" fmla="*/ 413 h 203"/>
                <a:gd name="T6" fmla="*/ 621 w 286"/>
                <a:gd name="T7" fmla="*/ 413 h 203"/>
                <a:gd name="T8" fmla="*/ 604 w 286"/>
                <a:gd name="T9" fmla="*/ 554 h 203"/>
                <a:gd name="T10" fmla="*/ 589 w 286"/>
                <a:gd name="T11" fmla="*/ 662 h 203"/>
                <a:gd name="T12" fmla="*/ 540 w 286"/>
                <a:gd name="T13" fmla="*/ 711 h 203"/>
                <a:gd name="T14" fmla="*/ 498 w 286"/>
                <a:gd name="T15" fmla="*/ 711 h 203"/>
                <a:gd name="T16" fmla="*/ 498 w 286"/>
                <a:gd name="T17" fmla="*/ 819 h 203"/>
                <a:gd name="T18" fmla="*/ 470 w 286"/>
                <a:gd name="T19" fmla="*/ 905 h 203"/>
                <a:gd name="T20" fmla="*/ 430 w 286"/>
                <a:gd name="T21" fmla="*/ 1013 h 203"/>
                <a:gd name="T22" fmla="*/ 396 w 286"/>
                <a:gd name="T23" fmla="*/ 1138 h 203"/>
                <a:gd name="T24" fmla="*/ 367 w 286"/>
                <a:gd name="T25" fmla="*/ 1266 h 203"/>
                <a:gd name="T26" fmla="*/ 375 w 286"/>
                <a:gd name="T27" fmla="*/ 1407 h 203"/>
                <a:gd name="T28" fmla="*/ 328 w 286"/>
                <a:gd name="T29" fmla="*/ 1565 h 203"/>
                <a:gd name="T30" fmla="*/ 254 w 286"/>
                <a:gd name="T31" fmla="*/ 1720 h 203"/>
                <a:gd name="T32" fmla="*/ 294 w 286"/>
                <a:gd name="T33" fmla="*/ 1740 h 203"/>
                <a:gd name="T34" fmla="*/ 262 w 286"/>
                <a:gd name="T35" fmla="*/ 1830 h 203"/>
                <a:gd name="T36" fmla="*/ 203 w 286"/>
                <a:gd name="T37" fmla="*/ 1830 h 203"/>
                <a:gd name="T38" fmla="*/ 171 w 286"/>
                <a:gd name="T39" fmla="*/ 1980 h 203"/>
                <a:gd name="T40" fmla="*/ 105 w 286"/>
                <a:gd name="T41" fmla="*/ 1980 h 203"/>
                <a:gd name="T42" fmla="*/ 143 w 286"/>
                <a:gd name="T43" fmla="*/ 2006 h 203"/>
                <a:gd name="T44" fmla="*/ 105 w 286"/>
                <a:gd name="T45" fmla="*/ 2151 h 203"/>
                <a:gd name="T46" fmla="*/ 70 w 286"/>
                <a:gd name="T47" fmla="*/ 2151 h 203"/>
                <a:gd name="T48" fmla="*/ 23 w 286"/>
                <a:gd name="T49" fmla="*/ 2197 h 203"/>
                <a:gd name="T50" fmla="*/ 70 w 286"/>
                <a:gd name="T51" fmla="*/ 2264 h 203"/>
                <a:gd name="T52" fmla="*/ 2 w 286"/>
                <a:gd name="T53" fmla="*/ 2393 h 203"/>
                <a:gd name="T54" fmla="*/ 70 w 286"/>
                <a:gd name="T55" fmla="*/ 2393 h 203"/>
                <a:gd name="T56" fmla="*/ 120 w 286"/>
                <a:gd name="T57" fmla="*/ 2472 h 203"/>
                <a:gd name="T58" fmla="*/ 0 w 286"/>
                <a:gd name="T59" fmla="*/ 2472 h 203"/>
                <a:gd name="T60" fmla="*/ 0 w 286"/>
                <a:gd name="T61" fmla="*/ 2541 h 203"/>
                <a:gd name="T62" fmla="*/ 2 w 286"/>
                <a:gd name="T63" fmla="*/ 2656 h 203"/>
                <a:gd name="T64" fmla="*/ 70 w 286"/>
                <a:gd name="T65" fmla="*/ 2611 h 203"/>
                <a:gd name="T66" fmla="*/ 70 w 286"/>
                <a:gd name="T67" fmla="*/ 2611 h 203"/>
                <a:gd name="T68" fmla="*/ 23 w 286"/>
                <a:gd name="T69" fmla="*/ 2824 h 203"/>
                <a:gd name="T70" fmla="*/ 62 w 286"/>
                <a:gd name="T71" fmla="*/ 2824 h 203"/>
                <a:gd name="T72" fmla="*/ 36 w 286"/>
                <a:gd name="T73" fmla="*/ 2976 h 203"/>
                <a:gd name="T74" fmla="*/ 164 w 286"/>
                <a:gd name="T75" fmla="*/ 3202 h 203"/>
                <a:gd name="T76" fmla="*/ 294 w 286"/>
                <a:gd name="T77" fmla="*/ 2798 h 203"/>
                <a:gd name="T78" fmla="*/ 347 w 286"/>
                <a:gd name="T79" fmla="*/ 2976 h 203"/>
                <a:gd name="T80" fmla="*/ 396 w 286"/>
                <a:gd name="T81" fmla="*/ 2472 h 203"/>
                <a:gd name="T82" fmla="*/ 367 w 286"/>
                <a:gd name="T83" fmla="*/ 2006 h 203"/>
                <a:gd name="T84" fmla="*/ 470 w 286"/>
                <a:gd name="T85" fmla="*/ 1661 h 203"/>
                <a:gd name="T86" fmla="*/ 470 w 286"/>
                <a:gd name="T87" fmla="*/ 1194 h 203"/>
                <a:gd name="T88" fmla="*/ 557 w 286"/>
                <a:gd name="T89" fmla="*/ 743 h 203"/>
                <a:gd name="T90" fmla="*/ 723 w 286"/>
                <a:gd name="T91" fmla="*/ 601 h 203"/>
                <a:gd name="T92" fmla="*/ 778 w 286"/>
                <a:gd name="T93" fmla="*/ 413 h 203"/>
                <a:gd name="T94" fmla="*/ 954 w 286"/>
                <a:gd name="T95" fmla="*/ 554 h 203"/>
                <a:gd name="T96" fmla="*/ 1067 w 286"/>
                <a:gd name="T97" fmla="*/ 218 h 203"/>
                <a:gd name="T98" fmla="*/ 1199 w 286"/>
                <a:gd name="T99" fmla="*/ 362 h 203"/>
                <a:gd name="T100" fmla="*/ 1207 w 286"/>
                <a:gd name="T101" fmla="*/ 293 h 203"/>
                <a:gd name="T102" fmla="*/ 1235 w 286"/>
                <a:gd name="T103" fmla="*/ 192 h 203"/>
                <a:gd name="T104" fmla="*/ 1109 w 286"/>
                <a:gd name="T105" fmla="*/ 115 h 203"/>
                <a:gd name="T106" fmla="*/ 1092 w 286"/>
                <a:gd name="T107" fmla="*/ 115 h 203"/>
                <a:gd name="T108" fmla="*/ 1051 w 286"/>
                <a:gd name="T109" fmla="*/ 2 h 203"/>
                <a:gd name="T110" fmla="*/ 939 w 286"/>
                <a:gd name="T111" fmla="*/ 218 h 203"/>
                <a:gd name="T112" fmla="*/ 917 w 286"/>
                <a:gd name="T113" fmla="*/ 2 h 203"/>
                <a:gd name="T114" fmla="*/ 829 w 286"/>
                <a:gd name="T115" fmla="*/ 218 h 203"/>
                <a:gd name="T116" fmla="*/ 807 w 286"/>
                <a:gd name="T117" fmla="*/ 218 h 203"/>
                <a:gd name="T118" fmla="*/ 733 w 286"/>
                <a:gd name="T119" fmla="*/ 334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37219" name="Freeform 4641"/>
            <p:cNvSpPr>
              <a:spLocks/>
            </p:cNvSpPr>
            <p:nvPr/>
          </p:nvSpPr>
          <p:spPr bwMode="auto">
            <a:xfrm>
              <a:off x="2637" y="973"/>
              <a:ext cx="119" cy="59"/>
            </a:xfrm>
            <a:custGeom>
              <a:avLst/>
              <a:gdLst>
                <a:gd name="T0" fmla="*/ 119 w 106"/>
                <a:gd name="T1" fmla="*/ 98 h 47"/>
                <a:gd name="T2" fmla="*/ 54 w 106"/>
                <a:gd name="T3" fmla="*/ 98 h 47"/>
                <a:gd name="T4" fmla="*/ 0 w 106"/>
                <a:gd name="T5" fmla="*/ 98 h 47"/>
                <a:gd name="T6" fmla="*/ 2 w 106"/>
                <a:gd name="T7" fmla="*/ 233 h 47"/>
                <a:gd name="T8" fmla="*/ 54 w 106"/>
                <a:gd name="T9" fmla="*/ 173 h 47"/>
                <a:gd name="T10" fmla="*/ 54 w 106"/>
                <a:gd name="T11" fmla="*/ 272 h 47"/>
                <a:gd name="T12" fmla="*/ 24 w 106"/>
                <a:gd name="T13" fmla="*/ 272 h 47"/>
                <a:gd name="T14" fmla="*/ 70 w 106"/>
                <a:gd name="T15" fmla="*/ 367 h 47"/>
                <a:gd name="T16" fmla="*/ 126 w 106"/>
                <a:gd name="T17" fmla="*/ 461 h 47"/>
                <a:gd name="T18" fmla="*/ 158 w 106"/>
                <a:gd name="T19" fmla="*/ 393 h 47"/>
                <a:gd name="T20" fmla="*/ 189 w 106"/>
                <a:gd name="T21" fmla="*/ 304 h 47"/>
                <a:gd name="T22" fmla="*/ 205 w 106"/>
                <a:gd name="T23" fmla="*/ 367 h 47"/>
                <a:gd name="T24" fmla="*/ 258 w 106"/>
                <a:gd name="T25" fmla="*/ 304 h 47"/>
                <a:gd name="T26" fmla="*/ 263 w 106"/>
                <a:gd name="T27" fmla="*/ 393 h 47"/>
                <a:gd name="T28" fmla="*/ 150 w 106"/>
                <a:gd name="T29" fmla="*/ 493 h 47"/>
                <a:gd name="T30" fmla="*/ 141 w 106"/>
                <a:gd name="T31" fmla="*/ 536 h 47"/>
                <a:gd name="T32" fmla="*/ 263 w 106"/>
                <a:gd name="T33" fmla="*/ 536 h 47"/>
                <a:gd name="T34" fmla="*/ 212 w 106"/>
                <a:gd name="T35" fmla="*/ 603 h 47"/>
                <a:gd name="T36" fmla="*/ 242 w 106"/>
                <a:gd name="T37" fmla="*/ 619 h 47"/>
                <a:gd name="T38" fmla="*/ 158 w 106"/>
                <a:gd name="T39" fmla="*/ 673 h 47"/>
                <a:gd name="T40" fmla="*/ 242 w 106"/>
                <a:gd name="T41" fmla="*/ 767 h 47"/>
                <a:gd name="T42" fmla="*/ 290 w 106"/>
                <a:gd name="T43" fmla="*/ 906 h 47"/>
                <a:gd name="T44" fmla="*/ 295 w 106"/>
                <a:gd name="T45" fmla="*/ 815 h 47"/>
                <a:gd name="T46" fmla="*/ 342 w 106"/>
                <a:gd name="T47" fmla="*/ 619 h 47"/>
                <a:gd name="T48" fmla="*/ 361 w 106"/>
                <a:gd name="T49" fmla="*/ 493 h 47"/>
                <a:gd name="T50" fmla="*/ 372 w 106"/>
                <a:gd name="T51" fmla="*/ 461 h 47"/>
                <a:gd name="T52" fmla="*/ 476 w 106"/>
                <a:gd name="T53" fmla="*/ 304 h 47"/>
                <a:gd name="T54" fmla="*/ 353 w 106"/>
                <a:gd name="T55" fmla="*/ 233 h 47"/>
                <a:gd name="T56" fmla="*/ 342 w 106"/>
                <a:gd name="T57" fmla="*/ 138 h 47"/>
                <a:gd name="T58" fmla="*/ 305 w 106"/>
                <a:gd name="T59" fmla="*/ 138 h 47"/>
                <a:gd name="T60" fmla="*/ 295 w 106"/>
                <a:gd name="T61" fmla="*/ 98 h 47"/>
                <a:gd name="T62" fmla="*/ 242 w 106"/>
                <a:gd name="T63" fmla="*/ 0 h 47"/>
                <a:gd name="T64" fmla="*/ 242 w 106"/>
                <a:gd name="T65" fmla="*/ 272 h 47"/>
                <a:gd name="T66" fmla="*/ 171 w 106"/>
                <a:gd name="T67" fmla="*/ 49 h 47"/>
                <a:gd name="T68" fmla="*/ 141 w 106"/>
                <a:gd name="T69" fmla="*/ 138 h 47"/>
                <a:gd name="T70" fmla="*/ 107 w 106"/>
                <a:gd name="T71" fmla="*/ 138 h 47"/>
                <a:gd name="T72" fmla="*/ 119 w 106"/>
                <a:gd name="T73" fmla="*/ 98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37220" name="Freeform 4642"/>
            <p:cNvSpPr>
              <a:spLocks/>
            </p:cNvSpPr>
            <p:nvPr/>
          </p:nvSpPr>
          <p:spPr bwMode="auto">
            <a:xfrm>
              <a:off x="2716" y="967"/>
              <a:ext cx="97" cy="18"/>
            </a:xfrm>
            <a:custGeom>
              <a:avLst/>
              <a:gdLst>
                <a:gd name="T0" fmla="*/ 153 w 87"/>
                <a:gd name="T1" fmla="*/ 126 h 14"/>
                <a:gd name="T2" fmla="*/ 60 w 87"/>
                <a:gd name="T3" fmla="*/ 59 h 14"/>
                <a:gd name="T4" fmla="*/ 28 w 87"/>
                <a:gd name="T5" fmla="*/ 126 h 14"/>
                <a:gd name="T6" fmla="*/ 0 w 87"/>
                <a:gd name="T7" fmla="*/ 126 h 14"/>
                <a:gd name="T8" fmla="*/ 0 w 87"/>
                <a:gd name="T9" fmla="*/ 180 h 14"/>
                <a:gd name="T10" fmla="*/ 145 w 87"/>
                <a:gd name="T11" fmla="*/ 267 h 14"/>
                <a:gd name="T12" fmla="*/ 77 w 87"/>
                <a:gd name="T13" fmla="*/ 297 h 14"/>
                <a:gd name="T14" fmla="*/ 184 w 87"/>
                <a:gd name="T15" fmla="*/ 370 h 14"/>
                <a:gd name="T16" fmla="*/ 314 w 87"/>
                <a:gd name="T17" fmla="*/ 297 h 14"/>
                <a:gd name="T18" fmla="*/ 355 w 87"/>
                <a:gd name="T19" fmla="*/ 180 h 14"/>
                <a:gd name="T20" fmla="*/ 328 w 87"/>
                <a:gd name="T21" fmla="*/ 126 h 14"/>
                <a:gd name="T22" fmla="*/ 213 w 87"/>
                <a:gd name="T23" fmla="*/ 59 h 14"/>
                <a:gd name="T24" fmla="*/ 191 w 87"/>
                <a:gd name="T25" fmla="*/ 59 h 14"/>
                <a:gd name="T26" fmla="*/ 171 w 87"/>
                <a:gd name="T27" fmla="*/ 0 h 14"/>
                <a:gd name="T28" fmla="*/ 165 w 87"/>
                <a:gd name="T29" fmla="*/ 59 h 14"/>
                <a:gd name="T30" fmla="*/ 153 w 87"/>
                <a:gd name="T31" fmla="*/ 126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37221" name="Freeform 4643"/>
            <p:cNvSpPr>
              <a:spLocks/>
            </p:cNvSpPr>
            <p:nvPr/>
          </p:nvSpPr>
          <p:spPr bwMode="auto">
            <a:xfrm>
              <a:off x="2751" y="1006"/>
              <a:ext cx="47" cy="11"/>
            </a:xfrm>
            <a:custGeom>
              <a:avLst/>
              <a:gdLst>
                <a:gd name="T0" fmla="*/ 143 w 42"/>
                <a:gd name="T1" fmla="*/ 119 h 9"/>
                <a:gd name="T2" fmla="*/ 84 w 42"/>
                <a:gd name="T3" fmla="*/ 119 h 9"/>
                <a:gd name="T4" fmla="*/ 4 w 42"/>
                <a:gd name="T5" fmla="*/ 119 h 9"/>
                <a:gd name="T6" fmla="*/ 38 w 42"/>
                <a:gd name="T7" fmla="*/ 2 h 9"/>
                <a:gd name="T8" fmla="*/ 0 w 42"/>
                <a:gd name="T9" fmla="*/ 0 h 9"/>
                <a:gd name="T10" fmla="*/ 110 w 42"/>
                <a:gd name="T11" fmla="*/ 0 h 9"/>
                <a:gd name="T12" fmla="*/ 181 w 42"/>
                <a:gd name="T13" fmla="*/ 65 h 9"/>
                <a:gd name="T14" fmla="*/ 143 w 42"/>
                <a:gd name="T15" fmla="*/ 11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37222" name="Freeform 4644"/>
            <p:cNvSpPr>
              <a:spLocks/>
            </p:cNvSpPr>
            <p:nvPr/>
          </p:nvSpPr>
          <p:spPr bwMode="auto">
            <a:xfrm>
              <a:off x="2711" y="1167"/>
              <a:ext cx="16" cy="8"/>
            </a:xfrm>
            <a:custGeom>
              <a:avLst/>
              <a:gdLst>
                <a:gd name="T0" fmla="*/ 38 w 14"/>
                <a:gd name="T1" fmla="*/ 0 h 7"/>
                <a:gd name="T2" fmla="*/ 2 w 14"/>
                <a:gd name="T3" fmla="*/ 29 h 7"/>
                <a:gd name="T4" fmla="*/ 0 w 14"/>
                <a:gd name="T5" fmla="*/ 38 h 7"/>
                <a:gd name="T6" fmla="*/ 29 w 14"/>
                <a:gd name="T7" fmla="*/ 29 h 7"/>
                <a:gd name="T8" fmla="*/ 56 w 14"/>
                <a:gd name="T9" fmla="*/ 38 h 7"/>
                <a:gd name="T10" fmla="*/ 80 w 14"/>
                <a:gd name="T11" fmla="*/ 0 h 7"/>
                <a:gd name="T12" fmla="*/ 56 w 14"/>
                <a:gd name="T13" fmla="*/ 2 h 7"/>
                <a:gd name="T14" fmla="*/ 38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223" name="Freeform 4645"/>
            <p:cNvSpPr>
              <a:spLocks/>
            </p:cNvSpPr>
            <p:nvPr/>
          </p:nvSpPr>
          <p:spPr bwMode="auto">
            <a:xfrm>
              <a:off x="2780" y="1143"/>
              <a:ext cx="166" cy="199"/>
            </a:xfrm>
            <a:custGeom>
              <a:avLst/>
              <a:gdLst>
                <a:gd name="T0" fmla="*/ 510 w 149"/>
                <a:gd name="T1" fmla="*/ 1366 h 161"/>
                <a:gd name="T2" fmla="*/ 489 w 149"/>
                <a:gd name="T3" fmla="*/ 1263 h 161"/>
                <a:gd name="T4" fmla="*/ 489 w 149"/>
                <a:gd name="T5" fmla="*/ 1044 h 161"/>
                <a:gd name="T6" fmla="*/ 422 w 149"/>
                <a:gd name="T7" fmla="*/ 787 h 161"/>
                <a:gd name="T8" fmla="*/ 460 w 149"/>
                <a:gd name="T9" fmla="*/ 627 h 161"/>
                <a:gd name="T10" fmla="*/ 394 w 149"/>
                <a:gd name="T11" fmla="*/ 447 h 161"/>
                <a:gd name="T12" fmla="*/ 385 w 149"/>
                <a:gd name="T13" fmla="*/ 293 h 161"/>
                <a:gd name="T14" fmla="*/ 385 w 149"/>
                <a:gd name="T15" fmla="*/ 269 h 161"/>
                <a:gd name="T16" fmla="*/ 385 w 149"/>
                <a:gd name="T17" fmla="*/ 115 h 161"/>
                <a:gd name="T18" fmla="*/ 311 w 149"/>
                <a:gd name="T19" fmla="*/ 0 h 161"/>
                <a:gd name="T20" fmla="*/ 241 w 149"/>
                <a:gd name="T21" fmla="*/ 115 h 161"/>
                <a:gd name="T22" fmla="*/ 224 w 149"/>
                <a:gd name="T23" fmla="*/ 293 h 161"/>
                <a:gd name="T24" fmla="*/ 203 w 149"/>
                <a:gd name="T25" fmla="*/ 332 h 161"/>
                <a:gd name="T26" fmla="*/ 135 w 149"/>
                <a:gd name="T27" fmla="*/ 332 h 161"/>
                <a:gd name="T28" fmla="*/ 86 w 149"/>
                <a:gd name="T29" fmla="*/ 293 h 161"/>
                <a:gd name="T30" fmla="*/ 28 w 149"/>
                <a:gd name="T31" fmla="*/ 192 h 161"/>
                <a:gd name="T32" fmla="*/ 0 w 149"/>
                <a:gd name="T33" fmla="*/ 269 h 161"/>
                <a:gd name="T34" fmla="*/ 135 w 149"/>
                <a:gd name="T35" fmla="*/ 486 h 161"/>
                <a:gd name="T36" fmla="*/ 184 w 149"/>
                <a:gd name="T37" fmla="*/ 817 h 161"/>
                <a:gd name="T38" fmla="*/ 203 w 149"/>
                <a:gd name="T39" fmla="*/ 1044 h 161"/>
                <a:gd name="T40" fmla="*/ 228 w 149"/>
                <a:gd name="T41" fmla="*/ 1010 h 161"/>
                <a:gd name="T42" fmla="*/ 252 w 149"/>
                <a:gd name="T43" fmla="*/ 1086 h 161"/>
                <a:gd name="T44" fmla="*/ 268 w 149"/>
                <a:gd name="T45" fmla="*/ 1263 h 161"/>
                <a:gd name="T46" fmla="*/ 184 w 149"/>
                <a:gd name="T47" fmla="*/ 1487 h 161"/>
                <a:gd name="T48" fmla="*/ 140 w 149"/>
                <a:gd name="T49" fmla="*/ 1635 h 161"/>
                <a:gd name="T50" fmla="*/ 107 w 149"/>
                <a:gd name="T51" fmla="*/ 1714 h 161"/>
                <a:gd name="T52" fmla="*/ 113 w 149"/>
                <a:gd name="T53" fmla="*/ 2006 h 161"/>
                <a:gd name="T54" fmla="*/ 121 w 149"/>
                <a:gd name="T55" fmla="*/ 2313 h 161"/>
                <a:gd name="T56" fmla="*/ 184 w 149"/>
                <a:gd name="T57" fmla="*/ 2384 h 161"/>
                <a:gd name="T58" fmla="*/ 184 w 149"/>
                <a:gd name="T59" fmla="*/ 2407 h 161"/>
                <a:gd name="T60" fmla="*/ 211 w 149"/>
                <a:gd name="T61" fmla="*/ 2407 h 161"/>
                <a:gd name="T62" fmla="*/ 228 w 149"/>
                <a:gd name="T63" fmla="*/ 2535 h 161"/>
                <a:gd name="T64" fmla="*/ 241 w 149"/>
                <a:gd name="T65" fmla="*/ 2479 h 161"/>
                <a:gd name="T66" fmla="*/ 367 w 149"/>
                <a:gd name="T67" fmla="*/ 2384 h 161"/>
                <a:gd name="T68" fmla="*/ 394 w 149"/>
                <a:gd name="T69" fmla="*/ 2336 h 161"/>
                <a:gd name="T70" fmla="*/ 460 w 149"/>
                <a:gd name="T71" fmla="*/ 2336 h 161"/>
                <a:gd name="T72" fmla="*/ 500 w 149"/>
                <a:gd name="T73" fmla="*/ 2189 h 161"/>
                <a:gd name="T74" fmla="*/ 539 w 149"/>
                <a:gd name="T75" fmla="*/ 2051 h 161"/>
                <a:gd name="T76" fmla="*/ 568 w 149"/>
                <a:gd name="T77" fmla="*/ 1907 h 161"/>
                <a:gd name="T78" fmla="*/ 607 w 149"/>
                <a:gd name="T79" fmla="*/ 1737 h 161"/>
                <a:gd name="T80" fmla="*/ 516 w 149"/>
                <a:gd name="T81" fmla="*/ 1561 h 161"/>
                <a:gd name="T82" fmla="*/ 539 w 149"/>
                <a:gd name="T83" fmla="*/ 1487 h 161"/>
                <a:gd name="T84" fmla="*/ 510 w 149"/>
                <a:gd name="T85" fmla="*/ 136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37224" name="Freeform 4646"/>
            <p:cNvSpPr>
              <a:spLocks/>
            </p:cNvSpPr>
            <p:nvPr/>
          </p:nvSpPr>
          <p:spPr bwMode="auto">
            <a:xfrm>
              <a:off x="2664" y="1605"/>
              <a:ext cx="2" cy="6"/>
            </a:xfrm>
            <a:custGeom>
              <a:avLst/>
              <a:gdLst>
                <a:gd name="T0" fmla="*/ 0 w 2"/>
                <a:gd name="T1" fmla="*/ 0 h 5"/>
                <a:gd name="T2" fmla="*/ 0 w 2"/>
                <a:gd name="T3" fmla="*/ 50 h 5"/>
                <a:gd name="T4" fmla="*/ 2 w 2"/>
                <a:gd name="T5" fmla="*/ 50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37225" name="Freeform 4647"/>
            <p:cNvSpPr>
              <a:spLocks/>
            </p:cNvSpPr>
            <p:nvPr/>
          </p:nvSpPr>
          <p:spPr bwMode="auto">
            <a:xfrm>
              <a:off x="2664" y="1570"/>
              <a:ext cx="118" cy="53"/>
            </a:xfrm>
            <a:custGeom>
              <a:avLst/>
              <a:gdLst>
                <a:gd name="T0" fmla="*/ 149 w 106"/>
                <a:gd name="T1" fmla="*/ 542 h 43"/>
                <a:gd name="T2" fmla="*/ 96 w 106"/>
                <a:gd name="T3" fmla="*/ 574 h 43"/>
                <a:gd name="T4" fmla="*/ 57 w 106"/>
                <a:gd name="T5" fmla="*/ 542 h 43"/>
                <a:gd name="T6" fmla="*/ 2 w 106"/>
                <a:gd name="T7" fmla="*/ 509 h 43"/>
                <a:gd name="T8" fmla="*/ 0 w 106"/>
                <a:gd name="T9" fmla="*/ 466 h 43"/>
                <a:gd name="T10" fmla="*/ 0 w 106"/>
                <a:gd name="T11" fmla="*/ 426 h 43"/>
                <a:gd name="T12" fmla="*/ 0 w 106"/>
                <a:gd name="T13" fmla="*/ 389 h 43"/>
                <a:gd name="T14" fmla="*/ 33 w 106"/>
                <a:gd name="T15" fmla="*/ 389 h 43"/>
                <a:gd name="T16" fmla="*/ 41 w 106"/>
                <a:gd name="T17" fmla="*/ 389 h 43"/>
                <a:gd name="T18" fmla="*/ 63 w 106"/>
                <a:gd name="T19" fmla="*/ 371 h 43"/>
                <a:gd name="T20" fmla="*/ 111 w 106"/>
                <a:gd name="T21" fmla="*/ 371 h 43"/>
                <a:gd name="T22" fmla="*/ 181 w 106"/>
                <a:gd name="T23" fmla="*/ 371 h 43"/>
                <a:gd name="T24" fmla="*/ 201 w 106"/>
                <a:gd name="T25" fmla="*/ 316 h 43"/>
                <a:gd name="T26" fmla="*/ 187 w 106"/>
                <a:gd name="T27" fmla="*/ 179 h 43"/>
                <a:gd name="T28" fmla="*/ 236 w 106"/>
                <a:gd name="T29" fmla="*/ 2 h 43"/>
                <a:gd name="T30" fmla="*/ 263 w 106"/>
                <a:gd name="T31" fmla="*/ 73 h 43"/>
                <a:gd name="T32" fmla="*/ 299 w 106"/>
                <a:gd name="T33" fmla="*/ 0 h 43"/>
                <a:gd name="T34" fmla="*/ 392 w 106"/>
                <a:gd name="T35" fmla="*/ 2 h 43"/>
                <a:gd name="T36" fmla="*/ 425 w 106"/>
                <a:gd name="T37" fmla="*/ 256 h 43"/>
                <a:gd name="T38" fmla="*/ 409 w 106"/>
                <a:gd name="T39" fmla="*/ 316 h 43"/>
                <a:gd name="T40" fmla="*/ 395 w 106"/>
                <a:gd name="T41" fmla="*/ 371 h 43"/>
                <a:gd name="T42" fmla="*/ 380 w 106"/>
                <a:gd name="T43" fmla="*/ 509 h 43"/>
                <a:gd name="T44" fmla="*/ 371 w 106"/>
                <a:gd name="T45" fmla="*/ 542 h 43"/>
                <a:gd name="T46" fmla="*/ 263 w 106"/>
                <a:gd name="T47" fmla="*/ 647 h 43"/>
                <a:gd name="T48" fmla="*/ 236 w 106"/>
                <a:gd name="T49" fmla="*/ 597 h 43"/>
                <a:gd name="T50" fmla="*/ 149 w 106"/>
                <a:gd name="T51" fmla="*/ 5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37226" name="Freeform 4648"/>
            <p:cNvSpPr>
              <a:spLocks/>
            </p:cNvSpPr>
            <p:nvPr/>
          </p:nvSpPr>
          <p:spPr bwMode="auto">
            <a:xfrm>
              <a:off x="2763" y="1650"/>
              <a:ext cx="63" cy="58"/>
            </a:xfrm>
            <a:custGeom>
              <a:avLst/>
              <a:gdLst>
                <a:gd name="T0" fmla="*/ 189 w 57"/>
                <a:gd name="T1" fmla="*/ 111 h 47"/>
                <a:gd name="T2" fmla="*/ 189 w 57"/>
                <a:gd name="T3" fmla="*/ 137 h 47"/>
                <a:gd name="T4" fmla="*/ 189 w 57"/>
                <a:gd name="T5" fmla="*/ 186 h 47"/>
                <a:gd name="T6" fmla="*/ 176 w 57"/>
                <a:gd name="T7" fmla="*/ 209 h 47"/>
                <a:gd name="T8" fmla="*/ 176 w 57"/>
                <a:gd name="T9" fmla="*/ 258 h 47"/>
                <a:gd name="T10" fmla="*/ 189 w 57"/>
                <a:gd name="T11" fmla="*/ 258 h 47"/>
                <a:gd name="T12" fmla="*/ 209 w 57"/>
                <a:gd name="T13" fmla="*/ 318 h 47"/>
                <a:gd name="T14" fmla="*/ 189 w 57"/>
                <a:gd name="T15" fmla="*/ 376 h 47"/>
                <a:gd name="T16" fmla="*/ 209 w 57"/>
                <a:gd name="T17" fmla="*/ 392 h 47"/>
                <a:gd name="T18" fmla="*/ 209 w 57"/>
                <a:gd name="T19" fmla="*/ 480 h 47"/>
                <a:gd name="T20" fmla="*/ 176 w 57"/>
                <a:gd name="T21" fmla="*/ 515 h 47"/>
                <a:gd name="T22" fmla="*/ 189 w 57"/>
                <a:gd name="T23" fmla="*/ 533 h 47"/>
                <a:gd name="T24" fmla="*/ 185 w 57"/>
                <a:gd name="T25" fmla="*/ 533 h 47"/>
                <a:gd name="T26" fmla="*/ 176 w 57"/>
                <a:gd name="T27" fmla="*/ 533 h 47"/>
                <a:gd name="T28" fmla="*/ 167 w 57"/>
                <a:gd name="T29" fmla="*/ 601 h 47"/>
                <a:gd name="T30" fmla="*/ 159 w 57"/>
                <a:gd name="T31" fmla="*/ 601 h 47"/>
                <a:gd name="T32" fmla="*/ 167 w 57"/>
                <a:gd name="T33" fmla="*/ 731 h 47"/>
                <a:gd name="T34" fmla="*/ 159 w 57"/>
                <a:gd name="T35" fmla="*/ 731 h 47"/>
                <a:gd name="T36" fmla="*/ 139 w 57"/>
                <a:gd name="T37" fmla="*/ 696 h 47"/>
                <a:gd name="T38" fmla="*/ 133 w 57"/>
                <a:gd name="T39" fmla="*/ 658 h 47"/>
                <a:gd name="T40" fmla="*/ 114 w 57"/>
                <a:gd name="T41" fmla="*/ 601 h 47"/>
                <a:gd name="T42" fmla="*/ 114 w 57"/>
                <a:gd name="T43" fmla="*/ 601 h 47"/>
                <a:gd name="T44" fmla="*/ 90 w 57"/>
                <a:gd name="T45" fmla="*/ 533 h 47"/>
                <a:gd name="T46" fmla="*/ 90 w 57"/>
                <a:gd name="T47" fmla="*/ 515 h 47"/>
                <a:gd name="T48" fmla="*/ 81 w 57"/>
                <a:gd name="T49" fmla="*/ 480 h 47"/>
                <a:gd name="T50" fmla="*/ 34 w 57"/>
                <a:gd name="T51" fmla="*/ 318 h 47"/>
                <a:gd name="T52" fmla="*/ 34 w 57"/>
                <a:gd name="T53" fmla="*/ 284 h 47"/>
                <a:gd name="T54" fmla="*/ 28 w 57"/>
                <a:gd name="T55" fmla="*/ 284 h 47"/>
                <a:gd name="T56" fmla="*/ 21 w 57"/>
                <a:gd name="T57" fmla="*/ 137 h 47"/>
                <a:gd name="T58" fmla="*/ 0 w 57"/>
                <a:gd name="T59" fmla="*/ 137 h 47"/>
                <a:gd name="T60" fmla="*/ 0 w 57"/>
                <a:gd name="T61" fmla="*/ 0 h 47"/>
                <a:gd name="T62" fmla="*/ 21 w 57"/>
                <a:gd name="T63" fmla="*/ 0 h 47"/>
                <a:gd name="T64" fmla="*/ 34 w 57"/>
                <a:gd name="T65" fmla="*/ 73 h 47"/>
                <a:gd name="T66" fmla="*/ 42 w 57"/>
                <a:gd name="T67" fmla="*/ 0 h 47"/>
                <a:gd name="T68" fmla="*/ 62 w 57"/>
                <a:gd name="T69" fmla="*/ 0 h 47"/>
                <a:gd name="T70" fmla="*/ 81 w 57"/>
                <a:gd name="T71" fmla="*/ 0 h 47"/>
                <a:gd name="T72" fmla="*/ 114 w 57"/>
                <a:gd name="T73" fmla="*/ 73 h 47"/>
                <a:gd name="T74" fmla="*/ 126 w 57"/>
                <a:gd name="T75" fmla="*/ 0 h 47"/>
                <a:gd name="T76" fmla="*/ 126 w 57"/>
                <a:gd name="T77" fmla="*/ 2 h 47"/>
                <a:gd name="T78" fmla="*/ 133 w 57"/>
                <a:gd name="T79" fmla="*/ 2 h 47"/>
                <a:gd name="T80" fmla="*/ 151 w 57"/>
                <a:gd name="T81" fmla="*/ 2 h 47"/>
                <a:gd name="T82" fmla="*/ 151 w 57"/>
                <a:gd name="T83" fmla="*/ 2 h 47"/>
                <a:gd name="T84" fmla="*/ 167 w 57"/>
                <a:gd name="T85" fmla="*/ 73 h 47"/>
                <a:gd name="T86" fmla="*/ 176 w 57"/>
                <a:gd name="T87" fmla="*/ 111 h 47"/>
                <a:gd name="T88" fmla="*/ 189 w 57"/>
                <a:gd name="T89" fmla="*/ 111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37227" name="Freeform 4649"/>
            <p:cNvSpPr>
              <a:spLocks/>
            </p:cNvSpPr>
            <p:nvPr/>
          </p:nvSpPr>
          <p:spPr bwMode="auto">
            <a:xfrm>
              <a:off x="2731" y="1620"/>
              <a:ext cx="91" cy="79"/>
            </a:xfrm>
            <a:custGeom>
              <a:avLst/>
              <a:gdLst>
                <a:gd name="T0" fmla="*/ 389 w 80"/>
                <a:gd name="T1" fmla="*/ 448 h 64"/>
                <a:gd name="T2" fmla="*/ 399 w 80"/>
                <a:gd name="T3" fmla="*/ 481 h 64"/>
                <a:gd name="T4" fmla="*/ 399 w 80"/>
                <a:gd name="T5" fmla="*/ 395 h 64"/>
                <a:gd name="T6" fmla="*/ 427 w 80"/>
                <a:gd name="T7" fmla="*/ 376 h 64"/>
                <a:gd name="T8" fmla="*/ 427 w 80"/>
                <a:gd name="T9" fmla="*/ 376 h 64"/>
                <a:gd name="T10" fmla="*/ 399 w 80"/>
                <a:gd name="T11" fmla="*/ 339 h 64"/>
                <a:gd name="T12" fmla="*/ 389 w 80"/>
                <a:gd name="T13" fmla="*/ 339 h 64"/>
                <a:gd name="T14" fmla="*/ 399 w 80"/>
                <a:gd name="T15" fmla="*/ 339 h 64"/>
                <a:gd name="T16" fmla="*/ 389 w 80"/>
                <a:gd name="T17" fmla="*/ 284 h 64"/>
                <a:gd name="T18" fmla="*/ 378 w 80"/>
                <a:gd name="T19" fmla="*/ 186 h 64"/>
                <a:gd name="T20" fmla="*/ 267 w 80"/>
                <a:gd name="T21" fmla="*/ 186 h 64"/>
                <a:gd name="T22" fmla="*/ 205 w 80"/>
                <a:gd name="T23" fmla="*/ 0 h 64"/>
                <a:gd name="T24" fmla="*/ 205 w 80"/>
                <a:gd name="T25" fmla="*/ 49 h 64"/>
                <a:gd name="T26" fmla="*/ 191 w 80"/>
                <a:gd name="T27" fmla="*/ 49 h 64"/>
                <a:gd name="T28" fmla="*/ 163 w 80"/>
                <a:gd name="T29" fmla="*/ 74 h 64"/>
                <a:gd name="T30" fmla="*/ 148 w 80"/>
                <a:gd name="T31" fmla="*/ 74 h 64"/>
                <a:gd name="T32" fmla="*/ 141 w 80"/>
                <a:gd name="T33" fmla="*/ 74 h 64"/>
                <a:gd name="T34" fmla="*/ 141 w 80"/>
                <a:gd name="T35" fmla="*/ 151 h 64"/>
                <a:gd name="T36" fmla="*/ 141 w 80"/>
                <a:gd name="T37" fmla="*/ 186 h 64"/>
                <a:gd name="T38" fmla="*/ 148 w 80"/>
                <a:gd name="T39" fmla="*/ 210 h 64"/>
                <a:gd name="T40" fmla="*/ 141 w 80"/>
                <a:gd name="T41" fmla="*/ 210 h 64"/>
                <a:gd name="T42" fmla="*/ 111 w 80"/>
                <a:gd name="T43" fmla="*/ 259 h 64"/>
                <a:gd name="T44" fmla="*/ 111 w 80"/>
                <a:gd name="T45" fmla="*/ 259 h 64"/>
                <a:gd name="T46" fmla="*/ 111 w 80"/>
                <a:gd name="T47" fmla="*/ 339 h 64"/>
                <a:gd name="T48" fmla="*/ 88 w 80"/>
                <a:gd name="T49" fmla="*/ 339 h 64"/>
                <a:gd name="T50" fmla="*/ 74 w 80"/>
                <a:gd name="T51" fmla="*/ 284 h 64"/>
                <a:gd name="T52" fmla="*/ 74 w 80"/>
                <a:gd name="T53" fmla="*/ 284 h 64"/>
                <a:gd name="T54" fmla="*/ 65 w 80"/>
                <a:gd name="T55" fmla="*/ 259 h 64"/>
                <a:gd name="T56" fmla="*/ 53 w 80"/>
                <a:gd name="T57" fmla="*/ 339 h 64"/>
                <a:gd name="T58" fmla="*/ 2 w 80"/>
                <a:gd name="T59" fmla="*/ 339 h 64"/>
                <a:gd name="T60" fmla="*/ 0 w 80"/>
                <a:gd name="T61" fmla="*/ 284 h 64"/>
                <a:gd name="T62" fmla="*/ 2 w 80"/>
                <a:gd name="T63" fmla="*/ 376 h 64"/>
                <a:gd name="T64" fmla="*/ 28 w 80"/>
                <a:gd name="T65" fmla="*/ 448 h 64"/>
                <a:gd name="T66" fmla="*/ 53 w 80"/>
                <a:gd name="T67" fmla="*/ 376 h 64"/>
                <a:gd name="T68" fmla="*/ 100 w 80"/>
                <a:gd name="T69" fmla="*/ 659 h 64"/>
                <a:gd name="T70" fmla="*/ 126 w 80"/>
                <a:gd name="T71" fmla="*/ 739 h 64"/>
                <a:gd name="T72" fmla="*/ 205 w 80"/>
                <a:gd name="T73" fmla="*/ 852 h 64"/>
                <a:gd name="T74" fmla="*/ 282 w 80"/>
                <a:gd name="T75" fmla="*/ 992 h 64"/>
                <a:gd name="T76" fmla="*/ 304 w 80"/>
                <a:gd name="T77" fmla="*/ 992 h 64"/>
                <a:gd name="T78" fmla="*/ 309 w 80"/>
                <a:gd name="T79" fmla="*/ 992 h 64"/>
                <a:gd name="T80" fmla="*/ 309 w 80"/>
                <a:gd name="T81" fmla="*/ 992 h 64"/>
                <a:gd name="T82" fmla="*/ 272 w 80"/>
                <a:gd name="T83" fmla="*/ 912 h 64"/>
                <a:gd name="T84" fmla="*/ 272 w 80"/>
                <a:gd name="T85" fmla="*/ 873 h 64"/>
                <a:gd name="T86" fmla="*/ 267 w 80"/>
                <a:gd name="T87" fmla="*/ 852 h 64"/>
                <a:gd name="T88" fmla="*/ 205 w 80"/>
                <a:gd name="T89" fmla="*/ 700 h 64"/>
                <a:gd name="T90" fmla="*/ 205 w 80"/>
                <a:gd name="T91" fmla="*/ 659 h 64"/>
                <a:gd name="T92" fmla="*/ 191 w 80"/>
                <a:gd name="T93" fmla="*/ 659 h 64"/>
                <a:gd name="T94" fmla="*/ 180 w 80"/>
                <a:gd name="T95" fmla="*/ 516 h 64"/>
                <a:gd name="T96" fmla="*/ 148 w 80"/>
                <a:gd name="T97" fmla="*/ 516 h 64"/>
                <a:gd name="T98" fmla="*/ 148 w 80"/>
                <a:gd name="T99" fmla="*/ 376 h 64"/>
                <a:gd name="T100" fmla="*/ 180 w 80"/>
                <a:gd name="T101" fmla="*/ 376 h 64"/>
                <a:gd name="T102" fmla="*/ 205 w 80"/>
                <a:gd name="T103" fmla="*/ 448 h 64"/>
                <a:gd name="T104" fmla="*/ 210 w 80"/>
                <a:gd name="T105" fmla="*/ 376 h 64"/>
                <a:gd name="T106" fmla="*/ 238 w 80"/>
                <a:gd name="T107" fmla="*/ 376 h 64"/>
                <a:gd name="T108" fmla="*/ 267 w 80"/>
                <a:gd name="T109" fmla="*/ 376 h 64"/>
                <a:gd name="T110" fmla="*/ 309 w 80"/>
                <a:gd name="T111" fmla="*/ 448 h 64"/>
                <a:gd name="T112" fmla="*/ 332 w 80"/>
                <a:gd name="T113" fmla="*/ 376 h 64"/>
                <a:gd name="T114" fmla="*/ 332 w 80"/>
                <a:gd name="T115" fmla="*/ 395 h 64"/>
                <a:gd name="T116" fmla="*/ 342 w 80"/>
                <a:gd name="T117" fmla="*/ 395 h 64"/>
                <a:gd name="T118" fmla="*/ 365 w 80"/>
                <a:gd name="T119" fmla="*/ 395 h 64"/>
                <a:gd name="T120" fmla="*/ 365 w 80"/>
                <a:gd name="T121" fmla="*/ 395 h 64"/>
                <a:gd name="T122" fmla="*/ 389 w 80"/>
                <a:gd name="T123" fmla="*/ 448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37228" name="Freeform 4650"/>
            <p:cNvSpPr>
              <a:spLocks/>
            </p:cNvSpPr>
            <p:nvPr/>
          </p:nvSpPr>
          <p:spPr bwMode="auto">
            <a:xfrm>
              <a:off x="2788" y="1699"/>
              <a:ext cx="22" cy="13"/>
            </a:xfrm>
            <a:custGeom>
              <a:avLst/>
              <a:gdLst>
                <a:gd name="T0" fmla="*/ 32 w 21"/>
                <a:gd name="T1" fmla="*/ 308 h 10"/>
                <a:gd name="T2" fmla="*/ 36 w 21"/>
                <a:gd name="T3" fmla="*/ 221 h 10"/>
                <a:gd name="T4" fmla="*/ 29 w 21"/>
                <a:gd name="T5" fmla="*/ 170 h 10"/>
                <a:gd name="T6" fmla="*/ 27 w 21"/>
                <a:gd name="T7" fmla="*/ 101 h 10"/>
                <a:gd name="T8" fmla="*/ 9 w 21"/>
                <a:gd name="T9" fmla="*/ 0 h 10"/>
                <a:gd name="T10" fmla="*/ 7 w 21"/>
                <a:gd name="T11" fmla="*/ 0 h 10"/>
                <a:gd name="T12" fmla="*/ 0 w 21"/>
                <a:gd name="T13" fmla="*/ 0 h 10"/>
                <a:gd name="T14" fmla="*/ 32 w 21"/>
                <a:gd name="T15" fmla="*/ 30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37229" name="Freeform 4651"/>
            <p:cNvSpPr>
              <a:spLocks/>
            </p:cNvSpPr>
            <p:nvPr/>
          </p:nvSpPr>
          <p:spPr bwMode="auto">
            <a:xfrm>
              <a:off x="2441" y="1523"/>
              <a:ext cx="198" cy="189"/>
            </a:xfrm>
            <a:custGeom>
              <a:avLst/>
              <a:gdLst>
                <a:gd name="T0" fmla="*/ 753 w 177"/>
                <a:gd name="T1" fmla="*/ 2063 h 152"/>
                <a:gd name="T2" fmla="*/ 753 w 177"/>
                <a:gd name="T3" fmla="*/ 2172 h 152"/>
                <a:gd name="T4" fmla="*/ 743 w 177"/>
                <a:gd name="T5" fmla="*/ 2172 h 152"/>
                <a:gd name="T6" fmla="*/ 729 w 177"/>
                <a:gd name="T7" fmla="*/ 2172 h 152"/>
                <a:gd name="T8" fmla="*/ 729 w 177"/>
                <a:gd name="T9" fmla="*/ 2211 h 152"/>
                <a:gd name="T10" fmla="*/ 677 w 177"/>
                <a:gd name="T11" fmla="*/ 2370 h 152"/>
                <a:gd name="T12" fmla="*/ 594 w 177"/>
                <a:gd name="T13" fmla="*/ 2298 h 152"/>
                <a:gd name="T14" fmla="*/ 578 w 177"/>
                <a:gd name="T15" fmla="*/ 2249 h 152"/>
                <a:gd name="T16" fmla="*/ 573 w 177"/>
                <a:gd name="T17" fmla="*/ 2298 h 152"/>
                <a:gd name="T18" fmla="*/ 516 w 177"/>
                <a:gd name="T19" fmla="*/ 2298 h 152"/>
                <a:gd name="T20" fmla="*/ 475 w 177"/>
                <a:gd name="T21" fmla="*/ 2370 h 152"/>
                <a:gd name="T22" fmla="*/ 475 w 177"/>
                <a:gd name="T23" fmla="*/ 2580 h 152"/>
                <a:gd name="T24" fmla="*/ 394 w 177"/>
                <a:gd name="T25" fmla="*/ 2533 h 152"/>
                <a:gd name="T26" fmla="*/ 394 w 177"/>
                <a:gd name="T27" fmla="*/ 2533 h 152"/>
                <a:gd name="T28" fmla="*/ 373 w 177"/>
                <a:gd name="T29" fmla="*/ 2533 h 152"/>
                <a:gd name="T30" fmla="*/ 213 w 177"/>
                <a:gd name="T31" fmla="*/ 2370 h 152"/>
                <a:gd name="T32" fmla="*/ 170 w 177"/>
                <a:gd name="T33" fmla="*/ 2298 h 152"/>
                <a:gd name="T34" fmla="*/ 202 w 177"/>
                <a:gd name="T35" fmla="*/ 2139 h 152"/>
                <a:gd name="T36" fmla="*/ 213 w 177"/>
                <a:gd name="T37" fmla="*/ 1894 h 152"/>
                <a:gd name="T38" fmla="*/ 213 w 177"/>
                <a:gd name="T39" fmla="*/ 1685 h 152"/>
                <a:gd name="T40" fmla="*/ 251 w 177"/>
                <a:gd name="T41" fmla="*/ 1809 h 152"/>
                <a:gd name="T42" fmla="*/ 213 w 177"/>
                <a:gd name="T43" fmla="*/ 1564 h 152"/>
                <a:gd name="T44" fmla="*/ 225 w 177"/>
                <a:gd name="T45" fmla="*/ 1492 h 152"/>
                <a:gd name="T46" fmla="*/ 190 w 177"/>
                <a:gd name="T47" fmla="*/ 1405 h 152"/>
                <a:gd name="T48" fmla="*/ 164 w 177"/>
                <a:gd name="T49" fmla="*/ 1200 h 152"/>
                <a:gd name="T50" fmla="*/ 170 w 177"/>
                <a:gd name="T51" fmla="*/ 1120 h 152"/>
                <a:gd name="T52" fmla="*/ 143 w 177"/>
                <a:gd name="T53" fmla="*/ 1082 h 152"/>
                <a:gd name="T54" fmla="*/ 105 w 177"/>
                <a:gd name="T55" fmla="*/ 1052 h 152"/>
                <a:gd name="T56" fmla="*/ 50 w 177"/>
                <a:gd name="T57" fmla="*/ 965 h 152"/>
                <a:gd name="T58" fmla="*/ 2 w 177"/>
                <a:gd name="T59" fmla="*/ 940 h 152"/>
                <a:gd name="T60" fmla="*/ 23 w 177"/>
                <a:gd name="T61" fmla="*/ 846 h 152"/>
                <a:gd name="T62" fmla="*/ 29 w 177"/>
                <a:gd name="T63" fmla="*/ 823 h 152"/>
                <a:gd name="T64" fmla="*/ 0 w 177"/>
                <a:gd name="T65" fmla="*/ 823 h 152"/>
                <a:gd name="T66" fmla="*/ 69 w 177"/>
                <a:gd name="T67" fmla="*/ 680 h 152"/>
                <a:gd name="T68" fmla="*/ 120 w 177"/>
                <a:gd name="T69" fmla="*/ 725 h 152"/>
                <a:gd name="T70" fmla="*/ 190 w 177"/>
                <a:gd name="T71" fmla="*/ 725 h 152"/>
                <a:gd name="T72" fmla="*/ 170 w 177"/>
                <a:gd name="T73" fmla="*/ 440 h 152"/>
                <a:gd name="T74" fmla="*/ 190 w 177"/>
                <a:gd name="T75" fmla="*/ 404 h 152"/>
                <a:gd name="T76" fmla="*/ 213 w 177"/>
                <a:gd name="T77" fmla="*/ 532 h 152"/>
                <a:gd name="T78" fmla="*/ 315 w 177"/>
                <a:gd name="T79" fmla="*/ 497 h 152"/>
                <a:gd name="T80" fmla="*/ 293 w 177"/>
                <a:gd name="T81" fmla="*/ 497 h 152"/>
                <a:gd name="T82" fmla="*/ 367 w 177"/>
                <a:gd name="T83" fmla="*/ 285 h 152"/>
                <a:gd name="T84" fmla="*/ 373 w 177"/>
                <a:gd name="T85" fmla="*/ 77 h 152"/>
                <a:gd name="T86" fmla="*/ 425 w 177"/>
                <a:gd name="T87" fmla="*/ 0 h 152"/>
                <a:gd name="T88" fmla="*/ 460 w 177"/>
                <a:gd name="T89" fmla="*/ 119 h 152"/>
                <a:gd name="T90" fmla="*/ 529 w 177"/>
                <a:gd name="T91" fmla="*/ 325 h 152"/>
                <a:gd name="T92" fmla="*/ 573 w 177"/>
                <a:gd name="T93" fmla="*/ 285 h 152"/>
                <a:gd name="T94" fmla="*/ 573 w 177"/>
                <a:gd name="T95" fmla="*/ 325 h 152"/>
                <a:gd name="T96" fmla="*/ 625 w 177"/>
                <a:gd name="T97" fmla="*/ 497 h 152"/>
                <a:gd name="T98" fmla="*/ 662 w 177"/>
                <a:gd name="T99" fmla="*/ 497 h 152"/>
                <a:gd name="T100" fmla="*/ 673 w 177"/>
                <a:gd name="T101" fmla="*/ 532 h 152"/>
                <a:gd name="T102" fmla="*/ 757 w 177"/>
                <a:gd name="T103" fmla="*/ 618 h 152"/>
                <a:gd name="T104" fmla="*/ 729 w 177"/>
                <a:gd name="T105" fmla="*/ 1052 h 152"/>
                <a:gd name="T106" fmla="*/ 722 w 177"/>
                <a:gd name="T107" fmla="*/ 1082 h 152"/>
                <a:gd name="T108" fmla="*/ 698 w 177"/>
                <a:gd name="T109" fmla="*/ 1120 h 152"/>
                <a:gd name="T110" fmla="*/ 647 w 177"/>
                <a:gd name="T111" fmla="*/ 1405 h 152"/>
                <a:gd name="T112" fmla="*/ 677 w 177"/>
                <a:gd name="T113" fmla="*/ 1383 h 152"/>
                <a:gd name="T114" fmla="*/ 715 w 177"/>
                <a:gd name="T115" fmla="*/ 1529 h 152"/>
                <a:gd name="T116" fmla="*/ 715 w 177"/>
                <a:gd name="T117" fmla="*/ 1659 h 152"/>
                <a:gd name="T118" fmla="*/ 698 w 177"/>
                <a:gd name="T119" fmla="*/ 1757 h 152"/>
                <a:gd name="T120" fmla="*/ 698 w 177"/>
                <a:gd name="T121" fmla="*/ 1855 h 152"/>
                <a:gd name="T122" fmla="*/ 698 w 177"/>
                <a:gd name="T123" fmla="*/ 1967 h 152"/>
                <a:gd name="T124" fmla="*/ 753 w 177"/>
                <a:gd name="T125" fmla="*/ 2063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37230" name="Freeform 4652"/>
            <p:cNvSpPr>
              <a:spLocks/>
            </p:cNvSpPr>
            <p:nvPr/>
          </p:nvSpPr>
          <p:spPr bwMode="auto">
            <a:xfrm>
              <a:off x="2655" y="1703"/>
              <a:ext cx="13" cy="28"/>
            </a:xfrm>
            <a:custGeom>
              <a:avLst/>
              <a:gdLst>
                <a:gd name="T0" fmla="*/ 24 w 12"/>
                <a:gd name="T1" fmla="*/ 293 h 23"/>
                <a:gd name="T2" fmla="*/ 3 w 12"/>
                <a:gd name="T3" fmla="*/ 273 h 23"/>
                <a:gd name="T4" fmla="*/ 0 w 12"/>
                <a:gd name="T5" fmla="*/ 110 h 23"/>
                <a:gd name="T6" fmla="*/ 24 w 12"/>
                <a:gd name="T7" fmla="*/ 0 h 23"/>
                <a:gd name="T8" fmla="*/ 33 w 12"/>
                <a:gd name="T9" fmla="*/ 110 h 23"/>
                <a:gd name="T10" fmla="*/ 24 w 12"/>
                <a:gd name="T11" fmla="*/ 293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37231" name="Freeform 4653"/>
            <p:cNvSpPr>
              <a:spLocks/>
            </p:cNvSpPr>
            <p:nvPr/>
          </p:nvSpPr>
          <p:spPr bwMode="auto">
            <a:xfrm>
              <a:off x="2768" y="1583"/>
              <a:ext cx="102" cy="52"/>
            </a:xfrm>
            <a:custGeom>
              <a:avLst/>
              <a:gdLst>
                <a:gd name="T0" fmla="*/ 152 w 92"/>
                <a:gd name="T1" fmla="*/ 670 h 42"/>
                <a:gd name="T2" fmla="*/ 72 w 92"/>
                <a:gd name="T3" fmla="*/ 670 h 42"/>
                <a:gd name="T4" fmla="*/ 27 w 92"/>
                <a:gd name="T5" fmla="*/ 485 h 42"/>
                <a:gd name="T6" fmla="*/ 2 w 92"/>
                <a:gd name="T7" fmla="*/ 453 h 42"/>
                <a:gd name="T8" fmla="*/ 0 w 92"/>
                <a:gd name="T9" fmla="*/ 425 h 42"/>
                <a:gd name="T10" fmla="*/ 2 w 92"/>
                <a:gd name="T11" fmla="*/ 366 h 42"/>
                <a:gd name="T12" fmla="*/ 27 w 92"/>
                <a:gd name="T13" fmla="*/ 224 h 42"/>
                <a:gd name="T14" fmla="*/ 33 w 92"/>
                <a:gd name="T15" fmla="*/ 181 h 42"/>
                <a:gd name="T16" fmla="*/ 55 w 92"/>
                <a:gd name="T17" fmla="*/ 118 h 42"/>
                <a:gd name="T18" fmla="*/ 72 w 92"/>
                <a:gd name="T19" fmla="*/ 118 h 42"/>
                <a:gd name="T20" fmla="*/ 135 w 92"/>
                <a:gd name="T21" fmla="*/ 118 h 42"/>
                <a:gd name="T22" fmla="*/ 216 w 92"/>
                <a:gd name="T23" fmla="*/ 0 h 42"/>
                <a:gd name="T24" fmla="*/ 308 w 92"/>
                <a:gd name="T25" fmla="*/ 0 h 42"/>
                <a:gd name="T26" fmla="*/ 353 w 92"/>
                <a:gd name="T27" fmla="*/ 118 h 42"/>
                <a:gd name="T28" fmla="*/ 308 w 92"/>
                <a:gd name="T29" fmla="*/ 343 h 42"/>
                <a:gd name="T30" fmla="*/ 259 w 92"/>
                <a:gd name="T31" fmla="*/ 561 h 42"/>
                <a:gd name="T32" fmla="*/ 226 w 92"/>
                <a:gd name="T33" fmla="*/ 651 h 42"/>
                <a:gd name="T34" fmla="*/ 152 w 92"/>
                <a:gd name="T35" fmla="*/ 67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37232" name="Freeform 4654"/>
            <p:cNvSpPr>
              <a:spLocks/>
            </p:cNvSpPr>
            <p:nvPr/>
          </p:nvSpPr>
          <p:spPr bwMode="auto">
            <a:xfrm>
              <a:off x="2884" y="1011"/>
              <a:ext cx="2095" cy="718"/>
            </a:xfrm>
            <a:custGeom>
              <a:avLst/>
              <a:gdLst>
                <a:gd name="T0" fmla="*/ 6885 w 1874"/>
                <a:gd name="T1" fmla="*/ 2049 h 579"/>
                <a:gd name="T2" fmla="*/ 6240 w 1874"/>
                <a:gd name="T3" fmla="*/ 1636 h 579"/>
                <a:gd name="T4" fmla="*/ 5631 w 1874"/>
                <a:gd name="T5" fmla="*/ 1333 h 579"/>
                <a:gd name="T6" fmla="*/ 5178 w 1874"/>
                <a:gd name="T7" fmla="*/ 1161 h 579"/>
                <a:gd name="T8" fmla="*/ 5020 w 1874"/>
                <a:gd name="T9" fmla="*/ 1333 h 579"/>
                <a:gd name="T10" fmla="*/ 4548 w 1874"/>
                <a:gd name="T11" fmla="*/ 1224 h 579"/>
                <a:gd name="T12" fmla="*/ 3771 w 1874"/>
                <a:gd name="T13" fmla="*/ 844 h 579"/>
                <a:gd name="T14" fmla="*/ 3697 w 1874"/>
                <a:gd name="T15" fmla="*/ 491 h 579"/>
                <a:gd name="T16" fmla="*/ 3293 w 1874"/>
                <a:gd name="T17" fmla="*/ 260 h 579"/>
                <a:gd name="T18" fmla="*/ 2980 w 1874"/>
                <a:gd name="T19" fmla="*/ 319 h 579"/>
                <a:gd name="T20" fmla="*/ 2531 w 1874"/>
                <a:gd name="T21" fmla="*/ 658 h 579"/>
                <a:gd name="T22" fmla="*/ 2398 w 1874"/>
                <a:gd name="T23" fmla="*/ 1209 h 579"/>
                <a:gd name="T24" fmla="*/ 2531 w 1874"/>
                <a:gd name="T25" fmla="*/ 1333 h 579"/>
                <a:gd name="T26" fmla="*/ 2169 w 1874"/>
                <a:gd name="T27" fmla="*/ 1427 h 579"/>
                <a:gd name="T28" fmla="*/ 2333 w 1874"/>
                <a:gd name="T29" fmla="*/ 1970 h 579"/>
                <a:gd name="T30" fmla="*/ 2301 w 1874"/>
                <a:gd name="T31" fmla="*/ 2313 h 579"/>
                <a:gd name="T32" fmla="*/ 2169 w 1874"/>
                <a:gd name="T33" fmla="*/ 2516 h 579"/>
                <a:gd name="T34" fmla="*/ 1814 w 1874"/>
                <a:gd name="T35" fmla="*/ 1075 h 579"/>
                <a:gd name="T36" fmla="*/ 1973 w 1874"/>
                <a:gd name="T37" fmla="*/ 2049 h 579"/>
                <a:gd name="T38" fmla="*/ 1524 w 1874"/>
                <a:gd name="T39" fmla="*/ 2195 h 579"/>
                <a:gd name="T40" fmla="*/ 1253 w 1874"/>
                <a:gd name="T41" fmla="*/ 2029 h 579"/>
                <a:gd name="T42" fmla="*/ 830 w 1874"/>
                <a:gd name="T43" fmla="*/ 2393 h 579"/>
                <a:gd name="T44" fmla="*/ 769 w 1874"/>
                <a:gd name="T45" fmla="*/ 2662 h 579"/>
                <a:gd name="T46" fmla="*/ 552 w 1874"/>
                <a:gd name="T47" fmla="*/ 3290 h 579"/>
                <a:gd name="T48" fmla="*/ 234 w 1874"/>
                <a:gd name="T49" fmla="*/ 2516 h 579"/>
                <a:gd name="T50" fmla="*/ 203 w 1874"/>
                <a:gd name="T51" fmla="*/ 2029 h 579"/>
                <a:gd name="T52" fmla="*/ 50 w 1874"/>
                <a:gd name="T53" fmla="*/ 1882 h 579"/>
                <a:gd name="T54" fmla="*/ 162 w 1874"/>
                <a:gd name="T55" fmla="*/ 3290 h 579"/>
                <a:gd name="T56" fmla="*/ 121 w 1874"/>
                <a:gd name="T57" fmla="*/ 4224 h 579"/>
                <a:gd name="T58" fmla="*/ 241 w 1874"/>
                <a:gd name="T59" fmla="*/ 5495 h 579"/>
                <a:gd name="T60" fmla="*/ 647 w 1874"/>
                <a:gd name="T61" fmla="*/ 6766 h 579"/>
                <a:gd name="T62" fmla="*/ 875 w 1874"/>
                <a:gd name="T63" fmla="*/ 8008 h 579"/>
                <a:gd name="T64" fmla="*/ 888 w 1874"/>
                <a:gd name="T65" fmla="*/ 8659 h 579"/>
                <a:gd name="T66" fmla="*/ 1587 w 1874"/>
                <a:gd name="T67" fmla="*/ 9499 h 579"/>
                <a:gd name="T68" fmla="*/ 1544 w 1874"/>
                <a:gd name="T69" fmla="*/ 8168 h 579"/>
                <a:gd name="T70" fmla="*/ 1494 w 1874"/>
                <a:gd name="T71" fmla="*/ 6655 h 579"/>
                <a:gd name="T72" fmla="*/ 2046 w 1874"/>
                <a:gd name="T73" fmla="*/ 6458 h 579"/>
                <a:gd name="T74" fmla="*/ 2481 w 1874"/>
                <a:gd name="T75" fmla="*/ 5609 h 579"/>
                <a:gd name="T76" fmla="*/ 2937 w 1874"/>
                <a:gd name="T77" fmla="*/ 6008 h 579"/>
                <a:gd name="T78" fmla="*/ 3547 w 1874"/>
                <a:gd name="T79" fmla="*/ 7163 h 579"/>
                <a:gd name="T80" fmla="*/ 4092 w 1874"/>
                <a:gd name="T81" fmla="*/ 7051 h 579"/>
                <a:gd name="T82" fmla="*/ 4600 w 1874"/>
                <a:gd name="T83" fmla="*/ 7051 h 579"/>
                <a:gd name="T84" fmla="*/ 5350 w 1874"/>
                <a:gd name="T85" fmla="*/ 7123 h 579"/>
                <a:gd name="T86" fmla="*/ 5559 w 1874"/>
                <a:gd name="T87" fmla="*/ 6156 h 579"/>
                <a:gd name="T88" fmla="*/ 6274 w 1874"/>
                <a:gd name="T89" fmla="*/ 7426 h 579"/>
                <a:gd name="T90" fmla="*/ 6539 w 1874"/>
                <a:gd name="T91" fmla="*/ 8873 h 579"/>
                <a:gd name="T92" fmla="*/ 6660 w 1874"/>
                <a:gd name="T93" fmla="*/ 9149 h 579"/>
                <a:gd name="T94" fmla="*/ 6815 w 1874"/>
                <a:gd name="T95" fmla="*/ 7366 h 579"/>
                <a:gd name="T96" fmla="*/ 6421 w 1874"/>
                <a:gd name="T97" fmla="*/ 5892 h 579"/>
                <a:gd name="T98" fmla="*/ 6240 w 1874"/>
                <a:gd name="T99" fmla="*/ 5298 h 579"/>
                <a:gd name="T100" fmla="*/ 6494 w 1874"/>
                <a:gd name="T101" fmla="*/ 4503 h 579"/>
                <a:gd name="T102" fmla="*/ 6890 w 1874"/>
                <a:gd name="T103" fmla="*/ 4570 h 579"/>
                <a:gd name="T104" fmla="*/ 7082 w 1874"/>
                <a:gd name="T105" fmla="*/ 4076 h 579"/>
                <a:gd name="T106" fmla="*/ 7216 w 1874"/>
                <a:gd name="T107" fmla="*/ 3723 h 579"/>
                <a:gd name="T108" fmla="*/ 7216 w 1874"/>
                <a:gd name="T109" fmla="*/ 5190 h 579"/>
                <a:gd name="T110" fmla="*/ 7658 w 1874"/>
                <a:gd name="T111" fmla="*/ 6205 h 579"/>
                <a:gd name="T112" fmla="*/ 7658 w 1874"/>
                <a:gd name="T113" fmla="*/ 5410 h 579"/>
                <a:gd name="T114" fmla="*/ 7445 w 1874"/>
                <a:gd name="T115" fmla="*/ 4363 h 579"/>
                <a:gd name="T116" fmla="*/ 7749 w 1874"/>
                <a:gd name="T117" fmla="*/ 4076 h 579"/>
                <a:gd name="T118" fmla="*/ 7937 w 1874"/>
                <a:gd name="T119" fmla="*/ 3557 h 579"/>
                <a:gd name="T120" fmla="*/ 7580 w 1874"/>
                <a:gd name="T121" fmla="*/ 2516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37233" name="Freeform 4655"/>
            <p:cNvSpPr>
              <a:spLocks/>
            </p:cNvSpPr>
            <p:nvPr/>
          </p:nvSpPr>
          <p:spPr bwMode="auto">
            <a:xfrm>
              <a:off x="4622" y="1454"/>
              <a:ext cx="145" cy="178"/>
            </a:xfrm>
            <a:custGeom>
              <a:avLst/>
              <a:gdLst>
                <a:gd name="T0" fmla="*/ 470 w 130"/>
                <a:gd name="T1" fmla="*/ 1561 h 144"/>
                <a:gd name="T2" fmla="*/ 398 w 130"/>
                <a:gd name="T3" fmla="*/ 1344 h 144"/>
                <a:gd name="T4" fmla="*/ 334 w 130"/>
                <a:gd name="T5" fmla="*/ 1077 h 144"/>
                <a:gd name="T6" fmla="*/ 255 w 130"/>
                <a:gd name="T7" fmla="*/ 857 h 144"/>
                <a:gd name="T8" fmla="*/ 182 w 130"/>
                <a:gd name="T9" fmla="*/ 629 h 144"/>
                <a:gd name="T10" fmla="*/ 170 w 130"/>
                <a:gd name="T11" fmla="*/ 525 h 144"/>
                <a:gd name="T12" fmla="*/ 95 w 130"/>
                <a:gd name="T13" fmla="*/ 257 h 144"/>
                <a:gd name="T14" fmla="*/ 3 w 130"/>
                <a:gd name="T15" fmla="*/ 0 h 144"/>
                <a:gd name="T16" fmla="*/ 0 w 130"/>
                <a:gd name="T17" fmla="*/ 2 h 144"/>
                <a:gd name="T18" fmla="*/ 62 w 130"/>
                <a:gd name="T19" fmla="*/ 218 h 144"/>
                <a:gd name="T20" fmla="*/ 62 w 130"/>
                <a:gd name="T21" fmla="*/ 257 h 144"/>
                <a:gd name="T22" fmla="*/ 23 w 130"/>
                <a:gd name="T23" fmla="*/ 278 h 144"/>
                <a:gd name="T24" fmla="*/ 95 w 130"/>
                <a:gd name="T25" fmla="*/ 525 h 144"/>
                <a:gd name="T26" fmla="*/ 148 w 130"/>
                <a:gd name="T27" fmla="*/ 778 h 144"/>
                <a:gd name="T28" fmla="*/ 205 w 130"/>
                <a:gd name="T29" fmla="*/ 991 h 144"/>
                <a:gd name="T30" fmla="*/ 255 w 130"/>
                <a:gd name="T31" fmla="*/ 1263 h 144"/>
                <a:gd name="T32" fmla="*/ 311 w 130"/>
                <a:gd name="T33" fmla="*/ 1514 h 144"/>
                <a:gd name="T34" fmla="*/ 354 w 130"/>
                <a:gd name="T35" fmla="*/ 1737 h 144"/>
                <a:gd name="T36" fmla="*/ 398 w 130"/>
                <a:gd name="T37" fmla="*/ 2000 h 144"/>
                <a:gd name="T38" fmla="*/ 454 w 130"/>
                <a:gd name="T39" fmla="*/ 2263 h 144"/>
                <a:gd name="T40" fmla="*/ 464 w 130"/>
                <a:gd name="T41" fmla="*/ 2263 h 144"/>
                <a:gd name="T42" fmla="*/ 464 w 130"/>
                <a:gd name="T43" fmla="*/ 2066 h 144"/>
                <a:gd name="T44" fmla="*/ 510 w 130"/>
                <a:gd name="T45" fmla="*/ 2189 h 144"/>
                <a:gd name="T46" fmla="*/ 539 w 130"/>
                <a:gd name="T47" fmla="*/ 2263 h 144"/>
                <a:gd name="T48" fmla="*/ 500 w 130"/>
                <a:gd name="T49" fmla="*/ 2066 h 144"/>
                <a:gd name="T50" fmla="*/ 387 w 130"/>
                <a:gd name="T51" fmla="*/ 1737 h 144"/>
                <a:gd name="T52" fmla="*/ 354 w 130"/>
                <a:gd name="T53" fmla="*/ 1381 h 144"/>
                <a:gd name="T54" fmla="*/ 387 w 130"/>
                <a:gd name="T55" fmla="*/ 1381 h 144"/>
                <a:gd name="T56" fmla="*/ 454 w 130"/>
                <a:gd name="T57" fmla="*/ 1477 h 144"/>
                <a:gd name="T58" fmla="*/ 470 w 130"/>
                <a:gd name="T59" fmla="*/ 156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37234" name="Freeform 4656"/>
            <p:cNvSpPr>
              <a:spLocks/>
            </p:cNvSpPr>
            <p:nvPr/>
          </p:nvSpPr>
          <p:spPr bwMode="auto">
            <a:xfrm>
              <a:off x="3163" y="1023"/>
              <a:ext cx="149" cy="62"/>
            </a:xfrm>
            <a:custGeom>
              <a:avLst/>
              <a:gdLst>
                <a:gd name="T0" fmla="*/ 537 w 134"/>
                <a:gd name="T1" fmla="*/ 2 h 50"/>
                <a:gd name="T2" fmla="*/ 495 w 134"/>
                <a:gd name="T3" fmla="*/ 167 h 50"/>
                <a:gd name="T4" fmla="*/ 377 w 134"/>
                <a:gd name="T5" fmla="*/ 319 h 50"/>
                <a:gd name="T6" fmla="*/ 258 w 134"/>
                <a:gd name="T7" fmla="*/ 428 h 50"/>
                <a:gd name="T8" fmla="*/ 224 w 134"/>
                <a:gd name="T9" fmla="*/ 428 h 50"/>
                <a:gd name="T10" fmla="*/ 247 w 134"/>
                <a:gd name="T11" fmla="*/ 455 h 50"/>
                <a:gd name="T12" fmla="*/ 232 w 134"/>
                <a:gd name="T13" fmla="*/ 495 h 50"/>
                <a:gd name="T14" fmla="*/ 213 w 134"/>
                <a:gd name="T15" fmla="*/ 495 h 50"/>
                <a:gd name="T16" fmla="*/ 213 w 134"/>
                <a:gd name="T17" fmla="*/ 541 h 50"/>
                <a:gd name="T18" fmla="*/ 167 w 134"/>
                <a:gd name="T19" fmla="*/ 541 h 50"/>
                <a:gd name="T20" fmla="*/ 181 w 134"/>
                <a:gd name="T21" fmla="*/ 614 h 50"/>
                <a:gd name="T22" fmla="*/ 167 w 134"/>
                <a:gd name="T23" fmla="*/ 658 h 50"/>
                <a:gd name="T24" fmla="*/ 181 w 134"/>
                <a:gd name="T25" fmla="*/ 745 h 50"/>
                <a:gd name="T26" fmla="*/ 120 w 134"/>
                <a:gd name="T27" fmla="*/ 699 h 50"/>
                <a:gd name="T28" fmla="*/ 167 w 134"/>
                <a:gd name="T29" fmla="*/ 745 h 50"/>
                <a:gd name="T30" fmla="*/ 137 w 134"/>
                <a:gd name="T31" fmla="*/ 745 h 50"/>
                <a:gd name="T32" fmla="*/ 148 w 134"/>
                <a:gd name="T33" fmla="*/ 816 h 50"/>
                <a:gd name="T34" fmla="*/ 27 w 134"/>
                <a:gd name="T35" fmla="*/ 761 h 50"/>
                <a:gd name="T36" fmla="*/ 57 w 134"/>
                <a:gd name="T37" fmla="*/ 745 h 50"/>
                <a:gd name="T38" fmla="*/ 0 w 134"/>
                <a:gd name="T39" fmla="*/ 745 h 50"/>
                <a:gd name="T40" fmla="*/ 57 w 134"/>
                <a:gd name="T41" fmla="*/ 614 h 50"/>
                <a:gd name="T42" fmla="*/ 75 w 134"/>
                <a:gd name="T43" fmla="*/ 614 h 50"/>
                <a:gd name="T44" fmla="*/ 41 w 134"/>
                <a:gd name="T45" fmla="*/ 601 h 50"/>
                <a:gd name="T46" fmla="*/ 57 w 134"/>
                <a:gd name="T47" fmla="*/ 541 h 50"/>
                <a:gd name="T48" fmla="*/ 83 w 134"/>
                <a:gd name="T49" fmla="*/ 495 h 50"/>
                <a:gd name="T50" fmla="*/ 75 w 134"/>
                <a:gd name="T51" fmla="*/ 455 h 50"/>
                <a:gd name="T52" fmla="*/ 75 w 134"/>
                <a:gd name="T53" fmla="*/ 428 h 50"/>
                <a:gd name="T54" fmla="*/ 41 w 134"/>
                <a:gd name="T55" fmla="*/ 428 h 50"/>
                <a:gd name="T56" fmla="*/ 83 w 134"/>
                <a:gd name="T57" fmla="*/ 345 h 50"/>
                <a:gd name="T58" fmla="*/ 109 w 134"/>
                <a:gd name="T59" fmla="*/ 345 h 50"/>
                <a:gd name="T60" fmla="*/ 213 w 134"/>
                <a:gd name="T61" fmla="*/ 224 h 50"/>
                <a:gd name="T62" fmla="*/ 224 w 134"/>
                <a:gd name="T63" fmla="*/ 167 h 50"/>
                <a:gd name="T64" fmla="*/ 400 w 134"/>
                <a:gd name="T65" fmla="*/ 77 h 50"/>
                <a:gd name="T66" fmla="*/ 488 w 134"/>
                <a:gd name="T67" fmla="*/ 0 h 50"/>
                <a:gd name="T68" fmla="*/ 537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37235" name="Freeform 4657"/>
            <p:cNvSpPr>
              <a:spLocks/>
            </p:cNvSpPr>
            <p:nvPr/>
          </p:nvSpPr>
          <p:spPr bwMode="auto">
            <a:xfrm>
              <a:off x="3153" y="1085"/>
              <a:ext cx="86" cy="49"/>
            </a:xfrm>
            <a:custGeom>
              <a:avLst/>
              <a:gdLst>
                <a:gd name="T0" fmla="*/ 278 w 78"/>
                <a:gd name="T1" fmla="*/ 540 h 40"/>
                <a:gd name="T2" fmla="*/ 169 w 78"/>
                <a:gd name="T3" fmla="*/ 365 h 40"/>
                <a:gd name="T4" fmla="*/ 143 w 78"/>
                <a:gd name="T5" fmla="*/ 167 h 40"/>
                <a:gd name="T6" fmla="*/ 143 w 78"/>
                <a:gd name="T7" fmla="*/ 107 h 40"/>
                <a:gd name="T8" fmla="*/ 143 w 78"/>
                <a:gd name="T9" fmla="*/ 107 h 40"/>
                <a:gd name="T10" fmla="*/ 153 w 78"/>
                <a:gd name="T11" fmla="*/ 2 h 40"/>
                <a:gd name="T12" fmla="*/ 50 w 78"/>
                <a:gd name="T13" fmla="*/ 0 h 40"/>
                <a:gd name="T14" fmla="*/ 34 w 78"/>
                <a:gd name="T15" fmla="*/ 58 h 40"/>
                <a:gd name="T16" fmla="*/ 21 w 78"/>
                <a:gd name="T17" fmla="*/ 131 h 40"/>
                <a:gd name="T18" fmla="*/ 34 w 78"/>
                <a:gd name="T19" fmla="*/ 167 h 40"/>
                <a:gd name="T20" fmla="*/ 21 w 78"/>
                <a:gd name="T21" fmla="*/ 258 h 40"/>
                <a:gd name="T22" fmla="*/ 0 w 78"/>
                <a:gd name="T23" fmla="*/ 298 h 40"/>
                <a:gd name="T24" fmla="*/ 25 w 78"/>
                <a:gd name="T25" fmla="*/ 387 h 40"/>
                <a:gd name="T26" fmla="*/ 61 w 78"/>
                <a:gd name="T27" fmla="*/ 387 h 40"/>
                <a:gd name="T28" fmla="*/ 84 w 78"/>
                <a:gd name="T29" fmla="*/ 387 h 40"/>
                <a:gd name="T30" fmla="*/ 103 w 78"/>
                <a:gd name="T31" fmla="*/ 387 h 40"/>
                <a:gd name="T32" fmla="*/ 118 w 78"/>
                <a:gd name="T33" fmla="*/ 461 h 40"/>
                <a:gd name="T34" fmla="*/ 109 w 78"/>
                <a:gd name="T35" fmla="*/ 499 h 40"/>
                <a:gd name="T36" fmla="*/ 153 w 78"/>
                <a:gd name="T37" fmla="*/ 540 h 40"/>
                <a:gd name="T38" fmla="*/ 186 w 78"/>
                <a:gd name="T39" fmla="*/ 565 h 40"/>
                <a:gd name="T40" fmla="*/ 229 w 78"/>
                <a:gd name="T41" fmla="*/ 565 h 40"/>
                <a:gd name="T42" fmla="*/ 262 w 78"/>
                <a:gd name="T43" fmla="*/ 565 h 40"/>
                <a:gd name="T44" fmla="*/ 278 w 78"/>
                <a:gd name="T45" fmla="*/ 54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37236" name="Freeform 4658"/>
            <p:cNvSpPr>
              <a:spLocks/>
            </p:cNvSpPr>
            <p:nvPr/>
          </p:nvSpPr>
          <p:spPr bwMode="auto">
            <a:xfrm>
              <a:off x="4125" y="1035"/>
              <a:ext cx="103" cy="27"/>
            </a:xfrm>
            <a:custGeom>
              <a:avLst/>
              <a:gdLst>
                <a:gd name="T0" fmla="*/ 397 w 92"/>
                <a:gd name="T1" fmla="*/ 231 h 21"/>
                <a:gd name="T2" fmla="*/ 144 w 92"/>
                <a:gd name="T3" fmla="*/ 0 h 21"/>
                <a:gd name="T4" fmla="*/ 175 w 92"/>
                <a:gd name="T5" fmla="*/ 98 h 21"/>
                <a:gd name="T6" fmla="*/ 144 w 92"/>
                <a:gd name="T7" fmla="*/ 59 h 21"/>
                <a:gd name="T8" fmla="*/ 166 w 92"/>
                <a:gd name="T9" fmla="*/ 180 h 21"/>
                <a:gd name="T10" fmla="*/ 38 w 92"/>
                <a:gd name="T11" fmla="*/ 59 h 21"/>
                <a:gd name="T12" fmla="*/ 0 w 92"/>
                <a:gd name="T13" fmla="*/ 98 h 21"/>
                <a:gd name="T14" fmla="*/ 0 w 92"/>
                <a:gd name="T15" fmla="*/ 180 h 21"/>
                <a:gd name="T16" fmla="*/ 4 w 92"/>
                <a:gd name="T17" fmla="*/ 231 h 21"/>
                <a:gd name="T18" fmla="*/ 30 w 92"/>
                <a:gd name="T19" fmla="*/ 288 h 21"/>
                <a:gd name="T20" fmla="*/ 196 w 92"/>
                <a:gd name="T21" fmla="*/ 555 h 21"/>
                <a:gd name="T22" fmla="*/ 196 w 92"/>
                <a:gd name="T23" fmla="*/ 476 h 21"/>
                <a:gd name="T24" fmla="*/ 317 w 92"/>
                <a:gd name="T25" fmla="*/ 432 h 21"/>
                <a:gd name="T26" fmla="*/ 377 w 92"/>
                <a:gd name="T27" fmla="*/ 432 h 21"/>
                <a:gd name="T28" fmla="*/ 350 w 92"/>
                <a:gd name="T29" fmla="*/ 432 h 21"/>
                <a:gd name="T30" fmla="*/ 397 w 92"/>
                <a:gd name="T31" fmla="*/ 288 h 21"/>
                <a:gd name="T32" fmla="*/ 397 w 92"/>
                <a:gd name="T33" fmla="*/ 23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37237" name="Freeform 4659"/>
            <p:cNvSpPr>
              <a:spLocks/>
            </p:cNvSpPr>
            <p:nvPr/>
          </p:nvSpPr>
          <p:spPr bwMode="auto">
            <a:xfrm>
              <a:off x="3548" y="973"/>
              <a:ext cx="80" cy="18"/>
            </a:xfrm>
            <a:custGeom>
              <a:avLst/>
              <a:gdLst>
                <a:gd name="T0" fmla="*/ 274 w 71"/>
                <a:gd name="T1" fmla="*/ 59 h 14"/>
                <a:gd name="T2" fmla="*/ 203 w 71"/>
                <a:gd name="T3" fmla="*/ 0 h 14"/>
                <a:gd name="T4" fmla="*/ 162 w 71"/>
                <a:gd name="T5" fmla="*/ 59 h 14"/>
                <a:gd name="T6" fmla="*/ 134 w 71"/>
                <a:gd name="T7" fmla="*/ 0 h 14"/>
                <a:gd name="T8" fmla="*/ 2 w 71"/>
                <a:gd name="T9" fmla="*/ 59 h 14"/>
                <a:gd name="T10" fmla="*/ 0 w 71"/>
                <a:gd name="T11" fmla="*/ 180 h 14"/>
                <a:gd name="T12" fmla="*/ 33 w 71"/>
                <a:gd name="T13" fmla="*/ 180 h 14"/>
                <a:gd name="T14" fmla="*/ 99 w 71"/>
                <a:gd name="T15" fmla="*/ 370 h 14"/>
                <a:gd name="T16" fmla="*/ 331 w 71"/>
                <a:gd name="T17" fmla="*/ 370 h 14"/>
                <a:gd name="T18" fmla="*/ 303 w 71"/>
                <a:gd name="T19" fmla="*/ 297 h 14"/>
                <a:gd name="T20" fmla="*/ 274 w 71"/>
                <a:gd name="T21" fmla="*/ 59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37238" name="Freeform 4660"/>
            <p:cNvSpPr>
              <a:spLocks/>
            </p:cNvSpPr>
            <p:nvPr/>
          </p:nvSpPr>
          <p:spPr bwMode="auto">
            <a:xfrm>
              <a:off x="3638" y="982"/>
              <a:ext cx="62" cy="24"/>
            </a:xfrm>
            <a:custGeom>
              <a:avLst/>
              <a:gdLst>
                <a:gd name="T0" fmla="*/ 254 w 55"/>
                <a:gd name="T1" fmla="*/ 248 h 19"/>
                <a:gd name="T2" fmla="*/ 124 w 55"/>
                <a:gd name="T3" fmla="*/ 102 h 19"/>
                <a:gd name="T4" fmla="*/ 88 w 55"/>
                <a:gd name="T5" fmla="*/ 192 h 19"/>
                <a:gd name="T6" fmla="*/ 69 w 55"/>
                <a:gd name="T7" fmla="*/ 51 h 19"/>
                <a:gd name="T8" fmla="*/ 37 w 55"/>
                <a:gd name="T9" fmla="*/ 0 h 19"/>
                <a:gd name="T10" fmla="*/ 47 w 55"/>
                <a:gd name="T11" fmla="*/ 102 h 19"/>
                <a:gd name="T12" fmla="*/ 0 w 55"/>
                <a:gd name="T13" fmla="*/ 102 h 19"/>
                <a:gd name="T14" fmla="*/ 3 w 55"/>
                <a:gd name="T15" fmla="*/ 152 h 19"/>
                <a:gd name="T16" fmla="*/ 37 w 55"/>
                <a:gd name="T17" fmla="*/ 192 h 19"/>
                <a:gd name="T18" fmla="*/ 3 w 55"/>
                <a:gd name="T19" fmla="*/ 248 h 19"/>
                <a:gd name="T20" fmla="*/ 26 w 55"/>
                <a:gd name="T21" fmla="*/ 395 h 19"/>
                <a:gd name="T22" fmla="*/ 259 w 55"/>
                <a:gd name="T23" fmla="*/ 248 h 19"/>
                <a:gd name="T24" fmla="*/ 254 w 55"/>
                <a:gd name="T25" fmla="*/ 248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37239" name="Freeform 4661"/>
            <p:cNvSpPr>
              <a:spLocks/>
            </p:cNvSpPr>
            <p:nvPr/>
          </p:nvSpPr>
          <p:spPr bwMode="auto">
            <a:xfrm>
              <a:off x="3514" y="958"/>
              <a:ext cx="63" cy="15"/>
            </a:xfrm>
            <a:custGeom>
              <a:avLst/>
              <a:gdLst>
                <a:gd name="T0" fmla="*/ 322 w 55"/>
                <a:gd name="T1" fmla="*/ 95 h 12"/>
                <a:gd name="T2" fmla="*/ 186 w 55"/>
                <a:gd name="T3" fmla="*/ 0 h 12"/>
                <a:gd name="T4" fmla="*/ 3 w 55"/>
                <a:gd name="T5" fmla="*/ 49 h 12"/>
                <a:gd name="T6" fmla="*/ 57 w 55"/>
                <a:gd name="T7" fmla="*/ 49 h 12"/>
                <a:gd name="T8" fmla="*/ 38 w 55"/>
                <a:gd name="T9" fmla="*/ 138 h 12"/>
                <a:gd name="T10" fmla="*/ 0 w 55"/>
                <a:gd name="T11" fmla="*/ 138 h 12"/>
                <a:gd name="T12" fmla="*/ 81 w 55"/>
                <a:gd name="T13" fmla="*/ 173 h 12"/>
                <a:gd name="T14" fmla="*/ 71 w 55"/>
                <a:gd name="T15" fmla="*/ 231 h 12"/>
                <a:gd name="T16" fmla="*/ 322 w 55"/>
                <a:gd name="T17" fmla="*/ 173 h 12"/>
                <a:gd name="T18" fmla="*/ 286 w 55"/>
                <a:gd name="T19" fmla="*/ 138 h 12"/>
                <a:gd name="T20" fmla="*/ 322 w 55"/>
                <a:gd name="T21" fmla="*/ 9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37240" name="Freeform 4662"/>
            <p:cNvSpPr>
              <a:spLocks/>
            </p:cNvSpPr>
            <p:nvPr/>
          </p:nvSpPr>
          <p:spPr bwMode="auto">
            <a:xfrm>
              <a:off x="4236" y="1047"/>
              <a:ext cx="66" cy="15"/>
            </a:xfrm>
            <a:custGeom>
              <a:avLst/>
              <a:gdLst>
                <a:gd name="T0" fmla="*/ 253 w 59"/>
                <a:gd name="T1" fmla="*/ 95 h 12"/>
                <a:gd name="T2" fmla="*/ 62 w 59"/>
                <a:gd name="T3" fmla="*/ 49 h 12"/>
                <a:gd name="T4" fmla="*/ 0 w 59"/>
                <a:gd name="T5" fmla="*/ 0 h 12"/>
                <a:gd name="T6" fmla="*/ 29 w 59"/>
                <a:gd name="T7" fmla="*/ 95 h 12"/>
                <a:gd name="T8" fmla="*/ 229 w 59"/>
                <a:gd name="T9" fmla="*/ 231 h 12"/>
                <a:gd name="T10" fmla="*/ 253 w 59"/>
                <a:gd name="T11" fmla="*/ 9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37241" name="Freeform 4663"/>
            <p:cNvSpPr>
              <a:spLocks/>
            </p:cNvSpPr>
            <p:nvPr/>
          </p:nvSpPr>
          <p:spPr bwMode="auto">
            <a:xfrm>
              <a:off x="2813" y="1444"/>
              <a:ext cx="34" cy="12"/>
            </a:xfrm>
            <a:custGeom>
              <a:avLst/>
              <a:gdLst>
                <a:gd name="T0" fmla="*/ 32 w 31"/>
                <a:gd name="T1" fmla="*/ 0 h 10"/>
                <a:gd name="T2" fmla="*/ 32 w 31"/>
                <a:gd name="T3" fmla="*/ 35 h 10"/>
                <a:gd name="T4" fmla="*/ 3 w 31"/>
                <a:gd name="T5" fmla="*/ 0 h 10"/>
                <a:gd name="T6" fmla="*/ 0 w 31"/>
                <a:gd name="T7" fmla="*/ 35 h 10"/>
                <a:gd name="T8" fmla="*/ 3 w 31"/>
                <a:gd name="T9" fmla="*/ 50 h 10"/>
                <a:gd name="T10" fmla="*/ 3 w 31"/>
                <a:gd name="T11" fmla="*/ 50 h 10"/>
                <a:gd name="T12" fmla="*/ 0 w 31"/>
                <a:gd name="T13" fmla="*/ 86 h 10"/>
                <a:gd name="T14" fmla="*/ 24 w 31"/>
                <a:gd name="T15" fmla="*/ 103 h 10"/>
                <a:gd name="T16" fmla="*/ 103 w 31"/>
                <a:gd name="T17" fmla="*/ 103 h 10"/>
                <a:gd name="T18" fmla="*/ 103 w 31"/>
                <a:gd name="T19" fmla="*/ 35 h 10"/>
                <a:gd name="T20" fmla="*/ 63 w 31"/>
                <a:gd name="T21" fmla="*/ 0 h 10"/>
                <a:gd name="T22" fmla="*/ 32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7242" name="Freeform 4664"/>
            <p:cNvSpPr>
              <a:spLocks/>
            </p:cNvSpPr>
            <p:nvPr/>
          </p:nvSpPr>
          <p:spPr bwMode="auto">
            <a:xfrm>
              <a:off x="4209" y="1076"/>
              <a:ext cx="51" cy="11"/>
            </a:xfrm>
            <a:custGeom>
              <a:avLst/>
              <a:gdLst>
                <a:gd name="T0" fmla="*/ 232 w 45"/>
                <a:gd name="T1" fmla="*/ 119 h 9"/>
                <a:gd name="T2" fmla="*/ 0 w 45"/>
                <a:gd name="T3" fmla="*/ 97 h 9"/>
                <a:gd name="T4" fmla="*/ 76 w 45"/>
                <a:gd name="T5" fmla="*/ 0 h 9"/>
                <a:gd name="T6" fmla="*/ 206 w 45"/>
                <a:gd name="T7" fmla="*/ 97 h 9"/>
                <a:gd name="T8" fmla="*/ 232 w 45"/>
                <a:gd name="T9" fmla="*/ 11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37243" name="Freeform 4665"/>
            <p:cNvSpPr>
              <a:spLocks/>
            </p:cNvSpPr>
            <p:nvPr/>
          </p:nvSpPr>
          <p:spPr bwMode="auto">
            <a:xfrm>
              <a:off x="3131" y="1155"/>
              <a:ext cx="29" cy="15"/>
            </a:xfrm>
            <a:custGeom>
              <a:avLst/>
              <a:gdLst>
                <a:gd name="T0" fmla="*/ 107 w 26"/>
                <a:gd name="T1" fmla="*/ 149 h 12"/>
                <a:gd name="T2" fmla="*/ 29 w 26"/>
                <a:gd name="T3" fmla="*/ 231 h 12"/>
                <a:gd name="T4" fmla="*/ 0 w 26"/>
                <a:gd name="T5" fmla="*/ 61 h 12"/>
                <a:gd name="T6" fmla="*/ 29 w 26"/>
                <a:gd name="T7" fmla="*/ 0 h 12"/>
                <a:gd name="T8" fmla="*/ 107 w 26"/>
                <a:gd name="T9" fmla="*/ 14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37244" name="Freeform 4666"/>
            <p:cNvSpPr>
              <a:spLocks/>
            </p:cNvSpPr>
            <p:nvPr/>
          </p:nvSpPr>
          <p:spPr bwMode="auto">
            <a:xfrm>
              <a:off x="3028" y="961"/>
              <a:ext cx="48" cy="12"/>
            </a:xfrm>
            <a:custGeom>
              <a:avLst/>
              <a:gdLst>
                <a:gd name="T0" fmla="*/ 182 w 43"/>
                <a:gd name="T1" fmla="*/ 35 h 10"/>
                <a:gd name="T2" fmla="*/ 70 w 43"/>
                <a:gd name="T3" fmla="*/ 72 h 10"/>
                <a:gd name="T4" fmla="*/ 29 w 43"/>
                <a:gd name="T5" fmla="*/ 103 h 10"/>
                <a:gd name="T6" fmla="*/ 0 w 43"/>
                <a:gd name="T7" fmla="*/ 103 h 10"/>
                <a:gd name="T8" fmla="*/ 36 w 43"/>
                <a:gd name="T9" fmla="*/ 50 h 10"/>
                <a:gd name="T10" fmla="*/ 98 w 43"/>
                <a:gd name="T11" fmla="*/ 35 h 10"/>
                <a:gd name="T12" fmla="*/ 147 w 43"/>
                <a:gd name="T13" fmla="*/ 0 h 10"/>
                <a:gd name="T14" fmla="*/ 182 w 43"/>
                <a:gd name="T15" fmla="*/ 35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37245" name="Freeform 4667"/>
            <p:cNvSpPr>
              <a:spLocks/>
            </p:cNvSpPr>
            <p:nvPr/>
          </p:nvSpPr>
          <p:spPr bwMode="auto">
            <a:xfrm>
              <a:off x="4844" y="1647"/>
              <a:ext cx="15" cy="23"/>
            </a:xfrm>
            <a:custGeom>
              <a:avLst/>
              <a:gdLst>
                <a:gd name="T0" fmla="*/ 33 w 14"/>
                <a:gd name="T1" fmla="*/ 0 h 19"/>
                <a:gd name="T2" fmla="*/ 2 w 14"/>
                <a:gd name="T3" fmla="*/ 2 h 19"/>
                <a:gd name="T4" fmla="*/ 0 w 14"/>
                <a:gd name="T5" fmla="*/ 235 h 19"/>
                <a:gd name="T6" fmla="*/ 20 w 14"/>
                <a:gd name="T7" fmla="*/ 109 h 19"/>
                <a:gd name="T8" fmla="*/ 29 w 14"/>
                <a:gd name="T9" fmla="*/ 2 h 19"/>
                <a:gd name="T10" fmla="*/ 33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7246" name="Freeform 4668"/>
            <p:cNvSpPr>
              <a:spLocks/>
            </p:cNvSpPr>
            <p:nvPr/>
          </p:nvSpPr>
          <p:spPr bwMode="auto">
            <a:xfrm>
              <a:off x="4746" y="1118"/>
              <a:ext cx="18" cy="14"/>
            </a:xfrm>
            <a:custGeom>
              <a:avLst/>
              <a:gdLst>
                <a:gd name="T0" fmla="*/ 23 w 16"/>
                <a:gd name="T1" fmla="*/ 0 h 12"/>
                <a:gd name="T2" fmla="*/ 0 w 16"/>
                <a:gd name="T3" fmla="*/ 34 h 12"/>
                <a:gd name="T4" fmla="*/ 42 w 16"/>
                <a:gd name="T5" fmla="*/ 89 h 12"/>
                <a:gd name="T6" fmla="*/ 77 w 16"/>
                <a:gd name="T7" fmla="*/ 75 h 12"/>
                <a:gd name="T8" fmla="*/ 23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7247" name="Freeform 4669"/>
            <p:cNvSpPr>
              <a:spLocks/>
            </p:cNvSpPr>
            <p:nvPr/>
          </p:nvSpPr>
          <p:spPr bwMode="auto">
            <a:xfrm>
              <a:off x="3253" y="1137"/>
              <a:ext cx="31" cy="12"/>
            </a:xfrm>
            <a:custGeom>
              <a:avLst/>
              <a:gdLst>
                <a:gd name="T0" fmla="*/ 106 w 28"/>
                <a:gd name="T1" fmla="*/ 103 h 10"/>
                <a:gd name="T2" fmla="*/ 2 w 28"/>
                <a:gd name="T3" fmla="*/ 0 h 10"/>
                <a:gd name="T4" fmla="*/ 0 w 28"/>
                <a:gd name="T5" fmla="*/ 35 h 10"/>
                <a:gd name="T6" fmla="*/ 64 w 28"/>
                <a:gd name="T7" fmla="*/ 103 h 10"/>
                <a:gd name="T8" fmla="*/ 106 w 28"/>
                <a:gd name="T9" fmla="*/ 10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37248" name="Freeform 4670"/>
            <p:cNvSpPr>
              <a:spLocks/>
            </p:cNvSpPr>
            <p:nvPr/>
          </p:nvSpPr>
          <p:spPr bwMode="auto">
            <a:xfrm>
              <a:off x="2831" y="1369"/>
              <a:ext cx="16" cy="8"/>
            </a:xfrm>
            <a:custGeom>
              <a:avLst/>
              <a:gdLst>
                <a:gd name="T0" fmla="*/ 16 w 16"/>
                <a:gd name="T1" fmla="*/ 2 h 7"/>
                <a:gd name="T2" fmla="*/ 2 w 16"/>
                <a:gd name="T3" fmla="*/ 38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37249" name="Freeform 4671"/>
            <p:cNvSpPr>
              <a:spLocks/>
            </p:cNvSpPr>
            <p:nvPr/>
          </p:nvSpPr>
          <p:spPr bwMode="auto">
            <a:xfrm>
              <a:off x="4844" y="1354"/>
              <a:ext cx="11" cy="15"/>
            </a:xfrm>
            <a:custGeom>
              <a:avLst/>
              <a:gdLst>
                <a:gd name="T0" fmla="*/ 34 w 10"/>
                <a:gd name="T1" fmla="*/ 61 h 12"/>
                <a:gd name="T2" fmla="*/ 21 w 10"/>
                <a:gd name="T3" fmla="*/ 231 h 12"/>
                <a:gd name="T4" fmla="*/ 0 w 10"/>
                <a:gd name="T5" fmla="*/ 138 h 12"/>
                <a:gd name="T6" fmla="*/ 21 w 10"/>
                <a:gd name="T7" fmla="*/ 0 h 12"/>
                <a:gd name="T8" fmla="*/ 34 w 10"/>
                <a:gd name="T9" fmla="*/ 6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37250" name="Freeform 4672"/>
            <p:cNvSpPr>
              <a:spLocks/>
            </p:cNvSpPr>
            <p:nvPr/>
          </p:nvSpPr>
          <p:spPr bwMode="auto">
            <a:xfrm>
              <a:off x="4645" y="1149"/>
              <a:ext cx="22" cy="3"/>
            </a:xfrm>
            <a:custGeom>
              <a:avLst/>
              <a:gdLst>
                <a:gd name="T0" fmla="*/ 125 w 19"/>
                <a:gd name="T1" fmla="*/ 0 h 2"/>
                <a:gd name="T2" fmla="*/ 108 w 19"/>
                <a:gd name="T3" fmla="*/ 473 h 2"/>
                <a:gd name="T4" fmla="*/ 0 w 19"/>
                <a:gd name="T5" fmla="*/ 0 h 2"/>
                <a:gd name="T6" fmla="*/ 108 w 19"/>
                <a:gd name="T7" fmla="*/ 0 h 2"/>
                <a:gd name="T8" fmla="*/ 125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7251" name="Freeform 4673"/>
            <p:cNvSpPr>
              <a:spLocks/>
            </p:cNvSpPr>
            <p:nvPr/>
          </p:nvSpPr>
          <p:spPr bwMode="auto">
            <a:xfrm>
              <a:off x="3367" y="1081"/>
              <a:ext cx="21" cy="9"/>
            </a:xfrm>
            <a:custGeom>
              <a:avLst/>
              <a:gdLst>
                <a:gd name="T0" fmla="*/ 69 w 19"/>
                <a:gd name="T1" fmla="*/ 126 h 7"/>
                <a:gd name="T2" fmla="*/ 0 w 19"/>
                <a:gd name="T3" fmla="*/ 180 h 7"/>
                <a:gd name="T4" fmla="*/ 2 w 19"/>
                <a:gd name="T5" fmla="*/ 0 h 7"/>
                <a:gd name="T6" fmla="*/ 31 w 19"/>
                <a:gd name="T7" fmla="*/ 76 h 7"/>
                <a:gd name="T8" fmla="*/ 69 w 19"/>
                <a:gd name="T9" fmla="*/ 12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7252" name="Freeform 4674"/>
            <p:cNvSpPr>
              <a:spLocks/>
            </p:cNvSpPr>
            <p:nvPr/>
          </p:nvSpPr>
          <p:spPr bwMode="auto">
            <a:xfrm>
              <a:off x="3157" y="965"/>
              <a:ext cx="31" cy="2"/>
            </a:xfrm>
            <a:custGeom>
              <a:avLst/>
              <a:gdLst>
                <a:gd name="T0" fmla="*/ 106 w 28"/>
                <a:gd name="T1" fmla="*/ 0 h 2"/>
                <a:gd name="T2" fmla="*/ 0 w 28"/>
                <a:gd name="T3" fmla="*/ 0 h 2"/>
                <a:gd name="T4" fmla="*/ 55 w 28"/>
                <a:gd name="T5" fmla="*/ 2 h 2"/>
                <a:gd name="T6" fmla="*/ 10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7253" name="Freeform 4675"/>
            <p:cNvSpPr>
              <a:spLocks/>
            </p:cNvSpPr>
            <p:nvPr/>
          </p:nvSpPr>
          <p:spPr bwMode="auto">
            <a:xfrm>
              <a:off x="3192" y="958"/>
              <a:ext cx="32" cy="3"/>
            </a:xfrm>
            <a:custGeom>
              <a:avLst/>
              <a:gdLst>
                <a:gd name="T0" fmla="*/ 159 w 28"/>
                <a:gd name="T1" fmla="*/ 473 h 2"/>
                <a:gd name="T2" fmla="*/ 0 w 28"/>
                <a:gd name="T3" fmla="*/ 473 h 2"/>
                <a:gd name="T4" fmla="*/ 128 w 28"/>
                <a:gd name="T5" fmla="*/ 0 h 2"/>
                <a:gd name="T6" fmla="*/ 159 w 28"/>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37254" name="Freeform 4676"/>
            <p:cNvSpPr>
              <a:spLocks/>
            </p:cNvSpPr>
            <p:nvPr/>
          </p:nvSpPr>
          <p:spPr bwMode="auto">
            <a:xfrm>
              <a:off x="3849" y="1064"/>
              <a:ext cx="22" cy="6"/>
            </a:xfrm>
            <a:custGeom>
              <a:avLst/>
              <a:gdLst>
                <a:gd name="T0" fmla="*/ 125 w 19"/>
                <a:gd name="T1" fmla="*/ 0 h 5"/>
                <a:gd name="T2" fmla="*/ 0 w 19"/>
                <a:gd name="T3" fmla="*/ 35 h 5"/>
                <a:gd name="T4" fmla="*/ 125 w 19"/>
                <a:gd name="T5" fmla="*/ 50 h 5"/>
                <a:gd name="T6" fmla="*/ 125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7255" name="Freeform 4677"/>
            <p:cNvSpPr>
              <a:spLocks/>
            </p:cNvSpPr>
            <p:nvPr/>
          </p:nvSpPr>
          <p:spPr bwMode="auto">
            <a:xfrm>
              <a:off x="4889" y="1532"/>
              <a:ext cx="4" cy="15"/>
            </a:xfrm>
            <a:custGeom>
              <a:avLst/>
              <a:gdLst>
                <a:gd name="T0" fmla="*/ 2 w 5"/>
                <a:gd name="T1" fmla="*/ 61 h 12"/>
                <a:gd name="T2" fmla="*/ 0 w 5"/>
                <a:gd name="T3" fmla="*/ 231 h 12"/>
                <a:gd name="T4" fmla="*/ 0 w 5"/>
                <a:gd name="T5" fmla="*/ 0 h 12"/>
                <a:gd name="T6" fmla="*/ 2 w 5"/>
                <a:gd name="T7" fmla="*/ 6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7256" name="Freeform 4678"/>
            <p:cNvSpPr>
              <a:spLocks/>
            </p:cNvSpPr>
            <p:nvPr/>
          </p:nvSpPr>
          <p:spPr bwMode="auto">
            <a:xfrm>
              <a:off x="4830" y="1667"/>
              <a:ext cx="8" cy="15"/>
            </a:xfrm>
            <a:custGeom>
              <a:avLst/>
              <a:gdLst>
                <a:gd name="T0" fmla="*/ 38 w 7"/>
                <a:gd name="T1" fmla="*/ 0 h 12"/>
                <a:gd name="T2" fmla="*/ 0 w 7"/>
                <a:gd name="T3" fmla="*/ 231 h 12"/>
                <a:gd name="T4" fmla="*/ 0 w 7"/>
                <a:gd name="T5" fmla="*/ 61 h 12"/>
                <a:gd name="T6" fmla="*/ 38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7257" name="Freeform 4679"/>
            <p:cNvSpPr>
              <a:spLocks/>
            </p:cNvSpPr>
            <p:nvPr/>
          </p:nvSpPr>
          <p:spPr bwMode="auto">
            <a:xfrm>
              <a:off x="4198" y="1070"/>
              <a:ext cx="9" cy="6"/>
            </a:xfrm>
            <a:custGeom>
              <a:avLst/>
              <a:gdLst>
                <a:gd name="T0" fmla="*/ 9 w 9"/>
                <a:gd name="T1" fmla="*/ 0 h 5"/>
                <a:gd name="T2" fmla="*/ 0 w 9"/>
                <a:gd name="T3" fmla="*/ 0 h 5"/>
                <a:gd name="T4" fmla="*/ 9 w 9"/>
                <a:gd name="T5" fmla="*/ 50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37258" name="Freeform 4680"/>
            <p:cNvSpPr>
              <a:spLocks/>
            </p:cNvSpPr>
            <p:nvPr/>
          </p:nvSpPr>
          <p:spPr bwMode="auto">
            <a:xfrm>
              <a:off x="3012" y="965"/>
              <a:ext cx="31" cy="2"/>
            </a:xfrm>
            <a:custGeom>
              <a:avLst/>
              <a:gdLst>
                <a:gd name="T0" fmla="*/ 106 w 28"/>
                <a:gd name="T1" fmla="*/ 0 h 2"/>
                <a:gd name="T2" fmla="*/ 0 w 28"/>
                <a:gd name="T3" fmla="*/ 2 h 2"/>
                <a:gd name="T4" fmla="*/ 27 w 28"/>
                <a:gd name="T5" fmla="*/ 0 h 2"/>
                <a:gd name="T6" fmla="*/ 10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7259" name="Freeform 4681"/>
            <p:cNvSpPr>
              <a:spLocks/>
            </p:cNvSpPr>
            <p:nvPr/>
          </p:nvSpPr>
          <p:spPr bwMode="auto">
            <a:xfrm>
              <a:off x="3463" y="1100"/>
              <a:ext cx="14" cy="5"/>
            </a:xfrm>
            <a:custGeom>
              <a:avLst/>
              <a:gdLst>
                <a:gd name="T0" fmla="*/ 89 w 12"/>
                <a:gd name="T1" fmla="*/ 0 h 4"/>
                <a:gd name="T2" fmla="*/ 0 w 12"/>
                <a:gd name="T3" fmla="*/ 76 h 4"/>
                <a:gd name="T4" fmla="*/ 0 w 12"/>
                <a:gd name="T5" fmla="*/ 0 h 4"/>
                <a:gd name="T6" fmla="*/ 89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37260" name="Freeform 4682"/>
            <p:cNvSpPr>
              <a:spLocks/>
            </p:cNvSpPr>
            <p:nvPr/>
          </p:nvSpPr>
          <p:spPr bwMode="auto">
            <a:xfrm>
              <a:off x="3139" y="970"/>
              <a:ext cx="21" cy="3"/>
            </a:xfrm>
            <a:custGeom>
              <a:avLst/>
              <a:gdLst>
                <a:gd name="T0" fmla="*/ 69 w 19"/>
                <a:gd name="T1" fmla="*/ 0 h 3"/>
                <a:gd name="T2" fmla="*/ 0 w 19"/>
                <a:gd name="T3" fmla="*/ 0 h 3"/>
                <a:gd name="T4" fmla="*/ 34 w 19"/>
                <a:gd name="T5" fmla="*/ 3 h 3"/>
                <a:gd name="T6" fmla="*/ 69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7261" name="Freeform 4683"/>
            <p:cNvSpPr>
              <a:spLocks/>
            </p:cNvSpPr>
            <p:nvPr/>
          </p:nvSpPr>
          <p:spPr bwMode="auto">
            <a:xfrm>
              <a:off x="4950" y="1436"/>
              <a:ext cx="25" cy="14"/>
            </a:xfrm>
            <a:custGeom>
              <a:avLst/>
              <a:gdLst>
                <a:gd name="T0" fmla="*/ 68 w 23"/>
                <a:gd name="T1" fmla="*/ 89 h 12"/>
                <a:gd name="T2" fmla="*/ 0 w 23"/>
                <a:gd name="T3" fmla="*/ 0 h 12"/>
                <a:gd name="T4" fmla="*/ 58 w 23"/>
                <a:gd name="T5" fmla="*/ 55 h 12"/>
                <a:gd name="T6" fmla="*/ 68 w 23"/>
                <a:gd name="T7" fmla="*/ 8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37262" name="Freeform 4684"/>
            <p:cNvSpPr>
              <a:spLocks/>
            </p:cNvSpPr>
            <p:nvPr/>
          </p:nvSpPr>
          <p:spPr bwMode="auto">
            <a:xfrm>
              <a:off x="4104" y="1040"/>
              <a:ext cx="13" cy="9"/>
            </a:xfrm>
            <a:custGeom>
              <a:avLst/>
              <a:gdLst>
                <a:gd name="T0" fmla="*/ 33 w 12"/>
                <a:gd name="T1" fmla="*/ 126 h 7"/>
                <a:gd name="T2" fmla="*/ 0 w 12"/>
                <a:gd name="T3" fmla="*/ 0 h 7"/>
                <a:gd name="T4" fmla="*/ 33 w 12"/>
                <a:gd name="T5" fmla="*/ 180 h 7"/>
                <a:gd name="T6" fmla="*/ 33 w 12"/>
                <a:gd name="T7" fmla="*/ 12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7263" name="Freeform 4685"/>
            <p:cNvSpPr>
              <a:spLocks/>
            </p:cNvSpPr>
            <p:nvPr/>
          </p:nvSpPr>
          <p:spPr bwMode="auto">
            <a:xfrm>
              <a:off x="2831" y="1360"/>
              <a:ext cx="12" cy="2"/>
            </a:xfrm>
            <a:custGeom>
              <a:avLst/>
              <a:gdLst>
                <a:gd name="T0" fmla="*/ 32 w 11"/>
                <a:gd name="T1" fmla="*/ 2 h 2"/>
                <a:gd name="T2" fmla="*/ 0 w 11"/>
                <a:gd name="T3" fmla="*/ 2 h 2"/>
                <a:gd name="T4" fmla="*/ 4 w 11"/>
                <a:gd name="T5" fmla="*/ 0 h 2"/>
                <a:gd name="T6" fmla="*/ 32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37264" name="Freeform 468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7265" name="Freeform 4687"/>
            <p:cNvSpPr>
              <a:spLocks/>
            </p:cNvSpPr>
            <p:nvPr/>
          </p:nvSpPr>
          <p:spPr bwMode="auto">
            <a:xfrm>
              <a:off x="2771" y="1559"/>
              <a:ext cx="91" cy="33"/>
            </a:xfrm>
            <a:custGeom>
              <a:avLst/>
              <a:gdLst>
                <a:gd name="T0" fmla="*/ 148 w 80"/>
                <a:gd name="T1" fmla="*/ 0 h 26"/>
                <a:gd name="T2" fmla="*/ 148 w 80"/>
                <a:gd name="T3" fmla="*/ 0 h 26"/>
                <a:gd name="T4" fmla="*/ 141 w 80"/>
                <a:gd name="T5" fmla="*/ 58 h 26"/>
                <a:gd name="T6" fmla="*/ 111 w 80"/>
                <a:gd name="T7" fmla="*/ 94 h 26"/>
                <a:gd name="T8" fmla="*/ 111 w 80"/>
                <a:gd name="T9" fmla="*/ 155 h 26"/>
                <a:gd name="T10" fmla="*/ 84 w 80"/>
                <a:gd name="T11" fmla="*/ 250 h 26"/>
                <a:gd name="T12" fmla="*/ 47 w 80"/>
                <a:gd name="T13" fmla="*/ 250 h 26"/>
                <a:gd name="T14" fmla="*/ 25 w 80"/>
                <a:gd name="T15" fmla="*/ 317 h 26"/>
                <a:gd name="T16" fmla="*/ 0 w 80"/>
                <a:gd name="T17" fmla="*/ 250 h 26"/>
                <a:gd name="T18" fmla="*/ 47 w 80"/>
                <a:gd name="T19" fmla="*/ 575 h 26"/>
                <a:gd name="T20" fmla="*/ 74 w 80"/>
                <a:gd name="T21" fmla="*/ 575 h 26"/>
                <a:gd name="T22" fmla="*/ 160 w 80"/>
                <a:gd name="T23" fmla="*/ 575 h 26"/>
                <a:gd name="T24" fmla="*/ 272 w 80"/>
                <a:gd name="T25" fmla="*/ 407 h 26"/>
                <a:gd name="T26" fmla="*/ 398 w 80"/>
                <a:gd name="T27" fmla="*/ 407 h 26"/>
                <a:gd name="T28" fmla="*/ 427 w 80"/>
                <a:gd name="T29" fmla="*/ 155 h 26"/>
                <a:gd name="T30" fmla="*/ 321 w 80"/>
                <a:gd name="T31" fmla="*/ 58 h 26"/>
                <a:gd name="T32" fmla="*/ 247 w 80"/>
                <a:gd name="T33" fmla="*/ 58 h 26"/>
                <a:gd name="T34" fmla="*/ 235 w 80"/>
                <a:gd name="T35" fmla="*/ 0 h 26"/>
                <a:gd name="T36" fmla="*/ 14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37266" name="Freeform 4688"/>
            <p:cNvSpPr>
              <a:spLocks/>
            </p:cNvSpPr>
            <p:nvPr/>
          </p:nvSpPr>
          <p:spPr bwMode="auto">
            <a:xfrm>
              <a:off x="2727" y="1615"/>
              <a:ext cx="46" cy="32"/>
            </a:xfrm>
            <a:custGeom>
              <a:avLst/>
              <a:gdLst>
                <a:gd name="T0" fmla="*/ 7 w 43"/>
                <a:gd name="T1" fmla="*/ 388 h 26"/>
                <a:gd name="T2" fmla="*/ 34 w 43"/>
                <a:gd name="T3" fmla="*/ 388 h 26"/>
                <a:gd name="T4" fmla="*/ 39 w 43"/>
                <a:gd name="T5" fmla="*/ 315 h 26"/>
                <a:gd name="T6" fmla="*/ 45 w 43"/>
                <a:gd name="T7" fmla="*/ 336 h 26"/>
                <a:gd name="T8" fmla="*/ 45 w 43"/>
                <a:gd name="T9" fmla="*/ 336 h 26"/>
                <a:gd name="T10" fmla="*/ 55 w 43"/>
                <a:gd name="T11" fmla="*/ 388 h 26"/>
                <a:gd name="T12" fmla="*/ 63 w 43"/>
                <a:gd name="T13" fmla="*/ 388 h 26"/>
                <a:gd name="T14" fmla="*/ 63 w 43"/>
                <a:gd name="T15" fmla="*/ 315 h 26"/>
                <a:gd name="T16" fmla="*/ 63 w 43"/>
                <a:gd name="T17" fmla="*/ 315 h 26"/>
                <a:gd name="T18" fmla="*/ 73 w 43"/>
                <a:gd name="T19" fmla="*/ 267 h 26"/>
                <a:gd name="T20" fmla="*/ 78 w 43"/>
                <a:gd name="T21" fmla="*/ 267 h 26"/>
                <a:gd name="T22" fmla="*/ 73 w 43"/>
                <a:gd name="T23" fmla="*/ 245 h 26"/>
                <a:gd name="T24" fmla="*/ 73 w 43"/>
                <a:gd name="T25" fmla="*/ 208 h 26"/>
                <a:gd name="T26" fmla="*/ 73 w 43"/>
                <a:gd name="T27" fmla="*/ 137 h 26"/>
                <a:gd name="T28" fmla="*/ 78 w 43"/>
                <a:gd name="T29" fmla="*/ 137 h 26"/>
                <a:gd name="T30" fmla="*/ 88 w 43"/>
                <a:gd name="T31" fmla="*/ 137 h 26"/>
                <a:gd name="T32" fmla="*/ 98 w 43"/>
                <a:gd name="T33" fmla="*/ 111 h 26"/>
                <a:gd name="T34" fmla="*/ 102 w 43"/>
                <a:gd name="T35" fmla="*/ 111 h 26"/>
                <a:gd name="T36" fmla="*/ 102 w 43"/>
                <a:gd name="T37" fmla="*/ 59 h 26"/>
                <a:gd name="T38" fmla="*/ 92 w 43"/>
                <a:gd name="T39" fmla="*/ 2 h 26"/>
                <a:gd name="T40" fmla="*/ 88 w 43"/>
                <a:gd name="T41" fmla="*/ 0 h 26"/>
                <a:gd name="T42" fmla="*/ 24 w 43"/>
                <a:gd name="T43" fmla="*/ 111 h 26"/>
                <a:gd name="T44" fmla="*/ 3 w 43"/>
                <a:gd name="T45" fmla="*/ 59 h 26"/>
                <a:gd name="T46" fmla="*/ 0 w 43"/>
                <a:gd name="T47" fmla="*/ 169 h 26"/>
                <a:gd name="T48" fmla="*/ 5 w 43"/>
                <a:gd name="T49" fmla="*/ 336 h 26"/>
                <a:gd name="T50" fmla="*/ 7 w 43"/>
                <a:gd name="T51" fmla="*/ 38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37267" name="Freeform 4689"/>
            <p:cNvSpPr>
              <a:spLocks/>
            </p:cNvSpPr>
            <p:nvPr/>
          </p:nvSpPr>
          <p:spPr bwMode="auto">
            <a:xfrm>
              <a:off x="2675" y="1165"/>
              <a:ext cx="160" cy="268"/>
            </a:xfrm>
            <a:custGeom>
              <a:avLst/>
              <a:gdLst>
                <a:gd name="T0" fmla="*/ 400 w 144"/>
                <a:gd name="T1" fmla="*/ 1270 h 217"/>
                <a:gd name="T2" fmla="*/ 333 w 144"/>
                <a:gd name="T3" fmla="*/ 1459 h 217"/>
                <a:gd name="T4" fmla="*/ 293 w 144"/>
                <a:gd name="T5" fmla="*/ 1568 h 217"/>
                <a:gd name="T6" fmla="*/ 287 w 144"/>
                <a:gd name="T7" fmla="*/ 1770 h 217"/>
                <a:gd name="T8" fmla="*/ 354 w 144"/>
                <a:gd name="T9" fmla="*/ 2130 h 217"/>
                <a:gd name="T10" fmla="*/ 333 w 144"/>
                <a:gd name="T11" fmla="*/ 2382 h 217"/>
                <a:gd name="T12" fmla="*/ 318 w 144"/>
                <a:gd name="T13" fmla="*/ 2308 h 217"/>
                <a:gd name="T14" fmla="*/ 360 w 144"/>
                <a:gd name="T15" fmla="*/ 2382 h 217"/>
                <a:gd name="T16" fmla="*/ 318 w 144"/>
                <a:gd name="T17" fmla="*/ 2423 h 217"/>
                <a:gd name="T18" fmla="*/ 276 w 144"/>
                <a:gd name="T19" fmla="*/ 2564 h 217"/>
                <a:gd name="T20" fmla="*/ 280 w 144"/>
                <a:gd name="T21" fmla="*/ 2712 h 217"/>
                <a:gd name="T22" fmla="*/ 280 w 144"/>
                <a:gd name="T23" fmla="*/ 2749 h 217"/>
                <a:gd name="T24" fmla="*/ 258 w 144"/>
                <a:gd name="T25" fmla="*/ 3157 h 217"/>
                <a:gd name="T26" fmla="*/ 169 w 144"/>
                <a:gd name="T27" fmla="*/ 3377 h 217"/>
                <a:gd name="T28" fmla="*/ 97 w 144"/>
                <a:gd name="T29" fmla="*/ 3157 h 217"/>
                <a:gd name="T30" fmla="*/ 33 w 144"/>
                <a:gd name="T31" fmla="*/ 2749 h 217"/>
                <a:gd name="T32" fmla="*/ 27 w 144"/>
                <a:gd name="T33" fmla="*/ 2643 h 217"/>
                <a:gd name="T34" fmla="*/ 0 w 144"/>
                <a:gd name="T35" fmla="*/ 2503 h 217"/>
                <a:gd name="T36" fmla="*/ 46 w 144"/>
                <a:gd name="T37" fmla="*/ 2250 h 217"/>
                <a:gd name="T38" fmla="*/ 57 w 144"/>
                <a:gd name="T39" fmla="*/ 1937 h 217"/>
                <a:gd name="T40" fmla="*/ 33 w 144"/>
                <a:gd name="T41" fmla="*/ 1770 h 217"/>
                <a:gd name="T42" fmla="*/ 27 w 144"/>
                <a:gd name="T43" fmla="*/ 1270 h 217"/>
                <a:gd name="T44" fmla="*/ 121 w 144"/>
                <a:gd name="T45" fmla="*/ 1131 h 217"/>
                <a:gd name="T46" fmla="*/ 133 w 144"/>
                <a:gd name="T47" fmla="*/ 768 h 217"/>
                <a:gd name="T48" fmla="*/ 169 w 144"/>
                <a:gd name="T49" fmla="*/ 651 h 217"/>
                <a:gd name="T50" fmla="*/ 204 w 144"/>
                <a:gd name="T51" fmla="*/ 256 h 217"/>
                <a:gd name="T52" fmla="*/ 276 w 144"/>
                <a:gd name="T53" fmla="*/ 115 h 217"/>
                <a:gd name="T54" fmla="*/ 354 w 144"/>
                <a:gd name="T55" fmla="*/ 0 h 217"/>
                <a:gd name="T56" fmla="*/ 507 w 144"/>
                <a:gd name="T57" fmla="*/ 216 h 217"/>
                <a:gd name="T58" fmla="*/ 566 w 144"/>
                <a:gd name="T59" fmla="*/ 768 h 217"/>
                <a:gd name="T60" fmla="*/ 490 w 144"/>
                <a:gd name="T61" fmla="*/ 768 h 217"/>
                <a:gd name="T62" fmla="*/ 474 w 144"/>
                <a:gd name="T63" fmla="*/ 804 h 217"/>
                <a:gd name="T64" fmla="*/ 437 w 144"/>
                <a:gd name="T65" fmla="*/ 987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37268" name="Freeform 4690"/>
            <p:cNvSpPr>
              <a:spLocks/>
            </p:cNvSpPr>
            <p:nvPr/>
          </p:nvSpPr>
          <p:spPr bwMode="auto">
            <a:xfrm>
              <a:off x="2777" y="1384"/>
              <a:ext cx="7" cy="16"/>
            </a:xfrm>
            <a:custGeom>
              <a:avLst/>
              <a:gdLst>
                <a:gd name="T0" fmla="*/ 7 w 7"/>
                <a:gd name="T1" fmla="*/ 0 h 14"/>
                <a:gd name="T2" fmla="*/ 7 w 7"/>
                <a:gd name="T3" fmla="*/ 2 h 14"/>
                <a:gd name="T4" fmla="*/ 5 w 7"/>
                <a:gd name="T5" fmla="*/ 70 h 14"/>
                <a:gd name="T6" fmla="*/ 5 w 7"/>
                <a:gd name="T7" fmla="*/ 80 h 14"/>
                <a:gd name="T8" fmla="*/ 0 w 7"/>
                <a:gd name="T9" fmla="*/ 38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7269" name="Freeform 4691"/>
            <p:cNvSpPr>
              <a:spLocks/>
            </p:cNvSpPr>
            <p:nvPr/>
          </p:nvSpPr>
          <p:spPr bwMode="auto">
            <a:xfrm>
              <a:off x="2610" y="1597"/>
              <a:ext cx="69" cy="38"/>
            </a:xfrm>
            <a:custGeom>
              <a:avLst/>
              <a:gdLst>
                <a:gd name="T0" fmla="*/ 235 w 62"/>
                <a:gd name="T1" fmla="*/ 260 h 31"/>
                <a:gd name="T2" fmla="*/ 223 w 62"/>
                <a:gd name="T3" fmla="*/ 333 h 31"/>
                <a:gd name="T4" fmla="*/ 183 w 62"/>
                <a:gd name="T5" fmla="*/ 333 h 31"/>
                <a:gd name="T6" fmla="*/ 164 w 62"/>
                <a:gd name="T7" fmla="*/ 444 h 31"/>
                <a:gd name="T8" fmla="*/ 124 w 62"/>
                <a:gd name="T9" fmla="*/ 333 h 31"/>
                <a:gd name="T10" fmla="*/ 97 w 62"/>
                <a:gd name="T11" fmla="*/ 444 h 31"/>
                <a:gd name="T12" fmla="*/ 57 w 62"/>
                <a:gd name="T13" fmla="*/ 444 h 31"/>
                <a:gd name="T14" fmla="*/ 27 w 62"/>
                <a:gd name="T15" fmla="*/ 310 h 31"/>
                <a:gd name="T16" fmla="*/ 0 w 62"/>
                <a:gd name="T17" fmla="*/ 333 h 31"/>
                <a:gd name="T18" fmla="*/ 46 w 62"/>
                <a:gd name="T19" fmla="*/ 107 h 31"/>
                <a:gd name="T20" fmla="*/ 69 w 62"/>
                <a:gd name="T21" fmla="*/ 71 h 31"/>
                <a:gd name="T22" fmla="*/ 77 w 62"/>
                <a:gd name="T23" fmla="*/ 47 h 31"/>
                <a:gd name="T24" fmla="*/ 147 w 62"/>
                <a:gd name="T25" fmla="*/ 0 h 31"/>
                <a:gd name="T26" fmla="*/ 190 w 62"/>
                <a:gd name="T27" fmla="*/ 71 h 31"/>
                <a:gd name="T28" fmla="*/ 190 w 62"/>
                <a:gd name="T29" fmla="*/ 107 h 31"/>
                <a:gd name="T30" fmla="*/ 190 w 62"/>
                <a:gd name="T31" fmla="*/ 137 h 31"/>
                <a:gd name="T32" fmla="*/ 190 w 62"/>
                <a:gd name="T33" fmla="*/ 168 h 31"/>
                <a:gd name="T34" fmla="*/ 204 w 62"/>
                <a:gd name="T35" fmla="*/ 168 h 31"/>
                <a:gd name="T36" fmla="*/ 253 w 62"/>
                <a:gd name="T37" fmla="*/ 206 h 31"/>
                <a:gd name="T38" fmla="*/ 253 w 62"/>
                <a:gd name="T39" fmla="*/ 244 h 31"/>
                <a:gd name="T40" fmla="*/ 235 w 62"/>
                <a:gd name="T41" fmla="*/ 26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7270" name="Freeform 4692"/>
            <p:cNvSpPr>
              <a:spLocks/>
            </p:cNvSpPr>
            <p:nvPr/>
          </p:nvSpPr>
          <p:spPr bwMode="auto">
            <a:xfrm>
              <a:off x="2855" y="1495"/>
              <a:ext cx="287" cy="172"/>
            </a:xfrm>
            <a:custGeom>
              <a:avLst/>
              <a:gdLst>
                <a:gd name="T0" fmla="*/ 594 w 256"/>
                <a:gd name="T1" fmla="*/ 0 h 139"/>
                <a:gd name="T2" fmla="*/ 556 w 256"/>
                <a:gd name="T3" fmla="*/ 61 h 139"/>
                <a:gd name="T4" fmla="*/ 481 w 256"/>
                <a:gd name="T5" fmla="*/ 176 h 139"/>
                <a:gd name="T6" fmla="*/ 481 w 256"/>
                <a:gd name="T7" fmla="*/ 317 h 139"/>
                <a:gd name="T8" fmla="*/ 376 w 256"/>
                <a:gd name="T9" fmla="*/ 218 h 139"/>
                <a:gd name="T10" fmla="*/ 276 w 256"/>
                <a:gd name="T11" fmla="*/ 142 h 139"/>
                <a:gd name="T12" fmla="*/ 169 w 256"/>
                <a:gd name="T13" fmla="*/ 142 h 139"/>
                <a:gd name="T14" fmla="*/ 62 w 256"/>
                <a:gd name="T15" fmla="*/ 142 h 139"/>
                <a:gd name="T16" fmla="*/ 98 w 256"/>
                <a:gd name="T17" fmla="*/ 452 h 139"/>
                <a:gd name="T18" fmla="*/ 98 w 256"/>
                <a:gd name="T19" fmla="*/ 559 h 139"/>
                <a:gd name="T20" fmla="*/ 30 w 256"/>
                <a:gd name="T21" fmla="*/ 862 h 139"/>
                <a:gd name="T22" fmla="*/ 24 w 256"/>
                <a:gd name="T23" fmla="*/ 933 h 139"/>
                <a:gd name="T24" fmla="*/ 0 w 256"/>
                <a:gd name="T25" fmla="*/ 1136 h 139"/>
                <a:gd name="T26" fmla="*/ 54 w 256"/>
                <a:gd name="T27" fmla="*/ 1244 h 139"/>
                <a:gd name="T28" fmla="*/ 54 w 256"/>
                <a:gd name="T29" fmla="*/ 1244 h 139"/>
                <a:gd name="T30" fmla="*/ 178 w 256"/>
                <a:gd name="T31" fmla="*/ 1279 h 139"/>
                <a:gd name="T32" fmla="*/ 284 w 256"/>
                <a:gd name="T33" fmla="*/ 1155 h 139"/>
                <a:gd name="T34" fmla="*/ 335 w 256"/>
                <a:gd name="T35" fmla="*/ 1005 h 139"/>
                <a:gd name="T36" fmla="*/ 357 w 256"/>
                <a:gd name="T37" fmla="*/ 1059 h 139"/>
                <a:gd name="T38" fmla="*/ 407 w 256"/>
                <a:gd name="T39" fmla="*/ 1198 h 139"/>
                <a:gd name="T40" fmla="*/ 448 w 256"/>
                <a:gd name="T41" fmla="*/ 1395 h 139"/>
                <a:gd name="T42" fmla="*/ 502 w 256"/>
                <a:gd name="T43" fmla="*/ 1539 h 139"/>
                <a:gd name="T44" fmla="*/ 556 w 256"/>
                <a:gd name="T45" fmla="*/ 1683 h 139"/>
                <a:gd name="T46" fmla="*/ 594 w 256"/>
                <a:gd name="T47" fmla="*/ 1583 h 139"/>
                <a:gd name="T48" fmla="*/ 619 w 256"/>
                <a:gd name="T49" fmla="*/ 1621 h 139"/>
                <a:gd name="T50" fmla="*/ 619 w 256"/>
                <a:gd name="T51" fmla="*/ 1463 h 139"/>
                <a:gd name="T52" fmla="*/ 626 w 256"/>
                <a:gd name="T53" fmla="*/ 1583 h 139"/>
                <a:gd name="T54" fmla="*/ 674 w 256"/>
                <a:gd name="T55" fmla="*/ 1621 h 139"/>
                <a:gd name="T56" fmla="*/ 604 w 256"/>
                <a:gd name="T57" fmla="*/ 1621 h 139"/>
                <a:gd name="T58" fmla="*/ 626 w 256"/>
                <a:gd name="T59" fmla="*/ 1683 h 139"/>
                <a:gd name="T60" fmla="*/ 677 w 256"/>
                <a:gd name="T61" fmla="*/ 1768 h 139"/>
                <a:gd name="T62" fmla="*/ 743 w 256"/>
                <a:gd name="T63" fmla="*/ 1768 h 139"/>
                <a:gd name="T64" fmla="*/ 677 w 256"/>
                <a:gd name="T65" fmla="*/ 1959 h 139"/>
                <a:gd name="T66" fmla="*/ 720 w 256"/>
                <a:gd name="T67" fmla="*/ 2006 h 139"/>
                <a:gd name="T68" fmla="*/ 757 w 256"/>
                <a:gd name="T69" fmla="*/ 2101 h 139"/>
                <a:gd name="T70" fmla="*/ 759 w 256"/>
                <a:gd name="T71" fmla="*/ 2225 h 139"/>
                <a:gd name="T72" fmla="*/ 849 w 256"/>
                <a:gd name="T73" fmla="*/ 2101 h 139"/>
                <a:gd name="T74" fmla="*/ 886 w 256"/>
                <a:gd name="T75" fmla="*/ 2065 h 139"/>
                <a:gd name="T76" fmla="*/ 934 w 256"/>
                <a:gd name="T77" fmla="*/ 2006 h 139"/>
                <a:gd name="T78" fmla="*/ 880 w 256"/>
                <a:gd name="T79" fmla="*/ 1959 h 139"/>
                <a:gd name="T80" fmla="*/ 813 w 256"/>
                <a:gd name="T81" fmla="*/ 1800 h 139"/>
                <a:gd name="T82" fmla="*/ 837 w 256"/>
                <a:gd name="T83" fmla="*/ 1683 h 139"/>
                <a:gd name="T84" fmla="*/ 824 w 256"/>
                <a:gd name="T85" fmla="*/ 1768 h 139"/>
                <a:gd name="T86" fmla="*/ 837 w 256"/>
                <a:gd name="T87" fmla="*/ 1683 h 139"/>
                <a:gd name="T88" fmla="*/ 934 w 256"/>
                <a:gd name="T89" fmla="*/ 1583 h 139"/>
                <a:gd name="T90" fmla="*/ 1021 w 256"/>
                <a:gd name="T91" fmla="*/ 1411 h 139"/>
                <a:gd name="T92" fmla="*/ 1055 w 256"/>
                <a:gd name="T93" fmla="*/ 1411 h 139"/>
                <a:gd name="T94" fmla="*/ 1085 w 256"/>
                <a:gd name="T95" fmla="*/ 1279 h 139"/>
                <a:gd name="T96" fmla="*/ 1133 w 256"/>
                <a:gd name="T97" fmla="*/ 1198 h 139"/>
                <a:gd name="T98" fmla="*/ 1085 w 256"/>
                <a:gd name="T99" fmla="*/ 782 h 139"/>
                <a:gd name="T100" fmla="*/ 993 w 256"/>
                <a:gd name="T101" fmla="*/ 669 h 139"/>
                <a:gd name="T102" fmla="*/ 907 w 256"/>
                <a:gd name="T103" fmla="*/ 559 h 139"/>
                <a:gd name="T104" fmla="*/ 872 w 256"/>
                <a:gd name="T105" fmla="*/ 632 h 139"/>
                <a:gd name="T106" fmla="*/ 787 w 256"/>
                <a:gd name="T107" fmla="*/ 365 h 139"/>
                <a:gd name="T108" fmla="*/ 707 w 256"/>
                <a:gd name="T109" fmla="*/ 115 h 139"/>
                <a:gd name="T110" fmla="*/ 702 w 256"/>
                <a:gd name="T111" fmla="*/ 2 h 139"/>
                <a:gd name="T112" fmla="*/ 594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37271" name="Freeform 4693"/>
            <p:cNvSpPr>
              <a:spLocks/>
            </p:cNvSpPr>
            <p:nvPr/>
          </p:nvSpPr>
          <p:spPr bwMode="auto">
            <a:xfrm>
              <a:off x="2808" y="1689"/>
              <a:ext cx="22" cy="30"/>
            </a:xfrm>
            <a:custGeom>
              <a:avLst/>
              <a:gdLst>
                <a:gd name="T0" fmla="*/ 76 w 19"/>
                <a:gd name="T1" fmla="*/ 0 h 30"/>
                <a:gd name="T2" fmla="*/ 60 w 19"/>
                <a:gd name="T3" fmla="*/ 0 h 30"/>
                <a:gd name="T4" fmla="*/ 45 w 19"/>
                <a:gd name="T5" fmla="*/ 0 h 30"/>
                <a:gd name="T6" fmla="*/ 29 w 19"/>
                <a:gd name="T7" fmla="*/ 7 h 30"/>
                <a:gd name="T8" fmla="*/ 2 w 19"/>
                <a:gd name="T9" fmla="*/ 7 h 30"/>
                <a:gd name="T10" fmla="*/ 29 w 19"/>
                <a:gd name="T11" fmla="*/ 15 h 30"/>
                <a:gd name="T12" fmla="*/ 2 w 19"/>
                <a:gd name="T13" fmla="*/ 15 h 30"/>
                <a:gd name="T14" fmla="*/ 0 w 19"/>
                <a:gd name="T15" fmla="*/ 19 h 30"/>
                <a:gd name="T16" fmla="*/ 76 w 19"/>
                <a:gd name="T17" fmla="*/ 28 h 30"/>
                <a:gd name="T18" fmla="*/ 108 w 19"/>
                <a:gd name="T19" fmla="*/ 30 h 30"/>
                <a:gd name="T20" fmla="*/ 125 w 19"/>
                <a:gd name="T21" fmla="*/ 15 h 30"/>
                <a:gd name="T22" fmla="*/ 102 w 19"/>
                <a:gd name="T23" fmla="*/ 8 h 30"/>
                <a:gd name="T24" fmla="*/ 76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37272" name="Freeform 4694"/>
            <p:cNvSpPr>
              <a:spLocks/>
            </p:cNvSpPr>
            <p:nvPr/>
          </p:nvSpPr>
          <p:spPr bwMode="auto">
            <a:xfrm>
              <a:off x="535" y="1109"/>
              <a:ext cx="1146" cy="620"/>
            </a:xfrm>
            <a:custGeom>
              <a:avLst/>
              <a:gdLst>
                <a:gd name="T0" fmla="*/ 3371 w 1025"/>
                <a:gd name="T1" fmla="*/ 1349 h 501"/>
                <a:gd name="T2" fmla="*/ 3562 w 1025"/>
                <a:gd name="T3" fmla="*/ 559 h 501"/>
                <a:gd name="T4" fmla="*/ 3211 w 1025"/>
                <a:gd name="T5" fmla="*/ 881 h 501"/>
                <a:gd name="T6" fmla="*/ 3068 w 1025"/>
                <a:gd name="T7" fmla="*/ 535 h 501"/>
                <a:gd name="T8" fmla="*/ 3059 w 1025"/>
                <a:gd name="T9" fmla="*/ 62 h 501"/>
                <a:gd name="T10" fmla="*/ 3005 w 1025"/>
                <a:gd name="T11" fmla="*/ 650 h 501"/>
                <a:gd name="T12" fmla="*/ 2784 w 1025"/>
                <a:gd name="T13" fmla="*/ 1198 h 501"/>
                <a:gd name="T14" fmla="*/ 2828 w 1025"/>
                <a:gd name="T15" fmla="*/ 881 h 501"/>
                <a:gd name="T16" fmla="*/ 2651 w 1025"/>
                <a:gd name="T17" fmla="*/ 1014 h 501"/>
                <a:gd name="T18" fmla="*/ 2312 w 1025"/>
                <a:gd name="T19" fmla="*/ 863 h 501"/>
                <a:gd name="T20" fmla="*/ 2167 w 1025"/>
                <a:gd name="T21" fmla="*/ 1059 h 501"/>
                <a:gd name="T22" fmla="*/ 1855 w 1025"/>
                <a:gd name="T23" fmla="*/ 747 h 501"/>
                <a:gd name="T24" fmla="*/ 1461 w 1025"/>
                <a:gd name="T25" fmla="*/ 559 h 501"/>
                <a:gd name="T26" fmla="*/ 1234 w 1025"/>
                <a:gd name="T27" fmla="*/ 452 h 501"/>
                <a:gd name="T28" fmla="*/ 540 w 1025"/>
                <a:gd name="T29" fmla="*/ 1137 h 501"/>
                <a:gd name="T30" fmla="*/ 104 w 1025"/>
                <a:gd name="T31" fmla="*/ 3018 h 501"/>
                <a:gd name="T32" fmla="*/ 316 w 1025"/>
                <a:gd name="T33" fmla="*/ 4037 h 501"/>
                <a:gd name="T34" fmla="*/ 203 w 1025"/>
                <a:gd name="T35" fmla="*/ 4403 h 501"/>
                <a:gd name="T36" fmla="*/ 275 w 1025"/>
                <a:gd name="T37" fmla="*/ 4750 h 501"/>
                <a:gd name="T38" fmla="*/ 275 w 1025"/>
                <a:gd name="T39" fmla="*/ 5123 h 501"/>
                <a:gd name="T40" fmla="*/ 162 w 1025"/>
                <a:gd name="T41" fmla="*/ 5354 h 501"/>
                <a:gd name="T42" fmla="*/ 253 w 1025"/>
                <a:gd name="T43" fmla="*/ 5449 h 501"/>
                <a:gd name="T44" fmla="*/ 300 w 1025"/>
                <a:gd name="T45" fmla="*/ 5720 h 501"/>
                <a:gd name="T46" fmla="*/ 328 w 1025"/>
                <a:gd name="T47" fmla="*/ 5927 h 501"/>
                <a:gd name="T48" fmla="*/ 1155 w 1025"/>
                <a:gd name="T49" fmla="*/ 5927 h 501"/>
                <a:gd name="T50" fmla="*/ 1989 w 1025"/>
                <a:gd name="T51" fmla="*/ 5842 h 501"/>
                <a:gd name="T52" fmla="*/ 2471 w 1025"/>
                <a:gd name="T53" fmla="*/ 6529 h 501"/>
                <a:gd name="T54" fmla="*/ 2454 w 1025"/>
                <a:gd name="T55" fmla="*/ 7881 h 501"/>
                <a:gd name="T56" fmla="*/ 2956 w 1025"/>
                <a:gd name="T57" fmla="*/ 7275 h 501"/>
                <a:gd name="T58" fmla="*/ 3480 w 1025"/>
                <a:gd name="T59" fmla="*/ 6413 h 501"/>
                <a:gd name="T60" fmla="*/ 3683 w 1025"/>
                <a:gd name="T61" fmla="*/ 6790 h 501"/>
                <a:gd name="T62" fmla="*/ 3577 w 1025"/>
                <a:gd name="T63" fmla="*/ 7165 h 501"/>
                <a:gd name="T64" fmla="*/ 3886 w 1025"/>
                <a:gd name="T65" fmla="*/ 6988 h 501"/>
                <a:gd name="T66" fmla="*/ 3675 w 1025"/>
                <a:gd name="T67" fmla="*/ 6478 h 501"/>
                <a:gd name="T68" fmla="*/ 3787 w 1025"/>
                <a:gd name="T69" fmla="*/ 5985 h 501"/>
                <a:gd name="T70" fmla="*/ 3437 w 1025"/>
                <a:gd name="T71" fmla="*/ 6183 h 501"/>
                <a:gd name="T72" fmla="*/ 4159 w 1025"/>
                <a:gd name="T73" fmla="*/ 5354 h 501"/>
                <a:gd name="T74" fmla="*/ 4369 w 1025"/>
                <a:gd name="T75" fmla="*/ 4708 h 501"/>
                <a:gd name="T76" fmla="*/ 4155 w 1025"/>
                <a:gd name="T77" fmla="*/ 4708 h 501"/>
                <a:gd name="T78" fmla="*/ 4192 w 1025"/>
                <a:gd name="T79" fmla="*/ 4326 h 501"/>
                <a:gd name="T80" fmla="*/ 4165 w 1025"/>
                <a:gd name="T81" fmla="*/ 4154 h 501"/>
                <a:gd name="T82" fmla="*/ 4109 w 1025"/>
                <a:gd name="T83" fmla="*/ 3804 h 501"/>
                <a:gd name="T84" fmla="*/ 4109 w 1025"/>
                <a:gd name="T85" fmla="*/ 3474 h 501"/>
                <a:gd name="T86" fmla="*/ 4100 w 1025"/>
                <a:gd name="T87" fmla="*/ 2979 h 501"/>
                <a:gd name="T88" fmla="*/ 4009 w 1025"/>
                <a:gd name="T89" fmla="*/ 3203 h 501"/>
                <a:gd name="T90" fmla="*/ 3816 w 1025"/>
                <a:gd name="T91" fmla="*/ 3496 h 501"/>
                <a:gd name="T92" fmla="*/ 3792 w 1025"/>
                <a:gd name="T93" fmla="*/ 3083 h 501"/>
                <a:gd name="T94" fmla="*/ 3754 w 1025"/>
                <a:gd name="T95" fmla="*/ 2552 h 501"/>
                <a:gd name="T96" fmla="*/ 3440 w 1025"/>
                <a:gd name="T97" fmla="*/ 2600 h 501"/>
                <a:gd name="T98" fmla="*/ 3286 w 1025"/>
                <a:gd name="T99" fmla="*/ 4037 h 501"/>
                <a:gd name="T100" fmla="*/ 2994 w 1025"/>
                <a:gd name="T101" fmla="*/ 5205 h 501"/>
                <a:gd name="T102" fmla="*/ 2898 w 1025"/>
                <a:gd name="T103" fmla="*/ 4511 h 501"/>
                <a:gd name="T104" fmla="*/ 2542 w 1025"/>
                <a:gd name="T105" fmla="*/ 3689 h 501"/>
                <a:gd name="T106" fmla="*/ 2424 w 1025"/>
                <a:gd name="T107" fmla="*/ 3203 h 501"/>
                <a:gd name="T108" fmla="*/ 2749 w 1025"/>
                <a:gd name="T109" fmla="*/ 2240 h 501"/>
                <a:gd name="T110" fmla="*/ 2913 w 1025"/>
                <a:gd name="T111" fmla="*/ 1964 h 501"/>
                <a:gd name="T112" fmla="*/ 3068 w 1025"/>
                <a:gd name="T113" fmla="*/ 1553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37273" name="Freeform 4695"/>
            <p:cNvSpPr>
              <a:spLocks/>
            </p:cNvSpPr>
            <p:nvPr/>
          </p:nvSpPr>
          <p:spPr bwMode="auto">
            <a:xfrm>
              <a:off x="1396" y="1076"/>
              <a:ext cx="313" cy="226"/>
            </a:xfrm>
            <a:custGeom>
              <a:avLst/>
              <a:gdLst>
                <a:gd name="T0" fmla="*/ 872 w 280"/>
                <a:gd name="T1" fmla="*/ 704 h 182"/>
                <a:gd name="T2" fmla="*/ 829 w 280"/>
                <a:gd name="T3" fmla="*/ 548 h 182"/>
                <a:gd name="T4" fmla="*/ 781 w 280"/>
                <a:gd name="T5" fmla="*/ 548 h 182"/>
                <a:gd name="T6" fmla="*/ 699 w 280"/>
                <a:gd name="T7" fmla="*/ 618 h 182"/>
                <a:gd name="T8" fmla="*/ 717 w 280"/>
                <a:gd name="T9" fmla="*/ 436 h 182"/>
                <a:gd name="T10" fmla="*/ 746 w 280"/>
                <a:gd name="T11" fmla="*/ 395 h 182"/>
                <a:gd name="T12" fmla="*/ 572 w 280"/>
                <a:gd name="T13" fmla="*/ 395 h 182"/>
                <a:gd name="T14" fmla="*/ 544 w 280"/>
                <a:gd name="T15" fmla="*/ 436 h 182"/>
                <a:gd name="T16" fmla="*/ 515 w 280"/>
                <a:gd name="T17" fmla="*/ 395 h 182"/>
                <a:gd name="T18" fmla="*/ 463 w 280"/>
                <a:gd name="T19" fmla="*/ 395 h 182"/>
                <a:gd name="T20" fmla="*/ 395 w 280"/>
                <a:gd name="T21" fmla="*/ 119 h 182"/>
                <a:gd name="T22" fmla="*/ 316 w 280"/>
                <a:gd name="T23" fmla="*/ 184 h 182"/>
                <a:gd name="T24" fmla="*/ 294 w 280"/>
                <a:gd name="T25" fmla="*/ 351 h 182"/>
                <a:gd name="T26" fmla="*/ 263 w 280"/>
                <a:gd name="T27" fmla="*/ 579 h 182"/>
                <a:gd name="T28" fmla="*/ 189 w 280"/>
                <a:gd name="T29" fmla="*/ 436 h 182"/>
                <a:gd name="T30" fmla="*/ 104 w 280"/>
                <a:gd name="T31" fmla="*/ 228 h 182"/>
                <a:gd name="T32" fmla="*/ 23 w 280"/>
                <a:gd name="T33" fmla="*/ 818 h 182"/>
                <a:gd name="T34" fmla="*/ 132 w 280"/>
                <a:gd name="T35" fmla="*/ 895 h 182"/>
                <a:gd name="T36" fmla="*/ 321 w 280"/>
                <a:gd name="T37" fmla="*/ 895 h 182"/>
                <a:gd name="T38" fmla="*/ 485 w 280"/>
                <a:gd name="T39" fmla="*/ 818 h 182"/>
                <a:gd name="T40" fmla="*/ 539 w 280"/>
                <a:gd name="T41" fmla="*/ 1016 h 182"/>
                <a:gd name="T42" fmla="*/ 515 w 280"/>
                <a:gd name="T43" fmla="*/ 1245 h 182"/>
                <a:gd name="T44" fmla="*/ 647 w 280"/>
                <a:gd name="T45" fmla="*/ 1245 h 182"/>
                <a:gd name="T46" fmla="*/ 617 w 280"/>
                <a:gd name="T47" fmla="*/ 1773 h 182"/>
                <a:gd name="T48" fmla="*/ 746 w 280"/>
                <a:gd name="T49" fmla="*/ 1883 h 182"/>
                <a:gd name="T50" fmla="*/ 576 w 280"/>
                <a:gd name="T51" fmla="*/ 1797 h 182"/>
                <a:gd name="T52" fmla="*/ 412 w 280"/>
                <a:gd name="T53" fmla="*/ 2202 h 182"/>
                <a:gd name="T54" fmla="*/ 263 w 280"/>
                <a:gd name="T55" fmla="*/ 2332 h 182"/>
                <a:gd name="T56" fmla="*/ 434 w 280"/>
                <a:gd name="T57" fmla="*/ 2332 h 182"/>
                <a:gd name="T58" fmla="*/ 494 w 280"/>
                <a:gd name="T59" fmla="*/ 2332 h 182"/>
                <a:gd name="T60" fmla="*/ 539 w 280"/>
                <a:gd name="T61" fmla="*/ 2557 h 182"/>
                <a:gd name="T62" fmla="*/ 625 w 280"/>
                <a:gd name="T63" fmla="*/ 2836 h 182"/>
                <a:gd name="T64" fmla="*/ 746 w 280"/>
                <a:gd name="T65" fmla="*/ 2716 h 182"/>
                <a:gd name="T66" fmla="*/ 798 w 280"/>
                <a:gd name="T67" fmla="*/ 2716 h 182"/>
                <a:gd name="T68" fmla="*/ 872 w 280"/>
                <a:gd name="T69" fmla="*/ 2836 h 182"/>
                <a:gd name="T70" fmla="*/ 916 w 280"/>
                <a:gd name="T71" fmla="*/ 2604 h 182"/>
                <a:gd name="T72" fmla="*/ 904 w 280"/>
                <a:gd name="T73" fmla="*/ 2409 h 182"/>
                <a:gd name="T74" fmla="*/ 875 w 280"/>
                <a:gd name="T75" fmla="*/ 2284 h 182"/>
                <a:gd name="T76" fmla="*/ 846 w 280"/>
                <a:gd name="T77" fmla="*/ 2161 h 182"/>
                <a:gd name="T78" fmla="*/ 829 w 280"/>
                <a:gd name="T79" fmla="*/ 2007 h 182"/>
                <a:gd name="T80" fmla="*/ 872 w 280"/>
                <a:gd name="T81" fmla="*/ 1920 h 182"/>
                <a:gd name="T82" fmla="*/ 916 w 280"/>
                <a:gd name="T83" fmla="*/ 1797 h 182"/>
                <a:gd name="T84" fmla="*/ 1033 w 280"/>
                <a:gd name="T85" fmla="*/ 1848 h 182"/>
                <a:gd name="T86" fmla="*/ 948 w 280"/>
                <a:gd name="T87" fmla="*/ 2077 h 182"/>
                <a:gd name="T88" fmla="*/ 1003 w 280"/>
                <a:gd name="T89" fmla="*/ 2161 h 182"/>
                <a:gd name="T90" fmla="*/ 1079 w 280"/>
                <a:gd name="T91" fmla="*/ 2059 h 182"/>
                <a:gd name="T92" fmla="*/ 1128 w 280"/>
                <a:gd name="T93" fmla="*/ 1920 h 182"/>
                <a:gd name="T94" fmla="*/ 1165 w 280"/>
                <a:gd name="T95" fmla="*/ 1797 h 182"/>
                <a:gd name="T96" fmla="*/ 1139 w 280"/>
                <a:gd name="T97" fmla="*/ 1773 h 182"/>
                <a:gd name="T98" fmla="*/ 1079 w 280"/>
                <a:gd name="T99" fmla="*/ 1733 h 182"/>
                <a:gd name="T100" fmla="*/ 1079 w 280"/>
                <a:gd name="T101" fmla="*/ 1616 h 182"/>
                <a:gd name="T102" fmla="*/ 1079 w 280"/>
                <a:gd name="T103" fmla="*/ 1567 h 182"/>
                <a:gd name="T104" fmla="*/ 1042 w 280"/>
                <a:gd name="T105" fmla="*/ 1428 h 182"/>
                <a:gd name="T106" fmla="*/ 1009 w 280"/>
                <a:gd name="T107" fmla="*/ 1428 h 182"/>
                <a:gd name="T108" fmla="*/ 948 w 280"/>
                <a:gd name="T109" fmla="*/ 1377 h 182"/>
                <a:gd name="T110" fmla="*/ 929 w 280"/>
                <a:gd name="T111" fmla="*/ 1245 h 182"/>
                <a:gd name="T112" fmla="*/ 958 w 280"/>
                <a:gd name="T113" fmla="*/ 1182 h 182"/>
                <a:gd name="T114" fmla="*/ 948 w 280"/>
                <a:gd name="T115" fmla="*/ 1109 h 182"/>
                <a:gd name="T116" fmla="*/ 875 w 280"/>
                <a:gd name="T117" fmla="*/ 1016 h 182"/>
                <a:gd name="T118" fmla="*/ 872 w 280"/>
                <a:gd name="T119" fmla="*/ 1016 h 182"/>
                <a:gd name="T120" fmla="*/ 929 w 280"/>
                <a:gd name="T121" fmla="*/ 777 h 182"/>
                <a:gd name="T122" fmla="*/ 816 w 280"/>
                <a:gd name="T123" fmla="*/ 89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37274" name="Freeform 4696"/>
            <p:cNvSpPr>
              <a:spLocks/>
            </p:cNvSpPr>
            <p:nvPr/>
          </p:nvSpPr>
          <p:spPr bwMode="auto">
            <a:xfrm>
              <a:off x="1489" y="935"/>
              <a:ext cx="382" cy="97"/>
            </a:xfrm>
            <a:custGeom>
              <a:avLst/>
              <a:gdLst>
                <a:gd name="T0" fmla="*/ 369 w 341"/>
                <a:gd name="T1" fmla="*/ 965 h 78"/>
                <a:gd name="T2" fmla="*/ 268 w 341"/>
                <a:gd name="T3" fmla="*/ 1083 h 78"/>
                <a:gd name="T4" fmla="*/ 223 w 341"/>
                <a:gd name="T5" fmla="*/ 965 h 78"/>
                <a:gd name="T6" fmla="*/ 268 w 341"/>
                <a:gd name="T7" fmla="*/ 940 h 78"/>
                <a:gd name="T8" fmla="*/ 178 w 341"/>
                <a:gd name="T9" fmla="*/ 846 h 78"/>
                <a:gd name="T10" fmla="*/ 409 w 341"/>
                <a:gd name="T11" fmla="*/ 769 h 78"/>
                <a:gd name="T12" fmla="*/ 300 w 341"/>
                <a:gd name="T13" fmla="*/ 546 h 78"/>
                <a:gd name="T14" fmla="*/ 445 w 341"/>
                <a:gd name="T15" fmla="*/ 546 h 78"/>
                <a:gd name="T16" fmla="*/ 512 w 341"/>
                <a:gd name="T17" fmla="*/ 558 h 78"/>
                <a:gd name="T18" fmla="*/ 467 w 341"/>
                <a:gd name="T19" fmla="*/ 489 h 78"/>
                <a:gd name="T20" fmla="*/ 686 w 341"/>
                <a:gd name="T21" fmla="*/ 354 h 78"/>
                <a:gd name="T22" fmla="*/ 786 w 341"/>
                <a:gd name="T23" fmla="*/ 285 h 78"/>
                <a:gd name="T24" fmla="*/ 574 w 341"/>
                <a:gd name="T25" fmla="*/ 354 h 78"/>
                <a:gd name="T26" fmla="*/ 329 w 341"/>
                <a:gd name="T27" fmla="*/ 404 h 78"/>
                <a:gd name="T28" fmla="*/ 529 w 341"/>
                <a:gd name="T29" fmla="*/ 325 h 78"/>
                <a:gd name="T30" fmla="*/ 300 w 341"/>
                <a:gd name="T31" fmla="*/ 440 h 78"/>
                <a:gd name="T32" fmla="*/ 227 w 341"/>
                <a:gd name="T33" fmla="*/ 354 h 78"/>
                <a:gd name="T34" fmla="*/ 445 w 341"/>
                <a:gd name="T35" fmla="*/ 325 h 78"/>
                <a:gd name="T36" fmla="*/ 223 w 341"/>
                <a:gd name="T37" fmla="*/ 325 h 78"/>
                <a:gd name="T38" fmla="*/ 365 w 341"/>
                <a:gd name="T39" fmla="*/ 229 h 78"/>
                <a:gd name="T40" fmla="*/ 186 w 341"/>
                <a:gd name="T41" fmla="*/ 229 h 78"/>
                <a:gd name="T42" fmla="*/ 425 w 341"/>
                <a:gd name="T43" fmla="*/ 119 h 78"/>
                <a:gd name="T44" fmla="*/ 718 w 341"/>
                <a:gd name="T45" fmla="*/ 210 h 78"/>
                <a:gd name="T46" fmla="*/ 686 w 341"/>
                <a:gd name="T47" fmla="*/ 2 h 78"/>
                <a:gd name="T48" fmla="*/ 907 w 341"/>
                <a:gd name="T49" fmla="*/ 2 h 78"/>
                <a:gd name="T50" fmla="*/ 849 w 341"/>
                <a:gd name="T51" fmla="*/ 0 h 78"/>
                <a:gd name="T52" fmla="*/ 1171 w 341"/>
                <a:gd name="T53" fmla="*/ 2 h 78"/>
                <a:gd name="T54" fmla="*/ 1493 w 341"/>
                <a:gd name="T55" fmla="*/ 119 h 78"/>
                <a:gd name="T56" fmla="*/ 1286 w 341"/>
                <a:gd name="T57" fmla="*/ 229 h 78"/>
                <a:gd name="T58" fmla="*/ 1068 w 341"/>
                <a:gd name="T59" fmla="*/ 325 h 78"/>
                <a:gd name="T60" fmla="*/ 1319 w 341"/>
                <a:gd name="T61" fmla="*/ 229 h 78"/>
                <a:gd name="T62" fmla="*/ 1089 w 341"/>
                <a:gd name="T63" fmla="*/ 440 h 78"/>
                <a:gd name="T64" fmla="*/ 849 w 341"/>
                <a:gd name="T65" fmla="*/ 618 h 78"/>
                <a:gd name="T66" fmla="*/ 644 w 341"/>
                <a:gd name="T67" fmla="*/ 680 h 78"/>
                <a:gd name="T68" fmla="*/ 768 w 341"/>
                <a:gd name="T69" fmla="*/ 769 h 78"/>
                <a:gd name="T70" fmla="*/ 587 w 341"/>
                <a:gd name="T71" fmla="*/ 795 h 78"/>
                <a:gd name="T72" fmla="*/ 735 w 341"/>
                <a:gd name="T73" fmla="*/ 846 h 78"/>
                <a:gd name="T74" fmla="*/ 540 w 341"/>
                <a:gd name="T75" fmla="*/ 965 h 78"/>
                <a:gd name="T76" fmla="*/ 529 w 341"/>
                <a:gd name="T77" fmla="*/ 1122 h 78"/>
                <a:gd name="T78" fmla="*/ 369 w 341"/>
                <a:gd name="T79" fmla="*/ 1122 h 78"/>
                <a:gd name="T80" fmla="*/ 499 w 341"/>
                <a:gd name="T81" fmla="*/ 1306 h 78"/>
                <a:gd name="T82" fmla="*/ 338 w 341"/>
                <a:gd name="T83" fmla="*/ 1334 h 78"/>
                <a:gd name="T84" fmla="*/ 166 w 341"/>
                <a:gd name="T85" fmla="*/ 1334 h 78"/>
                <a:gd name="T86" fmla="*/ 0 w 341"/>
                <a:gd name="T87" fmla="*/ 1306 h 78"/>
                <a:gd name="T88" fmla="*/ 113 w 341"/>
                <a:gd name="T89" fmla="*/ 1170 h 78"/>
                <a:gd name="T90" fmla="*/ 96 w 341"/>
                <a:gd name="T91" fmla="*/ 1052 h 78"/>
                <a:gd name="T92" fmla="*/ 268 w 341"/>
                <a:gd name="T93" fmla="*/ 1122 h 78"/>
                <a:gd name="T94" fmla="*/ 369 w 341"/>
                <a:gd name="T95" fmla="*/ 965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37275" name="Freeform 4697"/>
            <p:cNvSpPr>
              <a:spLocks/>
            </p:cNvSpPr>
            <p:nvPr/>
          </p:nvSpPr>
          <p:spPr bwMode="auto">
            <a:xfrm>
              <a:off x="1027" y="1085"/>
              <a:ext cx="212" cy="88"/>
            </a:xfrm>
            <a:custGeom>
              <a:avLst/>
              <a:gdLst>
                <a:gd name="T0" fmla="*/ 513 w 190"/>
                <a:gd name="T1" fmla="*/ 1035 h 71"/>
                <a:gd name="T2" fmla="*/ 494 w 190"/>
                <a:gd name="T3" fmla="*/ 956 h 71"/>
                <a:gd name="T4" fmla="*/ 470 w 190"/>
                <a:gd name="T5" fmla="*/ 956 h 71"/>
                <a:gd name="T6" fmla="*/ 387 w 190"/>
                <a:gd name="T7" fmla="*/ 1035 h 71"/>
                <a:gd name="T8" fmla="*/ 256 w 190"/>
                <a:gd name="T9" fmla="*/ 1103 h 71"/>
                <a:gd name="T10" fmla="*/ 119 w 190"/>
                <a:gd name="T11" fmla="*/ 1155 h 71"/>
                <a:gd name="T12" fmla="*/ 119 w 190"/>
                <a:gd name="T13" fmla="*/ 1035 h 71"/>
                <a:gd name="T14" fmla="*/ 0 w 190"/>
                <a:gd name="T15" fmla="*/ 884 h 71"/>
                <a:gd name="T16" fmla="*/ 29 w 190"/>
                <a:gd name="T17" fmla="*/ 757 h 71"/>
                <a:gd name="T18" fmla="*/ 170 w 190"/>
                <a:gd name="T19" fmla="*/ 742 h 71"/>
                <a:gd name="T20" fmla="*/ 311 w 190"/>
                <a:gd name="T21" fmla="*/ 674 h 71"/>
                <a:gd name="T22" fmla="*/ 182 w 190"/>
                <a:gd name="T23" fmla="*/ 657 h 71"/>
                <a:gd name="T24" fmla="*/ 40 w 190"/>
                <a:gd name="T25" fmla="*/ 611 h 71"/>
                <a:gd name="T26" fmla="*/ 29 w 190"/>
                <a:gd name="T27" fmla="*/ 564 h 71"/>
                <a:gd name="T28" fmla="*/ 205 w 190"/>
                <a:gd name="T29" fmla="*/ 428 h 71"/>
                <a:gd name="T30" fmla="*/ 69 w 190"/>
                <a:gd name="T31" fmla="*/ 455 h 71"/>
                <a:gd name="T32" fmla="*/ 107 w 190"/>
                <a:gd name="T33" fmla="*/ 390 h 71"/>
                <a:gd name="T34" fmla="*/ 40 w 190"/>
                <a:gd name="T35" fmla="*/ 390 h 71"/>
                <a:gd name="T36" fmla="*/ 136 w 190"/>
                <a:gd name="T37" fmla="*/ 259 h 71"/>
                <a:gd name="T38" fmla="*/ 132 w 190"/>
                <a:gd name="T39" fmla="*/ 207 h 71"/>
                <a:gd name="T40" fmla="*/ 256 w 190"/>
                <a:gd name="T41" fmla="*/ 118 h 71"/>
                <a:gd name="T42" fmla="*/ 367 w 190"/>
                <a:gd name="T43" fmla="*/ 0 h 71"/>
                <a:gd name="T44" fmla="*/ 387 w 190"/>
                <a:gd name="T45" fmla="*/ 62 h 71"/>
                <a:gd name="T46" fmla="*/ 316 w 190"/>
                <a:gd name="T47" fmla="*/ 207 h 71"/>
                <a:gd name="T48" fmla="*/ 367 w 190"/>
                <a:gd name="T49" fmla="*/ 146 h 71"/>
                <a:gd name="T50" fmla="*/ 416 w 190"/>
                <a:gd name="T51" fmla="*/ 62 h 71"/>
                <a:gd name="T52" fmla="*/ 463 w 190"/>
                <a:gd name="T53" fmla="*/ 207 h 71"/>
                <a:gd name="T54" fmla="*/ 432 w 190"/>
                <a:gd name="T55" fmla="*/ 259 h 71"/>
                <a:gd name="T56" fmla="*/ 456 w 190"/>
                <a:gd name="T57" fmla="*/ 224 h 71"/>
                <a:gd name="T58" fmla="*/ 513 w 190"/>
                <a:gd name="T59" fmla="*/ 207 h 71"/>
                <a:gd name="T60" fmla="*/ 523 w 190"/>
                <a:gd name="T61" fmla="*/ 146 h 71"/>
                <a:gd name="T62" fmla="*/ 537 w 190"/>
                <a:gd name="T63" fmla="*/ 62 h 71"/>
                <a:gd name="T64" fmla="*/ 579 w 190"/>
                <a:gd name="T65" fmla="*/ 207 h 71"/>
                <a:gd name="T66" fmla="*/ 551 w 190"/>
                <a:gd name="T67" fmla="*/ 390 h 71"/>
                <a:gd name="T68" fmla="*/ 601 w 190"/>
                <a:gd name="T69" fmla="*/ 319 h 71"/>
                <a:gd name="T70" fmla="*/ 646 w 190"/>
                <a:gd name="T71" fmla="*/ 2 h 71"/>
                <a:gd name="T72" fmla="*/ 727 w 190"/>
                <a:gd name="T73" fmla="*/ 2 h 71"/>
                <a:gd name="T74" fmla="*/ 744 w 190"/>
                <a:gd name="T75" fmla="*/ 207 h 71"/>
                <a:gd name="T76" fmla="*/ 687 w 190"/>
                <a:gd name="T77" fmla="*/ 490 h 71"/>
                <a:gd name="T78" fmla="*/ 698 w 190"/>
                <a:gd name="T79" fmla="*/ 657 h 71"/>
                <a:gd name="T80" fmla="*/ 712 w 190"/>
                <a:gd name="T81" fmla="*/ 657 h 71"/>
                <a:gd name="T82" fmla="*/ 789 w 190"/>
                <a:gd name="T83" fmla="*/ 757 h 71"/>
                <a:gd name="T84" fmla="*/ 779 w 190"/>
                <a:gd name="T85" fmla="*/ 808 h 71"/>
                <a:gd name="T86" fmla="*/ 746 w 190"/>
                <a:gd name="T87" fmla="*/ 884 h 71"/>
                <a:gd name="T88" fmla="*/ 746 w 190"/>
                <a:gd name="T89" fmla="*/ 808 h 71"/>
                <a:gd name="T90" fmla="*/ 720 w 190"/>
                <a:gd name="T91" fmla="*/ 835 h 71"/>
                <a:gd name="T92" fmla="*/ 698 w 190"/>
                <a:gd name="T93" fmla="*/ 835 h 71"/>
                <a:gd name="T94" fmla="*/ 656 w 190"/>
                <a:gd name="T95" fmla="*/ 884 h 71"/>
                <a:gd name="T96" fmla="*/ 646 w 190"/>
                <a:gd name="T97" fmla="*/ 884 h 71"/>
                <a:gd name="T98" fmla="*/ 634 w 190"/>
                <a:gd name="T99" fmla="*/ 1035 h 71"/>
                <a:gd name="T100" fmla="*/ 698 w 190"/>
                <a:gd name="T101" fmla="*/ 920 h 71"/>
                <a:gd name="T102" fmla="*/ 698 w 190"/>
                <a:gd name="T103" fmla="*/ 956 h 71"/>
                <a:gd name="T104" fmla="*/ 656 w 190"/>
                <a:gd name="T105" fmla="*/ 1035 h 71"/>
                <a:gd name="T106" fmla="*/ 513 w 190"/>
                <a:gd name="T107" fmla="*/ 1035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37276" name="Freeform 4698"/>
            <p:cNvSpPr>
              <a:spLocks/>
            </p:cNvSpPr>
            <p:nvPr/>
          </p:nvSpPr>
          <p:spPr bwMode="auto">
            <a:xfrm>
              <a:off x="967" y="1064"/>
              <a:ext cx="152" cy="62"/>
            </a:xfrm>
            <a:custGeom>
              <a:avLst/>
              <a:gdLst>
                <a:gd name="T0" fmla="*/ 234 w 137"/>
                <a:gd name="T1" fmla="*/ 541 h 50"/>
                <a:gd name="T2" fmla="*/ 153 w 137"/>
                <a:gd name="T3" fmla="*/ 745 h 50"/>
                <a:gd name="T4" fmla="*/ 33 w 137"/>
                <a:gd name="T5" fmla="*/ 816 h 50"/>
                <a:gd name="T6" fmla="*/ 22 w 137"/>
                <a:gd name="T7" fmla="*/ 658 h 50"/>
                <a:gd name="T8" fmla="*/ 0 w 137"/>
                <a:gd name="T9" fmla="*/ 601 h 50"/>
                <a:gd name="T10" fmla="*/ 74 w 137"/>
                <a:gd name="T11" fmla="*/ 428 h 50"/>
                <a:gd name="T12" fmla="*/ 101 w 137"/>
                <a:gd name="T13" fmla="*/ 345 h 50"/>
                <a:gd name="T14" fmla="*/ 190 w 137"/>
                <a:gd name="T15" fmla="*/ 167 h 50"/>
                <a:gd name="T16" fmla="*/ 190 w 137"/>
                <a:gd name="T17" fmla="*/ 50 h 50"/>
                <a:gd name="T18" fmla="*/ 355 w 137"/>
                <a:gd name="T19" fmla="*/ 0 h 50"/>
                <a:gd name="T20" fmla="*/ 394 w 137"/>
                <a:gd name="T21" fmla="*/ 77 h 50"/>
                <a:gd name="T22" fmla="*/ 402 w 137"/>
                <a:gd name="T23" fmla="*/ 118 h 50"/>
                <a:gd name="T24" fmla="*/ 495 w 137"/>
                <a:gd name="T25" fmla="*/ 77 h 50"/>
                <a:gd name="T26" fmla="*/ 531 w 137"/>
                <a:gd name="T27" fmla="*/ 224 h 50"/>
                <a:gd name="T28" fmla="*/ 413 w 137"/>
                <a:gd name="T29" fmla="*/ 396 h 50"/>
                <a:gd name="T30" fmla="*/ 290 w 137"/>
                <a:gd name="T31" fmla="*/ 495 h 50"/>
                <a:gd name="T32" fmla="*/ 234 w 137"/>
                <a:gd name="T33" fmla="*/ 54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37277" name="Freeform 4699"/>
            <p:cNvSpPr>
              <a:spLocks/>
            </p:cNvSpPr>
            <p:nvPr/>
          </p:nvSpPr>
          <p:spPr bwMode="auto">
            <a:xfrm>
              <a:off x="1596" y="1514"/>
              <a:ext cx="102" cy="106"/>
            </a:xfrm>
            <a:custGeom>
              <a:avLst/>
              <a:gdLst>
                <a:gd name="T0" fmla="*/ 183 w 92"/>
                <a:gd name="T1" fmla="*/ 1211 h 85"/>
                <a:gd name="T2" fmla="*/ 183 w 92"/>
                <a:gd name="T3" fmla="*/ 1139 h 85"/>
                <a:gd name="T4" fmla="*/ 80 w 92"/>
                <a:gd name="T5" fmla="*/ 1211 h 85"/>
                <a:gd name="T6" fmla="*/ 0 w 92"/>
                <a:gd name="T7" fmla="*/ 1156 h 85"/>
                <a:gd name="T8" fmla="*/ 22 w 92"/>
                <a:gd name="T9" fmla="*/ 1039 h 85"/>
                <a:gd name="T10" fmla="*/ 61 w 92"/>
                <a:gd name="T11" fmla="*/ 918 h 85"/>
                <a:gd name="T12" fmla="*/ 22 w 92"/>
                <a:gd name="T13" fmla="*/ 918 h 85"/>
                <a:gd name="T14" fmla="*/ 33 w 92"/>
                <a:gd name="T15" fmla="*/ 879 h 85"/>
                <a:gd name="T16" fmla="*/ 80 w 92"/>
                <a:gd name="T17" fmla="*/ 763 h 85"/>
                <a:gd name="T18" fmla="*/ 92 w 92"/>
                <a:gd name="T19" fmla="*/ 763 h 85"/>
                <a:gd name="T20" fmla="*/ 99 w 92"/>
                <a:gd name="T21" fmla="*/ 668 h 85"/>
                <a:gd name="T22" fmla="*/ 92 w 92"/>
                <a:gd name="T23" fmla="*/ 668 h 85"/>
                <a:gd name="T24" fmla="*/ 109 w 92"/>
                <a:gd name="T25" fmla="*/ 635 h 85"/>
                <a:gd name="T26" fmla="*/ 171 w 92"/>
                <a:gd name="T27" fmla="*/ 233 h 85"/>
                <a:gd name="T28" fmla="*/ 226 w 92"/>
                <a:gd name="T29" fmla="*/ 50 h 85"/>
                <a:gd name="T30" fmla="*/ 252 w 92"/>
                <a:gd name="T31" fmla="*/ 0 h 85"/>
                <a:gd name="T32" fmla="*/ 279 w 92"/>
                <a:gd name="T33" fmla="*/ 0 h 85"/>
                <a:gd name="T34" fmla="*/ 249 w 92"/>
                <a:gd name="T35" fmla="*/ 77 h 85"/>
                <a:gd name="T36" fmla="*/ 249 w 92"/>
                <a:gd name="T37" fmla="*/ 120 h 85"/>
                <a:gd name="T38" fmla="*/ 226 w 92"/>
                <a:gd name="T39" fmla="*/ 233 h 85"/>
                <a:gd name="T40" fmla="*/ 165 w 92"/>
                <a:gd name="T41" fmla="*/ 635 h 85"/>
                <a:gd name="T42" fmla="*/ 216 w 92"/>
                <a:gd name="T43" fmla="*/ 415 h 85"/>
                <a:gd name="T44" fmla="*/ 203 w 92"/>
                <a:gd name="T45" fmla="*/ 453 h 85"/>
                <a:gd name="T46" fmla="*/ 249 w 92"/>
                <a:gd name="T47" fmla="*/ 453 h 85"/>
                <a:gd name="T48" fmla="*/ 207 w 92"/>
                <a:gd name="T49" fmla="*/ 550 h 85"/>
                <a:gd name="T50" fmla="*/ 207 w 92"/>
                <a:gd name="T51" fmla="*/ 635 h 85"/>
                <a:gd name="T52" fmla="*/ 249 w 92"/>
                <a:gd name="T53" fmla="*/ 668 h 85"/>
                <a:gd name="T54" fmla="*/ 234 w 92"/>
                <a:gd name="T55" fmla="*/ 705 h 85"/>
                <a:gd name="T56" fmla="*/ 289 w 92"/>
                <a:gd name="T57" fmla="*/ 635 h 85"/>
                <a:gd name="T58" fmla="*/ 279 w 92"/>
                <a:gd name="T59" fmla="*/ 668 h 85"/>
                <a:gd name="T60" fmla="*/ 333 w 92"/>
                <a:gd name="T61" fmla="*/ 668 h 85"/>
                <a:gd name="T62" fmla="*/ 294 w 92"/>
                <a:gd name="T63" fmla="*/ 833 h 85"/>
                <a:gd name="T64" fmla="*/ 308 w 92"/>
                <a:gd name="T65" fmla="*/ 879 h 85"/>
                <a:gd name="T66" fmla="*/ 289 w 92"/>
                <a:gd name="T67" fmla="*/ 971 h 85"/>
                <a:gd name="T68" fmla="*/ 353 w 92"/>
                <a:gd name="T69" fmla="*/ 879 h 85"/>
                <a:gd name="T70" fmla="*/ 289 w 92"/>
                <a:gd name="T71" fmla="*/ 1039 h 85"/>
                <a:gd name="T72" fmla="*/ 294 w 92"/>
                <a:gd name="T73" fmla="*/ 1096 h 85"/>
                <a:gd name="T74" fmla="*/ 289 w 92"/>
                <a:gd name="T75" fmla="*/ 1096 h 85"/>
                <a:gd name="T76" fmla="*/ 289 w 92"/>
                <a:gd name="T77" fmla="*/ 1211 h 85"/>
                <a:gd name="T78" fmla="*/ 343 w 92"/>
                <a:gd name="T79" fmla="*/ 1039 h 85"/>
                <a:gd name="T80" fmla="*/ 324 w 92"/>
                <a:gd name="T81" fmla="*/ 1211 h 85"/>
                <a:gd name="T82" fmla="*/ 343 w 92"/>
                <a:gd name="T83" fmla="*/ 1139 h 85"/>
                <a:gd name="T84" fmla="*/ 353 w 92"/>
                <a:gd name="T85" fmla="*/ 1253 h 85"/>
                <a:gd name="T86" fmla="*/ 308 w 92"/>
                <a:gd name="T87" fmla="*/ 1500 h 85"/>
                <a:gd name="T88" fmla="*/ 279 w 92"/>
                <a:gd name="T89" fmla="*/ 1475 h 85"/>
                <a:gd name="T90" fmla="*/ 279 w 92"/>
                <a:gd name="T91" fmla="*/ 1368 h 85"/>
                <a:gd name="T92" fmla="*/ 252 w 92"/>
                <a:gd name="T93" fmla="*/ 1428 h 85"/>
                <a:gd name="T94" fmla="*/ 279 w 92"/>
                <a:gd name="T95" fmla="*/ 1211 h 85"/>
                <a:gd name="T96" fmla="*/ 276 w 92"/>
                <a:gd name="T97" fmla="*/ 1139 h 85"/>
                <a:gd name="T98" fmla="*/ 249 w 92"/>
                <a:gd name="T99" fmla="*/ 1279 h 85"/>
                <a:gd name="T100" fmla="*/ 252 w 92"/>
                <a:gd name="T101" fmla="*/ 1211 h 85"/>
                <a:gd name="T102" fmla="*/ 171 w 92"/>
                <a:gd name="T103" fmla="*/ 1475 h 85"/>
                <a:gd name="T104" fmla="*/ 171 w 92"/>
                <a:gd name="T105" fmla="*/ 1368 h 85"/>
                <a:gd name="T106" fmla="*/ 234 w 92"/>
                <a:gd name="T107" fmla="*/ 1156 h 85"/>
                <a:gd name="T108" fmla="*/ 216 w 92"/>
                <a:gd name="T109" fmla="*/ 1211 h 85"/>
                <a:gd name="T110" fmla="*/ 234 w 92"/>
                <a:gd name="T111" fmla="*/ 1156 h 85"/>
                <a:gd name="T112" fmla="*/ 203 w 92"/>
                <a:gd name="T113" fmla="*/ 1156 h 85"/>
                <a:gd name="T114" fmla="*/ 183 w 92"/>
                <a:gd name="T115" fmla="*/ 1253 h 85"/>
                <a:gd name="T116" fmla="*/ 152 w 92"/>
                <a:gd name="T117" fmla="*/ 1253 h 85"/>
                <a:gd name="T118" fmla="*/ 183 w 92"/>
                <a:gd name="T119" fmla="*/ 121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37278" name="Freeform 4700"/>
            <p:cNvSpPr>
              <a:spLocks/>
            </p:cNvSpPr>
            <p:nvPr/>
          </p:nvSpPr>
          <p:spPr bwMode="auto">
            <a:xfrm>
              <a:off x="1396" y="1025"/>
              <a:ext cx="181" cy="37"/>
            </a:xfrm>
            <a:custGeom>
              <a:avLst/>
              <a:gdLst>
                <a:gd name="T0" fmla="*/ 293 w 161"/>
                <a:gd name="T1" fmla="*/ 356 h 29"/>
                <a:gd name="T2" fmla="*/ 226 w 161"/>
                <a:gd name="T3" fmla="*/ 199 h 29"/>
                <a:gd name="T4" fmla="*/ 327 w 161"/>
                <a:gd name="T5" fmla="*/ 199 h 29"/>
                <a:gd name="T6" fmla="*/ 134 w 161"/>
                <a:gd name="T7" fmla="*/ 122 h 29"/>
                <a:gd name="T8" fmla="*/ 179 w 161"/>
                <a:gd name="T9" fmla="*/ 0 h 29"/>
                <a:gd name="T10" fmla="*/ 0 w 161"/>
                <a:gd name="T11" fmla="*/ 0 h 29"/>
                <a:gd name="T12" fmla="*/ 159 w 161"/>
                <a:gd name="T13" fmla="*/ 199 h 29"/>
                <a:gd name="T14" fmla="*/ 119 w 161"/>
                <a:gd name="T15" fmla="*/ 413 h 29"/>
                <a:gd name="T16" fmla="*/ 100 w 161"/>
                <a:gd name="T17" fmla="*/ 685 h 29"/>
                <a:gd name="T18" fmla="*/ 261 w 161"/>
                <a:gd name="T19" fmla="*/ 685 h 29"/>
                <a:gd name="T20" fmla="*/ 407 w 161"/>
                <a:gd name="T21" fmla="*/ 685 h 29"/>
                <a:gd name="T22" fmla="*/ 562 w 161"/>
                <a:gd name="T23" fmla="*/ 615 h 29"/>
                <a:gd name="T24" fmla="*/ 722 w 161"/>
                <a:gd name="T25" fmla="*/ 615 h 29"/>
                <a:gd name="T26" fmla="*/ 734 w 161"/>
                <a:gd name="T27" fmla="*/ 454 h 29"/>
                <a:gd name="T28" fmla="*/ 619 w 161"/>
                <a:gd name="T29" fmla="*/ 279 h 29"/>
                <a:gd name="T30" fmla="*/ 459 w 161"/>
                <a:gd name="T31" fmla="*/ 356 h 29"/>
                <a:gd name="T32" fmla="*/ 293 w 161"/>
                <a:gd name="T33" fmla="*/ 35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37279" name="Freeform 4701"/>
            <p:cNvSpPr>
              <a:spLocks/>
            </p:cNvSpPr>
            <p:nvPr/>
          </p:nvSpPr>
          <p:spPr bwMode="auto">
            <a:xfrm>
              <a:off x="1458" y="958"/>
              <a:ext cx="115" cy="46"/>
            </a:xfrm>
            <a:custGeom>
              <a:avLst/>
              <a:gdLst>
                <a:gd name="T0" fmla="*/ 76 w 104"/>
                <a:gd name="T1" fmla="*/ 282 h 36"/>
                <a:gd name="T2" fmla="*/ 51 w 104"/>
                <a:gd name="T3" fmla="*/ 173 h 36"/>
                <a:gd name="T4" fmla="*/ 185 w 104"/>
                <a:gd name="T5" fmla="*/ 0 h 36"/>
                <a:gd name="T6" fmla="*/ 343 w 104"/>
                <a:gd name="T7" fmla="*/ 173 h 36"/>
                <a:gd name="T8" fmla="*/ 310 w 104"/>
                <a:gd name="T9" fmla="*/ 460 h 36"/>
                <a:gd name="T10" fmla="*/ 381 w 104"/>
                <a:gd name="T11" fmla="*/ 588 h 36"/>
                <a:gd name="T12" fmla="*/ 248 w 104"/>
                <a:gd name="T13" fmla="*/ 684 h 36"/>
                <a:gd name="T14" fmla="*/ 185 w 104"/>
                <a:gd name="T15" fmla="*/ 874 h 36"/>
                <a:gd name="T16" fmla="*/ 154 w 104"/>
                <a:gd name="T17" fmla="*/ 751 h 36"/>
                <a:gd name="T18" fmla="*/ 154 w 104"/>
                <a:gd name="T19" fmla="*/ 874 h 36"/>
                <a:gd name="T20" fmla="*/ 25 w 104"/>
                <a:gd name="T21" fmla="*/ 624 h 36"/>
                <a:gd name="T22" fmla="*/ 185 w 104"/>
                <a:gd name="T23" fmla="*/ 588 h 36"/>
                <a:gd name="T24" fmla="*/ 0 w 104"/>
                <a:gd name="T25" fmla="*/ 419 h 36"/>
                <a:gd name="T26" fmla="*/ 76 w 104"/>
                <a:gd name="T27" fmla="*/ 28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37280" name="Freeform 4702"/>
            <p:cNvSpPr>
              <a:spLocks/>
            </p:cNvSpPr>
            <p:nvPr/>
          </p:nvSpPr>
          <p:spPr bwMode="auto">
            <a:xfrm>
              <a:off x="1125" y="1025"/>
              <a:ext cx="156" cy="39"/>
            </a:xfrm>
            <a:custGeom>
              <a:avLst/>
              <a:gdLst>
                <a:gd name="T0" fmla="*/ 171 w 139"/>
                <a:gd name="T1" fmla="*/ 613 h 31"/>
                <a:gd name="T2" fmla="*/ 104 w 139"/>
                <a:gd name="T3" fmla="*/ 565 h 31"/>
                <a:gd name="T4" fmla="*/ 303 w 139"/>
                <a:gd name="T5" fmla="*/ 370 h 31"/>
                <a:gd name="T6" fmla="*/ 158 w 139"/>
                <a:gd name="T7" fmla="*/ 370 h 31"/>
                <a:gd name="T8" fmla="*/ 0 w 139"/>
                <a:gd name="T9" fmla="*/ 370 h 31"/>
                <a:gd name="T10" fmla="*/ 147 w 139"/>
                <a:gd name="T11" fmla="*/ 332 h 31"/>
                <a:gd name="T12" fmla="*/ 85 w 139"/>
                <a:gd name="T13" fmla="*/ 294 h 31"/>
                <a:gd name="T14" fmla="*/ 182 w 139"/>
                <a:gd name="T15" fmla="*/ 234 h 31"/>
                <a:gd name="T16" fmla="*/ 141 w 139"/>
                <a:gd name="T17" fmla="*/ 155 h 31"/>
                <a:gd name="T18" fmla="*/ 321 w 139"/>
                <a:gd name="T19" fmla="*/ 195 h 31"/>
                <a:gd name="T20" fmla="*/ 437 w 139"/>
                <a:gd name="T21" fmla="*/ 332 h 31"/>
                <a:gd name="T22" fmla="*/ 442 w 139"/>
                <a:gd name="T23" fmla="*/ 98 h 31"/>
                <a:gd name="T24" fmla="*/ 553 w 139"/>
                <a:gd name="T25" fmla="*/ 0 h 31"/>
                <a:gd name="T26" fmla="*/ 496 w 139"/>
                <a:gd name="T27" fmla="*/ 294 h 31"/>
                <a:gd name="T28" fmla="*/ 622 w 139"/>
                <a:gd name="T29" fmla="*/ 234 h 31"/>
                <a:gd name="T30" fmla="*/ 527 w 139"/>
                <a:gd name="T31" fmla="*/ 465 h 31"/>
                <a:gd name="T32" fmla="*/ 457 w 139"/>
                <a:gd name="T33" fmla="*/ 465 h 31"/>
                <a:gd name="T34" fmla="*/ 303 w 139"/>
                <a:gd name="T35" fmla="*/ 565 h 31"/>
                <a:gd name="T36" fmla="*/ 171 w 139"/>
                <a:gd name="T37" fmla="*/ 613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37281" name="Freeform 4703"/>
            <p:cNvSpPr>
              <a:spLocks/>
            </p:cNvSpPr>
            <p:nvPr/>
          </p:nvSpPr>
          <p:spPr bwMode="auto">
            <a:xfrm>
              <a:off x="1331" y="1223"/>
              <a:ext cx="98" cy="56"/>
            </a:xfrm>
            <a:custGeom>
              <a:avLst/>
              <a:gdLst>
                <a:gd name="T0" fmla="*/ 254 w 88"/>
                <a:gd name="T1" fmla="*/ 560 h 45"/>
                <a:gd name="T2" fmla="*/ 208 w 88"/>
                <a:gd name="T3" fmla="*/ 546 h 45"/>
                <a:gd name="T4" fmla="*/ 226 w 88"/>
                <a:gd name="T5" fmla="*/ 489 h 45"/>
                <a:gd name="T6" fmla="*/ 193 w 88"/>
                <a:gd name="T7" fmla="*/ 546 h 45"/>
                <a:gd name="T8" fmla="*/ 77 w 88"/>
                <a:gd name="T9" fmla="*/ 773 h 45"/>
                <a:gd name="T10" fmla="*/ 69 w 88"/>
                <a:gd name="T11" fmla="*/ 609 h 45"/>
                <a:gd name="T12" fmla="*/ 0 w 88"/>
                <a:gd name="T13" fmla="*/ 609 h 45"/>
                <a:gd name="T14" fmla="*/ 69 w 88"/>
                <a:gd name="T15" fmla="*/ 442 h 45"/>
                <a:gd name="T16" fmla="*/ 119 w 88"/>
                <a:gd name="T17" fmla="*/ 229 h 45"/>
                <a:gd name="T18" fmla="*/ 166 w 88"/>
                <a:gd name="T19" fmla="*/ 0 h 45"/>
                <a:gd name="T20" fmla="*/ 193 w 88"/>
                <a:gd name="T21" fmla="*/ 77 h 45"/>
                <a:gd name="T22" fmla="*/ 184 w 88"/>
                <a:gd name="T23" fmla="*/ 212 h 45"/>
                <a:gd name="T24" fmla="*/ 208 w 88"/>
                <a:gd name="T25" fmla="*/ 119 h 45"/>
                <a:gd name="T26" fmla="*/ 313 w 88"/>
                <a:gd name="T27" fmla="*/ 401 h 45"/>
                <a:gd name="T28" fmla="*/ 283 w 88"/>
                <a:gd name="T29" fmla="*/ 546 h 45"/>
                <a:gd name="T30" fmla="*/ 349 w 88"/>
                <a:gd name="T31" fmla="*/ 546 h 45"/>
                <a:gd name="T32" fmla="*/ 355 w 88"/>
                <a:gd name="T33" fmla="*/ 609 h 45"/>
                <a:gd name="T34" fmla="*/ 296 w 88"/>
                <a:gd name="T35" fmla="*/ 645 h 45"/>
                <a:gd name="T36" fmla="*/ 254 w 88"/>
                <a:gd name="T37" fmla="*/ 56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37282" name="Freeform 4704"/>
            <p:cNvSpPr>
              <a:spLocks/>
            </p:cNvSpPr>
            <p:nvPr/>
          </p:nvSpPr>
          <p:spPr bwMode="auto">
            <a:xfrm>
              <a:off x="1259" y="1079"/>
              <a:ext cx="88" cy="40"/>
            </a:xfrm>
            <a:custGeom>
              <a:avLst/>
              <a:gdLst>
                <a:gd name="T0" fmla="*/ 319 w 79"/>
                <a:gd name="T1" fmla="*/ 0 h 33"/>
                <a:gd name="T2" fmla="*/ 126 w 79"/>
                <a:gd name="T3" fmla="*/ 0 h 33"/>
                <a:gd name="T4" fmla="*/ 153 w 79"/>
                <a:gd name="T5" fmla="*/ 85 h 33"/>
                <a:gd name="T6" fmla="*/ 107 w 79"/>
                <a:gd name="T7" fmla="*/ 152 h 33"/>
                <a:gd name="T8" fmla="*/ 0 w 79"/>
                <a:gd name="T9" fmla="*/ 152 h 33"/>
                <a:gd name="T10" fmla="*/ 69 w 79"/>
                <a:gd name="T11" fmla="*/ 286 h 33"/>
                <a:gd name="T12" fmla="*/ 137 w 79"/>
                <a:gd name="T13" fmla="*/ 396 h 33"/>
                <a:gd name="T14" fmla="*/ 148 w 79"/>
                <a:gd name="T15" fmla="*/ 325 h 33"/>
                <a:gd name="T16" fmla="*/ 226 w 79"/>
                <a:gd name="T17" fmla="*/ 325 h 33"/>
                <a:gd name="T18" fmla="*/ 278 w 79"/>
                <a:gd name="T19" fmla="*/ 152 h 33"/>
                <a:gd name="T20" fmla="*/ 319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37283" name="Freeform 4705"/>
            <p:cNvSpPr>
              <a:spLocks/>
            </p:cNvSpPr>
            <p:nvPr/>
          </p:nvSpPr>
          <p:spPr bwMode="auto">
            <a:xfrm>
              <a:off x="1339" y="1070"/>
              <a:ext cx="90" cy="39"/>
            </a:xfrm>
            <a:custGeom>
              <a:avLst/>
              <a:gdLst>
                <a:gd name="T0" fmla="*/ 201 w 81"/>
                <a:gd name="T1" fmla="*/ 370 h 31"/>
                <a:gd name="T2" fmla="*/ 97 w 81"/>
                <a:gd name="T3" fmla="*/ 370 h 31"/>
                <a:gd name="T4" fmla="*/ 101 w 81"/>
                <a:gd name="T5" fmla="*/ 465 h 31"/>
                <a:gd name="T6" fmla="*/ 60 w 81"/>
                <a:gd name="T7" fmla="*/ 613 h 31"/>
                <a:gd name="T8" fmla="*/ 0 w 81"/>
                <a:gd name="T9" fmla="*/ 613 h 31"/>
                <a:gd name="T10" fmla="*/ 3 w 81"/>
                <a:gd name="T11" fmla="*/ 541 h 31"/>
                <a:gd name="T12" fmla="*/ 74 w 81"/>
                <a:gd name="T13" fmla="*/ 180 h 31"/>
                <a:gd name="T14" fmla="*/ 101 w 81"/>
                <a:gd name="T15" fmla="*/ 143 h 31"/>
                <a:gd name="T16" fmla="*/ 101 w 81"/>
                <a:gd name="T17" fmla="*/ 98 h 31"/>
                <a:gd name="T18" fmla="*/ 134 w 81"/>
                <a:gd name="T19" fmla="*/ 0 h 31"/>
                <a:gd name="T20" fmla="*/ 319 w 81"/>
                <a:gd name="T21" fmla="*/ 98 h 31"/>
                <a:gd name="T22" fmla="*/ 276 w 81"/>
                <a:gd name="T23" fmla="*/ 180 h 31"/>
                <a:gd name="T24" fmla="*/ 201 w 81"/>
                <a:gd name="T25" fmla="*/ 37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37284" name="Freeform 4706"/>
            <p:cNvSpPr>
              <a:spLocks/>
            </p:cNvSpPr>
            <p:nvPr/>
          </p:nvSpPr>
          <p:spPr bwMode="auto">
            <a:xfrm>
              <a:off x="563" y="1532"/>
              <a:ext cx="47" cy="51"/>
            </a:xfrm>
            <a:custGeom>
              <a:avLst/>
              <a:gdLst>
                <a:gd name="T0" fmla="*/ 97 w 43"/>
                <a:gd name="T1" fmla="*/ 499 h 41"/>
                <a:gd name="T2" fmla="*/ 89 w 43"/>
                <a:gd name="T3" fmla="*/ 499 h 41"/>
                <a:gd name="T4" fmla="*/ 56 w 43"/>
                <a:gd name="T5" fmla="*/ 499 h 41"/>
                <a:gd name="T6" fmla="*/ 61 w 43"/>
                <a:gd name="T7" fmla="*/ 442 h 41"/>
                <a:gd name="T8" fmla="*/ 56 w 43"/>
                <a:gd name="T9" fmla="*/ 404 h 41"/>
                <a:gd name="T10" fmla="*/ 23 w 43"/>
                <a:gd name="T11" fmla="*/ 404 h 41"/>
                <a:gd name="T12" fmla="*/ 61 w 43"/>
                <a:gd name="T13" fmla="*/ 325 h 41"/>
                <a:gd name="T14" fmla="*/ 23 w 43"/>
                <a:gd name="T15" fmla="*/ 261 h 41"/>
                <a:gd name="T16" fmla="*/ 23 w 43"/>
                <a:gd name="T17" fmla="*/ 210 h 41"/>
                <a:gd name="T18" fmla="*/ 2 w 43"/>
                <a:gd name="T19" fmla="*/ 169 h 41"/>
                <a:gd name="T20" fmla="*/ 2 w 43"/>
                <a:gd name="T21" fmla="*/ 119 h 41"/>
                <a:gd name="T22" fmla="*/ 23 w 43"/>
                <a:gd name="T23" fmla="*/ 50 h 41"/>
                <a:gd name="T24" fmla="*/ 5 w 43"/>
                <a:gd name="T25" fmla="*/ 77 h 41"/>
                <a:gd name="T26" fmla="*/ 0 w 43"/>
                <a:gd name="T27" fmla="*/ 0 h 41"/>
                <a:gd name="T28" fmla="*/ 56 w 43"/>
                <a:gd name="T29" fmla="*/ 50 h 41"/>
                <a:gd name="T30" fmla="*/ 97 w 43"/>
                <a:gd name="T31" fmla="*/ 77 h 41"/>
                <a:gd name="T32" fmla="*/ 104 w 43"/>
                <a:gd name="T33" fmla="*/ 210 h 41"/>
                <a:gd name="T34" fmla="*/ 127 w 43"/>
                <a:gd name="T35" fmla="*/ 404 h 41"/>
                <a:gd name="T36" fmla="*/ 137 w 43"/>
                <a:gd name="T37" fmla="*/ 621 h 41"/>
                <a:gd name="T38" fmla="*/ 137 w 43"/>
                <a:gd name="T39" fmla="*/ 697 h 41"/>
                <a:gd name="T40" fmla="*/ 67 w 43"/>
                <a:gd name="T41" fmla="*/ 560 h 41"/>
                <a:gd name="T42" fmla="*/ 97 w 43"/>
                <a:gd name="T43" fmla="*/ 499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37285" name="Freeform 4707"/>
            <p:cNvSpPr>
              <a:spLocks/>
            </p:cNvSpPr>
            <p:nvPr/>
          </p:nvSpPr>
          <p:spPr bwMode="auto">
            <a:xfrm>
              <a:off x="1083" y="1017"/>
              <a:ext cx="113" cy="23"/>
            </a:xfrm>
            <a:custGeom>
              <a:avLst/>
              <a:gdLst>
                <a:gd name="T0" fmla="*/ 230 w 102"/>
                <a:gd name="T1" fmla="*/ 151 h 19"/>
                <a:gd name="T2" fmla="*/ 230 w 102"/>
                <a:gd name="T3" fmla="*/ 85 h 19"/>
                <a:gd name="T4" fmla="*/ 188 w 102"/>
                <a:gd name="T5" fmla="*/ 151 h 19"/>
                <a:gd name="T6" fmla="*/ 146 w 102"/>
                <a:gd name="T7" fmla="*/ 183 h 19"/>
                <a:gd name="T8" fmla="*/ 146 w 102"/>
                <a:gd name="T9" fmla="*/ 183 h 19"/>
                <a:gd name="T10" fmla="*/ 107 w 102"/>
                <a:gd name="T11" fmla="*/ 235 h 19"/>
                <a:gd name="T12" fmla="*/ 71 w 102"/>
                <a:gd name="T13" fmla="*/ 235 h 19"/>
                <a:gd name="T14" fmla="*/ 71 w 102"/>
                <a:gd name="T15" fmla="*/ 201 h 19"/>
                <a:gd name="T16" fmla="*/ 45 w 102"/>
                <a:gd name="T17" fmla="*/ 235 h 19"/>
                <a:gd name="T18" fmla="*/ 0 w 102"/>
                <a:gd name="T19" fmla="*/ 235 h 19"/>
                <a:gd name="T20" fmla="*/ 27 w 102"/>
                <a:gd name="T21" fmla="*/ 183 h 19"/>
                <a:gd name="T22" fmla="*/ 166 w 102"/>
                <a:gd name="T23" fmla="*/ 85 h 19"/>
                <a:gd name="T24" fmla="*/ 260 w 102"/>
                <a:gd name="T25" fmla="*/ 0 h 19"/>
                <a:gd name="T26" fmla="*/ 320 w 102"/>
                <a:gd name="T27" fmla="*/ 0 h 19"/>
                <a:gd name="T28" fmla="*/ 386 w 102"/>
                <a:gd name="T29" fmla="*/ 0 h 19"/>
                <a:gd name="T30" fmla="*/ 320 w 102"/>
                <a:gd name="T31" fmla="*/ 40 h 19"/>
                <a:gd name="T32" fmla="*/ 341 w 102"/>
                <a:gd name="T33" fmla="*/ 85 h 19"/>
                <a:gd name="T34" fmla="*/ 320 w 102"/>
                <a:gd name="T35" fmla="*/ 85 h 19"/>
                <a:gd name="T36" fmla="*/ 260 w 102"/>
                <a:gd name="T37" fmla="*/ 151 h 19"/>
                <a:gd name="T38" fmla="*/ 226 w 102"/>
                <a:gd name="T39" fmla="*/ 183 h 19"/>
                <a:gd name="T40" fmla="*/ 230 w 102"/>
                <a:gd name="T41" fmla="*/ 15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37286" name="Freeform 4708"/>
            <p:cNvSpPr>
              <a:spLocks/>
            </p:cNvSpPr>
            <p:nvPr/>
          </p:nvSpPr>
          <p:spPr bwMode="auto">
            <a:xfrm>
              <a:off x="1310" y="1029"/>
              <a:ext cx="68" cy="27"/>
            </a:xfrm>
            <a:custGeom>
              <a:avLst/>
              <a:gdLst>
                <a:gd name="T0" fmla="*/ 95 w 62"/>
                <a:gd name="T1" fmla="*/ 180 h 21"/>
                <a:gd name="T2" fmla="*/ 63 w 62"/>
                <a:gd name="T3" fmla="*/ 126 h 21"/>
                <a:gd name="T4" fmla="*/ 79 w 62"/>
                <a:gd name="T5" fmla="*/ 126 h 21"/>
                <a:gd name="T6" fmla="*/ 57 w 62"/>
                <a:gd name="T7" fmla="*/ 180 h 21"/>
                <a:gd name="T8" fmla="*/ 50 w 62"/>
                <a:gd name="T9" fmla="*/ 231 h 21"/>
                <a:gd name="T10" fmla="*/ 50 w 62"/>
                <a:gd name="T11" fmla="*/ 231 h 21"/>
                <a:gd name="T12" fmla="*/ 0 w 62"/>
                <a:gd name="T13" fmla="*/ 370 h 21"/>
                <a:gd name="T14" fmla="*/ 136 w 62"/>
                <a:gd name="T15" fmla="*/ 297 h 21"/>
                <a:gd name="T16" fmla="*/ 57 w 62"/>
                <a:gd name="T17" fmla="*/ 432 h 21"/>
                <a:gd name="T18" fmla="*/ 50 w 62"/>
                <a:gd name="T19" fmla="*/ 491 h 21"/>
                <a:gd name="T20" fmla="*/ 125 w 62"/>
                <a:gd name="T21" fmla="*/ 555 h 21"/>
                <a:gd name="T22" fmla="*/ 136 w 62"/>
                <a:gd name="T23" fmla="*/ 491 h 21"/>
                <a:gd name="T24" fmla="*/ 149 w 62"/>
                <a:gd name="T25" fmla="*/ 432 h 21"/>
                <a:gd name="T26" fmla="*/ 175 w 62"/>
                <a:gd name="T27" fmla="*/ 432 h 21"/>
                <a:gd name="T28" fmla="*/ 192 w 62"/>
                <a:gd name="T29" fmla="*/ 370 h 21"/>
                <a:gd name="T30" fmla="*/ 165 w 62"/>
                <a:gd name="T31" fmla="*/ 297 h 21"/>
                <a:gd name="T32" fmla="*/ 209 w 62"/>
                <a:gd name="T33" fmla="*/ 126 h 21"/>
                <a:gd name="T34" fmla="*/ 199 w 62"/>
                <a:gd name="T35" fmla="*/ 0 h 21"/>
                <a:gd name="T36" fmla="*/ 161 w 62"/>
                <a:gd name="T37" fmla="*/ 59 h 21"/>
                <a:gd name="T38" fmla="*/ 113 w 62"/>
                <a:gd name="T39" fmla="*/ 59 h 21"/>
                <a:gd name="T40" fmla="*/ 125 w 62"/>
                <a:gd name="T41" fmla="*/ 180 h 21"/>
                <a:gd name="T42" fmla="*/ 113 w 62"/>
                <a:gd name="T43" fmla="*/ 180 h 21"/>
                <a:gd name="T44" fmla="*/ 95 w 62"/>
                <a:gd name="T45" fmla="*/ 18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37287" name="Freeform 4709"/>
            <p:cNvSpPr>
              <a:spLocks/>
            </p:cNvSpPr>
            <p:nvPr/>
          </p:nvSpPr>
          <p:spPr bwMode="auto">
            <a:xfrm>
              <a:off x="1337" y="989"/>
              <a:ext cx="59" cy="22"/>
            </a:xfrm>
            <a:custGeom>
              <a:avLst/>
              <a:gdLst>
                <a:gd name="T0" fmla="*/ 104 w 54"/>
                <a:gd name="T1" fmla="*/ 2 h 19"/>
                <a:gd name="T2" fmla="*/ 114 w 54"/>
                <a:gd name="T3" fmla="*/ 2 h 19"/>
                <a:gd name="T4" fmla="*/ 150 w 54"/>
                <a:gd name="T5" fmla="*/ 2 h 19"/>
                <a:gd name="T6" fmla="*/ 166 w 54"/>
                <a:gd name="T7" fmla="*/ 2 h 19"/>
                <a:gd name="T8" fmla="*/ 166 w 54"/>
                <a:gd name="T9" fmla="*/ 60 h 19"/>
                <a:gd name="T10" fmla="*/ 168 w 54"/>
                <a:gd name="T11" fmla="*/ 93 h 19"/>
                <a:gd name="T12" fmla="*/ 127 w 54"/>
                <a:gd name="T13" fmla="*/ 125 h 19"/>
                <a:gd name="T14" fmla="*/ 74 w 54"/>
                <a:gd name="T15" fmla="*/ 80 h 19"/>
                <a:gd name="T16" fmla="*/ 0 w 54"/>
                <a:gd name="T17" fmla="*/ 80 h 19"/>
                <a:gd name="T18" fmla="*/ 5 w 54"/>
                <a:gd name="T19" fmla="*/ 45 h 19"/>
                <a:gd name="T20" fmla="*/ 61 w 54"/>
                <a:gd name="T21" fmla="*/ 45 h 19"/>
                <a:gd name="T22" fmla="*/ 56 w 54"/>
                <a:gd name="T23" fmla="*/ 2 h 19"/>
                <a:gd name="T24" fmla="*/ 30 w 54"/>
                <a:gd name="T25" fmla="*/ 2 h 19"/>
                <a:gd name="T26" fmla="*/ 5 w 54"/>
                <a:gd name="T27" fmla="*/ 0 h 19"/>
                <a:gd name="T28" fmla="*/ 104 w 54"/>
                <a:gd name="T29" fmla="*/ 0 h 19"/>
                <a:gd name="T30" fmla="*/ 104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7288" name="Freeform 4710"/>
            <p:cNvSpPr>
              <a:spLocks/>
            </p:cNvSpPr>
            <p:nvPr/>
          </p:nvSpPr>
          <p:spPr bwMode="auto">
            <a:xfrm>
              <a:off x="1241" y="1149"/>
              <a:ext cx="53" cy="24"/>
            </a:xfrm>
            <a:custGeom>
              <a:avLst/>
              <a:gdLst>
                <a:gd name="T0" fmla="*/ 189 w 47"/>
                <a:gd name="T1" fmla="*/ 192 h 19"/>
                <a:gd name="T2" fmla="*/ 189 w 47"/>
                <a:gd name="T3" fmla="*/ 152 h 19"/>
                <a:gd name="T4" fmla="*/ 125 w 47"/>
                <a:gd name="T5" fmla="*/ 0 h 19"/>
                <a:gd name="T6" fmla="*/ 99 w 47"/>
                <a:gd name="T7" fmla="*/ 81 h 19"/>
                <a:gd name="T8" fmla="*/ 88 w 47"/>
                <a:gd name="T9" fmla="*/ 51 h 19"/>
                <a:gd name="T10" fmla="*/ 68 w 47"/>
                <a:gd name="T11" fmla="*/ 152 h 19"/>
                <a:gd name="T12" fmla="*/ 0 w 47"/>
                <a:gd name="T13" fmla="*/ 248 h 19"/>
                <a:gd name="T14" fmla="*/ 125 w 47"/>
                <a:gd name="T15" fmla="*/ 395 h 19"/>
                <a:gd name="T16" fmla="*/ 228 w 47"/>
                <a:gd name="T17" fmla="*/ 307 h 19"/>
                <a:gd name="T18" fmla="*/ 202 w 47"/>
                <a:gd name="T19" fmla="*/ 307 h 19"/>
                <a:gd name="T20" fmla="*/ 189 w 47"/>
                <a:gd name="T21" fmla="*/ 19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37289" name="Freeform 4711"/>
            <p:cNvSpPr>
              <a:spLocks/>
            </p:cNvSpPr>
            <p:nvPr/>
          </p:nvSpPr>
          <p:spPr bwMode="auto">
            <a:xfrm>
              <a:off x="1533" y="1079"/>
              <a:ext cx="55" cy="17"/>
            </a:xfrm>
            <a:custGeom>
              <a:avLst/>
              <a:gdLst>
                <a:gd name="T0" fmla="*/ 205 w 48"/>
                <a:gd name="T1" fmla="*/ 0 h 14"/>
                <a:gd name="T2" fmla="*/ 3 w 48"/>
                <a:gd name="T3" fmla="*/ 0 h 14"/>
                <a:gd name="T4" fmla="*/ 0 w 48"/>
                <a:gd name="T5" fmla="*/ 61 h 14"/>
                <a:gd name="T6" fmla="*/ 29 w 48"/>
                <a:gd name="T7" fmla="*/ 109 h 14"/>
                <a:gd name="T8" fmla="*/ 57 w 48"/>
                <a:gd name="T9" fmla="*/ 183 h 14"/>
                <a:gd name="T10" fmla="*/ 282 w 48"/>
                <a:gd name="T11" fmla="*/ 157 h 14"/>
                <a:gd name="T12" fmla="*/ 205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37290" name="Freeform 4712"/>
            <p:cNvSpPr>
              <a:spLocks/>
            </p:cNvSpPr>
            <p:nvPr/>
          </p:nvSpPr>
          <p:spPr bwMode="auto">
            <a:xfrm>
              <a:off x="1511" y="1177"/>
              <a:ext cx="34" cy="19"/>
            </a:xfrm>
            <a:custGeom>
              <a:avLst/>
              <a:gdLst>
                <a:gd name="T0" fmla="*/ 87 w 31"/>
                <a:gd name="T1" fmla="*/ 215 h 15"/>
                <a:gd name="T2" fmla="*/ 3 w 31"/>
                <a:gd name="T3" fmla="*/ 319 h 15"/>
                <a:gd name="T4" fmla="*/ 0 w 31"/>
                <a:gd name="T5" fmla="*/ 155 h 15"/>
                <a:gd name="T6" fmla="*/ 63 w 31"/>
                <a:gd name="T7" fmla="*/ 0 h 15"/>
                <a:gd name="T8" fmla="*/ 103 w 31"/>
                <a:gd name="T9" fmla="*/ 66 h 15"/>
                <a:gd name="T10" fmla="*/ 87 w 31"/>
                <a:gd name="T11" fmla="*/ 2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37291" name="Freeform 4713"/>
            <p:cNvSpPr>
              <a:spLocks/>
            </p:cNvSpPr>
            <p:nvPr/>
          </p:nvSpPr>
          <p:spPr bwMode="auto">
            <a:xfrm>
              <a:off x="1411" y="994"/>
              <a:ext cx="37" cy="17"/>
            </a:xfrm>
            <a:custGeom>
              <a:avLst/>
              <a:gdLst>
                <a:gd name="T0" fmla="*/ 0 w 33"/>
                <a:gd name="T1" fmla="*/ 37 h 15"/>
                <a:gd name="T2" fmla="*/ 24 w 33"/>
                <a:gd name="T3" fmla="*/ 0 h 15"/>
                <a:gd name="T4" fmla="*/ 145 w 33"/>
                <a:gd name="T5" fmla="*/ 37 h 15"/>
                <a:gd name="T6" fmla="*/ 129 w 33"/>
                <a:gd name="T7" fmla="*/ 48 h 15"/>
                <a:gd name="T8" fmla="*/ 24 w 33"/>
                <a:gd name="T9" fmla="*/ 76 h 15"/>
                <a:gd name="T10" fmla="*/ 3 w 33"/>
                <a:gd name="T11" fmla="*/ 48 h 15"/>
                <a:gd name="T12" fmla="*/ 0 w 33"/>
                <a:gd name="T13" fmla="*/ 3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37292" name="Freeform 4714"/>
            <p:cNvSpPr>
              <a:spLocks/>
            </p:cNvSpPr>
            <p:nvPr/>
          </p:nvSpPr>
          <p:spPr bwMode="auto">
            <a:xfrm>
              <a:off x="1368" y="1047"/>
              <a:ext cx="40" cy="15"/>
            </a:xfrm>
            <a:custGeom>
              <a:avLst/>
              <a:gdLst>
                <a:gd name="T0" fmla="*/ 37 w 36"/>
                <a:gd name="T1" fmla="*/ 173 h 12"/>
                <a:gd name="T2" fmla="*/ 0 w 36"/>
                <a:gd name="T3" fmla="*/ 138 h 12"/>
                <a:gd name="T4" fmla="*/ 112 w 36"/>
                <a:gd name="T5" fmla="*/ 0 h 12"/>
                <a:gd name="T6" fmla="*/ 138 w 36"/>
                <a:gd name="T7" fmla="*/ 138 h 12"/>
                <a:gd name="T8" fmla="*/ 121 w 36"/>
                <a:gd name="T9" fmla="*/ 231 h 12"/>
                <a:gd name="T10" fmla="*/ 37 w 36"/>
                <a:gd name="T11" fmla="*/ 17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37293" name="Freeform 4715"/>
            <p:cNvSpPr>
              <a:spLocks/>
            </p:cNvSpPr>
            <p:nvPr/>
          </p:nvSpPr>
          <p:spPr bwMode="auto">
            <a:xfrm>
              <a:off x="1219" y="1079"/>
              <a:ext cx="32" cy="15"/>
            </a:xfrm>
            <a:custGeom>
              <a:avLst/>
              <a:gdLst>
                <a:gd name="T0" fmla="*/ 22 w 30"/>
                <a:gd name="T1" fmla="*/ 231 h 12"/>
                <a:gd name="T2" fmla="*/ 0 w 30"/>
                <a:gd name="T3" fmla="*/ 49 h 12"/>
                <a:gd name="T4" fmla="*/ 61 w 30"/>
                <a:gd name="T5" fmla="*/ 0 h 12"/>
                <a:gd name="T6" fmla="*/ 69 w 30"/>
                <a:gd name="T7" fmla="*/ 49 h 12"/>
                <a:gd name="T8" fmla="*/ 22 w 30"/>
                <a:gd name="T9" fmla="*/ 23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37294" name="Freeform 4716"/>
            <p:cNvSpPr>
              <a:spLocks/>
            </p:cNvSpPr>
            <p:nvPr/>
          </p:nvSpPr>
          <p:spPr bwMode="auto">
            <a:xfrm>
              <a:off x="1822" y="1137"/>
              <a:ext cx="35" cy="21"/>
            </a:xfrm>
            <a:custGeom>
              <a:avLst/>
              <a:gdLst>
                <a:gd name="T0" fmla="*/ 151 w 31"/>
                <a:gd name="T1" fmla="*/ 187 h 17"/>
                <a:gd name="T2" fmla="*/ 33 w 31"/>
                <a:gd name="T3" fmla="*/ 0 h 17"/>
                <a:gd name="T4" fmla="*/ 0 w 31"/>
                <a:gd name="T5" fmla="*/ 75 h 17"/>
                <a:gd name="T6" fmla="*/ 0 w 31"/>
                <a:gd name="T7" fmla="*/ 115 h 17"/>
                <a:gd name="T8" fmla="*/ 0 w 31"/>
                <a:gd name="T9" fmla="*/ 151 h 17"/>
                <a:gd name="T10" fmla="*/ 3 w 31"/>
                <a:gd name="T11" fmla="*/ 187 h 17"/>
                <a:gd name="T12" fmla="*/ 33 w 31"/>
                <a:gd name="T13" fmla="*/ 216 h 17"/>
                <a:gd name="T14" fmla="*/ 3 w 31"/>
                <a:gd name="T15" fmla="*/ 267 h 17"/>
                <a:gd name="T16" fmla="*/ 151 w 31"/>
                <a:gd name="T17" fmla="*/ 18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37295" name="Freeform 4717"/>
            <p:cNvSpPr>
              <a:spLocks/>
            </p:cNvSpPr>
            <p:nvPr/>
          </p:nvSpPr>
          <p:spPr bwMode="auto">
            <a:xfrm>
              <a:off x="2191" y="1210"/>
              <a:ext cx="143" cy="60"/>
            </a:xfrm>
            <a:custGeom>
              <a:avLst/>
              <a:gdLst>
                <a:gd name="T0" fmla="*/ 505 w 126"/>
                <a:gd name="T1" fmla="*/ 0 h 48"/>
                <a:gd name="T2" fmla="*/ 495 w 126"/>
                <a:gd name="T3" fmla="*/ 95 h 48"/>
                <a:gd name="T4" fmla="*/ 429 w 126"/>
                <a:gd name="T5" fmla="*/ 138 h 48"/>
                <a:gd name="T6" fmla="*/ 384 w 126"/>
                <a:gd name="T7" fmla="*/ 95 h 48"/>
                <a:gd name="T8" fmla="*/ 384 w 126"/>
                <a:gd name="T9" fmla="*/ 231 h 48"/>
                <a:gd name="T10" fmla="*/ 384 w 126"/>
                <a:gd name="T11" fmla="*/ 186 h 48"/>
                <a:gd name="T12" fmla="*/ 321 w 126"/>
                <a:gd name="T13" fmla="*/ 138 h 48"/>
                <a:gd name="T14" fmla="*/ 306 w 126"/>
                <a:gd name="T15" fmla="*/ 231 h 48"/>
                <a:gd name="T16" fmla="*/ 263 w 126"/>
                <a:gd name="T17" fmla="*/ 138 h 48"/>
                <a:gd name="T18" fmla="*/ 227 w 126"/>
                <a:gd name="T19" fmla="*/ 305 h 48"/>
                <a:gd name="T20" fmla="*/ 200 w 126"/>
                <a:gd name="T21" fmla="*/ 361 h 48"/>
                <a:gd name="T22" fmla="*/ 160 w 126"/>
                <a:gd name="T23" fmla="*/ 289 h 48"/>
                <a:gd name="T24" fmla="*/ 185 w 126"/>
                <a:gd name="T25" fmla="*/ 231 h 48"/>
                <a:gd name="T26" fmla="*/ 99 w 126"/>
                <a:gd name="T27" fmla="*/ 0 h 48"/>
                <a:gd name="T28" fmla="*/ 112 w 126"/>
                <a:gd name="T29" fmla="*/ 95 h 48"/>
                <a:gd name="T30" fmla="*/ 124 w 126"/>
                <a:gd name="T31" fmla="*/ 186 h 48"/>
                <a:gd name="T32" fmla="*/ 77 w 126"/>
                <a:gd name="T33" fmla="*/ 95 h 48"/>
                <a:gd name="T34" fmla="*/ 65 w 126"/>
                <a:gd name="T35" fmla="*/ 186 h 48"/>
                <a:gd name="T36" fmla="*/ 65 w 126"/>
                <a:gd name="T37" fmla="*/ 186 h 48"/>
                <a:gd name="T38" fmla="*/ 77 w 126"/>
                <a:gd name="T39" fmla="*/ 231 h 48"/>
                <a:gd name="T40" fmla="*/ 65 w 126"/>
                <a:gd name="T41" fmla="*/ 231 h 48"/>
                <a:gd name="T42" fmla="*/ 3 w 126"/>
                <a:gd name="T43" fmla="*/ 231 h 48"/>
                <a:gd name="T44" fmla="*/ 26 w 126"/>
                <a:gd name="T45" fmla="*/ 289 h 48"/>
                <a:gd name="T46" fmla="*/ 0 w 126"/>
                <a:gd name="T47" fmla="*/ 289 h 48"/>
                <a:gd name="T48" fmla="*/ 141 w 126"/>
                <a:gd name="T49" fmla="*/ 305 h 48"/>
                <a:gd name="T50" fmla="*/ 112 w 126"/>
                <a:gd name="T51" fmla="*/ 361 h 48"/>
                <a:gd name="T52" fmla="*/ 124 w 126"/>
                <a:gd name="T53" fmla="*/ 413 h 48"/>
                <a:gd name="T54" fmla="*/ 3 w 126"/>
                <a:gd name="T55" fmla="*/ 451 h 48"/>
                <a:gd name="T56" fmla="*/ 99 w 126"/>
                <a:gd name="T57" fmla="*/ 529 h 48"/>
                <a:gd name="T58" fmla="*/ 141 w 126"/>
                <a:gd name="T59" fmla="*/ 569 h 48"/>
                <a:gd name="T60" fmla="*/ 124 w 126"/>
                <a:gd name="T61" fmla="*/ 595 h 48"/>
                <a:gd name="T62" fmla="*/ 141 w 126"/>
                <a:gd name="T63" fmla="*/ 595 h 48"/>
                <a:gd name="T64" fmla="*/ 124 w 126"/>
                <a:gd name="T65" fmla="*/ 661 h 48"/>
                <a:gd name="T66" fmla="*/ 77 w 126"/>
                <a:gd name="T67" fmla="*/ 744 h 48"/>
                <a:gd name="T68" fmla="*/ 124 w 126"/>
                <a:gd name="T69" fmla="*/ 794 h 48"/>
                <a:gd name="T70" fmla="*/ 200 w 126"/>
                <a:gd name="T71" fmla="*/ 826 h 48"/>
                <a:gd name="T72" fmla="*/ 346 w 126"/>
                <a:gd name="T73" fmla="*/ 881 h 48"/>
                <a:gd name="T74" fmla="*/ 446 w 126"/>
                <a:gd name="T75" fmla="*/ 794 h 48"/>
                <a:gd name="T76" fmla="*/ 553 w 126"/>
                <a:gd name="T77" fmla="*/ 661 h 48"/>
                <a:gd name="T78" fmla="*/ 604 w 126"/>
                <a:gd name="T79" fmla="*/ 529 h 48"/>
                <a:gd name="T80" fmla="*/ 648 w 126"/>
                <a:gd name="T81" fmla="*/ 451 h 48"/>
                <a:gd name="T82" fmla="*/ 651 w 126"/>
                <a:gd name="T83" fmla="*/ 451 h 48"/>
                <a:gd name="T84" fmla="*/ 628 w 126"/>
                <a:gd name="T85" fmla="*/ 413 h 48"/>
                <a:gd name="T86" fmla="*/ 651 w 126"/>
                <a:gd name="T87" fmla="*/ 361 h 48"/>
                <a:gd name="T88" fmla="*/ 651 w 126"/>
                <a:gd name="T89" fmla="*/ 305 h 48"/>
                <a:gd name="T90" fmla="*/ 604 w 126"/>
                <a:gd name="T91" fmla="*/ 305 h 48"/>
                <a:gd name="T92" fmla="*/ 615 w 126"/>
                <a:gd name="T93" fmla="*/ 289 h 48"/>
                <a:gd name="T94" fmla="*/ 588 w 126"/>
                <a:gd name="T95" fmla="*/ 231 h 48"/>
                <a:gd name="T96" fmla="*/ 575 w 126"/>
                <a:gd name="T97" fmla="*/ 138 h 48"/>
                <a:gd name="T98" fmla="*/ 615 w 126"/>
                <a:gd name="T99" fmla="*/ 61 h 48"/>
                <a:gd name="T100" fmla="*/ 553 w 126"/>
                <a:gd name="T101" fmla="*/ 95 h 48"/>
                <a:gd name="T102" fmla="*/ 505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37296" name="Freeform 4718"/>
            <p:cNvSpPr>
              <a:spLocks/>
            </p:cNvSpPr>
            <p:nvPr/>
          </p:nvSpPr>
          <p:spPr bwMode="auto">
            <a:xfrm>
              <a:off x="2360" y="1436"/>
              <a:ext cx="61" cy="78"/>
            </a:xfrm>
            <a:custGeom>
              <a:avLst/>
              <a:gdLst>
                <a:gd name="T0" fmla="*/ 170 w 56"/>
                <a:gd name="T1" fmla="*/ 631 h 64"/>
                <a:gd name="T2" fmla="*/ 170 w 56"/>
                <a:gd name="T3" fmla="*/ 433 h 64"/>
                <a:gd name="T4" fmla="*/ 170 w 56"/>
                <a:gd name="T5" fmla="*/ 243 h 64"/>
                <a:gd name="T6" fmla="*/ 143 w 56"/>
                <a:gd name="T7" fmla="*/ 235 h 64"/>
                <a:gd name="T8" fmla="*/ 135 w 56"/>
                <a:gd name="T9" fmla="*/ 235 h 64"/>
                <a:gd name="T10" fmla="*/ 106 w 56"/>
                <a:gd name="T11" fmla="*/ 235 h 64"/>
                <a:gd name="T12" fmla="*/ 127 w 56"/>
                <a:gd name="T13" fmla="*/ 63 h 64"/>
                <a:gd name="T14" fmla="*/ 143 w 56"/>
                <a:gd name="T15" fmla="*/ 0 h 64"/>
                <a:gd name="T16" fmla="*/ 124 w 56"/>
                <a:gd name="T17" fmla="*/ 43 h 64"/>
                <a:gd name="T18" fmla="*/ 106 w 56"/>
                <a:gd name="T19" fmla="*/ 43 h 64"/>
                <a:gd name="T20" fmla="*/ 81 w 56"/>
                <a:gd name="T21" fmla="*/ 94 h 64"/>
                <a:gd name="T22" fmla="*/ 88 w 56"/>
                <a:gd name="T23" fmla="*/ 161 h 64"/>
                <a:gd name="T24" fmla="*/ 81 w 56"/>
                <a:gd name="T25" fmla="*/ 235 h 64"/>
                <a:gd name="T26" fmla="*/ 23 w 56"/>
                <a:gd name="T27" fmla="*/ 243 h 64"/>
                <a:gd name="T28" fmla="*/ 27 w 56"/>
                <a:gd name="T29" fmla="*/ 310 h 64"/>
                <a:gd name="T30" fmla="*/ 4 w 56"/>
                <a:gd name="T31" fmla="*/ 378 h 64"/>
                <a:gd name="T32" fmla="*/ 54 w 56"/>
                <a:gd name="T33" fmla="*/ 477 h 64"/>
                <a:gd name="T34" fmla="*/ 23 w 56"/>
                <a:gd name="T35" fmla="*/ 597 h 64"/>
                <a:gd name="T36" fmla="*/ 54 w 56"/>
                <a:gd name="T37" fmla="*/ 562 h 64"/>
                <a:gd name="T38" fmla="*/ 23 w 56"/>
                <a:gd name="T39" fmla="*/ 653 h 64"/>
                <a:gd name="T40" fmla="*/ 0 w 56"/>
                <a:gd name="T41" fmla="*/ 685 h 64"/>
                <a:gd name="T42" fmla="*/ 4 w 56"/>
                <a:gd name="T43" fmla="*/ 728 h 64"/>
                <a:gd name="T44" fmla="*/ 0 w 56"/>
                <a:gd name="T45" fmla="*/ 735 h 64"/>
                <a:gd name="T46" fmla="*/ 23 w 56"/>
                <a:gd name="T47" fmla="*/ 769 h 64"/>
                <a:gd name="T48" fmla="*/ 4 w 56"/>
                <a:gd name="T49" fmla="*/ 820 h 64"/>
                <a:gd name="T50" fmla="*/ 27 w 56"/>
                <a:gd name="T51" fmla="*/ 820 h 64"/>
                <a:gd name="T52" fmla="*/ 27 w 56"/>
                <a:gd name="T53" fmla="*/ 837 h 64"/>
                <a:gd name="T54" fmla="*/ 69 w 56"/>
                <a:gd name="T55" fmla="*/ 820 h 64"/>
                <a:gd name="T56" fmla="*/ 114 w 56"/>
                <a:gd name="T57" fmla="*/ 728 h 64"/>
                <a:gd name="T58" fmla="*/ 160 w 56"/>
                <a:gd name="T59" fmla="*/ 685 h 64"/>
                <a:gd name="T60" fmla="*/ 170 w 56"/>
                <a:gd name="T61" fmla="*/ 631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37297" name="Freeform 4719"/>
            <p:cNvSpPr>
              <a:spLocks/>
            </p:cNvSpPr>
            <p:nvPr/>
          </p:nvSpPr>
          <p:spPr bwMode="auto">
            <a:xfrm>
              <a:off x="2428" y="1369"/>
              <a:ext cx="113" cy="176"/>
            </a:xfrm>
            <a:custGeom>
              <a:avLst/>
              <a:gdLst>
                <a:gd name="T0" fmla="*/ 33 w 102"/>
                <a:gd name="T1" fmla="*/ 699 h 142"/>
                <a:gd name="T2" fmla="*/ 64 w 102"/>
                <a:gd name="T3" fmla="*/ 699 h 142"/>
                <a:gd name="T4" fmla="*/ 45 w 102"/>
                <a:gd name="T5" fmla="*/ 932 h 142"/>
                <a:gd name="T6" fmla="*/ 79 w 102"/>
                <a:gd name="T7" fmla="*/ 1001 h 142"/>
                <a:gd name="T8" fmla="*/ 119 w 102"/>
                <a:gd name="T9" fmla="*/ 1073 h 142"/>
                <a:gd name="T10" fmla="*/ 146 w 102"/>
                <a:gd name="T11" fmla="*/ 1381 h 142"/>
                <a:gd name="T12" fmla="*/ 64 w 102"/>
                <a:gd name="T13" fmla="*/ 1551 h 142"/>
                <a:gd name="T14" fmla="*/ 92 w 102"/>
                <a:gd name="T15" fmla="*/ 1648 h 142"/>
                <a:gd name="T16" fmla="*/ 33 w 102"/>
                <a:gd name="T17" fmla="*/ 1846 h 142"/>
                <a:gd name="T18" fmla="*/ 107 w 102"/>
                <a:gd name="T19" fmla="*/ 1971 h 142"/>
                <a:gd name="T20" fmla="*/ 146 w 102"/>
                <a:gd name="T21" fmla="*/ 1971 h 142"/>
                <a:gd name="T22" fmla="*/ 55 w 102"/>
                <a:gd name="T23" fmla="*/ 2155 h 142"/>
                <a:gd name="T24" fmla="*/ 22 w 102"/>
                <a:gd name="T25" fmla="*/ 2309 h 142"/>
                <a:gd name="T26" fmla="*/ 99 w 102"/>
                <a:gd name="T27" fmla="*/ 2257 h 142"/>
                <a:gd name="T28" fmla="*/ 166 w 102"/>
                <a:gd name="T29" fmla="*/ 2155 h 142"/>
                <a:gd name="T30" fmla="*/ 307 w 102"/>
                <a:gd name="T31" fmla="*/ 2155 h 142"/>
                <a:gd name="T32" fmla="*/ 320 w 102"/>
                <a:gd name="T33" fmla="*/ 1922 h 142"/>
                <a:gd name="T34" fmla="*/ 386 w 102"/>
                <a:gd name="T35" fmla="*/ 1648 h 142"/>
                <a:gd name="T36" fmla="*/ 307 w 102"/>
                <a:gd name="T37" fmla="*/ 1578 h 142"/>
                <a:gd name="T38" fmla="*/ 278 w 102"/>
                <a:gd name="T39" fmla="*/ 1358 h 142"/>
                <a:gd name="T40" fmla="*/ 288 w 102"/>
                <a:gd name="T41" fmla="*/ 1241 h 142"/>
                <a:gd name="T42" fmla="*/ 198 w 102"/>
                <a:gd name="T43" fmla="*/ 742 h 142"/>
                <a:gd name="T44" fmla="*/ 166 w 102"/>
                <a:gd name="T45" fmla="*/ 611 h 142"/>
                <a:gd name="T46" fmla="*/ 151 w 102"/>
                <a:gd name="T47" fmla="*/ 564 h 142"/>
                <a:gd name="T48" fmla="*/ 107 w 102"/>
                <a:gd name="T49" fmla="*/ 278 h 142"/>
                <a:gd name="T50" fmla="*/ 107 w 102"/>
                <a:gd name="T51" fmla="*/ 207 h 142"/>
                <a:gd name="T52" fmla="*/ 64 w 102"/>
                <a:gd name="T53" fmla="*/ 0 h 142"/>
                <a:gd name="T54" fmla="*/ 45 w 102"/>
                <a:gd name="T55" fmla="*/ 207 h 142"/>
                <a:gd name="T56" fmla="*/ 22 w 102"/>
                <a:gd name="T57" fmla="*/ 278 h 142"/>
                <a:gd name="T58" fmla="*/ 22 w 102"/>
                <a:gd name="T59" fmla="*/ 395 h 142"/>
                <a:gd name="T60" fmla="*/ 2 w 102"/>
                <a:gd name="T61" fmla="*/ 493 h 142"/>
                <a:gd name="T62" fmla="*/ 33 w 102"/>
                <a:gd name="T63" fmla="*/ 493 h 142"/>
                <a:gd name="T64" fmla="*/ 2 w 102"/>
                <a:gd name="T65" fmla="*/ 88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37298" name="Freeform 4720"/>
            <p:cNvSpPr>
              <a:spLocks/>
            </p:cNvSpPr>
            <p:nvPr/>
          </p:nvSpPr>
          <p:spPr bwMode="auto">
            <a:xfrm>
              <a:off x="2399" y="1436"/>
              <a:ext cx="33" cy="23"/>
            </a:xfrm>
            <a:custGeom>
              <a:avLst/>
              <a:gdLst>
                <a:gd name="T0" fmla="*/ 69 w 31"/>
                <a:gd name="T1" fmla="*/ 183 h 19"/>
                <a:gd name="T2" fmla="*/ 63 w 31"/>
                <a:gd name="T3" fmla="*/ 125 h 19"/>
                <a:gd name="T4" fmla="*/ 40 w 31"/>
                <a:gd name="T5" fmla="*/ 0 h 19"/>
                <a:gd name="T6" fmla="*/ 7 w 31"/>
                <a:gd name="T7" fmla="*/ 58 h 19"/>
                <a:gd name="T8" fmla="*/ 0 w 31"/>
                <a:gd name="T9" fmla="*/ 201 h 19"/>
                <a:gd name="T10" fmla="*/ 22 w 31"/>
                <a:gd name="T11" fmla="*/ 201 h 19"/>
                <a:gd name="T12" fmla="*/ 26 w 31"/>
                <a:gd name="T13" fmla="*/ 201 h 19"/>
                <a:gd name="T14" fmla="*/ 46 w 31"/>
                <a:gd name="T15" fmla="*/ 235 h 19"/>
                <a:gd name="T16" fmla="*/ 69 w 31"/>
                <a:gd name="T17" fmla="*/ 18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37299" name="Freeform 4721"/>
            <p:cNvSpPr>
              <a:spLocks/>
            </p:cNvSpPr>
            <p:nvPr/>
          </p:nvSpPr>
          <p:spPr bwMode="auto">
            <a:xfrm>
              <a:off x="2419" y="1389"/>
              <a:ext cx="13" cy="9"/>
            </a:xfrm>
            <a:custGeom>
              <a:avLst/>
              <a:gdLst>
                <a:gd name="T0" fmla="*/ 22 w 12"/>
                <a:gd name="T1" fmla="*/ 59 h 7"/>
                <a:gd name="T2" fmla="*/ 2 w 12"/>
                <a:gd name="T3" fmla="*/ 0 h 7"/>
                <a:gd name="T4" fmla="*/ 0 w 12"/>
                <a:gd name="T5" fmla="*/ 59 h 7"/>
                <a:gd name="T6" fmla="*/ 26 w 12"/>
                <a:gd name="T7" fmla="*/ 180 h 7"/>
                <a:gd name="T8" fmla="*/ 33 w 12"/>
                <a:gd name="T9" fmla="*/ 98 h 7"/>
                <a:gd name="T10" fmla="*/ 22 w 12"/>
                <a:gd name="T11" fmla="*/ 59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37300" name="Freeform 4722"/>
            <p:cNvSpPr>
              <a:spLocks/>
            </p:cNvSpPr>
            <p:nvPr/>
          </p:nvSpPr>
          <p:spPr bwMode="auto">
            <a:xfrm>
              <a:off x="2416" y="1371"/>
              <a:ext cx="12" cy="13"/>
            </a:xfrm>
            <a:custGeom>
              <a:avLst/>
              <a:gdLst>
                <a:gd name="T0" fmla="*/ 12 w 12"/>
                <a:gd name="T1" fmla="*/ 170 h 10"/>
                <a:gd name="T2" fmla="*/ 10 w 12"/>
                <a:gd name="T3" fmla="*/ 0 h 10"/>
                <a:gd name="T4" fmla="*/ 3 w 12"/>
                <a:gd name="T5" fmla="*/ 170 h 10"/>
                <a:gd name="T6" fmla="*/ 0 w 12"/>
                <a:gd name="T7" fmla="*/ 308 h 10"/>
                <a:gd name="T8" fmla="*/ 12 w 12"/>
                <a:gd name="T9" fmla="*/ 17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37301" name="Freeform 4723"/>
            <p:cNvSpPr>
              <a:spLocks/>
            </p:cNvSpPr>
            <p:nvPr/>
          </p:nvSpPr>
          <p:spPr bwMode="auto">
            <a:xfrm>
              <a:off x="2498" y="1328"/>
              <a:ext cx="2" cy="10"/>
            </a:xfrm>
            <a:custGeom>
              <a:avLst/>
              <a:gdLst>
                <a:gd name="T0" fmla="*/ 0 w 2"/>
                <a:gd name="T1" fmla="*/ 0 h 9"/>
                <a:gd name="T2" fmla="*/ 0 w 2"/>
                <a:gd name="T3" fmla="*/ 22 h 9"/>
                <a:gd name="T4" fmla="*/ 0 w 2"/>
                <a:gd name="T5" fmla="*/ 27 h 9"/>
                <a:gd name="T6" fmla="*/ 0 w 2"/>
                <a:gd name="T7" fmla="*/ 33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7302" name="Freeform 4724"/>
            <p:cNvSpPr>
              <a:spLocks/>
            </p:cNvSpPr>
            <p:nvPr/>
          </p:nvSpPr>
          <p:spPr bwMode="auto">
            <a:xfrm>
              <a:off x="2426" y="1412"/>
              <a:ext cx="6" cy="4"/>
            </a:xfrm>
            <a:custGeom>
              <a:avLst/>
              <a:gdLst>
                <a:gd name="T0" fmla="*/ 0 w 7"/>
                <a:gd name="T1" fmla="*/ 116 h 3"/>
                <a:gd name="T2" fmla="*/ 3 w 7"/>
                <a:gd name="T3" fmla="*/ 0 h 3"/>
                <a:gd name="T4" fmla="*/ 0 w 7"/>
                <a:gd name="T5" fmla="*/ 0 h 3"/>
                <a:gd name="T6" fmla="*/ 0 w 7"/>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37303" name="Freeform 4725"/>
            <p:cNvSpPr>
              <a:spLocks/>
            </p:cNvSpPr>
            <p:nvPr/>
          </p:nvSpPr>
          <p:spPr bwMode="auto">
            <a:xfrm>
              <a:off x="2449" y="1474"/>
              <a:ext cx="6" cy="6"/>
            </a:xfrm>
            <a:custGeom>
              <a:avLst/>
              <a:gdLst>
                <a:gd name="T0" fmla="*/ 50 w 5"/>
                <a:gd name="T1" fmla="*/ 50 h 5"/>
                <a:gd name="T2" fmla="*/ 0 w 5"/>
                <a:gd name="T3" fmla="*/ 0 h 5"/>
                <a:gd name="T4" fmla="*/ 0 w 5"/>
                <a:gd name="T5" fmla="*/ 50 h 5"/>
                <a:gd name="T6" fmla="*/ 50 w 5"/>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7304" name="Rectangle 472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7305" name="Freeform 4727"/>
            <p:cNvSpPr>
              <a:spLocks/>
            </p:cNvSpPr>
            <p:nvPr/>
          </p:nvSpPr>
          <p:spPr bwMode="auto">
            <a:xfrm>
              <a:off x="2089" y="1811"/>
              <a:ext cx="14" cy="2"/>
            </a:xfrm>
            <a:custGeom>
              <a:avLst/>
              <a:gdLst>
                <a:gd name="T0" fmla="*/ 40 w 12"/>
                <a:gd name="T1" fmla="*/ 2 h 2"/>
                <a:gd name="T2" fmla="*/ 0 w 12"/>
                <a:gd name="T3" fmla="*/ 0 h 2"/>
                <a:gd name="T4" fmla="*/ 89 w 12"/>
                <a:gd name="T5" fmla="*/ 0 h 2"/>
                <a:gd name="T6" fmla="*/ 40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7306" name="Freeform 472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307" name="Rectangle 472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7308" name="Freeform 4730"/>
            <p:cNvSpPr>
              <a:spLocks/>
            </p:cNvSpPr>
            <p:nvPr/>
          </p:nvSpPr>
          <p:spPr bwMode="auto">
            <a:xfrm>
              <a:off x="1425" y="1933"/>
              <a:ext cx="4" cy="1"/>
            </a:xfrm>
            <a:custGeom>
              <a:avLst/>
              <a:gdLst>
                <a:gd name="T0" fmla="*/ 116 w 3"/>
                <a:gd name="T1" fmla="*/ 0 h 1"/>
                <a:gd name="T2" fmla="*/ 116 w 3"/>
                <a:gd name="T3" fmla="*/ 0 h 1"/>
                <a:gd name="T4" fmla="*/ 0 w 3"/>
                <a:gd name="T5" fmla="*/ 0 h 1"/>
                <a:gd name="T6" fmla="*/ 116 w 3"/>
                <a:gd name="T7" fmla="*/ 0 h 1"/>
                <a:gd name="T8" fmla="*/ 116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7309" name="Freeform 4731"/>
            <p:cNvSpPr>
              <a:spLocks/>
            </p:cNvSpPr>
            <p:nvPr/>
          </p:nvSpPr>
          <p:spPr bwMode="auto">
            <a:xfrm>
              <a:off x="2360" y="1720"/>
              <a:ext cx="52" cy="111"/>
            </a:xfrm>
            <a:custGeom>
              <a:avLst/>
              <a:gdLst>
                <a:gd name="T0" fmla="*/ 76 w 47"/>
                <a:gd name="T1" fmla="*/ 0 h 90"/>
                <a:gd name="T2" fmla="*/ 51 w 47"/>
                <a:gd name="T3" fmla="*/ 2 h 90"/>
                <a:gd name="T4" fmla="*/ 51 w 47"/>
                <a:gd name="T5" fmla="*/ 347 h 90"/>
                <a:gd name="T6" fmla="*/ 31 w 47"/>
                <a:gd name="T7" fmla="*/ 528 h 90"/>
                <a:gd name="T8" fmla="*/ 4 w 47"/>
                <a:gd name="T9" fmla="*/ 730 h 90"/>
                <a:gd name="T10" fmla="*/ 0 w 47"/>
                <a:gd name="T11" fmla="*/ 904 h 90"/>
                <a:gd name="T12" fmla="*/ 25 w 47"/>
                <a:gd name="T13" fmla="*/ 982 h 90"/>
                <a:gd name="T14" fmla="*/ 38 w 47"/>
                <a:gd name="T15" fmla="*/ 982 h 90"/>
                <a:gd name="T16" fmla="*/ 31 w 47"/>
                <a:gd name="T17" fmla="*/ 1375 h 90"/>
                <a:gd name="T18" fmla="*/ 112 w 47"/>
                <a:gd name="T19" fmla="*/ 1301 h 90"/>
                <a:gd name="T20" fmla="*/ 112 w 47"/>
                <a:gd name="T21" fmla="*/ 1252 h 90"/>
                <a:gd name="T22" fmla="*/ 132 w 47"/>
                <a:gd name="T23" fmla="*/ 1098 h 90"/>
                <a:gd name="T24" fmla="*/ 132 w 47"/>
                <a:gd name="T25" fmla="*/ 1004 h 90"/>
                <a:gd name="T26" fmla="*/ 132 w 47"/>
                <a:gd name="T27" fmla="*/ 855 h 90"/>
                <a:gd name="T28" fmla="*/ 112 w 47"/>
                <a:gd name="T29" fmla="*/ 645 h 90"/>
                <a:gd name="T30" fmla="*/ 132 w 47"/>
                <a:gd name="T31" fmla="*/ 645 h 90"/>
                <a:gd name="T32" fmla="*/ 150 w 47"/>
                <a:gd name="T33" fmla="*/ 317 h 90"/>
                <a:gd name="T34" fmla="*/ 175 w 47"/>
                <a:gd name="T35" fmla="*/ 185 h 90"/>
                <a:gd name="T36" fmla="*/ 175 w 47"/>
                <a:gd name="T37" fmla="*/ 2 h 90"/>
                <a:gd name="T38" fmla="*/ 103 w 47"/>
                <a:gd name="T39" fmla="*/ 2 h 90"/>
                <a:gd name="T40" fmla="*/ 76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37310" name="Freeform 4732"/>
            <p:cNvSpPr>
              <a:spLocks/>
            </p:cNvSpPr>
            <p:nvPr/>
          </p:nvSpPr>
          <p:spPr bwMode="auto">
            <a:xfrm>
              <a:off x="2370" y="1682"/>
              <a:ext cx="196" cy="167"/>
            </a:xfrm>
            <a:custGeom>
              <a:avLst/>
              <a:gdLst>
                <a:gd name="T0" fmla="*/ 166 w 175"/>
                <a:gd name="T1" fmla="*/ 527 h 135"/>
                <a:gd name="T2" fmla="*/ 84 w 175"/>
                <a:gd name="T3" fmla="*/ 527 h 135"/>
                <a:gd name="T4" fmla="*/ 54 w 175"/>
                <a:gd name="T5" fmla="*/ 486 h 135"/>
                <a:gd name="T6" fmla="*/ 24 w 175"/>
                <a:gd name="T7" fmla="*/ 527 h 135"/>
                <a:gd name="T8" fmla="*/ 24 w 175"/>
                <a:gd name="T9" fmla="*/ 413 h 135"/>
                <a:gd name="T10" fmla="*/ 2 w 175"/>
                <a:gd name="T11" fmla="*/ 392 h 135"/>
                <a:gd name="T12" fmla="*/ 2 w 175"/>
                <a:gd name="T13" fmla="*/ 334 h 135"/>
                <a:gd name="T14" fmla="*/ 0 w 175"/>
                <a:gd name="T15" fmla="*/ 317 h 135"/>
                <a:gd name="T16" fmla="*/ 0 w 175"/>
                <a:gd name="T17" fmla="*/ 142 h 135"/>
                <a:gd name="T18" fmla="*/ 94 w 175"/>
                <a:gd name="T19" fmla="*/ 0 h 135"/>
                <a:gd name="T20" fmla="*/ 178 w 175"/>
                <a:gd name="T21" fmla="*/ 2 h 135"/>
                <a:gd name="T22" fmla="*/ 251 w 175"/>
                <a:gd name="T23" fmla="*/ 75 h 135"/>
                <a:gd name="T24" fmla="*/ 317 w 175"/>
                <a:gd name="T25" fmla="*/ 75 h 135"/>
                <a:gd name="T26" fmla="*/ 394 w 175"/>
                <a:gd name="T27" fmla="*/ 115 h 135"/>
                <a:gd name="T28" fmla="*/ 457 w 175"/>
                <a:gd name="T29" fmla="*/ 115 h 135"/>
                <a:gd name="T30" fmla="*/ 495 w 175"/>
                <a:gd name="T31" fmla="*/ 207 h 135"/>
                <a:gd name="T32" fmla="*/ 657 w 175"/>
                <a:gd name="T33" fmla="*/ 334 h 135"/>
                <a:gd name="T34" fmla="*/ 657 w 175"/>
                <a:gd name="T35" fmla="*/ 334 h 135"/>
                <a:gd name="T36" fmla="*/ 683 w 175"/>
                <a:gd name="T37" fmla="*/ 334 h 135"/>
                <a:gd name="T38" fmla="*/ 765 w 175"/>
                <a:gd name="T39" fmla="*/ 392 h 135"/>
                <a:gd name="T40" fmla="*/ 756 w 175"/>
                <a:gd name="T41" fmla="*/ 557 h 135"/>
                <a:gd name="T42" fmla="*/ 683 w 175"/>
                <a:gd name="T43" fmla="*/ 711 h 135"/>
                <a:gd name="T44" fmla="*/ 619 w 175"/>
                <a:gd name="T45" fmla="*/ 828 h 135"/>
                <a:gd name="T46" fmla="*/ 576 w 175"/>
                <a:gd name="T47" fmla="*/ 1054 h 135"/>
                <a:gd name="T48" fmla="*/ 548 w 175"/>
                <a:gd name="T49" fmla="*/ 1235 h 135"/>
                <a:gd name="T50" fmla="*/ 576 w 175"/>
                <a:gd name="T51" fmla="*/ 1420 h 135"/>
                <a:gd name="T52" fmla="*/ 514 w 175"/>
                <a:gd name="T53" fmla="*/ 1661 h 135"/>
                <a:gd name="T54" fmla="*/ 512 w 175"/>
                <a:gd name="T55" fmla="*/ 1738 h 135"/>
                <a:gd name="T56" fmla="*/ 457 w 175"/>
                <a:gd name="T57" fmla="*/ 1835 h 135"/>
                <a:gd name="T58" fmla="*/ 424 w 175"/>
                <a:gd name="T59" fmla="*/ 1995 h 135"/>
                <a:gd name="T60" fmla="*/ 352 w 175"/>
                <a:gd name="T61" fmla="*/ 1995 h 135"/>
                <a:gd name="T62" fmla="*/ 262 w 175"/>
                <a:gd name="T63" fmla="*/ 2021 h 135"/>
                <a:gd name="T64" fmla="*/ 223 w 175"/>
                <a:gd name="T65" fmla="*/ 2150 h 135"/>
                <a:gd name="T66" fmla="*/ 178 w 175"/>
                <a:gd name="T67" fmla="*/ 2150 h 135"/>
                <a:gd name="T68" fmla="*/ 166 w 175"/>
                <a:gd name="T69" fmla="*/ 1938 h 135"/>
                <a:gd name="T70" fmla="*/ 113 w 175"/>
                <a:gd name="T71" fmla="*/ 1835 h 135"/>
                <a:gd name="T72" fmla="*/ 94 w 175"/>
                <a:gd name="T73" fmla="*/ 1835 h 135"/>
                <a:gd name="T74" fmla="*/ 94 w 175"/>
                <a:gd name="T75" fmla="*/ 1799 h 135"/>
                <a:gd name="T76" fmla="*/ 113 w 175"/>
                <a:gd name="T77" fmla="*/ 1622 h 135"/>
                <a:gd name="T78" fmla="*/ 113 w 175"/>
                <a:gd name="T79" fmla="*/ 1531 h 135"/>
                <a:gd name="T80" fmla="*/ 113 w 175"/>
                <a:gd name="T81" fmla="*/ 1390 h 135"/>
                <a:gd name="T82" fmla="*/ 94 w 175"/>
                <a:gd name="T83" fmla="*/ 1148 h 135"/>
                <a:gd name="T84" fmla="*/ 113 w 175"/>
                <a:gd name="T85" fmla="*/ 1148 h 135"/>
                <a:gd name="T86" fmla="*/ 136 w 175"/>
                <a:gd name="T87" fmla="*/ 803 h 135"/>
                <a:gd name="T88" fmla="*/ 166 w 175"/>
                <a:gd name="T89" fmla="*/ 689 h 135"/>
                <a:gd name="T90" fmla="*/ 166 w 175"/>
                <a:gd name="T91" fmla="*/ 52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37311" name="Freeform 4733"/>
            <p:cNvSpPr>
              <a:spLocks/>
            </p:cNvSpPr>
            <p:nvPr/>
          </p:nvSpPr>
          <p:spPr bwMode="auto">
            <a:xfrm>
              <a:off x="2555" y="1768"/>
              <a:ext cx="17" cy="10"/>
            </a:xfrm>
            <a:custGeom>
              <a:avLst/>
              <a:gdLst>
                <a:gd name="T0" fmla="*/ 183 w 14"/>
                <a:gd name="T1" fmla="*/ 2 h 9"/>
                <a:gd name="T2" fmla="*/ 90 w 14"/>
                <a:gd name="T3" fmla="*/ 33 h 9"/>
                <a:gd name="T4" fmla="*/ 0 w 14"/>
                <a:gd name="T5" fmla="*/ 4 h 9"/>
                <a:gd name="T6" fmla="*/ 109 w 14"/>
                <a:gd name="T7" fmla="*/ 0 h 9"/>
                <a:gd name="T8" fmla="*/ 183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37312" name="Freeform 4734"/>
            <p:cNvSpPr>
              <a:spLocks/>
            </p:cNvSpPr>
            <p:nvPr/>
          </p:nvSpPr>
          <p:spPr bwMode="auto">
            <a:xfrm>
              <a:off x="498" y="1561"/>
              <a:ext cx="960" cy="529"/>
            </a:xfrm>
            <a:custGeom>
              <a:avLst/>
              <a:gdLst>
                <a:gd name="T0" fmla="*/ 3605 w 859"/>
                <a:gd name="T1" fmla="*/ 579 h 426"/>
                <a:gd name="T2" fmla="*/ 3412 w 859"/>
                <a:gd name="T3" fmla="*/ 1162 h 426"/>
                <a:gd name="T4" fmla="*/ 3024 w 859"/>
                <a:gd name="T5" fmla="*/ 1658 h 426"/>
                <a:gd name="T6" fmla="*/ 2734 w 859"/>
                <a:gd name="T7" fmla="*/ 2059 h 426"/>
                <a:gd name="T8" fmla="*/ 2688 w 859"/>
                <a:gd name="T9" fmla="*/ 1658 h 426"/>
                <a:gd name="T10" fmla="*/ 2652 w 859"/>
                <a:gd name="T11" fmla="*/ 952 h 426"/>
                <a:gd name="T12" fmla="*/ 2450 w 859"/>
                <a:gd name="T13" fmla="*/ 323 h 426"/>
                <a:gd name="T14" fmla="*/ 2118 w 859"/>
                <a:gd name="T15" fmla="*/ 148 h 426"/>
                <a:gd name="T16" fmla="*/ 1802 w 859"/>
                <a:gd name="T17" fmla="*/ 77 h 426"/>
                <a:gd name="T18" fmla="*/ 1290 w 859"/>
                <a:gd name="T19" fmla="*/ 77 h 426"/>
                <a:gd name="T20" fmla="*/ 783 w 859"/>
                <a:gd name="T21" fmla="*/ 77 h 426"/>
                <a:gd name="T22" fmla="*/ 433 w 859"/>
                <a:gd name="T23" fmla="*/ 548 h 426"/>
                <a:gd name="T24" fmla="*/ 392 w 859"/>
                <a:gd name="T25" fmla="*/ 548 h 426"/>
                <a:gd name="T26" fmla="*/ 316 w 859"/>
                <a:gd name="T27" fmla="*/ 672 h 426"/>
                <a:gd name="T28" fmla="*/ 269 w 859"/>
                <a:gd name="T29" fmla="*/ 874 h 426"/>
                <a:gd name="T30" fmla="*/ 108 w 859"/>
                <a:gd name="T31" fmla="*/ 1848 h 426"/>
                <a:gd name="T32" fmla="*/ 0 w 859"/>
                <a:gd name="T33" fmla="*/ 2914 h 426"/>
                <a:gd name="T34" fmla="*/ 40 w 859"/>
                <a:gd name="T35" fmla="*/ 3321 h 426"/>
                <a:gd name="T36" fmla="*/ 40 w 859"/>
                <a:gd name="T37" fmla="*/ 3641 h 426"/>
                <a:gd name="T38" fmla="*/ 70 w 859"/>
                <a:gd name="T39" fmla="*/ 4374 h 426"/>
                <a:gd name="T40" fmla="*/ 359 w 859"/>
                <a:gd name="T41" fmla="*/ 4941 h 426"/>
                <a:gd name="T42" fmla="*/ 646 w 859"/>
                <a:gd name="T43" fmla="*/ 5332 h 426"/>
                <a:gd name="T44" fmla="*/ 931 w 859"/>
                <a:gd name="T45" fmla="*/ 5747 h 426"/>
                <a:gd name="T46" fmla="*/ 1178 w 859"/>
                <a:gd name="T47" fmla="*/ 6080 h 426"/>
                <a:gd name="T48" fmla="*/ 1346 w 859"/>
                <a:gd name="T49" fmla="*/ 6596 h 426"/>
                <a:gd name="T50" fmla="*/ 1375 w 859"/>
                <a:gd name="T51" fmla="*/ 6306 h 426"/>
                <a:gd name="T52" fmla="*/ 1447 w 859"/>
                <a:gd name="T53" fmla="*/ 6163 h 426"/>
                <a:gd name="T54" fmla="*/ 1578 w 859"/>
                <a:gd name="T55" fmla="*/ 5843 h 426"/>
                <a:gd name="T56" fmla="*/ 1724 w 859"/>
                <a:gd name="T57" fmla="*/ 5804 h 426"/>
                <a:gd name="T58" fmla="*/ 1855 w 859"/>
                <a:gd name="T59" fmla="*/ 5843 h 426"/>
                <a:gd name="T60" fmla="*/ 1914 w 859"/>
                <a:gd name="T61" fmla="*/ 5727 h 426"/>
                <a:gd name="T62" fmla="*/ 1995 w 859"/>
                <a:gd name="T63" fmla="*/ 5607 h 426"/>
                <a:gd name="T64" fmla="*/ 2070 w 859"/>
                <a:gd name="T65" fmla="*/ 5607 h 426"/>
                <a:gd name="T66" fmla="*/ 2168 w 859"/>
                <a:gd name="T67" fmla="*/ 5671 h 426"/>
                <a:gd name="T68" fmla="*/ 2332 w 859"/>
                <a:gd name="T69" fmla="*/ 6080 h 426"/>
                <a:gd name="T70" fmla="*/ 2318 w 859"/>
                <a:gd name="T71" fmla="*/ 6501 h 426"/>
                <a:gd name="T72" fmla="*/ 2351 w 859"/>
                <a:gd name="T73" fmla="*/ 6745 h 426"/>
                <a:gd name="T74" fmla="*/ 2465 w 859"/>
                <a:gd name="T75" fmla="*/ 6627 h 426"/>
                <a:gd name="T76" fmla="*/ 2450 w 859"/>
                <a:gd name="T77" fmla="*/ 5874 h 426"/>
                <a:gd name="T78" fmla="*/ 2489 w 859"/>
                <a:gd name="T79" fmla="*/ 5121 h 426"/>
                <a:gd name="T80" fmla="*/ 2631 w 859"/>
                <a:gd name="T81" fmla="*/ 4746 h 426"/>
                <a:gd name="T82" fmla="*/ 2801 w 859"/>
                <a:gd name="T83" fmla="*/ 4138 h 426"/>
                <a:gd name="T84" fmla="*/ 2897 w 859"/>
                <a:gd name="T85" fmla="*/ 3943 h 426"/>
                <a:gd name="T86" fmla="*/ 2871 w 859"/>
                <a:gd name="T87" fmla="*/ 3902 h 426"/>
                <a:gd name="T88" fmla="*/ 2889 w 859"/>
                <a:gd name="T89" fmla="*/ 3641 h 426"/>
                <a:gd name="T90" fmla="*/ 2897 w 859"/>
                <a:gd name="T91" fmla="*/ 3503 h 426"/>
                <a:gd name="T92" fmla="*/ 2881 w 859"/>
                <a:gd name="T93" fmla="*/ 3127 h 426"/>
                <a:gd name="T94" fmla="*/ 2921 w 859"/>
                <a:gd name="T95" fmla="*/ 2957 h 426"/>
                <a:gd name="T96" fmla="*/ 2940 w 859"/>
                <a:gd name="T97" fmla="*/ 3234 h 426"/>
                <a:gd name="T98" fmla="*/ 2995 w 859"/>
                <a:gd name="T99" fmla="*/ 3204 h 426"/>
                <a:gd name="T100" fmla="*/ 3006 w 859"/>
                <a:gd name="T101" fmla="*/ 3042 h 426"/>
                <a:gd name="T102" fmla="*/ 3126 w 859"/>
                <a:gd name="T103" fmla="*/ 2492 h 426"/>
                <a:gd name="T104" fmla="*/ 3299 w 859"/>
                <a:gd name="T105" fmla="*/ 2264 h 426"/>
                <a:gd name="T106" fmla="*/ 3382 w 859"/>
                <a:gd name="T107" fmla="*/ 2136 h 426"/>
                <a:gd name="T108" fmla="*/ 3431 w 859"/>
                <a:gd name="T109" fmla="*/ 1616 h 426"/>
                <a:gd name="T110" fmla="*/ 3534 w 859"/>
                <a:gd name="T111" fmla="*/ 1428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37313" name="Freeform 4735"/>
            <p:cNvSpPr>
              <a:spLocks/>
            </p:cNvSpPr>
            <p:nvPr/>
          </p:nvSpPr>
          <p:spPr bwMode="auto">
            <a:xfrm>
              <a:off x="113" y="1122"/>
              <a:ext cx="609" cy="322"/>
            </a:xfrm>
            <a:custGeom>
              <a:avLst/>
              <a:gdLst>
                <a:gd name="T0" fmla="*/ 1807 w 546"/>
                <a:gd name="T1" fmla="*/ 3661 h 260"/>
                <a:gd name="T2" fmla="*/ 1739 w 546"/>
                <a:gd name="T3" fmla="*/ 2940 h 260"/>
                <a:gd name="T4" fmla="*/ 1642 w 546"/>
                <a:gd name="T5" fmla="*/ 2825 h 260"/>
                <a:gd name="T6" fmla="*/ 1732 w 546"/>
                <a:gd name="T7" fmla="*/ 2150 h 260"/>
                <a:gd name="T8" fmla="*/ 2082 w 546"/>
                <a:gd name="T9" fmla="*/ 970 h 260"/>
                <a:gd name="T10" fmla="*/ 2042 w 546"/>
                <a:gd name="T11" fmla="*/ 256 h 260"/>
                <a:gd name="T12" fmla="*/ 1763 w 546"/>
                <a:gd name="T13" fmla="*/ 77 h 260"/>
                <a:gd name="T14" fmla="*/ 1694 w 546"/>
                <a:gd name="T15" fmla="*/ 0 h 260"/>
                <a:gd name="T16" fmla="*/ 1447 w 546"/>
                <a:gd name="T17" fmla="*/ 167 h 260"/>
                <a:gd name="T18" fmla="*/ 1327 w 546"/>
                <a:gd name="T19" fmla="*/ 256 h 260"/>
                <a:gd name="T20" fmla="*/ 938 w 546"/>
                <a:gd name="T21" fmla="*/ 698 h 260"/>
                <a:gd name="T22" fmla="*/ 1031 w 546"/>
                <a:gd name="T23" fmla="*/ 1146 h 260"/>
                <a:gd name="T24" fmla="*/ 989 w 546"/>
                <a:gd name="T25" fmla="*/ 1201 h 260"/>
                <a:gd name="T26" fmla="*/ 909 w 546"/>
                <a:gd name="T27" fmla="*/ 1146 h 260"/>
                <a:gd name="T28" fmla="*/ 639 w 546"/>
                <a:gd name="T29" fmla="*/ 1492 h 260"/>
                <a:gd name="T30" fmla="*/ 898 w 546"/>
                <a:gd name="T31" fmla="*/ 1531 h 260"/>
                <a:gd name="T32" fmla="*/ 731 w 546"/>
                <a:gd name="T33" fmla="*/ 1917 h 260"/>
                <a:gd name="T34" fmla="*/ 518 w 546"/>
                <a:gd name="T35" fmla="*/ 2150 h 260"/>
                <a:gd name="T36" fmla="*/ 389 w 546"/>
                <a:gd name="T37" fmla="*/ 2374 h 260"/>
                <a:gd name="T38" fmla="*/ 438 w 546"/>
                <a:gd name="T39" fmla="*/ 2455 h 260"/>
                <a:gd name="T40" fmla="*/ 421 w 546"/>
                <a:gd name="T41" fmla="*/ 2591 h 260"/>
                <a:gd name="T42" fmla="*/ 320 w 546"/>
                <a:gd name="T43" fmla="*/ 2676 h 260"/>
                <a:gd name="T44" fmla="*/ 438 w 546"/>
                <a:gd name="T45" fmla="*/ 2825 h 260"/>
                <a:gd name="T46" fmla="*/ 467 w 546"/>
                <a:gd name="T47" fmla="*/ 3128 h 260"/>
                <a:gd name="T48" fmla="*/ 578 w 546"/>
                <a:gd name="T49" fmla="*/ 3100 h 260"/>
                <a:gd name="T50" fmla="*/ 558 w 546"/>
                <a:gd name="T51" fmla="*/ 3314 h 260"/>
                <a:gd name="T52" fmla="*/ 467 w 546"/>
                <a:gd name="T53" fmla="*/ 3511 h 260"/>
                <a:gd name="T54" fmla="*/ 205 w 546"/>
                <a:gd name="T55" fmla="*/ 3930 h 260"/>
                <a:gd name="T56" fmla="*/ 0 w 546"/>
                <a:gd name="T57" fmla="*/ 4161 h 260"/>
                <a:gd name="T58" fmla="*/ 61 w 546"/>
                <a:gd name="T59" fmla="*/ 4161 h 260"/>
                <a:gd name="T60" fmla="*/ 205 w 546"/>
                <a:gd name="T61" fmla="*/ 3974 h 260"/>
                <a:gd name="T62" fmla="*/ 347 w 546"/>
                <a:gd name="T63" fmla="*/ 3915 h 260"/>
                <a:gd name="T64" fmla="*/ 828 w 546"/>
                <a:gd name="T65" fmla="*/ 3128 h 260"/>
                <a:gd name="T66" fmla="*/ 948 w 546"/>
                <a:gd name="T67" fmla="*/ 2770 h 260"/>
                <a:gd name="T68" fmla="*/ 1179 w 546"/>
                <a:gd name="T69" fmla="*/ 2496 h 260"/>
                <a:gd name="T70" fmla="*/ 957 w 546"/>
                <a:gd name="T71" fmla="*/ 2907 h 260"/>
                <a:gd name="T72" fmla="*/ 1046 w 546"/>
                <a:gd name="T73" fmla="*/ 2907 h 260"/>
                <a:gd name="T74" fmla="*/ 1074 w 546"/>
                <a:gd name="T75" fmla="*/ 2855 h 260"/>
                <a:gd name="T76" fmla="*/ 1207 w 546"/>
                <a:gd name="T77" fmla="*/ 2713 h 260"/>
                <a:gd name="T78" fmla="*/ 1246 w 546"/>
                <a:gd name="T79" fmla="*/ 2591 h 260"/>
                <a:gd name="T80" fmla="*/ 1268 w 546"/>
                <a:gd name="T81" fmla="*/ 2591 h 260"/>
                <a:gd name="T82" fmla="*/ 1320 w 546"/>
                <a:gd name="T83" fmla="*/ 2643 h 260"/>
                <a:gd name="T84" fmla="*/ 1343 w 546"/>
                <a:gd name="T85" fmla="*/ 2770 h 260"/>
                <a:gd name="T86" fmla="*/ 1469 w 546"/>
                <a:gd name="T87" fmla="*/ 2825 h 260"/>
                <a:gd name="T88" fmla="*/ 1642 w 546"/>
                <a:gd name="T89" fmla="*/ 2855 h 260"/>
                <a:gd name="T90" fmla="*/ 1636 w 546"/>
                <a:gd name="T91" fmla="*/ 3100 h 260"/>
                <a:gd name="T92" fmla="*/ 1708 w 546"/>
                <a:gd name="T93" fmla="*/ 3128 h 260"/>
                <a:gd name="T94" fmla="*/ 1732 w 546"/>
                <a:gd name="T95" fmla="*/ 3240 h 260"/>
                <a:gd name="T96" fmla="*/ 1789 w 546"/>
                <a:gd name="T97" fmla="*/ 3314 h 260"/>
                <a:gd name="T98" fmla="*/ 1824 w 546"/>
                <a:gd name="T99" fmla="*/ 3392 h 260"/>
                <a:gd name="T100" fmla="*/ 1789 w 546"/>
                <a:gd name="T101" fmla="*/ 3511 h 260"/>
                <a:gd name="T102" fmla="*/ 1807 w 546"/>
                <a:gd name="T103" fmla="*/ 3828 h 260"/>
                <a:gd name="T104" fmla="*/ 1828 w 546"/>
                <a:gd name="T105" fmla="*/ 3860 h 260"/>
                <a:gd name="T106" fmla="*/ 1781 w 546"/>
                <a:gd name="T107" fmla="*/ 4161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37314" name="Freeform 4736"/>
            <p:cNvSpPr>
              <a:spLocks/>
            </p:cNvSpPr>
            <p:nvPr/>
          </p:nvSpPr>
          <p:spPr bwMode="auto">
            <a:xfrm>
              <a:off x="286" y="1380"/>
              <a:ext cx="41" cy="27"/>
            </a:xfrm>
            <a:custGeom>
              <a:avLst/>
              <a:gdLst>
                <a:gd name="T0" fmla="*/ 139 w 37"/>
                <a:gd name="T1" fmla="*/ 72 h 22"/>
                <a:gd name="T2" fmla="*/ 135 w 37"/>
                <a:gd name="T3" fmla="*/ 72 h 22"/>
                <a:gd name="T4" fmla="*/ 135 w 37"/>
                <a:gd name="T5" fmla="*/ 48 h 22"/>
                <a:gd name="T6" fmla="*/ 135 w 37"/>
                <a:gd name="T7" fmla="*/ 48 h 22"/>
                <a:gd name="T8" fmla="*/ 113 w 37"/>
                <a:gd name="T9" fmla="*/ 0 h 22"/>
                <a:gd name="T10" fmla="*/ 109 w 37"/>
                <a:gd name="T11" fmla="*/ 48 h 22"/>
                <a:gd name="T12" fmla="*/ 88 w 37"/>
                <a:gd name="T13" fmla="*/ 48 h 22"/>
                <a:gd name="T14" fmla="*/ 61 w 37"/>
                <a:gd name="T15" fmla="*/ 72 h 22"/>
                <a:gd name="T16" fmla="*/ 41 w 37"/>
                <a:gd name="T17" fmla="*/ 171 h 22"/>
                <a:gd name="T18" fmla="*/ 41 w 37"/>
                <a:gd name="T19" fmla="*/ 72 h 22"/>
                <a:gd name="T20" fmla="*/ 0 w 37"/>
                <a:gd name="T21" fmla="*/ 171 h 22"/>
                <a:gd name="T22" fmla="*/ 0 w 37"/>
                <a:gd name="T23" fmla="*/ 245 h 22"/>
                <a:gd name="T24" fmla="*/ 2 w 37"/>
                <a:gd name="T25" fmla="*/ 210 h 22"/>
                <a:gd name="T26" fmla="*/ 4 w 37"/>
                <a:gd name="T27" fmla="*/ 210 h 22"/>
                <a:gd name="T28" fmla="*/ 0 w 37"/>
                <a:gd name="T29" fmla="*/ 317 h 22"/>
                <a:gd name="T30" fmla="*/ 27 w 37"/>
                <a:gd name="T31" fmla="*/ 245 h 22"/>
                <a:gd name="T32" fmla="*/ 88 w 37"/>
                <a:gd name="T33" fmla="*/ 139 h 22"/>
                <a:gd name="T34" fmla="*/ 109 w 37"/>
                <a:gd name="T35" fmla="*/ 139 h 22"/>
                <a:gd name="T36" fmla="*/ 139 w 37"/>
                <a:gd name="T37" fmla="*/ 72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37315" name="Freeform 4737"/>
            <p:cNvSpPr>
              <a:spLocks/>
            </p:cNvSpPr>
            <p:nvPr/>
          </p:nvSpPr>
          <p:spPr bwMode="auto">
            <a:xfrm>
              <a:off x="179" y="1266"/>
              <a:ext cx="38" cy="15"/>
            </a:xfrm>
            <a:custGeom>
              <a:avLst/>
              <a:gdLst>
                <a:gd name="T0" fmla="*/ 102 w 35"/>
                <a:gd name="T1" fmla="*/ 138 h 12"/>
                <a:gd name="T2" fmla="*/ 50 w 35"/>
                <a:gd name="T3" fmla="*/ 231 h 12"/>
                <a:gd name="T4" fmla="*/ 33 w 35"/>
                <a:gd name="T5" fmla="*/ 61 h 12"/>
                <a:gd name="T6" fmla="*/ 39 w 35"/>
                <a:gd name="T7" fmla="*/ 138 h 12"/>
                <a:gd name="T8" fmla="*/ 0 w 35"/>
                <a:gd name="T9" fmla="*/ 138 h 12"/>
                <a:gd name="T10" fmla="*/ 5 w 35"/>
                <a:gd name="T11" fmla="*/ 0 h 12"/>
                <a:gd name="T12" fmla="*/ 55 w 35"/>
                <a:gd name="T13" fmla="*/ 0 h 12"/>
                <a:gd name="T14" fmla="*/ 102 w 35"/>
                <a:gd name="T15" fmla="*/ 13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37316" name="Freeform 4738"/>
            <p:cNvSpPr>
              <a:spLocks/>
            </p:cNvSpPr>
            <p:nvPr/>
          </p:nvSpPr>
          <p:spPr bwMode="auto">
            <a:xfrm>
              <a:off x="559" y="1416"/>
              <a:ext cx="18" cy="31"/>
            </a:xfrm>
            <a:custGeom>
              <a:avLst/>
              <a:gdLst>
                <a:gd name="T0" fmla="*/ 42 w 16"/>
                <a:gd name="T1" fmla="*/ 221 h 26"/>
                <a:gd name="T2" fmla="*/ 33 w 16"/>
                <a:gd name="T3" fmla="*/ 253 h 26"/>
                <a:gd name="T4" fmla="*/ 33 w 16"/>
                <a:gd name="T5" fmla="*/ 210 h 26"/>
                <a:gd name="T6" fmla="*/ 0 w 16"/>
                <a:gd name="T7" fmla="*/ 155 h 26"/>
                <a:gd name="T8" fmla="*/ 33 w 16"/>
                <a:gd name="T9" fmla="*/ 155 h 26"/>
                <a:gd name="T10" fmla="*/ 42 w 16"/>
                <a:gd name="T11" fmla="*/ 123 h 26"/>
                <a:gd name="T12" fmla="*/ 23 w 16"/>
                <a:gd name="T13" fmla="*/ 123 h 26"/>
                <a:gd name="T14" fmla="*/ 42 w 16"/>
                <a:gd name="T15" fmla="*/ 72 h 26"/>
                <a:gd name="T16" fmla="*/ 42 w 16"/>
                <a:gd name="T17" fmla="*/ 0 h 26"/>
                <a:gd name="T18" fmla="*/ 68 w 16"/>
                <a:gd name="T19" fmla="*/ 0 h 26"/>
                <a:gd name="T20" fmla="*/ 77 w 16"/>
                <a:gd name="T21" fmla="*/ 123 h 26"/>
                <a:gd name="T22" fmla="*/ 68 w 16"/>
                <a:gd name="T23" fmla="*/ 123 h 26"/>
                <a:gd name="T24" fmla="*/ 68 w 16"/>
                <a:gd name="T25" fmla="*/ 147 h 26"/>
                <a:gd name="T26" fmla="*/ 42 w 16"/>
                <a:gd name="T27" fmla="*/ 22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37317" name="Freeform 4739"/>
            <p:cNvSpPr>
              <a:spLocks/>
            </p:cNvSpPr>
            <p:nvPr/>
          </p:nvSpPr>
          <p:spPr bwMode="auto">
            <a:xfrm>
              <a:off x="569" y="1375"/>
              <a:ext cx="22" cy="25"/>
            </a:xfrm>
            <a:custGeom>
              <a:avLst/>
              <a:gdLst>
                <a:gd name="T0" fmla="*/ 118 w 19"/>
                <a:gd name="T1" fmla="*/ 120 h 21"/>
                <a:gd name="T2" fmla="*/ 93 w 19"/>
                <a:gd name="T3" fmla="*/ 143 h 21"/>
                <a:gd name="T4" fmla="*/ 0 w 19"/>
                <a:gd name="T5" fmla="*/ 210 h 21"/>
                <a:gd name="T6" fmla="*/ 34 w 19"/>
                <a:gd name="T7" fmla="*/ 151 h 21"/>
                <a:gd name="T8" fmla="*/ 93 w 19"/>
                <a:gd name="T9" fmla="*/ 0 h 21"/>
                <a:gd name="T10" fmla="*/ 125 w 19"/>
                <a:gd name="T11" fmla="*/ 2 h 21"/>
                <a:gd name="T12" fmla="*/ 118 w 19"/>
                <a:gd name="T13" fmla="*/ 1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37318" name="Freeform 4740"/>
            <p:cNvSpPr>
              <a:spLocks/>
            </p:cNvSpPr>
            <p:nvPr/>
          </p:nvSpPr>
          <p:spPr bwMode="auto">
            <a:xfrm>
              <a:off x="163" y="1331"/>
              <a:ext cx="21" cy="11"/>
            </a:xfrm>
            <a:custGeom>
              <a:avLst/>
              <a:gdLst>
                <a:gd name="T0" fmla="*/ 69 w 19"/>
                <a:gd name="T1" fmla="*/ 25 h 10"/>
                <a:gd name="T2" fmla="*/ 42 w 19"/>
                <a:gd name="T3" fmla="*/ 34 h 10"/>
                <a:gd name="T4" fmla="*/ 0 w 19"/>
                <a:gd name="T5" fmla="*/ 25 h 10"/>
                <a:gd name="T6" fmla="*/ 69 w 19"/>
                <a:gd name="T7" fmla="*/ 0 h 10"/>
                <a:gd name="T8" fmla="*/ 69 w 19"/>
                <a:gd name="T9" fmla="*/ 2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37319" name="Freeform 4741"/>
            <p:cNvSpPr>
              <a:spLocks/>
            </p:cNvSpPr>
            <p:nvPr/>
          </p:nvSpPr>
          <p:spPr bwMode="auto">
            <a:xfrm>
              <a:off x="557" y="1375"/>
              <a:ext cx="20" cy="17"/>
            </a:xfrm>
            <a:custGeom>
              <a:avLst/>
              <a:gdLst>
                <a:gd name="T0" fmla="*/ 31 w 19"/>
                <a:gd name="T1" fmla="*/ 183 h 14"/>
                <a:gd name="T2" fmla="*/ 27 w 19"/>
                <a:gd name="T3" fmla="*/ 109 h 14"/>
                <a:gd name="T4" fmla="*/ 23 w 19"/>
                <a:gd name="T5" fmla="*/ 50 h 14"/>
                <a:gd name="T6" fmla="*/ 35 w 19"/>
                <a:gd name="T7" fmla="*/ 90 h 14"/>
                <a:gd name="T8" fmla="*/ 31 w 19"/>
                <a:gd name="T9" fmla="*/ 90 h 14"/>
                <a:gd name="T10" fmla="*/ 25 w 19"/>
                <a:gd name="T11" fmla="*/ 50 h 14"/>
                <a:gd name="T12" fmla="*/ 31 w 19"/>
                <a:gd name="T13" fmla="*/ 0 h 14"/>
                <a:gd name="T14" fmla="*/ 7 w 19"/>
                <a:gd name="T15" fmla="*/ 2 h 14"/>
                <a:gd name="T16" fmla="*/ 5 w 19"/>
                <a:gd name="T17" fmla="*/ 90 h 14"/>
                <a:gd name="T18" fmla="*/ 0 w 19"/>
                <a:gd name="T19" fmla="*/ 90 h 14"/>
                <a:gd name="T20" fmla="*/ 5 w 19"/>
                <a:gd name="T21" fmla="*/ 183 h 14"/>
                <a:gd name="T22" fmla="*/ 7 w 19"/>
                <a:gd name="T23" fmla="*/ 109 h 14"/>
                <a:gd name="T24" fmla="*/ 31 w 19"/>
                <a:gd name="T25" fmla="*/ 183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37320" name="Freeform 4742"/>
            <p:cNvSpPr>
              <a:spLocks/>
            </p:cNvSpPr>
            <p:nvPr/>
          </p:nvSpPr>
          <p:spPr bwMode="auto">
            <a:xfrm>
              <a:off x="557" y="1392"/>
              <a:ext cx="10" cy="24"/>
            </a:xfrm>
            <a:custGeom>
              <a:avLst/>
              <a:gdLst>
                <a:gd name="T0" fmla="*/ 0 w 10"/>
                <a:gd name="T1" fmla="*/ 395 h 19"/>
                <a:gd name="T2" fmla="*/ 10 w 10"/>
                <a:gd name="T3" fmla="*/ 0 h 19"/>
                <a:gd name="T4" fmla="*/ 3 w 10"/>
                <a:gd name="T5" fmla="*/ 51 h 19"/>
                <a:gd name="T6" fmla="*/ 0 w 10"/>
                <a:gd name="T7" fmla="*/ 39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37321" name="Freeform 4743"/>
            <p:cNvSpPr>
              <a:spLocks/>
            </p:cNvSpPr>
            <p:nvPr/>
          </p:nvSpPr>
          <p:spPr bwMode="auto">
            <a:xfrm>
              <a:off x="575" y="1398"/>
              <a:ext cx="14" cy="14"/>
            </a:xfrm>
            <a:custGeom>
              <a:avLst/>
              <a:gdLst>
                <a:gd name="T0" fmla="*/ 89 w 12"/>
                <a:gd name="T1" fmla="*/ 157 h 11"/>
                <a:gd name="T2" fmla="*/ 89 w 12"/>
                <a:gd name="T3" fmla="*/ 95 h 11"/>
                <a:gd name="T4" fmla="*/ 40 w 12"/>
                <a:gd name="T5" fmla="*/ 0 h 11"/>
                <a:gd name="T6" fmla="*/ 0 w 12"/>
                <a:gd name="T7" fmla="*/ 200 h 11"/>
                <a:gd name="T8" fmla="*/ 40 w 12"/>
                <a:gd name="T9" fmla="*/ 255 h 11"/>
                <a:gd name="T10" fmla="*/ 55 w 12"/>
                <a:gd name="T11" fmla="*/ 157 h 11"/>
                <a:gd name="T12" fmla="*/ 89 w 12"/>
                <a:gd name="T13" fmla="*/ 15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37322" name="Freeform 4744"/>
            <p:cNvSpPr>
              <a:spLocks/>
            </p:cNvSpPr>
            <p:nvPr/>
          </p:nvSpPr>
          <p:spPr bwMode="auto">
            <a:xfrm>
              <a:off x="563" y="1403"/>
              <a:ext cx="12" cy="15"/>
            </a:xfrm>
            <a:custGeom>
              <a:avLst/>
              <a:gdLst>
                <a:gd name="T0" fmla="*/ 12 w 12"/>
                <a:gd name="T1" fmla="*/ 95 h 12"/>
                <a:gd name="T2" fmla="*/ 0 w 12"/>
                <a:gd name="T3" fmla="*/ 231 h 12"/>
                <a:gd name="T4" fmla="*/ 7 w 12"/>
                <a:gd name="T5" fmla="*/ 0 h 12"/>
                <a:gd name="T6" fmla="*/ 12 w 12"/>
                <a:gd name="T7" fmla="*/ 9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7323" name="Freeform 4745"/>
            <p:cNvSpPr>
              <a:spLocks/>
            </p:cNvSpPr>
            <p:nvPr/>
          </p:nvSpPr>
          <p:spPr bwMode="auto">
            <a:xfrm>
              <a:off x="1319" y="1740"/>
              <a:ext cx="36" cy="13"/>
            </a:xfrm>
            <a:custGeom>
              <a:avLst/>
              <a:gdLst>
                <a:gd name="T0" fmla="*/ 104 w 33"/>
                <a:gd name="T1" fmla="*/ 0 h 10"/>
                <a:gd name="T2" fmla="*/ 69 w 33"/>
                <a:gd name="T3" fmla="*/ 101 h 10"/>
                <a:gd name="T4" fmla="*/ 81 w 33"/>
                <a:gd name="T5" fmla="*/ 0 h 10"/>
                <a:gd name="T6" fmla="*/ 0 w 33"/>
                <a:gd name="T7" fmla="*/ 308 h 10"/>
                <a:gd name="T8" fmla="*/ 49 w 33"/>
                <a:gd name="T9" fmla="*/ 170 h 10"/>
                <a:gd name="T10" fmla="*/ 104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37324" name="Freeform 4746"/>
            <p:cNvSpPr>
              <a:spLocks/>
            </p:cNvSpPr>
            <p:nvPr/>
          </p:nvSpPr>
          <p:spPr bwMode="auto">
            <a:xfrm>
              <a:off x="2223" y="2036"/>
              <a:ext cx="144" cy="152"/>
            </a:xfrm>
            <a:custGeom>
              <a:avLst/>
              <a:gdLst>
                <a:gd name="T0" fmla="*/ 0 w 130"/>
                <a:gd name="T1" fmla="*/ 1771 h 123"/>
                <a:gd name="T2" fmla="*/ 0 w 130"/>
                <a:gd name="T3" fmla="*/ 1932 h 123"/>
                <a:gd name="T4" fmla="*/ 0 w 130"/>
                <a:gd name="T5" fmla="*/ 1771 h 123"/>
                <a:gd name="T6" fmla="*/ 33 w 130"/>
                <a:gd name="T7" fmla="*/ 1451 h 123"/>
                <a:gd name="T8" fmla="*/ 79 w 130"/>
                <a:gd name="T9" fmla="*/ 1121 h 123"/>
                <a:gd name="T10" fmla="*/ 61 w 130"/>
                <a:gd name="T11" fmla="*/ 1121 h 123"/>
                <a:gd name="T12" fmla="*/ 107 w 130"/>
                <a:gd name="T13" fmla="*/ 893 h 123"/>
                <a:gd name="T14" fmla="*/ 135 w 130"/>
                <a:gd name="T15" fmla="*/ 665 h 123"/>
                <a:gd name="T16" fmla="*/ 151 w 130"/>
                <a:gd name="T17" fmla="*/ 486 h 123"/>
                <a:gd name="T18" fmla="*/ 198 w 130"/>
                <a:gd name="T19" fmla="*/ 285 h 123"/>
                <a:gd name="T20" fmla="*/ 229 w 130"/>
                <a:gd name="T21" fmla="*/ 0 h 123"/>
                <a:gd name="T22" fmla="*/ 307 w 130"/>
                <a:gd name="T23" fmla="*/ 0 h 123"/>
                <a:gd name="T24" fmla="*/ 354 w 130"/>
                <a:gd name="T25" fmla="*/ 0 h 123"/>
                <a:gd name="T26" fmla="*/ 422 w 130"/>
                <a:gd name="T27" fmla="*/ 0 h 123"/>
                <a:gd name="T28" fmla="*/ 492 w 130"/>
                <a:gd name="T29" fmla="*/ 0 h 123"/>
                <a:gd name="T30" fmla="*/ 492 w 130"/>
                <a:gd name="T31" fmla="*/ 115 h 123"/>
                <a:gd name="T32" fmla="*/ 492 w 130"/>
                <a:gd name="T33" fmla="*/ 486 h 123"/>
                <a:gd name="T34" fmla="*/ 445 w 130"/>
                <a:gd name="T35" fmla="*/ 486 h 123"/>
                <a:gd name="T36" fmla="*/ 392 w 130"/>
                <a:gd name="T37" fmla="*/ 486 h 123"/>
                <a:gd name="T38" fmla="*/ 344 w 130"/>
                <a:gd name="T39" fmla="*/ 486 h 123"/>
                <a:gd name="T40" fmla="*/ 307 w 130"/>
                <a:gd name="T41" fmla="*/ 486 h 123"/>
                <a:gd name="T42" fmla="*/ 291 w 130"/>
                <a:gd name="T43" fmla="*/ 817 h 123"/>
                <a:gd name="T44" fmla="*/ 291 w 130"/>
                <a:gd name="T45" fmla="*/ 1194 h 123"/>
                <a:gd name="T46" fmla="*/ 237 w 130"/>
                <a:gd name="T47" fmla="*/ 1307 h 123"/>
                <a:gd name="T48" fmla="*/ 229 w 130"/>
                <a:gd name="T49" fmla="*/ 1552 h 123"/>
                <a:gd name="T50" fmla="*/ 229 w 130"/>
                <a:gd name="T51" fmla="*/ 1771 h 123"/>
                <a:gd name="T52" fmla="*/ 179 w 130"/>
                <a:gd name="T53" fmla="*/ 1771 h 123"/>
                <a:gd name="T54" fmla="*/ 113 w 130"/>
                <a:gd name="T55" fmla="*/ 1771 h 123"/>
                <a:gd name="T56" fmla="*/ 61 w 130"/>
                <a:gd name="T57" fmla="*/ 1771 h 123"/>
                <a:gd name="T58" fmla="*/ 0 w 130"/>
                <a:gd name="T59" fmla="*/ 1771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37325" name="Freeform 474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37326" name="Freeform 474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31183" name="Oval 474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7328" name="Freeform 4750"/>
            <p:cNvSpPr>
              <a:spLocks/>
            </p:cNvSpPr>
            <p:nvPr/>
          </p:nvSpPr>
          <p:spPr bwMode="auto">
            <a:xfrm>
              <a:off x="2810" y="1633"/>
              <a:ext cx="70" cy="90"/>
            </a:xfrm>
            <a:custGeom>
              <a:avLst/>
              <a:gdLst>
                <a:gd name="T0" fmla="*/ 42 w 62"/>
                <a:gd name="T1" fmla="*/ 17 h 90"/>
                <a:gd name="T2" fmla="*/ 42 w 62"/>
                <a:gd name="T3" fmla="*/ 17 h 90"/>
                <a:gd name="T4" fmla="*/ 26 w 62"/>
                <a:gd name="T5" fmla="*/ 20 h 90"/>
                <a:gd name="T6" fmla="*/ 26 w 62"/>
                <a:gd name="T7" fmla="*/ 26 h 90"/>
                <a:gd name="T8" fmla="*/ 42 w 62"/>
                <a:gd name="T9" fmla="*/ 26 h 90"/>
                <a:gd name="T10" fmla="*/ 42 w 62"/>
                <a:gd name="T11" fmla="*/ 28 h 90"/>
                <a:gd name="T12" fmla="*/ 42 w 62"/>
                <a:gd name="T13" fmla="*/ 32 h 90"/>
                <a:gd name="T14" fmla="*/ 26 w 62"/>
                <a:gd name="T15" fmla="*/ 35 h 90"/>
                <a:gd name="T16" fmla="*/ 26 w 62"/>
                <a:gd name="T17" fmla="*/ 38 h 90"/>
                <a:gd name="T18" fmla="*/ 42 w 62"/>
                <a:gd name="T19" fmla="*/ 38 h 90"/>
                <a:gd name="T20" fmla="*/ 68 w 62"/>
                <a:gd name="T21" fmla="*/ 43 h 90"/>
                <a:gd name="T22" fmla="*/ 42 w 62"/>
                <a:gd name="T23" fmla="*/ 47 h 90"/>
                <a:gd name="T24" fmla="*/ 68 w 62"/>
                <a:gd name="T25" fmla="*/ 49 h 90"/>
                <a:gd name="T26" fmla="*/ 42 w 62"/>
                <a:gd name="T27" fmla="*/ 61 h 90"/>
                <a:gd name="T28" fmla="*/ 42 w 62"/>
                <a:gd name="T29" fmla="*/ 57 h 90"/>
                <a:gd name="T30" fmla="*/ 60 w 62"/>
                <a:gd name="T31" fmla="*/ 62 h 90"/>
                <a:gd name="T32" fmla="*/ 60 w 62"/>
                <a:gd name="T33" fmla="*/ 60 h 90"/>
                <a:gd name="T34" fmla="*/ 60 w 62"/>
                <a:gd name="T35" fmla="*/ 62 h 90"/>
                <a:gd name="T36" fmla="*/ 47 w 62"/>
                <a:gd name="T37" fmla="*/ 65 h 90"/>
                <a:gd name="T38" fmla="*/ 60 w 62"/>
                <a:gd name="T39" fmla="*/ 65 h 90"/>
                <a:gd name="T40" fmla="*/ 62 w 62"/>
                <a:gd name="T41" fmla="*/ 63 h 90"/>
                <a:gd name="T42" fmla="*/ 62 w 62"/>
                <a:gd name="T43" fmla="*/ 68 h 90"/>
                <a:gd name="T44" fmla="*/ 62 w 62"/>
                <a:gd name="T45" fmla="*/ 71 h 90"/>
                <a:gd name="T46" fmla="*/ 70 w 62"/>
                <a:gd name="T47" fmla="*/ 71 h 90"/>
                <a:gd name="T48" fmla="*/ 89 w 62"/>
                <a:gd name="T49" fmla="*/ 74 h 90"/>
                <a:gd name="T50" fmla="*/ 79 w 62"/>
                <a:gd name="T51" fmla="*/ 75 h 90"/>
                <a:gd name="T52" fmla="*/ 125 w 62"/>
                <a:gd name="T53" fmla="*/ 79 h 90"/>
                <a:gd name="T54" fmla="*/ 140 w 62"/>
                <a:gd name="T55" fmla="*/ 90 h 90"/>
                <a:gd name="T56" fmla="*/ 159 w 62"/>
                <a:gd name="T57" fmla="*/ 90 h 90"/>
                <a:gd name="T58" fmla="*/ 159 w 62"/>
                <a:gd name="T59" fmla="*/ 88 h 90"/>
                <a:gd name="T60" fmla="*/ 185 w 62"/>
                <a:gd name="T61" fmla="*/ 84 h 90"/>
                <a:gd name="T62" fmla="*/ 192 w 62"/>
                <a:gd name="T63" fmla="*/ 88 h 90"/>
                <a:gd name="T64" fmla="*/ 209 w 62"/>
                <a:gd name="T65" fmla="*/ 81 h 90"/>
                <a:gd name="T66" fmla="*/ 217 w 62"/>
                <a:gd name="T67" fmla="*/ 81 h 90"/>
                <a:gd name="T68" fmla="*/ 238 w 62"/>
                <a:gd name="T69" fmla="*/ 84 h 90"/>
                <a:gd name="T70" fmla="*/ 238 w 62"/>
                <a:gd name="T71" fmla="*/ 81 h 90"/>
                <a:gd name="T72" fmla="*/ 260 w 62"/>
                <a:gd name="T73" fmla="*/ 81 h 90"/>
                <a:gd name="T74" fmla="*/ 289 w 62"/>
                <a:gd name="T75" fmla="*/ 88 h 90"/>
                <a:gd name="T76" fmla="*/ 300 w 62"/>
                <a:gd name="T77" fmla="*/ 84 h 90"/>
                <a:gd name="T78" fmla="*/ 271 w 62"/>
                <a:gd name="T79" fmla="*/ 75 h 90"/>
                <a:gd name="T80" fmla="*/ 300 w 62"/>
                <a:gd name="T81" fmla="*/ 67 h 90"/>
                <a:gd name="T82" fmla="*/ 271 w 62"/>
                <a:gd name="T83" fmla="*/ 52 h 90"/>
                <a:gd name="T84" fmla="*/ 271 w 62"/>
                <a:gd name="T85" fmla="*/ 41 h 90"/>
                <a:gd name="T86" fmla="*/ 271 w 62"/>
                <a:gd name="T87" fmla="*/ 32 h 90"/>
                <a:gd name="T88" fmla="*/ 256 w 62"/>
                <a:gd name="T89" fmla="*/ 28 h 90"/>
                <a:gd name="T90" fmla="*/ 229 w 62"/>
                <a:gd name="T91" fmla="*/ 28 h 90"/>
                <a:gd name="T92" fmla="*/ 192 w 62"/>
                <a:gd name="T93" fmla="*/ 26 h 90"/>
                <a:gd name="T94" fmla="*/ 89 w 62"/>
                <a:gd name="T95" fmla="*/ 0 h 90"/>
                <a:gd name="T96" fmla="*/ 0 w 62"/>
                <a:gd name="T97" fmla="*/ 2 h 90"/>
                <a:gd name="T98" fmla="*/ 2 w 62"/>
                <a:gd name="T99" fmla="*/ 11 h 90"/>
                <a:gd name="T100" fmla="*/ 26 w 62"/>
                <a:gd name="T101" fmla="*/ 15 h 90"/>
                <a:gd name="T102" fmla="*/ 2 w 62"/>
                <a:gd name="T103" fmla="*/ 15 h 90"/>
                <a:gd name="T104" fmla="*/ 26 w 62"/>
                <a:gd name="T105" fmla="*/ 15 h 90"/>
                <a:gd name="T106" fmla="*/ 42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37329" name="Freeform 4751"/>
            <p:cNvSpPr>
              <a:spLocks/>
            </p:cNvSpPr>
            <p:nvPr/>
          </p:nvSpPr>
          <p:spPr bwMode="auto">
            <a:xfrm>
              <a:off x="2893" y="2129"/>
              <a:ext cx="295" cy="333"/>
            </a:xfrm>
            <a:custGeom>
              <a:avLst/>
              <a:gdLst>
                <a:gd name="T0" fmla="*/ 49 w 290"/>
                <a:gd name="T1" fmla="*/ 116 h 322"/>
                <a:gd name="T2" fmla="*/ 67 w 290"/>
                <a:gd name="T3" fmla="*/ 73 h 322"/>
                <a:gd name="T4" fmla="*/ 202 w 290"/>
                <a:gd name="T5" fmla="*/ 40 h 322"/>
                <a:gd name="T6" fmla="*/ 202 w 290"/>
                <a:gd name="T7" fmla="*/ 40 h 322"/>
                <a:gd name="T8" fmla="*/ 257 w 290"/>
                <a:gd name="T9" fmla="*/ 50 h 322"/>
                <a:gd name="T10" fmla="*/ 271 w 290"/>
                <a:gd name="T11" fmla="*/ 33 h 322"/>
                <a:gd name="T12" fmla="*/ 286 w 290"/>
                <a:gd name="T13" fmla="*/ 7 h 322"/>
                <a:gd name="T14" fmla="*/ 309 w 290"/>
                <a:gd name="T15" fmla="*/ 13 h 322"/>
                <a:gd name="T16" fmla="*/ 333 w 290"/>
                <a:gd name="T17" fmla="*/ 73 h 322"/>
                <a:gd name="T18" fmla="*/ 340 w 290"/>
                <a:gd name="T19" fmla="*/ 157 h 322"/>
                <a:gd name="T20" fmla="*/ 347 w 290"/>
                <a:gd name="T21" fmla="*/ 199 h 322"/>
                <a:gd name="T22" fmla="*/ 325 w 290"/>
                <a:gd name="T23" fmla="*/ 261 h 322"/>
                <a:gd name="T24" fmla="*/ 317 w 290"/>
                <a:gd name="T25" fmla="*/ 333 h 322"/>
                <a:gd name="T26" fmla="*/ 293 w 290"/>
                <a:gd name="T27" fmla="*/ 427 h 322"/>
                <a:gd name="T28" fmla="*/ 278 w 290"/>
                <a:gd name="T29" fmla="*/ 466 h 322"/>
                <a:gd name="T30" fmla="*/ 219 w 290"/>
                <a:gd name="T31" fmla="*/ 422 h 322"/>
                <a:gd name="T32" fmla="*/ 197 w 290"/>
                <a:gd name="T33" fmla="*/ 444 h 322"/>
                <a:gd name="T34" fmla="*/ 194 w 290"/>
                <a:gd name="T35" fmla="*/ 449 h 322"/>
                <a:gd name="T36" fmla="*/ 188 w 290"/>
                <a:gd name="T37" fmla="*/ 444 h 322"/>
                <a:gd name="T38" fmla="*/ 176 w 290"/>
                <a:gd name="T39" fmla="*/ 450 h 322"/>
                <a:gd name="T40" fmla="*/ 172 w 290"/>
                <a:gd name="T41" fmla="*/ 458 h 322"/>
                <a:gd name="T42" fmla="*/ 167 w 290"/>
                <a:gd name="T43" fmla="*/ 459 h 322"/>
                <a:gd name="T44" fmla="*/ 146 w 290"/>
                <a:gd name="T45" fmla="*/ 463 h 322"/>
                <a:gd name="T46" fmla="*/ 75 w 290"/>
                <a:gd name="T47" fmla="*/ 466 h 322"/>
                <a:gd name="T48" fmla="*/ 64 w 290"/>
                <a:gd name="T49" fmla="*/ 482 h 322"/>
                <a:gd name="T50" fmla="*/ 72 w 290"/>
                <a:gd name="T51" fmla="*/ 466 h 322"/>
                <a:gd name="T52" fmla="*/ 158 w 290"/>
                <a:gd name="T53" fmla="*/ 465 h 322"/>
                <a:gd name="T54" fmla="*/ 209 w 290"/>
                <a:gd name="T55" fmla="*/ 434 h 322"/>
                <a:gd name="T56" fmla="*/ 271 w 290"/>
                <a:gd name="T57" fmla="*/ 465 h 322"/>
                <a:gd name="T58" fmla="*/ 234 w 290"/>
                <a:gd name="T59" fmla="*/ 401 h 322"/>
                <a:gd name="T60" fmla="*/ 144 w 290"/>
                <a:gd name="T61" fmla="*/ 471 h 322"/>
                <a:gd name="T62" fmla="*/ 72 w 290"/>
                <a:gd name="T63" fmla="*/ 466 h 322"/>
                <a:gd name="T64" fmla="*/ 43 w 290"/>
                <a:gd name="T65" fmla="*/ 497 h 322"/>
                <a:gd name="T66" fmla="*/ 43 w 290"/>
                <a:gd name="T67" fmla="*/ 448 h 322"/>
                <a:gd name="T68" fmla="*/ 18 w 290"/>
                <a:gd name="T69" fmla="*/ 406 h 322"/>
                <a:gd name="T70" fmla="*/ 6 w 290"/>
                <a:gd name="T71" fmla="*/ 366 h 322"/>
                <a:gd name="T72" fmla="*/ 6 w 290"/>
                <a:gd name="T73" fmla="*/ 333 h 322"/>
                <a:gd name="T74" fmla="*/ 12 w 290"/>
                <a:gd name="T75" fmla="*/ 312 h 322"/>
                <a:gd name="T76" fmla="*/ 18 w 290"/>
                <a:gd name="T77" fmla="*/ 271 h 322"/>
                <a:gd name="T78" fmla="*/ 49 w 290"/>
                <a:gd name="T79" fmla="*/ 261 h 322"/>
                <a:gd name="T80" fmla="*/ 49 w 290"/>
                <a:gd name="T81" fmla="*/ 199 h 322"/>
                <a:gd name="T82" fmla="*/ 49 w 290"/>
                <a:gd name="T83" fmla="*/ 12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37330" name="Freeform 4752"/>
            <p:cNvSpPr>
              <a:spLocks/>
            </p:cNvSpPr>
            <p:nvPr/>
          </p:nvSpPr>
          <p:spPr bwMode="auto">
            <a:xfrm>
              <a:off x="2935" y="2394"/>
              <a:ext cx="217" cy="177"/>
            </a:xfrm>
            <a:custGeom>
              <a:avLst/>
              <a:gdLst>
                <a:gd name="T0" fmla="*/ 27 w 209"/>
                <a:gd name="T1" fmla="*/ 11 h 198"/>
                <a:gd name="T2" fmla="*/ 123 w 209"/>
                <a:gd name="T3" fmla="*/ 11 h 198"/>
                <a:gd name="T4" fmla="*/ 175 w 209"/>
                <a:gd name="T5" fmla="*/ 9 h 198"/>
                <a:gd name="T6" fmla="*/ 235 w 209"/>
                <a:gd name="T7" fmla="*/ 2 h 198"/>
                <a:gd name="T8" fmla="*/ 282 w 209"/>
                <a:gd name="T9" fmla="*/ 11 h 198"/>
                <a:gd name="T10" fmla="*/ 288 w 209"/>
                <a:gd name="T11" fmla="*/ 11 h 198"/>
                <a:gd name="T12" fmla="*/ 251 w 209"/>
                <a:gd name="T13" fmla="*/ 21 h 198"/>
                <a:gd name="T14" fmla="*/ 261 w 209"/>
                <a:gd name="T15" fmla="*/ 22 h 198"/>
                <a:gd name="T16" fmla="*/ 291 w 209"/>
                <a:gd name="T17" fmla="*/ 26 h 198"/>
                <a:gd name="T18" fmla="*/ 299 w 209"/>
                <a:gd name="T19" fmla="*/ 30 h 198"/>
                <a:gd name="T20" fmla="*/ 320 w 209"/>
                <a:gd name="T21" fmla="*/ 34 h 198"/>
                <a:gd name="T22" fmla="*/ 330 w 209"/>
                <a:gd name="T23" fmla="*/ 34 h 198"/>
                <a:gd name="T24" fmla="*/ 341 w 209"/>
                <a:gd name="T25" fmla="*/ 40 h 198"/>
                <a:gd name="T26" fmla="*/ 291 w 209"/>
                <a:gd name="T27" fmla="*/ 40 h 198"/>
                <a:gd name="T28" fmla="*/ 281 w 209"/>
                <a:gd name="T29" fmla="*/ 41 h 198"/>
                <a:gd name="T30" fmla="*/ 271 w 209"/>
                <a:gd name="T31" fmla="*/ 45 h 198"/>
                <a:gd name="T32" fmla="*/ 242 w 209"/>
                <a:gd name="T33" fmla="*/ 45 h 198"/>
                <a:gd name="T34" fmla="*/ 222 w 209"/>
                <a:gd name="T35" fmla="*/ 45 h 198"/>
                <a:gd name="T36" fmla="*/ 222 w 209"/>
                <a:gd name="T37" fmla="*/ 45 h 198"/>
                <a:gd name="T38" fmla="*/ 202 w 209"/>
                <a:gd name="T39" fmla="*/ 45 h 198"/>
                <a:gd name="T40" fmla="*/ 193 w 209"/>
                <a:gd name="T41" fmla="*/ 46 h 198"/>
                <a:gd name="T42" fmla="*/ 172 w 209"/>
                <a:gd name="T43" fmla="*/ 43 h 198"/>
                <a:gd name="T44" fmla="*/ 154 w 209"/>
                <a:gd name="T45" fmla="*/ 40 h 198"/>
                <a:gd name="T46" fmla="*/ 143 w 209"/>
                <a:gd name="T47" fmla="*/ 41 h 198"/>
                <a:gd name="T48" fmla="*/ 123 w 209"/>
                <a:gd name="T49" fmla="*/ 41 h 198"/>
                <a:gd name="T50" fmla="*/ 105 w 209"/>
                <a:gd name="T51" fmla="*/ 37 h 198"/>
                <a:gd name="T52" fmla="*/ 93 w 209"/>
                <a:gd name="T53" fmla="*/ 37 h 198"/>
                <a:gd name="T54" fmla="*/ 93 w 209"/>
                <a:gd name="T55" fmla="*/ 34 h 198"/>
                <a:gd name="T56" fmla="*/ 75 w 209"/>
                <a:gd name="T57" fmla="*/ 30 h 198"/>
                <a:gd name="T58" fmla="*/ 66 w 209"/>
                <a:gd name="T59" fmla="*/ 30 h 198"/>
                <a:gd name="T60" fmla="*/ 35 w 209"/>
                <a:gd name="T61" fmla="*/ 24 h 198"/>
                <a:gd name="T62" fmla="*/ 35 w 209"/>
                <a:gd name="T63" fmla="*/ 22 h 198"/>
                <a:gd name="T64" fmla="*/ 33 w 209"/>
                <a:gd name="T65" fmla="*/ 21 h 198"/>
                <a:gd name="T66" fmla="*/ 3 w 209"/>
                <a:gd name="T67" fmla="*/ 19 h 198"/>
                <a:gd name="T68" fmla="*/ 3 w 209"/>
                <a:gd name="T69" fmla="*/ 17 h 198"/>
                <a:gd name="T70" fmla="*/ 0 w 209"/>
                <a:gd name="T71" fmla="*/ 17 h 198"/>
                <a:gd name="T72" fmla="*/ 28 w 209"/>
                <a:gd name="T73" fmla="*/ 11 h 198"/>
                <a:gd name="T74" fmla="*/ 33 w 209"/>
                <a:gd name="T75" fmla="*/ 11 h 198"/>
                <a:gd name="T76" fmla="*/ 67 w 209"/>
                <a:gd name="T77" fmla="*/ 11 h 198"/>
                <a:gd name="T78" fmla="*/ 81 w 209"/>
                <a:gd name="T79" fmla="*/ 11 h 198"/>
                <a:gd name="T80" fmla="*/ 110 w 209"/>
                <a:gd name="T81" fmla="*/ 12 h 198"/>
                <a:gd name="T82" fmla="*/ 136 w 209"/>
                <a:gd name="T83" fmla="*/ 11 h 198"/>
                <a:gd name="T84" fmla="*/ 169 w 209"/>
                <a:gd name="T85" fmla="*/ 9 h 198"/>
                <a:gd name="T86" fmla="*/ 202 w 209"/>
                <a:gd name="T87" fmla="*/ 5 h 198"/>
                <a:gd name="T88" fmla="*/ 237 w 209"/>
                <a:gd name="T89" fmla="*/ 2 h 198"/>
                <a:gd name="T90" fmla="*/ 281 w 209"/>
                <a:gd name="T91" fmla="*/ 11 h 198"/>
                <a:gd name="T92" fmla="*/ 265 w 209"/>
                <a:gd name="T93" fmla="*/ 8 h 198"/>
                <a:gd name="T94" fmla="*/ 233 w 209"/>
                <a:gd name="T95" fmla="*/ 0 h 198"/>
                <a:gd name="T96" fmla="*/ 193 w 209"/>
                <a:gd name="T97" fmla="*/ 7 h 198"/>
                <a:gd name="T98" fmla="*/ 120 w 209"/>
                <a:gd name="T99" fmla="*/ 11 h 198"/>
                <a:gd name="T100" fmla="*/ 101 w 209"/>
                <a:gd name="T101" fmla="*/ 12 h 198"/>
                <a:gd name="T102" fmla="*/ 28 w 209"/>
                <a:gd name="T103" fmla="*/ 11 h 198"/>
                <a:gd name="T104" fmla="*/ 3 w 209"/>
                <a:gd name="T105" fmla="*/ 15 h 198"/>
                <a:gd name="T106" fmla="*/ 27 w 209"/>
                <a:gd name="T107" fmla="*/ 11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37331" name="Freeform 4753"/>
            <p:cNvSpPr>
              <a:spLocks/>
            </p:cNvSpPr>
            <p:nvPr/>
          </p:nvSpPr>
          <p:spPr bwMode="auto">
            <a:xfrm>
              <a:off x="1691" y="919"/>
              <a:ext cx="703" cy="418"/>
            </a:xfrm>
            <a:custGeom>
              <a:avLst/>
              <a:gdLst>
                <a:gd name="T0" fmla="*/ 146 w 694"/>
                <a:gd name="T1" fmla="*/ 1381 h 371"/>
                <a:gd name="T2" fmla="*/ 170 w 694"/>
                <a:gd name="T3" fmla="*/ 1352 h 371"/>
                <a:gd name="T4" fmla="*/ 152 w 694"/>
                <a:gd name="T5" fmla="*/ 1437 h 371"/>
                <a:gd name="T6" fmla="*/ 164 w 694"/>
                <a:gd name="T7" fmla="*/ 1492 h 371"/>
                <a:gd name="T8" fmla="*/ 176 w 694"/>
                <a:gd name="T9" fmla="*/ 1580 h 371"/>
                <a:gd name="T10" fmla="*/ 176 w 694"/>
                <a:gd name="T11" fmla="*/ 1637 h 371"/>
                <a:gd name="T12" fmla="*/ 194 w 694"/>
                <a:gd name="T13" fmla="*/ 1663 h 371"/>
                <a:gd name="T14" fmla="*/ 230 w 694"/>
                <a:gd name="T15" fmla="*/ 1691 h 371"/>
                <a:gd name="T16" fmla="*/ 243 w 694"/>
                <a:gd name="T17" fmla="*/ 1720 h 371"/>
                <a:gd name="T18" fmla="*/ 261 w 694"/>
                <a:gd name="T19" fmla="*/ 1691 h 371"/>
                <a:gd name="T20" fmla="*/ 274 w 694"/>
                <a:gd name="T21" fmla="*/ 1637 h 371"/>
                <a:gd name="T22" fmla="*/ 282 w 694"/>
                <a:gd name="T23" fmla="*/ 1551 h 371"/>
                <a:gd name="T24" fmla="*/ 306 w 694"/>
                <a:gd name="T25" fmla="*/ 1460 h 371"/>
                <a:gd name="T26" fmla="*/ 322 w 694"/>
                <a:gd name="T27" fmla="*/ 1411 h 371"/>
                <a:gd name="T28" fmla="*/ 359 w 694"/>
                <a:gd name="T29" fmla="*/ 1273 h 371"/>
                <a:gd name="T30" fmla="*/ 418 w 694"/>
                <a:gd name="T31" fmla="*/ 1244 h 371"/>
                <a:gd name="T32" fmla="*/ 481 w 694"/>
                <a:gd name="T33" fmla="*/ 1079 h 371"/>
                <a:gd name="T34" fmla="*/ 588 w 694"/>
                <a:gd name="T35" fmla="*/ 1019 h 371"/>
                <a:gd name="T36" fmla="*/ 552 w 694"/>
                <a:gd name="T37" fmla="*/ 904 h 371"/>
                <a:gd name="T38" fmla="*/ 596 w 694"/>
                <a:gd name="T39" fmla="*/ 822 h 371"/>
                <a:gd name="T40" fmla="*/ 623 w 694"/>
                <a:gd name="T41" fmla="*/ 904 h 371"/>
                <a:gd name="T42" fmla="*/ 644 w 694"/>
                <a:gd name="T43" fmla="*/ 822 h 371"/>
                <a:gd name="T44" fmla="*/ 603 w 694"/>
                <a:gd name="T45" fmla="*/ 733 h 371"/>
                <a:gd name="T46" fmla="*/ 580 w 694"/>
                <a:gd name="T47" fmla="*/ 704 h 371"/>
                <a:gd name="T48" fmla="*/ 623 w 694"/>
                <a:gd name="T49" fmla="*/ 650 h 371"/>
                <a:gd name="T50" fmla="*/ 665 w 694"/>
                <a:gd name="T51" fmla="*/ 622 h 371"/>
                <a:gd name="T52" fmla="*/ 680 w 694"/>
                <a:gd name="T53" fmla="*/ 533 h 371"/>
                <a:gd name="T54" fmla="*/ 672 w 694"/>
                <a:gd name="T55" fmla="*/ 479 h 371"/>
                <a:gd name="T56" fmla="*/ 721 w 694"/>
                <a:gd name="T57" fmla="*/ 420 h 371"/>
                <a:gd name="T58" fmla="*/ 680 w 694"/>
                <a:gd name="T59" fmla="*/ 341 h 371"/>
                <a:gd name="T60" fmla="*/ 741 w 694"/>
                <a:gd name="T61" fmla="*/ 201 h 371"/>
                <a:gd name="T62" fmla="*/ 786 w 694"/>
                <a:gd name="T63" fmla="*/ 142 h 371"/>
                <a:gd name="T64" fmla="*/ 688 w 694"/>
                <a:gd name="T65" fmla="*/ 112 h 371"/>
                <a:gd name="T66" fmla="*/ 566 w 694"/>
                <a:gd name="T67" fmla="*/ 112 h 371"/>
                <a:gd name="T68" fmla="*/ 559 w 694"/>
                <a:gd name="T69" fmla="*/ 29 h 371"/>
                <a:gd name="T70" fmla="*/ 467 w 694"/>
                <a:gd name="T71" fmla="*/ 29 h 371"/>
                <a:gd name="T72" fmla="*/ 452 w 694"/>
                <a:gd name="T73" fmla="*/ 60 h 371"/>
                <a:gd name="T74" fmla="*/ 339 w 694"/>
                <a:gd name="T75" fmla="*/ 87 h 371"/>
                <a:gd name="T76" fmla="*/ 255 w 694"/>
                <a:gd name="T77" fmla="*/ 112 h 371"/>
                <a:gd name="T78" fmla="*/ 164 w 694"/>
                <a:gd name="T79" fmla="*/ 142 h 371"/>
                <a:gd name="T80" fmla="*/ 6 w 694"/>
                <a:gd name="T81" fmla="*/ 309 h 371"/>
                <a:gd name="T82" fmla="*/ 79 w 694"/>
                <a:gd name="T83" fmla="*/ 370 h 371"/>
                <a:gd name="T84" fmla="*/ 30 w 694"/>
                <a:gd name="T85" fmla="*/ 420 h 371"/>
                <a:gd name="T86" fmla="*/ 97 w 694"/>
                <a:gd name="T87" fmla="*/ 453 h 371"/>
                <a:gd name="T88" fmla="*/ 176 w 694"/>
                <a:gd name="T89" fmla="*/ 597 h 371"/>
                <a:gd name="T90" fmla="*/ 164 w 694"/>
                <a:gd name="T91" fmla="*/ 763 h 371"/>
                <a:gd name="T92" fmla="*/ 203 w 694"/>
                <a:gd name="T93" fmla="*/ 763 h 371"/>
                <a:gd name="T94" fmla="*/ 203 w 694"/>
                <a:gd name="T95" fmla="*/ 822 h 371"/>
                <a:gd name="T96" fmla="*/ 170 w 694"/>
                <a:gd name="T97" fmla="*/ 854 h 371"/>
                <a:gd name="T98" fmla="*/ 212 w 694"/>
                <a:gd name="T99" fmla="*/ 990 h 371"/>
                <a:gd name="T100" fmla="*/ 188 w 694"/>
                <a:gd name="T101" fmla="*/ 1048 h 371"/>
                <a:gd name="T102" fmla="*/ 158 w 694"/>
                <a:gd name="T103" fmla="*/ 1079 h 371"/>
                <a:gd name="T104" fmla="*/ 188 w 694"/>
                <a:gd name="T105" fmla="*/ 1104 h 371"/>
                <a:gd name="T106" fmla="*/ 188 w 694"/>
                <a:gd name="T107" fmla="*/ 1162 h 371"/>
                <a:gd name="T108" fmla="*/ 152 w 694"/>
                <a:gd name="T109" fmla="*/ 1192 h 371"/>
                <a:gd name="T110" fmla="*/ 138 w 694"/>
                <a:gd name="T111" fmla="*/ 1244 h 371"/>
                <a:gd name="T112" fmla="*/ 176 w 694"/>
                <a:gd name="T113" fmla="*/ 127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390851715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r>
              <a:rPr lang="fr-CH" altLang="en-US" dirty="0">
                <a:solidFill>
                  <a:srgbClr val="70899B"/>
                </a:solidFill>
                <a:ea typeface="MS PGothic" pitchFamily="34" charset="-128"/>
              </a:rPr>
              <a:t>Accessions</a:t>
            </a:r>
            <a:endParaRPr lang="en-US" altLang="en-US" dirty="0">
              <a:solidFill>
                <a:srgbClr val="70899B"/>
              </a:solidFill>
              <a:ea typeface="MS PGothic" pitchFamily="34" charset="-128"/>
            </a:endParaRPr>
          </a:p>
        </p:txBody>
      </p:sp>
      <p:sp>
        <p:nvSpPr>
          <p:cNvPr id="243715" name="Rectangle 3"/>
          <p:cNvSpPr>
            <a:spLocks noGrp="1" noChangeArrowheads="1"/>
          </p:cNvSpPr>
          <p:nvPr>
            <p:ph type="body" idx="4294967295"/>
          </p:nvPr>
        </p:nvSpPr>
        <p:spPr>
          <a:xfrm>
            <a:off x="468313" y="1700213"/>
            <a:ext cx="8229600" cy="4537075"/>
          </a:xfrm>
        </p:spPr>
        <p:txBody>
          <a:bodyPr/>
          <a:lstStyle/>
          <a:p>
            <a:pPr>
              <a:buClr>
                <a:schemeClr val="tx2"/>
              </a:buClr>
              <a:defRPr/>
            </a:pPr>
            <a:r>
              <a:rPr lang="en-US" dirty="0" smtClean="0">
                <a:ea typeface="+mn-ea"/>
              </a:rPr>
              <a:t>2012: Montenegro, Tajikistan, Tunisia</a:t>
            </a:r>
          </a:p>
          <a:p>
            <a:pPr>
              <a:buClr>
                <a:schemeClr val="tx2"/>
              </a:buClr>
              <a:defRPr/>
            </a:pPr>
            <a:r>
              <a:rPr lang="en-US" dirty="0" smtClean="0">
                <a:ea typeface="+mn-ea"/>
              </a:rPr>
              <a:t>2013: Brunei Darussalam</a:t>
            </a:r>
          </a:p>
          <a:p>
            <a:pPr>
              <a:buClr>
                <a:schemeClr val="tx2"/>
              </a:buClr>
              <a:defRPr/>
            </a:pPr>
            <a:r>
              <a:rPr lang="en-US" dirty="0" smtClean="0">
                <a:ea typeface="+mn-ea"/>
              </a:rPr>
              <a:t>2014: Republic of Korea</a:t>
            </a:r>
          </a:p>
          <a:p>
            <a:pPr>
              <a:buClr>
                <a:schemeClr val="tx2"/>
              </a:buClr>
              <a:defRPr/>
            </a:pPr>
            <a:endParaRPr lang="en-US" dirty="0" smtClean="0">
              <a:ea typeface="+mn-ea"/>
            </a:endParaRPr>
          </a:p>
          <a:p>
            <a:pPr eaLnBrk="1" hangingPunct="1">
              <a:defRPr/>
            </a:pPr>
            <a:r>
              <a:rPr lang="en-US" dirty="0" smtClean="0">
                <a:ea typeface="+mn-ea"/>
              </a:rPr>
              <a:t>Future accessions?</a:t>
            </a:r>
          </a:p>
          <a:p>
            <a:pPr lvl="1" eaLnBrk="1" hangingPunct="1">
              <a:defRPr/>
            </a:pPr>
            <a:r>
              <a:rPr lang="en-US" dirty="0" smtClean="0"/>
              <a:t>China, Japan and USA</a:t>
            </a:r>
          </a:p>
          <a:p>
            <a:pPr lvl="1" eaLnBrk="1" hangingPunct="1">
              <a:defRPr/>
            </a:pPr>
            <a:r>
              <a:rPr lang="en-US" dirty="0" smtClean="0"/>
              <a:t>Russian Federation and Belarus</a:t>
            </a:r>
          </a:p>
          <a:p>
            <a:pPr lvl="1" eaLnBrk="1" hangingPunct="1">
              <a:defRPr/>
            </a:pPr>
            <a:r>
              <a:rPr lang="en-US" dirty="0" smtClean="0"/>
              <a:t>ASEAN countries by 2015</a:t>
            </a:r>
          </a:p>
          <a:p>
            <a:pPr lvl="1" eaLnBrk="1" hangingPunct="1">
              <a:defRPr/>
            </a:pPr>
            <a:r>
              <a:rPr lang="en-US" dirty="0" smtClean="0"/>
              <a:t>Barbados and Trinidad &amp; Tobago </a:t>
            </a:r>
          </a:p>
          <a:p>
            <a:pPr lvl="1" eaLnBrk="1" hangingPunct="1">
              <a:defRPr/>
            </a:pPr>
            <a:r>
              <a:rPr lang="en-US" dirty="0" smtClean="0"/>
              <a:t>Madagascar and Morocco</a:t>
            </a: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772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2" y="1925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2" y="2077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32" y="2230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2" y="23824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532" y="25348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932" y="2687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332" y="28396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732" y="29920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79915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txBox="1">
            <a:spLocks noChangeArrowheads="1"/>
          </p:cNvSpPr>
          <p:nvPr/>
        </p:nvSpPr>
        <p:spPr bwMode="auto">
          <a:xfrm>
            <a:off x="250825"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Arial" charset="0"/>
              </a:defRPr>
            </a:lvl1pPr>
            <a:lvl2pPr>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eaLnBrk="0" hangingPunct="0">
              <a:defRPr sz="2400">
                <a:solidFill>
                  <a:schemeClr val="tx1"/>
                </a:solidFill>
                <a:latin typeface="Arial" charset="0"/>
                <a:ea typeface="Arial" charset="0"/>
                <a:cs typeface="Arial" charset="0"/>
              </a:defRPr>
            </a:lvl6pPr>
            <a:lvl7pPr eaLnBrk="0" hangingPunct="0">
              <a:defRPr sz="2400">
                <a:solidFill>
                  <a:schemeClr val="tx1"/>
                </a:solidFill>
                <a:latin typeface="Arial" charset="0"/>
                <a:ea typeface="Arial" charset="0"/>
                <a:cs typeface="Arial" charset="0"/>
              </a:defRPr>
            </a:lvl7pPr>
            <a:lvl8pPr eaLnBrk="0" hangingPunct="0">
              <a:defRPr sz="2400">
                <a:solidFill>
                  <a:schemeClr val="tx1"/>
                </a:solidFill>
                <a:latin typeface="Arial" charset="0"/>
                <a:ea typeface="Arial" charset="0"/>
                <a:cs typeface="Arial" charset="0"/>
              </a:defRPr>
            </a:lvl8pPr>
            <a:lvl9pPr eaLnBrk="0" hangingPunct="0">
              <a:defRPr sz="2400">
                <a:solidFill>
                  <a:schemeClr val="tx1"/>
                </a:solidFill>
                <a:latin typeface="Arial" charset="0"/>
                <a:ea typeface="Arial" charset="0"/>
                <a:cs typeface="Arial" charset="0"/>
              </a:defRPr>
            </a:lvl9pPr>
          </a:lstStyle>
          <a:p>
            <a:pPr eaLnBrk="0" hangingPunct="0">
              <a:spcBef>
                <a:spcPct val="0"/>
              </a:spcBef>
              <a:defRPr/>
            </a:pPr>
            <a:r>
              <a:rPr lang="en-US" sz="3600" dirty="0">
                <a:solidFill>
                  <a:srgbClr val="70899B"/>
                </a:solidFill>
              </a:rPr>
              <a:t>Future expansion of the Hague System</a:t>
            </a:r>
          </a:p>
        </p:txBody>
      </p:sp>
      <p:sp>
        <p:nvSpPr>
          <p:cNvPr id="32771" name="Rectangle 3"/>
          <p:cNvSpPr txBox="1">
            <a:spLocks noChangeArrowheads="1"/>
          </p:cNvSpPr>
          <p:nvPr/>
        </p:nvSpPr>
        <p:spPr bwMode="auto">
          <a:xfrm>
            <a:off x="3708400" y="6165851"/>
            <a:ext cx="3673475" cy="57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tabLst>
                <a:tab pos="2857500" algn="l"/>
              </a:tabLst>
              <a:defRPr sz="2400">
                <a:solidFill>
                  <a:schemeClr val="tx1"/>
                </a:solidFill>
                <a:latin typeface="Arial" charset="0"/>
                <a:ea typeface="ＭＳ Ｐゴシック" charset="0"/>
                <a:cs typeface="Arial" charset="0"/>
              </a:defRPr>
            </a:lvl1pPr>
            <a:lvl2pPr>
              <a:tabLst>
                <a:tab pos="2857500" algn="l"/>
              </a:tabLst>
              <a:defRPr sz="2400">
                <a:solidFill>
                  <a:schemeClr val="tx1"/>
                </a:solidFill>
                <a:latin typeface="Arial" charset="0"/>
                <a:ea typeface="Arial" charset="0"/>
                <a:cs typeface="Arial" charset="0"/>
              </a:defRPr>
            </a:lvl2pPr>
            <a:lvl3pPr>
              <a:tabLst>
                <a:tab pos="2857500" algn="l"/>
              </a:tabLst>
              <a:defRPr sz="2400">
                <a:solidFill>
                  <a:schemeClr val="tx1"/>
                </a:solidFill>
                <a:latin typeface="Arial" charset="0"/>
                <a:ea typeface="Arial" charset="0"/>
                <a:cs typeface="Arial" charset="0"/>
              </a:defRPr>
            </a:lvl3pPr>
            <a:lvl4pPr>
              <a:tabLst>
                <a:tab pos="2857500" algn="l"/>
              </a:tabLst>
              <a:defRPr sz="2400">
                <a:solidFill>
                  <a:schemeClr val="tx1"/>
                </a:solidFill>
                <a:latin typeface="Arial" charset="0"/>
                <a:ea typeface="Arial" charset="0"/>
                <a:cs typeface="Arial" charset="0"/>
              </a:defRPr>
            </a:lvl4pPr>
            <a:lvl5pPr>
              <a:tabLst>
                <a:tab pos="2857500" algn="l"/>
              </a:tabLst>
              <a:defRPr sz="2400">
                <a:solidFill>
                  <a:schemeClr val="tx1"/>
                </a:solidFill>
                <a:latin typeface="Arial" charset="0"/>
                <a:ea typeface="Arial" charset="0"/>
                <a:cs typeface="Arial" charset="0"/>
              </a:defRPr>
            </a:lvl5pPr>
            <a:lvl6pPr eaLnBrk="0" hangingPunct="0">
              <a:tabLst>
                <a:tab pos="2857500" algn="l"/>
              </a:tabLst>
              <a:defRPr sz="2400">
                <a:solidFill>
                  <a:schemeClr val="tx1"/>
                </a:solidFill>
                <a:latin typeface="Arial" charset="0"/>
                <a:ea typeface="Arial" charset="0"/>
                <a:cs typeface="Arial" charset="0"/>
              </a:defRPr>
            </a:lvl6pPr>
            <a:lvl7pPr eaLnBrk="0" hangingPunct="0">
              <a:tabLst>
                <a:tab pos="2857500" algn="l"/>
              </a:tabLst>
              <a:defRPr sz="2400">
                <a:solidFill>
                  <a:schemeClr val="tx1"/>
                </a:solidFill>
                <a:latin typeface="Arial" charset="0"/>
                <a:ea typeface="Arial" charset="0"/>
                <a:cs typeface="Arial" charset="0"/>
              </a:defRPr>
            </a:lvl7pPr>
            <a:lvl8pPr eaLnBrk="0" hangingPunct="0">
              <a:tabLst>
                <a:tab pos="2857500" algn="l"/>
              </a:tabLst>
              <a:defRPr sz="2400">
                <a:solidFill>
                  <a:schemeClr val="tx1"/>
                </a:solidFill>
                <a:latin typeface="Arial" charset="0"/>
                <a:ea typeface="Arial" charset="0"/>
                <a:cs typeface="Arial" charset="0"/>
              </a:defRPr>
            </a:lvl8pPr>
            <a:lvl9pPr eaLnBrk="0" hangingPunct="0">
              <a:tabLst>
                <a:tab pos="2857500" algn="l"/>
              </a:tabLst>
              <a:defRPr sz="2400">
                <a:solidFill>
                  <a:schemeClr val="tx1"/>
                </a:solidFill>
                <a:latin typeface="Arial" charset="0"/>
                <a:ea typeface="Arial" charset="0"/>
                <a:cs typeface="Arial" charset="0"/>
              </a:defRPr>
            </a:lvl9pPr>
          </a:lstStyle>
          <a:p>
            <a:pPr eaLnBrk="0" hangingPunct="0">
              <a:spcBef>
                <a:spcPct val="0"/>
              </a:spcBef>
              <a:defRPr/>
            </a:pPr>
            <a:r>
              <a:rPr lang="en-US" sz="2600" b="1" dirty="0" smtClean="0">
                <a:solidFill>
                  <a:srgbClr val="0000FF"/>
                </a:solidFill>
              </a:rPr>
              <a:t>Coming Soon!</a:t>
            </a:r>
          </a:p>
        </p:txBody>
      </p:sp>
      <p:sp>
        <p:nvSpPr>
          <p:cNvPr id="38916" name="Line 4"/>
          <p:cNvSpPr>
            <a:spLocks noChangeShapeType="1"/>
          </p:cNvSpPr>
          <p:nvPr/>
        </p:nvSpPr>
        <p:spPr bwMode="auto">
          <a:xfrm>
            <a:off x="-1154113" y="9952038"/>
            <a:ext cx="562451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38917" name="Group 5"/>
          <p:cNvGrpSpPr>
            <a:grpSpLocks/>
          </p:cNvGrpSpPr>
          <p:nvPr/>
        </p:nvGrpSpPr>
        <p:grpSpPr bwMode="auto">
          <a:xfrm>
            <a:off x="-252413" y="1196975"/>
            <a:ext cx="10009188" cy="5105400"/>
            <a:chOff x="113" y="935"/>
            <a:chExt cx="5534" cy="2916"/>
          </a:xfrm>
        </p:grpSpPr>
        <p:sp>
          <p:nvSpPr>
            <p:cNvPr id="38920" name="Freeform 6"/>
            <p:cNvSpPr>
              <a:spLocks/>
            </p:cNvSpPr>
            <p:nvPr/>
          </p:nvSpPr>
          <p:spPr bwMode="auto">
            <a:xfrm>
              <a:off x="1488" y="3804"/>
              <a:ext cx="65" cy="47"/>
            </a:xfrm>
            <a:custGeom>
              <a:avLst/>
              <a:gdLst>
                <a:gd name="T0" fmla="*/ 82 w 59"/>
                <a:gd name="T1" fmla="*/ 2262 h 38"/>
                <a:gd name="T2" fmla="*/ 0 w 59"/>
                <a:gd name="T3" fmla="*/ 0 h 38"/>
                <a:gd name="T4" fmla="*/ 99 w 59"/>
                <a:gd name="T5" fmla="*/ 6155 h 38"/>
                <a:gd name="T6" fmla="*/ 221 w 59"/>
                <a:gd name="T7" fmla="*/ 11777 h 38"/>
                <a:gd name="T8" fmla="*/ 516 w 59"/>
                <a:gd name="T9" fmla="*/ 11777 h 38"/>
                <a:gd name="T10" fmla="*/ 808 w 59"/>
                <a:gd name="T11" fmla="*/ 11777 h 38"/>
                <a:gd name="T12" fmla="*/ 777 w 59"/>
                <a:gd name="T13" fmla="*/ 10323 h 38"/>
                <a:gd name="T14" fmla="*/ 358 w 59"/>
                <a:gd name="T15" fmla="*/ 7613 h 38"/>
                <a:gd name="T16" fmla="*/ 82 w 59"/>
                <a:gd name="T17" fmla="*/ 226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38921" name="Freeform 7"/>
            <p:cNvSpPr>
              <a:spLocks/>
            </p:cNvSpPr>
            <p:nvPr/>
          </p:nvSpPr>
          <p:spPr bwMode="auto">
            <a:xfrm>
              <a:off x="1452" y="3802"/>
              <a:ext cx="53" cy="49"/>
            </a:xfrm>
            <a:custGeom>
              <a:avLst/>
              <a:gdLst>
                <a:gd name="T0" fmla="*/ 785 w 47"/>
                <a:gd name="T1" fmla="*/ 2 h 40"/>
                <a:gd name="T2" fmla="*/ 966 w 47"/>
                <a:gd name="T3" fmla="*/ 5111 h 40"/>
                <a:gd name="T4" fmla="*/ 1227 w 47"/>
                <a:gd name="T5" fmla="*/ 9495 h 40"/>
                <a:gd name="T6" fmla="*/ 1089 w 47"/>
                <a:gd name="T7" fmla="*/ 9495 h 40"/>
                <a:gd name="T8" fmla="*/ 957 w 47"/>
                <a:gd name="T9" fmla="*/ 9495 h 40"/>
                <a:gd name="T10" fmla="*/ 470 w 47"/>
                <a:gd name="T11" fmla="*/ 8663 h 40"/>
                <a:gd name="T12" fmla="*/ 369 w 47"/>
                <a:gd name="T13" fmla="*/ 8663 h 40"/>
                <a:gd name="T14" fmla="*/ 0 w 47"/>
                <a:gd name="T15" fmla="*/ 8479 h 40"/>
                <a:gd name="T16" fmla="*/ 3 w 47"/>
                <a:gd name="T17" fmla="*/ 8479 h 40"/>
                <a:gd name="T18" fmla="*/ 327 w 47"/>
                <a:gd name="T19" fmla="*/ 7751 h 40"/>
                <a:gd name="T20" fmla="*/ 417 w 47"/>
                <a:gd name="T21" fmla="*/ 8479 h 40"/>
                <a:gd name="T22" fmla="*/ 530 w 47"/>
                <a:gd name="T23" fmla="*/ 8479 h 40"/>
                <a:gd name="T24" fmla="*/ 327 w 47"/>
                <a:gd name="T25" fmla="*/ 7072 h 40"/>
                <a:gd name="T26" fmla="*/ 598 w 47"/>
                <a:gd name="T27" fmla="*/ 7751 h 40"/>
                <a:gd name="T28" fmla="*/ 673 w 47"/>
                <a:gd name="T29" fmla="*/ 7751 h 40"/>
                <a:gd name="T30" fmla="*/ 957 w 47"/>
                <a:gd name="T31" fmla="*/ 8479 h 40"/>
                <a:gd name="T32" fmla="*/ 966 w 47"/>
                <a:gd name="T33" fmla="*/ 8479 h 40"/>
                <a:gd name="T34" fmla="*/ 470 w 47"/>
                <a:gd name="T35" fmla="*/ 5411 h 40"/>
                <a:gd name="T36" fmla="*/ 673 w 47"/>
                <a:gd name="T37" fmla="*/ 4110 h 40"/>
                <a:gd name="T38" fmla="*/ 369 w 47"/>
                <a:gd name="T39" fmla="*/ 4110 h 40"/>
                <a:gd name="T40" fmla="*/ 327 w 47"/>
                <a:gd name="T41" fmla="*/ 993 h 40"/>
                <a:gd name="T42" fmla="*/ 417 w 47"/>
                <a:gd name="T43" fmla="*/ 0 h 40"/>
                <a:gd name="T44" fmla="*/ 78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38922" name="Freeform 8"/>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38923" name="Freeform 9" descr="Large checker board"/>
            <p:cNvSpPr>
              <a:spLocks/>
            </p:cNvSpPr>
            <p:nvPr/>
          </p:nvSpPr>
          <p:spPr bwMode="auto">
            <a:xfrm>
              <a:off x="4433" y="2551"/>
              <a:ext cx="179" cy="187"/>
            </a:xfrm>
            <a:custGeom>
              <a:avLst/>
              <a:gdLst>
                <a:gd name="T0" fmla="*/ 3911 w 159"/>
                <a:gd name="T1" fmla="*/ 19925 h 151"/>
                <a:gd name="T2" fmla="*/ 3555 w 159"/>
                <a:gd name="T3" fmla="*/ 19925 h 151"/>
                <a:gd name="T4" fmla="*/ 3483 w 159"/>
                <a:gd name="T5" fmla="*/ 19925 h 151"/>
                <a:gd name="T6" fmla="*/ 3319 w 159"/>
                <a:gd name="T7" fmla="*/ 27192 h 151"/>
                <a:gd name="T8" fmla="*/ 3378 w 159"/>
                <a:gd name="T9" fmla="*/ 27192 h 151"/>
                <a:gd name="T10" fmla="*/ 3319 w 159"/>
                <a:gd name="T11" fmla="*/ 30558 h 151"/>
                <a:gd name="T12" fmla="*/ 3094 w 159"/>
                <a:gd name="T13" fmla="*/ 31925 h 151"/>
                <a:gd name="T14" fmla="*/ 2903 w 159"/>
                <a:gd name="T15" fmla="*/ 35644 h 151"/>
                <a:gd name="T16" fmla="*/ 2903 w 159"/>
                <a:gd name="T17" fmla="*/ 37843 h 151"/>
                <a:gd name="T18" fmla="*/ 2960 w 159"/>
                <a:gd name="T19" fmla="*/ 37843 h 151"/>
                <a:gd name="T20" fmla="*/ 2903 w 159"/>
                <a:gd name="T21" fmla="*/ 39536 h 151"/>
                <a:gd name="T22" fmla="*/ 2789 w 159"/>
                <a:gd name="T23" fmla="*/ 41703 h 151"/>
                <a:gd name="T24" fmla="*/ 2748 w 159"/>
                <a:gd name="T25" fmla="*/ 46014 h 151"/>
                <a:gd name="T26" fmla="*/ 2200 w 159"/>
                <a:gd name="T27" fmla="*/ 48619 h 151"/>
                <a:gd name="T28" fmla="*/ 2163 w 159"/>
                <a:gd name="T29" fmla="*/ 44878 h 151"/>
                <a:gd name="T30" fmla="*/ 2029 w 159"/>
                <a:gd name="T31" fmla="*/ 44142 h 151"/>
                <a:gd name="T32" fmla="*/ 1802 w 159"/>
                <a:gd name="T33" fmla="*/ 44142 h 151"/>
                <a:gd name="T34" fmla="*/ 1552 w 159"/>
                <a:gd name="T35" fmla="*/ 42392 h 151"/>
                <a:gd name="T36" fmla="*/ 1362 w 159"/>
                <a:gd name="T37" fmla="*/ 44142 h 151"/>
                <a:gd name="T38" fmla="*/ 1088 w 159"/>
                <a:gd name="T39" fmla="*/ 44878 h 151"/>
                <a:gd name="T40" fmla="*/ 1062 w 159"/>
                <a:gd name="T41" fmla="*/ 41703 h 151"/>
                <a:gd name="T42" fmla="*/ 734 w 159"/>
                <a:gd name="T43" fmla="*/ 42392 h 151"/>
                <a:gd name="T44" fmla="*/ 758 w 159"/>
                <a:gd name="T45" fmla="*/ 41703 h 151"/>
                <a:gd name="T46" fmla="*/ 734 w 159"/>
                <a:gd name="T47" fmla="*/ 42392 h 151"/>
                <a:gd name="T48" fmla="*/ 463 w 159"/>
                <a:gd name="T49" fmla="*/ 41703 h 151"/>
                <a:gd name="T50" fmla="*/ 411 w 159"/>
                <a:gd name="T51" fmla="*/ 35644 h 151"/>
                <a:gd name="T52" fmla="*/ 411 w 159"/>
                <a:gd name="T53" fmla="*/ 31380 h 151"/>
                <a:gd name="T54" fmla="*/ 200 w 159"/>
                <a:gd name="T55" fmla="*/ 28782 h 151"/>
                <a:gd name="T56" fmla="*/ 200 w 159"/>
                <a:gd name="T57" fmla="*/ 28782 h 151"/>
                <a:gd name="T58" fmla="*/ 140 w 159"/>
                <a:gd name="T59" fmla="*/ 25779 h 151"/>
                <a:gd name="T60" fmla="*/ 140 w 159"/>
                <a:gd name="T61" fmla="*/ 24227 h 151"/>
                <a:gd name="T62" fmla="*/ 0 w 159"/>
                <a:gd name="T63" fmla="*/ 20513 h 151"/>
                <a:gd name="T64" fmla="*/ 140 w 159"/>
                <a:gd name="T65" fmla="*/ 16564 h 151"/>
                <a:gd name="T66" fmla="*/ 3 w 159"/>
                <a:gd name="T67" fmla="*/ 16564 h 151"/>
                <a:gd name="T68" fmla="*/ 321 w 159"/>
                <a:gd name="T69" fmla="*/ 12992 h 151"/>
                <a:gd name="T70" fmla="*/ 411 w 159"/>
                <a:gd name="T71" fmla="*/ 16564 h 151"/>
                <a:gd name="T72" fmla="*/ 758 w 159"/>
                <a:gd name="T73" fmla="*/ 19925 h 151"/>
                <a:gd name="T74" fmla="*/ 1263 w 159"/>
                <a:gd name="T75" fmla="*/ 18471 h 151"/>
                <a:gd name="T76" fmla="*/ 1379 w 159"/>
                <a:gd name="T77" fmla="*/ 16089 h 151"/>
                <a:gd name="T78" fmla="*/ 1943 w 159"/>
                <a:gd name="T79" fmla="*/ 17553 h 151"/>
                <a:gd name="T80" fmla="*/ 2200 w 159"/>
                <a:gd name="T81" fmla="*/ 16089 h 151"/>
                <a:gd name="T82" fmla="*/ 2368 w 159"/>
                <a:gd name="T83" fmla="*/ 10773 h 151"/>
                <a:gd name="T84" fmla="*/ 2492 w 159"/>
                <a:gd name="T85" fmla="*/ 8471 h 151"/>
                <a:gd name="T86" fmla="*/ 2571 w 159"/>
                <a:gd name="T87" fmla="*/ 4460 h 151"/>
                <a:gd name="T88" fmla="*/ 2666 w 159"/>
                <a:gd name="T89" fmla="*/ 0 h 151"/>
                <a:gd name="T90" fmla="*/ 3001 w 159"/>
                <a:gd name="T91" fmla="*/ 2 h 151"/>
                <a:gd name="T92" fmla="*/ 3319 w 159"/>
                <a:gd name="T93" fmla="*/ 1531 h 151"/>
                <a:gd name="T94" fmla="*/ 3319 w 159"/>
                <a:gd name="T95" fmla="*/ 1531 h 151"/>
                <a:gd name="T96" fmla="*/ 3319 w 159"/>
                <a:gd name="T97" fmla="*/ 2348 h 151"/>
                <a:gd name="T98" fmla="*/ 3378 w 159"/>
                <a:gd name="T99" fmla="*/ 4460 h 151"/>
                <a:gd name="T100" fmla="*/ 3319 w 159"/>
                <a:gd name="T101" fmla="*/ 4460 h 151"/>
                <a:gd name="T102" fmla="*/ 3177 w 159"/>
                <a:gd name="T103" fmla="*/ 4460 h 151"/>
                <a:gd name="T104" fmla="*/ 3258 w 159"/>
                <a:gd name="T105" fmla="*/ 6840 h 151"/>
                <a:gd name="T106" fmla="*/ 3555 w 159"/>
                <a:gd name="T107" fmla="*/ 12118 h 151"/>
                <a:gd name="T108" fmla="*/ 3483 w 159"/>
                <a:gd name="T109" fmla="*/ 14317 h 151"/>
                <a:gd name="T110" fmla="*/ 3649 w 159"/>
                <a:gd name="T111" fmla="*/ 16564 h 151"/>
                <a:gd name="T112" fmla="*/ 3911 w 159"/>
                <a:gd name="T113" fmla="*/ 19925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24" name="Freeform 10" descr="Large checker board"/>
            <p:cNvSpPr>
              <a:spLocks/>
            </p:cNvSpPr>
            <p:nvPr/>
          </p:nvSpPr>
          <p:spPr bwMode="auto">
            <a:xfrm>
              <a:off x="4191" y="2525"/>
              <a:ext cx="193" cy="251"/>
            </a:xfrm>
            <a:custGeom>
              <a:avLst/>
              <a:gdLst>
                <a:gd name="T0" fmla="*/ 3853 w 172"/>
                <a:gd name="T1" fmla="*/ 48264 h 203"/>
                <a:gd name="T2" fmla="*/ 3792 w 172"/>
                <a:gd name="T3" fmla="*/ 48596 h 203"/>
                <a:gd name="T4" fmla="*/ 3783 w 172"/>
                <a:gd name="T5" fmla="*/ 55130 h 203"/>
                <a:gd name="T6" fmla="*/ 3701 w 172"/>
                <a:gd name="T7" fmla="*/ 62499 h 203"/>
                <a:gd name="T8" fmla="*/ 3528 w 172"/>
                <a:gd name="T9" fmla="*/ 60246 h 203"/>
                <a:gd name="T10" fmla="*/ 3502 w 172"/>
                <a:gd name="T11" fmla="*/ 62085 h 203"/>
                <a:gd name="T12" fmla="*/ 3340 w 172"/>
                <a:gd name="T13" fmla="*/ 61308 h 203"/>
                <a:gd name="T14" fmla="*/ 3340 w 172"/>
                <a:gd name="T15" fmla="*/ 62499 h 203"/>
                <a:gd name="T16" fmla="*/ 3005 w 172"/>
                <a:gd name="T17" fmla="*/ 58095 h 203"/>
                <a:gd name="T18" fmla="*/ 2784 w 172"/>
                <a:gd name="T19" fmla="*/ 55130 h 203"/>
                <a:gd name="T20" fmla="*/ 2597 w 172"/>
                <a:gd name="T21" fmla="*/ 52422 h 203"/>
                <a:gd name="T22" fmla="*/ 2386 w 172"/>
                <a:gd name="T23" fmla="*/ 49611 h 203"/>
                <a:gd name="T24" fmla="*/ 2211 w 172"/>
                <a:gd name="T25" fmla="*/ 46985 h 203"/>
                <a:gd name="T26" fmla="*/ 2062 w 172"/>
                <a:gd name="T27" fmla="*/ 42878 h 203"/>
                <a:gd name="T28" fmla="*/ 1957 w 172"/>
                <a:gd name="T29" fmla="*/ 38647 h 203"/>
                <a:gd name="T30" fmla="*/ 1854 w 172"/>
                <a:gd name="T31" fmla="*/ 36829 h 203"/>
                <a:gd name="T32" fmla="*/ 1690 w 172"/>
                <a:gd name="T33" fmla="*/ 33589 h 203"/>
                <a:gd name="T34" fmla="*/ 1506 w 172"/>
                <a:gd name="T35" fmla="*/ 28901 h 203"/>
                <a:gd name="T36" fmla="*/ 1342 w 172"/>
                <a:gd name="T37" fmla="*/ 25603 h 203"/>
                <a:gd name="T38" fmla="*/ 1287 w 172"/>
                <a:gd name="T39" fmla="*/ 21971 h 203"/>
                <a:gd name="T40" fmla="*/ 1014 w 172"/>
                <a:gd name="T41" fmla="*/ 17969 h 203"/>
                <a:gd name="T42" fmla="*/ 790 w 172"/>
                <a:gd name="T43" fmla="*/ 13884 h 203"/>
                <a:gd name="T44" fmla="*/ 477 w 172"/>
                <a:gd name="T45" fmla="*/ 10250 h 203"/>
                <a:gd name="T46" fmla="*/ 190 w 172"/>
                <a:gd name="T47" fmla="*/ 6524 h 203"/>
                <a:gd name="T48" fmla="*/ 0 w 172"/>
                <a:gd name="T49" fmla="*/ 0 h 203"/>
                <a:gd name="T50" fmla="*/ 268 w 172"/>
                <a:gd name="T51" fmla="*/ 2 h 203"/>
                <a:gd name="T52" fmla="*/ 522 w 172"/>
                <a:gd name="T53" fmla="*/ 1476 h 203"/>
                <a:gd name="T54" fmla="*/ 790 w 172"/>
                <a:gd name="T55" fmla="*/ 2257 h 203"/>
                <a:gd name="T56" fmla="*/ 1042 w 172"/>
                <a:gd name="T57" fmla="*/ 7075 h 203"/>
                <a:gd name="T58" fmla="*/ 1159 w 172"/>
                <a:gd name="T59" fmla="*/ 8067 h 203"/>
                <a:gd name="T60" fmla="*/ 1444 w 172"/>
                <a:gd name="T61" fmla="*/ 11735 h 203"/>
                <a:gd name="T62" fmla="*/ 1756 w 172"/>
                <a:gd name="T63" fmla="*/ 15995 h 203"/>
                <a:gd name="T64" fmla="*/ 2062 w 172"/>
                <a:gd name="T65" fmla="*/ 19777 h 203"/>
                <a:gd name="T66" fmla="*/ 2024 w 172"/>
                <a:gd name="T67" fmla="*/ 17969 h 203"/>
                <a:gd name="T68" fmla="*/ 2334 w 172"/>
                <a:gd name="T69" fmla="*/ 21971 h 203"/>
                <a:gd name="T70" fmla="*/ 2481 w 172"/>
                <a:gd name="T71" fmla="*/ 24717 h 203"/>
                <a:gd name="T72" fmla="*/ 2882 w 172"/>
                <a:gd name="T73" fmla="*/ 27472 h 203"/>
                <a:gd name="T74" fmla="*/ 2882 w 172"/>
                <a:gd name="T75" fmla="*/ 27472 h 203"/>
                <a:gd name="T76" fmla="*/ 3121 w 172"/>
                <a:gd name="T77" fmla="*/ 30561 h 203"/>
                <a:gd name="T78" fmla="*/ 2914 w 172"/>
                <a:gd name="T79" fmla="*/ 32433 h 203"/>
                <a:gd name="T80" fmla="*/ 2962 w 172"/>
                <a:gd name="T81" fmla="*/ 32458 h 203"/>
                <a:gd name="T82" fmla="*/ 2914 w 172"/>
                <a:gd name="T83" fmla="*/ 33589 h 203"/>
                <a:gd name="T84" fmla="*/ 3005 w 172"/>
                <a:gd name="T85" fmla="*/ 35074 h 203"/>
                <a:gd name="T86" fmla="*/ 3270 w 172"/>
                <a:gd name="T87" fmla="*/ 36509 h 203"/>
                <a:gd name="T88" fmla="*/ 3340 w 172"/>
                <a:gd name="T89" fmla="*/ 40124 h 203"/>
                <a:gd name="T90" fmla="*/ 3372 w 172"/>
                <a:gd name="T91" fmla="*/ 41531 h 203"/>
                <a:gd name="T92" fmla="*/ 3372 w 172"/>
                <a:gd name="T93" fmla="*/ 44065 h 203"/>
                <a:gd name="T94" fmla="*/ 3701 w 172"/>
                <a:gd name="T95" fmla="*/ 44065 h 203"/>
                <a:gd name="T96" fmla="*/ 3853 w 172"/>
                <a:gd name="T97" fmla="*/ 48264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25" name="Freeform 11" descr="Large checker board"/>
            <p:cNvSpPr>
              <a:spLocks/>
            </p:cNvSpPr>
            <p:nvPr/>
          </p:nvSpPr>
          <p:spPr bwMode="auto">
            <a:xfrm>
              <a:off x="4826" y="2656"/>
              <a:ext cx="170" cy="194"/>
            </a:xfrm>
            <a:custGeom>
              <a:avLst/>
              <a:gdLst>
                <a:gd name="T0" fmla="*/ 2030 w 153"/>
                <a:gd name="T1" fmla="*/ 47608 h 156"/>
                <a:gd name="T2" fmla="*/ 2123 w 153"/>
                <a:gd name="T3" fmla="*/ 49077 h 156"/>
                <a:gd name="T4" fmla="*/ 2376 w 153"/>
                <a:gd name="T5" fmla="*/ 51761 h 156"/>
                <a:gd name="T6" fmla="*/ 2557 w 153"/>
                <a:gd name="T7" fmla="*/ 51312 h 156"/>
                <a:gd name="T8" fmla="*/ 2610 w 153"/>
                <a:gd name="T9" fmla="*/ 41261 h 156"/>
                <a:gd name="T10" fmla="*/ 2634 w 153"/>
                <a:gd name="T11" fmla="*/ 29806 h 156"/>
                <a:gd name="T12" fmla="*/ 2634 w 153"/>
                <a:gd name="T13" fmla="*/ 19890 h 156"/>
                <a:gd name="T14" fmla="*/ 2474 w 153"/>
                <a:gd name="T15" fmla="*/ 13541 h 156"/>
                <a:gd name="T16" fmla="*/ 1827 w 153"/>
                <a:gd name="T17" fmla="*/ 6862 h 156"/>
                <a:gd name="T18" fmla="*/ 1388 w 153"/>
                <a:gd name="T19" fmla="*/ 13085 h 156"/>
                <a:gd name="T20" fmla="*/ 1016 w 153"/>
                <a:gd name="T21" fmla="*/ 16839 h 156"/>
                <a:gd name="T22" fmla="*/ 892 w 153"/>
                <a:gd name="T23" fmla="*/ 15353 h 156"/>
                <a:gd name="T24" fmla="*/ 803 w 153"/>
                <a:gd name="T25" fmla="*/ 4839 h 156"/>
                <a:gd name="T26" fmla="*/ 579 w 153"/>
                <a:gd name="T27" fmla="*/ 1052 h 156"/>
                <a:gd name="T28" fmla="*/ 2 w 153"/>
                <a:gd name="T29" fmla="*/ 4437 h 156"/>
                <a:gd name="T30" fmla="*/ 182 w 153"/>
                <a:gd name="T31" fmla="*/ 8534 h 156"/>
                <a:gd name="T32" fmla="*/ 579 w 153"/>
                <a:gd name="T33" fmla="*/ 11803 h 156"/>
                <a:gd name="T34" fmla="*/ 723 w 153"/>
                <a:gd name="T35" fmla="*/ 13085 h 156"/>
                <a:gd name="T36" fmla="*/ 670 w 153"/>
                <a:gd name="T37" fmla="*/ 13541 h 156"/>
                <a:gd name="T38" fmla="*/ 356 w 153"/>
                <a:gd name="T39" fmla="*/ 15353 h 156"/>
                <a:gd name="T40" fmla="*/ 474 w 153"/>
                <a:gd name="T41" fmla="*/ 20411 h 156"/>
                <a:gd name="T42" fmla="*/ 579 w 153"/>
                <a:gd name="T43" fmla="*/ 23744 h 156"/>
                <a:gd name="T44" fmla="*/ 670 w 153"/>
                <a:gd name="T45" fmla="*/ 21209 h 156"/>
                <a:gd name="T46" fmla="*/ 978 w 153"/>
                <a:gd name="T47" fmla="*/ 22918 h 156"/>
                <a:gd name="T48" fmla="*/ 1153 w 153"/>
                <a:gd name="T49" fmla="*/ 26375 h 156"/>
                <a:gd name="T50" fmla="*/ 1573 w 153"/>
                <a:gd name="T51" fmla="*/ 29806 h 156"/>
                <a:gd name="T52" fmla="*/ 1842 w 153"/>
                <a:gd name="T53" fmla="*/ 34364 h 156"/>
                <a:gd name="T54" fmla="*/ 2047 w 153"/>
                <a:gd name="T55" fmla="*/ 42735 h 156"/>
                <a:gd name="T56" fmla="*/ 2123 w 153"/>
                <a:gd name="T57" fmla="*/ 43655 h 156"/>
                <a:gd name="T58" fmla="*/ 2030 w 153"/>
                <a:gd name="T59" fmla="*/ 46095 h 156"/>
                <a:gd name="T60" fmla="*/ 1658 w 153"/>
                <a:gd name="T61" fmla="*/ 51312 h 156"/>
                <a:gd name="T62" fmla="*/ 2030 w 153"/>
                <a:gd name="T63" fmla="*/ 46786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26" name="Freeform 12" descr="Large checker board"/>
            <p:cNvSpPr>
              <a:spLocks/>
            </p:cNvSpPr>
            <p:nvPr/>
          </p:nvSpPr>
          <p:spPr bwMode="auto">
            <a:xfrm>
              <a:off x="4610" y="2613"/>
              <a:ext cx="113" cy="161"/>
            </a:xfrm>
            <a:custGeom>
              <a:avLst/>
              <a:gdLst>
                <a:gd name="T0" fmla="*/ 2094 w 101"/>
                <a:gd name="T1" fmla="*/ 2 h 130"/>
                <a:gd name="T2" fmla="*/ 2008 w 101"/>
                <a:gd name="T3" fmla="*/ 0 h 130"/>
                <a:gd name="T4" fmla="*/ 1673 w 101"/>
                <a:gd name="T5" fmla="*/ 4460 h 130"/>
                <a:gd name="T6" fmla="*/ 1264 w 101"/>
                <a:gd name="T7" fmla="*/ 4134 h 130"/>
                <a:gd name="T8" fmla="*/ 818 w 101"/>
                <a:gd name="T9" fmla="*/ 2348 h 130"/>
                <a:gd name="T10" fmla="*/ 688 w 101"/>
                <a:gd name="T11" fmla="*/ 2348 h 130"/>
                <a:gd name="T12" fmla="*/ 522 w 101"/>
                <a:gd name="T13" fmla="*/ 4460 h 130"/>
                <a:gd name="T14" fmla="*/ 467 w 101"/>
                <a:gd name="T15" fmla="*/ 4460 h 130"/>
                <a:gd name="T16" fmla="*/ 294 w 101"/>
                <a:gd name="T17" fmla="*/ 9080 h 130"/>
                <a:gd name="T18" fmla="*/ 329 w 101"/>
                <a:gd name="T19" fmla="*/ 13389 h 130"/>
                <a:gd name="T20" fmla="*/ 294 w 101"/>
                <a:gd name="T21" fmla="*/ 13389 h 130"/>
                <a:gd name="T22" fmla="*/ 136 w 101"/>
                <a:gd name="T23" fmla="*/ 18775 h 130"/>
                <a:gd name="T24" fmla="*/ 0 w 101"/>
                <a:gd name="T25" fmla="*/ 24062 h 130"/>
                <a:gd name="T26" fmla="*/ 2 w 101"/>
                <a:gd name="T27" fmla="*/ 29702 h 130"/>
                <a:gd name="T28" fmla="*/ 170 w 101"/>
                <a:gd name="T29" fmla="*/ 30017 h 130"/>
                <a:gd name="T30" fmla="*/ 170 w 101"/>
                <a:gd name="T31" fmla="*/ 34027 h 130"/>
                <a:gd name="T32" fmla="*/ 170 w 101"/>
                <a:gd name="T33" fmla="*/ 37860 h 130"/>
                <a:gd name="T34" fmla="*/ 170 w 101"/>
                <a:gd name="T35" fmla="*/ 41782 h 130"/>
                <a:gd name="T36" fmla="*/ 467 w 101"/>
                <a:gd name="T37" fmla="*/ 40357 h 130"/>
                <a:gd name="T38" fmla="*/ 467 w 101"/>
                <a:gd name="T39" fmla="*/ 34027 h 130"/>
                <a:gd name="T40" fmla="*/ 417 w 101"/>
                <a:gd name="T41" fmla="*/ 26440 h 130"/>
                <a:gd name="T42" fmla="*/ 688 w 101"/>
                <a:gd name="T43" fmla="*/ 24062 h 130"/>
                <a:gd name="T44" fmla="*/ 688 w 101"/>
                <a:gd name="T45" fmla="*/ 27241 h 130"/>
                <a:gd name="T46" fmla="*/ 723 w 101"/>
                <a:gd name="T47" fmla="*/ 30017 h 130"/>
                <a:gd name="T48" fmla="*/ 818 w 101"/>
                <a:gd name="T49" fmla="*/ 33420 h 130"/>
                <a:gd name="T50" fmla="*/ 915 w 101"/>
                <a:gd name="T51" fmla="*/ 36250 h 130"/>
                <a:gd name="T52" fmla="*/ 1013 w 101"/>
                <a:gd name="T53" fmla="*/ 36250 h 130"/>
                <a:gd name="T54" fmla="*/ 1223 w 101"/>
                <a:gd name="T55" fmla="*/ 34027 h 130"/>
                <a:gd name="T56" fmla="*/ 1282 w 101"/>
                <a:gd name="T57" fmla="*/ 33420 h 130"/>
                <a:gd name="T58" fmla="*/ 1089 w 101"/>
                <a:gd name="T59" fmla="*/ 28797 h 130"/>
                <a:gd name="T60" fmla="*/ 1146 w 101"/>
                <a:gd name="T61" fmla="*/ 27241 h 130"/>
                <a:gd name="T62" fmla="*/ 1013 w 101"/>
                <a:gd name="T63" fmla="*/ 23252 h 130"/>
                <a:gd name="T64" fmla="*/ 818 w 101"/>
                <a:gd name="T65" fmla="*/ 19570 h 130"/>
                <a:gd name="T66" fmla="*/ 915 w 101"/>
                <a:gd name="T67" fmla="*/ 19570 h 130"/>
                <a:gd name="T68" fmla="*/ 1146 w 101"/>
                <a:gd name="T69" fmla="*/ 17561 h 130"/>
                <a:gd name="T70" fmla="*/ 1414 w 101"/>
                <a:gd name="T71" fmla="*/ 14341 h 130"/>
                <a:gd name="T72" fmla="*/ 1525 w 101"/>
                <a:gd name="T73" fmla="*/ 14341 h 130"/>
                <a:gd name="T74" fmla="*/ 1452 w 101"/>
                <a:gd name="T75" fmla="*/ 12123 h 130"/>
                <a:gd name="T76" fmla="*/ 1282 w 101"/>
                <a:gd name="T77" fmla="*/ 12994 h 130"/>
                <a:gd name="T78" fmla="*/ 915 w 101"/>
                <a:gd name="T79" fmla="*/ 14341 h 130"/>
                <a:gd name="T80" fmla="*/ 688 w 101"/>
                <a:gd name="T81" fmla="*/ 17561 h 130"/>
                <a:gd name="T82" fmla="*/ 368 w 101"/>
                <a:gd name="T83" fmla="*/ 11245 h 130"/>
                <a:gd name="T84" fmla="*/ 522 w 101"/>
                <a:gd name="T85" fmla="*/ 6341 h 130"/>
                <a:gd name="T86" fmla="*/ 977 w 101"/>
                <a:gd name="T87" fmla="*/ 6841 h 130"/>
                <a:gd name="T88" fmla="*/ 1414 w 101"/>
                <a:gd name="T89" fmla="*/ 7332 h 130"/>
                <a:gd name="T90" fmla="*/ 1909 w 101"/>
                <a:gd name="T91" fmla="*/ 6341 h 130"/>
                <a:gd name="T92" fmla="*/ 2094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27" name="Freeform 13" descr="Large checker board"/>
            <p:cNvSpPr>
              <a:spLocks/>
            </p:cNvSpPr>
            <p:nvPr/>
          </p:nvSpPr>
          <p:spPr bwMode="auto">
            <a:xfrm>
              <a:off x="4367" y="2779"/>
              <a:ext cx="160" cy="62"/>
            </a:xfrm>
            <a:custGeom>
              <a:avLst/>
              <a:gdLst>
                <a:gd name="T0" fmla="*/ 3573 w 142"/>
                <a:gd name="T1" fmla="*/ 16580 h 50"/>
                <a:gd name="T2" fmla="*/ 3573 w 142"/>
                <a:gd name="T3" fmla="*/ 16027 h 50"/>
                <a:gd name="T4" fmla="*/ 3573 w 142"/>
                <a:gd name="T5" fmla="*/ 11156 h 50"/>
                <a:gd name="T6" fmla="*/ 3275 w 142"/>
                <a:gd name="T7" fmla="*/ 11156 h 50"/>
                <a:gd name="T8" fmla="*/ 2984 w 142"/>
                <a:gd name="T9" fmla="*/ 10060 h 50"/>
                <a:gd name="T10" fmla="*/ 2836 w 142"/>
                <a:gd name="T11" fmla="*/ 6494 h 50"/>
                <a:gd name="T12" fmla="*/ 2382 w 142"/>
                <a:gd name="T13" fmla="*/ 5237 h 50"/>
                <a:gd name="T14" fmla="*/ 2216 w 142"/>
                <a:gd name="T15" fmla="*/ 3406 h 50"/>
                <a:gd name="T16" fmla="*/ 2086 w 142"/>
                <a:gd name="T17" fmla="*/ 5656 h 50"/>
                <a:gd name="T18" fmla="*/ 1746 w 142"/>
                <a:gd name="T19" fmla="*/ 5656 h 50"/>
                <a:gd name="T20" fmla="*/ 1432 w 142"/>
                <a:gd name="T21" fmla="*/ 5656 h 50"/>
                <a:gd name="T22" fmla="*/ 1294 w 142"/>
                <a:gd name="T23" fmla="*/ 3406 h 50"/>
                <a:gd name="T24" fmla="*/ 763 w 142"/>
                <a:gd name="T25" fmla="*/ 1012 h 50"/>
                <a:gd name="T26" fmla="*/ 323 w 142"/>
                <a:gd name="T27" fmla="*/ 0 h 50"/>
                <a:gd name="T28" fmla="*/ 140 w 142"/>
                <a:gd name="T29" fmla="*/ 4223 h 50"/>
                <a:gd name="T30" fmla="*/ 0 w 142"/>
                <a:gd name="T31" fmla="*/ 5237 h 50"/>
                <a:gd name="T32" fmla="*/ 417 w 142"/>
                <a:gd name="T33" fmla="*/ 6494 h 50"/>
                <a:gd name="T34" fmla="*/ 417 w 142"/>
                <a:gd name="T35" fmla="*/ 7152 h 50"/>
                <a:gd name="T36" fmla="*/ 763 w 142"/>
                <a:gd name="T37" fmla="*/ 8696 h 50"/>
                <a:gd name="T38" fmla="*/ 1221 w 142"/>
                <a:gd name="T39" fmla="*/ 10060 h 50"/>
                <a:gd name="T40" fmla="*/ 1614 w 142"/>
                <a:gd name="T41" fmla="*/ 11156 h 50"/>
                <a:gd name="T42" fmla="*/ 1967 w 142"/>
                <a:gd name="T43" fmla="*/ 12474 h 50"/>
                <a:gd name="T44" fmla="*/ 2441 w 142"/>
                <a:gd name="T45" fmla="*/ 13635 h 50"/>
                <a:gd name="T46" fmla="*/ 2984 w 142"/>
                <a:gd name="T47" fmla="*/ 14205 h 50"/>
                <a:gd name="T48" fmla="*/ 3275 w 142"/>
                <a:gd name="T49" fmla="*/ 15143 h 50"/>
                <a:gd name="T50" fmla="*/ 3573 w 142"/>
                <a:gd name="T51" fmla="*/ 1658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28" name="Freeform 14"/>
            <p:cNvSpPr>
              <a:spLocks/>
            </p:cNvSpPr>
            <p:nvPr/>
          </p:nvSpPr>
          <p:spPr bwMode="auto">
            <a:xfrm>
              <a:off x="4684" y="2835"/>
              <a:ext cx="67" cy="40"/>
            </a:xfrm>
            <a:custGeom>
              <a:avLst/>
              <a:gdLst>
                <a:gd name="T0" fmla="*/ 782 w 61"/>
                <a:gd name="T1" fmla="*/ 0 h 33"/>
                <a:gd name="T2" fmla="*/ 491 w 61"/>
                <a:gd name="T3" fmla="*/ 0 h 33"/>
                <a:gd name="T4" fmla="*/ 286 w 61"/>
                <a:gd name="T5" fmla="*/ 1845 h 33"/>
                <a:gd name="T6" fmla="*/ 90 w 61"/>
                <a:gd name="T7" fmla="*/ 3006 h 33"/>
                <a:gd name="T8" fmla="*/ 2 w 61"/>
                <a:gd name="T9" fmla="*/ 5131 h 33"/>
                <a:gd name="T10" fmla="*/ 0 w 61"/>
                <a:gd name="T11" fmla="*/ 5595 h 33"/>
                <a:gd name="T12" fmla="*/ 2 w 61"/>
                <a:gd name="T13" fmla="*/ 5851 h 33"/>
                <a:gd name="T14" fmla="*/ 260 w 61"/>
                <a:gd name="T15" fmla="*/ 4233 h 33"/>
                <a:gd name="T16" fmla="*/ 539 w 61"/>
                <a:gd name="T17" fmla="*/ 2236 h 33"/>
                <a:gd name="T18" fmla="*/ 782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38929" name="Freeform 15"/>
            <p:cNvSpPr>
              <a:spLocks/>
            </p:cNvSpPr>
            <p:nvPr/>
          </p:nvSpPr>
          <p:spPr bwMode="auto">
            <a:xfrm>
              <a:off x="4762" y="2600"/>
              <a:ext cx="24" cy="69"/>
            </a:xfrm>
            <a:custGeom>
              <a:avLst/>
              <a:gdLst>
                <a:gd name="T0" fmla="*/ 767 w 21"/>
                <a:gd name="T1" fmla="*/ 16126 h 55"/>
                <a:gd name="T2" fmla="*/ 514 w 21"/>
                <a:gd name="T3" fmla="*/ 10218 h 55"/>
                <a:gd name="T4" fmla="*/ 707 w 21"/>
                <a:gd name="T5" fmla="*/ 6510 h 55"/>
                <a:gd name="T6" fmla="*/ 514 w 21"/>
                <a:gd name="T7" fmla="*/ 4592 h 55"/>
                <a:gd name="T8" fmla="*/ 318 w 21"/>
                <a:gd name="T9" fmla="*/ 7413 h 55"/>
                <a:gd name="T10" fmla="*/ 163 w 21"/>
                <a:gd name="T11" fmla="*/ 10990 h 55"/>
                <a:gd name="T12" fmla="*/ 163 w 21"/>
                <a:gd name="T13" fmla="*/ 8760 h 55"/>
                <a:gd name="T14" fmla="*/ 243 w 21"/>
                <a:gd name="T15" fmla="*/ 3297 h 55"/>
                <a:gd name="T16" fmla="*/ 243 w 21"/>
                <a:gd name="T17" fmla="*/ 0 h 55"/>
                <a:gd name="T18" fmla="*/ 0 w 21"/>
                <a:gd name="T19" fmla="*/ 5566 h 55"/>
                <a:gd name="T20" fmla="*/ 2 w 21"/>
                <a:gd name="T21" fmla="*/ 10990 h 55"/>
                <a:gd name="T22" fmla="*/ 2 w 21"/>
                <a:gd name="T23" fmla="*/ 17296 h 55"/>
                <a:gd name="T24" fmla="*/ 514 w 21"/>
                <a:gd name="T25" fmla="*/ 25312 h 55"/>
                <a:gd name="T26" fmla="*/ 243 w 21"/>
                <a:gd name="T27" fmla="*/ 14637 h 55"/>
                <a:gd name="T28" fmla="*/ 767 w 21"/>
                <a:gd name="T29" fmla="*/ 16126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38930" name="Freeform 16"/>
            <p:cNvSpPr>
              <a:spLocks/>
            </p:cNvSpPr>
            <p:nvPr/>
          </p:nvSpPr>
          <p:spPr bwMode="auto">
            <a:xfrm>
              <a:off x="4770" y="2709"/>
              <a:ext cx="49" cy="24"/>
            </a:xfrm>
            <a:custGeom>
              <a:avLst/>
              <a:gdLst>
                <a:gd name="T0" fmla="*/ 448 w 45"/>
                <a:gd name="T1" fmla="*/ 8640 h 19"/>
                <a:gd name="T2" fmla="*/ 415 w 45"/>
                <a:gd name="T3" fmla="*/ 10391 h 19"/>
                <a:gd name="T4" fmla="*/ 229 w 45"/>
                <a:gd name="T5" fmla="*/ 5069 h 19"/>
                <a:gd name="T6" fmla="*/ 115 w 45"/>
                <a:gd name="T7" fmla="*/ 6512 h 19"/>
                <a:gd name="T8" fmla="*/ 0 w 45"/>
                <a:gd name="T9" fmla="*/ 4013 h 19"/>
                <a:gd name="T10" fmla="*/ 0 w 45"/>
                <a:gd name="T11" fmla="*/ 6512 h 19"/>
                <a:gd name="T12" fmla="*/ 0 w 45"/>
                <a:gd name="T13" fmla="*/ 2127 h 19"/>
                <a:gd name="T14" fmla="*/ 89 w 45"/>
                <a:gd name="T15" fmla="*/ 0 h 19"/>
                <a:gd name="T16" fmla="*/ 229 w 45"/>
                <a:gd name="T17" fmla="*/ 1333 h 19"/>
                <a:gd name="T18" fmla="*/ 377 w 45"/>
                <a:gd name="T19" fmla="*/ 2127 h 19"/>
                <a:gd name="T20" fmla="*/ 448 w 45"/>
                <a:gd name="T21" fmla="*/ 864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38931" name="Freeform 17"/>
            <p:cNvSpPr>
              <a:spLocks/>
            </p:cNvSpPr>
            <p:nvPr/>
          </p:nvSpPr>
          <p:spPr bwMode="auto">
            <a:xfrm>
              <a:off x="4620" y="2830"/>
              <a:ext cx="57" cy="14"/>
            </a:xfrm>
            <a:custGeom>
              <a:avLst/>
              <a:gdLst>
                <a:gd name="T0" fmla="*/ 626 w 52"/>
                <a:gd name="T1" fmla="*/ 1714 h 11"/>
                <a:gd name="T2" fmla="*/ 571 w 52"/>
                <a:gd name="T3" fmla="*/ 0 h 11"/>
                <a:gd name="T4" fmla="*/ 521 w 52"/>
                <a:gd name="T5" fmla="*/ 2776 h 11"/>
                <a:gd name="T6" fmla="*/ 395 w 52"/>
                <a:gd name="T7" fmla="*/ 2776 h 11"/>
                <a:gd name="T8" fmla="*/ 249 w 52"/>
                <a:gd name="T9" fmla="*/ 1714 h 11"/>
                <a:gd name="T10" fmla="*/ 87 w 52"/>
                <a:gd name="T11" fmla="*/ 1714 h 11"/>
                <a:gd name="T12" fmla="*/ 0 w 52"/>
                <a:gd name="T13" fmla="*/ 5879 h 11"/>
                <a:gd name="T14" fmla="*/ 87 w 52"/>
                <a:gd name="T15" fmla="*/ 7482 h 11"/>
                <a:gd name="T16" fmla="*/ 285 w 52"/>
                <a:gd name="T17" fmla="*/ 5879 h 11"/>
                <a:gd name="T18" fmla="*/ 451 w 52"/>
                <a:gd name="T19" fmla="*/ 5879 h 11"/>
                <a:gd name="T20" fmla="*/ 626 w 52"/>
                <a:gd name="T21" fmla="*/ 1714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38932" name="Freeform 18"/>
            <p:cNvSpPr>
              <a:spLocks/>
            </p:cNvSpPr>
            <p:nvPr/>
          </p:nvSpPr>
          <p:spPr bwMode="auto">
            <a:xfrm>
              <a:off x="4367" y="2683"/>
              <a:ext cx="29" cy="31"/>
            </a:xfrm>
            <a:custGeom>
              <a:avLst/>
              <a:gdLst>
                <a:gd name="T0" fmla="*/ 492 w 26"/>
                <a:gd name="T1" fmla="*/ 2056 h 26"/>
                <a:gd name="T2" fmla="*/ 454 w 26"/>
                <a:gd name="T3" fmla="*/ 2971 h 26"/>
                <a:gd name="T4" fmla="*/ 229 w 26"/>
                <a:gd name="T5" fmla="*/ 2056 h 26"/>
                <a:gd name="T6" fmla="*/ 133 w 26"/>
                <a:gd name="T7" fmla="*/ 1213 h 26"/>
                <a:gd name="T8" fmla="*/ 0 w 26"/>
                <a:gd name="T9" fmla="*/ 600 h 26"/>
                <a:gd name="T10" fmla="*/ 133 w 26"/>
                <a:gd name="T11" fmla="*/ 422 h 26"/>
                <a:gd name="T12" fmla="*/ 229 w 26"/>
                <a:gd name="T13" fmla="*/ 0 h 26"/>
                <a:gd name="T14" fmla="*/ 317 w 26"/>
                <a:gd name="T15" fmla="*/ 1728 h 26"/>
                <a:gd name="T16" fmla="*/ 492 w 26"/>
                <a:gd name="T17" fmla="*/ 205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38933" name="Freeform 19"/>
            <p:cNvSpPr>
              <a:spLocks/>
            </p:cNvSpPr>
            <p:nvPr/>
          </p:nvSpPr>
          <p:spPr bwMode="auto">
            <a:xfrm>
              <a:off x="4567" y="2826"/>
              <a:ext cx="43" cy="21"/>
            </a:xfrm>
            <a:custGeom>
              <a:avLst/>
              <a:gdLst>
                <a:gd name="T0" fmla="*/ 1061 w 38"/>
                <a:gd name="T1" fmla="*/ 2910 h 17"/>
                <a:gd name="T2" fmla="*/ 1000 w 38"/>
                <a:gd name="T3" fmla="*/ 1451 h 17"/>
                <a:gd name="T4" fmla="*/ 829 w 38"/>
                <a:gd name="T5" fmla="*/ 2214 h 17"/>
                <a:gd name="T6" fmla="*/ 440 w 38"/>
                <a:gd name="T7" fmla="*/ 0 h 17"/>
                <a:gd name="T8" fmla="*/ 638 w 38"/>
                <a:gd name="T9" fmla="*/ 2910 h 17"/>
                <a:gd name="T10" fmla="*/ 440 w 38"/>
                <a:gd name="T11" fmla="*/ 2910 h 17"/>
                <a:gd name="T12" fmla="*/ 2 w 38"/>
                <a:gd name="T13" fmla="*/ 2214 h 17"/>
                <a:gd name="T14" fmla="*/ 0 w 38"/>
                <a:gd name="T15" fmla="*/ 5156 h 17"/>
                <a:gd name="T16" fmla="*/ 344 w 38"/>
                <a:gd name="T17" fmla="*/ 4174 h 17"/>
                <a:gd name="T18" fmla="*/ 722 w 38"/>
                <a:gd name="T19" fmla="*/ 3595 h 17"/>
                <a:gd name="T20" fmla="*/ 829 w 38"/>
                <a:gd name="T21" fmla="*/ 3595 h 17"/>
                <a:gd name="T22" fmla="*/ 829 w 38"/>
                <a:gd name="T23" fmla="*/ 3595 h 17"/>
                <a:gd name="T24" fmla="*/ 1061 w 38"/>
                <a:gd name="T25" fmla="*/ 291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38934" name="Freeform 20"/>
            <p:cNvSpPr>
              <a:spLocks/>
            </p:cNvSpPr>
            <p:nvPr/>
          </p:nvSpPr>
          <p:spPr bwMode="auto">
            <a:xfrm>
              <a:off x="4605" y="2855"/>
              <a:ext cx="29" cy="20"/>
            </a:xfrm>
            <a:custGeom>
              <a:avLst/>
              <a:gdLst>
                <a:gd name="T0" fmla="*/ 492 w 26"/>
                <a:gd name="T1" fmla="*/ 4963 h 16"/>
                <a:gd name="T2" fmla="*/ 317 w 26"/>
                <a:gd name="T3" fmla="*/ 6624 h 16"/>
                <a:gd name="T4" fmla="*/ 3 w 26"/>
                <a:gd name="T5" fmla="*/ 2744 h 16"/>
                <a:gd name="T6" fmla="*/ 0 w 26"/>
                <a:gd name="T7" fmla="*/ 0 h 16"/>
                <a:gd name="T8" fmla="*/ 317 w 26"/>
                <a:gd name="T9" fmla="*/ 0 h 16"/>
                <a:gd name="T10" fmla="*/ 492 w 26"/>
                <a:gd name="T11" fmla="*/ 4963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38935" name="Freeform 21"/>
            <p:cNvSpPr>
              <a:spLocks/>
            </p:cNvSpPr>
            <p:nvPr/>
          </p:nvSpPr>
          <p:spPr bwMode="auto">
            <a:xfrm>
              <a:off x="4734" y="2714"/>
              <a:ext cx="22" cy="19"/>
            </a:xfrm>
            <a:custGeom>
              <a:avLst/>
              <a:gdLst>
                <a:gd name="T0" fmla="*/ 69 w 21"/>
                <a:gd name="T1" fmla="*/ 4650 h 15"/>
                <a:gd name="T2" fmla="*/ 50 w 21"/>
                <a:gd name="T3" fmla="*/ 8744 h 15"/>
                <a:gd name="T4" fmla="*/ 0 w 21"/>
                <a:gd name="T5" fmla="*/ 2898 h 15"/>
                <a:gd name="T6" fmla="*/ 9 w 21"/>
                <a:gd name="T7" fmla="*/ 0 h 15"/>
                <a:gd name="T8" fmla="*/ 69 w 21"/>
                <a:gd name="T9" fmla="*/ 465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38936" name="Freeform 22"/>
            <p:cNvSpPr>
              <a:spLocks/>
            </p:cNvSpPr>
            <p:nvPr/>
          </p:nvSpPr>
          <p:spPr bwMode="auto">
            <a:xfrm>
              <a:off x="4527" y="2826"/>
              <a:ext cx="21" cy="15"/>
            </a:xfrm>
            <a:custGeom>
              <a:avLst/>
              <a:gdLst>
                <a:gd name="T0" fmla="*/ 281 w 19"/>
                <a:gd name="T1" fmla="*/ 2170 h 12"/>
                <a:gd name="T2" fmla="*/ 254 w 19"/>
                <a:gd name="T3" fmla="*/ 1389 h 12"/>
                <a:gd name="T4" fmla="*/ 0 w 19"/>
                <a:gd name="T5" fmla="*/ 0 h 12"/>
                <a:gd name="T6" fmla="*/ 139 w 19"/>
                <a:gd name="T7" fmla="*/ 5016 h 12"/>
                <a:gd name="T8" fmla="*/ 281 w 19"/>
                <a:gd name="T9" fmla="*/ 2170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38937" name="Freeform 23"/>
            <p:cNvSpPr>
              <a:spLocks/>
            </p:cNvSpPr>
            <p:nvPr/>
          </p:nvSpPr>
          <p:spPr bwMode="auto">
            <a:xfrm>
              <a:off x="4228" y="2616"/>
              <a:ext cx="13" cy="20"/>
            </a:xfrm>
            <a:custGeom>
              <a:avLst/>
              <a:gdLst>
                <a:gd name="T0" fmla="*/ 102 w 12"/>
                <a:gd name="T1" fmla="*/ 782 h 17"/>
                <a:gd name="T2" fmla="*/ 102 w 12"/>
                <a:gd name="T3" fmla="*/ 1396 h 17"/>
                <a:gd name="T4" fmla="*/ 0 w 12"/>
                <a:gd name="T5" fmla="*/ 0 h 17"/>
                <a:gd name="T6" fmla="*/ 2 w 12"/>
                <a:gd name="T7" fmla="*/ 0 h 17"/>
                <a:gd name="T8" fmla="*/ 102 w 12"/>
                <a:gd name="T9" fmla="*/ 782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38938" name="Freeform 24"/>
            <p:cNvSpPr>
              <a:spLocks/>
            </p:cNvSpPr>
            <p:nvPr/>
          </p:nvSpPr>
          <p:spPr bwMode="auto">
            <a:xfrm>
              <a:off x="4552" y="2830"/>
              <a:ext cx="15" cy="17"/>
            </a:xfrm>
            <a:custGeom>
              <a:avLst/>
              <a:gdLst>
                <a:gd name="T0" fmla="*/ 5016 w 12"/>
                <a:gd name="T1" fmla="*/ 2 h 14"/>
                <a:gd name="T2" fmla="*/ 2744 w 12"/>
                <a:gd name="T3" fmla="*/ 0 h 14"/>
                <a:gd name="T4" fmla="*/ 0 w 12"/>
                <a:gd name="T5" fmla="*/ 1651 h 14"/>
                <a:gd name="T6" fmla="*/ 2170 w 12"/>
                <a:gd name="T7" fmla="*/ 2777 h 14"/>
                <a:gd name="T8" fmla="*/ 5016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38939" name="Freeform 25"/>
            <p:cNvSpPr>
              <a:spLocks/>
            </p:cNvSpPr>
            <p:nvPr/>
          </p:nvSpPr>
          <p:spPr bwMode="auto">
            <a:xfrm>
              <a:off x="4413" y="2706"/>
              <a:ext cx="11" cy="12"/>
            </a:xfrm>
            <a:custGeom>
              <a:avLst/>
              <a:gdLst>
                <a:gd name="T0" fmla="*/ 1965 w 9"/>
                <a:gd name="T1" fmla="*/ 446 h 10"/>
                <a:gd name="T2" fmla="*/ 2 w 9"/>
                <a:gd name="T3" fmla="*/ 1331 h 10"/>
                <a:gd name="T4" fmla="*/ 0 w 9"/>
                <a:gd name="T5" fmla="*/ 1331 h 10"/>
                <a:gd name="T6" fmla="*/ 0 w 9"/>
                <a:gd name="T7" fmla="*/ 0 h 10"/>
                <a:gd name="T8" fmla="*/ 1965 w 9"/>
                <a:gd name="T9" fmla="*/ 446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38940" name="Freeform 26"/>
            <p:cNvSpPr>
              <a:spLocks/>
            </p:cNvSpPr>
            <p:nvPr/>
          </p:nvSpPr>
          <p:spPr bwMode="auto">
            <a:xfrm>
              <a:off x="4671" y="2746"/>
              <a:ext cx="14" cy="28"/>
            </a:xfrm>
            <a:custGeom>
              <a:avLst/>
              <a:gdLst>
                <a:gd name="T0" fmla="*/ 775 w 12"/>
                <a:gd name="T1" fmla="*/ 10093 h 22"/>
                <a:gd name="T2" fmla="*/ 426 w 12"/>
                <a:gd name="T3" fmla="*/ 7930 h 22"/>
                <a:gd name="T4" fmla="*/ 664 w 12"/>
                <a:gd name="T5" fmla="*/ 3533 h 22"/>
                <a:gd name="T6" fmla="*/ 664 w 12"/>
                <a:gd name="T7" fmla="*/ 0 h 22"/>
                <a:gd name="T8" fmla="*/ 0 w 12"/>
                <a:gd name="T9" fmla="*/ 15017 h 22"/>
                <a:gd name="T10" fmla="*/ 775 w 12"/>
                <a:gd name="T11" fmla="*/ 10093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38941" name="Freeform 27" descr="Large checker board"/>
            <p:cNvSpPr>
              <a:spLocks/>
            </p:cNvSpPr>
            <p:nvPr/>
          </p:nvSpPr>
          <p:spPr bwMode="auto">
            <a:xfrm>
              <a:off x="4879" y="2770"/>
              <a:ext cx="6" cy="19"/>
            </a:xfrm>
            <a:custGeom>
              <a:avLst/>
              <a:gdLst>
                <a:gd name="T0" fmla="*/ 3 w 7"/>
                <a:gd name="T1" fmla="*/ 5890 h 15"/>
                <a:gd name="T2" fmla="*/ 3 w 7"/>
                <a:gd name="T3" fmla="*/ 0 h 15"/>
                <a:gd name="T4" fmla="*/ 0 w 7"/>
                <a:gd name="T5" fmla="*/ 1806 h 15"/>
                <a:gd name="T6" fmla="*/ 0 w 7"/>
                <a:gd name="T7" fmla="*/ 8744 h 15"/>
                <a:gd name="T8" fmla="*/ 3 w 7"/>
                <a:gd name="T9" fmla="*/ 5890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42" name="Freeform 28"/>
            <p:cNvSpPr>
              <a:spLocks/>
            </p:cNvSpPr>
            <p:nvPr/>
          </p:nvSpPr>
          <p:spPr bwMode="auto">
            <a:xfrm>
              <a:off x="4254" y="2669"/>
              <a:ext cx="11" cy="17"/>
            </a:xfrm>
            <a:custGeom>
              <a:avLst/>
              <a:gdLst>
                <a:gd name="T0" fmla="*/ 1965 w 9"/>
                <a:gd name="T1" fmla="*/ 2777 h 14"/>
                <a:gd name="T2" fmla="*/ 2 w 9"/>
                <a:gd name="T3" fmla="*/ 2777 h 14"/>
                <a:gd name="T4" fmla="*/ 0 w 9"/>
                <a:gd name="T5" fmla="*/ 0 h 14"/>
                <a:gd name="T6" fmla="*/ 1965 w 9"/>
                <a:gd name="T7" fmla="*/ 2777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38943" name="Freeform 29" descr="Large checker board"/>
            <p:cNvSpPr>
              <a:spLocks/>
            </p:cNvSpPr>
            <p:nvPr/>
          </p:nvSpPr>
          <p:spPr bwMode="auto">
            <a:xfrm>
              <a:off x="4670" y="2750"/>
              <a:ext cx="7" cy="18"/>
            </a:xfrm>
            <a:custGeom>
              <a:avLst/>
              <a:gdLst>
                <a:gd name="T0" fmla="*/ 7 w 7"/>
                <a:gd name="T1" fmla="*/ 6057 h 14"/>
                <a:gd name="T2" fmla="*/ 7 w 7"/>
                <a:gd name="T3" fmla="*/ 0 h 14"/>
                <a:gd name="T4" fmla="*/ 2 w 7"/>
                <a:gd name="T5" fmla="*/ 1992 h 14"/>
                <a:gd name="T6" fmla="*/ 0 w 7"/>
                <a:gd name="T7" fmla="*/ 12492 h 14"/>
                <a:gd name="T8" fmla="*/ 7 w 7"/>
                <a:gd name="T9" fmla="*/ 605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44" name="Freeform 30" descr="Large checker board"/>
            <p:cNvSpPr>
              <a:spLocks/>
            </p:cNvSpPr>
            <p:nvPr/>
          </p:nvSpPr>
          <p:spPr bwMode="auto">
            <a:xfrm>
              <a:off x="4706" y="2686"/>
              <a:ext cx="17" cy="2"/>
            </a:xfrm>
            <a:custGeom>
              <a:avLst/>
              <a:gdLst>
                <a:gd name="T0" fmla="*/ 2777 w 14"/>
                <a:gd name="T1" fmla="*/ 2 h 2"/>
                <a:gd name="T2" fmla="*/ 1360 w 14"/>
                <a:gd name="T3" fmla="*/ 0 h 2"/>
                <a:gd name="T4" fmla="*/ 0 w 14"/>
                <a:gd name="T5" fmla="*/ 2 h 2"/>
                <a:gd name="T6" fmla="*/ 2777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45" name="Freeform 31"/>
            <p:cNvSpPr>
              <a:spLocks/>
            </p:cNvSpPr>
            <p:nvPr/>
          </p:nvSpPr>
          <p:spPr bwMode="auto">
            <a:xfrm>
              <a:off x="4874" y="2789"/>
              <a:ext cx="7" cy="10"/>
            </a:xfrm>
            <a:custGeom>
              <a:avLst/>
              <a:gdLst>
                <a:gd name="T0" fmla="*/ 45860 w 5"/>
                <a:gd name="T1" fmla="*/ 4 h 9"/>
                <a:gd name="T2" fmla="*/ 0 w 5"/>
                <a:gd name="T3" fmla="*/ 148 h 9"/>
                <a:gd name="T4" fmla="*/ 0 w 5"/>
                <a:gd name="T5" fmla="*/ 0 h 9"/>
                <a:gd name="T6" fmla="*/ 45860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38946" name="Freeform 32"/>
            <p:cNvSpPr>
              <a:spLocks/>
            </p:cNvSpPr>
            <p:nvPr/>
          </p:nvSpPr>
          <p:spPr bwMode="auto">
            <a:xfrm>
              <a:off x="4497" y="2802"/>
              <a:ext cx="25" cy="4"/>
            </a:xfrm>
            <a:custGeom>
              <a:avLst/>
              <a:gdLst>
                <a:gd name="T0" fmla="*/ 689 w 22"/>
                <a:gd name="T1" fmla="*/ 0 h 3"/>
                <a:gd name="T2" fmla="*/ 206 w 22"/>
                <a:gd name="T3" fmla="*/ 6540 h 3"/>
                <a:gd name="T4" fmla="*/ 0 w 22"/>
                <a:gd name="T5" fmla="*/ 0 h 3"/>
                <a:gd name="T6" fmla="*/ 689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38947" name="Freeform 33"/>
            <p:cNvSpPr>
              <a:spLocks/>
            </p:cNvSpPr>
            <p:nvPr/>
          </p:nvSpPr>
          <p:spPr bwMode="auto">
            <a:xfrm>
              <a:off x="4523" y="2540"/>
              <a:ext cx="17" cy="17"/>
            </a:xfrm>
            <a:custGeom>
              <a:avLst/>
              <a:gdLst>
                <a:gd name="T0" fmla="*/ 1360 w 14"/>
                <a:gd name="T1" fmla="*/ 2777 h 14"/>
                <a:gd name="T2" fmla="*/ 0 w 14"/>
                <a:gd name="T3" fmla="*/ 1360 h 14"/>
                <a:gd name="T4" fmla="*/ 2777 w 14"/>
                <a:gd name="T5" fmla="*/ 0 h 14"/>
                <a:gd name="T6" fmla="*/ 2777 w 14"/>
                <a:gd name="T7" fmla="*/ 0 h 14"/>
                <a:gd name="T8" fmla="*/ 2406 w 14"/>
                <a:gd name="T9" fmla="*/ 1360 h 14"/>
                <a:gd name="T10" fmla="*/ 1360 w 14"/>
                <a:gd name="T11" fmla="*/ 277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E1E1E1"/>
            </a:solidFill>
            <a:ln w="3175">
              <a:solidFill>
                <a:srgbClr val="000000"/>
              </a:solidFill>
              <a:round/>
              <a:headEnd/>
              <a:tailEnd/>
            </a:ln>
          </p:spPr>
          <p:txBody>
            <a:bodyPr/>
            <a:lstStyle/>
            <a:p>
              <a:endParaRPr lang="en-US"/>
            </a:p>
          </p:txBody>
        </p:sp>
        <p:sp>
          <p:nvSpPr>
            <p:cNvPr id="38948" name="Freeform 34"/>
            <p:cNvSpPr>
              <a:spLocks/>
            </p:cNvSpPr>
            <p:nvPr/>
          </p:nvSpPr>
          <p:spPr bwMode="auto">
            <a:xfrm>
              <a:off x="5296" y="2495"/>
              <a:ext cx="2" cy="4"/>
            </a:xfrm>
            <a:custGeom>
              <a:avLst/>
              <a:gdLst>
                <a:gd name="T0" fmla="*/ 0 w 2"/>
                <a:gd name="T1" fmla="*/ 0 h 3"/>
                <a:gd name="T2" fmla="*/ 0 w 2"/>
                <a:gd name="T3" fmla="*/ 0 h 3"/>
                <a:gd name="T4" fmla="*/ 0 w 2"/>
                <a:gd name="T5" fmla="*/ 6540 h 3"/>
                <a:gd name="T6" fmla="*/ 2 w 2"/>
                <a:gd name="T7" fmla="*/ 6540 h 3"/>
                <a:gd name="T8" fmla="*/ 2 w 2"/>
                <a:gd name="T9" fmla="*/ 6540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8949" name="Freeform 35"/>
            <p:cNvSpPr>
              <a:spLocks/>
            </p:cNvSpPr>
            <p:nvPr/>
          </p:nvSpPr>
          <p:spPr bwMode="auto">
            <a:xfrm>
              <a:off x="5385" y="2527"/>
              <a:ext cx="1" cy="4"/>
            </a:xfrm>
            <a:custGeom>
              <a:avLst/>
              <a:gdLst>
                <a:gd name="T0" fmla="*/ 1 w 2"/>
                <a:gd name="T1" fmla="*/ 6540 h 3"/>
                <a:gd name="T2" fmla="*/ 0 w 2"/>
                <a:gd name="T3" fmla="*/ 6540 h 3"/>
                <a:gd name="T4" fmla="*/ 0 w 2"/>
                <a:gd name="T5" fmla="*/ 0 h 3"/>
                <a:gd name="T6" fmla="*/ 1 w 2"/>
                <a:gd name="T7" fmla="*/ 654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38950" name="Freeform 36"/>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8951" name="Freeform 37"/>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8952" name="Freeform 38" descr="Large checker board"/>
            <p:cNvSpPr>
              <a:spLocks/>
            </p:cNvSpPr>
            <p:nvPr/>
          </p:nvSpPr>
          <p:spPr bwMode="auto">
            <a:xfrm>
              <a:off x="4447" y="2495"/>
              <a:ext cx="167" cy="133"/>
            </a:xfrm>
            <a:custGeom>
              <a:avLst/>
              <a:gdLst>
                <a:gd name="T0" fmla="*/ 2466 w 149"/>
                <a:gd name="T1" fmla="*/ 0 h 107"/>
                <a:gd name="T2" fmla="*/ 2694 w 149"/>
                <a:gd name="T3" fmla="*/ 2506 h 107"/>
                <a:gd name="T4" fmla="*/ 2624 w 149"/>
                <a:gd name="T5" fmla="*/ 6772 h 107"/>
                <a:gd name="T6" fmla="*/ 2764 w 149"/>
                <a:gd name="T7" fmla="*/ 4813 h 107"/>
                <a:gd name="T8" fmla="*/ 2764 w 149"/>
                <a:gd name="T9" fmla="*/ 6772 h 107"/>
                <a:gd name="T10" fmla="*/ 2835 w 149"/>
                <a:gd name="T11" fmla="*/ 7437 h 107"/>
                <a:gd name="T12" fmla="*/ 3238 w 149"/>
                <a:gd name="T13" fmla="*/ 10442 h 107"/>
                <a:gd name="T14" fmla="*/ 2925 w 149"/>
                <a:gd name="T15" fmla="*/ 12979 h 107"/>
                <a:gd name="T16" fmla="*/ 2984 w 149"/>
                <a:gd name="T17" fmla="*/ 15224 h 107"/>
                <a:gd name="T18" fmla="*/ 2727 w 149"/>
                <a:gd name="T19" fmla="*/ 16581 h 107"/>
                <a:gd name="T20" fmla="*/ 2694 w 149"/>
                <a:gd name="T21" fmla="*/ 17752 h 107"/>
                <a:gd name="T22" fmla="*/ 2412 w 149"/>
                <a:gd name="T23" fmla="*/ 16581 h 107"/>
                <a:gd name="T24" fmla="*/ 2119 w 149"/>
                <a:gd name="T25" fmla="*/ 16133 h 107"/>
                <a:gd name="T26" fmla="*/ 2016 w 149"/>
                <a:gd name="T27" fmla="*/ 20775 h 107"/>
                <a:gd name="T28" fmla="*/ 1957 w 149"/>
                <a:gd name="T29" fmla="*/ 24975 h 107"/>
                <a:gd name="T30" fmla="*/ 1831 w 149"/>
                <a:gd name="T31" fmla="*/ 27695 h 107"/>
                <a:gd name="T32" fmla="*/ 1708 w 149"/>
                <a:gd name="T33" fmla="*/ 33833 h 107"/>
                <a:gd name="T34" fmla="*/ 1447 w 149"/>
                <a:gd name="T35" fmla="*/ 35042 h 107"/>
                <a:gd name="T36" fmla="*/ 987 w 149"/>
                <a:gd name="T37" fmla="*/ 33833 h 107"/>
                <a:gd name="T38" fmla="*/ 881 w 149"/>
                <a:gd name="T39" fmla="*/ 36340 h 107"/>
                <a:gd name="T40" fmla="*/ 416 w 149"/>
                <a:gd name="T41" fmla="*/ 37973 h 107"/>
                <a:gd name="T42" fmla="*/ 119 w 149"/>
                <a:gd name="T43" fmla="*/ 34425 h 107"/>
                <a:gd name="T44" fmla="*/ 0 w 149"/>
                <a:gd name="T45" fmla="*/ 30433 h 107"/>
                <a:gd name="T46" fmla="*/ 0 w 149"/>
                <a:gd name="T47" fmla="*/ 31044 h 107"/>
                <a:gd name="T48" fmla="*/ 263 w 149"/>
                <a:gd name="T49" fmla="*/ 33833 h 107"/>
                <a:gd name="T50" fmla="*/ 573 w 149"/>
                <a:gd name="T51" fmla="*/ 34425 h 107"/>
                <a:gd name="T52" fmla="*/ 522 w 149"/>
                <a:gd name="T53" fmla="*/ 34425 h 107"/>
                <a:gd name="T54" fmla="*/ 522 w 149"/>
                <a:gd name="T55" fmla="*/ 33833 h 107"/>
                <a:gd name="T56" fmla="*/ 573 w 149"/>
                <a:gd name="T57" fmla="*/ 30433 h 107"/>
                <a:gd name="T58" fmla="*/ 573 w 149"/>
                <a:gd name="T59" fmla="*/ 29445 h 107"/>
                <a:gd name="T60" fmla="*/ 642 w 149"/>
                <a:gd name="T61" fmla="*/ 26783 h 107"/>
                <a:gd name="T62" fmla="*/ 881 w 149"/>
                <a:gd name="T63" fmla="*/ 24975 h 107"/>
                <a:gd name="T64" fmla="*/ 1106 w 149"/>
                <a:gd name="T65" fmla="*/ 24578 h 107"/>
                <a:gd name="T66" fmla="*/ 1278 w 149"/>
                <a:gd name="T67" fmla="*/ 19698 h 107"/>
                <a:gd name="T68" fmla="*/ 1484 w 149"/>
                <a:gd name="T69" fmla="*/ 15224 h 107"/>
                <a:gd name="T70" fmla="*/ 1634 w 149"/>
                <a:gd name="T71" fmla="*/ 17752 h 107"/>
                <a:gd name="T72" fmla="*/ 1751 w 149"/>
                <a:gd name="T73" fmla="*/ 15224 h 107"/>
                <a:gd name="T74" fmla="*/ 1799 w 149"/>
                <a:gd name="T75" fmla="*/ 12979 h 107"/>
                <a:gd name="T76" fmla="*/ 1920 w 149"/>
                <a:gd name="T77" fmla="*/ 16133 h 107"/>
                <a:gd name="T78" fmla="*/ 1920 w 149"/>
                <a:gd name="T79" fmla="*/ 13340 h 107"/>
                <a:gd name="T80" fmla="*/ 1957 w 149"/>
                <a:gd name="T81" fmla="*/ 11602 h 107"/>
                <a:gd name="T82" fmla="*/ 1920 w 149"/>
                <a:gd name="T83" fmla="*/ 10442 h 107"/>
                <a:gd name="T84" fmla="*/ 2016 w 149"/>
                <a:gd name="T85" fmla="*/ 8418 h 107"/>
                <a:gd name="T86" fmla="*/ 2171 w 149"/>
                <a:gd name="T87" fmla="*/ 4383 h 107"/>
                <a:gd name="T88" fmla="*/ 2311 w 149"/>
                <a:gd name="T89" fmla="*/ 0 h 107"/>
                <a:gd name="T90" fmla="*/ 2375 w 149"/>
                <a:gd name="T91" fmla="*/ 1622 h 107"/>
                <a:gd name="T92" fmla="*/ 2466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53" name="Freeform 39" descr="Large checker board"/>
            <p:cNvSpPr>
              <a:spLocks/>
            </p:cNvSpPr>
            <p:nvPr/>
          </p:nvSpPr>
          <p:spPr bwMode="auto">
            <a:xfrm>
              <a:off x="4275" y="2504"/>
              <a:ext cx="77" cy="112"/>
            </a:xfrm>
            <a:custGeom>
              <a:avLst/>
              <a:gdLst>
                <a:gd name="T0" fmla="*/ 1711 w 68"/>
                <a:gd name="T1" fmla="*/ 33056 h 90"/>
                <a:gd name="T2" fmla="*/ 1152 w 68"/>
                <a:gd name="T3" fmla="*/ 28676 h 90"/>
                <a:gd name="T4" fmla="*/ 618 w 68"/>
                <a:gd name="T5" fmla="*/ 23578 h 90"/>
                <a:gd name="T6" fmla="*/ 307 w 68"/>
                <a:gd name="T7" fmla="*/ 15675 h 90"/>
                <a:gd name="T8" fmla="*/ 186 w 68"/>
                <a:gd name="T9" fmla="*/ 8735 h 90"/>
                <a:gd name="T10" fmla="*/ 0 w 68"/>
                <a:gd name="T11" fmla="*/ 1059 h 90"/>
                <a:gd name="T12" fmla="*/ 2 w 68"/>
                <a:gd name="T13" fmla="*/ 0 h 90"/>
                <a:gd name="T14" fmla="*/ 394 w 68"/>
                <a:gd name="T15" fmla="*/ 1640 h 90"/>
                <a:gd name="T16" fmla="*/ 394 w 68"/>
                <a:gd name="T17" fmla="*/ 4532 h 90"/>
                <a:gd name="T18" fmla="*/ 734 w 68"/>
                <a:gd name="T19" fmla="*/ 4532 h 90"/>
                <a:gd name="T20" fmla="*/ 886 w 68"/>
                <a:gd name="T21" fmla="*/ 1640 h 90"/>
                <a:gd name="T22" fmla="*/ 1207 w 68"/>
                <a:gd name="T23" fmla="*/ 6093 h 90"/>
                <a:gd name="T24" fmla="*/ 1511 w 68"/>
                <a:gd name="T25" fmla="*/ 9435 h 90"/>
                <a:gd name="T26" fmla="*/ 1548 w 68"/>
                <a:gd name="T27" fmla="*/ 15675 h 90"/>
                <a:gd name="T28" fmla="*/ 1548 w 68"/>
                <a:gd name="T29" fmla="*/ 21428 h 90"/>
                <a:gd name="T30" fmla="*/ 1786 w 68"/>
                <a:gd name="T31" fmla="*/ 27951 h 90"/>
                <a:gd name="T32" fmla="*/ 1953 w 68"/>
                <a:gd name="T33" fmla="*/ 33056 h 90"/>
                <a:gd name="T34" fmla="*/ 1786 w 68"/>
                <a:gd name="T35" fmla="*/ 32443 h 90"/>
                <a:gd name="T36" fmla="*/ 1711 w 68"/>
                <a:gd name="T37" fmla="*/ 3305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54" name="Freeform 40"/>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38955" name="Freeform 41"/>
            <p:cNvSpPr>
              <a:spLocks/>
            </p:cNvSpPr>
            <p:nvPr/>
          </p:nvSpPr>
          <p:spPr bwMode="auto">
            <a:xfrm>
              <a:off x="5536" y="2489"/>
              <a:ext cx="3" cy="1"/>
            </a:xfrm>
            <a:custGeom>
              <a:avLst/>
              <a:gdLst>
                <a:gd name="T0" fmla="*/ 0 w 2"/>
                <a:gd name="T1" fmla="*/ 0 h 1"/>
                <a:gd name="T2" fmla="*/ 9294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8956" name="Freeform 42"/>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8957" name="Freeform 43"/>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8958" name="Freeform 44"/>
            <p:cNvSpPr>
              <a:spLocks/>
            </p:cNvSpPr>
            <p:nvPr/>
          </p:nvSpPr>
          <p:spPr bwMode="auto">
            <a:xfrm>
              <a:off x="4879" y="2478"/>
              <a:ext cx="2" cy="6"/>
            </a:xfrm>
            <a:custGeom>
              <a:avLst/>
              <a:gdLst>
                <a:gd name="T0" fmla="*/ 0 w 2"/>
                <a:gd name="T1" fmla="*/ 642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642 h 5"/>
                <a:gd name="T16" fmla="*/ 2 w 2"/>
                <a:gd name="T17" fmla="*/ 642 h 5"/>
                <a:gd name="T18" fmla="*/ 0 w 2"/>
                <a:gd name="T19" fmla="*/ 642 h 5"/>
                <a:gd name="T20" fmla="*/ 0 w 2"/>
                <a:gd name="T21" fmla="*/ 64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38959" name="Freeform 45"/>
            <p:cNvSpPr>
              <a:spLocks/>
            </p:cNvSpPr>
            <p:nvPr/>
          </p:nvSpPr>
          <p:spPr bwMode="auto">
            <a:xfrm>
              <a:off x="4879" y="2486"/>
              <a:ext cx="1" cy="3"/>
            </a:xfrm>
            <a:custGeom>
              <a:avLst/>
              <a:gdLst>
                <a:gd name="T0" fmla="*/ 0 w 1"/>
                <a:gd name="T1" fmla="*/ 92946 h 2"/>
                <a:gd name="T2" fmla="*/ 0 w 1"/>
                <a:gd name="T3" fmla="*/ 0 h 2"/>
                <a:gd name="T4" fmla="*/ 0 w 1"/>
                <a:gd name="T5" fmla="*/ 92946 h 2"/>
                <a:gd name="T6" fmla="*/ 0 w 1"/>
                <a:gd name="T7" fmla="*/ 0 h 2"/>
                <a:gd name="T8" fmla="*/ 0 w 1"/>
                <a:gd name="T9" fmla="*/ 0 h 2"/>
                <a:gd name="T10" fmla="*/ 0 w 1"/>
                <a:gd name="T11" fmla="*/ 92946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8960" name="Freeform 46"/>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8961" name="Freeform 47"/>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8962" name="Freeform 48"/>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8963" name="Freeform 49" descr="Large checker board"/>
            <p:cNvSpPr>
              <a:spLocks/>
            </p:cNvSpPr>
            <p:nvPr/>
          </p:nvSpPr>
          <p:spPr bwMode="auto">
            <a:xfrm>
              <a:off x="4989" y="2703"/>
              <a:ext cx="172" cy="179"/>
            </a:xfrm>
            <a:custGeom>
              <a:avLst/>
              <a:gdLst>
                <a:gd name="T0" fmla="*/ 3042 w 154"/>
                <a:gd name="T1" fmla="*/ 49508 h 144"/>
                <a:gd name="T2" fmla="*/ 2940 w 154"/>
                <a:gd name="T3" fmla="*/ 50410 h 144"/>
                <a:gd name="T4" fmla="*/ 2940 w 154"/>
                <a:gd name="T5" fmla="*/ 51315 h 144"/>
                <a:gd name="T6" fmla="*/ 2745 w 154"/>
                <a:gd name="T7" fmla="*/ 50410 h 144"/>
                <a:gd name="T8" fmla="*/ 2473 w 154"/>
                <a:gd name="T9" fmla="*/ 49508 h 144"/>
                <a:gd name="T10" fmla="*/ 2184 w 154"/>
                <a:gd name="T11" fmla="*/ 48265 h 144"/>
                <a:gd name="T12" fmla="*/ 2019 w 154"/>
                <a:gd name="T13" fmla="*/ 45532 h 144"/>
                <a:gd name="T14" fmla="*/ 1864 w 154"/>
                <a:gd name="T15" fmla="*/ 42074 h 144"/>
                <a:gd name="T16" fmla="*/ 1669 w 154"/>
                <a:gd name="T17" fmla="*/ 37965 h 144"/>
                <a:gd name="T18" fmla="*/ 1547 w 154"/>
                <a:gd name="T19" fmla="*/ 34456 h 144"/>
                <a:gd name="T20" fmla="*/ 1117 w 154"/>
                <a:gd name="T21" fmla="*/ 32040 h 144"/>
                <a:gd name="T22" fmla="*/ 1117 w 154"/>
                <a:gd name="T23" fmla="*/ 33847 h 144"/>
                <a:gd name="T24" fmla="*/ 957 w 154"/>
                <a:gd name="T25" fmla="*/ 32040 h 144"/>
                <a:gd name="T26" fmla="*/ 957 w 154"/>
                <a:gd name="T27" fmla="*/ 35108 h 144"/>
                <a:gd name="T28" fmla="*/ 857 w 154"/>
                <a:gd name="T29" fmla="*/ 35108 h 144"/>
                <a:gd name="T30" fmla="*/ 857 w 154"/>
                <a:gd name="T31" fmla="*/ 36777 h 144"/>
                <a:gd name="T32" fmla="*/ 410 w 154"/>
                <a:gd name="T33" fmla="*/ 36384 h 144"/>
                <a:gd name="T34" fmla="*/ 797 w 154"/>
                <a:gd name="T35" fmla="*/ 39605 h 144"/>
                <a:gd name="T36" fmla="*/ 617 w 154"/>
                <a:gd name="T37" fmla="*/ 42074 h 144"/>
                <a:gd name="T38" fmla="*/ 329 w 154"/>
                <a:gd name="T39" fmla="*/ 42074 h 144"/>
                <a:gd name="T40" fmla="*/ 0 w 154"/>
                <a:gd name="T41" fmla="*/ 42074 h 144"/>
                <a:gd name="T42" fmla="*/ 3 w 154"/>
                <a:gd name="T43" fmla="*/ 36777 h 144"/>
                <a:gd name="T44" fmla="*/ 108 w 154"/>
                <a:gd name="T45" fmla="*/ 32040 h 144"/>
                <a:gd name="T46" fmla="*/ 108 w 154"/>
                <a:gd name="T47" fmla="*/ 26885 h 144"/>
                <a:gd name="T48" fmla="*/ 135 w 154"/>
                <a:gd name="T49" fmla="*/ 20796 h 144"/>
                <a:gd name="T50" fmla="*/ 135 w 154"/>
                <a:gd name="T51" fmla="*/ 16162 h 144"/>
                <a:gd name="T52" fmla="*/ 135 w 154"/>
                <a:gd name="T53" fmla="*/ 11189 h 144"/>
                <a:gd name="T54" fmla="*/ 135 w 154"/>
                <a:gd name="T55" fmla="*/ 5983 h 144"/>
                <a:gd name="T56" fmla="*/ 135 w 154"/>
                <a:gd name="T57" fmla="*/ 0 h 144"/>
                <a:gd name="T58" fmla="*/ 481 w 154"/>
                <a:gd name="T59" fmla="*/ 3115 h 144"/>
                <a:gd name="T60" fmla="*/ 797 w 154"/>
                <a:gd name="T61" fmla="*/ 5983 h 144"/>
                <a:gd name="T62" fmla="*/ 1073 w 154"/>
                <a:gd name="T63" fmla="*/ 7437 h 144"/>
                <a:gd name="T64" fmla="*/ 1374 w 154"/>
                <a:gd name="T65" fmla="*/ 10291 h 144"/>
                <a:gd name="T66" fmla="*/ 1650 w 154"/>
                <a:gd name="T67" fmla="*/ 16162 h 144"/>
                <a:gd name="T68" fmla="*/ 1650 w 154"/>
                <a:gd name="T69" fmla="*/ 19070 h 144"/>
                <a:gd name="T70" fmla="*/ 1930 w 154"/>
                <a:gd name="T71" fmla="*/ 20796 h 144"/>
                <a:gd name="T72" fmla="*/ 2184 w 154"/>
                <a:gd name="T73" fmla="*/ 23547 h 144"/>
                <a:gd name="T74" fmla="*/ 2184 w 154"/>
                <a:gd name="T75" fmla="*/ 26885 h 144"/>
                <a:gd name="T76" fmla="*/ 1971 w 154"/>
                <a:gd name="T77" fmla="*/ 27719 h 144"/>
                <a:gd name="T78" fmla="*/ 2138 w 154"/>
                <a:gd name="T79" fmla="*/ 32624 h 144"/>
                <a:gd name="T80" fmla="*/ 2299 w 154"/>
                <a:gd name="T81" fmla="*/ 36777 h 144"/>
                <a:gd name="T82" fmla="*/ 2424 w 154"/>
                <a:gd name="T83" fmla="*/ 42074 h 144"/>
                <a:gd name="T84" fmla="*/ 2632 w 154"/>
                <a:gd name="T85" fmla="*/ 42074 h 144"/>
                <a:gd name="T86" fmla="*/ 2632 w 154"/>
                <a:gd name="T87" fmla="*/ 44399 h 144"/>
                <a:gd name="T88" fmla="*/ 2813 w 154"/>
                <a:gd name="T89" fmla="*/ 46388 h 144"/>
                <a:gd name="T90" fmla="*/ 2707 w 154"/>
                <a:gd name="T91" fmla="*/ 47193 h 144"/>
                <a:gd name="T92" fmla="*/ 3042 w 154"/>
                <a:gd name="T93" fmla="*/ 4950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64" name="Freeform 50"/>
            <p:cNvSpPr>
              <a:spLocks/>
            </p:cNvSpPr>
            <p:nvPr/>
          </p:nvSpPr>
          <p:spPr bwMode="auto">
            <a:xfrm>
              <a:off x="5127" y="2744"/>
              <a:ext cx="71" cy="45"/>
            </a:xfrm>
            <a:custGeom>
              <a:avLst/>
              <a:gdLst>
                <a:gd name="T0" fmla="*/ 1066 w 64"/>
                <a:gd name="T1" fmla="*/ 0 h 36"/>
                <a:gd name="T2" fmla="*/ 965 w 64"/>
                <a:gd name="T3" fmla="*/ 4963 h 36"/>
                <a:gd name="T4" fmla="*/ 957 w 64"/>
                <a:gd name="T5" fmla="*/ 5360 h 36"/>
                <a:gd name="T6" fmla="*/ 965 w 64"/>
                <a:gd name="T7" fmla="*/ 7724 h 36"/>
                <a:gd name="T8" fmla="*/ 784 w 64"/>
                <a:gd name="T9" fmla="*/ 9655 h 36"/>
                <a:gd name="T10" fmla="*/ 434 w 64"/>
                <a:gd name="T11" fmla="*/ 14820 h 36"/>
                <a:gd name="T12" fmla="*/ 190 w 64"/>
                <a:gd name="T13" fmla="*/ 12880 h 36"/>
                <a:gd name="T14" fmla="*/ 3 w 64"/>
                <a:gd name="T15" fmla="*/ 10376 h 36"/>
                <a:gd name="T16" fmla="*/ 0 w 64"/>
                <a:gd name="T17" fmla="*/ 7724 h 36"/>
                <a:gd name="T18" fmla="*/ 352 w 64"/>
                <a:gd name="T19" fmla="*/ 8341 h 36"/>
                <a:gd name="T20" fmla="*/ 434 w 64"/>
                <a:gd name="T21" fmla="*/ 4963 h 36"/>
                <a:gd name="T22" fmla="*/ 434 w 64"/>
                <a:gd name="T23" fmla="*/ 6673 h 36"/>
                <a:gd name="T24" fmla="*/ 592 w 64"/>
                <a:gd name="T25" fmla="*/ 8341 h 36"/>
                <a:gd name="T26" fmla="*/ 814 w 64"/>
                <a:gd name="T27" fmla="*/ 3970 h 36"/>
                <a:gd name="T28" fmla="*/ 814 w 64"/>
                <a:gd name="T29" fmla="*/ 0 h 36"/>
                <a:gd name="T30" fmla="*/ 965 w 64"/>
                <a:gd name="T31" fmla="*/ 0 h 36"/>
                <a:gd name="T32" fmla="*/ 1066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38965" name="Freeform 51"/>
            <p:cNvSpPr>
              <a:spLocks/>
            </p:cNvSpPr>
            <p:nvPr/>
          </p:nvSpPr>
          <p:spPr bwMode="auto">
            <a:xfrm>
              <a:off x="5238" y="2768"/>
              <a:ext cx="20" cy="31"/>
            </a:xfrm>
            <a:custGeom>
              <a:avLst/>
              <a:gdLst>
                <a:gd name="T0" fmla="*/ 308 w 18"/>
                <a:gd name="T1" fmla="*/ 2922 h 26"/>
                <a:gd name="T2" fmla="*/ 249 w 18"/>
                <a:gd name="T3" fmla="*/ 2971 h 26"/>
                <a:gd name="T4" fmla="*/ 2 w 18"/>
                <a:gd name="T5" fmla="*/ 1724 h 26"/>
                <a:gd name="T6" fmla="*/ 0 w 18"/>
                <a:gd name="T7" fmla="*/ 0 h 26"/>
                <a:gd name="T8" fmla="*/ 148 w 18"/>
                <a:gd name="T9" fmla="*/ 1446 h 26"/>
                <a:gd name="T10" fmla="*/ 308 w 18"/>
                <a:gd name="T11" fmla="*/ 2922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38966" name="Freeform 52"/>
            <p:cNvSpPr>
              <a:spLocks/>
            </p:cNvSpPr>
            <p:nvPr/>
          </p:nvSpPr>
          <p:spPr bwMode="auto">
            <a:xfrm>
              <a:off x="5174" y="2709"/>
              <a:ext cx="37" cy="43"/>
            </a:xfrm>
            <a:custGeom>
              <a:avLst/>
              <a:gdLst>
                <a:gd name="T0" fmla="*/ 720 w 33"/>
                <a:gd name="T1" fmla="*/ 7285 h 35"/>
                <a:gd name="T2" fmla="*/ 613 w 33"/>
                <a:gd name="T3" fmla="*/ 9040 h 35"/>
                <a:gd name="T4" fmla="*/ 346 w 33"/>
                <a:gd name="T5" fmla="*/ 3568 h 35"/>
                <a:gd name="T6" fmla="*/ 151 w 33"/>
                <a:gd name="T7" fmla="*/ 1924 h 35"/>
                <a:gd name="T8" fmla="*/ 0 w 33"/>
                <a:gd name="T9" fmla="*/ 0 h 35"/>
                <a:gd name="T10" fmla="*/ 267 w 33"/>
                <a:gd name="T11" fmla="*/ 1924 h 35"/>
                <a:gd name="T12" fmla="*/ 511 w 33"/>
                <a:gd name="T13" fmla="*/ 4345 h 35"/>
                <a:gd name="T14" fmla="*/ 720 w 33"/>
                <a:gd name="T15" fmla="*/ 7285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38967" name="Freeform 53"/>
            <p:cNvSpPr>
              <a:spLocks/>
            </p:cNvSpPr>
            <p:nvPr/>
          </p:nvSpPr>
          <p:spPr bwMode="auto">
            <a:xfrm>
              <a:off x="5164" y="2864"/>
              <a:ext cx="4" cy="6"/>
            </a:xfrm>
            <a:custGeom>
              <a:avLst/>
              <a:gdLst>
                <a:gd name="T0" fmla="*/ 2 w 5"/>
                <a:gd name="T1" fmla="*/ 2 h 5"/>
                <a:gd name="T2" fmla="*/ 2 w 5"/>
                <a:gd name="T3" fmla="*/ 642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38968" name="Freeform 54"/>
            <p:cNvSpPr>
              <a:spLocks/>
            </p:cNvSpPr>
            <p:nvPr/>
          </p:nvSpPr>
          <p:spPr bwMode="auto">
            <a:xfrm>
              <a:off x="5058" y="2310"/>
              <a:ext cx="2" cy="4"/>
            </a:xfrm>
            <a:custGeom>
              <a:avLst/>
              <a:gdLst>
                <a:gd name="T0" fmla="*/ 2 w 2"/>
                <a:gd name="T1" fmla="*/ 0 h 3"/>
                <a:gd name="T2" fmla="*/ 0 w 2"/>
                <a:gd name="T3" fmla="*/ 0 h 3"/>
                <a:gd name="T4" fmla="*/ 0 w 2"/>
                <a:gd name="T5" fmla="*/ 6540 h 3"/>
                <a:gd name="T6" fmla="*/ 0 w 2"/>
                <a:gd name="T7" fmla="*/ 6540 h 3"/>
                <a:gd name="T8" fmla="*/ 2 w 2"/>
                <a:gd name="T9" fmla="*/ 6540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8969" name="Freeform 55"/>
            <p:cNvSpPr>
              <a:spLocks/>
            </p:cNvSpPr>
            <p:nvPr/>
          </p:nvSpPr>
          <p:spPr bwMode="auto">
            <a:xfrm>
              <a:off x="5055" y="2314"/>
              <a:ext cx="3" cy="5"/>
            </a:xfrm>
            <a:custGeom>
              <a:avLst/>
              <a:gdLst>
                <a:gd name="T0" fmla="*/ 0 w 3"/>
                <a:gd name="T1" fmla="*/ 0 h 4"/>
                <a:gd name="T2" fmla="*/ 0 w 3"/>
                <a:gd name="T3" fmla="*/ 930 h 4"/>
                <a:gd name="T4" fmla="*/ 0 w 3"/>
                <a:gd name="T5" fmla="*/ 1451 h 4"/>
                <a:gd name="T6" fmla="*/ 3 w 3"/>
                <a:gd name="T7" fmla="*/ 930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38970" name="Freeform 56"/>
            <p:cNvSpPr>
              <a:spLocks/>
            </p:cNvSpPr>
            <p:nvPr/>
          </p:nvSpPr>
          <p:spPr bwMode="auto">
            <a:xfrm>
              <a:off x="5049" y="2334"/>
              <a:ext cx="4" cy="4"/>
            </a:xfrm>
            <a:custGeom>
              <a:avLst/>
              <a:gdLst>
                <a:gd name="T0" fmla="*/ 0 w 2"/>
                <a:gd name="T1" fmla="*/ 6540 h 3"/>
                <a:gd name="T2" fmla="*/ 0 w 2"/>
                <a:gd name="T3" fmla="*/ 0 h 3"/>
                <a:gd name="T4" fmla="*/ 0 w 2"/>
                <a:gd name="T5" fmla="*/ 0 h 3"/>
                <a:gd name="T6" fmla="*/ 268435456 w 2"/>
                <a:gd name="T7" fmla="*/ 0 h 3"/>
                <a:gd name="T8" fmla="*/ 0 w 2"/>
                <a:gd name="T9" fmla="*/ 654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38971" name="Freeform 57"/>
            <p:cNvSpPr>
              <a:spLocks/>
            </p:cNvSpPr>
            <p:nvPr/>
          </p:nvSpPr>
          <p:spPr bwMode="auto">
            <a:xfrm>
              <a:off x="5047" y="2247"/>
              <a:ext cx="0" cy="4"/>
            </a:xfrm>
            <a:custGeom>
              <a:avLst/>
              <a:gdLst>
                <a:gd name="T0" fmla="*/ 0 h 3"/>
                <a:gd name="T1" fmla="*/ 6540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8972" name="Rectangle 58"/>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8973" name="Freeform 59"/>
            <p:cNvSpPr>
              <a:spLocks/>
            </p:cNvSpPr>
            <p:nvPr/>
          </p:nvSpPr>
          <p:spPr bwMode="auto">
            <a:xfrm>
              <a:off x="5049" y="2285"/>
              <a:ext cx="4" cy="2"/>
            </a:xfrm>
            <a:custGeom>
              <a:avLst/>
              <a:gdLst>
                <a:gd name="T0" fmla="*/ 268435456 w 2"/>
                <a:gd name="T1" fmla="*/ 0 h 2"/>
                <a:gd name="T2" fmla="*/ 0 w 2"/>
                <a:gd name="T3" fmla="*/ 2 h 2"/>
                <a:gd name="T4" fmla="*/ 0 w 2"/>
                <a:gd name="T5" fmla="*/ 0 h 2"/>
                <a:gd name="T6" fmla="*/ 26843545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8974" name="Freeform 60"/>
            <p:cNvSpPr>
              <a:spLocks/>
            </p:cNvSpPr>
            <p:nvPr/>
          </p:nvSpPr>
          <p:spPr bwMode="auto">
            <a:xfrm>
              <a:off x="4024" y="2059"/>
              <a:ext cx="89" cy="129"/>
            </a:xfrm>
            <a:custGeom>
              <a:avLst/>
              <a:gdLst>
                <a:gd name="T0" fmla="*/ 1003 w 78"/>
                <a:gd name="T1" fmla="*/ 28363 h 104"/>
                <a:gd name="T2" fmla="*/ 1003 w 78"/>
                <a:gd name="T3" fmla="*/ 29356 h 104"/>
                <a:gd name="T4" fmla="*/ 818 w 78"/>
                <a:gd name="T5" fmla="*/ 27926 h 104"/>
                <a:gd name="T6" fmla="*/ 818 w 78"/>
                <a:gd name="T7" fmla="*/ 27926 h 104"/>
                <a:gd name="T8" fmla="*/ 685 w 78"/>
                <a:gd name="T9" fmla="*/ 23681 h 104"/>
                <a:gd name="T10" fmla="*/ 551 w 78"/>
                <a:gd name="T11" fmla="*/ 19092 h 104"/>
                <a:gd name="T12" fmla="*/ 483 w 78"/>
                <a:gd name="T13" fmla="*/ 15602 h 104"/>
                <a:gd name="T14" fmla="*/ 2 w 78"/>
                <a:gd name="T15" fmla="*/ 11707 h 104"/>
                <a:gd name="T16" fmla="*/ 238 w 78"/>
                <a:gd name="T17" fmla="*/ 9438 h 104"/>
                <a:gd name="T18" fmla="*/ 423 w 78"/>
                <a:gd name="T19" fmla="*/ 8890 h 104"/>
                <a:gd name="T20" fmla="*/ 0 w 78"/>
                <a:gd name="T21" fmla="*/ 4658 h 104"/>
                <a:gd name="T22" fmla="*/ 0 w 78"/>
                <a:gd name="T23" fmla="*/ 0 h 104"/>
                <a:gd name="T24" fmla="*/ 423 w 78"/>
                <a:gd name="T25" fmla="*/ 1586 h 104"/>
                <a:gd name="T26" fmla="*/ 551 w 78"/>
                <a:gd name="T27" fmla="*/ 4226 h 104"/>
                <a:gd name="T28" fmla="*/ 685 w 78"/>
                <a:gd name="T29" fmla="*/ 3027 h 104"/>
                <a:gd name="T30" fmla="*/ 1003 w 78"/>
                <a:gd name="T31" fmla="*/ 8065 h 104"/>
                <a:gd name="T32" fmla="*/ 1489 w 78"/>
                <a:gd name="T33" fmla="*/ 8065 h 104"/>
                <a:gd name="T34" fmla="*/ 2064 w 78"/>
                <a:gd name="T35" fmla="*/ 8890 h 104"/>
                <a:gd name="T36" fmla="*/ 2348 w 78"/>
                <a:gd name="T37" fmla="*/ 11056 h 104"/>
                <a:gd name="T38" fmla="*/ 2348 w 78"/>
                <a:gd name="T39" fmla="*/ 13678 h 104"/>
                <a:gd name="T40" fmla="*/ 1919 w 78"/>
                <a:gd name="T41" fmla="*/ 15602 h 104"/>
                <a:gd name="T42" fmla="*/ 2004 w 78"/>
                <a:gd name="T43" fmla="*/ 20630 h 104"/>
                <a:gd name="T44" fmla="*/ 2064 w 78"/>
                <a:gd name="T45" fmla="*/ 21402 h 104"/>
                <a:gd name="T46" fmla="*/ 2348 w 78"/>
                <a:gd name="T47" fmla="*/ 17653 h 104"/>
                <a:gd name="T48" fmla="*/ 2564 w 78"/>
                <a:gd name="T49" fmla="*/ 22671 h 104"/>
                <a:gd name="T50" fmla="*/ 2752 w 78"/>
                <a:gd name="T51" fmla="*/ 27926 h 104"/>
                <a:gd name="T52" fmla="*/ 2752 w 78"/>
                <a:gd name="T53" fmla="*/ 31740 h 104"/>
                <a:gd name="T54" fmla="*/ 2679 w 78"/>
                <a:gd name="T55" fmla="*/ 32463 h 104"/>
                <a:gd name="T56" fmla="*/ 2752 w 78"/>
                <a:gd name="T57" fmla="*/ 34881 h 104"/>
                <a:gd name="T58" fmla="*/ 2412 w 78"/>
                <a:gd name="T59" fmla="*/ 28363 h 104"/>
                <a:gd name="T60" fmla="*/ 2064 w 78"/>
                <a:gd name="T61" fmla="*/ 22671 h 104"/>
                <a:gd name="T62" fmla="*/ 1726 w 78"/>
                <a:gd name="T63" fmla="*/ 22671 h 104"/>
                <a:gd name="T64" fmla="*/ 1489 w 78"/>
                <a:gd name="T65" fmla="*/ 19092 h 104"/>
                <a:gd name="T66" fmla="*/ 1003 w 78"/>
                <a:gd name="T67" fmla="*/ 15602 h 104"/>
                <a:gd name="T68" fmla="*/ 818 w 78"/>
                <a:gd name="T69" fmla="*/ 15602 h 104"/>
                <a:gd name="T70" fmla="*/ 1389 w 78"/>
                <a:gd name="T71" fmla="*/ 19898 h 104"/>
                <a:gd name="T72" fmla="*/ 1581 w 78"/>
                <a:gd name="T73" fmla="*/ 22671 h 104"/>
                <a:gd name="T74" fmla="*/ 1682 w 78"/>
                <a:gd name="T75" fmla="*/ 24681 h 104"/>
                <a:gd name="T76" fmla="*/ 1489 w 78"/>
                <a:gd name="T77" fmla="*/ 29356 h 104"/>
                <a:gd name="T78" fmla="*/ 1389 w 78"/>
                <a:gd name="T79" fmla="*/ 26944 h 104"/>
                <a:gd name="T80" fmla="*/ 1217 w 78"/>
                <a:gd name="T81" fmla="*/ 27926 h 104"/>
                <a:gd name="T82" fmla="*/ 1162 w 78"/>
                <a:gd name="T83" fmla="*/ 28363 h 104"/>
                <a:gd name="T84" fmla="*/ 1003 w 78"/>
                <a:gd name="T85" fmla="*/ 28363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38975" name="Freeform 61"/>
            <p:cNvSpPr>
              <a:spLocks/>
            </p:cNvSpPr>
            <p:nvPr/>
          </p:nvSpPr>
          <p:spPr bwMode="auto">
            <a:xfrm>
              <a:off x="4031" y="2025"/>
              <a:ext cx="54" cy="32"/>
            </a:xfrm>
            <a:custGeom>
              <a:avLst/>
              <a:gdLst>
                <a:gd name="T0" fmla="*/ 450 w 49"/>
                <a:gd name="T1" fmla="*/ 2 h 26"/>
                <a:gd name="T2" fmla="*/ 145 w 49"/>
                <a:gd name="T3" fmla="*/ 0 h 26"/>
                <a:gd name="T4" fmla="*/ 0 w 49"/>
                <a:gd name="T5" fmla="*/ 4501 h 26"/>
                <a:gd name="T6" fmla="*/ 2 w 49"/>
                <a:gd name="T7" fmla="*/ 6158 h 26"/>
                <a:gd name="T8" fmla="*/ 316 w 49"/>
                <a:gd name="T9" fmla="*/ 7110 h 26"/>
                <a:gd name="T10" fmla="*/ 514 w 49"/>
                <a:gd name="T11" fmla="*/ 6158 h 26"/>
                <a:gd name="T12" fmla="*/ 681 w 49"/>
                <a:gd name="T13" fmla="*/ 6158 h 26"/>
                <a:gd name="T14" fmla="*/ 647 w 49"/>
                <a:gd name="T15" fmla="*/ 3814 h 26"/>
                <a:gd name="T16" fmla="*/ 574 w 49"/>
                <a:gd name="T17" fmla="*/ 2518 h 26"/>
                <a:gd name="T18" fmla="*/ 450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38976" name="Freeform 62" descr="Large checker board"/>
            <p:cNvSpPr>
              <a:spLocks/>
            </p:cNvSpPr>
            <p:nvPr/>
          </p:nvSpPr>
          <p:spPr bwMode="auto">
            <a:xfrm>
              <a:off x="4306" y="2323"/>
              <a:ext cx="88" cy="93"/>
            </a:xfrm>
            <a:custGeom>
              <a:avLst/>
              <a:gdLst>
                <a:gd name="T0" fmla="*/ 794 w 80"/>
                <a:gd name="T1" fmla="*/ 18777 h 75"/>
                <a:gd name="T2" fmla="*/ 822 w 80"/>
                <a:gd name="T3" fmla="*/ 23610 h 75"/>
                <a:gd name="T4" fmla="*/ 679 w 80"/>
                <a:gd name="T5" fmla="*/ 22546 h 75"/>
                <a:gd name="T6" fmla="*/ 617 w 80"/>
                <a:gd name="T7" fmla="*/ 23610 h 75"/>
                <a:gd name="T8" fmla="*/ 493 w 80"/>
                <a:gd name="T9" fmla="*/ 24872 h 75"/>
                <a:gd name="T10" fmla="*/ 370 w 80"/>
                <a:gd name="T11" fmla="*/ 24872 h 75"/>
                <a:gd name="T12" fmla="*/ 293 w 80"/>
                <a:gd name="T13" fmla="*/ 23610 h 75"/>
                <a:gd name="T14" fmla="*/ 266 w 80"/>
                <a:gd name="T15" fmla="*/ 21270 h 75"/>
                <a:gd name="T16" fmla="*/ 216 w 80"/>
                <a:gd name="T17" fmla="*/ 22546 h 75"/>
                <a:gd name="T18" fmla="*/ 178 w 80"/>
                <a:gd name="T19" fmla="*/ 18777 h 75"/>
                <a:gd name="T20" fmla="*/ 134 w 80"/>
                <a:gd name="T21" fmla="*/ 18054 h 75"/>
                <a:gd name="T22" fmla="*/ 4 w 80"/>
                <a:gd name="T23" fmla="*/ 13371 h 75"/>
                <a:gd name="T24" fmla="*/ 0 w 80"/>
                <a:gd name="T25" fmla="*/ 8696 h 75"/>
                <a:gd name="T26" fmla="*/ 111 w 80"/>
                <a:gd name="T27" fmla="*/ 2392 h 75"/>
                <a:gd name="T28" fmla="*/ 349 w 80"/>
                <a:gd name="T29" fmla="*/ 2392 h 75"/>
                <a:gd name="T30" fmla="*/ 560 w 80"/>
                <a:gd name="T31" fmla="*/ 2392 h 75"/>
                <a:gd name="T32" fmla="*/ 746 w 80"/>
                <a:gd name="T33" fmla="*/ 4561 h 75"/>
                <a:gd name="T34" fmla="*/ 746 w 80"/>
                <a:gd name="T35" fmla="*/ 2966 h 75"/>
                <a:gd name="T36" fmla="*/ 799 w 80"/>
                <a:gd name="T37" fmla="*/ 1255 h 75"/>
                <a:gd name="T38" fmla="*/ 903 w 80"/>
                <a:gd name="T39" fmla="*/ 2392 h 75"/>
                <a:gd name="T40" fmla="*/ 1013 w 80"/>
                <a:gd name="T41" fmla="*/ 0 h 75"/>
                <a:gd name="T42" fmla="*/ 1059 w 80"/>
                <a:gd name="T43" fmla="*/ 5277 h 75"/>
                <a:gd name="T44" fmla="*/ 1059 w 80"/>
                <a:gd name="T45" fmla="*/ 9986 h 75"/>
                <a:gd name="T46" fmla="*/ 1059 w 80"/>
                <a:gd name="T47" fmla="*/ 15143 h 75"/>
                <a:gd name="T48" fmla="*/ 875 w 80"/>
                <a:gd name="T49" fmla="*/ 17153 h 75"/>
                <a:gd name="T50" fmla="*/ 794 w 80"/>
                <a:gd name="T51" fmla="*/ 1877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8977" name="Freeform 63"/>
            <p:cNvSpPr>
              <a:spLocks/>
            </p:cNvSpPr>
            <p:nvPr/>
          </p:nvSpPr>
          <p:spPr bwMode="auto">
            <a:xfrm>
              <a:off x="5046" y="2349"/>
              <a:ext cx="3" cy="7"/>
            </a:xfrm>
            <a:custGeom>
              <a:avLst/>
              <a:gdLst>
                <a:gd name="T0" fmla="*/ 0 w 5"/>
                <a:gd name="T1" fmla="*/ 45860 h 5"/>
                <a:gd name="T2" fmla="*/ 0 w 5"/>
                <a:gd name="T3" fmla="*/ 17450 h 5"/>
                <a:gd name="T4" fmla="*/ 1 w 5"/>
                <a:gd name="T5" fmla="*/ 0 h 5"/>
                <a:gd name="T6" fmla="*/ 1 w 5"/>
                <a:gd name="T7" fmla="*/ 0 h 5"/>
                <a:gd name="T8" fmla="*/ 0 w 5"/>
                <a:gd name="T9" fmla="*/ 4586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38978" name="Freeform 64"/>
            <p:cNvSpPr>
              <a:spLocks/>
            </p:cNvSpPr>
            <p:nvPr/>
          </p:nvSpPr>
          <p:spPr bwMode="auto">
            <a:xfrm>
              <a:off x="4479" y="2153"/>
              <a:ext cx="3" cy="5"/>
            </a:xfrm>
            <a:custGeom>
              <a:avLst/>
              <a:gdLst>
                <a:gd name="T0" fmla="*/ 92946 w 2"/>
                <a:gd name="T1" fmla="*/ 0 h 4"/>
                <a:gd name="T2" fmla="*/ 0 w 2"/>
                <a:gd name="T3" fmla="*/ 1451 h 4"/>
                <a:gd name="T4" fmla="*/ 0 w 2"/>
                <a:gd name="T5" fmla="*/ 930 h 4"/>
                <a:gd name="T6" fmla="*/ 92946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38979" name="Freeform 65"/>
            <p:cNvSpPr>
              <a:spLocks/>
            </p:cNvSpPr>
            <p:nvPr/>
          </p:nvSpPr>
          <p:spPr bwMode="auto">
            <a:xfrm>
              <a:off x="4246" y="2153"/>
              <a:ext cx="146" cy="188"/>
            </a:xfrm>
            <a:custGeom>
              <a:avLst/>
              <a:gdLst>
                <a:gd name="T0" fmla="*/ 1369 w 131"/>
                <a:gd name="T1" fmla="*/ 14942 h 151"/>
                <a:gd name="T2" fmla="*/ 1291 w 131"/>
                <a:gd name="T3" fmla="*/ 12095 h 151"/>
                <a:gd name="T4" fmla="*/ 1158 w 131"/>
                <a:gd name="T5" fmla="*/ 9639 h 151"/>
                <a:gd name="T6" fmla="*/ 989 w 131"/>
                <a:gd name="T7" fmla="*/ 10509 h 151"/>
                <a:gd name="T8" fmla="*/ 796 w 131"/>
                <a:gd name="T9" fmla="*/ 6508 h 151"/>
                <a:gd name="T10" fmla="*/ 702 w 131"/>
                <a:gd name="T11" fmla="*/ 4011 h 151"/>
                <a:gd name="T12" fmla="*/ 493 w 131"/>
                <a:gd name="T13" fmla="*/ 0 h 151"/>
                <a:gd name="T14" fmla="*/ 351 w 131"/>
                <a:gd name="T15" fmla="*/ 0 h 151"/>
                <a:gd name="T16" fmla="*/ 415 w 131"/>
                <a:gd name="T17" fmla="*/ 7742 h 151"/>
                <a:gd name="T18" fmla="*/ 315 w 131"/>
                <a:gd name="T19" fmla="*/ 6508 h 151"/>
                <a:gd name="T20" fmla="*/ 283 w 131"/>
                <a:gd name="T21" fmla="*/ 6128 h 151"/>
                <a:gd name="T22" fmla="*/ 140 w 131"/>
                <a:gd name="T23" fmla="*/ 10509 h 151"/>
                <a:gd name="T24" fmla="*/ 0 w 131"/>
                <a:gd name="T25" fmla="*/ 13084 h 151"/>
                <a:gd name="T26" fmla="*/ 140 w 131"/>
                <a:gd name="T27" fmla="*/ 14942 h 151"/>
                <a:gd name="T28" fmla="*/ 140 w 131"/>
                <a:gd name="T29" fmla="*/ 18334 h 151"/>
                <a:gd name="T30" fmla="*/ 351 w 131"/>
                <a:gd name="T31" fmla="*/ 18334 h 151"/>
                <a:gd name="T32" fmla="*/ 415 w 131"/>
                <a:gd name="T33" fmla="*/ 25252 h 151"/>
                <a:gd name="T34" fmla="*/ 415 w 131"/>
                <a:gd name="T35" fmla="*/ 32094 h 151"/>
                <a:gd name="T36" fmla="*/ 673 w 131"/>
                <a:gd name="T37" fmla="*/ 27754 h 151"/>
                <a:gd name="T38" fmla="*/ 836 w 131"/>
                <a:gd name="T39" fmla="*/ 29063 h 151"/>
                <a:gd name="T40" fmla="*/ 989 w 131"/>
                <a:gd name="T41" fmla="*/ 27754 h 151"/>
                <a:gd name="T42" fmla="*/ 1158 w 131"/>
                <a:gd name="T43" fmla="*/ 25778 h 151"/>
                <a:gd name="T44" fmla="*/ 1456 w 131"/>
                <a:gd name="T45" fmla="*/ 32094 h 151"/>
                <a:gd name="T46" fmla="*/ 1505 w 131"/>
                <a:gd name="T47" fmla="*/ 36577 h 151"/>
                <a:gd name="T48" fmla="*/ 1803 w 131"/>
                <a:gd name="T49" fmla="*/ 44053 h 151"/>
                <a:gd name="T50" fmla="*/ 1869 w 131"/>
                <a:gd name="T51" fmla="*/ 49749 h 151"/>
                <a:gd name="T52" fmla="*/ 1785 w 131"/>
                <a:gd name="T53" fmla="*/ 53564 h 151"/>
                <a:gd name="T54" fmla="*/ 2016 w 131"/>
                <a:gd name="T55" fmla="*/ 56089 h 151"/>
                <a:gd name="T56" fmla="*/ 2016 w 131"/>
                <a:gd name="T57" fmla="*/ 54392 h 151"/>
                <a:gd name="T58" fmla="*/ 2128 w 131"/>
                <a:gd name="T59" fmla="*/ 52534 h 151"/>
                <a:gd name="T60" fmla="*/ 2247 w 131"/>
                <a:gd name="T61" fmla="*/ 53564 h 151"/>
                <a:gd name="T62" fmla="*/ 2462 w 131"/>
                <a:gd name="T63" fmla="*/ 51018 h 151"/>
                <a:gd name="T64" fmla="*/ 2386 w 131"/>
                <a:gd name="T65" fmla="*/ 45195 h 151"/>
                <a:gd name="T66" fmla="*/ 2355 w 131"/>
                <a:gd name="T67" fmla="*/ 44053 h 151"/>
                <a:gd name="T68" fmla="*/ 2355 w 131"/>
                <a:gd name="T69" fmla="*/ 42195 h 151"/>
                <a:gd name="T70" fmla="*/ 2093 w 131"/>
                <a:gd name="T71" fmla="*/ 37578 h 151"/>
                <a:gd name="T72" fmla="*/ 1966 w 131"/>
                <a:gd name="T73" fmla="*/ 33027 h 151"/>
                <a:gd name="T74" fmla="*/ 1727 w 131"/>
                <a:gd name="T75" fmla="*/ 29063 h 151"/>
                <a:gd name="T76" fmla="*/ 1604 w 131"/>
                <a:gd name="T77" fmla="*/ 24464 h 151"/>
                <a:gd name="T78" fmla="*/ 1172 w 131"/>
                <a:gd name="T79" fmla="*/ 19471 h 151"/>
                <a:gd name="T80" fmla="*/ 1274 w 131"/>
                <a:gd name="T81" fmla="*/ 17561 h 151"/>
                <a:gd name="T82" fmla="*/ 1437 w 131"/>
                <a:gd name="T83" fmla="*/ 16290 h 151"/>
                <a:gd name="T84" fmla="*/ 1369 w 131"/>
                <a:gd name="T85" fmla="*/ 14942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38980" name="Freeform 66" descr="Large checker board"/>
            <p:cNvSpPr>
              <a:spLocks/>
            </p:cNvSpPr>
            <p:nvPr/>
          </p:nvSpPr>
          <p:spPr bwMode="auto">
            <a:xfrm>
              <a:off x="4108" y="2015"/>
              <a:ext cx="155" cy="407"/>
            </a:xfrm>
            <a:custGeom>
              <a:avLst/>
              <a:gdLst>
                <a:gd name="T0" fmla="*/ 1683 w 138"/>
                <a:gd name="T1" fmla="*/ 25871 h 329"/>
                <a:gd name="T2" fmla="*/ 1683 w 138"/>
                <a:gd name="T3" fmla="*/ 21409 h 329"/>
                <a:gd name="T4" fmla="*/ 1890 w 138"/>
                <a:gd name="T5" fmla="*/ 14751 h 329"/>
                <a:gd name="T6" fmla="*/ 1826 w 138"/>
                <a:gd name="T7" fmla="*/ 6230 h 329"/>
                <a:gd name="T8" fmla="*/ 1319 w 138"/>
                <a:gd name="T9" fmla="*/ 0 h 329"/>
                <a:gd name="T10" fmla="*/ 1289 w 138"/>
                <a:gd name="T11" fmla="*/ 5305 h 329"/>
                <a:gd name="T12" fmla="*/ 1289 w 138"/>
                <a:gd name="T13" fmla="*/ 8119 h 329"/>
                <a:gd name="T14" fmla="*/ 685 w 138"/>
                <a:gd name="T15" fmla="*/ 12824 h 329"/>
                <a:gd name="T16" fmla="*/ 631 w 138"/>
                <a:gd name="T17" fmla="*/ 19508 h 329"/>
                <a:gd name="T18" fmla="*/ 280 w 138"/>
                <a:gd name="T19" fmla="*/ 25871 h 329"/>
                <a:gd name="T20" fmla="*/ 222 w 138"/>
                <a:gd name="T21" fmla="*/ 37155 h 329"/>
                <a:gd name="T22" fmla="*/ 3 w 138"/>
                <a:gd name="T23" fmla="*/ 40532 h 329"/>
                <a:gd name="T24" fmla="*/ 222 w 138"/>
                <a:gd name="T25" fmla="*/ 46595 h 329"/>
                <a:gd name="T26" fmla="*/ 353 w 138"/>
                <a:gd name="T27" fmla="*/ 45964 h 329"/>
                <a:gd name="T28" fmla="*/ 445 w 138"/>
                <a:gd name="T29" fmla="*/ 48824 h 329"/>
                <a:gd name="T30" fmla="*/ 721 w 138"/>
                <a:gd name="T31" fmla="*/ 51408 h 329"/>
                <a:gd name="T32" fmla="*/ 721 w 138"/>
                <a:gd name="T33" fmla="*/ 54141 h 329"/>
                <a:gd name="T34" fmla="*/ 894 w 138"/>
                <a:gd name="T35" fmla="*/ 56240 h 329"/>
                <a:gd name="T36" fmla="*/ 1004 w 138"/>
                <a:gd name="T37" fmla="*/ 65977 h 329"/>
                <a:gd name="T38" fmla="*/ 1159 w 138"/>
                <a:gd name="T39" fmla="*/ 67370 h 329"/>
                <a:gd name="T40" fmla="*/ 1289 w 138"/>
                <a:gd name="T41" fmla="*/ 72189 h 329"/>
                <a:gd name="T42" fmla="*/ 1448 w 138"/>
                <a:gd name="T43" fmla="*/ 70342 h 329"/>
                <a:gd name="T44" fmla="*/ 1642 w 138"/>
                <a:gd name="T45" fmla="*/ 68715 h 329"/>
                <a:gd name="T46" fmla="*/ 1826 w 138"/>
                <a:gd name="T47" fmla="*/ 68153 h 329"/>
                <a:gd name="T48" fmla="*/ 2016 w 138"/>
                <a:gd name="T49" fmla="*/ 65977 h 329"/>
                <a:gd name="T50" fmla="*/ 2356 w 138"/>
                <a:gd name="T51" fmla="*/ 75608 h 329"/>
                <a:gd name="T52" fmla="*/ 2508 w 138"/>
                <a:gd name="T53" fmla="*/ 81991 h 329"/>
                <a:gd name="T54" fmla="*/ 2757 w 138"/>
                <a:gd name="T55" fmla="*/ 90448 h 329"/>
                <a:gd name="T56" fmla="*/ 2802 w 138"/>
                <a:gd name="T57" fmla="*/ 99002 h 329"/>
                <a:gd name="T58" fmla="*/ 2818 w 138"/>
                <a:gd name="T59" fmla="*/ 102314 h 329"/>
                <a:gd name="T60" fmla="*/ 3138 w 138"/>
                <a:gd name="T61" fmla="*/ 94619 h 329"/>
                <a:gd name="T62" fmla="*/ 2907 w 138"/>
                <a:gd name="T63" fmla="*/ 84311 h 329"/>
                <a:gd name="T64" fmla="*/ 2508 w 138"/>
                <a:gd name="T65" fmla="*/ 77757 h 329"/>
                <a:gd name="T66" fmla="*/ 2588 w 138"/>
                <a:gd name="T67" fmla="*/ 72189 h 329"/>
                <a:gd name="T68" fmla="*/ 2588 w 138"/>
                <a:gd name="T69" fmla="*/ 68153 h 329"/>
                <a:gd name="T70" fmla="*/ 1988 w 138"/>
                <a:gd name="T71" fmla="*/ 56240 h 329"/>
                <a:gd name="T72" fmla="*/ 2218 w 138"/>
                <a:gd name="T73" fmla="*/ 50141 h 329"/>
                <a:gd name="T74" fmla="*/ 2638 w 138"/>
                <a:gd name="T75" fmla="*/ 46595 h 329"/>
                <a:gd name="T76" fmla="*/ 3009 w 138"/>
                <a:gd name="T77" fmla="*/ 43765 h 329"/>
                <a:gd name="T78" fmla="*/ 3051 w 138"/>
                <a:gd name="T79" fmla="*/ 38336 h 329"/>
                <a:gd name="T80" fmla="*/ 2638 w 138"/>
                <a:gd name="T81" fmla="*/ 36296 h 329"/>
                <a:gd name="T82" fmla="*/ 2488 w 138"/>
                <a:gd name="T83" fmla="*/ 31218 h 329"/>
                <a:gd name="T84" fmla="*/ 2123 w 138"/>
                <a:gd name="T85" fmla="*/ 25871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81" name="Freeform 67" descr="Large checker board"/>
            <p:cNvSpPr>
              <a:spLocks/>
            </p:cNvSpPr>
            <p:nvPr/>
          </p:nvSpPr>
          <p:spPr bwMode="auto">
            <a:xfrm>
              <a:off x="4603" y="2235"/>
              <a:ext cx="85" cy="135"/>
            </a:xfrm>
            <a:custGeom>
              <a:avLst/>
              <a:gdLst>
                <a:gd name="T0" fmla="*/ 294 w 76"/>
                <a:gd name="T1" fmla="*/ 21798 h 109"/>
                <a:gd name="T2" fmla="*/ 294 w 76"/>
                <a:gd name="T3" fmla="*/ 24071 h 109"/>
                <a:gd name="T4" fmla="*/ 2 w 76"/>
                <a:gd name="T5" fmla="*/ 17767 h 109"/>
                <a:gd name="T6" fmla="*/ 0 w 76"/>
                <a:gd name="T7" fmla="*/ 14345 h 109"/>
                <a:gd name="T8" fmla="*/ 169 w 76"/>
                <a:gd name="T9" fmla="*/ 14345 h 109"/>
                <a:gd name="T10" fmla="*/ 135 w 76"/>
                <a:gd name="T11" fmla="*/ 8475 h 109"/>
                <a:gd name="T12" fmla="*/ 108 w 76"/>
                <a:gd name="T13" fmla="*/ 2908 h 109"/>
                <a:gd name="T14" fmla="*/ 135 w 76"/>
                <a:gd name="T15" fmla="*/ 0 h 109"/>
                <a:gd name="T16" fmla="*/ 577 w 76"/>
                <a:gd name="T17" fmla="*/ 1236 h 109"/>
                <a:gd name="T18" fmla="*/ 645 w 76"/>
                <a:gd name="T19" fmla="*/ 2908 h 109"/>
                <a:gd name="T20" fmla="*/ 721 w 76"/>
                <a:gd name="T21" fmla="*/ 7358 h 109"/>
                <a:gd name="T22" fmla="*/ 778 w 76"/>
                <a:gd name="T23" fmla="*/ 10801 h 109"/>
                <a:gd name="T24" fmla="*/ 688 w 76"/>
                <a:gd name="T25" fmla="*/ 14345 h 109"/>
                <a:gd name="T26" fmla="*/ 577 w 76"/>
                <a:gd name="T27" fmla="*/ 16590 h 109"/>
                <a:gd name="T28" fmla="*/ 577 w 76"/>
                <a:gd name="T29" fmla="*/ 20547 h 109"/>
                <a:gd name="T30" fmla="*/ 778 w 76"/>
                <a:gd name="T31" fmla="*/ 26976 h 109"/>
                <a:gd name="T32" fmla="*/ 870 w 76"/>
                <a:gd name="T33" fmla="*/ 26976 h 109"/>
                <a:gd name="T34" fmla="*/ 870 w 76"/>
                <a:gd name="T35" fmla="*/ 25827 h 109"/>
                <a:gd name="T36" fmla="*/ 1078 w 76"/>
                <a:gd name="T37" fmla="*/ 25827 h 109"/>
                <a:gd name="T38" fmla="*/ 1217 w 76"/>
                <a:gd name="T39" fmla="*/ 28146 h 109"/>
                <a:gd name="T40" fmla="*/ 1256 w 76"/>
                <a:gd name="T41" fmla="*/ 26976 h 109"/>
                <a:gd name="T42" fmla="*/ 1405 w 76"/>
                <a:gd name="T43" fmla="*/ 28828 h 109"/>
                <a:gd name="T44" fmla="*/ 1334 w 76"/>
                <a:gd name="T45" fmla="*/ 29722 h 109"/>
                <a:gd name="T46" fmla="*/ 1443 w 76"/>
                <a:gd name="T47" fmla="*/ 31988 h 109"/>
                <a:gd name="T48" fmla="*/ 1571 w 76"/>
                <a:gd name="T49" fmla="*/ 32661 h 109"/>
                <a:gd name="T50" fmla="*/ 1443 w 76"/>
                <a:gd name="T51" fmla="*/ 35110 h 109"/>
                <a:gd name="T52" fmla="*/ 1443 w 76"/>
                <a:gd name="T53" fmla="*/ 33438 h 109"/>
                <a:gd name="T54" fmla="*/ 1256 w 76"/>
                <a:gd name="T55" fmla="*/ 31988 h 109"/>
                <a:gd name="T56" fmla="*/ 1095 w 76"/>
                <a:gd name="T57" fmla="*/ 28828 h 109"/>
                <a:gd name="T58" fmla="*/ 973 w 76"/>
                <a:gd name="T59" fmla="*/ 28146 h 109"/>
                <a:gd name="T60" fmla="*/ 1012 w 76"/>
                <a:gd name="T61" fmla="*/ 31988 h 109"/>
                <a:gd name="T62" fmla="*/ 688 w 76"/>
                <a:gd name="T63" fmla="*/ 27254 h 109"/>
                <a:gd name="T64" fmla="*/ 462 w 76"/>
                <a:gd name="T65" fmla="*/ 28828 h 109"/>
                <a:gd name="T66" fmla="*/ 369 w 76"/>
                <a:gd name="T67" fmla="*/ 28146 h 109"/>
                <a:gd name="T68" fmla="*/ 369 w 76"/>
                <a:gd name="T69" fmla="*/ 25415 h 109"/>
                <a:gd name="T70" fmla="*/ 413 w 76"/>
                <a:gd name="T71" fmla="*/ 22888 h 109"/>
                <a:gd name="T72" fmla="*/ 294 w 76"/>
                <a:gd name="T73" fmla="*/ 21798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82" name="Freeform 68" descr="Large checker board"/>
            <p:cNvSpPr>
              <a:spLocks/>
            </p:cNvSpPr>
            <p:nvPr/>
          </p:nvSpPr>
          <p:spPr bwMode="auto">
            <a:xfrm>
              <a:off x="4660" y="2434"/>
              <a:ext cx="80" cy="91"/>
            </a:xfrm>
            <a:custGeom>
              <a:avLst/>
              <a:gdLst>
                <a:gd name="T0" fmla="*/ 651 w 73"/>
                <a:gd name="T1" fmla="*/ 27891 h 73"/>
                <a:gd name="T2" fmla="*/ 647 w 73"/>
                <a:gd name="T3" fmla="*/ 25228 h 73"/>
                <a:gd name="T4" fmla="*/ 613 w 73"/>
                <a:gd name="T5" fmla="*/ 26293 h 73"/>
                <a:gd name="T6" fmla="*/ 387 w 73"/>
                <a:gd name="T7" fmla="*/ 21425 h 73"/>
                <a:gd name="T8" fmla="*/ 411 w 73"/>
                <a:gd name="T9" fmla="*/ 16037 h 73"/>
                <a:gd name="T10" fmla="*/ 340 w 73"/>
                <a:gd name="T11" fmla="*/ 12792 h 73"/>
                <a:gd name="T12" fmla="*/ 268 w 73"/>
                <a:gd name="T13" fmla="*/ 14099 h 73"/>
                <a:gd name="T14" fmla="*/ 214 w 73"/>
                <a:gd name="T15" fmla="*/ 14099 h 73"/>
                <a:gd name="T16" fmla="*/ 195 w 73"/>
                <a:gd name="T17" fmla="*/ 15353 h 73"/>
                <a:gd name="T18" fmla="*/ 123 w 73"/>
                <a:gd name="T19" fmla="*/ 12792 h 73"/>
                <a:gd name="T20" fmla="*/ 4 w 73"/>
                <a:gd name="T21" fmla="*/ 17010 h 73"/>
                <a:gd name="T22" fmla="*/ 0 w 73"/>
                <a:gd name="T23" fmla="*/ 18719 h 73"/>
                <a:gd name="T24" fmla="*/ 2 w 73"/>
                <a:gd name="T25" fmla="*/ 13645 h 73"/>
                <a:gd name="T26" fmla="*/ 195 w 73"/>
                <a:gd name="T27" fmla="*/ 9880 h 73"/>
                <a:gd name="T28" fmla="*/ 268 w 73"/>
                <a:gd name="T29" fmla="*/ 6641 h 73"/>
                <a:gd name="T30" fmla="*/ 340 w 73"/>
                <a:gd name="T31" fmla="*/ 10946 h 73"/>
                <a:gd name="T32" fmla="*/ 411 w 73"/>
                <a:gd name="T33" fmla="*/ 9880 h 73"/>
                <a:gd name="T34" fmla="*/ 481 w 73"/>
                <a:gd name="T35" fmla="*/ 7926 h 73"/>
                <a:gd name="T36" fmla="*/ 493 w 73"/>
                <a:gd name="T37" fmla="*/ 5100 h 73"/>
                <a:gd name="T38" fmla="*/ 590 w 73"/>
                <a:gd name="T39" fmla="*/ 5100 h 73"/>
                <a:gd name="T40" fmla="*/ 613 w 73"/>
                <a:gd name="T41" fmla="*/ 5100 h 73"/>
                <a:gd name="T42" fmla="*/ 613 w 73"/>
                <a:gd name="T43" fmla="*/ 0 h 73"/>
                <a:gd name="T44" fmla="*/ 755 w 73"/>
                <a:gd name="T45" fmla="*/ 2633 h 73"/>
                <a:gd name="T46" fmla="*/ 779 w 73"/>
                <a:gd name="T47" fmla="*/ 7926 h 73"/>
                <a:gd name="T48" fmla="*/ 856 w 73"/>
                <a:gd name="T49" fmla="*/ 16037 h 73"/>
                <a:gd name="T50" fmla="*/ 807 w 73"/>
                <a:gd name="T51" fmla="*/ 19991 h 73"/>
                <a:gd name="T52" fmla="*/ 807 w 73"/>
                <a:gd name="T53" fmla="*/ 22720 h 73"/>
                <a:gd name="T54" fmla="*/ 713 w 73"/>
                <a:gd name="T55" fmla="*/ 17010 h 73"/>
                <a:gd name="T56" fmla="*/ 647 w 73"/>
                <a:gd name="T57" fmla="*/ 18719 h 73"/>
                <a:gd name="T58" fmla="*/ 709 w 73"/>
                <a:gd name="T59" fmla="*/ 22720 h 73"/>
                <a:gd name="T60" fmla="*/ 651 w 73"/>
                <a:gd name="T61" fmla="*/ 2789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83" name="Freeform 69"/>
            <p:cNvSpPr>
              <a:spLocks/>
            </p:cNvSpPr>
            <p:nvPr/>
          </p:nvSpPr>
          <p:spPr bwMode="auto">
            <a:xfrm>
              <a:off x="4663" y="2408"/>
              <a:ext cx="16" cy="38"/>
            </a:xfrm>
            <a:custGeom>
              <a:avLst/>
              <a:gdLst>
                <a:gd name="T0" fmla="*/ 514 w 14"/>
                <a:gd name="T1" fmla="*/ 0 h 31"/>
                <a:gd name="T2" fmla="*/ 450 w 14"/>
                <a:gd name="T3" fmla="*/ 5758 h 31"/>
                <a:gd name="T4" fmla="*/ 450 w 14"/>
                <a:gd name="T5" fmla="*/ 7681 h 31"/>
                <a:gd name="T6" fmla="*/ 0 w 14"/>
                <a:gd name="T7" fmla="*/ 5365 h 31"/>
                <a:gd name="T8" fmla="*/ 3 w 14"/>
                <a:gd name="T9" fmla="*/ 4231 h 31"/>
                <a:gd name="T10" fmla="*/ 243 w 14"/>
                <a:gd name="T11" fmla="*/ 0 h 31"/>
                <a:gd name="T12" fmla="*/ 514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38984" name="Freeform 70"/>
            <p:cNvSpPr>
              <a:spLocks/>
            </p:cNvSpPr>
            <p:nvPr/>
          </p:nvSpPr>
          <p:spPr bwMode="auto">
            <a:xfrm>
              <a:off x="4691" y="2370"/>
              <a:ext cx="28" cy="35"/>
            </a:xfrm>
            <a:custGeom>
              <a:avLst/>
              <a:gdLst>
                <a:gd name="T0" fmla="*/ 140 w 26"/>
                <a:gd name="T1" fmla="*/ 10838 h 28"/>
                <a:gd name="T2" fmla="*/ 84 w 26"/>
                <a:gd name="T3" fmla="*/ 7701 h 28"/>
                <a:gd name="T4" fmla="*/ 0 w 26"/>
                <a:gd name="T5" fmla="*/ 1111 h 28"/>
                <a:gd name="T6" fmla="*/ 97 w 26"/>
                <a:gd name="T7" fmla="*/ 0 h 28"/>
                <a:gd name="T8" fmla="*/ 140 w 26"/>
                <a:gd name="T9" fmla="*/ 4929 h 28"/>
                <a:gd name="T10" fmla="*/ 190 w 26"/>
                <a:gd name="T11" fmla="*/ 11735 h 28"/>
                <a:gd name="T12" fmla="*/ 140 w 26"/>
                <a:gd name="T13" fmla="*/ 10838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38985" name="Freeform 71"/>
            <p:cNvSpPr>
              <a:spLocks/>
            </p:cNvSpPr>
            <p:nvPr/>
          </p:nvSpPr>
          <p:spPr bwMode="auto">
            <a:xfrm>
              <a:off x="4651" y="2387"/>
              <a:ext cx="20" cy="29"/>
            </a:xfrm>
            <a:custGeom>
              <a:avLst/>
              <a:gdLst>
                <a:gd name="T0" fmla="*/ 71 w 19"/>
                <a:gd name="T1" fmla="*/ 2034 h 23"/>
                <a:gd name="T2" fmla="*/ 3 w 19"/>
                <a:gd name="T3" fmla="*/ 0 h 23"/>
                <a:gd name="T4" fmla="*/ 0 w 19"/>
                <a:gd name="T5" fmla="*/ 0 h 23"/>
                <a:gd name="T6" fmla="*/ 5 w 19"/>
                <a:gd name="T7" fmla="*/ 12176 h 23"/>
                <a:gd name="T8" fmla="*/ 71 w 19"/>
                <a:gd name="T9" fmla="*/ 3820 h 23"/>
                <a:gd name="T10" fmla="*/ 71 w 19"/>
                <a:gd name="T11" fmla="*/ 2034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38986" name="Freeform 72"/>
            <p:cNvSpPr>
              <a:spLocks/>
            </p:cNvSpPr>
            <p:nvPr/>
          </p:nvSpPr>
          <p:spPr bwMode="auto">
            <a:xfrm>
              <a:off x="4575" y="2399"/>
              <a:ext cx="39" cy="62"/>
            </a:xfrm>
            <a:custGeom>
              <a:avLst/>
              <a:gdLst>
                <a:gd name="T0" fmla="*/ 640 w 35"/>
                <a:gd name="T1" fmla="*/ 4561 h 50"/>
                <a:gd name="T2" fmla="*/ 391 w 35"/>
                <a:gd name="T3" fmla="*/ 9848 h 50"/>
                <a:gd name="T4" fmla="*/ 216 w 35"/>
                <a:gd name="T5" fmla="*/ 12474 h 50"/>
                <a:gd name="T6" fmla="*/ 0 w 35"/>
                <a:gd name="T7" fmla="*/ 16580 h 50"/>
                <a:gd name="T8" fmla="*/ 0 w 35"/>
                <a:gd name="T9" fmla="*/ 15468 h 50"/>
                <a:gd name="T10" fmla="*/ 216 w 35"/>
                <a:gd name="T11" fmla="*/ 10996 h 50"/>
                <a:gd name="T12" fmla="*/ 436 w 35"/>
                <a:gd name="T13" fmla="*/ 6494 h 50"/>
                <a:gd name="T14" fmla="*/ 515 w 35"/>
                <a:gd name="T15" fmla="*/ 2392 h 50"/>
                <a:gd name="T16" fmla="*/ 574 w 35"/>
                <a:gd name="T17" fmla="*/ 0 h 50"/>
                <a:gd name="T18" fmla="*/ 640 w 35"/>
                <a:gd name="T19" fmla="*/ 4561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38987" name="Freeform 73"/>
            <p:cNvSpPr>
              <a:spLocks/>
            </p:cNvSpPr>
            <p:nvPr/>
          </p:nvSpPr>
          <p:spPr bwMode="auto">
            <a:xfrm>
              <a:off x="4620" y="2352"/>
              <a:ext cx="21" cy="27"/>
            </a:xfrm>
            <a:custGeom>
              <a:avLst/>
              <a:gdLst>
                <a:gd name="T0" fmla="*/ 281 w 19"/>
                <a:gd name="T1" fmla="*/ 3695 h 22"/>
                <a:gd name="T2" fmla="*/ 254 w 19"/>
                <a:gd name="T3" fmla="*/ 5566 h 22"/>
                <a:gd name="T4" fmla="*/ 103 w 19"/>
                <a:gd name="T5" fmla="*/ 2453 h 22"/>
                <a:gd name="T6" fmla="*/ 0 w 19"/>
                <a:gd name="T7" fmla="*/ 0 h 22"/>
                <a:gd name="T8" fmla="*/ 254 w 19"/>
                <a:gd name="T9" fmla="*/ 0 h 22"/>
                <a:gd name="T10" fmla="*/ 281 w 19"/>
                <a:gd name="T11" fmla="*/ 3695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38988" name="Freeform 74"/>
            <p:cNvSpPr>
              <a:spLocks/>
            </p:cNvSpPr>
            <p:nvPr/>
          </p:nvSpPr>
          <p:spPr bwMode="auto">
            <a:xfrm>
              <a:off x="4694" y="2396"/>
              <a:ext cx="18" cy="28"/>
            </a:xfrm>
            <a:custGeom>
              <a:avLst/>
              <a:gdLst>
                <a:gd name="T0" fmla="*/ 56 w 17"/>
                <a:gd name="T1" fmla="*/ 2 h 23"/>
                <a:gd name="T2" fmla="*/ 74 w 17"/>
                <a:gd name="T3" fmla="*/ 4282 h 23"/>
                <a:gd name="T4" fmla="*/ 56 w 17"/>
                <a:gd name="T5" fmla="*/ 4282 h 23"/>
                <a:gd name="T6" fmla="*/ 56 w 17"/>
                <a:gd name="T7" fmla="*/ 4614 h 23"/>
                <a:gd name="T8" fmla="*/ 5 w 17"/>
                <a:gd name="T9" fmla="*/ 1725 h 23"/>
                <a:gd name="T10" fmla="*/ 0 w 17"/>
                <a:gd name="T11" fmla="*/ 0 h 23"/>
                <a:gd name="T12" fmla="*/ 56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38989" name="Freeform 75" descr="Large checker board"/>
            <p:cNvSpPr>
              <a:spLocks/>
            </p:cNvSpPr>
            <p:nvPr/>
          </p:nvSpPr>
          <p:spPr bwMode="auto">
            <a:xfrm>
              <a:off x="4671" y="2372"/>
              <a:ext cx="17" cy="15"/>
            </a:xfrm>
            <a:custGeom>
              <a:avLst/>
              <a:gdLst>
                <a:gd name="T0" fmla="*/ 435 w 15"/>
                <a:gd name="T1" fmla="*/ 5016 h 12"/>
                <a:gd name="T2" fmla="*/ 3 w 15"/>
                <a:gd name="T3" fmla="*/ 2744 h 12"/>
                <a:gd name="T4" fmla="*/ 0 w 15"/>
                <a:gd name="T5" fmla="*/ 2744 h 12"/>
                <a:gd name="T6" fmla="*/ 0 w 15"/>
                <a:gd name="T7" fmla="*/ 0 h 12"/>
                <a:gd name="T8" fmla="*/ 435 w 15"/>
                <a:gd name="T9" fmla="*/ 5016 h 12"/>
                <a:gd name="T10" fmla="*/ 435 w 15"/>
                <a:gd name="T11" fmla="*/ 5016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90" name="Freeform 76"/>
            <p:cNvSpPr>
              <a:spLocks/>
            </p:cNvSpPr>
            <p:nvPr/>
          </p:nvSpPr>
          <p:spPr bwMode="auto">
            <a:xfrm>
              <a:off x="4688" y="2424"/>
              <a:ext cx="16" cy="7"/>
            </a:xfrm>
            <a:custGeom>
              <a:avLst/>
              <a:gdLst>
                <a:gd name="T0" fmla="*/ 514 w 14"/>
                <a:gd name="T1" fmla="*/ 45860 h 5"/>
                <a:gd name="T2" fmla="*/ 318 w 14"/>
                <a:gd name="T3" fmla="*/ 0 h 5"/>
                <a:gd name="T4" fmla="*/ 0 w 14"/>
                <a:gd name="T5" fmla="*/ 45860 h 5"/>
                <a:gd name="T6" fmla="*/ 514 w 14"/>
                <a:gd name="T7" fmla="*/ 45860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38991" name="Freeform 77"/>
            <p:cNvSpPr>
              <a:spLocks/>
            </p:cNvSpPr>
            <p:nvPr/>
          </p:nvSpPr>
          <p:spPr bwMode="auto">
            <a:xfrm>
              <a:off x="4679" y="2399"/>
              <a:ext cx="12" cy="40"/>
            </a:xfrm>
            <a:custGeom>
              <a:avLst/>
              <a:gdLst>
                <a:gd name="T0" fmla="*/ 1331 w 10"/>
                <a:gd name="T1" fmla="*/ 0 h 33"/>
                <a:gd name="T2" fmla="*/ 1331 w 10"/>
                <a:gd name="T3" fmla="*/ 1845 h 33"/>
                <a:gd name="T4" fmla="*/ 642 w 10"/>
                <a:gd name="T5" fmla="*/ 3644 h 33"/>
                <a:gd name="T6" fmla="*/ 0 w 10"/>
                <a:gd name="T7" fmla="*/ 5851 h 33"/>
                <a:gd name="T8" fmla="*/ 642 w 10"/>
                <a:gd name="T9" fmla="*/ 3006 h 33"/>
                <a:gd name="T10" fmla="*/ 1331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38992" name="Freeform 78" descr="Large checker board"/>
            <p:cNvSpPr>
              <a:spLocks/>
            </p:cNvSpPr>
            <p:nvPr/>
          </p:nvSpPr>
          <p:spPr bwMode="auto">
            <a:xfrm>
              <a:off x="4205" y="2197"/>
              <a:ext cx="152" cy="322"/>
            </a:xfrm>
            <a:custGeom>
              <a:avLst/>
              <a:gdLst>
                <a:gd name="T0" fmla="*/ 734 w 137"/>
                <a:gd name="T1" fmla="*/ 59185 h 260"/>
                <a:gd name="T2" fmla="*/ 868 w 137"/>
                <a:gd name="T3" fmla="*/ 49846 h 260"/>
                <a:gd name="T4" fmla="*/ 868 w 137"/>
                <a:gd name="T5" fmla="*/ 40357 h 260"/>
                <a:gd name="T6" fmla="*/ 1112 w 137"/>
                <a:gd name="T7" fmla="*/ 44168 h 260"/>
                <a:gd name="T8" fmla="*/ 1551 w 137"/>
                <a:gd name="T9" fmla="*/ 48234 h 260"/>
                <a:gd name="T10" fmla="*/ 1551 w 137"/>
                <a:gd name="T11" fmla="*/ 45707 h 260"/>
                <a:gd name="T12" fmla="*/ 1622 w 137"/>
                <a:gd name="T13" fmla="*/ 35092 h 260"/>
                <a:gd name="T14" fmla="*/ 2183 w 137"/>
                <a:gd name="T15" fmla="*/ 35092 h 260"/>
                <a:gd name="T16" fmla="*/ 2211 w 137"/>
                <a:gd name="T17" fmla="*/ 26935 h 260"/>
                <a:gd name="T18" fmla="*/ 1911 w 137"/>
                <a:gd name="T19" fmla="*/ 16582 h 260"/>
                <a:gd name="T20" fmla="*/ 1488 w 137"/>
                <a:gd name="T21" fmla="*/ 12994 h 260"/>
                <a:gd name="T22" fmla="*/ 1209 w 137"/>
                <a:gd name="T23" fmla="*/ 12994 h 260"/>
                <a:gd name="T24" fmla="*/ 965 w 137"/>
                <a:gd name="T25" fmla="*/ 10794 h 260"/>
                <a:gd name="T26" fmla="*/ 734 w 137"/>
                <a:gd name="T27" fmla="*/ 4460 h 260"/>
                <a:gd name="T28" fmla="*/ 597 w 137"/>
                <a:gd name="T29" fmla="*/ 0 h 260"/>
                <a:gd name="T30" fmla="*/ 392 w 137"/>
                <a:gd name="T31" fmla="*/ 4134 h 260"/>
                <a:gd name="T32" fmla="*/ 4 w 137"/>
                <a:gd name="T33" fmla="*/ 10794 h 260"/>
                <a:gd name="T34" fmla="*/ 171 w 137"/>
                <a:gd name="T35" fmla="*/ 16582 h 260"/>
                <a:gd name="T36" fmla="*/ 485 w 137"/>
                <a:gd name="T37" fmla="*/ 23252 h 260"/>
                <a:gd name="T38" fmla="*/ 392 w 137"/>
                <a:gd name="T39" fmla="*/ 28797 h 260"/>
                <a:gd name="T40" fmla="*/ 538 w 137"/>
                <a:gd name="T41" fmla="*/ 36785 h 260"/>
                <a:gd name="T42" fmla="*/ 734 w 137"/>
                <a:gd name="T43" fmla="*/ 44894 h 260"/>
                <a:gd name="T44" fmla="*/ 734 w 137"/>
                <a:gd name="T45" fmla="*/ 54173 h 260"/>
                <a:gd name="T46" fmla="*/ 597 w 137"/>
                <a:gd name="T47" fmla="*/ 58698 h 260"/>
                <a:gd name="T48" fmla="*/ 538 w 137"/>
                <a:gd name="T49" fmla="*/ 70104 h 260"/>
                <a:gd name="T50" fmla="*/ 734 w 137"/>
                <a:gd name="T51" fmla="*/ 72695 h 260"/>
                <a:gd name="T52" fmla="*/ 923 w 137"/>
                <a:gd name="T53" fmla="*/ 77031 h 260"/>
                <a:gd name="T54" fmla="*/ 1090 w 137"/>
                <a:gd name="T55" fmla="*/ 79748 h 260"/>
                <a:gd name="T56" fmla="*/ 1311 w 137"/>
                <a:gd name="T57" fmla="*/ 83763 h 260"/>
                <a:gd name="T58" fmla="*/ 1551 w 137"/>
                <a:gd name="T59" fmla="*/ 81554 h 260"/>
                <a:gd name="T60" fmla="*/ 1234 w 137"/>
                <a:gd name="T61" fmla="*/ 77436 h 260"/>
                <a:gd name="T62" fmla="*/ 1068 w 137"/>
                <a:gd name="T63" fmla="*/ 70104 h 260"/>
                <a:gd name="T64" fmla="*/ 812 w 137"/>
                <a:gd name="T65" fmla="*/ 64635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93" name="Freeform 79" descr="Large checker board"/>
            <p:cNvSpPr>
              <a:spLocks/>
            </p:cNvSpPr>
            <p:nvPr/>
          </p:nvSpPr>
          <p:spPr bwMode="auto">
            <a:xfrm>
              <a:off x="4275" y="2133"/>
              <a:ext cx="154" cy="322"/>
            </a:xfrm>
            <a:custGeom>
              <a:avLst/>
              <a:gdLst>
                <a:gd name="T0" fmla="*/ 987 w 137"/>
                <a:gd name="T1" fmla="*/ 16093 h 260"/>
                <a:gd name="T2" fmla="*/ 618 w 137"/>
                <a:gd name="T3" fmla="*/ 14341 h 260"/>
                <a:gd name="T4" fmla="*/ 253 w 137"/>
                <a:gd name="T5" fmla="*/ 9080 h 260"/>
                <a:gd name="T6" fmla="*/ 4 w 137"/>
                <a:gd name="T7" fmla="*/ 4134 h 260"/>
                <a:gd name="T8" fmla="*/ 363 w 137"/>
                <a:gd name="T9" fmla="*/ 4134 h 260"/>
                <a:gd name="T10" fmla="*/ 618 w 137"/>
                <a:gd name="T11" fmla="*/ 4134 h 260"/>
                <a:gd name="T12" fmla="*/ 781 w 137"/>
                <a:gd name="T13" fmla="*/ 4134 h 260"/>
                <a:gd name="T14" fmla="*/ 1170 w 137"/>
                <a:gd name="T15" fmla="*/ 2 h 260"/>
                <a:gd name="T16" fmla="*/ 1661 w 137"/>
                <a:gd name="T17" fmla="*/ 6841 h 260"/>
                <a:gd name="T18" fmla="*/ 2156 w 137"/>
                <a:gd name="T19" fmla="*/ 10794 h 260"/>
                <a:gd name="T20" fmla="*/ 1772 w 137"/>
                <a:gd name="T21" fmla="*/ 13927 h 260"/>
                <a:gd name="T22" fmla="*/ 1661 w 137"/>
                <a:gd name="T23" fmla="*/ 18775 h 260"/>
                <a:gd name="T24" fmla="*/ 1772 w 137"/>
                <a:gd name="T25" fmla="*/ 29702 h 260"/>
                <a:gd name="T26" fmla="*/ 2099 w 137"/>
                <a:gd name="T27" fmla="*/ 35092 h 260"/>
                <a:gd name="T28" fmla="*/ 2624 w 137"/>
                <a:gd name="T29" fmla="*/ 41782 h 260"/>
                <a:gd name="T30" fmla="*/ 3063 w 137"/>
                <a:gd name="T31" fmla="*/ 53430 h 260"/>
                <a:gd name="T32" fmla="*/ 3201 w 137"/>
                <a:gd name="T33" fmla="*/ 63175 h 260"/>
                <a:gd name="T34" fmla="*/ 3180 w 137"/>
                <a:gd name="T35" fmla="*/ 67635 h 260"/>
                <a:gd name="T36" fmla="*/ 2624 w 137"/>
                <a:gd name="T37" fmla="*/ 73981 h 260"/>
                <a:gd name="T38" fmla="*/ 2394 w 137"/>
                <a:gd name="T39" fmla="*/ 74599 h 260"/>
                <a:gd name="T40" fmla="*/ 2334 w 137"/>
                <a:gd name="T41" fmla="*/ 77031 h 260"/>
                <a:gd name="T42" fmla="*/ 2156 w 137"/>
                <a:gd name="T43" fmla="*/ 79366 h 260"/>
                <a:gd name="T44" fmla="*/ 1706 w 137"/>
                <a:gd name="T45" fmla="*/ 83763 h 260"/>
                <a:gd name="T46" fmla="*/ 1500 w 137"/>
                <a:gd name="T47" fmla="*/ 73981 h 260"/>
                <a:gd name="T48" fmla="*/ 1847 w 137"/>
                <a:gd name="T49" fmla="*/ 71649 h 260"/>
                <a:gd name="T50" fmla="*/ 1995 w 137"/>
                <a:gd name="T51" fmla="*/ 67635 h 260"/>
                <a:gd name="T52" fmla="*/ 2517 w 137"/>
                <a:gd name="T53" fmla="*/ 64084 h 260"/>
                <a:gd name="T54" fmla="*/ 2517 w 137"/>
                <a:gd name="T55" fmla="*/ 54700 h 260"/>
                <a:gd name="T56" fmla="*/ 2394 w 137"/>
                <a:gd name="T57" fmla="*/ 44817 h 260"/>
                <a:gd name="T58" fmla="*/ 2334 w 137"/>
                <a:gd name="T59" fmla="*/ 41782 h 260"/>
                <a:gd name="T60" fmla="*/ 1847 w 137"/>
                <a:gd name="T61" fmla="*/ 34027 h 260"/>
                <a:gd name="T62" fmla="*/ 1399 w 137"/>
                <a:gd name="T63" fmla="*/ 26935 h 260"/>
                <a:gd name="T64" fmla="*/ 943 w 137"/>
                <a:gd name="T65" fmla="*/ 20536 h 260"/>
                <a:gd name="T66" fmla="*/ 1109 w 137"/>
                <a:gd name="T67" fmla="*/ 18474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8994" name="Freeform 80"/>
            <p:cNvSpPr>
              <a:spLocks/>
            </p:cNvSpPr>
            <p:nvPr/>
          </p:nvSpPr>
          <p:spPr bwMode="auto">
            <a:xfrm>
              <a:off x="3388" y="2071"/>
              <a:ext cx="10" cy="31"/>
            </a:xfrm>
            <a:custGeom>
              <a:avLst/>
              <a:gdLst>
                <a:gd name="T0" fmla="*/ 120 w 9"/>
                <a:gd name="T1" fmla="*/ 2971 h 26"/>
                <a:gd name="T2" fmla="*/ 4 w 9"/>
                <a:gd name="T3" fmla="*/ 2971 h 26"/>
                <a:gd name="T4" fmla="*/ 0 w 9"/>
                <a:gd name="T5" fmla="*/ 2922 h 26"/>
                <a:gd name="T6" fmla="*/ 0 w 9"/>
                <a:gd name="T7" fmla="*/ 853 h 26"/>
                <a:gd name="T8" fmla="*/ 4 w 9"/>
                <a:gd name="T9" fmla="*/ 0 h 26"/>
                <a:gd name="T10" fmla="*/ 148 w 9"/>
                <a:gd name="T11" fmla="*/ 1728 h 26"/>
                <a:gd name="T12" fmla="*/ 120 w 9"/>
                <a:gd name="T13" fmla="*/ 2971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38995" name="Freeform 81"/>
            <p:cNvSpPr>
              <a:spLocks/>
            </p:cNvSpPr>
            <p:nvPr/>
          </p:nvSpPr>
          <p:spPr bwMode="auto">
            <a:xfrm>
              <a:off x="3237" y="1772"/>
              <a:ext cx="356" cy="320"/>
            </a:xfrm>
            <a:custGeom>
              <a:avLst/>
              <a:gdLst>
                <a:gd name="T0" fmla="*/ 683 w 319"/>
                <a:gd name="T1" fmla="*/ 34850 h 258"/>
                <a:gd name="T2" fmla="*/ 720 w 319"/>
                <a:gd name="T3" fmla="*/ 26132 h 258"/>
                <a:gd name="T4" fmla="*/ 548 w 319"/>
                <a:gd name="T5" fmla="*/ 21363 h 258"/>
                <a:gd name="T6" fmla="*/ 107 w 319"/>
                <a:gd name="T7" fmla="*/ 10094 h 258"/>
                <a:gd name="T8" fmla="*/ 0 w 319"/>
                <a:gd name="T9" fmla="*/ 1586 h 258"/>
                <a:gd name="T10" fmla="*/ 133 w 319"/>
                <a:gd name="T11" fmla="*/ 0 h 258"/>
                <a:gd name="T12" fmla="*/ 494 w 319"/>
                <a:gd name="T13" fmla="*/ 4655 h 258"/>
                <a:gd name="T14" fmla="*/ 1056 w 319"/>
                <a:gd name="T15" fmla="*/ 0 h 258"/>
                <a:gd name="T16" fmla="*/ 1101 w 319"/>
                <a:gd name="T17" fmla="*/ 4226 h 258"/>
                <a:gd name="T18" fmla="*/ 1520 w 319"/>
                <a:gd name="T19" fmla="*/ 12520 h 258"/>
                <a:gd name="T20" fmla="*/ 2128 w 319"/>
                <a:gd name="T21" fmla="*/ 16950 h 258"/>
                <a:gd name="T22" fmla="*/ 2661 w 319"/>
                <a:gd name="T23" fmla="*/ 17224 h 258"/>
                <a:gd name="T24" fmla="*/ 2864 w 319"/>
                <a:gd name="T25" fmla="*/ 16100 h 258"/>
                <a:gd name="T26" fmla="*/ 2994 w 319"/>
                <a:gd name="T27" fmla="*/ 13666 h 258"/>
                <a:gd name="T28" fmla="*/ 3479 w 319"/>
                <a:gd name="T29" fmla="*/ 9908 h 258"/>
                <a:gd name="T30" fmla="*/ 4177 w 319"/>
                <a:gd name="T31" fmla="*/ 12289 h 258"/>
                <a:gd name="T32" fmla="*/ 4728 w 319"/>
                <a:gd name="T33" fmla="*/ 17224 h 258"/>
                <a:gd name="T34" fmla="*/ 5082 w 319"/>
                <a:gd name="T35" fmla="*/ 23671 h 258"/>
                <a:gd name="T36" fmla="*/ 5042 w 319"/>
                <a:gd name="T37" fmla="*/ 31759 h 258"/>
                <a:gd name="T38" fmla="*/ 5125 w 319"/>
                <a:gd name="T39" fmla="*/ 36414 h 258"/>
                <a:gd name="T40" fmla="*/ 5184 w 319"/>
                <a:gd name="T41" fmla="*/ 41906 h 258"/>
                <a:gd name="T42" fmla="*/ 5498 w 319"/>
                <a:gd name="T43" fmla="*/ 49053 h 258"/>
                <a:gd name="T44" fmla="*/ 5365 w 319"/>
                <a:gd name="T45" fmla="*/ 58287 h 258"/>
                <a:gd name="T46" fmla="*/ 5785 w 319"/>
                <a:gd name="T47" fmla="*/ 66693 h 258"/>
                <a:gd name="T48" fmla="*/ 6073 w 319"/>
                <a:gd name="T49" fmla="*/ 73739 h 258"/>
                <a:gd name="T50" fmla="*/ 6174 w 319"/>
                <a:gd name="T51" fmla="*/ 77777 h 258"/>
                <a:gd name="T52" fmla="*/ 5802 w 319"/>
                <a:gd name="T53" fmla="*/ 81888 h 258"/>
                <a:gd name="T54" fmla="*/ 5498 w 319"/>
                <a:gd name="T55" fmla="*/ 85944 h 258"/>
                <a:gd name="T56" fmla="*/ 4807 w 319"/>
                <a:gd name="T57" fmla="*/ 83170 h 258"/>
                <a:gd name="T58" fmla="*/ 4399 w 319"/>
                <a:gd name="T59" fmla="*/ 78479 h 258"/>
                <a:gd name="T60" fmla="*/ 4029 w 319"/>
                <a:gd name="T61" fmla="*/ 76894 h 258"/>
                <a:gd name="T62" fmla="*/ 3300 w 319"/>
                <a:gd name="T63" fmla="*/ 76207 h 258"/>
                <a:gd name="T64" fmla="*/ 2793 w 319"/>
                <a:gd name="T65" fmla="*/ 70784 h 258"/>
                <a:gd name="T66" fmla="*/ 2384 w 319"/>
                <a:gd name="T67" fmla="*/ 62708 h 258"/>
                <a:gd name="T68" fmla="*/ 2010 w 319"/>
                <a:gd name="T69" fmla="*/ 57070 h 258"/>
                <a:gd name="T70" fmla="*/ 1893 w 319"/>
                <a:gd name="T71" fmla="*/ 54722 h 258"/>
                <a:gd name="T72" fmla="*/ 1733 w 319"/>
                <a:gd name="T73" fmla="*/ 58287 h 258"/>
                <a:gd name="T74" fmla="*/ 1520 w 319"/>
                <a:gd name="T75" fmla="*/ 51769 h 258"/>
                <a:gd name="T76" fmla="*/ 1392 w 319"/>
                <a:gd name="T77" fmla="*/ 47038 h 258"/>
                <a:gd name="T78" fmla="*/ 1101 w 319"/>
                <a:gd name="T79" fmla="*/ 41392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38996" name="Freeform 82"/>
            <p:cNvSpPr>
              <a:spLocks/>
            </p:cNvSpPr>
            <p:nvPr/>
          </p:nvSpPr>
          <p:spPr bwMode="auto">
            <a:xfrm>
              <a:off x="3165" y="1825"/>
              <a:ext cx="173" cy="181"/>
            </a:xfrm>
            <a:custGeom>
              <a:avLst/>
              <a:gdLst>
                <a:gd name="T0" fmla="*/ 2282 w 154"/>
                <a:gd name="T1" fmla="*/ 20292 h 146"/>
                <a:gd name="T2" fmla="*/ 2282 w 154"/>
                <a:gd name="T3" fmla="*/ 16988 h 146"/>
                <a:gd name="T4" fmla="*/ 2360 w 154"/>
                <a:gd name="T5" fmla="*/ 11432 h 146"/>
                <a:gd name="T6" fmla="*/ 2360 w 154"/>
                <a:gd name="T7" fmla="*/ 9221 h 146"/>
                <a:gd name="T8" fmla="*/ 2123 w 154"/>
                <a:gd name="T9" fmla="*/ 7002 h 146"/>
                <a:gd name="T10" fmla="*/ 1808 w 154"/>
                <a:gd name="T11" fmla="*/ 0 h 146"/>
                <a:gd name="T12" fmla="*/ 1609 w 154"/>
                <a:gd name="T13" fmla="*/ 2 h 146"/>
                <a:gd name="T14" fmla="*/ 1503 w 154"/>
                <a:gd name="T15" fmla="*/ 0 h 146"/>
                <a:gd name="T16" fmla="*/ 1102 w 154"/>
                <a:gd name="T17" fmla="*/ 0 h 146"/>
                <a:gd name="T18" fmla="*/ 1010 w 154"/>
                <a:gd name="T19" fmla="*/ 2 h 146"/>
                <a:gd name="T20" fmla="*/ 646 w 154"/>
                <a:gd name="T21" fmla="*/ 5261 h 146"/>
                <a:gd name="T22" fmla="*/ 646 w 154"/>
                <a:gd name="T23" fmla="*/ 10959 h 146"/>
                <a:gd name="T24" fmla="*/ 646 w 154"/>
                <a:gd name="T25" fmla="*/ 16368 h 146"/>
                <a:gd name="T26" fmla="*/ 321 w 154"/>
                <a:gd name="T27" fmla="*/ 19700 h 146"/>
                <a:gd name="T28" fmla="*/ 0 w 154"/>
                <a:gd name="T29" fmla="*/ 22339 h 146"/>
                <a:gd name="T30" fmla="*/ 157 w 154"/>
                <a:gd name="T31" fmla="*/ 29756 h 146"/>
                <a:gd name="T32" fmla="*/ 564 w 154"/>
                <a:gd name="T33" fmla="*/ 31188 h 146"/>
                <a:gd name="T34" fmla="*/ 899 w 154"/>
                <a:gd name="T35" fmla="*/ 34333 h 146"/>
                <a:gd name="T36" fmla="*/ 1187 w 154"/>
                <a:gd name="T37" fmla="*/ 36061 h 146"/>
                <a:gd name="T38" fmla="*/ 1503 w 154"/>
                <a:gd name="T39" fmla="*/ 38548 h 146"/>
                <a:gd name="T40" fmla="*/ 1856 w 154"/>
                <a:gd name="T41" fmla="*/ 43012 h 146"/>
                <a:gd name="T42" fmla="*/ 2233 w 154"/>
                <a:gd name="T43" fmla="*/ 46836 h 146"/>
                <a:gd name="T44" fmla="*/ 2880 w 154"/>
                <a:gd name="T45" fmla="*/ 48436 h 146"/>
                <a:gd name="T46" fmla="*/ 3045 w 154"/>
                <a:gd name="T47" fmla="*/ 43012 h 146"/>
                <a:gd name="T48" fmla="*/ 3334 w 154"/>
                <a:gd name="T49" fmla="*/ 42071 h 146"/>
                <a:gd name="T50" fmla="*/ 3558 w 154"/>
                <a:gd name="T51" fmla="*/ 43012 h 146"/>
                <a:gd name="T52" fmla="*/ 3439 w 154"/>
                <a:gd name="T53" fmla="*/ 40421 h 146"/>
                <a:gd name="T54" fmla="*/ 3295 w 154"/>
                <a:gd name="T55" fmla="*/ 36871 h 146"/>
                <a:gd name="T56" fmla="*/ 3167 w 154"/>
                <a:gd name="T57" fmla="*/ 36871 h 146"/>
                <a:gd name="T58" fmla="*/ 3167 w 154"/>
                <a:gd name="T59" fmla="*/ 32093 h 146"/>
                <a:gd name="T60" fmla="*/ 3045 w 154"/>
                <a:gd name="T61" fmla="*/ 29756 h 146"/>
                <a:gd name="T62" fmla="*/ 2813 w 154"/>
                <a:gd name="T63" fmla="*/ 26300 h 146"/>
                <a:gd name="T64" fmla="*/ 2489 w 154"/>
                <a:gd name="T65" fmla="*/ 24423 h 146"/>
                <a:gd name="T66" fmla="*/ 2282 w 154"/>
                <a:gd name="T67" fmla="*/ 20292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38997" name="Freeform 83"/>
            <p:cNvSpPr>
              <a:spLocks/>
            </p:cNvSpPr>
            <p:nvPr/>
          </p:nvSpPr>
          <p:spPr bwMode="auto">
            <a:xfrm>
              <a:off x="3306" y="1983"/>
              <a:ext cx="32" cy="32"/>
            </a:xfrm>
            <a:custGeom>
              <a:avLst/>
              <a:gdLst>
                <a:gd name="T0" fmla="*/ 339 w 29"/>
                <a:gd name="T1" fmla="*/ 2620 h 26"/>
                <a:gd name="T2" fmla="*/ 274 w 29"/>
                <a:gd name="T3" fmla="*/ 2620 h 26"/>
                <a:gd name="T4" fmla="*/ 274 w 29"/>
                <a:gd name="T5" fmla="*/ 3969 h 26"/>
                <a:gd name="T6" fmla="*/ 413 w 29"/>
                <a:gd name="T7" fmla="*/ 7110 h 26"/>
                <a:gd name="T8" fmla="*/ 248 w 29"/>
                <a:gd name="T9" fmla="*/ 6714 h 26"/>
                <a:gd name="T10" fmla="*/ 225 w 29"/>
                <a:gd name="T11" fmla="*/ 5003 h 26"/>
                <a:gd name="T12" fmla="*/ 0 w 29"/>
                <a:gd name="T13" fmla="*/ 5003 h 26"/>
                <a:gd name="T14" fmla="*/ 102 w 29"/>
                <a:gd name="T15" fmla="*/ 891 h 26"/>
                <a:gd name="T16" fmla="*/ 274 w 29"/>
                <a:gd name="T17" fmla="*/ 0 h 26"/>
                <a:gd name="T18" fmla="*/ 339 w 29"/>
                <a:gd name="T19" fmla="*/ 262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38998" name="Freeform 84"/>
            <p:cNvSpPr>
              <a:spLocks/>
            </p:cNvSpPr>
            <p:nvPr/>
          </p:nvSpPr>
          <p:spPr bwMode="auto">
            <a:xfrm>
              <a:off x="3876" y="1974"/>
              <a:ext cx="144" cy="88"/>
            </a:xfrm>
            <a:custGeom>
              <a:avLst/>
              <a:gdLst>
                <a:gd name="T0" fmla="*/ 1784 w 128"/>
                <a:gd name="T1" fmla="*/ 18823 h 71"/>
                <a:gd name="T2" fmla="*/ 1328 w 128"/>
                <a:gd name="T3" fmla="*/ 17961 h 71"/>
                <a:gd name="T4" fmla="*/ 927 w 128"/>
                <a:gd name="T5" fmla="*/ 16442 h 71"/>
                <a:gd name="T6" fmla="*/ 458 w 128"/>
                <a:gd name="T7" fmla="*/ 13495 h 71"/>
                <a:gd name="T8" fmla="*/ 0 w 128"/>
                <a:gd name="T9" fmla="*/ 9946 h 71"/>
                <a:gd name="T10" fmla="*/ 0 w 128"/>
                <a:gd name="T11" fmla="*/ 6435 h 71"/>
                <a:gd name="T12" fmla="*/ 159 w 128"/>
                <a:gd name="T13" fmla="*/ 1551 h 71"/>
                <a:gd name="T14" fmla="*/ 226 w 128"/>
                <a:gd name="T15" fmla="*/ 2382 h 71"/>
                <a:gd name="T16" fmla="*/ 407 w 128"/>
                <a:gd name="T17" fmla="*/ 0 h 71"/>
                <a:gd name="T18" fmla="*/ 696 w 128"/>
                <a:gd name="T19" fmla="*/ 2382 h 71"/>
                <a:gd name="T20" fmla="*/ 1205 w 128"/>
                <a:gd name="T21" fmla="*/ 7976 h 71"/>
                <a:gd name="T22" fmla="*/ 1328 w 128"/>
                <a:gd name="T23" fmla="*/ 7088 h 71"/>
                <a:gd name="T24" fmla="*/ 1410 w 128"/>
                <a:gd name="T25" fmla="*/ 8635 h 71"/>
                <a:gd name="T26" fmla="*/ 1784 w 128"/>
                <a:gd name="T27" fmla="*/ 10888 h 71"/>
                <a:gd name="T28" fmla="*/ 1806 w 128"/>
                <a:gd name="T29" fmla="*/ 12327 h 71"/>
                <a:gd name="T30" fmla="*/ 2258 w 128"/>
                <a:gd name="T31" fmla="*/ 14097 h 71"/>
                <a:gd name="T32" fmla="*/ 2484 w 128"/>
                <a:gd name="T33" fmla="*/ 14980 h 71"/>
                <a:gd name="T34" fmla="*/ 3029 w 128"/>
                <a:gd name="T35" fmla="*/ 14980 h 71"/>
                <a:gd name="T36" fmla="*/ 3076 w 128"/>
                <a:gd name="T37" fmla="*/ 23330 h 71"/>
                <a:gd name="T38" fmla="*/ 2734 w 128"/>
                <a:gd name="T39" fmla="*/ 23330 h 71"/>
                <a:gd name="T40" fmla="*/ 2258 w 128"/>
                <a:gd name="T41" fmla="*/ 23013 h 71"/>
                <a:gd name="T42" fmla="*/ 1935 w 128"/>
                <a:gd name="T43" fmla="*/ 22120 h 71"/>
                <a:gd name="T44" fmla="*/ 1784 w 128"/>
                <a:gd name="T45" fmla="*/ 18823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38999" name="Freeform 85"/>
            <p:cNvSpPr>
              <a:spLocks/>
            </p:cNvSpPr>
            <p:nvPr/>
          </p:nvSpPr>
          <p:spPr bwMode="auto">
            <a:xfrm>
              <a:off x="3546" y="1831"/>
              <a:ext cx="259" cy="293"/>
            </a:xfrm>
            <a:custGeom>
              <a:avLst/>
              <a:gdLst>
                <a:gd name="T0" fmla="*/ 2202 w 231"/>
                <a:gd name="T1" fmla="*/ 73884 h 236"/>
                <a:gd name="T2" fmla="*/ 2542 w 231"/>
                <a:gd name="T3" fmla="*/ 79620 h 236"/>
                <a:gd name="T4" fmla="*/ 2933 w 231"/>
                <a:gd name="T5" fmla="*/ 79620 h 236"/>
                <a:gd name="T6" fmla="*/ 3257 w 231"/>
                <a:gd name="T7" fmla="*/ 77962 h 236"/>
                <a:gd name="T8" fmla="*/ 3688 w 231"/>
                <a:gd name="T9" fmla="*/ 76919 h 236"/>
                <a:gd name="T10" fmla="*/ 3359 w 231"/>
                <a:gd name="T11" fmla="*/ 68615 h 236"/>
                <a:gd name="T12" fmla="*/ 3068 w 231"/>
                <a:gd name="T13" fmla="*/ 62795 h 236"/>
                <a:gd name="T14" fmla="*/ 3359 w 231"/>
                <a:gd name="T15" fmla="*/ 55178 h 236"/>
                <a:gd name="T16" fmla="*/ 3918 w 231"/>
                <a:gd name="T17" fmla="*/ 50175 h 236"/>
                <a:gd name="T18" fmla="*/ 4325 w 231"/>
                <a:gd name="T19" fmla="*/ 40862 h 236"/>
                <a:gd name="T20" fmla="*/ 4363 w 231"/>
                <a:gd name="T21" fmla="*/ 32324 h 236"/>
                <a:gd name="T22" fmla="*/ 4479 w 231"/>
                <a:gd name="T23" fmla="*/ 27536 h 236"/>
                <a:gd name="T24" fmla="*/ 4161 w 231"/>
                <a:gd name="T25" fmla="*/ 24051 h 236"/>
                <a:gd name="T26" fmla="*/ 4095 w 231"/>
                <a:gd name="T27" fmla="*/ 18486 h 236"/>
                <a:gd name="T28" fmla="*/ 3918 w 231"/>
                <a:gd name="T29" fmla="*/ 13875 h 236"/>
                <a:gd name="T30" fmla="*/ 4736 w 231"/>
                <a:gd name="T31" fmla="*/ 13875 h 236"/>
                <a:gd name="T32" fmla="*/ 4591 w 231"/>
                <a:gd name="T33" fmla="*/ 6095 h 236"/>
                <a:gd name="T34" fmla="*/ 4266 w 231"/>
                <a:gd name="T35" fmla="*/ 1285 h 236"/>
                <a:gd name="T36" fmla="*/ 3470 w 231"/>
                <a:gd name="T37" fmla="*/ 1285 h 236"/>
                <a:gd name="T38" fmla="*/ 2897 w 231"/>
                <a:gd name="T39" fmla="*/ 6095 h 236"/>
                <a:gd name="T40" fmla="*/ 3027 w 231"/>
                <a:gd name="T41" fmla="*/ 15929 h 236"/>
                <a:gd name="T42" fmla="*/ 2633 w 231"/>
                <a:gd name="T43" fmla="*/ 18486 h 236"/>
                <a:gd name="T44" fmla="*/ 2584 w 231"/>
                <a:gd name="T45" fmla="*/ 25732 h 236"/>
                <a:gd name="T46" fmla="*/ 2202 w 231"/>
                <a:gd name="T47" fmla="*/ 32324 h 236"/>
                <a:gd name="T48" fmla="*/ 1798 w 231"/>
                <a:gd name="T49" fmla="*/ 36649 h 236"/>
                <a:gd name="T50" fmla="*/ 1752 w 231"/>
                <a:gd name="T51" fmla="*/ 42715 h 236"/>
                <a:gd name="T52" fmla="*/ 1085 w 231"/>
                <a:gd name="T53" fmla="*/ 46026 h 236"/>
                <a:gd name="T54" fmla="*/ 238 w 231"/>
                <a:gd name="T55" fmla="*/ 44515 h 236"/>
                <a:gd name="T56" fmla="*/ 189 w 231"/>
                <a:gd name="T57" fmla="*/ 46984 h 236"/>
                <a:gd name="T58" fmla="*/ 720 w 231"/>
                <a:gd name="T59" fmla="*/ 53727 h 236"/>
                <a:gd name="T60" fmla="*/ 916 w 231"/>
                <a:gd name="T61" fmla="*/ 61062 h 236"/>
                <a:gd name="T62" fmla="*/ 666 w 231"/>
                <a:gd name="T63" fmla="*/ 65323 h 236"/>
                <a:gd name="T64" fmla="*/ 473 w 231"/>
                <a:gd name="T65" fmla="*/ 72401 h 236"/>
                <a:gd name="T66" fmla="*/ 1138 w 231"/>
                <a:gd name="T67" fmla="*/ 71444 h 236"/>
                <a:gd name="T68" fmla="*/ 1752 w 231"/>
                <a:gd name="T69" fmla="*/ 7144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39000" name="Freeform 86"/>
            <p:cNvSpPr>
              <a:spLocks/>
            </p:cNvSpPr>
            <p:nvPr/>
          </p:nvSpPr>
          <p:spPr bwMode="auto">
            <a:xfrm>
              <a:off x="2935" y="1948"/>
              <a:ext cx="196" cy="219"/>
            </a:xfrm>
            <a:custGeom>
              <a:avLst/>
              <a:gdLst>
                <a:gd name="T0" fmla="*/ 3007 w 175"/>
                <a:gd name="T1" fmla="*/ 20763 h 177"/>
                <a:gd name="T2" fmla="*/ 2701 w 175"/>
                <a:gd name="T3" fmla="*/ 14679 h 177"/>
                <a:gd name="T4" fmla="*/ 2513 w 175"/>
                <a:gd name="T5" fmla="*/ 9589 h 177"/>
                <a:gd name="T6" fmla="*/ 2501 w 175"/>
                <a:gd name="T7" fmla="*/ 10451 h 177"/>
                <a:gd name="T8" fmla="*/ 2638 w 175"/>
                <a:gd name="T9" fmla="*/ 14679 h 177"/>
                <a:gd name="T10" fmla="*/ 2701 w 175"/>
                <a:gd name="T11" fmla="*/ 19599 h 177"/>
                <a:gd name="T12" fmla="*/ 2867 w 175"/>
                <a:gd name="T13" fmla="*/ 22744 h 177"/>
                <a:gd name="T14" fmla="*/ 3024 w 175"/>
                <a:gd name="T15" fmla="*/ 27714 h 177"/>
                <a:gd name="T16" fmla="*/ 3158 w 175"/>
                <a:gd name="T17" fmla="*/ 30994 h 177"/>
                <a:gd name="T18" fmla="*/ 3338 w 175"/>
                <a:gd name="T19" fmla="*/ 34819 h 177"/>
                <a:gd name="T20" fmla="*/ 3531 w 175"/>
                <a:gd name="T21" fmla="*/ 39328 h 177"/>
                <a:gd name="T22" fmla="*/ 3739 w 175"/>
                <a:gd name="T23" fmla="*/ 43081 h 177"/>
                <a:gd name="T24" fmla="*/ 3699 w 175"/>
                <a:gd name="T25" fmla="*/ 43081 h 177"/>
                <a:gd name="T26" fmla="*/ 3699 w 175"/>
                <a:gd name="T27" fmla="*/ 48324 h 177"/>
                <a:gd name="T28" fmla="*/ 3531 w 175"/>
                <a:gd name="T29" fmla="*/ 49421 h 177"/>
                <a:gd name="T30" fmla="*/ 3504 w 175"/>
                <a:gd name="T31" fmla="*/ 49421 h 177"/>
                <a:gd name="T32" fmla="*/ 3387 w 175"/>
                <a:gd name="T33" fmla="*/ 52665 h 177"/>
                <a:gd name="T34" fmla="*/ 3241 w 175"/>
                <a:gd name="T35" fmla="*/ 53304 h 177"/>
                <a:gd name="T36" fmla="*/ 3151 w 175"/>
                <a:gd name="T37" fmla="*/ 55387 h 177"/>
                <a:gd name="T38" fmla="*/ 2701 w 175"/>
                <a:gd name="T39" fmla="*/ 55072 h 177"/>
                <a:gd name="T40" fmla="*/ 2323 w 175"/>
                <a:gd name="T41" fmla="*/ 54250 h 177"/>
                <a:gd name="T42" fmla="*/ 2323 w 175"/>
                <a:gd name="T43" fmla="*/ 53304 h 177"/>
                <a:gd name="T44" fmla="*/ 2285 w 175"/>
                <a:gd name="T45" fmla="*/ 54250 h 177"/>
                <a:gd name="T46" fmla="*/ 2007 w 175"/>
                <a:gd name="T47" fmla="*/ 54250 h 177"/>
                <a:gd name="T48" fmla="*/ 1780 w 175"/>
                <a:gd name="T49" fmla="*/ 54250 h 177"/>
                <a:gd name="T50" fmla="*/ 1532 w 175"/>
                <a:gd name="T51" fmla="*/ 54250 h 177"/>
                <a:gd name="T52" fmla="*/ 1267 w 175"/>
                <a:gd name="T53" fmla="*/ 54250 h 177"/>
                <a:gd name="T54" fmla="*/ 1015 w 175"/>
                <a:gd name="T55" fmla="*/ 54250 h 177"/>
                <a:gd name="T56" fmla="*/ 702 w 175"/>
                <a:gd name="T57" fmla="*/ 54250 h 177"/>
                <a:gd name="T58" fmla="*/ 459 w 175"/>
                <a:gd name="T59" fmla="*/ 54250 h 177"/>
                <a:gd name="T60" fmla="*/ 208 w 175"/>
                <a:gd name="T61" fmla="*/ 54250 h 177"/>
                <a:gd name="T62" fmla="*/ 208 w 175"/>
                <a:gd name="T63" fmla="*/ 48940 h 177"/>
                <a:gd name="T64" fmla="*/ 208 w 175"/>
                <a:gd name="T65" fmla="*/ 43846 h 177"/>
                <a:gd name="T66" fmla="*/ 148 w 175"/>
                <a:gd name="T67" fmla="*/ 38516 h 177"/>
                <a:gd name="T68" fmla="*/ 118 w 175"/>
                <a:gd name="T69" fmla="*/ 33162 h 177"/>
                <a:gd name="T70" fmla="*/ 118 w 175"/>
                <a:gd name="T71" fmla="*/ 28141 h 177"/>
                <a:gd name="T72" fmla="*/ 118 w 175"/>
                <a:gd name="T73" fmla="*/ 22399 h 177"/>
                <a:gd name="T74" fmla="*/ 3 w 175"/>
                <a:gd name="T75" fmla="*/ 16936 h 177"/>
                <a:gd name="T76" fmla="*/ 0 w 175"/>
                <a:gd name="T77" fmla="*/ 12462 h 177"/>
                <a:gd name="T78" fmla="*/ 0 w 175"/>
                <a:gd name="T79" fmla="*/ 8140 h 177"/>
                <a:gd name="T80" fmla="*/ 0 w 175"/>
                <a:gd name="T81" fmla="*/ 4078 h 177"/>
                <a:gd name="T82" fmla="*/ 3 w 175"/>
                <a:gd name="T83" fmla="*/ 0 h 177"/>
                <a:gd name="T84" fmla="*/ 261 w 175"/>
                <a:gd name="T85" fmla="*/ 0 h 177"/>
                <a:gd name="T86" fmla="*/ 776 w 175"/>
                <a:gd name="T87" fmla="*/ 2269 h 177"/>
                <a:gd name="T88" fmla="*/ 1267 w 175"/>
                <a:gd name="T89" fmla="*/ 4297 h 177"/>
                <a:gd name="T90" fmla="*/ 1717 w 175"/>
                <a:gd name="T91" fmla="*/ 2269 h 177"/>
                <a:gd name="T92" fmla="*/ 1922 w 175"/>
                <a:gd name="T93" fmla="*/ 2 h 177"/>
                <a:gd name="T94" fmla="*/ 1792 w 175"/>
                <a:gd name="T95" fmla="*/ 1482 h 177"/>
                <a:gd name="T96" fmla="*/ 1944 w 175"/>
                <a:gd name="T97" fmla="*/ 2 h 177"/>
                <a:gd name="T98" fmla="*/ 2285 w 175"/>
                <a:gd name="T99" fmla="*/ 2269 h 177"/>
                <a:gd name="T100" fmla="*/ 2376 w 175"/>
                <a:gd name="T101" fmla="*/ 3296 h 177"/>
                <a:gd name="T102" fmla="*/ 2513 w 175"/>
                <a:gd name="T103" fmla="*/ 4078 h 177"/>
                <a:gd name="T104" fmla="*/ 3007 w 175"/>
                <a:gd name="T105" fmla="*/ 2269 h 177"/>
                <a:gd name="T106" fmla="*/ 3151 w 175"/>
                <a:gd name="T107" fmla="*/ 7724 h 177"/>
                <a:gd name="T108" fmla="*/ 3279 w 175"/>
                <a:gd name="T109" fmla="*/ 12462 h 177"/>
                <a:gd name="T110" fmla="*/ 3241 w 175"/>
                <a:gd name="T111" fmla="*/ 16936 h 177"/>
                <a:gd name="T112" fmla="*/ 3151 w 175"/>
                <a:gd name="T113" fmla="*/ 21472 h 177"/>
                <a:gd name="T114" fmla="*/ 3007 w 175"/>
                <a:gd name="T115" fmla="*/ 20763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39001" name="Freeform 87"/>
            <p:cNvSpPr>
              <a:spLocks/>
            </p:cNvSpPr>
            <p:nvPr/>
          </p:nvSpPr>
          <p:spPr bwMode="auto">
            <a:xfrm>
              <a:off x="3689" y="1864"/>
              <a:ext cx="481" cy="606"/>
            </a:xfrm>
            <a:custGeom>
              <a:avLst/>
              <a:gdLst>
                <a:gd name="T0" fmla="*/ 1446 w 431"/>
                <a:gd name="T1" fmla="*/ 5217 h 489"/>
                <a:gd name="T2" fmla="*/ 1179 w 431"/>
                <a:gd name="T3" fmla="*/ 9171 h 489"/>
                <a:gd name="T4" fmla="*/ 1327 w 431"/>
                <a:gd name="T5" fmla="*/ 16165 h 489"/>
                <a:gd name="T6" fmla="*/ 1373 w 431"/>
                <a:gd name="T7" fmla="*/ 22220 h 489"/>
                <a:gd name="T8" fmla="*/ 1179 w 431"/>
                <a:gd name="T9" fmla="*/ 34717 h 489"/>
                <a:gd name="T10" fmla="*/ 494 w 431"/>
                <a:gd name="T11" fmla="*/ 43928 h 489"/>
                <a:gd name="T12" fmla="*/ 458 w 431"/>
                <a:gd name="T13" fmla="*/ 53410 h 489"/>
                <a:gd name="T14" fmla="*/ 792 w 431"/>
                <a:gd name="T15" fmla="*/ 64946 h 489"/>
                <a:gd name="T16" fmla="*/ 133 w 431"/>
                <a:gd name="T17" fmla="*/ 64946 h 489"/>
                <a:gd name="T18" fmla="*/ 0 w 431"/>
                <a:gd name="T19" fmla="*/ 68560 h 489"/>
                <a:gd name="T20" fmla="*/ 319 w 431"/>
                <a:gd name="T21" fmla="*/ 74091 h 489"/>
                <a:gd name="T22" fmla="*/ 440 w 431"/>
                <a:gd name="T23" fmla="*/ 76477 h 489"/>
                <a:gd name="T24" fmla="*/ 848 w 431"/>
                <a:gd name="T25" fmla="*/ 85812 h 489"/>
                <a:gd name="T26" fmla="*/ 1316 w 431"/>
                <a:gd name="T27" fmla="*/ 77245 h 489"/>
                <a:gd name="T28" fmla="*/ 1373 w 431"/>
                <a:gd name="T29" fmla="*/ 80485 h 489"/>
                <a:gd name="T30" fmla="*/ 1472 w 431"/>
                <a:gd name="T31" fmla="*/ 83990 h 489"/>
                <a:gd name="T32" fmla="*/ 1567 w 431"/>
                <a:gd name="T33" fmla="*/ 96116 h 489"/>
                <a:gd name="T34" fmla="*/ 1834 w 431"/>
                <a:gd name="T35" fmla="*/ 110726 h 489"/>
                <a:gd name="T36" fmla="*/ 2178 w 431"/>
                <a:gd name="T37" fmla="*/ 124712 h 489"/>
                <a:gd name="T38" fmla="*/ 2632 w 431"/>
                <a:gd name="T39" fmla="*/ 141012 h 489"/>
                <a:gd name="T40" fmla="*/ 2994 w 431"/>
                <a:gd name="T41" fmla="*/ 153939 h 489"/>
                <a:gd name="T42" fmla="*/ 3459 w 431"/>
                <a:gd name="T43" fmla="*/ 156898 h 489"/>
                <a:gd name="T44" fmla="*/ 3686 w 431"/>
                <a:gd name="T45" fmla="*/ 151619 h 489"/>
                <a:gd name="T46" fmla="*/ 3883 w 431"/>
                <a:gd name="T47" fmla="*/ 142482 h 489"/>
                <a:gd name="T48" fmla="*/ 3998 w 431"/>
                <a:gd name="T49" fmla="*/ 128990 h 489"/>
                <a:gd name="T50" fmla="*/ 4082 w 431"/>
                <a:gd name="T51" fmla="*/ 115223 h 489"/>
                <a:gd name="T52" fmla="*/ 4287 w 431"/>
                <a:gd name="T53" fmla="*/ 112021 h 489"/>
                <a:gd name="T54" fmla="*/ 4813 w 431"/>
                <a:gd name="T55" fmla="*/ 101476 h 489"/>
                <a:gd name="T56" fmla="*/ 5558 w 431"/>
                <a:gd name="T57" fmla="*/ 90393 h 489"/>
                <a:gd name="T58" fmla="*/ 5994 w 431"/>
                <a:gd name="T59" fmla="*/ 79085 h 489"/>
                <a:gd name="T60" fmla="*/ 6246 w 431"/>
                <a:gd name="T61" fmla="*/ 80485 h 489"/>
                <a:gd name="T62" fmla="*/ 6203 w 431"/>
                <a:gd name="T63" fmla="*/ 75026 h 489"/>
                <a:gd name="T64" fmla="*/ 5885 w 431"/>
                <a:gd name="T65" fmla="*/ 63222 h 489"/>
                <a:gd name="T66" fmla="*/ 5849 w 431"/>
                <a:gd name="T67" fmla="*/ 56246 h 489"/>
                <a:gd name="T68" fmla="*/ 6139 w 431"/>
                <a:gd name="T69" fmla="*/ 55609 h 489"/>
                <a:gd name="T70" fmla="*/ 6649 w 431"/>
                <a:gd name="T71" fmla="*/ 59786 h 489"/>
                <a:gd name="T72" fmla="*/ 7121 w 431"/>
                <a:gd name="T73" fmla="*/ 64946 h 489"/>
                <a:gd name="T74" fmla="*/ 6975 w 431"/>
                <a:gd name="T75" fmla="*/ 72664 h 489"/>
                <a:gd name="T76" fmla="*/ 7341 w 431"/>
                <a:gd name="T77" fmla="*/ 79085 h 489"/>
                <a:gd name="T78" fmla="*/ 7523 w 431"/>
                <a:gd name="T79" fmla="*/ 67130 h 489"/>
                <a:gd name="T80" fmla="*/ 7810 w 431"/>
                <a:gd name="T81" fmla="*/ 57805 h 489"/>
                <a:gd name="T82" fmla="*/ 8331 w 431"/>
                <a:gd name="T83" fmla="*/ 48267 h 489"/>
                <a:gd name="T84" fmla="*/ 8331 w 431"/>
                <a:gd name="T85" fmla="*/ 42667 h 489"/>
                <a:gd name="T86" fmla="*/ 7947 w 431"/>
                <a:gd name="T87" fmla="*/ 37639 h 489"/>
                <a:gd name="T88" fmla="*/ 7646 w 431"/>
                <a:gd name="T89" fmla="*/ 37639 h 489"/>
                <a:gd name="T90" fmla="*/ 6975 w 431"/>
                <a:gd name="T91" fmla="*/ 43377 h 489"/>
                <a:gd name="T92" fmla="*/ 6858 w 431"/>
                <a:gd name="T93" fmla="*/ 50132 h 489"/>
                <a:gd name="T94" fmla="*/ 5974 w 431"/>
                <a:gd name="T95" fmla="*/ 50132 h 489"/>
                <a:gd name="T96" fmla="*/ 5682 w 431"/>
                <a:gd name="T97" fmla="*/ 43928 h 489"/>
                <a:gd name="T98" fmla="*/ 5047 w 431"/>
                <a:gd name="T99" fmla="*/ 51856 h 489"/>
                <a:gd name="T100" fmla="*/ 4313 w 431"/>
                <a:gd name="T101" fmla="*/ 47249 h 489"/>
                <a:gd name="T102" fmla="*/ 3250 w 431"/>
                <a:gd name="T103" fmla="*/ 39420 h 489"/>
                <a:gd name="T104" fmla="*/ 3117 w 431"/>
                <a:gd name="T105" fmla="*/ 27782 h 489"/>
                <a:gd name="T106" fmla="*/ 2491 w 431"/>
                <a:gd name="T107" fmla="*/ 16830 h 489"/>
                <a:gd name="T108" fmla="*/ 2509 w 431"/>
                <a:gd name="T109" fmla="*/ 10882 h 489"/>
                <a:gd name="T110" fmla="*/ 2509 w 431"/>
                <a:gd name="T111" fmla="*/ 6952 h 489"/>
                <a:gd name="T112" fmla="*/ 2384 w 431"/>
                <a:gd name="T113" fmla="*/ 3653 h 489"/>
                <a:gd name="T114" fmla="*/ 2129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39002" name="Freeform 88"/>
            <p:cNvSpPr>
              <a:spLocks/>
            </p:cNvSpPr>
            <p:nvPr/>
          </p:nvSpPr>
          <p:spPr bwMode="auto">
            <a:xfrm>
              <a:off x="3092" y="1914"/>
              <a:ext cx="21" cy="83"/>
            </a:xfrm>
            <a:custGeom>
              <a:avLst/>
              <a:gdLst>
                <a:gd name="T0" fmla="*/ 208 w 19"/>
                <a:gd name="T1" fmla="*/ 14631 h 68"/>
                <a:gd name="T2" fmla="*/ 103 w 19"/>
                <a:gd name="T3" fmla="*/ 11253 h 68"/>
                <a:gd name="T4" fmla="*/ 0 w 19"/>
                <a:gd name="T5" fmla="*/ 7553 h 68"/>
                <a:gd name="T6" fmla="*/ 4 w 19"/>
                <a:gd name="T7" fmla="*/ 4135 h 68"/>
                <a:gd name="T8" fmla="*/ 170 w 19"/>
                <a:gd name="T9" fmla="*/ 2 h 68"/>
                <a:gd name="T10" fmla="*/ 281 w 19"/>
                <a:gd name="T11" fmla="*/ 0 h 68"/>
                <a:gd name="T12" fmla="*/ 281 w 19"/>
                <a:gd name="T13" fmla="*/ 1871 h 68"/>
                <a:gd name="T14" fmla="*/ 281 w 19"/>
                <a:gd name="T15" fmla="*/ 5024 h 68"/>
                <a:gd name="T16" fmla="*/ 242 w 19"/>
                <a:gd name="T17" fmla="*/ 8046 h 68"/>
                <a:gd name="T18" fmla="*/ 208 w 19"/>
                <a:gd name="T19" fmla="*/ 11253 h 68"/>
                <a:gd name="T20" fmla="*/ 208 w 19"/>
                <a:gd name="T21" fmla="*/ 14590 h 68"/>
                <a:gd name="T22" fmla="*/ 208 w 19"/>
                <a:gd name="T23" fmla="*/ 14631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39003" name="Freeform 89"/>
            <p:cNvSpPr>
              <a:spLocks/>
            </p:cNvSpPr>
            <p:nvPr/>
          </p:nvSpPr>
          <p:spPr bwMode="auto">
            <a:xfrm>
              <a:off x="3108" y="1910"/>
              <a:ext cx="66" cy="94"/>
            </a:xfrm>
            <a:custGeom>
              <a:avLst/>
              <a:gdLst>
                <a:gd name="T0" fmla="*/ 500 w 59"/>
                <a:gd name="T1" fmla="*/ 6155 h 76"/>
                <a:gd name="T2" fmla="*/ 109 w 59"/>
                <a:gd name="T3" fmla="*/ 4023 h 76"/>
                <a:gd name="T4" fmla="*/ 109 w 59"/>
                <a:gd name="T5" fmla="*/ 8100 h 76"/>
                <a:gd name="T6" fmla="*/ 2 w 59"/>
                <a:gd name="T7" fmla="*/ 12768 h 76"/>
                <a:gd name="T8" fmla="*/ 0 w 59"/>
                <a:gd name="T9" fmla="*/ 17206 h 76"/>
                <a:gd name="T10" fmla="*/ 0 w 59"/>
                <a:gd name="T11" fmla="*/ 21301 h 76"/>
                <a:gd name="T12" fmla="*/ 0 w 59"/>
                <a:gd name="T13" fmla="*/ 22263 h 76"/>
                <a:gd name="T14" fmla="*/ 333 w 59"/>
                <a:gd name="T15" fmla="*/ 23486 h 76"/>
                <a:gd name="T16" fmla="*/ 577 w 59"/>
                <a:gd name="T17" fmla="*/ 19150 h 76"/>
                <a:gd name="T18" fmla="*/ 782 w 59"/>
                <a:gd name="T19" fmla="*/ 19150 h 76"/>
                <a:gd name="T20" fmla="*/ 912 w 59"/>
                <a:gd name="T21" fmla="*/ 16095 h 76"/>
                <a:gd name="T22" fmla="*/ 577 w 59"/>
                <a:gd name="T23" fmla="*/ 11258 h 76"/>
                <a:gd name="T24" fmla="*/ 912 w 59"/>
                <a:gd name="T25" fmla="*/ 8100 h 76"/>
                <a:gd name="T26" fmla="*/ 1219 w 59"/>
                <a:gd name="T27" fmla="*/ 6748 h 76"/>
                <a:gd name="T28" fmla="*/ 1078 w 59"/>
                <a:gd name="T29" fmla="*/ 0 h 76"/>
                <a:gd name="T30" fmla="*/ 722 w 59"/>
                <a:gd name="T31" fmla="*/ 3253 h 76"/>
                <a:gd name="T32" fmla="*/ 500 w 59"/>
                <a:gd name="T33" fmla="*/ 6155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39004" name="Freeform 90"/>
            <p:cNvSpPr>
              <a:spLocks/>
            </p:cNvSpPr>
            <p:nvPr/>
          </p:nvSpPr>
          <p:spPr bwMode="auto">
            <a:xfrm>
              <a:off x="3416" y="2094"/>
              <a:ext cx="130" cy="185"/>
            </a:xfrm>
            <a:custGeom>
              <a:avLst/>
              <a:gdLst>
                <a:gd name="T0" fmla="*/ 2526 w 116"/>
                <a:gd name="T1" fmla="*/ 16610 h 149"/>
                <a:gd name="T2" fmla="*/ 2256 w 116"/>
                <a:gd name="T3" fmla="*/ 12574 h 149"/>
                <a:gd name="T4" fmla="*/ 2005 w 116"/>
                <a:gd name="T5" fmla="*/ 9022 h 149"/>
                <a:gd name="T6" fmla="*/ 1735 w 116"/>
                <a:gd name="T7" fmla="*/ 6669 h 149"/>
                <a:gd name="T8" fmla="*/ 1430 w 116"/>
                <a:gd name="T9" fmla="*/ 4713 h 149"/>
                <a:gd name="T10" fmla="*/ 1276 w 116"/>
                <a:gd name="T11" fmla="*/ 0 h 149"/>
                <a:gd name="T12" fmla="*/ 1159 w 116"/>
                <a:gd name="T13" fmla="*/ 1597 h 149"/>
                <a:gd name="T14" fmla="*/ 1134 w 116"/>
                <a:gd name="T15" fmla="*/ 0 h 149"/>
                <a:gd name="T16" fmla="*/ 1159 w 116"/>
                <a:gd name="T17" fmla="*/ 5852 h 149"/>
                <a:gd name="T18" fmla="*/ 1016 w 116"/>
                <a:gd name="T19" fmla="*/ 6669 h 149"/>
                <a:gd name="T20" fmla="*/ 981 w 116"/>
                <a:gd name="T21" fmla="*/ 14888 h 149"/>
                <a:gd name="T22" fmla="*/ 1134 w 116"/>
                <a:gd name="T23" fmla="*/ 18738 h 149"/>
                <a:gd name="T24" fmla="*/ 1053 w 116"/>
                <a:gd name="T25" fmla="*/ 24432 h 149"/>
                <a:gd name="T26" fmla="*/ 981 w 116"/>
                <a:gd name="T27" fmla="*/ 31285 h 149"/>
                <a:gd name="T28" fmla="*/ 749 w 116"/>
                <a:gd name="T29" fmla="*/ 32964 h 149"/>
                <a:gd name="T30" fmla="*/ 511 w 116"/>
                <a:gd name="T31" fmla="*/ 34334 h 149"/>
                <a:gd name="T32" fmla="*/ 263 w 116"/>
                <a:gd name="T33" fmla="*/ 35865 h 149"/>
                <a:gd name="T34" fmla="*/ 0 w 116"/>
                <a:gd name="T35" fmla="*/ 37664 h 149"/>
                <a:gd name="T36" fmla="*/ 0 w 116"/>
                <a:gd name="T37" fmla="*/ 40119 h 149"/>
                <a:gd name="T38" fmla="*/ 187 w 116"/>
                <a:gd name="T39" fmla="*/ 46053 h 149"/>
                <a:gd name="T40" fmla="*/ 416 w 116"/>
                <a:gd name="T41" fmla="*/ 51496 h 149"/>
                <a:gd name="T42" fmla="*/ 719 w 116"/>
                <a:gd name="T43" fmla="*/ 50817 h 149"/>
                <a:gd name="T44" fmla="*/ 981 w 116"/>
                <a:gd name="T45" fmla="*/ 49812 h 149"/>
                <a:gd name="T46" fmla="*/ 1159 w 116"/>
                <a:gd name="T47" fmla="*/ 47242 h 149"/>
                <a:gd name="T48" fmla="*/ 1276 w 116"/>
                <a:gd name="T49" fmla="*/ 43999 h 149"/>
                <a:gd name="T50" fmla="*/ 1596 w 116"/>
                <a:gd name="T51" fmla="*/ 42548 h 149"/>
                <a:gd name="T52" fmla="*/ 1705 w 116"/>
                <a:gd name="T53" fmla="*/ 38201 h 149"/>
                <a:gd name="T54" fmla="*/ 1944 w 116"/>
                <a:gd name="T55" fmla="*/ 37091 h 149"/>
                <a:gd name="T56" fmla="*/ 1944 w 116"/>
                <a:gd name="T57" fmla="*/ 29542 h 149"/>
                <a:gd name="T58" fmla="*/ 2037 w 116"/>
                <a:gd name="T59" fmla="*/ 28541 h 149"/>
                <a:gd name="T60" fmla="*/ 2151 w 116"/>
                <a:gd name="T61" fmla="*/ 27868 h 149"/>
                <a:gd name="T62" fmla="*/ 2375 w 116"/>
                <a:gd name="T63" fmla="*/ 21816 h 149"/>
                <a:gd name="T64" fmla="*/ 2526 w 116"/>
                <a:gd name="T65" fmla="*/ 1661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39005" name="Freeform 91"/>
            <p:cNvSpPr>
              <a:spLocks/>
            </p:cNvSpPr>
            <p:nvPr/>
          </p:nvSpPr>
          <p:spPr bwMode="auto">
            <a:xfrm>
              <a:off x="3474" y="2068"/>
              <a:ext cx="6" cy="11"/>
            </a:xfrm>
            <a:custGeom>
              <a:avLst/>
              <a:gdLst>
                <a:gd name="T0" fmla="*/ 207806 w 4"/>
                <a:gd name="T1" fmla="*/ 0 h 9"/>
                <a:gd name="T2" fmla="*/ 0 w 4"/>
                <a:gd name="T3" fmla="*/ 1077 h 9"/>
                <a:gd name="T4" fmla="*/ 92946 w 4"/>
                <a:gd name="T5" fmla="*/ 1965 h 9"/>
                <a:gd name="T6" fmla="*/ 207806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39006" name="Freeform 92"/>
            <p:cNvSpPr>
              <a:spLocks/>
            </p:cNvSpPr>
            <p:nvPr/>
          </p:nvSpPr>
          <p:spPr bwMode="auto">
            <a:xfrm>
              <a:off x="3105" y="1936"/>
              <a:ext cx="369" cy="366"/>
            </a:xfrm>
            <a:custGeom>
              <a:avLst/>
              <a:gdLst>
                <a:gd name="T0" fmla="*/ 1360 w 331"/>
                <a:gd name="T1" fmla="*/ 60280 h 295"/>
                <a:gd name="T2" fmla="*/ 1172 w 331"/>
                <a:gd name="T3" fmla="*/ 50961 h 295"/>
                <a:gd name="T4" fmla="*/ 783 w 331"/>
                <a:gd name="T5" fmla="*/ 44556 h 295"/>
                <a:gd name="T6" fmla="*/ 353 w 331"/>
                <a:gd name="T7" fmla="*/ 31889 h 295"/>
                <a:gd name="T8" fmla="*/ 0 w 331"/>
                <a:gd name="T9" fmla="*/ 24821 h 295"/>
                <a:gd name="T10" fmla="*/ 353 w 331"/>
                <a:gd name="T11" fmla="*/ 18226 h 295"/>
                <a:gd name="T12" fmla="*/ 756 w 331"/>
                <a:gd name="T13" fmla="*/ 13713 h 295"/>
                <a:gd name="T14" fmla="*/ 556 w 331"/>
                <a:gd name="T15" fmla="*/ 4665 h 295"/>
                <a:gd name="T16" fmla="*/ 1157 w 331"/>
                <a:gd name="T17" fmla="*/ 0 h 295"/>
                <a:gd name="T18" fmla="*/ 1728 w 331"/>
                <a:gd name="T19" fmla="*/ 4665 h 295"/>
                <a:gd name="T20" fmla="*/ 2250 w 331"/>
                <a:gd name="T21" fmla="*/ 8909 h 295"/>
                <a:gd name="T22" fmla="*/ 2828 w 331"/>
                <a:gd name="T23" fmla="*/ 17702 h 295"/>
                <a:gd name="T24" fmla="*/ 3649 w 331"/>
                <a:gd name="T25" fmla="*/ 18982 h 295"/>
                <a:gd name="T26" fmla="*/ 3919 w 331"/>
                <a:gd name="T27" fmla="*/ 21324 h 295"/>
                <a:gd name="T28" fmla="*/ 4213 w 331"/>
                <a:gd name="T29" fmla="*/ 28570 h 295"/>
                <a:gd name="T30" fmla="*/ 4494 w 331"/>
                <a:gd name="T31" fmla="*/ 36547 h 295"/>
                <a:gd name="T32" fmla="*/ 4752 w 331"/>
                <a:gd name="T33" fmla="*/ 44556 h 295"/>
                <a:gd name="T34" fmla="*/ 4875 w 331"/>
                <a:gd name="T35" fmla="*/ 45343 h 295"/>
                <a:gd name="T36" fmla="*/ 4933 w 331"/>
                <a:gd name="T37" fmla="*/ 46776 h 295"/>
                <a:gd name="T38" fmla="*/ 4933 w 331"/>
                <a:gd name="T39" fmla="*/ 48586 h 295"/>
                <a:gd name="T40" fmla="*/ 5149 w 331"/>
                <a:gd name="T41" fmla="*/ 55010 h 295"/>
                <a:gd name="T42" fmla="*/ 6041 w 331"/>
                <a:gd name="T43" fmla="*/ 58034 h 295"/>
                <a:gd name="T44" fmla="*/ 6226 w 331"/>
                <a:gd name="T45" fmla="*/ 61519 h 295"/>
                <a:gd name="T46" fmla="*/ 6071 w 331"/>
                <a:gd name="T47" fmla="*/ 73452 h 295"/>
                <a:gd name="T48" fmla="*/ 5690 w 331"/>
                <a:gd name="T49" fmla="*/ 76721 h 295"/>
                <a:gd name="T50" fmla="*/ 5236 w 331"/>
                <a:gd name="T51" fmla="*/ 80039 h 295"/>
                <a:gd name="T52" fmla="*/ 4798 w 331"/>
                <a:gd name="T53" fmla="*/ 81287 h 295"/>
                <a:gd name="T54" fmla="*/ 4360 w 331"/>
                <a:gd name="T55" fmla="*/ 83985 h 295"/>
                <a:gd name="T56" fmla="*/ 3984 w 331"/>
                <a:gd name="T57" fmla="*/ 91298 h 295"/>
                <a:gd name="T58" fmla="*/ 3692 w 331"/>
                <a:gd name="T59" fmla="*/ 99724 h 295"/>
                <a:gd name="T60" fmla="*/ 3389 w 331"/>
                <a:gd name="T61" fmla="*/ 91130 h 295"/>
                <a:gd name="T62" fmla="*/ 2759 w 331"/>
                <a:gd name="T63" fmla="*/ 88433 h 295"/>
                <a:gd name="T64" fmla="*/ 2626 w 331"/>
                <a:gd name="T65" fmla="*/ 94988 h 295"/>
                <a:gd name="T66" fmla="*/ 2324 w 331"/>
                <a:gd name="T67" fmla="*/ 86937 h 295"/>
                <a:gd name="T68" fmla="*/ 1810 w 331"/>
                <a:gd name="T69" fmla="*/ 73452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39007" name="Freeform 93"/>
            <p:cNvSpPr>
              <a:spLocks/>
            </p:cNvSpPr>
            <p:nvPr/>
          </p:nvSpPr>
          <p:spPr bwMode="auto">
            <a:xfrm>
              <a:off x="3398" y="2074"/>
              <a:ext cx="85" cy="75"/>
            </a:xfrm>
            <a:custGeom>
              <a:avLst/>
              <a:gdLst>
                <a:gd name="T0" fmla="*/ 0 w 76"/>
                <a:gd name="T1" fmla="*/ 8642 h 61"/>
                <a:gd name="T2" fmla="*/ 108 w 76"/>
                <a:gd name="T3" fmla="*/ 10080 h 61"/>
                <a:gd name="T4" fmla="*/ 236 w 76"/>
                <a:gd name="T5" fmla="*/ 13786 h 61"/>
                <a:gd name="T6" fmla="*/ 723 w 76"/>
                <a:gd name="T7" fmla="*/ 14964 h 61"/>
                <a:gd name="T8" fmla="*/ 1217 w 76"/>
                <a:gd name="T9" fmla="*/ 16062 h 61"/>
                <a:gd name="T10" fmla="*/ 1260 w 76"/>
                <a:gd name="T11" fmla="*/ 15659 h 61"/>
                <a:gd name="T12" fmla="*/ 1334 w 76"/>
                <a:gd name="T13" fmla="*/ 9214 h 61"/>
                <a:gd name="T14" fmla="*/ 1443 w 76"/>
                <a:gd name="T15" fmla="*/ 8642 h 61"/>
                <a:gd name="T16" fmla="*/ 1409 w 76"/>
                <a:gd name="T17" fmla="*/ 4411 h 61"/>
                <a:gd name="T18" fmla="*/ 1443 w 76"/>
                <a:gd name="T19" fmla="*/ 5573 h 61"/>
                <a:gd name="T20" fmla="*/ 1571 w 76"/>
                <a:gd name="T21" fmla="*/ 4411 h 61"/>
                <a:gd name="T22" fmla="*/ 1443 w 76"/>
                <a:gd name="T23" fmla="*/ 1068 h 61"/>
                <a:gd name="T24" fmla="*/ 1409 w 76"/>
                <a:gd name="T25" fmla="*/ 0 h 61"/>
                <a:gd name="T26" fmla="*/ 1127 w 76"/>
                <a:gd name="T27" fmla="*/ 4411 h 61"/>
                <a:gd name="T28" fmla="*/ 809 w 76"/>
                <a:gd name="T29" fmla="*/ 8642 h 61"/>
                <a:gd name="T30" fmla="*/ 330 w 76"/>
                <a:gd name="T31" fmla="*/ 9214 h 61"/>
                <a:gd name="T32" fmla="*/ 108 w 76"/>
                <a:gd name="T33" fmla="*/ 8642 h 61"/>
                <a:gd name="T34" fmla="*/ 0 w 76"/>
                <a:gd name="T35" fmla="*/ 7918 h 61"/>
                <a:gd name="T36" fmla="*/ 0 w 76"/>
                <a:gd name="T37" fmla="*/ 8642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39008" name="Freeform 94"/>
            <p:cNvSpPr>
              <a:spLocks/>
            </p:cNvSpPr>
            <p:nvPr/>
          </p:nvSpPr>
          <p:spPr bwMode="auto">
            <a:xfrm>
              <a:off x="3260" y="2229"/>
              <a:ext cx="179" cy="137"/>
            </a:xfrm>
            <a:custGeom>
              <a:avLst/>
              <a:gdLst>
                <a:gd name="T0" fmla="*/ 140 w 159"/>
                <a:gd name="T1" fmla="*/ 11455 h 111"/>
                <a:gd name="T2" fmla="*/ 0 w 159"/>
                <a:gd name="T3" fmla="*/ 13242 h 111"/>
                <a:gd name="T4" fmla="*/ 0 w 159"/>
                <a:gd name="T5" fmla="*/ 19268 h 111"/>
                <a:gd name="T6" fmla="*/ 178 w 159"/>
                <a:gd name="T7" fmla="*/ 26395 h 111"/>
                <a:gd name="T8" fmla="*/ 361 w 159"/>
                <a:gd name="T9" fmla="*/ 32578 h 111"/>
                <a:gd name="T10" fmla="*/ 826 w 159"/>
                <a:gd name="T11" fmla="*/ 32578 h 111"/>
                <a:gd name="T12" fmla="*/ 1263 w 159"/>
                <a:gd name="T13" fmla="*/ 29090 h 111"/>
                <a:gd name="T14" fmla="*/ 1706 w 159"/>
                <a:gd name="T15" fmla="*/ 27203 h 111"/>
                <a:gd name="T16" fmla="*/ 2084 w 159"/>
                <a:gd name="T17" fmla="*/ 25925 h 111"/>
                <a:gd name="T18" fmla="*/ 2368 w 159"/>
                <a:gd name="T19" fmla="*/ 24434 h 111"/>
                <a:gd name="T20" fmla="*/ 2741 w 159"/>
                <a:gd name="T21" fmla="*/ 22280 h 111"/>
                <a:gd name="T22" fmla="*/ 3001 w 159"/>
                <a:gd name="T23" fmla="*/ 21386 h 111"/>
                <a:gd name="T24" fmla="*/ 3319 w 159"/>
                <a:gd name="T25" fmla="*/ 19268 h 111"/>
                <a:gd name="T26" fmla="*/ 3577 w 159"/>
                <a:gd name="T27" fmla="*/ 17972 h 111"/>
                <a:gd name="T28" fmla="*/ 3577 w 159"/>
                <a:gd name="T29" fmla="*/ 15269 h 111"/>
                <a:gd name="T30" fmla="*/ 3911 w 159"/>
                <a:gd name="T31" fmla="*/ 11455 h 111"/>
                <a:gd name="T32" fmla="*/ 3649 w 159"/>
                <a:gd name="T33" fmla="*/ 7154 h 111"/>
                <a:gd name="T34" fmla="*/ 3425 w 159"/>
                <a:gd name="T35" fmla="*/ 2112 h 111"/>
                <a:gd name="T36" fmla="*/ 3425 w 159"/>
                <a:gd name="T37" fmla="*/ 0 h 111"/>
                <a:gd name="T38" fmla="*/ 3140 w 159"/>
                <a:gd name="T39" fmla="*/ 2 h 111"/>
                <a:gd name="T40" fmla="*/ 2822 w 159"/>
                <a:gd name="T41" fmla="*/ 1386 h 111"/>
                <a:gd name="T42" fmla="*/ 2557 w 159"/>
                <a:gd name="T43" fmla="*/ 2607 h 111"/>
                <a:gd name="T44" fmla="*/ 2271 w 159"/>
                <a:gd name="T45" fmla="*/ 3546 h 111"/>
                <a:gd name="T46" fmla="*/ 2029 w 159"/>
                <a:gd name="T47" fmla="*/ 7154 h 111"/>
                <a:gd name="T48" fmla="*/ 1792 w 159"/>
                <a:gd name="T49" fmla="*/ 10157 h 111"/>
                <a:gd name="T50" fmla="*/ 1552 w 159"/>
                <a:gd name="T51" fmla="*/ 13911 h 111"/>
                <a:gd name="T52" fmla="*/ 1379 w 159"/>
                <a:gd name="T53" fmla="*/ 17327 h 111"/>
                <a:gd name="T54" fmla="*/ 1362 w 159"/>
                <a:gd name="T55" fmla="*/ 11455 h 111"/>
                <a:gd name="T56" fmla="*/ 966 w 159"/>
                <a:gd name="T57" fmla="*/ 9810 h 111"/>
                <a:gd name="T58" fmla="*/ 652 w 159"/>
                <a:gd name="T59" fmla="*/ 8229 h 111"/>
                <a:gd name="T60" fmla="*/ 178 w 159"/>
                <a:gd name="T61" fmla="*/ 7467 h 111"/>
                <a:gd name="T62" fmla="*/ 140 w 159"/>
                <a:gd name="T63" fmla="*/ 11455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39009" name="Freeform 95"/>
            <p:cNvSpPr>
              <a:spLocks/>
            </p:cNvSpPr>
            <p:nvPr/>
          </p:nvSpPr>
          <p:spPr bwMode="auto">
            <a:xfrm>
              <a:off x="3916" y="2431"/>
              <a:ext cx="37" cy="86"/>
            </a:xfrm>
            <a:custGeom>
              <a:avLst/>
              <a:gdLst>
                <a:gd name="T0" fmla="*/ 151 w 33"/>
                <a:gd name="T1" fmla="*/ 1086 h 69"/>
                <a:gd name="T2" fmla="*/ 309 w 33"/>
                <a:gd name="T3" fmla="*/ 4629 h 69"/>
                <a:gd name="T4" fmla="*/ 473 w 33"/>
                <a:gd name="T5" fmla="*/ 8961 h 69"/>
                <a:gd name="T6" fmla="*/ 613 w 33"/>
                <a:gd name="T7" fmla="*/ 13714 h 69"/>
                <a:gd name="T8" fmla="*/ 720 w 33"/>
                <a:gd name="T9" fmla="*/ 19031 h 69"/>
                <a:gd name="T10" fmla="*/ 573 w 33"/>
                <a:gd name="T11" fmla="*/ 24746 h 69"/>
                <a:gd name="T12" fmla="*/ 189 w 33"/>
                <a:gd name="T13" fmla="*/ 26307 h 69"/>
                <a:gd name="T14" fmla="*/ 2 w 33"/>
                <a:gd name="T15" fmla="*/ 17093 h 69"/>
                <a:gd name="T16" fmla="*/ 0 w 33"/>
                <a:gd name="T17" fmla="*/ 11003 h 69"/>
                <a:gd name="T18" fmla="*/ 2 w 33"/>
                <a:gd name="T19" fmla="*/ 12023 h 69"/>
                <a:gd name="T20" fmla="*/ 2 w 33"/>
                <a:gd name="T21" fmla="*/ 6327 h 69"/>
                <a:gd name="T22" fmla="*/ 151 w 33"/>
                <a:gd name="T23" fmla="*/ 1688 h 69"/>
                <a:gd name="T24" fmla="*/ 151 w 33"/>
                <a:gd name="T25" fmla="*/ 1688 h 69"/>
                <a:gd name="T26" fmla="*/ 2 w 33"/>
                <a:gd name="T27" fmla="*/ 0 h 69"/>
                <a:gd name="T28" fmla="*/ 151 w 33"/>
                <a:gd name="T29" fmla="*/ 1086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39010" name="Freeform 96"/>
            <p:cNvSpPr>
              <a:spLocks/>
            </p:cNvSpPr>
            <p:nvPr/>
          </p:nvSpPr>
          <p:spPr bwMode="auto">
            <a:xfrm>
              <a:off x="3026" y="2671"/>
              <a:ext cx="33" cy="38"/>
            </a:xfrm>
            <a:custGeom>
              <a:avLst/>
              <a:gdLst>
                <a:gd name="T0" fmla="*/ 144 w 30"/>
                <a:gd name="T1" fmla="*/ 1847 h 31"/>
                <a:gd name="T2" fmla="*/ 2 w 30"/>
                <a:gd name="T3" fmla="*/ 4497 h 31"/>
                <a:gd name="T4" fmla="*/ 0 w 30"/>
                <a:gd name="T5" fmla="*/ 6757 h 31"/>
                <a:gd name="T6" fmla="*/ 0 w 30"/>
                <a:gd name="T7" fmla="*/ 7681 h 31"/>
                <a:gd name="T8" fmla="*/ 2 w 30"/>
                <a:gd name="T9" fmla="*/ 7681 h 31"/>
                <a:gd name="T10" fmla="*/ 191 w 30"/>
                <a:gd name="T11" fmla="*/ 6757 h 31"/>
                <a:gd name="T12" fmla="*/ 216 w 30"/>
                <a:gd name="T13" fmla="*/ 5758 h 31"/>
                <a:gd name="T14" fmla="*/ 349 w 30"/>
                <a:gd name="T15" fmla="*/ 5758 h 31"/>
                <a:gd name="T16" fmla="*/ 389 w 30"/>
                <a:gd name="T17" fmla="*/ 5758 h 31"/>
                <a:gd name="T18" fmla="*/ 307 w 30"/>
                <a:gd name="T19" fmla="*/ 0 h 31"/>
                <a:gd name="T20" fmla="*/ 191 w 30"/>
                <a:gd name="T21" fmla="*/ 1847 h 31"/>
                <a:gd name="T22" fmla="*/ 144 w 30"/>
                <a:gd name="T23" fmla="*/ 18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39011" name="Rectangle 97"/>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012" name="Freeform 98"/>
            <p:cNvSpPr>
              <a:spLocks/>
            </p:cNvSpPr>
            <p:nvPr/>
          </p:nvSpPr>
          <p:spPr bwMode="auto">
            <a:xfrm>
              <a:off x="3815" y="2656"/>
              <a:ext cx="3" cy="1"/>
            </a:xfrm>
            <a:custGeom>
              <a:avLst/>
              <a:gdLst>
                <a:gd name="T0" fmla="*/ 0 w 2"/>
                <a:gd name="T1" fmla="*/ 0 h 1"/>
                <a:gd name="T2" fmla="*/ 9294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9013" name="Freeform 99"/>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9014" name="Freeform 100"/>
            <p:cNvSpPr>
              <a:spLocks/>
            </p:cNvSpPr>
            <p:nvPr/>
          </p:nvSpPr>
          <p:spPr bwMode="auto">
            <a:xfrm>
              <a:off x="3805" y="2662"/>
              <a:ext cx="3" cy="3"/>
            </a:xfrm>
            <a:custGeom>
              <a:avLst/>
              <a:gdLst>
                <a:gd name="T0" fmla="*/ 3 w 3"/>
                <a:gd name="T1" fmla="*/ 0 h 2"/>
                <a:gd name="T2" fmla="*/ 0 w 3"/>
                <a:gd name="T3" fmla="*/ 92946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9015" name="Freeform 101"/>
            <p:cNvSpPr>
              <a:spLocks/>
            </p:cNvSpPr>
            <p:nvPr/>
          </p:nvSpPr>
          <p:spPr bwMode="auto">
            <a:xfrm>
              <a:off x="3808" y="2665"/>
              <a:ext cx="1" cy="4"/>
            </a:xfrm>
            <a:custGeom>
              <a:avLst/>
              <a:gdLst>
                <a:gd name="T0" fmla="*/ 0 w 1"/>
                <a:gd name="T1" fmla="*/ 6540 h 3"/>
                <a:gd name="T2" fmla="*/ 0 w 1"/>
                <a:gd name="T3" fmla="*/ 0 h 3"/>
                <a:gd name="T4" fmla="*/ 0 w 1"/>
                <a:gd name="T5" fmla="*/ 6540 h 3"/>
                <a:gd name="T6" fmla="*/ 0 w 1"/>
                <a:gd name="T7" fmla="*/ 654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9016" name="Freeform 102"/>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9017" name="Freeform 103"/>
            <p:cNvSpPr>
              <a:spLocks/>
            </p:cNvSpPr>
            <p:nvPr/>
          </p:nvSpPr>
          <p:spPr bwMode="auto">
            <a:xfrm>
              <a:off x="3810" y="2662"/>
              <a:ext cx="3" cy="3"/>
            </a:xfrm>
            <a:custGeom>
              <a:avLst/>
              <a:gdLst>
                <a:gd name="T0" fmla="*/ 0 w 3"/>
                <a:gd name="T1" fmla="*/ 92946 h 2"/>
                <a:gd name="T2" fmla="*/ 3 w 3"/>
                <a:gd name="T3" fmla="*/ 0 h 2"/>
                <a:gd name="T4" fmla="*/ 0 w 3"/>
                <a:gd name="T5" fmla="*/ 0 h 2"/>
                <a:gd name="T6" fmla="*/ 0 w 3"/>
                <a:gd name="T7" fmla="*/ 9294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9018" name="Freeform 104"/>
            <p:cNvSpPr>
              <a:spLocks/>
            </p:cNvSpPr>
            <p:nvPr/>
          </p:nvSpPr>
          <p:spPr bwMode="auto">
            <a:xfrm>
              <a:off x="3815" y="2600"/>
              <a:ext cx="3" cy="2"/>
            </a:xfrm>
            <a:custGeom>
              <a:avLst/>
              <a:gdLst>
                <a:gd name="T0" fmla="*/ 92946 w 2"/>
                <a:gd name="T1" fmla="*/ 0 h 2"/>
                <a:gd name="T2" fmla="*/ 92946 w 2"/>
                <a:gd name="T3" fmla="*/ 0 h 2"/>
                <a:gd name="T4" fmla="*/ 0 w 2"/>
                <a:gd name="T5" fmla="*/ 0 h 2"/>
                <a:gd name="T6" fmla="*/ 9294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9019" name="Freeform 105"/>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9020" name="Freeform 106"/>
            <p:cNvSpPr>
              <a:spLocks/>
            </p:cNvSpPr>
            <p:nvPr/>
          </p:nvSpPr>
          <p:spPr bwMode="auto">
            <a:xfrm>
              <a:off x="3808" y="2607"/>
              <a:ext cx="2" cy="6"/>
            </a:xfrm>
            <a:custGeom>
              <a:avLst/>
              <a:gdLst>
                <a:gd name="T0" fmla="*/ 2 w 2"/>
                <a:gd name="T1" fmla="*/ 2 h 5"/>
                <a:gd name="T2" fmla="*/ 2 w 2"/>
                <a:gd name="T3" fmla="*/ 0 h 5"/>
                <a:gd name="T4" fmla="*/ 0 w 2"/>
                <a:gd name="T5" fmla="*/ 642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39021" name="Freeform 107"/>
            <p:cNvSpPr>
              <a:spLocks/>
            </p:cNvSpPr>
            <p:nvPr/>
          </p:nvSpPr>
          <p:spPr bwMode="auto">
            <a:xfrm>
              <a:off x="3813" y="2595"/>
              <a:ext cx="1" cy="3"/>
            </a:xfrm>
            <a:custGeom>
              <a:avLst/>
              <a:gdLst>
                <a:gd name="T0" fmla="*/ 0 w 1"/>
                <a:gd name="T1" fmla="*/ 92946 h 2"/>
                <a:gd name="T2" fmla="*/ 0 w 1"/>
                <a:gd name="T3" fmla="*/ 0 h 2"/>
                <a:gd name="T4" fmla="*/ 0 w 1"/>
                <a:gd name="T5" fmla="*/ 9294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9022" name="Freeform 108"/>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9023" name="Freeform 109"/>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9024" name="Freeform 110"/>
            <p:cNvSpPr>
              <a:spLocks/>
            </p:cNvSpPr>
            <p:nvPr/>
          </p:nvSpPr>
          <p:spPr bwMode="auto">
            <a:xfrm>
              <a:off x="3796" y="2585"/>
              <a:ext cx="4" cy="2"/>
            </a:xfrm>
            <a:custGeom>
              <a:avLst/>
              <a:gdLst>
                <a:gd name="T0" fmla="*/ 6540 w 3"/>
                <a:gd name="T1" fmla="*/ 0 h 2"/>
                <a:gd name="T2" fmla="*/ 0 w 3"/>
                <a:gd name="T3" fmla="*/ 0 h 2"/>
                <a:gd name="T4" fmla="*/ 654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9025" name="Freeform 111"/>
            <p:cNvSpPr>
              <a:spLocks/>
            </p:cNvSpPr>
            <p:nvPr/>
          </p:nvSpPr>
          <p:spPr bwMode="auto">
            <a:xfrm>
              <a:off x="3800" y="2489"/>
              <a:ext cx="3" cy="4"/>
            </a:xfrm>
            <a:custGeom>
              <a:avLst/>
              <a:gdLst>
                <a:gd name="T0" fmla="*/ 92946 w 2"/>
                <a:gd name="T1" fmla="*/ 6540 h 3"/>
                <a:gd name="T2" fmla="*/ 92946 w 2"/>
                <a:gd name="T3" fmla="*/ 0 h 3"/>
                <a:gd name="T4" fmla="*/ 0 w 2"/>
                <a:gd name="T5" fmla="*/ 6540 h 3"/>
                <a:gd name="T6" fmla="*/ 92946 w 2"/>
                <a:gd name="T7" fmla="*/ 654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39026" name="Freeform 112"/>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9027" name="Rectangle 113"/>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028" name="Freeform 114"/>
            <p:cNvSpPr>
              <a:spLocks/>
            </p:cNvSpPr>
            <p:nvPr/>
          </p:nvSpPr>
          <p:spPr bwMode="auto">
            <a:xfrm>
              <a:off x="3800" y="2495"/>
              <a:ext cx="3" cy="1"/>
            </a:xfrm>
            <a:custGeom>
              <a:avLst/>
              <a:gdLst>
                <a:gd name="T0" fmla="*/ 0 w 2"/>
                <a:gd name="T1" fmla="*/ 0 h 1"/>
                <a:gd name="T2" fmla="*/ 92946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9029" name="Freeform 115"/>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9030" name="Freeform 116"/>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9031" name="Freeform 117"/>
            <p:cNvSpPr>
              <a:spLocks/>
            </p:cNvSpPr>
            <p:nvPr/>
          </p:nvSpPr>
          <p:spPr bwMode="auto">
            <a:xfrm>
              <a:off x="3491" y="2746"/>
              <a:ext cx="3" cy="6"/>
            </a:xfrm>
            <a:custGeom>
              <a:avLst/>
              <a:gdLst>
                <a:gd name="T0" fmla="*/ 92946 w 2"/>
                <a:gd name="T1" fmla="*/ 642 h 5"/>
                <a:gd name="T2" fmla="*/ 0 w 2"/>
                <a:gd name="T3" fmla="*/ 0 h 5"/>
                <a:gd name="T4" fmla="*/ 0 w 2"/>
                <a:gd name="T5" fmla="*/ 446 h 5"/>
                <a:gd name="T6" fmla="*/ 92946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9032" name="Freeform 118"/>
            <p:cNvSpPr>
              <a:spLocks/>
            </p:cNvSpPr>
            <p:nvPr/>
          </p:nvSpPr>
          <p:spPr bwMode="auto">
            <a:xfrm>
              <a:off x="3326" y="2855"/>
              <a:ext cx="6" cy="1"/>
            </a:xfrm>
            <a:custGeom>
              <a:avLst/>
              <a:gdLst>
                <a:gd name="T0" fmla="*/ 642 w 5"/>
                <a:gd name="T1" fmla="*/ 0 h 1"/>
                <a:gd name="T2" fmla="*/ 0 w 5"/>
                <a:gd name="T3" fmla="*/ 0 h 1"/>
                <a:gd name="T4" fmla="*/ 642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9033" name="Freeform 119"/>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39034" name="Freeform 120"/>
            <p:cNvSpPr>
              <a:spLocks/>
            </p:cNvSpPr>
            <p:nvPr/>
          </p:nvSpPr>
          <p:spPr bwMode="auto">
            <a:xfrm>
              <a:off x="2753" y="2130"/>
              <a:ext cx="180" cy="350"/>
            </a:xfrm>
            <a:custGeom>
              <a:avLst/>
              <a:gdLst>
                <a:gd name="T0" fmla="*/ 3276 w 161"/>
                <a:gd name="T1" fmla="*/ 22223 h 283"/>
                <a:gd name="T2" fmla="*/ 2930 w 161"/>
                <a:gd name="T3" fmla="*/ 18937 h 283"/>
                <a:gd name="T4" fmla="*/ 2608 w 161"/>
                <a:gd name="T5" fmla="*/ 16063 h 283"/>
                <a:gd name="T6" fmla="*/ 2312 w 161"/>
                <a:gd name="T7" fmla="*/ 12988 h 283"/>
                <a:gd name="T8" fmla="*/ 1969 w 161"/>
                <a:gd name="T9" fmla="*/ 10852 h 283"/>
                <a:gd name="T10" fmla="*/ 1633 w 161"/>
                <a:gd name="T11" fmla="*/ 8095 h 283"/>
                <a:gd name="T12" fmla="*/ 1347 w 161"/>
                <a:gd name="T13" fmla="*/ 5032 h 283"/>
                <a:gd name="T14" fmla="*/ 1008 w 161"/>
                <a:gd name="T15" fmla="*/ 2262 h 283"/>
                <a:gd name="T16" fmla="*/ 670 w 161"/>
                <a:gd name="T17" fmla="*/ 0 h 283"/>
                <a:gd name="T18" fmla="*/ 369 w 161"/>
                <a:gd name="T19" fmla="*/ 2262 h 283"/>
                <a:gd name="T20" fmla="*/ 413 w 161"/>
                <a:gd name="T21" fmla="*/ 6545 h 283"/>
                <a:gd name="T22" fmla="*/ 413 w 161"/>
                <a:gd name="T23" fmla="*/ 10852 h 283"/>
                <a:gd name="T24" fmla="*/ 716 w 161"/>
                <a:gd name="T25" fmla="*/ 16805 h 283"/>
                <a:gd name="T26" fmla="*/ 640 w 161"/>
                <a:gd name="T27" fmla="*/ 18937 h 283"/>
                <a:gd name="T28" fmla="*/ 640 w 161"/>
                <a:gd name="T29" fmla="*/ 23420 h 283"/>
                <a:gd name="T30" fmla="*/ 640 w 161"/>
                <a:gd name="T31" fmla="*/ 27540 h 283"/>
                <a:gd name="T32" fmla="*/ 640 w 161"/>
                <a:gd name="T33" fmla="*/ 32529 h 283"/>
                <a:gd name="T34" fmla="*/ 572 w 161"/>
                <a:gd name="T35" fmla="*/ 36733 h 283"/>
                <a:gd name="T36" fmla="*/ 413 w 161"/>
                <a:gd name="T37" fmla="*/ 39317 h 283"/>
                <a:gd name="T38" fmla="*/ 293 w 161"/>
                <a:gd name="T39" fmla="*/ 42395 h 283"/>
                <a:gd name="T40" fmla="*/ 135 w 161"/>
                <a:gd name="T41" fmla="*/ 46231 h 283"/>
                <a:gd name="T42" fmla="*/ 0 w 161"/>
                <a:gd name="T43" fmla="*/ 49754 h 283"/>
                <a:gd name="T44" fmla="*/ 0 w 161"/>
                <a:gd name="T45" fmla="*/ 53372 h 283"/>
                <a:gd name="T46" fmla="*/ 135 w 161"/>
                <a:gd name="T47" fmla="*/ 57176 h 283"/>
                <a:gd name="T48" fmla="*/ 293 w 161"/>
                <a:gd name="T49" fmla="*/ 57176 h 283"/>
                <a:gd name="T50" fmla="*/ 413 w 161"/>
                <a:gd name="T51" fmla="*/ 62881 h 283"/>
                <a:gd name="T52" fmla="*/ 494 w 161"/>
                <a:gd name="T53" fmla="*/ 68747 h 283"/>
                <a:gd name="T54" fmla="*/ 670 w 161"/>
                <a:gd name="T55" fmla="*/ 73901 h 283"/>
                <a:gd name="T56" fmla="*/ 293 w 161"/>
                <a:gd name="T57" fmla="*/ 73901 h 283"/>
                <a:gd name="T58" fmla="*/ 135 w 161"/>
                <a:gd name="T59" fmla="*/ 75452 h 283"/>
                <a:gd name="T60" fmla="*/ 413 w 161"/>
                <a:gd name="T61" fmla="*/ 81222 h 283"/>
                <a:gd name="T62" fmla="*/ 640 w 161"/>
                <a:gd name="T63" fmla="*/ 87899 h 283"/>
                <a:gd name="T64" fmla="*/ 902 w 161"/>
                <a:gd name="T65" fmla="*/ 86683 h 283"/>
                <a:gd name="T66" fmla="*/ 1008 w 161"/>
                <a:gd name="T67" fmla="*/ 87295 h 283"/>
                <a:gd name="T68" fmla="*/ 1169 w 161"/>
                <a:gd name="T69" fmla="*/ 86683 h 283"/>
                <a:gd name="T70" fmla="*/ 1633 w 161"/>
                <a:gd name="T71" fmla="*/ 85004 h 283"/>
                <a:gd name="T72" fmla="*/ 1783 w 161"/>
                <a:gd name="T73" fmla="*/ 82837 h 283"/>
                <a:gd name="T74" fmla="*/ 1747 w 161"/>
                <a:gd name="T75" fmla="*/ 80592 h 283"/>
                <a:gd name="T76" fmla="*/ 2183 w 161"/>
                <a:gd name="T77" fmla="*/ 78996 h 283"/>
                <a:gd name="T78" fmla="*/ 2385 w 161"/>
                <a:gd name="T79" fmla="*/ 74815 h 283"/>
                <a:gd name="T80" fmla="*/ 2631 w 161"/>
                <a:gd name="T81" fmla="*/ 70584 h 283"/>
                <a:gd name="T82" fmla="*/ 2977 w 161"/>
                <a:gd name="T83" fmla="*/ 69488 h 283"/>
                <a:gd name="T84" fmla="*/ 2930 w 161"/>
                <a:gd name="T85" fmla="*/ 66622 h 283"/>
                <a:gd name="T86" fmla="*/ 2890 w 161"/>
                <a:gd name="T87" fmla="*/ 62881 h 283"/>
                <a:gd name="T88" fmla="*/ 2751 w 161"/>
                <a:gd name="T89" fmla="*/ 59216 h 283"/>
                <a:gd name="T90" fmla="*/ 2608 w 161"/>
                <a:gd name="T91" fmla="*/ 58661 h 283"/>
                <a:gd name="T92" fmla="*/ 2751 w 161"/>
                <a:gd name="T93" fmla="*/ 54837 h 283"/>
                <a:gd name="T94" fmla="*/ 2776 w 161"/>
                <a:gd name="T95" fmla="*/ 52097 h 283"/>
                <a:gd name="T96" fmla="*/ 2776 w 161"/>
                <a:gd name="T97" fmla="*/ 50568 h 283"/>
                <a:gd name="T98" fmla="*/ 2776 w 161"/>
                <a:gd name="T99" fmla="*/ 48578 h 283"/>
                <a:gd name="T100" fmla="*/ 2977 w 161"/>
                <a:gd name="T101" fmla="*/ 44570 h 283"/>
                <a:gd name="T102" fmla="*/ 3076 w 161"/>
                <a:gd name="T103" fmla="*/ 43155 h 283"/>
                <a:gd name="T104" fmla="*/ 3276 w 161"/>
                <a:gd name="T105" fmla="*/ 42395 h 283"/>
                <a:gd name="T106" fmla="*/ 3276 w 161"/>
                <a:gd name="T107" fmla="*/ 37065 h 283"/>
                <a:gd name="T108" fmla="*/ 3276 w 161"/>
                <a:gd name="T109" fmla="*/ 32529 h 283"/>
                <a:gd name="T110" fmla="*/ 3276 w 161"/>
                <a:gd name="T111" fmla="*/ 27217 h 283"/>
                <a:gd name="T112" fmla="*/ 3276 w 161"/>
                <a:gd name="T113" fmla="*/ 22223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39035" name="Freeform 121"/>
            <p:cNvSpPr>
              <a:spLocks/>
            </p:cNvSpPr>
            <p:nvPr/>
          </p:nvSpPr>
          <p:spPr bwMode="auto">
            <a:xfrm>
              <a:off x="3247" y="2370"/>
              <a:ext cx="27" cy="35"/>
            </a:xfrm>
            <a:custGeom>
              <a:avLst/>
              <a:gdLst>
                <a:gd name="T0" fmla="*/ 0 w 24"/>
                <a:gd name="T1" fmla="*/ 11735 h 28"/>
                <a:gd name="T2" fmla="*/ 458 w 24"/>
                <a:gd name="T3" fmla="*/ 11735 h 28"/>
                <a:gd name="T4" fmla="*/ 579 w 24"/>
                <a:gd name="T5" fmla="*/ 7701 h 28"/>
                <a:gd name="T6" fmla="*/ 407 w 24"/>
                <a:gd name="T7" fmla="*/ 0 h 28"/>
                <a:gd name="T8" fmla="*/ 321 w 24"/>
                <a:gd name="T9" fmla="*/ 1111 h 28"/>
                <a:gd name="T10" fmla="*/ 0 w 24"/>
                <a:gd name="T11" fmla="*/ 11735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39036" name="Freeform 122"/>
            <p:cNvSpPr>
              <a:spLocks/>
            </p:cNvSpPr>
            <p:nvPr/>
          </p:nvSpPr>
          <p:spPr bwMode="auto">
            <a:xfrm>
              <a:off x="3150" y="2251"/>
              <a:ext cx="117" cy="128"/>
            </a:xfrm>
            <a:custGeom>
              <a:avLst/>
              <a:gdLst>
                <a:gd name="T0" fmla="*/ 0 w 104"/>
                <a:gd name="T1" fmla="*/ 21707 h 104"/>
                <a:gd name="T2" fmla="*/ 2 w 104"/>
                <a:gd name="T3" fmla="*/ 17153 h 104"/>
                <a:gd name="T4" fmla="*/ 140 w 104"/>
                <a:gd name="T5" fmla="*/ 10794 h 104"/>
                <a:gd name="T6" fmla="*/ 225 w 104"/>
                <a:gd name="T7" fmla="*/ 4501 h 104"/>
                <a:gd name="T8" fmla="*/ 515 w 104"/>
                <a:gd name="T9" fmla="*/ 2518 h 104"/>
                <a:gd name="T10" fmla="*/ 752 w 104"/>
                <a:gd name="T11" fmla="*/ 2 h 104"/>
                <a:gd name="T12" fmla="*/ 789 w 104"/>
                <a:gd name="T13" fmla="*/ 0 h 104"/>
                <a:gd name="T14" fmla="*/ 927 w 104"/>
                <a:gd name="T15" fmla="*/ 3099 h 104"/>
                <a:gd name="T16" fmla="*/ 999 w 104"/>
                <a:gd name="T17" fmla="*/ 7110 h 104"/>
                <a:gd name="T18" fmla="*/ 1124 w 104"/>
                <a:gd name="T19" fmla="*/ 10794 h 104"/>
                <a:gd name="T20" fmla="*/ 1252 w 104"/>
                <a:gd name="T21" fmla="*/ 14130 h 104"/>
                <a:gd name="T22" fmla="*/ 1320 w 104"/>
                <a:gd name="T23" fmla="*/ 12710 h 104"/>
                <a:gd name="T24" fmla="*/ 1359 w 104"/>
                <a:gd name="T25" fmla="*/ 13285 h 104"/>
                <a:gd name="T26" fmla="*/ 1656 w 104"/>
                <a:gd name="T27" fmla="*/ 16314 h 104"/>
                <a:gd name="T28" fmla="*/ 2096 w 104"/>
                <a:gd name="T29" fmla="*/ 20213 h 104"/>
                <a:gd name="T30" fmla="*/ 2539 w 104"/>
                <a:gd name="T31" fmla="*/ 24878 h 104"/>
                <a:gd name="T32" fmla="*/ 2539 w 104"/>
                <a:gd name="T33" fmla="*/ 25716 h 104"/>
                <a:gd name="T34" fmla="*/ 2539 w 104"/>
                <a:gd name="T35" fmla="*/ 26343 h 104"/>
                <a:gd name="T36" fmla="*/ 2379 w 104"/>
                <a:gd name="T37" fmla="*/ 27063 h 104"/>
                <a:gd name="T38" fmla="*/ 2174 w 104"/>
                <a:gd name="T39" fmla="*/ 28382 h 104"/>
                <a:gd name="T40" fmla="*/ 2174 w 104"/>
                <a:gd name="T41" fmla="*/ 27063 h 104"/>
                <a:gd name="T42" fmla="*/ 1844 w 104"/>
                <a:gd name="T43" fmla="*/ 25716 h 104"/>
                <a:gd name="T44" fmla="*/ 1586 w 104"/>
                <a:gd name="T45" fmla="*/ 22235 h 104"/>
                <a:gd name="T46" fmla="*/ 1485 w 104"/>
                <a:gd name="T47" fmla="*/ 20213 h 104"/>
                <a:gd name="T48" fmla="*/ 1252 w 104"/>
                <a:gd name="T49" fmla="*/ 19253 h 104"/>
                <a:gd name="T50" fmla="*/ 999 w 104"/>
                <a:gd name="T51" fmla="*/ 19253 h 104"/>
                <a:gd name="T52" fmla="*/ 789 w 104"/>
                <a:gd name="T53" fmla="*/ 19253 h 104"/>
                <a:gd name="T54" fmla="*/ 623 w 104"/>
                <a:gd name="T55" fmla="*/ 17153 h 104"/>
                <a:gd name="T56" fmla="*/ 515 w 104"/>
                <a:gd name="T57" fmla="*/ 21111 h 104"/>
                <a:gd name="T58" fmla="*/ 361 w 104"/>
                <a:gd name="T59" fmla="*/ 19253 h 104"/>
                <a:gd name="T60" fmla="*/ 225 w 104"/>
                <a:gd name="T61" fmla="*/ 21707 h 104"/>
                <a:gd name="T62" fmla="*/ 0 w 104"/>
                <a:gd name="T63" fmla="*/ 2170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39037" name="Freeform 123"/>
            <p:cNvSpPr>
              <a:spLocks/>
            </p:cNvSpPr>
            <p:nvPr/>
          </p:nvSpPr>
          <p:spPr bwMode="auto">
            <a:xfrm>
              <a:off x="3093" y="2328"/>
              <a:ext cx="266" cy="244"/>
            </a:xfrm>
            <a:custGeom>
              <a:avLst/>
              <a:gdLst>
                <a:gd name="T0" fmla="*/ 1828 w 237"/>
                <a:gd name="T1" fmla="*/ 62102 h 197"/>
                <a:gd name="T2" fmla="*/ 1414 w 237"/>
                <a:gd name="T3" fmla="*/ 57127 h 197"/>
                <a:gd name="T4" fmla="*/ 1047 w 237"/>
                <a:gd name="T5" fmla="*/ 56552 h 197"/>
                <a:gd name="T6" fmla="*/ 1026 w 237"/>
                <a:gd name="T7" fmla="*/ 51813 h 197"/>
                <a:gd name="T8" fmla="*/ 814 w 237"/>
                <a:gd name="T9" fmla="*/ 51285 h 197"/>
                <a:gd name="T10" fmla="*/ 659 w 237"/>
                <a:gd name="T11" fmla="*/ 47467 h 197"/>
                <a:gd name="T12" fmla="*/ 540 w 237"/>
                <a:gd name="T13" fmla="*/ 43524 h 197"/>
                <a:gd name="T14" fmla="*/ 152 w 237"/>
                <a:gd name="T15" fmla="*/ 39052 h 197"/>
                <a:gd name="T16" fmla="*/ 0 w 237"/>
                <a:gd name="T17" fmla="*/ 36864 h 197"/>
                <a:gd name="T18" fmla="*/ 152 w 237"/>
                <a:gd name="T19" fmla="*/ 34710 h 197"/>
                <a:gd name="T20" fmla="*/ 429 w 237"/>
                <a:gd name="T21" fmla="*/ 33506 h 197"/>
                <a:gd name="T22" fmla="*/ 481 w 237"/>
                <a:gd name="T23" fmla="*/ 28024 h 197"/>
                <a:gd name="T24" fmla="*/ 481 w 237"/>
                <a:gd name="T25" fmla="*/ 21792 h 197"/>
                <a:gd name="T26" fmla="*/ 708 w 237"/>
                <a:gd name="T27" fmla="*/ 20553 h 197"/>
                <a:gd name="T28" fmla="*/ 814 w 237"/>
                <a:gd name="T29" fmla="*/ 13980 h 197"/>
                <a:gd name="T30" fmla="*/ 1140 w 237"/>
                <a:gd name="T31" fmla="*/ 5525 h 197"/>
                <a:gd name="T32" fmla="*/ 1319 w 237"/>
                <a:gd name="T33" fmla="*/ 5525 h 197"/>
                <a:gd name="T34" fmla="*/ 1451 w 237"/>
                <a:gd name="T35" fmla="*/ 2696 h 197"/>
                <a:gd name="T36" fmla="*/ 1612 w 237"/>
                <a:gd name="T37" fmla="*/ 5123 h 197"/>
                <a:gd name="T38" fmla="*/ 1712 w 237"/>
                <a:gd name="T39" fmla="*/ 0 h 197"/>
                <a:gd name="T40" fmla="*/ 1864 w 237"/>
                <a:gd name="T41" fmla="*/ 2696 h 197"/>
                <a:gd name="T42" fmla="*/ 2083 w 237"/>
                <a:gd name="T43" fmla="*/ 2696 h 197"/>
                <a:gd name="T44" fmla="*/ 2303 w 237"/>
                <a:gd name="T45" fmla="*/ 2696 h 197"/>
                <a:gd name="T46" fmla="*/ 2494 w 237"/>
                <a:gd name="T47" fmla="*/ 4136 h 197"/>
                <a:gd name="T48" fmla="*/ 2624 w 237"/>
                <a:gd name="T49" fmla="*/ 6345 h 197"/>
                <a:gd name="T50" fmla="*/ 2827 w 237"/>
                <a:gd name="T51" fmla="*/ 9798 h 197"/>
                <a:gd name="T52" fmla="*/ 3141 w 237"/>
                <a:gd name="T53" fmla="*/ 11587 h 197"/>
                <a:gd name="T54" fmla="*/ 3141 w 237"/>
                <a:gd name="T55" fmla="*/ 13379 h 197"/>
                <a:gd name="T56" fmla="*/ 3363 w 237"/>
                <a:gd name="T57" fmla="*/ 11587 h 197"/>
                <a:gd name="T58" fmla="*/ 3104 w 237"/>
                <a:gd name="T59" fmla="*/ 19947 h 197"/>
                <a:gd name="T60" fmla="*/ 3516 w 237"/>
                <a:gd name="T61" fmla="*/ 19947 h 197"/>
                <a:gd name="T62" fmla="*/ 3484 w 237"/>
                <a:gd name="T63" fmla="*/ 22906 h 197"/>
                <a:gd name="T64" fmla="*/ 3671 w 237"/>
                <a:gd name="T65" fmla="*/ 28024 h 197"/>
                <a:gd name="T66" fmla="*/ 3946 w 237"/>
                <a:gd name="T67" fmla="*/ 31486 h 197"/>
                <a:gd name="T68" fmla="*/ 4237 w 237"/>
                <a:gd name="T69" fmla="*/ 32900 h 197"/>
                <a:gd name="T70" fmla="*/ 4486 w 237"/>
                <a:gd name="T71" fmla="*/ 34710 h 197"/>
                <a:gd name="T72" fmla="*/ 4772 w 237"/>
                <a:gd name="T73" fmla="*/ 36261 h 197"/>
                <a:gd name="T74" fmla="*/ 4983 w 237"/>
                <a:gd name="T75" fmla="*/ 36864 h 197"/>
                <a:gd name="T76" fmla="*/ 5356 w 237"/>
                <a:gd name="T77" fmla="*/ 36864 h 197"/>
                <a:gd name="T78" fmla="*/ 5097 w 237"/>
                <a:gd name="T79" fmla="*/ 41833 h 197"/>
                <a:gd name="T80" fmla="*/ 4788 w 237"/>
                <a:gd name="T81" fmla="*/ 45826 h 197"/>
                <a:gd name="T82" fmla="*/ 4548 w 237"/>
                <a:gd name="T83" fmla="*/ 50471 h 197"/>
                <a:gd name="T84" fmla="*/ 4255 w 237"/>
                <a:gd name="T85" fmla="*/ 55407 h 197"/>
                <a:gd name="T86" fmla="*/ 4025 w 237"/>
                <a:gd name="T87" fmla="*/ 55704 h 197"/>
                <a:gd name="T88" fmla="*/ 3759 w 237"/>
                <a:gd name="T89" fmla="*/ 55704 h 197"/>
                <a:gd name="T90" fmla="*/ 3421 w 237"/>
                <a:gd name="T91" fmla="*/ 58792 h 197"/>
                <a:gd name="T92" fmla="*/ 3195 w 237"/>
                <a:gd name="T93" fmla="*/ 60331 h 197"/>
                <a:gd name="T94" fmla="*/ 2901 w 237"/>
                <a:gd name="T95" fmla="*/ 59826 h 197"/>
                <a:gd name="T96" fmla="*/ 2494 w 237"/>
                <a:gd name="T97" fmla="*/ 61123 h 197"/>
                <a:gd name="T98" fmla="*/ 2348 w 237"/>
                <a:gd name="T99" fmla="*/ 63521 h 197"/>
                <a:gd name="T100" fmla="*/ 1828 w 237"/>
                <a:gd name="T101" fmla="*/ 62102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7"/>
                <a:gd name="T154" fmla="*/ 0 h 197"/>
                <a:gd name="T155" fmla="*/ 237 w 237"/>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7" h="197">
                  <a:moveTo>
                    <a:pt x="81" y="192"/>
                  </a:moveTo>
                  <a:lnTo>
                    <a:pt x="62" y="178"/>
                  </a:lnTo>
                  <a:lnTo>
                    <a:pt x="47" y="175"/>
                  </a:lnTo>
                  <a:lnTo>
                    <a:pt x="45" y="161"/>
                  </a:lnTo>
                  <a:lnTo>
                    <a:pt x="36" y="159"/>
                  </a:lnTo>
                  <a:lnTo>
                    <a:pt x="29" y="147"/>
                  </a:lnTo>
                  <a:lnTo>
                    <a:pt x="24" y="135"/>
                  </a:lnTo>
                  <a:lnTo>
                    <a:pt x="7" y="121"/>
                  </a:lnTo>
                  <a:lnTo>
                    <a:pt x="0" y="114"/>
                  </a:lnTo>
                  <a:lnTo>
                    <a:pt x="7" y="107"/>
                  </a:lnTo>
                  <a:lnTo>
                    <a:pt x="19" y="104"/>
                  </a:lnTo>
                  <a:lnTo>
                    <a:pt x="21" y="86"/>
                  </a:lnTo>
                  <a:lnTo>
                    <a:pt x="21" y="67"/>
                  </a:lnTo>
                  <a:lnTo>
                    <a:pt x="31" y="64"/>
                  </a:lnTo>
                  <a:lnTo>
                    <a:pt x="36" y="43"/>
                  </a:lnTo>
                  <a:lnTo>
                    <a:pt x="50" y="17"/>
                  </a:lnTo>
                  <a:lnTo>
                    <a:pt x="59" y="17"/>
                  </a:lnTo>
                  <a:lnTo>
                    <a:pt x="64" y="8"/>
                  </a:lnTo>
                  <a:lnTo>
                    <a:pt x="71" y="15"/>
                  </a:lnTo>
                  <a:lnTo>
                    <a:pt x="76" y="0"/>
                  </a:lnTo>
                  <a:lnTo>
                    <a:pt x="83" y="8"/>
                  </a:lnTo>
                  <a:lnTo>
                    <a:pt x="92" y="8"/>
                  </a:lnTo>
                  <a:lnTo>
                    <a:pt x="102" y="8"/>
                  </a:lnTo>
                  <a:lnTo>
                    <a:pt x="111" y="12"/>
                  </a:lnTo>
                  <a:lnTo>
                    <a:pt x="116" y="19"/>
                  </a:lnTo>
                  <a:lnTo>
                    <a:pt x="126" y="31"/>
                  </a:lnTo>
                  <a:lnTo>
                    <a:pt x="140" y="36"/>
                  </a:lnTo>
                  <a:lnTo>
                    <a:pt x="140" y="41"/>
                  </a:lnTo>
                  <a:lnTo>
                    <a:pt x="149" y="36"/>
                  </a:lnTo>
                  <a:lnTo>
                    <a:pt x="137" y="62"/>
                  </a:lnTo>
                  <a:lnTo>
                    <a:pt x="156" y="62"/>
                  </a:lnTo>
                  <a:lnTo>
                    <a:pt x="154" y="71"/>
                  </a:lnTo>
                  <a:lnTo>
                    <a:pt x="163" y="86"/>
                  </a:lnTo>
                  <a:lnTo>
                    <a:pt x="175" y="97"/>
                  </a:lnTo>
                  <a:lnTo>
                    <a:pt x="187" y="102"/>
                  </a:lnTo>
                  <a:lnTo>
                    <a:pt x="199" y="107"/>
                  </a:lnTo>
                  <a:lnTo>
                    <a:pt x="211" y="112"/>
                  </a:lnTo>
                  <a:lnTo>
                    <a:pt x="222" y="114"/>
                  </a:lnTo>
                  <a:lnTo>
                    <a:pt x="237" y="114"/>
                  </a:lnTo>
                  <a:lnTo>
                    <a:pt x="225" y="130"/>
                  </a:lnTo>
                  <a:lnTo>
                    <a:pt x="213" y="142"/>
                  </a:lnTo>
                  <a:lnTo>
                    <a:pt x="201" y="156"/>
                  </a:lnTo>
                  <a:lnTo>
                    <a:pt x="189" y="171"/>
                  </a:lnTo>
                  <a:lnTo>
                    <a:pt x="178" y="173"/>
                  </a:lnTo>
                  <a:lnTo>
                    <a:pt x="166" y="173"/>
                  </a:lnTo>
                  <a:lnTo>
                    <a:pt x="152" y="182"/>
                  </a:lnTo>
                  <a:lnTo>
                    <a:pt x="142" y="187"/>
                  </a:lnTo>
                  <a:lnTo>
                    <a:pt x="128" y="185"/>
                  </a:lnTo>
                  <a:lnTo>
                    <a:pt x="111" y="190"/>
                  </a:lnTo>
                  <a:lnTo>
                    <a:pt x="104" y="197"/>
                  </a:lnTo>
                  <a:lnTo>
                    <a:pt x="81" y="192"/>
                  </a:lnTo>
                  <a:close/>
                </a:path>
              </a:pathLst>
            </a:custGeom>
            <a:solidFill>
              <a:srgbClr val="E1E1E1"/>
            </a:solidFill>
            <a:ln w="3175">
              <a:solidFill>
                <a:srgbClr val="000000"/>
              </a:solidFill>
              <a:round/>
              <a:headEnd/>
              <a:tailEnd/>
            </a:ln>
          </p:spPr>
          <p:txBody>
            <a:bodyPr/>
            <a:lstStyle/>
            <a:p>
              <a:endParaRPr lang="en-US"/>
            </a:p>
          </p:txBody>
        </p:sp>
        <p:sp>
          <p:nvSpPr>
            <p:cNvPr id="39038" name="Freeform 124"/>
            <p:cNvSpPr>
              <a:spLocks/>
            </p:cNvSpPr>
            <p:nvPr/>
          </p:nvSpPr>
          <p:spPr bwMode="auto">
            <a:xfrm>
              <a:off x="3237" y="2384"/>
              <a:ext cx="177" cy="302"/>
            </a:xfrm>
            <a:custGeom>
              <a:avLst/>
              <a:gdLst>
                <a:gd name="T0" fmla="*/ 3316 w 158"/>
                <a:gd name="T1" fmla="*/ 10586 h 244"/>
                <a:gd name="T2" fmla="*/ 3190 w 158"/>
                <a:gd name="T3" fmla="*/ 17405 h 244"/>
                <a:gd name="T4" fmla="*/ 2928 w 158"/>
                <a:gd name="T5" fmla="*/ 23705 h 244"/>
                <a:gd name="T6" fmla="*/ 2738 w 158"/>
                <a:gd name="T7" fmla="*/ 30277 h 244"/>
                <a:gd name="T8" fmla="*/ 2518 w 158"/>
                <a:gd name="T9" fmla="*/ 36765 h 244"/>
                <a:gd name="T10" fmla="*/ 2269 w 158"/>
                <a:gd name="T11" fmla="*/ 43481 h 244"/>
                <a:gd name="T12" fmla="*/ 2083 w 158"/>
                <a:gd name="T13" fmla="*/ 47102 h 244"/>
                <a:gd name="T14" fmla="*/ 1859 w 158"/>
                <a:gd name="T15" fmla="*/ 50501 h 244"/>
                <a:gd name="T16" fmla="*/ 1659 w 158"/>
                <a:gd name="T17" fmla="*/ 53225 h 244"/>
                <a:gd name="T18" fmla="*/ 1441 w 158"/>
                <a:gd name="T19" fmla="*/ 56321 h 244"/>
                <a:gd name="T20" fmla="*/ 1236 w 158"/>
                <a:gd name="T21" fmla="*/ 59212 h 244"/>
                <a:gd name="T22" fmla="*/ 1014 w 158"/>
                <a:gd name="T23" fmla="*/ 62799 h 244"/>
                <a:gd name="T24" fmla="*/ 744 w 158"/>
                <a:gd name="T25" fmla="*/ 66819 h 244"/>
                <a:gd name="T26" fmla="*/ 514 w 158"/>
                <a:gd name="T27" fmla="*/ 69709 h 244"/>
                <a:gd name="T28" fmla="*/ 336 w 158"/>
                <a:gd name="T29" fmla="*/ 73303 h 244"/>
                <a:gd name="T30" fmla="*/ 186 w 158"/>
                <a:gd name="T31" fmla="*/ 77363 h 244"/>
                <a:gd name="T32" fmla="*/ 0 w 158"/>
                <a:gd name="T33" fmla="*/ 71940 h 244"/>
                <a:gd name="T34" fmla="*/ 0 w 158"/>
                <a:gd name="T35" fmla="*/ 66819 h 244"/>
                <a:gd name="T36" fmla="*/ 0 w 158"/>
                <a:gd name="T37" fmla="*/ 62505 h 244"/>
                <a:gd name="T38" fmla="*/ 0 w 158"/>
                <a:gd name="T39" fmla="*/ 57142 h 244"/>
                <a:gd name="T40" fmla="*/ 0 w 158"/>
                <a:gd name="T41" fmla="*/ 51537 h 244"/>
                <a:gd name="T42" fmla="*/ 148 w 158"/>
                <a:gd name="T43" fmla="*/ 48128 h 244"/>
                <a:gd name="T44" fmla="*/ 300 w 158"/>
                <a:gd name="T45" fmla="*/ 44970 h 244"/>
                <a:gd name="T46" fmla="*/ 514 w 158"/>
                <a:gd name="T47" fmla="*/ 43481 h 244"/>
                <a:gd name="T48" fmla="*/ 810 w 158"/>
                <a:gd name="T49" fmla="*/ 40713 h 244"/>
                <a:gd name="T50" fmla="*/ 1096 w 158"/>
                <a:gd name="T51" fmla="*/ 40713 h 244"/>
                <a:gd name="T52" fmla="*/ 1286 w 158"/>
                <a:gd name="T53" fmla="*/ 39916 h 244"/>
                <a:gd name="T54" fmla="*/ 1564 w 158"/>
                <a:gd name="T55" fmla="*/ 35130 h 244"/>
                <a:gd name="T56" fmla="*/ 1808 w 158"/>
                <a:gd name="T57" fmla="*/ 30747 h 244"/>
                <a:gd name="T58" fmla="*/ 2083 w 158"/>
                <a:gd name="T59" fmla="*/ 26760 h 244"/>
                <a:gd name="T60" fmla="*/ 2333 w 158"/>
                <a:gd name="T61" fmla="*/ 21621 h 244"/>
                <a:gd name="T62" fmla="*/ 2007 w 158"/>
                <a:gd name="T63" fmla="*/ 21621 h 244"/>
                <a:gd name="T64" fmla="*/ 1789 w 158"/>
                <a:gd name="T65" fmla="*/ 21145 h 244"/>
                <a:gd name="T66" fmla="*/ 1541 w 158"/>
                <a:gd name="T67" fmla="*/ 19764 h 244"/>
                <a:gd name="T68" fmla="*/ 1273 w 158"/>
                <a:gd name="T69" fmla="*/ 18217 h 244"/>
                <a:gd name="T70" fmla="*/ 1014 w 158"/>
                <a:gd name="T71" fmla="*/ 16422 h 244"/>
                <a:gd name="T72" fmla="*/ 744 w 158"/>
                <a:gd name="T73" fmla="*/ 13102 h 244"/>
                <a:gd name="T74" fmla="*/ 553 w 158"/>
                <a:gd name="T75" fmla="*/ 8421 h 244"/>
                <a:gd name="T76" fmla="*/ 593 w 158"/>
                <a:gd name="T77" fmla="*/ 5497 h 244"/>
                <a:gd name="T78" fmla="*/ 706 w 158"/>
                <a:gd name="T79" fmla="*/ 2342 h 244"/>
                <a:gd name="T80" fmla="*/ 905 w 158"/>
                <a:gd name="T81" fmla="*/ 6271 h 244"/>
                <a:gd name="T82" fmla="*/ 1112 w 158"/>
                <a:gd name="T83" fmla="*/ 8421 h 244"/>
                <a:gd name="T84" fmla="*/ 1541 w 158"/>
                <a:gd name="T85" fmla="*/ 6271 h 244"/>
                <a:gd name="T86" fmla="*/ 1808 w 158"/>
                <a:gd name="T87" fmla="*/ 6910 h 244"/>
                <a:gd name="T88" fmla="*/ 2182 w 158"/>
                <a:gd name="T89" fmla="*/ 5067 h 244"/>
                <a:gd name="T90" fmla="*/ 2649 w 158"/>
                <a:gd name="T91" fmla="*/ 3308 h 244"/>
                <a:gd name="T92" fmla="*/ 3074 w 158"/>
                <a:gd name="T93" fmla="*/ 1529 h 244"/>
                <a:gd name="T94" fmla="*/ 3316 w 158"/>
                <a:gd name="T95" fmla="*/ 0 h 244"/>
                <a:gd name="T96" fmla="*/ 3357 w 158"/>
                <a:gd name="T97" fmla="*/ 1529 h 244"/>
                <a:gd name="T98" fmla="*/ 3357 w 158"/>
                <a:gd name="T99" fmla="*/ 8421 h 244"/>
                <a:gd name="T100" fmla="*/ 3390 w 158"/>
                <a:gd name="T101" fmla="*/ 8421 h 244"/>
                <a:gd name="T102" fmla="*/ 3316 w 158"/>
                <a:gd name="T103" fmla="*/ 10586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39039" name="Freeform 125"/>
            <p:cNvSpPr>
              <a:spLocks/>
            </p:cNvSpPr>
            <p:nvPr/>
          </p:nvSpPr>
          <p:spPr bwMode="auto">
            <a:xfrm>
              <a:off x="2896" y="2139"/>
              <a:ext cx="289" cy="433"/>
            </a:xfrm>
            <a:custGeom>
              <a:avLst/>
              <a:gdLst>
                <a:gd name="T0" fmla="*/ 706 w 258"/>
                <a:gd name="T1" fmla="*/ 16914 h 350"/>
                <a:gd name="T2" fmla="*/ 1013 w 258"/>
                <a:gd name="T3" fmla="*/ 10952 h 350"/>
                <a:gd name="T4" fmla="*/ 1221 w 258"/>
                <a:gd name="T5" fmla="*/ 6230 h 350"/>
                <a:gd name="T6" fmla="*/ 1787 w 258"/>
                <a:gd name="T7" fmla="*/ 6230 h 350"/>
                <a:gd name="T8" fmla="*/ 2249 w 258"/>
                <a:gd name="T9" fmla="*/ 6230 h 350"/>
                <a:gd name="T10" fmla="*/ 2815 w 258"/>
                <a:gd name="T11" fmla="*/ 6230 h 350"/>
                <a:gd name="T12" fmla="*/ 3068 w 258"/>
                <a:gd name="T13" fmla="*/ 5048 h 350"/>
                <a:gd name="T14" fmla="*/ 3513 w 258"/>
                <a:gd name="T15" fmla="*/ 6563 h 350"/>
                <a:gd name="T16" fmla="*/ 3966 w 258"/>
                <a:gd name="T17" fmla="*/ 5048 h 350"/>
                <a:gd name="T18" fmla="*/ 4253 w 258"/>
                <a:gd name="T19" fmla="*/ 1196 h 350"/>
                <a:gd name="T20" fmla="*/ 4437 w 258"/>
                <a:gd name="T21" fmla="*/ 0 h 350"/>
                <a:gd name="T22" fmla="*/ 4922 w 258"/>
                <a:gd name="T23" fmla="*/ 6563 h 350"/>
                <a:gd name="T24" fmla="*/ 5058 w 258"/>
                <a:gd name="T25" fmla="*/ 16914 h 350"/>
                <a:gd name="T26" fmla="*/ 5531 w 258"/>
                <a:gd name="T27" fmla="*/ 28744 h 350"/>
                <a:gd name="T28" fmla="*/ 5058 w 258"/>
                <a:gd name="T29" fmla="*/ 33115 h 350"/>
                <a:gd name="T30" fmla="*/ 4922 w 258"/>
                <a:gd name="T31" fmla="*/ 47809 h 350"/>
                <a:gd name="T32" fmla="*/ 4574 w 258"/>
                <a:gd name="T33" fmla="*/ 61156 h 350"/>
                <a:gd name="T34" fmla="*/ 4253 w 258"/>
                <a:gd name="T35" fmla="*/ 68789 h 350"/>
                <a:gd name="T36" fmla="*/ 4211 w 258"/>
                <a:gd name="T37" fmla="*/ 80276 h 350"/>
                <a:gd name="T38" fmla="*/ 3797 w 258"/>
                <a:gd name="T39" fmla="*/ 83432 h 350"/>
                <a:gd name="T40" fmla="*/ 4295 w 258"/>
                <a:gd name="T41" fmla="*/ 89913 h 350"/>
                <a:gd name="T42" fmla="*/ 4574 w 258"/>
                <a:gd name="T43" fmla="*/ 97557 h 350"/>
                <a:gd name="T44" fmla="*/ 4797 w 258"/>
                <a:gd name="T45" fmla="*/ 102604 h 350"/>
                <a:gd name="T46" fmla="*/ 4295 w 258"/>
                <a:gd name="T47" fmla="*/ 102604 h 350"/>
                <a:gd name="T48" fmla="*/ 3966 w 258"/>
                <a:gd name="T49" fmla="*/ 107917 h 350"/>
                <a:gd name="T50" fmla="*/ 3513 w 258"/>
                <a:gd name="T51" fmla="*/ 108661 h 350"/>
                <a:gd name="T52" fmla="*/ 3153 w 258"/>
                <a:gd name="T53" fmla="*/ 108661 h 350"/>
                <a:gd name="T54" fmla="*/ 2874 w 258"/>
                <a:gd name="T55" fmla="*/ 105724 h 350"/>
                <a:gd name="T56" fmla="*/ 2518 w 258"/>
                <a:gd name="T57" fmla="*/ 103382 h 350"/>
                <a:gd name="T58" fmla="*/ 2007 w 258"/>
                <a:gd name="T59" fmla="*/ 101948 h 350"/>
                <a:gd name="T60" fmla="*/ 1922 w 258"/>
                <a:gd name="T61" fmla="*/ 99069 h 350"/>
                <a:gd name="T62" fmla="*/ 1600 w 258"/>
                <a:gd name="T63" fmla="*/ 92400 h 350"/>
                <a:gd name="T64" fmla="*/ 1221 w 258"/>
                <a:gd name="T65" fmla="*/ 85620 h 350"/>
                <a:gd name="T66" fmla="*/ 869 w 258"/>
                <a:gd name="T67" fmla="*/ 81269 h 350"/>
                <a:gd name="T68" fmla="*/ 706 w 258"/>
                <a:gd name="T69" fmla="*/ 74764 h 350"/>
                <a:gd name="T70" fmla="*/ 410 w 258"/>
                <a:gd name="T71" fmla="*/ 67814 h 350"/>
                <a:gd name="T72" fmla="*/ 300 w 258"/>
                <a:gd name="T73" fmla="*/ 61156 h 350"/>
                <a:gd name="T74" fmla="*/ 0 w 258"/>
                <a:gd name="T75" fmla="*/ 56900 h 350"/>
                <a:gd name="T76" fmla="*/ 186 w 258"/>
                <a:gd name="T77" fmla="*/ 50176 h 350"/>
                <a:gd name="T78" fmla="*/ 186 w 258"/>
                <a:gd name="T79" fmla="*/ 46613 h 350"/>
                <a:gd name="T80" fmla="*/ 494 w 258"/>
                <a:gd name="T81" fmla="*/ 41282 h 350"/>
                <a:gd name="T82" fmla="*/ 706 w 258"/>
                <a:gd name="T83" fmla="*/ 35405 h 350"/>
                <a:gd name="T84" fmla="*/ 706 w 258"/>
                <a:gd name="T85" fmla="*/ 25001 h 3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350"/>
                <a:gd name="T131" fmla="*/ 258 w 258"/>
                <a:gd name="T132" fmla="*/ 350 h 3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350">
                  <a:moveTo>
                    <a:pt x="33" y="64"/>
                  </a:moveTo>
                  <a:lnTo>
                    <a:pt x="33" y="54"/>
                  </a:lnTo>
                  <a:lnTo>
                    <a:pt x="47" y="54"/>
                  </a:lnTo>
                  <a:lnTo>
                    <a:pt x="47" y="35"/>
                  </a:lnTo>
                  <a:lnTo>
                    <a:pt x="45" y="19"/>
                  </a:lnTo>
                  <a:lnTo>
                    <a:pt x="56" y="19"/>
                  </a:lnTo>
                  <a:lnTo>
                    <a:pt x="68" y="19"/>
                  </a:lnTo>
                  <a:lnTo>
                    <a:pt x="83" y="19"/>
                  </a:lnTo>
                  <a:lnTo>
                    <a:pt x="94" y="19"/>
                  </a:lnTo>
                  <a:lnTo>
                    <a:pt x="106" y="19"/>
                  </a:lnTo>
                  <a:lnTo>
                    <a:pt x="118" y="19"/>
                  </a:lnTo>
                  <a:lnTo>
                    <a:pt x="130" y="19"/>
                  </a:lnTo>
                  <a:lnTo>
                    <a:pt x="142" y="19"/>
                  </a:lnTo>
                  <a:lnTo>
                    <a:pt x="144" y="16"/>
                  </a:lnTo>
                  <a:lnTo>
                    <a:pt x="144" y="19"/>
                  </a:lnTo>
                  <a:lnTo>
                    <a:pt x="163" y="21"/>
                  </a:lnTo>
                  <a:lnTo>
                    <a:pt x="182" y="23"/>
                  </a:lnTo>
                  <a:lnTo>
                    <a:pt x="187" y="16"/>
                  </a:lnTo>
                  <a:lnTo>
                    <a:pt x="194" y="14"/>
                  </a:lnTo>
                  <a:lnTo>
                    <a:pt x="198" y="4"/>
                  </a:lnTo>
                  <a:lnTo>
                    <a:pt x="201" y="4"/>
                  </a:lnTo>
                  <a:lnTo>
                    <a:pt x="208" y="0"/>
                  </a:lnTo>
                  <a:lnTo>
                    <a:pt x="217" y="9"/>
                  </a:lnTo>
                  <a:lnTo>
                    <a:pt x="229" y="21"/>
                  </a:lnTo>
                  <a:lnTo>
                    <a:pt x="234" y="35"/>
                  </a:lnTo>
                  <a:lnTo>
                    <a:pt x="236" y="54"/>
                  </a:lnTo>
                  <a:lnTo>
                    <a:pt x="243" y="78"/>
                  </a:lnTo>
                  <a:lnTo>
                    <a:pt x="258" y="92"/>
                  </a:lnTo>
                  <a:lnTo>
                    <a:pt x="248" y="99"/>
                  </a:lnTo>
                  <a:lnTo>
                    <a:pt x="236" y="106"/>
                  </a:lnTo>
                  <a:lnTo>
                    <a:pt x="232" y="130"/>
                  </a:lnTo>
                  <a:lnTo>
                    <a:pt x="229" y="153"/>
                  </a:lnTo>
                  <a:lnTo>
                    <a:pt x="227" y="170"/>
                  </a:lnTo>
                  <a:lnTo>
                    <a:pt x="213" y="196"/>
                  </a:lnTo>
                  <a:lnTo>
                    <a:pt x="208" y="217"/>
                  </a:lnTo>
                  <a:lnTo>
                    <a:pt x="198" y="220"/>
                  </a:lnTo>
                  <a:lnTo>
                    <a:pt x="198" y="239"/>
                  </a:lnTo>
                  <a:lnTo>
                    <a:pt x="196" y="257"/>
                  </a:lnTo>
                  <a:lnTo>
                    <a:pt x="184" y="260"/>
                  </a:lnTo>
                  <a:lnTo>
                    <a:pt x="177" y="267"/>
                  </a:lnTo>
                  <a:lnTo>
                    <a:pt x="184" y="274"/>
                  </a:lnTo>
                  <a:lnTo>
                    <a:pt x="201" y="288"/>
                  </a:lnTo>
                  <a:lnTo>
                    <a:pt x="206" y="300"/>
                  </a:lnTo>
                  <a:lnTo>
                    <a:pt x="213" y="312"/>
                  </a:lnTo>
                  <a:lnTo>
                    <a:pt x="222" y="314"/>
                  </a:lnTo>
                  <a:lnTo>
                    <a:pt x="224" y="328"/>
                  </a:lnTo>
                  <a:lnTo>
                    <a:pt x="213" y="328"/>
                  </a:lnTo>
                  <a:lnTo>
                    <a:pt x="201" y="328"/>
                  </a:lnTo>
                  <a:lnTo>
                    <a:pt x="194" y="335"/>
                  </a:lnTo>
                  <a:lnTo>
                    <a:pt x="187" y="345"/>
                  </a:lnTo>
                  <a:lnTo>
                    <a:pt x="170" y="345"/>
                  </a:lnTo>
                  <a:lnTo>
                    <a:pt x="163" y="347"/>
                  </a:lnTo>
                  <a:lnTo>
                    <a:pt x="158" y="345"/>
                  </a:lnTo>
                  <a:lnTo>
                    <a:pt x="146" y="347"/>
                  </a:lnTo>
                  <a:lnTo>
                    <a:pt x="146" y="350"/>
                  </a:lnTo>
                  <a:lnTo>
                    <a:pt x="135" y="338"/>
                  </a:lnTo>
                  <a:lnTo>
                    <a:pt x="123" y="328"/>
                  </a:lnTo>
                  <a:lnTo>
                    <a:pt x="118" y="331"/>
                  </a:lnTo>
                  <a:lnTo>
                    <a:pt x="109" y="333"/>
                  </a:lnTo>
                  <a:lnTo>
                    <a:pt x="94" y="326"/>
                  </a:lnTo>
                  <a:lnTo>
                    <a:pt x="92" y="321"/>
                  </a:lnTo>
                  <a:lnTo>
                    <a:pt x="90" y="317"/>
                  </a:lnTo>
                  <a:lnTo>
                    <a:pt x="80" y="305"/>
                  </a:lnTo>
                  <a:lnTo>
                    <a:pt x="75" y="295"/>
                  </a:lnTo>
                  <a:lnTo>
                    <a:pt x="59" y="281"/>
                  </a:lnTo>
                  <a:lnTo>
                    <a:pt x="56" y="274"/>
                  </a:lnTo>
                  <a:lnTo>
                    <a:pt x="42" y="265"/>
                  </a:lnTo>
                  <a:lnTo>
                    <a:pt x="40" y="260"/>
                  </a:lnTo>
                  <a:lnTo>
                    <a:pt x="28" y="255"/>
                  </a:lnTo>
                  <a:lnTo>
                    <a:pt x="33" y="239"/>
                  </a:lnTo>
                  <a:lnTo>
                    <a:pt x="23" y="229"/>
                  </a:lnTo>
                  <a:lnTo>
                    <a:pt x="19" y="217"/>
                  </a:lnTo>
                  <a:lnTo>
                    <a:pt x="16" y="208"/>
                  </a:lnTo>
                  <a:lnTo>
                    <a:pt x="14" y="196"/>
                  </a:lnTo>
                  <a:lnTo>
                    <a:pt x="7" y="184"/>
                  </a:lnTo>
                  <a:lnTo>
                    <a:pt x="0" y="182"/>
                  </a:lnTo>
                  <a:lnTo>
                    <a:pt x="7" y="170"/>
                  </a:lnTo>
                  <a:lnTo>
                    <a:pt x="9" y="161"/>
                  </a:lnTo>
                  <a:lnTo>
                    <a:pt x="9" y="156"/>
                  </a:lnTo>
                  <a:lnTo>
                    <a:pt x="9" y="149"/>
                  </a:lnTo>
                  <a:lnTo>
                    <a:pt x="19" y="137"/>
                  </a:lnTo>
                  <a:lnTo>
                    <a:pt x="23" y="132"/>
                  </a:lnTo>
                  <a:lnTo>
                    <a:pt x="33" y="130"/>
                  </a:lnTo>
                  <a:lnTo>
                    <a:pt x="33" y="113"/>
                  </a:lnTo>
                  <a:lnTo>
                    <a:pt x="33" y="97"/>
                  </a:lnTo>
                  <a:lnTo>
                    <a:pt x="33" y="80"/>
                  </a:lnTo>
                  <a:lnTo>
                    <a:pt x="33" y="64"/>
                  </a:lnTo>
                  <a:close/>
                </a:path>
              </a:pathLst>
            </a:custGeom>
            <a:solidFill>
              <a:srgbClr val="E1E1E1"/>
            </a:solidFill>
            <a:ln w="3175">
              <a:solidFill>
                <a:srgbClr val="000000"/>
              </a:solidFill>
              <a:round/>
              <a:headEnd/>
              <a:tailEnd/>
            </a:ln>
          </p:spPr>
          <p:txBody>
            <a:bodyPr/>
            <a:lstStyle/>
            <a:p>
              <a:endParaRPr lang="en-US"/>
            </a:p>
          </p:txBody>
        </p:sp>
        <p:sp>
          <p:nvSpPr>
            <p:cNvPr id="39040" name="Freeform 126"/>
            <p:cNvSpPr>
              <a:spLocks/>
            </p:cNvSpPr>
            <p:nvPr/>
          </p:nvSpPr>
          <p:spPr bwMode="auto">
            <a:xfrm>
              <a:off x="3026" y="2701"/>
              <a:ext cx="33" cy="45"/>
            </a:xfrm>
            <a:custGeom>
              <a:avLst/>
              <a:gdLst>
                <a:gd name="T0" fmla="*/ 349 w 30"/>
                <a:gd name="T1" fmla="*/ 1699 h 37"/>
                <a:gd name="T2" fmla="*/ 349 w 30"/>
                <a:gd name="T3" fmla="*/ 0 h 37"/>
                <a:gd name="T4" fmla="*/ 216 w 30"/>
                <a:gd name="T5" fmla="*/ 0 h 37"/>
                <a:gd name="T6" fmla="*/ 191 w 30"/>
                <a:gd name="T7" fmla="*/ 777 h 37"/>
                <a:gd name="T8" fmla="*/ 2 w 30"/>
                <a:gd name="T9" fmla="*/ 1397 h 37"/>
                <a:gd name="T10" fmla="*/ 0 w 30"/>
                <a:gd name="T11" fmla="*/ 1397 h 37"/>
                <a:gd name="T12" fmla="*/ 2 w 30"/>
                <a:gd name="T13" fmla="*/ 1397 h 37"/>
                <a:gd name="T14" fmla="*/ 4 w 30"/>
                <a:gd name="T15" fmla="*/ 4521 h 37"/>
                <a:gd name="T16" fmla="*/ 98 w 30"/>
                <a:gd name="T17" fmla="*/ 7323 h 37"/>
                <a:gd name="T18" fmla="*/ 144 w 30"/>
                <a:gd name="T19" fmla="*/ 7323 h 37"/>
                <a:gd name="T20" fmla="*/ 254 w 30"/>
                <a:gd name="T21" fmla="*/ 5134 h 37"/>
                <a:gd name="T22" fmla="*/ 389 w 30"/>
                <a:gd name="T23" fmla="*/ 2854 h 37"/>
                <a:gd name="T24" fmla="*/ 349 w 30"/>
                <a:gd name="T25" fmla="*/ 1699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39041" name="Freeform 127"/>
            <p:cNvSpPr>
              <a:spLocks/>
            </p:cNvSpPr>
            <p:nvPr/>
          </p:nvSpPr>
          <p:spPr bwMode="auto">
            <a:xfrm>
              <a:off x="2711" y="2569"/>
              <a:ext cx="132" cy="190"/>
            </a:xfrm>
            <a:custGeom>
              <a:avLst/>
              <a:gdLst>
                <a:gd name="T0" fmla="*/ 417 w 118"/>
                <a:gd name="T1" fmla="*/ 31112 h 154"/>
                <a:gd name="T2" fmla="*/ 190 w 118"/>
                <a:gd name="T3" fmla="*/ 31670 h 154"/>
                <a:gd name="T4" fmla="*/ 190 w 118"/>
                <a:gd name="T5" fmla="*/ 33172 h 154"/>
                <a:gd name="T6" fmla="*/ 190 w 118"/>
                <a:gd name="T7" fmla="*/ 34322 h 154"/>
                <a:gd name="T8" fmla="*/ 238 w 118"/>
                <a:gd name="T9" fmla="*/ 36543 h 154"/>
                <a:gd name="T10" fmla="*/ 190 w 118"/>
                <a:gd name="T11" fmla="*/ 37577 h 154"/>
                <a:gd name="T12" fmla="*/ 109 w 118"/>
                <a:gd name="T13" fmla="*/ 36543 h 154"/>
                <a:gd name="T14" fmla="*/ 0 w 118"/>
                <a:gd name="T15" fmla="*/ 39198 h 154"/>
                <a:gd name="T16" fmla="*/ 294 w 118"/>
                <a:gd name="T17" fmla="*/ 44734 h 154"/>
                <a:gd name="T18" fmla="*/ 500 w 118"/>
                <a:gd name="T19" fmla="*/ 41883 h 154"/>
                <a:gd name="T20" fmla="*/ 645 w 118"/>
                <a:gd name="T21" fmla="*/ 42571 h 154"/>
                <a:gd name="T22" fmla="*/ 815 w 118"/>
                <a:gd name="T23" fmla="*/ 43352 h 154"/>
                <a:gd name="T24" fmla="*/ 912 w 118"/>
                <a:gd name="T25" fmla="*/ 41883 h 154"/>
                <a:gd name="T26" fmla="*/ 1078 w 118"/>
                <a:gd name="T27" fmla="*/ 41883 h 154"/>
                <a:gd name="T28" fmla="*/ 1131 w 118"/>
                <a:gd name="T29" fmla="*/ 44296 h 154"/>
                <a:gd name="T30" fmla="*/ 1415 w 118"/>
                <a:gd name="T31" fmla="*/ 40665 h 154"/>
                <a:gd name="T32" fmla="*/ 1687 w 118"/>
                <a:gd name="T33" fmla="*/ 37251 h 154"/>
                <a:gd name="T34" fmla="*/ 1687 w 118"/>
                <a:gd name="T35" fmla="*/ 33172 h 154"/>
                <a:gd name="T36" fmla="*/ 1707 w 118"/>
                <a:gd name="T37" fmla="*/ 29100 h 154"/>
                <a:gd name="T38" fmla="*/ 1977 w 118"/>
                <a:gd name="T39" fmla="*/ 24686 h 154"/>
                <a:gd name="T40" fmla="*/ 2137 w 118"/>
                <a:gd name="T41" fmla="*/ 20805 h 154"/>
                <a:gd name="T42" fmla="*/ 2216 w 118"/>
                <a:gd name="T43" fmla="*/ 17201 h 154"/>
                <a:gd name="T44" fmla="*/ 2279 w 118"/>
                <a:gd name="T45" fmla="*/ 13145 h 154"/>
                <a:gd name="T46" fmla="*/ 2279 w 118"/>
                <a:gd name="T47" fmla="*/ 9088 h 154"/>
                <a:gd name="T48" fmla="*/ 2391 w 118"/>
                <a:gd name="T49" fmla="*/ 4877 h 154"/>
                <a:gd name="T50" fmla="*/ 2459 w 118"/>
                <a:gd name="T51" fmla="*/ 909 h 154"/>
                <a:gd name="T52" fmla="*/ 2216 w 118"/>
                <a:gd name="T53" fmla="*/ 0 h 154"/>
                <a:gd name="T54" fmla="*/ 1977 w 118"/>
                <a:gd name="T55" fmla="*/ 0 h 154"/>
                <a:gd name="T56" fmla="*/ 1767 w 118"/>
                <a:gd name="T57" fmla="*/ 1383 h 154"/>
                <a:gd name="T58" fmla="*/ 1687 w 118"/>
                <a:gd name="T59" fmla="*/ 7118 h 154"/>
                <a:gd name="T60" fmla="*/ 1596 w 118"/>
                <a:gd name="T61" fmla="*/ 9731 h 154"/>
                <a:gd name="T62" fmla="*/ 1348 w 118"/>
                <a:gd name="T63" fmla="*/ 8398 h 154"/>
                <a:gd name="T64" fmla="*/ 1020 w 118"/>
                <a:gd name="T65" fmla="*/ 7424 h 154"/>
                <a:gd name="T66" fmla="*/ 729 w 118"/>
                <a:gd name="T67" fmla="*/ 7424 h 154"/>
                <a:gd name="T68" fmla="*/ 688 w 118"/>
                <a:gd name="T69" fmla="*/ 12412 h 154"/>
                <a:gd name="T70" fmla="*/ 1078 w 118"/>
                <a:gd name="T71" fmla="*/ 11370 h 154"/>
                <a:gd name="T72" fmla="*/ 1078 w 118"/>
                <a:gd name="T73" fmla="*/ 15069 h 154"/>
                <a:gd name="T74" fmla="*/ 912 w 118"/>
                <a:gd name="T75" fmla="*/ 17893 h 154"/>
                <a:gd name="T76" fmla="*/ 1131 w 118"/>
                <a:gd name="T77" fmla="*/ 22548 h 154"/>
                <a:gd name="T78" fmla="*/ 1020 w 118"/>
                <a:gd name="T79" fmla="*/ 30193 h 154"/>
                <a:gd name="T80" fmla="*/ 912 w 118"/>
                <a:gd name="T81" fmla="*/ 31670 h 154"/>
                <a:gd name="T82" fmla="*/ 815 w 118"/>
                <a:gd name="T83" fmla="*/ 29619 h 154"/>
                <a:gd name="T84" fmla="*/ 688 w 118"/>
                <a:gd name="T85" fmla="*/ 31112 h 154"/>
                <a:gd name="T86" fmla="*/ 500 w 118"/>
                <a:gd name="T87" fmla="*/ 28300 h 154"/>
                <a:gd name="T88" fmla="*/ 417 w 118"/>
                <a:gd name="T89" fmla="*/ 31112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39042" name="Freeform 128"/>
            <p:cNvSpPr>
              <a:spLocks/>
            </p:cNvSpPr>
            <p:nvPr/>
          </p:nvSpPr>
          <p:spPr bwMode="auto">
            <a:xfrm>
              <a:off x="3113" y="2545"/>
              <a:ext cx="140" cy="205"/>
            </a:xfrm>
            <a:custGeom>
              <a:avLst/>
              <a:gdLst>
                <a:gd name="T0" fmla="*/ 1267 w 125"/>
                <a:gd name="T1" fmla="*/ 40868 h 166"/>
                <a:gd name="T2" fmla="*/ 902 w 125"/>
                <a:gd name="T3" fmla="*/ 38215 h 166"/>
                <a:gd name="T4" fmla="*/ 592 w 125"/>
                <a:gd name="T5" fmla="*/ 35675 h 166"/>
                <a:gd name="T6" fmla="*/ 336 w 125"/>
                <a:gd name="T7" fmla="*/ 32652 h 166"/>
                <a:gd name="T8" fmla="*/ 0 w 125"/>
                <a:gd name="T9" fmla="*/ 30481 h 166"/>
                <a:gd name="T10" fmla="*/ 0 w 125"/>
                <a:gd name="T11" fmla="*/ 24113 h 166"/>
                <a:gd name="T12" fmla="*/ 261 w 125"/>
                <a:gd name="T13" fmla="*/ 19048 h 166"/>
                <a:gd name="T14" fmla="*/ 336 w 125"/>
                <a:gd name="T15" fmla="*/ 14960 h 166"/>
                <a:gd name="T16" fmla="*/ 261 w 125"/>
                <a:gd name="T17" fmla="*/ 10709 h 166"/>
                <a:gd name="T18" fmla="*/ 148 w 125"/>
                <a:gd name="T19" fmla="*/ 6595 h 166"/>
                <a:gd name="T20" fmla="*/ 0 w 125"/>
                <a:gd name="T21" fmla="*/ 2206 h 166"/>
                <a:gd name="T22" fmla="*/ 148 w 125"/>
                <a:gd name="T23" fmla="*/ 0 h 166"/>
                <a:gd name="T24" fmla="*/ 410 w 125"/>
                <a:gd name="T25" fmla="*/ 0 h 166"/>
                <a:gd name="T26" fmla="*/ 645 w 125"/>
                <a:gd name="T27" fmla="*/ 0 h 166"/>
                <a:gd name="T28" fmla="*/ 973 w 125"/>
                <a:gd name="T29" fmla="*/ 948 h 166"/>
                <a:gd name="T30" fmla="*/ 1369 w 125"/>
                <a:gd name="T31" fmla="*/ 5130 h 166"/>
                <a:gd name="T32" fmla="*/ 1852 w 125"/>
                <a:gd name="T33" fmla="*/ 6595 h 166"/>
                <a:gd name="T34" fmla="*/ 2004 w 125"/>
                <a:gd name="T35" fmla="*/ 4416 h 166"/>
                <a:gd name="T36" fmla="*/ 2376 w 125"/>
                <a:gd name="T37" fmla="*/ 2896 h 166"/>
                <a:gd name="T38" fmla="*/ 2685 w 125"/>
                <a:gd name="T39" fmla="*/ 3576 h 166"/>
                <a:gd name="T40" fmla="*/ 2513 w 125"/>
                <a:gd name="T41" fmla="*/ 6595 h 166"/>
                <a:gd name="T42" fmla="*/ 2376 w 125"/>
                <a:gd name="T43" fmla="*/ 10057 h 166"/>
                <a:gd name="T44" fmla="*/ 2376 w 125"/>
                <a:gd name="T45" fmla="*/ 14960 h 166"/>
                <a:gd name="T46" fmla="*/ 2376 w 125"/>
                <a:gd name="T47" fmla="*/ 20169 h 166"/>
                <a:gd name="T48" fmla="*/ 2376 w 125"/>
                <a:gd name="T49" fmla="*/ 24113 h 166"/>
                <a:gd name="T50" fmla="*/ 2376 w 125"/>
                <a:gd name="T51" fmla="*/ 29033 h 166"/>
                <a:gd name="T52" fmla="*/ 2559 w 125"/>
                <a:gd name="T53" fmla="*/ 34003 h 166"/>
                <a:gd name="T54" fmla="*/ 2376 w 125"/>
                <a:gd name="T55" fmla="*/ 34559 h 166"/>
                <a:gd name="T56" fmla="*/ 2248 w 125"/>
                <a:gd name="T57" fmla="*/ 38215 h 166"/>
                <a:gd name="T58" fmla="*/ 2121 w 125"/>
                <a:gd name="T59" fmla="*/ 40323 h 166"/>
                <a:gd name="T60" fmla="*/ 1922 w 125"/>
                <a:gd name="T61" fmla="*/ 44302 h 166"/>
                <a:gd name="T62" fmla="*/ 1792 w 125"/>
                <a:gd name="T63" fmla="*/ 49340 h 166"/>
                <a:gd name="T64" fmla="*/ 1736 w 125"/>
                <a:gd name="T65" fmla="*/ 49340 h 166"/>
                <a:gd name="T66" fmla="*/ 1532 w 125"/>
                <a:gd name="T67" fmla="*/ 45827 h 166"/>
                <a:gd name="T68" fmla="*/ 1267 w 125"/>
                <a:gd name="T69" fmla="*/ 42321 h 166"/>
                <a:gd name="T70" fmla="*/ 1267 w 125"/>
                <a:gd name="T71" fmla="*/ 40868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39043" name="Freeform 129"/>
            <p:cNvSpPr>
              <a:spLocks/>
            </p:cNvSpPr>
            <p:nvPr/>
          </p:nvSpPr>
          <p:spPr bwMode="auto">
            <a:xfrm>
              <a:off x="5557" y="2580"/>
              <a:ext cx="3" cy="3"/>
            </a:xfrm>
            <a:custGeom>
              <a:avLst/>
              <a:gdLst>
                <a:gd name="T0" fmla="*/ 92946 w 2"/>
                <a:gd name="T1" fmla="*/ 0 h 2"/>
                <a:gd name="T2" fmla="*/ 0 w 2"/>
                <a:gd name="T3" fmla="*/ 92946 h 2"/>
                <a:gd name="T4" fmla="*/ 0 w 2"/>
                <a:gd name="T5" fmla="*/ 0 h 2"/>
                <a:gd name="T6" fmla="*/ 9294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9044" name="Freeform 130"/>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9045" name="Rectangle 131"/>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046" name="Freeform 132"/>
            <p:cNvSpPr>
              <a:spLocks/>
            </p:cNvSpPr>
            <p:nvPr/>
          </p:nvSpPr>
          <p:spPr bwMode="auto">
            <a:xfrm>
              <a:off x="5567" y="2604"/>
              <a:ext cx="5" cy="3"/>
            </a:xfrm>
            <a:custGeom>
              <a:avLst/>
              <a:gdLst>
                <a:gd name="T0" fmla="*/ 0 w 3"/>
                <a:gd name="T1" fmla="*/ 92946 h 2"/>
                <a:gd name="T2" fmla="*/ 2823855 w 3"/>
                <a:gd name="T3" fmla="*/ 0 h 2"/>
                <a:gd name="T4" fmla="*/ 0 w 3"/>
                <a:gd name="T5" fmla="*/ 0 h 2"/>
                <a:gd name="T6" fmla="*/ 0 w 3"/>
                <a:gd name="T7" fmla="*/ 9294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9047" name="Freeform 133"/>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9048" name="Freeform 134"/>
            <p:cNvSpPr>
              <a:spLocks/>
            </p:cNvSpPr>
            <p:nvPr/>
          </p:nvSpPr>
          <p:spPr bwMode="auto">
            <a:xfrm>
              <a:off x="2564" y="2343"/>
              <a:ext cx="207" cy="208"/>
            </a:xfrm>
            <a:custGeom>
              <a:avLst/>
              <a:gdLst>
                <a:gd name="T0" fmla="*/ 1915 w 187"/>
                <a:gd name="T1" fmla="*/ 38808 h 168"/>
                <a:gd name="T2" fmla="*/ 1730 w 187"/>
                <a:gd name="T3" fmla="*/ 40207 h 168"/>
                <a:gd name="T4" fmla="*/ 1648 w 187"/>
                <a:gd name="T5" fmla="*/ 42998 h 168"/>
                <a:gd name="T6" fmla="*/ 1509 w 187"/>
                <a:gd name="T7" fmla="*/ 46915 h 168"/>
                <a:gd name="T8" fmla="*/ 1467 w 187"/>
                <a:gd name="T9" fmla="*/ 51364 h 168"/>
                <a:gd name="T10" fmla="*/ 1345 w 187"/>
                <a:gd name="T11" fmla="*/ 50789 h 168"/>
                <a:gd name="T12" fmla="*/ 1345 w 187"/>
                <a:gd name="T13" fmla="*/ 53148 h 168"/>
                <a:gd name="T14" fmla="*/ 1153 w 187"/>
                <a:gd name="T15" fmla="*/ 53148 h 168"/>
                <a:gd name="T16" fmla="*/ 1098 w 187"/>
                <a:gd name="T17" fmla="*/ 52146 h 168"/>
                <a:gd name="T18" fmla="*/ 1052 w 187"/>
                <a:gd name="T19" fmla="*/ 53148 h 168"/>
                <a:gd name="T20" fmla="*/ 1042 w 187"/>
                <a:gd name="T21" fmla="*/ 53148 h 168"/>
                <a:gd name="T22" fmla="*/ 992 w 187"/>
                <a:gd name="T23" fmla="*/ 51364 h 168"/>
                <a:gd name="T24" fmla="*/ 992 w 187"/>
                <a:gd name="T25" fmla="*/ 53636 h 168"/>
                <a:gd name="T26" fmla="*/ 950 w 187"/>
                <a:gd name="T27" fmla="*/ 53148 h 168"/>
                <a:gd name="T28" fmla="*/ 950 w 187"/>
                <a:gd name="T29" fmla="*/ 53148 h 168"/>
                <a:gd name="T30" fmla="*/ 860 w 187"/>
                <a:gd name="T31" fmla="*/ 53148 h 168"/>
                <a:gd name="T32" fmla="*/ 768 w 187"/>
                <a:gd name="T33" fmla="*/ 53636 h 168"/>
                <a:gd name="T34" fmla="*/ 634 w 187"/>
                <a:gd name="T35" fmla="*/ 47424 h 168"/>
                <a:gd name="T36" fmla="*/ 700 w 187"/>
                <a:gd name="T37" fmla="*/ 47424 h 168"/>
                <a:gd name="T38" fmla="*/ 627 w 187"/>
                <a:gd name="T39" fmla="*/ 46915 h 168"/>
                <a:gd name="T40" fmla="*/ 634 w 187"/>
                <a:gd name="T41" fmla="*/ 46915 h 168"/>
                <a:gd name="T42" fmla="*/ 573 w 187"/>
                <a:gd name="T43" fmla="*/ 45493 h 168"/>
                <a:gd name="T44" fmla="*/ 312 w 187"/>
                <a:gd name="T45" fmla="*/ 42511 h 168"/>
                <a:gd name="T46" fmla="*/ 208 w 187"/>
                <a:gd name="T47" fmla="*/ 41486 h 168"/>
                <a:gd name="T48" fmla="*/ 253 w 187"/>
                <a:gd name="T49" fmla="*/ 40993 h 168"/>
                <a:gd name="T50" fmla="*/ 0 w 187"/>
                <a:gd name="T51" fmla="*/ 42511 h 168"/>
                <a:gd name="T52" fmla="*/ 2 w 187"/>
                <a:gd name="T53" fmla="*/ 34729 h 168"/>
                <a:gd name="T54" fmla="*/ 2 w 187"/>
                <a:gd name="T55" fmla="*/ 26743 h 168"/>
                <a:gd name="T56" fmla="*/ 208 w 187"/>
                <a:gd name="T57" fmla="*/ 20448 h 168"/>
                <a:gd name="T58" fmla="*/ 253 w 187"/>
                <a:gd name="T59" fmla="*/ 15064 h 168"/>
                <a:gd name="T60" fmla="*/ 208 w 187"/>
                <a:gd name="T61" fmla="*/ 12027 h 168"/>
                <a:gd name="T62" fmla="*/ 208 w 187"/>
                <a:gd name="T63" fmla="*/ 9714 h 168"/>
                <a:gd name="T64" fmla="*/ 282 w 187"/>
                <a:gd name="T65" fmla="*/ 6290 h 168"/>
                <a:gd name="T66" fmla="*/ 345 w 187"/>
                <a:gd name="T67" fmla="*/ 1530 h 168"/>
                <a:gd name="T68" fmla="*/ 573 w 187"/>
                <a:gd name="T69" fmla="*/ 0 h 168"/>
                <a:gd name="T70" fmla="*/ 850 w 187"/>
                <a:gd name="T71" fmla="*/ 998 h 168"/>
                <a:gd name="T72" fmla="*/ 992 w 187"/>
                <a:gd name="T73" fmla="*/ 4103 h 168"/>
                <a:gd name="T74" fmla="*/ 1269 w 187"/>
                <a:gd name="T75" fmla="*/ 2345 h 168"/>
                <a:gd name="T76" fmla="*/ 1428 w 187"/>
                <a:gd name="T77" fmla="*/ 4103 h 168"/>
                <a:gd name="T78" fmla="*/ 1624 w 187"/>
                <a:gd name="T79" fmla="*/ 5510 h 168"/>
                <a:gd name="T80" fmla="*/ 1861 w 187"/>
                <a:gd name="T81" fmla="*/ 2345 h 168"/>
                <a:gd name="T82" fmla="*/ 2134 w 187"/>
                <a:gd name="T83" fmla="*/ 3314 h 168"/>
                <a:gd name="T84" fmla="*/ 2373 w 187"/>
                <a:gd name="T85" fmla="*/ 4103 h 168"/>
                <a:gd name="T86" fmla="*/ 2630 w 187"/>
                <a:gd name="T87" fmla="*/ 0 h 168"/>
                <a:gd name="T88" fmla="*/ 2753 w 187"/>
                <a:gd name="T89" fmla="*/ 4103 h 168"/>
                <a:gd name="T90" fmla="*/ 2782 w 187"/>
                <a:gd name="T91" fmla="*/ 8446 h 168"/>
                <a:gd name="T92" fmla="*/ 2908 w 187"/>
                <a:gd name="T93" fmla="*/ 9714 h 168"/>
                <a:gd name="T94" fmla="*/ 2863 w 187"/>
                <a:gd name="T95" fmla="*/ 13821 h 168"/>
                <a:gd name="T96" fmla="*/ 2654 w 187"/>
                <a:gd name="T97" fmla="*/ 16516 h 168"/>
                <a:gd name="T98" fmla="*/ 2615 w 187"/>
                <a:gd name="T99" fmla="*/ 21186 h 168"/>
                <a:gd name="T100" fmla="*/ 2508 w 187"/>
                <a:gd name="T101" fmla="*/ 24988 h 168"/>
                <a:gd name="T102" fmla="*/ 2439 w 187"/>
                <a:gd name="T103" fmla="*/ 29479 h 168"/>
                <a:gd name="T104" fmla="*/ 2335 w 187"/>
                <a:gd name="T105" fmla="*/ 32475 h 168"/>
                <a:gd name="T106" fmla="*/ 2235 w 187"/>
                <a:gd name="T107" fmla="*/ 37665 h 168"/>
                <a:gd name="T108" fmla="*/ 2051 w 187"/>
                <a:gd name="T109" fmla="*/ 41486 h 168"/>
                <a:gd name="T110" fmla="*/ 1915 w 187"/>
                <a:gd name="T111" fmla="*/ 38808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39049" name="Freeform 135"/>
            <p:cNvSpPr>
              <a:spLocks/>
            </p:cNvSpPr>
            <p:nvPr/>
          </p:nvSpPr>
          <p:spPr bwMode="auto">
            <a:xfrm>
              <a:off x="2529" y="2375"/>
              <a:ext cx="52" cy="135"/>
            </a:xfrm>
            <a:custGeom>
              <a:avLst/>
              <a:gdLst>
                <a:gd name="T0" fmla="*/ 2 w 47"/>
                <a:gd name="T1" fmla="*/ 7854 h 109"/>
                <a:gd name="T2" fmla="*/ 0 w 47"/>
                <a:gd name="T3" fmla="*/ 9796 h 109"/>
                <a:gd name="T4" fmla="*/ 126 w 47"/>
                <a:gd name="T5" fmla="*/ 13001 h 109"/>
                <a:gd name="T6" fmla="*/ 170 w 47"/>
                <a:gd name="T7" fmla="*/ 18480 h 109"/>
                <a:gd name="T8" fmla="*/ 170 w 47"/>
                <a:gd name="T9" fmla="*/ 22005 h 109"/>
                <a:gd name="T10" fmla="*/ 208 w 47"/>
                <a:gd name="T11" fmla="*/ 26976 h 109"/>
                <a:gd name="T12" fmla="*/ 208 w 47"/>
                <a:gd name="T13" fmla="*/ 31477 h 109"/>
                <a:gd name="T14" fmla="*/ 208 w 47"/>
                <a:gd name="T15" fmla="*/ 35110 h 109"/>
                <a:gd name="T16" fmla="*/ 467 w 47"/>
                <a:gd name="T17" fmla="*/ 34695 h 109"/>
                <a:gd name="T18" fmla="*/ 511 w 47"/>
                <a:gd name="T19" fmla="*/ 26976 h 109"/>
                <a:gd name="T20" fmla="*/ 511 w 47"/>
                <a:gd name="T21" fmla="*/ 18480 h 109"/>
                <a:gd name="T22" fmla="*/ 691 w 47"/>
                <a:gd name="T23" fmla="*/ 12133 h 109"/>
                <a:gd name="T24" fmla="*/ 722 w 47"/>
                <a:gd name="T25" fmla="*/ 7041 h 109"/>
                <a:gd name="T26" fmla="*/ 691 w 47"/>
                <a:gd name="T27" fmla="*/ 4134 h 109"/>
                <a:gd name="T28" fmla="*/ 467 w 47"/>
                <a:gd name="T29" fmla="*/ 0 h 109"/>
                <a:gd name="T30" fmla="*/ 403 w 47"/>
                <a:gd name="T31" fmla="*/ 1531 h 109"/>
                <a:gd name="T32" fmla="*/ 403 w 47"/>
                <a:gd name="T33" fmla="*/ 2348 h 109"/>
                <a:gd name="T34" fmla="*/ 403 w 47"/>
                <a:gd name="T35" fmla="*/ 3338 h 109"/>
                <a:gd name="T36" fmla="*/ 403 w 47"/>
                <a:gd name="T37" fmla="*/ 3338 h 109"/>
                <a:gd name="T38" fmla="*/ 208 w 47"/>
                <a:gd name="T39" fmla="*/ 5525 h 109"/>
                <a:gd name="T40" fmla="*/ 2 w 47"/>
                <a:gd name="T41" fmla="*/ 7854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39050" name="Freeform 136"/>
            <p:cNvSpPr>
              <a:spLocks/>
            </p:cNvSpPr>
            <p:nvPr/>
          </p:nvSpPr>
          <p:spPr bwMode="auto">
            <a:xfrm>
              <a:off x="2419" y="2314"/>
              <a:ext cx="138" cy="123"/>
            </a:xfrm>
            <a:custGeom>
              <a:avLst/>
              <a:gdLst>
                <a:gd name="T0" fmla="*/ 1465 w 125"/>
                <a:gd name="T1" fmla="*/ 25574 h 99"/>
                <a:gd name="T2" fmla="*/ 1403 w 125"/>
                <a:gd name="T3" fmla="*/ 25574 h 99"/>
                <a:gd name="T4" fmla="*/ 1240 w 125"/>
                <a:gd name="T5" fmla="*/ 24793 h 99"/>
                <a:gd name="T6" fmla="*/ 1151 w 125"/>
                <a:gd name="T7" fmla="*/ 24793 h 99"/>
                <a:gd name="T8" fmla="*/ 881 w 125"/>
                <a:gd name="T9" fmla="*/ 25574 h 99"/>
                <a:gd name="T10" fmla="*/ 603 w 125"/>
                <a:gd name="T11" fmla="*/ 25574 h 99"/>
                <a:gd name="T12" fmla="*/ 655 w 125"/>
                <a:gd name="T13" fmla="*/ 30355 h 99"/>
                <a:gd name="T14" fmla="*/ 655 w 125"/>
                <a:gd name="T15" fmla="*/ 34708 h 99"/>
                <a:gd name="T16" fmla="*/ 429 w 125"/>
                <a:gd name="T17" fmla="*/ 32291 h 99"/>
                <a:gd name="T18" fmla="*/ 231 w 125"/>
                <a:gd name="T19" fmla="*/ 34134 h 99"/>
                <a:gd name="T20" fmla="*/ 102 w 125"/>
                <a:gd name="T21" fmla="*/ 30355 h 99"/>
                <a:gd name="T22" fmla="*/ 0 w 125"/>
                <a:gd name="T23" fmla="*/ 28870 h 99"/>
                <a:gd name="T24" fmla="*/ 4 w 125"/>
                <a:gd name="T25" fmla="*/ 20584 h 99"/>
                <a:gd name="T26" fmla="*/ 125 w 125"/>
                <a:gd name="T27" fmla="*/ 18869 h 99"/>
                <a:gd name="T28" fmla="*/ 255 w 125"/>
                <a:gd name="T29" fmla="*/ 16247 h 99"/>
                <a:gd name="T30" fmla="*/ 302 w 125"/>
                <a:gd name="T31" fmla="*/ 14206 h 99"/>
                <a:gd name="T32" fmla="*/ 333 w 125"/>
                <a:gd name="T33" fmla="*/ 10405 h 99"/>
                <a:gd name="T34" fmla="*/ 509 w 125"/>
                <a:gd name="T35" fmla="*/ 12117 h 99"/>
                <a:gd name="T36" fmla="*/ 509 w 125"/>
                <a:gd name="T37" fmla="*/ 9753 h 99"/>
                <a:gd name="T38" fmla="*/ 577 w 125"/>
                <a:gd name="T39" fmla="*/ 9203 h 99"/>
                <a:gd name="T40" fmla="*/ 684 w 125"/>
                <a:gd name="T41" fmla="*/ 5754 h 99"/>
                <a:gd name="T42" fmla="*/ 776 w 125"/>
                <a:gd name="T43" fmla="*/ 5754 h 99"/>
                <a:gd name="T44" fmla="*/ 811 w 125"/>
                <a:gd name="T45" fmla="*/ 3109 h 99"/>
                <a:gd name="T46" fmla="*/ 1091 w 125"/>
                <a:gd name="T47" fmla="*/ 0 h 99"/>
                <a:gd name="T48" fmla="*/ 1273 w 125"/>
                <a:gd name="T49" fmla="*/ 2 h 99"/>
                <a:gd name="T50" fmla="*/ 1369 w 125"/>
                <a:gd name="T51" fmla="*/ 5754 h 99"/>
                <a:gd name="T52" fmla="*/ 1531 w 125"/>
                <a:gd name="T53" fmla="*/ 10405 h 99"/>
                <a:gd name="T54" fmla="*/ 1511 w 125"/>
                <a:gd name="T55" fmla="*/ 10405 h 99"/>
                <a:gd name="T56" fmla="*/ 1465 w 125"/>
                <a:gd name="T57" fmla="*/ 12117 h 99"/>
                <a:gd name="T58" fmla="*/ 1620 w 125"/>
                <a:gd name="T59" fmla="*/ 14835 h 99"/>
                <a:gd name="T60" fmla="*/ 1710 w 125"/>
                <a:gd name="T61" fmla="*/ 14835 h 99"/>
                <a:gd name="T62" fmla="*/ 1737 w 125"/>
                <a:gd name="T63" fmla="*/ 16247 h 99"/>
                <a:gd name="T64" fmla="*/ 1788 w 125"/>
                <a:gd name="T65" fmla="*/ 19665 h 99"/>
                <a:gd name="T66" fmla="*/ 1788 w 125"/>
                <a:gd name="T67" fmla="*/ 20584 h 99"/>
                <a:gd name="T68" fmla="*/ 1788 w 125"/>
                <a:gd name="T69" fmla="*/ 20584 h 99"/>
                <a:gd name="T70" fmla="*/ 1620 w 125"/>
                <a:gd name="T71" fmla="*/ 23237 h 99"/>
                <a:gd name="T72" fmla="*/ 1465 w 125"/>
                <a:gd name="T73" fmla="*/ 2557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39051" name="Freeform 137"/>
            <p:cNvSpPr>
              <a:spLocks/>
            </p:cNvSpPr>
            <p:nvPr/>
          </p:nvSpPr>
          <p:spPr bwMode="auto">
            <a:xfrm>
              <a:off x="2666" y="2358"/>
              <a:ext cx="135" cy="251"/>
            </a:xfrm>
            <a:custGeom>
              <a:avLst/>
              <a:gdLst>
                <a:gd name="T0" fmla="*/ 2132 w 121"/>
                <a:gd name="T1" fmla="*/ 16747 h 203"/>
                <a:gd name="T2" fmla="*/ 1788 w 121"/>
                <a:gd name="T3" fmla="*/ 16747 h 203"/>
                <a:gd name="T4" fmla="*/ 1637 w 121"/>
                <a:gd name="T5" fmla="*/ 17969 h 203"/>
                <a:gd name="T6" fmla="*/ 1907 w 121"/>
                <a:gd name="T7" fmla="*/ 23958 h 203"/>
                <a:gd name="T8" fmla="*/ 2115 w 121"/>
                <a:gd name="T9" fmla="*/ 30561 h 203"/>
                <a:gd name="T10" fmla="*/ 1954 w 121"/>
                <a:gd name="T11" fmla="*/ 35103 h 203"/>
                <a:gd name="T12" fmla="*/ 1788 w 121"/>
                <a:gd name="T13" fmla="*/ 40124 h 203"/>
                <a:gd name="T14" fmla="*/ 1907 w 121"/>
                <a:gd name="T15" fmla="*/ 47469 h 203"/>
                <a:gd name="T16" fmla="*/ 2115 w 121"/>
                <a:gd name="T17" fmla="*/ 51074 h 203"/>
                <a:gd name="T18" fmla="*/ 2228 w 121"/>
                <a:gd name="T19" fmla="*/ 54633 h 203"/>
                <a:gd name="T20" fmla="*/ 2325 w 121"/>
                <a:gd name="T21" fmla="*/ 59841 h 203"/>
                <a:gd name="T22" fmla="*/ 2273 w 121"/>
                <a:gd name="T23" fmla="*/ 62499 h 203"/>
                <a:gd name="T24" fmla="*/ 1997 w 121"/>
                <a:gd name="T25" fmla="*/ 61342 h 203"/>
                <a:gd name="T26" fmla="*/ 1729 w 121"/>
                <a:gd name="T27" fmla="*/ 60246 h 203"/>
                <a:gd name="T28" fmla="*/ 1467 w 121"/>
                <a:gd name="T29" fmla="*/ 60246 h 203"/>
                <a:gd name="T30" fmla="*/ 1155 w 121"/>
                <a:gd name="T31" fmla="*/ 60246 h 203"/>
                <a:gd name="T32" fmla="*/ 852 w 121"/>
                <a:gd name="T33" fmla="*/ 60246 h 203"/>
                <a:gd name="T34" fmla="*/ 634 w 121"/>
                <a:gd name="T35" fmla="*/ 59841 h 203"/>
                <a:gd name="T36" fmla="*/ 396 w 121"/>
                <a:gd name="T37" fmla="*/ 59841 h 203"/>
                <a:gd name="T38" fmla="*/ 396 w 121"/>
                <a:gd name="T39" fmla="*/ 53621 h 203"/>
                <a:gd name="T40" fmla="*/ 316 w 121"/>
                <a:gd name="T41" fmla="*/ 51074 h 203"/>
                <a:gd name="T42" fmla="*/ 316 w 121"/>
                <a:gd name="T43" fmla="*/ 49611 h 203"/>
                <a:gd name="T44" fmla="*/ 133 w 121"/>
                <a:gd name="T45" fmla="*/ 49611 h 203"/>
                <a:gd name="T46" fmla="*/ 2 w 121"/>
                <a:gd name="T47" fmla="*/ 46722 h 203"/>
                <a:gd name="T48" fmla="*/ 0 w 121"/>
                <a:gd name="T49" fmla="*/ 46722 h 203"/>
                <a:gd name="T50" fmla="*/ 2 w 121"/>
                <a:gd name="T51" fmla="*/ 46062 h 203"/>
                <a:gd name="T52" fmla="*/ 107 w 121"/>
                <a:gd name="T53" fmla="*/ 41531 h 203"/>
                <a:gd name="T54" fmla="*/ 283 w 121"/>
                <a:gd name="T55" fmla="*/ 37869 h 203"/>
                <a:gd name="T56" fmla="*/ 355 w 121"/>
                <a:gd name="T57" fmla="*/ 35103 h 203"/>
                <a:gd name="T58" fmla="*/ 611 w 121"/>
                <a:gd name="T59" fmla="*/ 33589 h 203"/>
                <a:gd name="T60" fmla="*/ 764 w 121"/>
                <a:gd name="T61" fmla="*/ 36509 h 203"/>
                <a:gd name="T62" fmla="*/ 1000 w 121"/>
                <a:gd name="T63" fmla="*/ 32458 h 203"/>
                <a:gd name="T64" fmla="*/ 1096 w 121"/>
                <a:gd name="T65" fmla="*/ 27472 h 203"/>
                <a:gd name="T66" fmla="*/ 1223 w 121"/>
                <a:gd name="T67" fmla="*/ 24717 h 203"/>
                <a:gd name="T68" fmla="*/ 1321 w 121"/>
                <a:gd name="T69" fmla="*/ 20445 h 203"/>
                <a:gd name="T70" fmla="*/ 1467 w 121"/>
                <a:gd name="T71" fmla="*/ 16747 h 203"/>
                <a:gd name="T72" fmla="*/ 1532 w 121"/>
                <a:gd name="T73" fmla="*/ 12332 h 203"/>
                <a:gd name="T74" fmla="*/ 1788 w 121"/>
                <a:gd name="T75" fmla="*/ 9491 h 203"/>
                <a:gd name="T76" fmla="*/ 1826 w 121"/>
                <a:gd name="T77" fmla="*/ 5722 h 203"/>
                <a:gd name="T78" fmla="*/ 1661 w 121"/>
                <a:gd name="T79" fmla="*/ 4267 h 203"/>
                <a:gd name="T80" fmla="*/ 1637 w 121"/>
                <a:gd name="T81" fmla="*/ 0 h 203"/>
                <a:gd name="T82" fmla="*/ 1788 w 121"/>
                <a:gd name="T83" fmla="*/ 0 h 203"/>
                <a:gd name="T84" fmla="*/ 1907 w 121"/>
                <a:gd name="T85" fmla="*/ 5722 h 203"/>
                <a:gd name="T86" fmla="*/ 1954 w 121"/>
                <a:gd name="T87" fmla="*/ 11735 h 203"/>
                <a:gd name="T88" fmla="*/ 2132 w 121"/>
                <a:gd name="T89" fmla="*/ 1674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39052" name="Freeform 138"/>
            <p:cNvSpPr>
              <a:spLocks/>
            </p:cNvSpPr>
            <p:nvPr/>
          </p:nvSpPr>
          <p:spPr bwMode="auto">
            <a:xfrm>
              <a:off x="2769" y="2408"/>
              <a:ext cx="230" cy="190"/>
            </a:xfrm>
            <a:custGeom>
              <a:avLst/>
              <a:gdLst>
                <a:gd name="T0" fmla="*/ 1473 w 206"/>
                <a:gd name="T1" fmla="*/ 12412 h 154"/>
                <a:gd name="T2" fmla="*/ 1382 w 206"/>
                <a:gd name="T3" fmla="*/ 10361 h 154"/>
                <a:gd name="T4" fmla="*/ 1805 w 206"/>
                <a:gd name="T5" fmla="*/ 9088 h 154"/>
                <a:gd name="T6" fmla="*/ 2051 w 206"/>
                <a:gd name="T7" fmla="*/ 4877 h 154"/>
                <a:gd name="T8" fmla="*/ 2290 w 206"/>
                <a:gd name="T9" fmla="*/ 909 h 154"/>
                <a:gd name="T10" fmla="*/ 2588 w 206"/>
                <a:gd name="T11" fmla="*/ 0 h 154"/>
                <a:gd name="T12" fmla="*/ 2693 w 206"/>
                <a:gd name="T13" fmla="*/ 3519 h 154"/>
                <a:gd name="T14" fmla="*/ 2876 w 206"/>
                <a:gd name="T15" fmla="*/ 6393 h 154"/>
                <a:gd name="T16" fmla="*/ 2799 w 206"/>
                <a:gd name="T17" fmla="*/ 11212 h 154"/>
                <a:gd name="T18" fmla="*/ 3019 w 206"/>
                <a:gd name="T19" fmla="*/ 12412 h 154"/>
                <a:gd name="T20" fmla="*/ 3050 w 206"/>
                <a:gd name="T21" fmla="*/ 13942 h 154"/>
                <a:gd name="T22" fmla="*/ 3337 w 206"/>
                <a:gd name="T23" fmla="*/ 16493 h 154"/>
                <a:gd name="T24" fmla="*/ 3372 w 206"/>
                <a:gd name="T25" fmla="*/ 18592 h 154"/>
                <a:gd name="T26" fmla="*/ 3703 w 206"/>
                <a:gd name="T27" fmla="*/ 22548 h 154"/>
                <a:gd name="T28" fmla="*/ 3802 w 206"/>
                <a:gd name="T29" fmla="*/ 25669 h 154"/>
                <a:gd name="T30" fmla="*/ 4003 w 206"/>
                <a:gd name="T31" fmla="*/ 29100 h 154"/>
                <a:gd name="T32" fmla="*/ 4036 w 206"/>
                <a:gd name="T33" fmla="*/ 30193 h 154"/>
                <a:gd name="T34" fmla="*/ 3872 w 206"/>
                <a:gd name="T35" fmla="*/ 29619 h 154"/>
                <a:gd name="T36" fmla="*/ 3640 w 206"/>
                <a:gd name="T37" fmla="*/ 29619 h 154"/>
                <a:gd name="T38" fmla="*/ 3372 w 206"/>
                <a:gd name="T39" fmla="*/ 29100 h 154"/>
                <a:gd name="T40" fmla="*/ 3260 w 206"/>
                <a:gd name="T41" fmla="*/ 31112 h 154"/>
                <a:gd name="T42" fmla="*/ 3050 w 206"/>
                <a:gd name="T43" fmla="*/ 31112 h 154"/>
                <a:gd name="T44" fmla="*/ 2732 w 206"/>
                <a:gd name="T45" fmla="*/ 32304 h 154"/>
                <a:gd name="T46" fmla="*/ 2588 w 206"/>
                <a:gd name="T47" fmla="*/ 31670 h 154"/>
                <a:gd name="T48" fmla="*/ 2452 w 206"/>
                <a:gd name="T49" fmla="*/ 35138 h 154"/>
                <a:gd name="T50" fmla="*/ 2169 w 206"/>
                <a:gd name="T51" fmla="*/ 33604 h 154"/>
                <a:gd name="T52" fmla="*/ 1850 w 206"/>
                <a:gd name="T53" fmla="*/ 32304 h 154"/>
                <a:gd name="T54" fmla="*/ 1533 w 206"/>
                <a:gd name="T55" fmla="*/ 29619 h 154"/>
                <a:gd name="T56" fmla="*/ 1319 w 206"/>
                <a:gd name="T57" fmla="*/ 34322 h 154"/>
                <a:gd name="T58" fmla="*/ 1319 w 206"/>
                <a:gd name="T59" fmla="*/ 38484 h 154"/>
                <a:gd name="T60" fmla="*/ 1066 w 206"/>
                <a:gd name="T61" fmla="*/ 37577 h 154"/>
                <a:gd name="T62" fmla="*/ 850 w 206"/>
                <a:gd name="T63" fmla="*/ 37577 h 154"/>
                <a:gd name="T64" fmla="*/ 639 w 206"/>
                <a:gd name="T65" fmla="*/ 39198 h 154"/>
                <a:gd name="T66" fmla="*/ 569 w 206"/>
                <a:gd name="T67" fmla="*/ 44734 h 154"/>
                <a:gd name="T68" fmla="*/ 459 w 206"/>
                <a:gd name="T69" fmla="*/ 39856 h 154"/>
                <a:gd name="T70" fmla="*/ 328 w 206"/>
                <a:gd name="T71" fmla="*/ 36543 h 154"/>
                <a:gd name="T72" fmla="*/ 135 w 206"/>
                <a:gd name="T73" fmla="*/ 33172 h 154"/>
                <a:gd name="T74" fmla="*/ 0 w 206"/>
                <a:gd name="T75" fmla="*/ 26183 h 154"/>
                <a:gd name="T76" fmla="*/ 189 w 206"/>
                <a:gd name="T77" fmla="*/ 21353 h 154"/>
                <a:gd name="T78" fmla="*/ 328 w 206"/>
                <a:gd name="T79" fmla="*/ 17201 h 154"/>
                <a:gd name="T80" fmla="*/ 614 w 206"/>
                <a:gd name="T81" fmla="*/ 16077 h 154"/>
                <a:gd name="T82" fmla="*/ 709 w 206"/>
                <a:gd name="T83" fmla="*/ 16493 h 154"/>
                <a:gd name="T84" fmla="*/ 850 w 206"/>
                <a:gd name="T85" fmla="*/ 16077 h 154"/>
                <a:gd name="T86" fmla="*/ 1319 w 206"/>
                <a:gd name="T87" fmla="*/ 14503 h 154"/>
                <a:gd name="T88" fmla="*/ 1473 w 206"/>
                <a:gd name="T89" fmla="*/ 12412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39053" name="Freeform 139"/>
            <p:cNvSpPr>
              <a:spLocks/>
            </p:cNvSpPr>
            <p:nvPr/>
          </p:nvSpPr>
          <p:spPr bwMode="auto">
            <a:xfrm>
              <a:off x="2223" y="2343"/>
              <a:ext cx="48" cy="15"/>
            </a:xfrm>
            <a:custGeom>
              <a:avLst/>
              <a:gdLst>
                <a:gd name="T0" fmla="*/ 2 w 44"/>
                <a:gd name="T1" fmla="*/ 2170 h 12"/>
                <a:gd name="T2" fmla="*/ 0 w 44"/>
                <a:gd name="T3" fmla="*/ 5016 h 12"/>
                <a:gd name="T4" fmla="*/ 106 w 44"/>
                <a:gd name="T5" fmla="*/ 2744 h 12"/>
                <a:gd name="T6" fmla="*/ 235 w 44"/>
                <a:gd name="T7" fmla="*/ 2170 h 12"/>
                <a:gd name="T8" fmla="*/ 458 w 44"/>
                <a:gd name="T9" fmla="*/ 2744 h 12"/>
                <a:gd name="T10" fmla="*/ 441 w 44"/>
                <a:gd name="T11" fmla="*/ 2170 h 12"/>
                <a:gd name="T12" fmla="*/ 215 w 44"/>
                <a:gd name="T13" fmla="*/ 0 h 12"/>
                <a:gd name="T14" fmla="*/ 215 w 44"/>
                <a:gd name="T15" fmla="*/ 2170 h 12"/>
                <a:gd name="T16" fmla="*/ 4 w 44"/>
                <a:gd name="T17" fmla="*/ 2170 h 12"/>
                <a:gd name="T18" fmla="*/ 4 w 44"/>
                <a:gd name="T19" fmla="*/ 2170 h 12"/>
                <a:gd name="T20" fmla="*/ 192 w 44"/>
                <a:gd name="T21" fmla="*/ 2170 h 12"/>
                <a:gd name="T22" fmla="*/ 89 w 44"/>
                <a:gd name="T23" fmla="*/ 4239 h 12"/>
                <a:gd name="T24" fmla="*/ 2 w 44"/>
                <a:gd name="T25" fmla="*/ 217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39054" name="Freeform 140"/>
            <p:cNvSpPr>
              <a:spLocks/>
            </p:cNvSpPr>
            <p:nvPr/>
          </p:nvSpPr>
          <p:spPr bwMode="auto">
            <a:xfrm>
              <a:off x="2459" y="2403"/>
              <a:ext cx="77" cy="139"/>
            </a:xfrm>
            <a:custGeom>
              <a:avLst/>
              <a:gdLst>
                <a:gd name="T0" fmla="*/ 1178 w 69"/>
                <a:gd name="T1" fmla="*/ 25609 h 113"/>
                <a:gd name="T2" fmla="*/ 954 w 69"/>
                <a:gd name="T3" fmla="*/ 26601 h 113"/>
                <a:gd name="T4" fmla="*/ 720 w 69"/>
                <a:gd name="T5" fmla="*/ 27798 h 113"/>
                <a:gd name="T6" fmla="*/ 494 w 69"/>
                <a:gd name="T7" fmla="*/ 28955 h 113"/>
                <a:gd name="T8" fmla="*/ 319 w 69"/>
                <a:gd name="T9" fmla="*/ 30163 h 113"/>
                <a:gd name="T10" fmla="*/ 0 w 69"/>
                <a:gd name="T11" fmla="*/ 28955 h 113"/>
                <a:gd name="T12" fmla="*/ 107 w 69"/>
                <a:gd name="T13" fmla="*/ 27798 h 113"/>
                <a:gd name="T14" fmla="*/ 3 w 69"/>
                <a:gd name="T15" fmla="*/ 23800 h 113"/>
                <a:gd name="T16" fmla="*/ 0 w 69"/>
                <a:gd name="T17" fmla="*/ 20819 h 113"/>
                <a:gd name="T18" fmla="*/ 107 w 69"/>
                <a:gd name="T19" fmla="*/ 16877 h 113"/>
                <a:gd name="T20" fmla="*/ 229 w 69"/>
                <a:gd name="T21" fmla="*/ 13941 h 113"/>
                <a:gd name="T22" fmla="*/ 148 w 69"/>
                <a:gd name="T23" fmla="*/ 7490 h 113"/>
                <a:gd name="T24" fmla="*/ 148 w 69"/>
                <a:gd name="T25" fmla="*/ 4444 h 113"/>
                <a:gd name="T26" fmla="*/ 107 w 69"/>
                <a:gd name="T27" fmla="*/ 2 h 113"/>
                <a:gd name="T28" fmla="*/ 458 w 69"/>
                <a:gd name="T29" fmla="*/ 2 h 113"/>
                <a:gd name="T30" fmla="*/ 848 w 69"/>
                <a:gd name="T31" fmla="*/ 0 h 113"/>
                <a:gd name="T32" fmla="*/ 946 w 69"/>
                <a:gd name="T33" fmla="*/ 0 h 113"/>
                <a:gd name="T34" fmla="*/ 954 w 69"/>
                <a:gd name="T35" fmla="*/ 1091 h 113"/>
                <a:gd name="T36" fmla="*/ 1100 w 69"/>
                <a:gd name="T37" fmla="*/ 5720 h 113"/>
                <a:gd name="T38" fmla="*/ 1100 w 69"/>
                <a:gd name="T39" fmla="*/ 7490 h 113"/>
                <a:gd name="T40" fmla="*/ 1100 w 69"/>
                <a:gd name="T41" fmla="*/ 11333 h 113"/>
                <a:gd name="T42" fmla="*/ 1178 w 69"/>
                <a:gd name="T43" fmla="*/ 14441 h 113"/>
                <a:gd name="T44" fmla="*/ 1178 w 69"/>
                <a:gd name="T45" fmla="*/ 17764 h 113"/>
                <a:gd name="T46" fmla="*/ 1178 w 69"/>
                <a:gd name="T47" fmla="*/ 21384 h 113"/>
                <a:gd name="T48" fmla="*/ 1326 w 69"/>
                <a:gd name="T49" fmla="*/ 23800 h 113"/>
                <a:gd name="T50" fmla="*/ 1178 w 69"/>
                <a:gd name="T51" fmla="*/ 25277 h 113"/>
                <a:gd name="T52" fmla="*/ 1059 w 69"/>
                <a:gd name="T53" fmla="*/ 23800 h 113"/>
                <a:gd name="T54" fmla="*/ 1178 w 69"/>
                <a:gd name="T55" fmla="*/ 25609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39055" name="Freeform 141"/>
            <p:cNvSpPr>
              <a:spLocks/>
            </p:cNvSpPr>
            <p:nvPr/>
          </p:nvSpPr>
          <p:spPr bwMode="auto">
            <a:xfrm>
              <a:off x="2252" y="2366"/>
              <a:ext cx="128" cy="120"/>
            </a:xfrm>
            <a:custGeom>
              <a:avLst/>
              <a:gdLst>
                <a:gd name="T0" fmla="*/ 1877 w 115"/>
                <a:gd name="T1" fmla="*/ 7707 h 97"/>
                <a:gd name="T2" fmla="*/ 1821 w 115"/>
                <a:gd name="T3" fmla="*/ 9141 h 97"/>
                <a:gd name="T4" fmla="*/ 1877 w 115"/>
                <a:gd name="T5" fmla="*/ 9141 h 97"/>
                <a:gd name="T6" fmla="*/ 2015 w 115"/>
                <a:gd name="T7" fmla="*/ 13989 h 97"/>
                <a:gd name="T8" fmla="*/ 1952 w 115"/>
                <a:gd name="T9" fmla="*/ 18254 h 97"/>
                <a:gd name="T10" fmla="*/ 2040 w 115"/>
                <a:gd name="T11" fmla="*/ 19520 h 97"/>
                <a:gd name="T12" fmla="*/ 2040 w 115"/>
                <a:gd name="T13" fmla="*/ 20724 h 97"/>
                <a:gd name="T14" fmla="*/ 2067 w 115"/>
                <a:gd name="T15" fmla="*/ 22332 h 97"/>
                <a:gd name="T16" fmla="*/ 2040 w 115"/>
                <a:gd name="T17" fmla="*/ 23732 h 97"/>
                <a:gd name="T18" fmla="*/ 1952 w 115"/>
                <a:gd name="T19" fmla="*/ 24281 h 97"/>
                <a:gd name="T20" fmla="*/ 1952 w 115"/>
                <a:gd name="T21" fmla="*/ 26485 h 97"/>
                <a:gd name="T22" fmla="*/ 1877 w 115"/>
                <a:gd name="T23" fmla="*/ 28721 h 97"/>
                <a:gd name="T24" fmla="*/ 1877 w 115"/>
                <a:gd name="T25" fmla="*/ 28721 h 97"/>
                <a:gd name="T26" fmla="*/ 1771 w 115"/>
                <a:gd name="T27" fmla="*/ 28721 h 97"/>
                <a:gd name="T28" fmla="*/ 1664 w 115"/>
                <a:gd name="T29" fmla="*/ 30130 h 97"/>
                <a:gd name="T30" fmla="*/ 1591 w 115"/>
                <a:gd name="T31" fmla="*/ 29874 h 97"/>
                <a:gd name="T32" fmla="*/ 1535 w 115"/>
                <a:gd name="T33" fmla="*/ 23732 h 97"/>
                <a:gd name="T34" fmla="*/ 1343 w 115"/>
                <a:gd name="T35" fmla="*/ 23732 h 97"/>
                <a:gd name="T36" fmla="*/ 1239 w 115"/>
                <a:gd name="T37" fmla="*/ 24281 h 97"/>
                <a:gd name="T38" fmla="*/ 1273 w 115"/>
                <a:gd name="T39" fmla="*/ 20149 h 97"/>
                <a:gd name="T40" fmla="*/ 1113 w 115"/>
                <a:gd name="T41" fmla="*/ 14626 h 97"/>
                <a:gd name="T42" fmla="*/ 737 w 115"/>
                <a:gd name="T43" fmla="*/ 17266 h 97"/>
                <a:gd name="T44" fmla="*/ 500 w 115"/>
                <a:gd name="T45" fmla="*/ 20724 h 97"/>
                <a:gd name="T46" fmla="*/ 481 w 115"/>
                <a:gd name="T47" fmla="*/ 18254 h 97"/>
                <a:gd name="T48" fmla="*/ 388 w 115"/>
                <a:gd name="T49" fmla="*/ 18052 h 97"/>
                <a:gd name="T50" fmla="*/ 388 w 115"/>
                <a:gd name="T51" fmla="*/ 16287 h 97"/>
                <a:gd name="T52" fmla="*/ 255 w 115"/>
                <a:gd name="T53" fmla="*/ 14626 h 97"/>
                <a:gd name="T54" fmla="*/ 120 w 115"/>
                <a:gd name="T55" fmla="*/ 11823 h 97"/>
                <a:gd name="T56" fmla="*/ 120 w 115"/>
                <a:gd name="T57" fmla="*/ 11308 h 97"/>
                <a:gd name="T58" fmla="*/ 120 w 115"/>
                <a:gd name="T59" fmla="*/ 11308 h 97"/>
                <a:gd name="T60" fmla="*/ 4 w 115"/>
                <a:gd name="T61" fmla="*/ 9557 h 97"/>
                <a:gd name="T62" fmla="*/ 0 w 115"/>
                <a:gd name="T63" fmla="*/ 10366 h 97"/>
                <a:gd name="T64" fmla="*/ 2 w 115"/>
                <a:gd name="T65" fmla="*/ 10366 h 97"/>
                <a:gd name="T66" fmla="*/ 4 w 115"/>
                <a:gd name="T67" fmla="*/ 7707 h 97"/>
                <a:gd name="T68" fmla="*/ 316 w 115"/>
                <a:gd name="T69" fmla="*/ 6230 h 97"/>
                <a:gd name="T70" fmla="*/ 316 w 115"/>
                <a:gd name="T71" fmla="*/ 3291 h 97"/>
                <a:gd name="T72" fmla="*/ 388 w 115"/>
                <a:gd name="T73" fmla="*/ 0 h 97"/>
                <a:gd name="T74" fmla="*/ 620 w 115"/>
                <a:gd name="T75" fmla="*/ 1480 h 97"/>
                <a:gd name="T76" fmla="*/ 1016 w 115"/>
                <a:gd name="T77" fmla="*/ 1480 h 97"/>
                <a:gd name="T78" fmla="*/ 1016 w 115"/>
                <a:gd name="T79" fmla="*/ 3291 h 97"/>
                <a:gd name="T80" fmla="*/ 1180 w 115"/>
                <a:gd name="T81" fmla="*/ 3291 h 97"/>
                <a:gd name="T82" fmla="*/ 1273 w 115"/>
                <a:gd name="T83" fmla="*/ 4071 h 97"/>
                <a:gd name="T84" fmla="*/ 1429 w 115"/>
                <a:gd name="T85" fmla="*/ 4071 h 97"/>
                <a:gd name="T86" fmla="*/ 1591 w 115"/>
                <a:gd name="T87" fmla="*/ 2265 h 97"/>
                <a:gd name="T88" fmla="*/ 1664 w 115"/>
                <a:gd name="T89" fmla="*/ 1480 h 97"/>
                <a:gd name="T90" fmla="*/ 1754 w 115"/>
                <a:gd name="T91" fmla="*/ 6230 h 97"/>
                <a:gd name="T92" fmla="*/ 1877 w 115"/>
                <a:gd name="T93" fmla="*/ 770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39056" name="Freeform 142"/>
            <p:cNvSpPr>
              <a:spLocks/>
            </p:cNvSpPr>
            <p:nvPr/>
          </p:nvSpPr>
          <p:spPr bwMode="auto">
            <a:xfrm>
              <a:off x="2223" y="2366"/>
              <a:ext cx="51" cy="42"/>
            </a:xfrm>
            <a:custGeom>
              <a:avLst/>
              <a:gdLst>
                <a:gd name="T0" fmla="*/ 207 w 47"/>
                <a:gd name="T1" fmla="*/ 12846 h 33"/>
                <a:gd name="T2" fmla="*/ 191 w 47"/>
                <a:gd name="T3" fmla="*/ 16349 h 33"/>
                <a:gd name="T4" fmla="*/ 232 w 47"/>
                <a:gd name="T5" fmla="*/ 19632 h 33"/>
                <a:gd name="T6" fmla="*/ 252 w 47"/>
                <a:gd name="T7" fmla="*/ 21588 h 33"/>
                <a:gd name="T8" fmla="*/ 273 w 47"/>
                <a:gd name="T9" fmla="*/ 16349 h 33"/>
                <a:gd name="T10" fmla="*/ 403 w 47"/>
                <a:gd name="T11" fmla="*/ 12846 h 33"/>
                <a:gd name="T12" fmla="*/ 403 w 47"/>
                <a:gd name="T13" fmla="*/ 7284 h 33"/>
                <a:gd name="T14" fmla="*/ 434 w 47"/>
                <a:gd name="T15" fmla="*/ 0 h 33"/>
                <a:gd name="T16" fmla="*/ 315 w 47"/>
                <a:gd name="T17" fmla="*/ 2181 h 33"/>
                <a:gd name="T18" fmla="*/ 191 w 47"/>
                <a:gd name="T19" fmla="*/ 2181 h 33"/>
                <a:gd name="T20" fmla="*/ 0 w 47"/>
                <a:gd name="T21" fmla="*/ 4619 h 33"/>
                <a:gd name="T22" fmla="*/ 81 w 47"/>
                <a:gd name="T23" fmla="*/ 7284 h 33"/>
                <a:gd name="T24" fmla="*/ 69 w 47"/>
                <a:gd name="T25" fmla="*/ 7930 h 33"/>
                <a:gd name="T26" fmla="*/ 122 w 47"/>
                <a:gd name="T27" fmla="*/ 7930 h 33"/>
                <a:gd name="T28" fmla="*/ 95 w 47"/>
                <a:gd name="T29" fmla="*/ 9523 h 33"/>
                <a:gd name="T30" fmla="*/ 207 w 47"/>
                <a:gd name="T31" fmla="*/ 9523 h 33"/>
                <a:gd name="T32" fmla="*/ 252 w 47"/>
                <a:gd name="T33" fmla="*/ 11799 h 33"/>
                <a:gd name="T34" fmla="*/ 168 w 47"/>
                <a:gd name="T35" fmla="*/ 11799 h 33"/>
                <a:gd name="T36" fmla="*/ 207 w 47"/>
                <a:gd name="T37" fmla="*/ 1284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39057" name="Freeform 143"/>
            <p:cNvSpPr>
              <a:spLocks/>
            </p:cNvSpPr>
            <p:nvPr/>
          </p:nvSpPr>
          <p:spPr bwMode="auto">
            <a:xfrm>
              <a:off x="2367" y="2411"/>
              <a:ext cx="106" cy="140"/>
            </a:xfrm>
            <a:custGeom>
              <a:avLst/>
              <a:gdLst>
                <a:gd name="T0" fmla="*/ 1372 w 94"/>
                <a:gd name="T1" fmla="*/ 2930 h 113"/>
                <a:gd name="T2" fmla="*/ 1147 w 94"/>
                <a:gd name="T3" fmla="*/ 1244 h 113"/>
                <a:gd name="T4" fmla="*/ 885 w 94"/>
                <a:gd name="T5" fmla="*/ 2365 h 113"/>
                <a:gd name="T6" fmla="*/ 856 w 94"/>
                <a:gd name="T7" fmla="*/ 0 h 113"/>
                <a:gd name="T8" fmla="*/ 753 w 94"/>
                <a:gd name="T9" fmla="*/ 1244 h 113"/>
                <a:gd name="T10" fmla="*/ 530 w 94"/>
                <a:gd name="T11" fmla="*/ 2930 h 113"/>
                <a:gd name="T12" fmla="*/ 290 w 94"/>
                <a:gd name="T13" fmla="*/ 2365 h 113"/>
                <a:gd name="T14" fmla="*/ 179 w 94"/>
                <a:gd name="T15" fmla="*/ 2930 h 113"/>
                <a:gd name="T16" fmla="*/ 125 w 94"/>
                <a:gd name="T17" fmla="*/ 7383 h 113"/>
                <a:gd name="T18" fmla="*/ 228 w 94"/>
                <a:gd name="T19" fmla="*/ 8552 h 113"/>
                <a:gd name="T20" fmla="*/ 228 w 94"/>
                <a:gd name="T21" fmla="*/ 9764 h 113"/>
                <a:gd name="T22" fmla="*/ 290 w 94"/>
                <a:gd name="T23" fmla="*/ 11333 h 113"/>
                <a:gd name="T24" fmla="*/ 228 w 94"/>
                <a:gd name="T25" fmla="*/ 13127 h 113"/>
                <a:gd name="T26" fmla="*/ 125 w 94"/>
                <a:gd name="T27" fmla="*/ 13447 h 113"/>
                <a:gd name="T28" fmla="*/ 125 w 94"/>
                <a:gd name="T29" fmla="*/ 16028 h 113"/>
                <a:gd name="T30" fmla="*/ 0 w 94"/>
                <a:gd name="T31" fmla="*/ 17909 h 113"/>
                <a:gd name="T32" fmla="*/ 0 w 94"/>
                <a:gd name="T33" fmla="*/ 17909 h 113"/>
                <a:gd name="T34" fmla="*/ 0 w 94"/>
                <a:gd name="T35" fmla="*/ 23752 h 113"/>
                <a:gd name="T36" fmla="*/ 0 w 94"/>
                <a:gd name="T37" fmla="*/ 24348 h 113"/>
                <a:gd name="T38" fmla="*/ 228 w 94"/>
                <a:gd name="T39" fmla="*/ 27490 h 113"/>
                <a:gd name="T40" fmla="*/ 416 w 94"/>
                <a:gd name="T41" fmla="*/ 29988 h 113"/>
                <a:gd name="T42" fmla="*/ 369 w 94"/>
                <a:gd name="T43" fmla="*/ 36494 h 113"/>
                <a:gd name="T44" fmla="*/ 856 w 94"/>
                <a:gd name="T45" fmla="*/ 34335 h 113"/>
                <a:gd name="T46" fmla="*/ 1385 w 94"/>
                <a:gd name="T47" fmla="*/ 32242 h 113"/>
                <a:gd name="T48" fmla="*/ 1234 w 94"/>
                <a:gd name="T49" fmla="*/ 32242 h 113"/>
                <a:gd name="T50" fmla="*/ 1760 w 94"/>
                <a:gd name="T51" fmla="*/ 32242 h 113"/>
                <a:gd name="T52" fmla="*/ 1547 w 94"/>
                <a:gd name="T53" fmla="*/ 32242 h 113"/>
                <a:gd name="T54" fmla="*/ 1820 w 94"/>
                <a:gd name="T55" fmla="*/ 31640 h 113"/>
                <a:gd name="T56" fmla="*/ 2052 w 94"/>
                <a:gd name="T57" fmla="*/ 32242 h 113"/>
                <a:gd name="T58" fmla="*/ 2091 w 94"/>
                <a:gd name="T59" fmla="*/ 32800 h 113"/>
                <a:gd name="T60" fmla="*/ 2238 w 94"/>
                <a:gd name="T61" fmla="*/ 31640 h 113"/>
                <a:gd name="T62" fmla="*/ 2180 w 94"/>
                <a:gd name="T63" fmla="*/ 26703 h 113"/>
                <a:gd name="T64" fmla="*/ 2091 w 94"/>
                <a:gd name="T65" fmla="*/ 23005 h 113"/>
                <a:gd name="T66" fmla="*/ 2238 w 94"/>
                <a:gd name="T67" fmla="*/ 17909 h 113"/>
                <a:gd name="T68" fmla="*/ 2403 w 94"/>
                <a:gd name="T69" fmla="*/ 14455 h 113"/>
                <a:gd name="T70" fmla="*/ 2314 w 94"/>
                <a:gd name="T71" fmla="*/ 6903 h 113"/>
                <a:gd name="T72" fmla="*/ 1933 w 94"/>
                <a:gd name="T73" fmla="*/ 4497 h 113"/>
                <a:gd name="T74" fmla="*/ 1562 w 94"/>
                <a:gd name="T75" fmla="*/ 6361 h 113"/>
                <a:gd name="T76" fmla="*/ 1372 w 94"/>
                <a:gd name="T77" fmla="*/ 293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39058" name="Freeform 144"/>
            <p:cNvSpPr>
              <a:spLocks/>
            </p:cNvSpPr>
            <p:nvPr/>
          </p:nvSpPr>
          <p:spPr bwMode="auto">
            <a:xfrm>
              <a:off x="2283" y="2424"/>
              <a:ext cx="53" cy="71"/>
            </a:xfrm>
            <a:custGeom>
              <a:avLst/>
              <a:gdLst>
                <a:gd name="T0" fmla="*/ 1227 w 47"/>
                <a:gd name="T1" fmla="*/ 10899 h 57"/>
                <a:gd name="T2" fmla="*/ 1017 w 47"/>
                <a:gd name="T3" fmla="*/ 15691 h 57"/>
                <a:gd name="T4" fmla="*/ 856 w 47"/>
                <a:gd name="T5" fmla="*/ 18750 h 57"/>
                <a:gd name="T6" fmla="*/ 753 w 47"/>
                <a:gd name="T7" fmla="*/ 21426 h 57"/>
                <a:gd name="T8" fmla="*/ 327 w 47"/>
                <a:gd name="T9" fmla="*/ 18048 h 57"/>
                <a:gd name="T10" fmla="*/ 369 w 47"/>
                <a:gd name="T11" fmla="*/ 16910 h 57"/>
                <a:gd name="T12" fmla="*/ 327 w 47"/>
                <a:gd name="T13" fmla="*/ 16044 h 57"/>
                <a:gd name="T14" fmla="*/ 0 w 47"/>
                <a:gd name="T15" fmla="*/ 11891 h 57"/>
                <a:gd name="T16" fmla="*/ 141 w 47"/>
                <a:gd name="T17" fmla="*/ 10899 h 57"/>
                <a:gd name="T18" fmla="*/ 0 w 47"/>
                <a:gd name="T19" fmla="*/ 8900 h 57"/>
                <a:gd name="T20" fmla="*/ 141 w 47"/>
                <a:gd name="T21" fmla="*/ 8201 h 57"/>
                <a:gd name="T22" fmla="*/ 0 w 47"/>
                <a:gd name="T23" fmla="*/ 7145 h 57"/>
                <a:gd name="T24" fmla="*/ 327 w 47"/>
                <a:gd name="T25" fmla="*/ 2968 h 57"/>
                <a:gd name="T26" fmla="*/ 856 w 47"/>
                <a:gd name="T27" fmla="*/ 0 h 57"/>
                <a:gd name="T28" fmla="*/ 1089 w 47"/>
                <a:gd name="T29" fmla="*/ 6253 h 57"/>
                <a:gd name="T30" fmla="*/ 1017 w 47"/>
                <a:gd name="T31" fmla="*/ 11891 h 57"/>
                <a:gd name="T32" fmla="*/ 1227 w 47"/>
                <a:gd name="T33" fmla="*/ 10899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39059" name="Freeform 145"/>
            <p:cNvSpPr>
              <a:spLocks/>
            </p:cNvSpPr>
            <p:nvPr/>
          </p:nvSpPr>
          <p:spPr bwMode="auto">
            <a:xfrm>
              <a:off x="2513" y="2403"/>
              <a:ext cx="31" cy="110"/>
            </a:xfrm>
            <a:custGeom>
              <a:avLst/>
              <a:gdLst>
                <a:gd name="T0" fmla="*/ 187 w 28"/>
                <a:gd name="T1" fmla="*/ 2 h 89"/>
                <a:gd name="T2" fmla="*/ 0 w 28"/>
                <a:gd name="T3" fmla="*/ 0 h 89"/>
                <a:gd name="T4" fmla="*/ 2 w 28"/>
                <a:gd name="T5" fmla="*/ 1184 h 89"/>
                <a:gd name="T6" fmla="*/ 138 w 28"/>
                <a:gd name="T7" fmla="*/ 6447 h 89"/>
                <a:gd name="T8" fmla="*/ 138 w 28"/>
                <a:gd name="T9" fmla="*/ 8578 h 89"/>
                <a:gd name="T10" fmla="*/ 138 w 28"/>
                <a:gd name="T11" fmla="*/ 12829 h 89"/>
                <a:gd name="T12" fmla="*/ 187 w 28"/>
                <a:gd name="T13" fmla="*/ 16636 h 89"/>
                <a:gd name="T14" fmla="*/ 187 w 28"/>
                <a:gd name="T15" fmla="*/ 20018 h 89"/>
                <a:gd name="T16" fmla="*/ 187 w 28"/>
                <a:gd name="T17" fmla="*/ 24408 h 89"/>
                <a:gd name="T18" fmla="*/ 324 w 28"/>
                <a:gd name="T19" fmla="*/ 27237 h 89"/>
                <a:gd name="T20" fmla="*/ 440 w 28"/>
                <a:gd name="T21" fmla="*/ 26500 h 89"/>
                <a:gd name="T22" fmla="*/ 440 w 28"/>
                <a:gd name="T23" fmla="*/ 22981 h 89"/>
                <a:gd name="T24" fmla="*/ 440 w 28"/>
                <a:gd name="T25" fmla="*/ 18594 h 89"/>
                <a:gd name="T26" fmla="*/ 415 w 28"/>
                <a:gd name="T27" fmla="*/ 14426 h 89"/>
                <a:gd name="T28" fmla="*/ 415 w 28"/>
                <a:gd name="T29" fmla="*/ 10602 h 89"/>
                <a:gd name="T30" fmla="*/ 359 w 28"/>
                <a:gd name="T31" fmla="*/ 5395 h 89"/>
                <a:gd name="T32" fmla="*/ 229 w 28"/>
                <a:gd name="T33" fmla="*/ 2762 h 89"/>
                <a:gd name="T34" fmla="*/ 254 w 28"/>
                <a:gd name="T35" fmla="*/ 2 h 89"/>
                <a:gd name="T36" fmla="*/ 187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39060" name="Freeform 146"/>
            <p:cNvSpPr>
              <a:spLocks/>
            </p:cNvSpPr>
            <p:nvPr/>
          </p:nvSpPr>
          <p:spPr bwMode="auto">
            <a:xfrm>
              <a:off x="2367" y="1831"/>
              <a:ext cx="355" cy="396"/>
            </a:xfrm>
            <a:custGeom>
              <a:avLst/>
              <a:gdLst>
                <a:gd name="T0" fmla="*/ 0 w 317"/>
                <a:gd name="T1" fmla="*/ 56419 h 319"/>
                <a:gd name="T2" fmla="*/ 300 w 317"/>
                <a:gd name="T3" fmla="*/ 62584 h 319"/>
                <a:gd name="T4" fmla="*/ 973 w 317"/>
                <a:gd name="T5" fmla="*/ 69844 h 319"/>
                <a:gd name="T6" fmla="*/ 1531 w 317"/>
                <a:gd name="T7" fmla="*/ 76535 h 319"/>
                <a:gd name="T8" fmla="*/ 1942 w 317"/>
                <a:gd name="T9" fmla="*/ 82599 h 319"/>
                <a:gd name="T10" fmla="*/ 2496 w 317"/>
                <a:gd name="T11" fmla="*/ 87717 h 319"/>
                <a:gd name="T12" fmla="*/ 2954 w 317"/>
                <a:gd name="T13" fmla="*/ 93939 h 319"/>
                <a:gd name="T14" fmla="*/ 3207 w 317"/>
                <a:gd name="T15" fmla="*/ 98822 h 319"/>
                <a:gd name="T16" fmla="*/ 3791 w 317"/>
                <a:gd name="T17" fmla="*/ 104152 h 319"/>
                <a:gd name="T18" fmla="*/ 4226 w 317"/>
                <a:gd name="T19" fmla="*/ 109457 h 319"/>
                <a:gd name="T20" fmla="*/ 4733 w 317"/>
                <a:gd name="T21" fmla="*/ 106961 h 319"/>
                <a:gd name="T22" fmla="*/ 5276 w 317"/>
                <a:gd name="T23" fmla="*/ 98822 h 319"/>
                <a:gd name="T24" fmla="*/ 5962 w 317"/>
                <a:gd name="T25" fmla="*/ 90511 h 319"/>
                <a:gd name="T26" fmla="*/ 6747 w 317"/>
                <a:gd name="T27" fmla="*/ 82599 h 319"/>
                <a:gd name="T28" fmla="*/ 6218 w 317"/>
                <a:gd name="T29" fmla="*/ 76535 h 319"/>
                <a:gd name="T30" fmla="*/ 5852 w 317"/>
                <a:gd name="T31" fmla="*/ 66365 h 319"/>
                <a:gd name="T32" fmla="*/ 6025 w 317"/>
                <a:gd name="T33" fmla="*/ 56419 h 319"/>
                <a:gd name="T34" fmla="*/ 5852 w 317"/>
                <a:gd name="T35" fmla="*/ 42569 h 319"/>
                <a:gd name="T36" fmla="*/ 5792 w 317"/>
                <a:gd name="T37" fmla="*/ 35706 h 319"/>
                <a:gd name="T38" fmla="*/ 5468 w 317"/>
                <a:gd name="T39" fmla="*/ 25155 h 319"/>
                <a:gd name="T40" fmla="*/ 5322 w 317"/>
                <a:gd name="T41" fmla="*/ 14440 h 319"/>
                <a:gd name="T42" fmla="*/ 5468 w 317"/>
                <a:gd name="T43" fmla="*/ 2458 h 319"/>
                <a:gd name="T44" fmla="*/ 5013 w 317"/>
                <a:gd name="T45" fmla="*/ 0 h 319"/>
                <a:gd name="T46" fmla="*/ 4422 w 317"/>
                <a:gd name="T47" fmla="*/ 1285 h 319"/>
                <a:gd name="T48" fmla="*/ 3705 w 317"/>
                <a:gd name="T49" fmla="*/ 1285 h 319"/>
                <a:gd name="T50" fmla="*/ 2846 w 317"/>
                <a:gd name="T51" fmla="*/ 5399 h 319"/>
                <a:gd name="T52" fmla="*/ 2409 w 317"/>
                <a:gd name="T53" fmla="*/ 9611 h 319"/>
                <a:gd name="T54" fmla="*/ 2229 w 317"/>
                <a:gd name="T55" fmla="*/ 12738 h 319"/>
                <a:gd name="T56" fmla="*/ 2245 w 317"/>
                <a:gd name="T57" fmla="*/ 21579 h 319"/>
                <a:gd name="T58" fmla="*/ 2409 w 317"/>
                <a:gd name="T59" fmla="*/ 29472 h 319"/>
                <a:gd name="T60" fmla="*/ 1644 w 317"/>
                <a:gd name="T61" fmla="*/ 32242 h 319"/>
                <a:gd name="T62" fmla="*/ 1417 w 317"/>
                <a:gd name="T63" fmla="*/ 37960 h 319"/>
                <a:gd name="T64" fmla="*/ 901 w 317"/>
                <a:gd name="T65" fmla="*/ 42569 h 319"/>
                <a:gd name="T66" fmla="*/ 336 w 317"/>
                <a:gd name="T67" fmla="*/ 46919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39061" name="Freeform 147"/>
            <p:cNvSpPr>
              <a:spLocks/>
            </p:cNvSpPr>
            <p:nvPr/>
          </p:nvSpPr>
          <p:spPr bwMode="auto">
            <a:xfrm>
              <a:off x="2271" y="2010"/>
              <a:ext cx="12" cy="11"/>
            </a:xfrm>
            <a:custGeom>
              <a:avLst/>
              <a:gdLst>
                <a:gd name="T0" fmla="*/ 1331 w 10"/>
                <a:gd name="T1" fmla="*/ 0 h 9"/>
                <a:gd name="T2" fmla="*/ 1331 w 10"/>
                <a:gd name="T3" fmla="*/ 1608 h 9"/>
                <a:gd name="T4" fmla="*/ 0 w 10"/>
                <a:gd name="T5" fmla="*/ 1965 h 9"/>
                <a:gd name="T6" fmla="*/ 1331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39062" name="Freeform 148"/>
            <p:cNvSpPr>
              <a:spLocks/>
            </p:cNvSpPr>
            <p:nvPr/>
          </p:nvSpPr>
          <p:spPr bwMode="auto">
            <a:xfrm>
              <a:off x="2232" y="2019"/>
              <a:ext cx="9" cy="9"/>
            </a:xfrm>
            <a:custGeom>
              <a:avLst/>
              <a:gdLst>
                <a:gd name="T0" fmla="*/ 6057 w 7"/>
                <a:gd name="T1" fmla="*/ 0 h 7"/>
                <a:gd name="T2" fmla="*/ 0 w 7"/>
                <a:gd name="T3" fmla="*/ 6057 h 7"/>
                <a:gd name="T4" fmla="*/ 0 w 7"/>
                <a:gd name="T5" fmla="*/ 1992 h 7"/>
                <a:gd name="T6" fmla="*/ 605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39063" name="Freeform 149"/>
            <p:cNvSpPr>
              <a:spLocks/>
            </p:cNvSpPr>
            <p:nvPr/>
          </p:nvSpPr>
          <p:spPr bwMode="auto">
            <a:xfrm>
              <a:off x="2245" y="2030"/>
              <a:ext cx="9" cy="4"/>
            </a:xfrm>
            <a:custGeom>
              <a:avLst/>
              <a:gdLst>
                <a:gd name="T0" fmla="*/ 6057 w 7"/>
                <a:gd name="T1" fmla="*/ 0 h 3"/>
                <a:gd name="T2" fmla="*/ 6057 w 7"/>
                <a:gd name="T3" fmla="*/ 6540 h 3"/>
                <a:gd name="T4" fmla="*/ 0 w 7"/>
                <a:gd name="T5" fmla="*/ 0 h 3"/>
                <a:gd name="T6" fmla="*/ 6057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9064" name="Freeform 150"/>
            <p:cNvSpPr>
              <a:spLocks/>
            </p:cNvSpPr>
            <p:nvPr/>
          </p:nvSpPr>
          <p:spPr bwMode="auto">
            <a:xfrm>
              <a:off x="2283" y="2001"/>
              <a:ext cx="5" cy="3"/>
            </a:xfrm>
            <a:custGeom>
              <a:avLst/>
              <a:gdLst>
                <a:gd name="T0" fmla="*/ 5 w 5"/>
                <a:gd name="T1" fmla="*/ 92946 h 2"/>
                <a:gd name="T2" fmla="*/ 5 w 5"/>
                <a:gd name="T3" fmla="*/ 0 h 2"/>
                <a:gd name="T4" fmla="*/ 0 w 5"/>
                <a:gd name="T5" fmla="*/ 92946 h 2"/>
                <a:gd name="T6" fmla="*/ 5 w 5"/>
                <a:gd name="T7" fmla="*/ 92946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39065" name="Freeform 151"/>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39066" name="Freeform 152"/>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39067" name="Freeform 153"/>
            <p:cNvSpPr>
              <a:spLocks/>
            </p:cNvSpPr>
            <p:nvPr/>
          </p:nvSpPr>
          <p:spPr bwMode="auto">
            <a:xfrm>
              <a:off x="2676" y="1914"/>
              <a:ext cx="272" cy="304"/>
            </a:xfrm>
            <a:custGeom>
              <a:avLst/>
              <a:gdLst>
                <a:gd name="T0" fmla="*/ 4307 w 244"/>
                <a:gd name="T1" fmla="*/ 74909 h 246"/>
                <a:gd name="T2" fmla="*/ 4307 w 244"/>
                <a:gd name="T3" fmla="*/ 71788 h 246"/>
                <a:gd name="T4" fmla="*/ 4579 w 244"/>
                <a:gd name="T5" fmla="*/ 71788 h 246"/>
                <a:gd name="T6" fmla="*/ 4579 w 244"/>
                <a:gd name="T7" fmla="*/ 65742 h 246"/>
                <a:gd name="T8" fmla="*/ 4556 w 244"/>
                <a:gd name="T9" fmla="*/ 60802 h 246"/>
                <a:gd name="T10" fmla="*/ 4556 w 244"/>
                <a:gd name="T11" fmla="*/ 55827 h 246"/>
                <a:gd name="T12" fmla="*/ 4556 w 244"/>
                <a:gd name="T13" fmla="*/ 51196 h 246"/>
                <a:gd name="T14" fmla="*/ 4494 w 244"/>
                <a:gd name="T15" fmla="*/ 45915 h 246"/>
                <a:gd name="T16" fmla="*/ 4455 w 244"/>
                <a:gd name="T17" fmla="*/ 40766 h 246"/>
                <a:gd name="T18" fmla="*/ 4455 w 244"/>
                <a:gd name="T19" fmla="*/ 35715 h 246"/>
                <a:gd name="T20" fmla="*/ 4455 w 244"/>
                <a:gd name="T21" fmla="*/ 30066 h 246"/>
                <a:gd name="T22" fmla="*/ 4417 w 244"/>
                <a:gd name="T23" fmla="*/ 24678 h 246"/>
                <a:gd name="T24" fmla="*/ 4363 w 244"/>
                <a:gd name="T25" fmla="*/ 20605 h 246"/>
                <a:gd name="T26" fmla="*/ 4363 w 244"/>
                <a:gd name="T27" fmla="*/ 16584 h 246"/>
                <a:gd name="T28" fmla="*/ 4363 w 244"/>
                <a:gd name="T29" fmla="*/ 12067 h 246"/>
                <a:gd name="T30" fmla="*/ 4417 w 244"/>
                <a:gd name="T31" fmla="*/ 8442 h 246"/>
                <a:gd name="T32" fmla="*/ 4238 w 244"/>
                <a:gd name="T33" fmla="*/ 6831 h 246"/>
                <a:gd name="T34" fmla="*/ 3779 w 244"/>
                <a:gd name="T35" fmla="*/ 4988 h 246"/>
                <a:gd name="T36" fmla="*/ 3733 w 244"/>
                <a:gd name="T37" fmla="*/ 2742 h 246"/>
                <a:gd name="T38" fmla="*/ 3390 w 244"/>
                <a:gd name="T39" fmla="*/ 1176 h 246"/>
                <a:gd name="T40" fmla="*/ 3216 w 244"/>
                <a:gd name="T41" fmla="*/ 3620 h 246"/>
                <a:gd name="T42" fmla="*/ 2974 w 244"/>
                <a:gd name="T43" fmla="*/ 6394 h 246"/>
                <a:gd name="T44" fmla="*/ 2974 w 244"/>
                <a:gd name="T45" fmla="*/ 13773 h 246"/>
                <a:gd name="T46" fmla="*/ 2660 w 244"/>
                <a:gd name="T47" fmla="*/ 15828 h 246"/>
                <a:gd name="T48" fmla="*/ 2361 w 244"/>
                <a:gd name="T49" fmla="*/ 13773 h 246"/>
                <a:gd name="T50" fmla="*/ 2044 w 244"/>
                <a:gd name="T51" fmla="*/ 10432 h 246"/>
                <a:gd name="T52" fmla="*/ 1690 w 244"/>
                <a:gd name="T53" fmla="*/ 10178 h 246"/>
                <a:gd name="T54" fmla="*/ 1582 w 244"/>
                <a:gd name="T55" fmla="*/ 4988 h 246"/>
                <a:gd name="T56" fmla="*/ 1284 w 244"/>
                <a:gd name="T57" fmla="*/ 3620 h 246"/>
                <a:gd name="T58" fmla="*/ 973 w 244"/>
                <a:gd name="T59" fmla="*/ 2219 h 246"/>
                <a:gd name="T60" fmla="*/ 545 w 244"/>
                <a:gd name="T61" fmla="*/ 0 h 246"/>
                <a:gd name="T62" fmla="*/ 545 w 244"/>
                <a:gd name="T63" fmla="*/ 4988 h 246"/>
                <a:gd name="T64" fmla="*/ 353 w 244"/>
                <a:gd name="T65" fmla="*/ 6831 h 246"/>
                <a:gd name="T66" fmla="*/ 130 w 244"/>
                <a:gd name="T67" fmla="*/ 10178 h 246"/>
                <a:gd name="T68" fmla="*/ 130 w 244"/>
                <a:gd name="T69" fmla="*/ 14375 h 246"/>
                <a:gd name="T70" fmla="*/ 0 w 244"/>
                <a:gd name="T71" fmla="*/ 16584 h 246"/>
                <a:gd name="T72" fmla="*/ 0 w 244"/>
                <a:gd name="T73" fmla="*/ 17807 h 246"/>
                <a:gd name="T74" fmla="*/ 105 w 244"/>
                <a:gd name="T75" fmla="*/ 24330 h 246"/>
                <a:gd name="T76" fmla="*/ 130 w 244"/>
                <a:gd name="T77" fmla="*/ 30066 h 246"/>
                <a:gd name="T78" fmla="*/ 130 w 244"/>
                <a:gd name="T79" fmla="*/ 36254 h 246"/>
                <a:gd name="T80" fmla="*/ 0 w 244"/>
                <a:gd name="T81" fmla="*/ 38676 h 246"/>
                <a:gd name="T82" fmla="*/ 181 w 244"/>
                <a:gd name="T83" fmla="*/ 42976 h 246"/>
                <a:gd name="T84" fmla="*/ 317 w 244"/>
                <a:gd name="T85" fmla="*/ 47431 h 246"/>
                <a:gd name="T86" fmla="*/ 620 w 244"/>
                <a:gd name="T87" fmla="*/ 48714 h 246"/>
                <a:gd name="T88" fmla="*/ 770 w 244"/>
                <a:gd name="T89" fmla="*/ 53109 h 246"/>
                <a:gd name="T90" fmla="*/ 1188 w 244"/>
                <a:gd name="T91" fmla="*/ 54173 h 246"/>
                <a:gd name="T92" fmla="*/ 1438 w 244"/>
                <a:gd name="T93" fmla="*/ 57351 h 246"/>
                <a:gd name="T94" fmla="*/ 1645 w 244"/>
                <a:gd name="T95" fmla="*/ 55360 h 246"/>
                <a:gd name="T96" fmla="*/ 1920 w 244"/>
                <a:gd name="T97" fmla="*/ 53109 h 246"/>
                <a:gd name="T98" fmla="*/ 2242 w 244"/>
                <a:gd name="T99" fmla="*/ 55360 h 246"/>
                <a:gd name="T100" fmla="*/ 2532 w 244"/>
                <a:gd name="T101" fmla="*/ 58092 h 246"/>
                <a:gd name="T102" fmla="*/ 2789 w 244"/>
                <a:gd name="T103" fmla="*/ 60802 h 246"/>
                <a:gd name="T104" fmla="*/ 3109 w 244"/>
                <a:gd name="T105" fmla="*/ 63976 h 246"/>
                <a:gd name="T106" fmla="*/ 3430 w 244"/>
                <a:gd name="T107" fmla="*/ 65742 h 246"/>
                <a:gd name="T108" fmla="*/ 3695 w 244"/>
                <a:gd name="T109" fmla="*/ 68989 h 246"/>
                <a:gd name="T110" fmla="*/ 3996 w 244"/>
                <a:gd name="T111" fmla="*/ 71788 h 246"/>
                <a:gd name="T112" fmla="*/ 4307 w 244"/>
                <a:gd name="T113" fmla="*/ 74909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39068" name="Freeform 154"/>
            <p:cNvSpPr>
              <a:spLocks/>
            </p:cNvSpPr>
            <p:nvPr/>
          </p:nvSpPr>
          <p:spPr bwMode="auto">
            <a:xfrm>
              <a:off x="2301" y="2094"/>
              <a:ext cx="287" cy="328"/>
            </a:xfrm>
            <a:custGeom>
              <a:avLst/>
              <a:gdLst>
                <a:gd name="T0" fmla="*/ 1016 w 258"/>
                <a:gd name="T1" fmla="*/ 78870 h 265"/>
                <a:gd name="T2" fmla="*/ 1185 w 258"/>
                <a:gd name="T3" fmla="*/ 84133 h 265"/>
                <a:gd name="T4" fmla="*/ 1418 w 258"/>
                <a:gd name="T5" fmla="*/ 84133 h 265"/>
                <a:gd name="T6" fmla="*/ 1653 w 258"/>
                <a:gd name="T7" fmla="*/ 81148 h 265"/>
                <a:gd name="T8" fmla="*/ 1859 w 258"/>
                <a:gd name="T9" fmla="*/ 82562 h 265"/>
                <a:gd name="T10" fmla="*/ 2019 w 258"/>
                <a:gd name="T11" fmla="*/ 73340 h 265"/>
                <a:gd name="T12" fmla="*/ 2245 w 258"/>
                <a:gd name="T13" fmla="*/ 68946 h 265"/>
                <a:gd name="T14" fmla="*/ 2497 w 258"/>
                <a:gd name="T15" fmla="*/ 67631 h 265"/>
                <a:gd name="T16" fmla="*/ 2559 w 258"/>
                <a:gd name="T17" fmla="*/ 64591 h 265"/>
                <a:gd name="T18" fmla="*/ 2819 w 258"/>
                <a:gd name="T19" fmla="*/ 61434 h 265"/>
                <a:gd name="T20" fmla="*/ 3170 w 258"/>
                <a:gd name="T21" fmla="*/ 56328 h 265"/>
                <a:gd name="T22" fmla="*/ 3523 w 258"/>
                <a:gd name="T23" fmla="*/ 57154 h 265"/>
                <a:gd name="T24" fmla="*/ 4098 w 258"/>
                <a:gd name="T25" fmla="*/ 54917 h 265"/>
                <a:gd name="T26" fmla="*/ 4559 w 258"/>
                <a:gd name="T27" fmla="*/ 50527 h 265"/>
                <a:gd name="T28" fmla="*/ 4575 w 258"/>
                <a:gd name="T29" fmla="*/ 41067 h 265"/>
                <a:gd name="T30" fmla="*/ 4575 w 258"/>
                <a:gd name="T31" fmla="*/ 33652 h 265"/>
                <a:gd name="T32" fmla="*/ 4242 w 258"/>
                <a:gd name="T33" fmla="*/ 29352 h 265"/>
                <a:gd name="T34" fmla="*/ 3743 w 258"/>
                <a:gd name="T35" fmla="*/ 24000 h 265"/>
                <a:gd name="T36" fmla="*/ 3523 w 258"/>
                <a:gd name="T37" fmla="*/ 19765 h 265"/>
                <a:gd name="T38" fmla="*/ 3134 w 258"/>
                <a:gd name="T39" fmla="*/ 13709 h 265"/>
                <a:gd name="T40" fmla="*/ 2685 w 258"/>
                <a:gd name="T41" fmla="*/ 9227 h 265"/>
                <a:gd name="T42" fmla="*/ 2303 w 258"/>
                <a:gd name="T43" fmla="*/ 3310 h 265"/>
                <a:gd name="T44" fmla="*/ 1859 w 258"/>
                <a:gd name="T45" fmla="*/ 0 h 265"/>
                <a:gd name="T46" fmla="*/ 1653 w 258"/>
                <a:gd name="T47" fmla="*/ 6277 h 265"/>
                <a:gd name="T48" fmla="*/ 1673 w 258"/>
                <a:gd name="T49" fmla="*/ 18552 h 265"/>
                <a:gd name="T50" fmla="*/ 1754 w 258"/>
                <a:gd name="T51" fmla="*/ 30280 h 265"/>
                <a:gd name="T52" fmla="*/ 1859 w 258"/>
                <a:gd name="T53" fmla="*/ 42795 h 265"/>
                <a:gd name="T54" fmla="*/ 1944 w 258"/>
                <a:gd name="T55" fmla="*/ 49418 h 265"/>
                <a:gd name="T56" fmla="*/ 1653 w 258"/>
                <a:gd name="T57" fmla="*/ 53892 h 265"/>
                <a:gd name="T58" fmla="*/ 1110 w 258"/>
                <a:gd name="T59" fmla="*/ 53892 h 265"/>
                <a:gd name="T60" fmla="*/ 806 w 258"/>
                <a:gd name="T61" fmla="*/ 53892 h 265"/>
                <a:gd name="T62" fmla="*/ 389 w 258"/>
                <a:gd name="T63" fmla="*/ 55657 h 265"/>
                <a:gd name="T64" fmla="*/ 97 w 258"/>
                <a:gd name="T65" fmla="*/ 58473 h 265"/>
                <a:gd name="T66" fmla="*/ 97 w 258"/>
                <a:gd name="T67" fmla="*/ 63721 h 265"/>
                <a:gd name="T68" fmla="*/ 205 w 258"/>
                <a:gd name="T69" fmla="*/ 71130 h 265"/>
                <a:gd name="T70" fmla="*/ 389 w 258"/>
                <a:gd name="T71" fmla="*/ 73096 h 265"/>
                <a:gd name="T72" fmla="*/ 642 w 258"/>
                <a:gd name="T73" fmla="*/ 73340 h 265"/>
                <a:gd name="T74" fmla="*/ 832 w 258"/>
                <a:gd name="T75" fmla="*/ 71130 h 265"/>
                <a:gd name="T76" fmla="*/ 1065 w 258"/>
                <a:gd name="T77" fmla="*/ 7740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39069" name="Freeform 155"/>
            <p:cNvSpPr>
              <a:spLocks/>
            </p:cNvSpPr>
            <p:nvPr/>
          </p:nvSpPr>
          <p:spPr bwMode="auto">
            <a:xfrm>
              <a:off x="2753" y="1854"/>
              <a:ext cx="3" cy="1"/>
            </a:xfrm>
            <a:custGeom>
              <a:avLst/>
              <a:gdLst>
                <a:gd name="T0" fmla="*/ 92946 w 2"/>
                <a:gd name="T1" fmla="*/ 0 h 1"/>
                <a:gd name="T2" fmla="*/ 92946 w 2"/>
                <a:gd name="T3" fmla="*/ 0 h 1"/>
                <a:gd name="T4" fmla="*/ 0 w 2"/>
                <a:gd name="T5" fmla="*/ 0 h 1"/>
                <a:gd name="T6" fmla="*/ 92946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39070" name="Freeform 156"/>
            <p:cNvSpPr>
              <a:spLocks/>
            </p:cNvSpPr>
            <p:nvPr/>
          </p:nvSpPr>
          <p:spPr bwMode="auto">
            <a:xfrm>
              <a:off x="2223" y="2044"/>
              <a:ext cx="209" cy="279"/>
            </a:xfrm>
            <a:custGeom>
              <a:avLst/>
              <a:gdLst>
                <a:gd name="T0" fmla="*/ 126 w 189"/>
                <a:gd name="T1" fmla="*/ 64778 h 225"/>
                <a:gd name="T2" fmla="*/ 4 w 189"/>
                <a:gd name="T3" fmla="*/ 66794 h 225"/>
                <a:gd name="T4" fmla="*/ 126 w 189"/>
                <a:gd name="T5" fmla="*/ 59842 h 225"/>
                <a:gd name="T6" fmla="*/ 154 w 189"/>
                <a:gd name="T7" fmla="*/ 52591 h 225"/>
                <a:gd name="T8" fmla="*/ 126 w 189"/>
                <a:gd name="T9" fmla="*/ 47165 h 225"/>
                <a:gd name="T10" fmla="*/ 126 w 189"/>
                <a:gd name="T11" fmla="*/ 41241 h 225"/>
                <a:gd name="T12" fmla="*/ 0 w 189"/>
                <a:gd name="T13" fmla="*/ 36988 h 225"/>
                <a:gd name="T14" fmla="*/ 0 w 189"/>
                <a:gd name="T15" fmla="*/ 38774 h 225"/>
                <a:gd name="T16" fmla="*/ 0 w 189"/>
                <a:gd name="T17" fmla="*/ 35032 h 225"/>
                <a:gd name="T18" fmla="*/ 248 w 189"/>
                <a:gd name="T19" fmla="*/ 35032 h 225"/>
                <a:gd name="T20" fmla="*/ 452 w 189"/>
                <a:gd name="T21" fmla="*/ 35032 h 225"/>
                <a:gd name="T22" fmla="*/ 720 w 189"/>
                <a:gd name="T23" fmla="*/ 35032 h 225"/>
                <a:gd name="T24" fmla="*/ 929 w 189"/>
                <a:gd name="T25" fmla="*/ 35032 h 225"/>
                <a:gd name="T26" fmla="*/ 929 w 189"/>
                <a:gd name="T27" fmla="*/ 30557 h 225"/>
                <a:gd name="T28" fmla="*/ 944 w 189"/>
                <a:gd name="T29" fmla="*/ 25311 h 225"/>
                <a:gd name="T30" fmla="*/ 1168 w 189"/>
                <a:gd name="T31" fmla="*/ 23283 h 225"/>
                <a:gd name="T32" fmla="*/ 1168 w 189"/>
                <a:gd name="T33" fmla="*/ 15143 h 225"/>
                <a:gd name="T34" fmla="*/ 1198 w 189"/>
                <a:gd name="T35" fmla="*/ 8053 h 225"/>
                <a:gd name="T36" fmla="*/ 1400 w 189"/>
                <a:gd name="T37" fmla="*/ 8053 h 225"/>
                <a:gd name="T38" fmla="*/ 1560 w 189"/>
                <a:gd name="T39" fmla="*/ 8053 h 225"/>
                <a:gd name="T40" fmla="*/ 1791 w 189"/>
                <a:gd name="T41" fmla="*/ 8053 h 225"/>
                <a:gd name="T42" fmla="*/ 1981 w 189"/>
                <a:gd name="T43" fmla="*/ 8053 h 225"/>
                <a:gd name="T44" fmla="*/ 1981 w 189"/>
                <a:gd name="T45" fmla="*/ 0 h 225"/>
                <a:gd name="T46" fmla="*/ 2191 w 189"/>
                <a:gd name="T47" fmla="*/ 3406 h 225"/>
                <a:gd name="T48" fmla="*/ 2405 w 189"/>
                <a:gd name="T49" fmla="*/ 7013 h 225"/>
                <a:gd name="T50" fmla="*/ 2659 w 189"/>
                <a:gd name="T51" fmla="*/ 10060 h 225"/>
                <a:gd name="T52" fmla="*/ 2853 w 189"/>
                <a:gd name="T53" fmla="*/ 13371 h 225"/>
                <a:gd name="T54" fmla="*/ 2659 w 189"/>
                <a:gd name="T55" fmla="*/ 13371 h 225"/>
                <a:gd name="T56" fmla="*/ 2449 w 189"/>
                <a:gd name="T57" fmla="*/ 13371 h 225"/>
                <a:gd name="T58" fmla="*/ 2449 w 189"/>
                <a:gd name="T59" fmla="*/ 19811 h 225"/>
                <a:gd name="T60" fmla="*/ 2485 w 189"/>
                <a:gd name="T61" fmla="*/ 26822 h 225"/>
                <a:gd name="T62" fmla="*/ 2485 w 189"/>
                <a:gd name="T63" fmla="*/ 33259 h 225"/>
                <a:gd name="T64" fmla="*/ 2541 w 189"/>
                <a:gd name="T65" fmla="*/ 38774 h 225"/>
                <a:gd name="T66" fmla="*/ 2561 w 189"/>
                <a:gd name="T67" fmla="*/ 45014 h 225"/>
                <a:gd name="T68" fmla="*/ 2598 w 189"/>
                <a:gd name="T69" fmla="*/ 51464 h 225"/>
                <a:gd name="T70" fmla="*/ 2659 w 189"/>
                <a:gd name="T71" fmla="*/ 58261 h 225"/>
                <a:gd name="T72" fmla="*/ 2659 w 189"/>
                <a:gd name="T73" fmla="*/ 64778 h 225"/>
                <a:gd name="T74" fmla="*/ 2707 w 189"/>
                <a:gd name="T75" fmla="*/ 65213 h 225"/>
                <a:gd name="T76" fmla="*/ 2682 w 189"/>
                <a:gd name="T77" fmla="*/ 69724 h 225"/>
                <a:gd name="T78" fmla="*/ 2449 w 189"/>
                <a:gd name="T79" fmla="*/ 69724 h 225"/>
                <a:gd name="T80" fmla="*/ 2201 w 189"/>
                <a:gd name="T81" fmla="*/ 69724 h 225"/>
                <a:gd name="T82" fmla="*/ 1990 w 189"/>
                <a:gd name="T83" fmla="*/ 69724 h 225"/>
                <a:gd name="T84" fmla="*/ 1725 w 189"/>
                <a:gd name="T85" fmla="*/ 69724 h 225"/>
                <a:gd name="T86" fmla="*/ 1725 w 189"/>
                <a:gd name="T87" fmla="*/ 69724 h 225"/>
                <a:gd name="T88" fmla="*/ 1411 w 189"/>
                <a:gd name="T89" fmla="*/ 70583 h 225"/>
                <a:gd name="T90" fmla="*/ 1400 w 189"/>
                <a:gd name="T91" fmla="*/ 71480 h 225"/>
                <a:gd name="T92" fmla="*/ 1256 w 189"/>
                <a:gd name="T93" fmla="*/ 69724 h 225"/>
                <a:gd name="T94" fmla="*/ 1145 w 189"/>
                <a:gd name="T95" fmla="*/ 74880 h 225"/>
                <a:gd name="T96" fmla="*/ 1044 w 189"/>
                <a:gd name="T97" fmla="*/ 74880 h 225"/>
                <a:gd name="T98" fmla="*/ 885 w 189"/>
                <a:gd name="T99" fmla="*/ 69724 h 225"/>
                <a:gd name="T100" fmla="*/ 720 w 189"/>
                <a:gd name="T101" fmla="*/ 66240 h 225"/>
                <a:gd name="T102" fmla="*/ 500 w 189"/>
                <a:gd name="T103" fmla="*/ 62838 h 225"/>
                <a:gd name="T104" fmla="*/ 311 w 189"/>
                <a:gd name="T105" fmla="*/ 63994 h 225"/>
                <a:gd name="T106" fmla="*/ 126 w 189"/>
                <a:gd name="T107" fmla="*/ 64778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39071" name="Freeform 157"/>
            <p:cNvSpPr>
              <a:spLocks/>
            </p:cNvSpPr>
            <p:nvPr/>
          </p:nvSpPr>
          <p:spPr bwMode="auto">
            <a:xfrm>
              <a:off x="2291" y="1854"/>
              <a:ext cx="209" cy="182"/>
            </a:xfrm>
            <a:custGeom>
              <a:avLst/>
              <a:gdLst>
                <a:gd name="T0" fmla="*/ 1951 w 187"/>
                <a:gd name="T1" fmla="*/ 11518 h 147"/>
                <a:gd name="T2" fmla="*/ 1594 w 187"/>
                <a:gd name="T3" fmla="*/ 14260 h 147"/>
                <a:gd name="T4" fmla="*/ 1393 w 187"/>
                <a:gd name="T5" fmla="*/ 17513 h 147"/>
                <a:gd name="T6" fmla="*/ 1246 w 187"/>
                <a:gd name="T7" fmla="*/ 21859 h 147"/>
                <a:gd name="T8" fmla="*/ 1079 w 187"/>
                <a:gd name="T9" fmla="*/ 26743 h 147"/>
                <a:gd name="T10" fmla="*/ 1079 w 187"/>
                <a:gd name="T11" fmla="*/ 30938 h 147"/>
                <a:gd name="T12" fmla="*/ 960 w 187"/>
                <a:gd name="T13" fmla="*/ 35886 h 147"/>
                <a:gd name="T14" fmla="*/ 802 w 187"/>
                <a:gd name="T15" fmla="*/ 39181 h 147"/>
                <a:gd name="T16" fmla="*/ 626 w 187"/>
                <a:gd name="T17" fmla="*/ 41486 h 147"/>
                <a:gd name="T18" fmla="*/ 369 w 187"/>
                <a:gd name="T19" fmla="*/ 44584 h 147"/>
                <a:gd name="T20" fmla="*/ 0 w 187"/>
                <a:gd name="T21" fmla="*/ 46915 h 147"/>
                <a:gd name="T22" fmla="*/ 369 w 187"/>
                <a:gd name="T23" fmla="*/ 46915 h 147"/>
                <a:gd name="T24" fmla="*/ 655 w 187"/>
                <a:gd name="T25" fmla="*/ 46915 h 147"/>
                <a:gd name="T26" fmla="*/ 1066 w 187"/>
                <a:gd name="T27" fmla="*/ 46915 h 147"/>
                <a:gd name="T28" fmla="*/ 1393 w 187"/>
                <a:gd name="T29" fmla="*/ 46915 h 147"/>
                <a:gd name="T30" fmla="*/ 1488 w 187"/>
                <a:gd name="T31" fmla="*/ 40993 h 147"/>
                <a:gd name="T32" fmla="*/ 1703 w 187"/>
                <a:gd name="T33" fmla="*/ 37893 h 147"/>
                <a:gd name="T34" fmla="*/ 1951 w 187"/>
                <a:gd name="T35" fmla="*/ 35886 h 147"/>
                <a:gd name="T36" fmla="*/ 2226 w 187"/>
                <a:gd name="T37" fmla="*/ 34018 h 147"/>
                <a:gd name="T38" fmla="*/ 2518 w 187"/>
                <a:gd name="T39" fmla="*/ 32475 h 147"/>
                <a:gd name="T40" fmla="*/ 2725 w 187"/>
                <a:gd name="T41" fmla="*/ 29678 h 147"/>
                <a:gd name="T42" fmla="*/ 2966 w 187"/>
                <a:gd name="T43" fmla="*/ 27295 h 147"/>
                <a:gd name="T44" fmla="*/ 2966 w 187"/>
                <a:gd name="T45" fmla="*/ 24109 h 147"/>
                <a:gd name="T46" fmla="*/ 3332 w 187"/>
                <a:gd name="T47" fmla="*/ 21859 h 147"/>
                <a:gd name="T48" fmla="*/ 3666 w 187"/>
                <a:gd name="T49" fmla="*/ 21600 h 147"/>
                <a:gd name="T50" fmla="*/ 3779 w 187"/>
                <a:gd name="T51" fmla="*/ 19231 h 147"/>
                <a:gd name="T52" fmla="*/ 3533 w 187"/>
                <a:gd name="T53" fmla="*/ 14260 h 147"/>
                <a:gd name="T54" fmla="*/ 3533 w 187"/>
                <a:gd name="T55" fmla="*/ 10775 h 147"/>
                <a:gd name="T56" fmla="*/ 3474 w 187"/>
                <a:gd name="T57" fmla="*/ 6290 h 147"/>
                <a:gd name="T58" fmla="*/ 3393 w 187"/>
                <a:gd name="T59" fmla="*/ 5080 h 147"/>
                <a:gd name="T60" fmla="*/ 3208 w 187"/>
                <a:gd name="T61" fmla="*/ 4103 h 147"/>
                <a:gd name="T62" fmla="*/ 3098 w 187"/>
                <a:gd name="T63" fmla="*/ 4103 h 147"/>
                <a:gd name="T64" fmla="*/ 2584 w 187"/>
                <a:gd name="T65" fmla="*/ 3314 h 147"/>
                <a:gd name="T66" fmla="*/ 2438 w 187"/>
                <a:gd name="T67" fmla="*/ 0 h 147"/>
                <a:gd name="T68" fmla="*/ 2226 w 187"/>
                <a:gd name="T69" fmla="*/ 2677 h 147"/>
                <a:gd name="T70" fmla="*/ 2091 w 187"/>
                <a:gd name="T71" fmla="*/ 6938 h 147"/>
                <a:gd name="T72" fmla="*/ 1951 w 187"/>
                <a:gd name="T73" fmla="*/ 1151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39072" name="Freeform 158"/>
            <p:cNvSpPr>
              <a:spLocks/>
            </p:cNvSpPr>
            <p:nvPr/>
          </p:nvSpPr>
          <p:spPr bwMode="auto">
            <a:xfrm>
              <a:off x="2518" y="2130"/>
              <a:ext cx="275" cy="260"/>
            </a:xfrm>
            <a:custGeom>
              <a:avLst/>
              <a:gdLst>
                <a:gd name="T0" fmla="*/ 577 w 246"/>
                <a:gd name="T1" fmla="*/ 60986 h 210"/>
                <a:gd name="T2" fmla="*/ 494 w 246"/>
                <a:gd name="T3" fmla="*/ 60986 h 210"/>
                <a:gd name="T4" fmla="*/ 236 w 246"/>
                <a:gd name="T5" fmla="*/ 58715 h 210"/>
                <a:gd name="T6" fmla="*/ 295 w 246"/>
                <a:gd name="T7" fmla="*/ 57200 h 210"/>
                <a:gd name="T8" fmla="*/ 330 w 246"/>
                <a:gd name="T9" fmla="*/ 57200 h 210"/>
                <a:gd name="T10" fmla="*/ 108 w 246"/>
                <a:gd name="T11" fmla="*/ 52633 h 210"/>
                <a:gd name="T12" fmla="*/ 0 w 246"/>
                <a:gd name="T13" fmla="*/ 48375 h 210"/>
                <a:gd name="T14" fmla="*/ 108 w 246"/>
                <a:gd name="T15" fmla="*/ 48375 h 210"/>
                <a:gd name="T16" fmla="*/ 369 w 246"/>
                <a:gd name="T17" fmla="*/ 45755 h 210"/>
                <a:gd name="T18" fmla="*/ 721 w 246"/>
                <a:gd name="T19" fmla="*/ 45755 h 210"/>
                <a:gd name="T20" fmla="*/ 1071 w 246"/>
                <a:gd name="T21" fmla="*/ 45755 h 210"/>
                <a:gd name="T22" fmla="*/ 1253 w 246"/>
                <a:gd name="T23" fmla="*/ 41486 h 210"/>
                <a:gd name="T24" fmla="*/ 1253 w 246"/>
                <a:gd name="T25" fmla="*/ 36744 h 210"/>
                <a:gd name="T26" fmla="*/ 1280 w 246"/>
                <a:gd name="T27" fmla="*/ 32379 h 210"/>
                <a:gd name="T28" fmla="*/ 1280 w 246"/>
                <a:gd name="T29" fmla="*/ 28261 h 210"/>
                <a:gd name="T30" fmla="*/ 1280 w 246"/>
                <a:gd name="T31" fmla="*/ 24988 h 210"/>
                <a:gd name="T32" fmla="*/ 1527 w 246"/>
                <a:gd name="T33" fmla="*/ 23092 h 210"/>
                <a:gd name="T34" fmla="*/ 1780 w 246"/>
                <a:gd name="T35" fmla="*/ 22656 h 210"/>
                <a:gd name="T36" fmla="*/ 2065 w 246"/>
                <a:gd name="T37" fmla="*/ 18651 h 210"/>
                <a:gd name="T38" fmla="*/ 2308 w 246"/>
                <a:gd name="T39" fmla="*/ 14891 h 210"/>
                <a:gd name="T40" fmla="*/ 2632 w 246"/>
                <a:gd name="T41" fmla="*/ 11163 h 210"/>
                <a:gd name="T42" fmla="*/ 2977 w 246"/>
                <a:gd name="T43" fmla="*/ 7282 h 210"/>
                <a:gd name="T44" fmla="*/ 3382 w 246"/>
                <a:gd name="T45" fmla="*/ 3594 h 210"/>
                <a:gd name="T46" fmla="*/ 3720 w 246"/>
                <a:gd name="T47" fmla="*/ 0 h 210"/>
                <a:gd name="T48" fmla="*/ 4162 w 246"/>
                <a:gd name="T49" fmla="*/ 1236 h 210"/>
                <a:gd name="T50" fmla="*/ 4422 w 246"/>
                <a:gd name="T51" fmla="*/ 4450 h 210"/>
                <a:gd name="T52" fmla="*/ 4653 w 246"/>
                <a:gd name="T53" fmla="*/ 2345 h 210"/>
                <a:gd name="T54" fmla="*/ 4700 w 246"/>
                <a:gd name="T55" fmla="*/ 6822 h 210"/>
                <a:gd name="T56" fmla="*/ 4700 w 246"/>
                <a:gd name="T57" fmla="*/ 11163 h 210"/>
                <a:gd name="T58" fmla="*/ 4959 w 246"/>
                <a:gd name="T59" fmla="*/ 17446 h 210"/>
                <a:gd name="T60" fmla="*/ 4918 w 246"/>
                <a:gd name="T61" fmla="*/ 19473 h 210"/>
                <a:gd name="T62" fmla="*/ 4918 w 246"/>
                <a:gd name="T63" fmla="*/ 23971 h 210"/>
                <a:gd name="T64" fmla="*/ 4918 w 246"/>
                <a:gd name="T65" fmla="*/ 28261 h 210"/>
                <a:gd name="T66" fmla="*/ 4918 w 246"/>
                <a:gd name="T67" fmla="*/ 33238 h 210"/>
                <a:gd name="T68" fmla="*/ 4834 w 246"/>
                <a:gd name="T69" fmla="*/ 37665 h 210"/>
                <a:gd name="T70" fmla="*/ 4700 w 246"/>
                <a:gd name="T71" fmla="*/ 40482 h 210"/>
                <a:gd name="T72" fmla="*/ 4558 w 246"/>
                <a:gd name="T73" fmla="*/ 43825 h 210"/>
                <a:gd name="T74" fmla="*/ 4422 w 246"/>
                <a:gd name="T75" fmla="*/ 47424 h 210"/>
                <a:gd name="T76" fmla="*/ 4289 w 246"/>
                <a:gd name="T77" fmla="*/ 50950 h 210"/>
                <a:gd name="T78" fmla="*/ 4289 w 246"/>
                <a:gd name="T79" fmla="*/ 55009 h 210"/>
                <a:gd name="T80" fmla="*/ 3947 w 246"/>
                <a:gd name="T81" fmla="*/ 58715 h 210"/>
                <a:gd name="T82" fmla="*/ 3604 w 246"/>
                <a:gd name="T83" fmla="*/ 58085 h 210"/>
                <a:gd name="T84" fmla="*/ 3262 w 246"/>
                <a:gd name="T85" fmla="*/ 57200 h 210"/>
                <a:gd name="T86" fmla="*/ 2940 w 246"/>
                <a:gd name="T87" fmla="*/ 60409 h 210"/>
                <a:gd name="T88" fmla="*/ 2718 w 246"/>
                <a:gd name="T89" fmla="*/ 58715 h 210"/>
                <a:gd name="T90" fmla="*/ 2456 w 246"/>
                <a:gd name="T91" fmla="*/ 57200 h 210"/>
                <a:gd name="T92" fmla="*/ 2106 w 246"/>
                <a:gd name="T93" fmla="*/ 58715 h 210"/>
                <a:gd name="T94" fmla="*/ 1908 w 246"/>
                <a:gd name="T95" fmla="*/ 55947 h 210"/>
                <a:gd name="T96" fmla="*/ 1592 w 246"/>
                <a:gd name="T97" fmla="*/ 55009 h 210"/>
                <a:gd name="T98" fmla="*/ 1280 w 246"/>
                <a:gd name="T99" fmla="*/ 56561 h 210"/>
                <a:gd name="T100" fmla="*/ 1206 w 246"/>
                <a:gd name="T101" fmla="*/ 60986 h 210"/>
                <a:gd name="T102" fmla="*/ 1093 w 246"/>
                <a:gd name="T103" fmla="*/ 64915 h 210"/>
                <a:gd name="T104" fmla="*/ 1093 w 246"/>
                <a:gd name="T105" fmla="*/ 67179 h 210"/>
                <a:gd name="T106" fmla="*/ 819 w 246"/>
                <a:gd name="T107" fmla="*/ 63081 h 210"/>
                <a:gd name="T108" fmla="*/ 721 w 246"/>
                <a:gd name="T109" fmla="*/ 64915 h 210"/>
                <a:gd name="T110" fmla="*/ 721 w 246"/>
                <a:gd name="T111" fmla="*/ 65574 h 210"/>
                <a:gd name="T112" fmla="*/ 626 w 246"/>
                <a:gd name="T113" fmla="*/ 62837 h 210"/>
                <a:gd name="T114" fmla="*/ 577 w 246"/>
                <a:gd name="T115" fmla="*/ 60986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39073" name="Freeform 159"/>
            <p:cNvSpPr>
              <a:spLocks/>
            </p:cNvSpPr>
            <p:nvPr/>
          </p:nvSpPr>
          <p:spPr bwMode="auto">
            <a:xfrm>
              <a:off x="2212" y="2279"/>
              <a:ext cx="102" cy="96"/>
            </a:xfrm>
            <a:custGeom>
              <a:avLst/>
              <a:gdLst>
                <a:gd name="T0" fmla="*/ 308 w 92"/>
                <a:gd name="T1" fmla="*/ 1350 h 78"/>
                <a:gd name="T2" fmla="*/ 234 w 92"/>
                <a:gd name="T3" fmla="*/ 3225 h 78"/>
                <a:gd name="T4" fmla="*/ 113 w 92"/>
                <a:gd name="T5" fmla="*/ 6714 h 78"/>
                <a:gd name="T6" fmla="*/ 0 w 92"/>
                <a:gd name="T7" fmla="*/ 9615 h 78"/>
                <a:gd name="T8" fmla="*/ 154 w 92"/>
                <a:gd name="T9" fmla="*/ 13793 h 78"/>
                <a:gd name="T10" fmla="*/ 234 w 92"/>
                <a:gd name="T11" fmla="*/ 12161 h 78"/>
                <a:gd name="T12" fmla="*/ 154 w 92"/>
                <a:gd name="T13" fmla="*/ 13255 h 78"/>
                <a:gd name="T14" fmla="*/ 234 w 92"/>
                <a:gd name="T15" fmla="*/ 14130 h 78"/>
                <a:gd name="T16" fmla="*/ 234 w 92"/>
                <a:gd name="T17" fmla="*/ 15406 h 78"/>
                <a:gd name="T18" fmla="*/ 512 w 92"/>
                <a:gd name="T19" fmla="*/ 15406 h 78"/>
                <a:gd name="T20" fmla="*/ 512 w 92"/>
                <a:gd name="T21" fmla="*/ 14130 h 78"/>
                <a:gd name="T22" fmla="*/ 858 w 92"/>
                <a:gd name="T23" fmla="*/ 15406 h 78"/>
                <a:gd name="T24" fmla="*/ 881 w 92"/>
                <a:gd name="T25" fmla="*/ 16314 h 78"/>
                <a:gd name="T26" fmla="*/ 533 w 92"/>
                <a:gd name="T27" fmla="*/ 15406 h 78"/>
                <a:gd name="T28" fmla="*/ 341 w 92"/>
                <a:gd name="T29" fmla="*/ 16314 h 78"/>
                <a:gd name="T30" fmla="*/ 154 w 92"/>
                <a:gd name="T31" fmla="*/ 17391 h 78"/>
                <a:gd name="T32" fmla="*/ 190 w 92"/>
                <a:gd name="T33" fmla="*/ 19253 h 78"/>
                <a:gd name="T34" fmla="*/ 341 w 92"/>
                <a:gd name="T35" fmla="*/ 19253 h 78"/>
                <a:gd name="T36" fmla="*/ 512 w 92"/>
                <a:gd name="T37" fmla="*/ 18894 h 78"/>
                <a:gd name="T38" fmla="*/ 512 w 92"/>
                <a:gd name="T39" fmla="*/ 19253 h 78"/>
                <a:gd name="T40" fmla="*/ 234 w 92"/>
                <a:gd name="T41" fmla="*/ 20124 h 78"/>
                <a:gd name="T42" fmla="*/ 154 w 92"/>
                <a:gd name="T43" fmla="*/ 21111 h 78"/>
                <a:gd name="T44" fmla="*/ 512 w 92"/>
                <a:gd name="T45" fmla="*/ 20124 h 78"/>
                <a:gd name="T46" fmla="*/ 726 w 92"/>
                <a:gd name="T47" fmla="*/ 20124 h 78"/>
                <a:gd name="T48" fmla="*/ 912 w 92"/>
                <a:gd name="T49" fmla="*/ 19253 h 78"/>
                <a:gd name="T50" fmla="*/ 1169 w 92"/>
                <a:gd name="T51" fmla="*/ 20894 h 78"/>
                <a:gd name="T52" fmla="*/ 1496 w 92"/>
                <a:gd name="T53" fmla="*/ 20894 h 78"/>
                <a:gd name="T54" fmla="*/ 1451 w 92"/>
                <a:gd name="T55" fmla="*/ 16314 h 78"/>
                <a:gd name="T56" fmla="*/ 1367 w 92"/>
                <a:gd name="T57" fmla="*/ 14130 h 78"/>
                <a:gd name="T58" fmla="*/ 1305 w 92"/>
                <a:gd name="T59" fmla="*/ 9615 h 78"/>
                <a:gd name="T60" fmla="*/ 1112 w 92"/>
                <a:gd name="T61" fmla="*/ 5777 h 78"/>
                <a:gd name="T62" fmla="*/ 912 w 92"/>
                <a:gd name="T63" fmla="*/ 2620 h 78"/>
                <a:gd name="T64" fmla="*/ 703 w 92"/>
                <a:gd name="T65" fmla="*/ 0 h 78"/>
                <a:gd name="T66" fmla="*/ 512 w 92"/>
                <a:gd name="T67" fmla="*/ 891 h 78"/>
                <a:gd name="T68" fmla="*/ 308 w 92"/>
                <a:gd name="T69" fmla="*/ 135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39074" name="Freeform 160"/>
            <p:cNvSpPr>
              <a:spLocks/>
            </p:cNvSpPr>
            <p:nvPr/>
          </p:nvSpPr>
          <p:spPr bwMode="auto">
            <a:xfrm>
              <a:off x="2643" y="1825"/>
              <a:ext cx="65" cy="156"/>
            </a:xfrm>
            <a:custGeom>
              <a:avLst/>
              <a:gdLst>
                <a:gd name="T0" fmla="*/ 511 w 59"/>
                <a:gd name="T1" fmla="*/ 46524 h 125"/>
                <a:gd name="T2" fmla="*/ 408 w 59"/>
                <a:gd name="T3" fmla="*/ 49450 h 125"/>
                <a:gd name="T4" fmla="*/ 358 w 59"/>
                <a:gd name="T5" fmla="*/ 43272 h 125"/>
                <a:gd name="T6" fmla="*/ 315 w 59"/>
                <a:gd name="T7" fmla="*/ 36835 h 125"/>
                <a:gd name="T8" fmla="*/ 145 w 59"/>
                <a:gd name="T9" fmla="*/ 30731 h 125"/>
                <a:gd name="T10" fmla="*/ 0 w 59"/>
                <a:gd name="T11" fmla="*/ 24393 h 125"/>
                <a:gd name="T12" fmla="*/ 4 w 59"/>
                <a:gd name="T13" fmla="*/ 18950 h 125"/>
                <a:gd name="T14" fmla="*/ 145 w 59"/>
                <a:gd name="T15" fmla="*/ 13980 h 125"/>
                <a:gd name="T16" fmla="*/ 145 w 59"/>
                <a:gd name="T17" fmla="*/ 4811 h 125"/>
                <a:gd name="T18" fmla="*/ 194 w 59"/>
                <a:gd name="T19" fmla="*/ 1710 h 125"/>
                <a:gd name="T20" fmla="*/ 408 w 59"/>
                <a:gd name="T21" fmla="*/ 0 h 125"/>
                <a:gd name="T22" fmla="*/ 478 w 59"/>
                <a:gd name="T23" fmla="*/ 1710 h 125"/>
                <a:gd name="T24" fmla="*/ 545 w 59"/>
                <a:gd name="T25" fmla="*/ 3323 h 125"/>
                <a:gd name="T26" fmla="*/ 665 w 59"/>
                <a:gd name="T27" fmla="*/ 1710 h 125"/>
                <a:gd name="T28" fmla="*/ 568 w 59"/>
                <a:gd name="T29" fmla="*/ 9177 h 125"/>
                <a:gd name="T30" fmla="*/ 705 w 59"/>
                <a:gd name="T31" fmla="*/ 13980 h 125"/>
                <a:gd name="T32" fmla="*/ 620 w 59"/>
                <a:gd name="T33" fmla="*/ 18950 h 125"/>
                <a:gd name="T34" fmla="*/ 478 w 59"/>
                <a:gd name="T35" fmla="*/ 22684 h 125"/>
                <a:gd name="T36" fmla="*/ 665 w 59"/>
                <a:gd name="T37" fmla="*/ 25795 h 125"/>
                <a:gd name="T38" fmla="*/ 808 w 59"/>
                <a:gd name="T39" fmla="*/ 28310 h 125"/>
                <a:gd name="T40" fmla="*/ 808 w 59"/>
                <a:gd name="T41" fmla="*/ 34673 h 125"/>
                <a:gd name="T42" fmla="*/ 665 w 59"/>
                <a:gd name="T43" fmla="*/ 36996 h 125"/>
                <a:gd name="T44" fmla="*/ 511 w 59"/>
                <a:gd name="T45" fmla="*/ 41065 h 125"/>
                <a:gd name="T46" fmla="*/ 511 w 59"/>
                <a:gd name="T47" fmla="*/ 4652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chemeClr val="accent2"/>
            </a:solidFill>
            <a:ln w="3175">
              <a:solidFill>
                <a:schemeClr val="accent2"/>
              </a:solidFill>
              <a:round/>
              <a:headEnd/>
              <a:tailEnd/>
            </a:ln>
          </p:spPr>
          <p:txBody>
            <a:bodyPr/>
            <a:lstStyle/>
            <a:p>
              <a:endParaRPr lang="en-US"/>
            </a:p>
          </p:txBody>
        </p:sp>
        <p:sp>
          <p:nvSpPr>
            <p:cNvPr id="39075" name="Freeform 161"/>
            <p:cNvSpPr>
              <a:spLocks/>
            </p:cNvSpPr>
            <p:nvPr/>
          </p:nvSpPr>
          <p:spPr bwMode="auto">
            <a:xfrm>
              <a:off x="2314" y="2461"/>
              <a:ext cx="71" cy="90"/>
            </a:xfrm>
            <a:custGeom>
              <a:avLst/>
              <a:gdLst>
                <a:gd name="T0" fmla="*/ 1024 w 64"/>
                <a:gd name="T1" fmla="*/ 20827 h 73"/>
                <a:gd name="T2" fmla="*/ 734 w 64"/>
                <a:gd name="T3" fmla="*/ 18144 h 73"/>
                <a:gd name="T4" fmla="*/ 481 w 64"/>
                <a:gd name="T5" fmla="*/ 15513 h 73"/>
                <a:gd name="T6" fmla="*/ 258 w 64"/>
                <a:gd name="T7" fmla="*/ 11214 h 73"/>
                <a:gd name="T8" fmla="*/ 0 w 64"/>
                <a:gd name="T9" fmla="*/ 7992 h 73"/>
                <a:gd name="T10" fmla="*/ 92 w 64"/>
                <a:gd name="T11" fmla="*/ 5931 h 73"/>
                <a:gd name="T12" fmla="*/ 190 w 64"/>
                <a:gd name="T13" fmla="*/ 3350 h 73"/>
                <a:gd name="T14" fmla="*/ 317 w 64"/>
                <a:gd name="T15" fmla="*/ 0 h 73"/>
                <a:gd name="T16" fmla="*/ 481 w 64"/>
                <a:gd name="T17" fmla="*/ 0 h 73"/>
                <a:gd name="T18" fmla="*/ 538 w 64"/>
                <a:gd name="T19" fmla="*/ 5258 h 73"/>
                <a:gd name="T20" fmla="*/ 592 w 64"/>
                <a:gd name="T21" fmla="*/ 5931 h 73"/>
                <a:gd name="T22" fmla="*/ 707 w 64"/>
                <a:gd name="T23" fmla="*/ 4771 h 73"/>
                <a:gd name="T24" fmla="*/ 784 w 64"/>
                <a:gd name="T25" fmla="*/ 4771 h 73"/>
                <a:gd name="T26" fmla="*/ 784 w 64"/>
                <a:gd name="T27" fmla="*/ 9542 h 73"/>
                <a:gd name="T28" fmla="*/ 784 w 64"/>
                <a:gd name="T29" fmla="*/ 9853 h 73"/>
                <a:gd name="T30" fmla="*/ 957 w 64"/>
                <a:gd name="T31" fmla="*/ 12811 h 73"/>
                <a:gd name="T32" fmla="*/ 1066 w 64"/>
                <a:gd name="T33" fmla="*/ 14717 h 73"/>
                <a:gd name="T34" fmla="*/ 1024 w 64"/>
                <a:gd name="T35" fmla="*/ 2082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39076" name="Freeform 162"/>
            <p:cNvSpPr>
              <a:spLocks/>
            </p:cNvSpPr>
            <p:nvPr/>
          </p:nvSpPr>
          <p:spPr bwMode="auto">
            <a:xfrm>
              <a:off x="1060" y="2437"/>
              <a:ext cx="53" cy="52"/>
            </a:xfrm>
            <a:custGeom>
              <a:avLst/>
              <a:gdLst>
                <a:gd name="T0" fmla="*/ 0 w 49"/>
                <a:gd name="T1" fmla="*/ 8446 h 42"/>
                <a:gd name="T2" fmla="*/ 0 w 49"/>
                <a:gd name="T3" fmla="*/ 4450 h 42"/>
                <a:gd name="T4" fmla="*/ 0 w 49"/>
                <a:gd name="T5" fmla="*/ 2 h 42"/>
                <a:gd name="T6" fmla="*/ 64 w 49"/>
                <a:gd name="T7" fmla="*/ 0 h 42"/>
                <a:gd name="T8" fmla="*/ 95 w 49"/>
                <a:gd name="T9" fmla="*/ 2345 h 42"/>
                <a:gd name="T10" fmla="*/ 130 w 49"/>
                <a:gd name="T11" fmla="*/ 2903 h 42"/>
                <a:gd name="T12" fmla="*/ 193 w 49"/>
                <a:gd name="T13" fmla="*/ 4450 h 42"/>
                <a:gd name="T14" fmla="*/ 373 w 49"/>
                <a:gd name="T15" fmla="*/ 2345 h 42"/>
                <a:gd name="T16" fmla="*/ 390 w 49"/>
                <a:gd name="T17" fmla="*/ 2345 h 42"/>
                <a:gd name="T18" fmla="*/ 403 w 49"/>
                <a:gd name="T19" fmla="*/ 4450 h 42"/>
                <a:gd name="T20" fmla="*/ 316 w 49"/>
                <a:gd name="T21" fmla="*/ 7788 h 42"/>
                <a:gd name="T22" fmla="*/ 373 w 49"/>
                <a:gd name="T23" fmla="*/ 11163 h 42"/>
                <a:gd name="T24" fmla="*/ 273 w 49"/>
                <a:gd name="T25" fmla="*/ 13340 h 42"/>
                <a:gd name="T26" fmla="*/ 231 w 49"/>
                <a:gd name="T27" fmla="*/ 9714 h 42"/>
                <a:gd name="T28" fmla="*/ 214 w 49"/>
                <a:gd name="T29" fmla="*/ 11163 h 42"/>
                <a:gd name="T30" fmla="*/ 165 w 49"/>
                <a:gd name="T31" fmla="*/ 8446 h 42"/>
                <a:gd name="T32" fmla="*/ 4 w 49"/>
                <a:gd name="T33" fmla="*/ 7788 h 42"/>
                <a:gd name="T34" fmla="*/ 0 w 49"/>
                <a:gd name="T35" fmla="*/ 84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39077" name="Freeform 163"/>
            <p:cNvSpPr>
              <a:spLocks/>
            </p:cNvSpPr>
            <p:nvPr/>
          </p:nvSpPr>
          <p:spPr bwMode="auto">
            <a:xfrm>
              <a:off x="1117" y="2439"/>
              <a:ext cx="39" cy="50"/>
            </a:xfrm>
            <a:custGeom>
              <a:avLst/>
              <a:gdLst>
                <a:gd name="T0" fmla="*/ 351 w 35"/>
                <a:gd name="T1" fmla="*/ 9093 h 40"/>
                <a:gd name="T2" fmla="*/ 486 w 35"/>
                <a:gd name="T3" fmla="*/ 9093 h 40"/>
                <a:gd name="T4" fmla="*/ 436 w 35"/>
                <a:gd name="T5" fmla="*/ 7724 h 40"/>
                <a:gd name="T6" fmla="*/ 351 w 35"/>
                <a:gd name="T7" fmla="*/ 6700 h 40"/>
                <a:gd name="T8" fmla="*/ 300 w 35"/>
                <a:gd name="T9" fmla="*/ 4963 h 40"/>
                <a:gd name="T10" fmla="*/ 4 w 35"/>
                <a:gd name="T11" fmla="*/ 2744 h 40"/>
                <a:gd name="T12" fmla="*/ 0 w 35"/>
                <a:gd name="T13" fmla="*/ 1814 h 40"/>
                <a:gd name="T14" fmla="*/ 0 w 35"/>
                <a:gd name="T15" fmla="*/ 0 h 40"/>
                <a:gd name="T16" fmla="*/ 269 w 35"/>
                <a:gd name="T17" fmla="*/ 0 h 40"/>
                <a:gd name="T18" fmla="*/ 436 w 35"/>
                <a:gd name="T19" fmla="*/ 2744 h 40"/>
                <a:gd name="T20" fmla="*/ 640 w 35"/>
                <a:gd name="T21" fmla="*/ 4963 h 40"/>
                <a:gd name="T22" fmla="*/ 640 w 35"/>
                <a:gd name="T23" fmla="*/ 11916 h 40"/>
                <a:gd name="T24" fmla="*/ 547 w 35"/>
                <a:gd name="T25" fmla="*/ 13548 h 40"/>
                <a:gd name="T26" fmla="*/ 486 w 35"/>
                <a:gd name="T27" fmla="*/ 16358 h 40"/>
                <a:gd name="T28" fmla="*/ 436 w 35"/>
                <a:gd name="T29" fmla="*/ 13548 h 40"/>
                <a:gd name="T30" fmla="*/ 351 w 35"/>
                <a:gd name="T31" fmla="*/ 9093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39078" name="Freeform 164"/>
            <p:cNvSpPr>
              <a:spLocks/>
            </p:cNvSpPr>
            <p:nvPr/>
          </p:nvSpPr>
          <p:spPr bwMode="auto">
            <a:xfrm>
              <a:off x="1553" y="2522"/>
              <a:ext cx="53" cy="78"/>
            </a:xfrm>
            <a:custGeom>
              <a:avLst/>
              <a:gdLst>
                <a:gd name="T0" fmla="*/ 966 w 47"/>
                <a:gd name="T1" fmla="*/ 3714 h 64"/>
                <a:gd name="T2" fmla="*/ 598 w 47"/>
                <a:gd name="T3" fmla="*/ 685 h 64"/>
                <a:gd name="T4" fmla="*/ 327 w 47"/>
                <a:gd name="T5" fmla="*/ 0 h 64"/>
                <a:gd name="T6" fmla="*/ 179 w 47"/>
                <a:gd name="T7" fmla="*/ 1018 h 64"/>
                <a:gd name="T8" fmla="*/ 141 w 47"/>
                <a:gd name="T9" fmla="*/ 4658 h 64"/>
                <a:gd name="T10" fmla="*/ 257 w 47"/>
                <a:gd name="T11" fmla="*/ 8896 h 64"/>
                <a:gd name="T12" fmla="*/ 0 w 47"/>
                <a:gd name="T13" fmla="*/ 13078 h 64"/>
                <a:gd name="T14" fmla="*/ 327 w 47"/>
                <a:gd name="T15" fmla="*/ 13078 h 64"/>
                <a:gd name="T16" fmla="*/ 673 w 47"/>
                <a:gd name="T17" fmla="*/ 13348 h 64"/>
                <a:gd name="T18" fmla="*/ 957 w 47"/>
                <a:gd name="T19" fmla="*/ 9986 h 64"/>
                <a:gd name="T20" fmla="*/ 1227 w 47"/>
                <a:gd name="T21" fmla="*/ 5989 h 64"/>
                <a:gd name="T22" fmla="*/ 1089 w 47"/>
                <a:gd name="T23" fmla="*/ 3874 h 64"/>
                <a:gd name="T24" fmla="*/ 1089 w 47"/>
                <a:gd name="T25" fmla="*/ 4955 h 64"/>
                <a:gd name="T26" fmla="*/ 966 w 47"/>
                <a:gd name="T27" fmla="*/ 3714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39079" name="Freeform 165"/>
            <p:cNvSpPr>
              <a:spLocks/>
            </p:cNvSpPr>
            <p:nvPr/>
          </p:nvSpPr>
          <p:spPr bwMode="auto">
            <a:xfrm>
              <a:off x="1125" y="2375"/>
              <a:ext cx="212" cy="367"/>
            </a:xfrm>
            <a:custGeom>
              <a:avLst/>
              <a:gdLst>
                <a:gd name="T0" fmla="*/ 1688 w 189"/>
                <a:gd name="T1" fmla="*/ 9843 h 296"/>
                <a:gd name="T2" fmla="*/ 1505 w 189"/>
                <a:gd name="T3" fmla="*/ 8690 h 296"/>
                <a:gd name="T4" fmla="*/ 1196 w 189"/>
                <a:gd name="T5" fmla="*/ 17114 h 296"/>
                <a:gd name="T6" fmla="*/ 786 w 189"/>
                <a:gd name="T7" fmla="*/ 25974 h 296"/>
                <a:gd name="T8" fmla="*/ 625 w 189"/>
                <a:gd name="T9" fmla="*/ 21219 h 296"/>
                <a:gd name="T10" fmla="*/ 520 w 189"/>
                <a:gd name="T11" fmla="*/ 28032 h 296"/>
                <a:gd name="T12" fmla="*/ 520 w 189"/>
                <a:gd name="T13" fmla="*/ 33421 h 296"/>
                <a:gd name="T14" fmla="*/ 520 w 189"/>
                <a:gd name="T15" fmla="*/ 41124 h 296"/>
                <a:gd name="T16" fmla="*/ 583 w 189"/>
                <a:gd name="T17" fmla="*/ 49507 h 296"/>
                <a:gd name="T18" fmla="*/ 352 w 189"/>
                <a:gd name="T19" fmla="*/ 56693 h 296"/>
                <a:gd name="T20" fmla="*/ 120 w 189"/>
                <a:gd name="T21" fmla="*/ 61382 h 296"/>
                <a:gd name="T22" fmla="*/ 0 w 189"/>
                <a:gd name="T23" fmla="*/ 64609 h 296"/>
                <a:gd name="T24" fmla="*/ 520 w 189"/>
                <a:gd name="T25" fmla="*/ 70435 h 296"/>
                <a:gd name="T26" fmla="*/ 1279 w 189"/>
                <a:gd name="T27" fmla="*/ 73618 h 296"/>
                <a:gd name="T28" fmla="*/ 1460 w 189"/>
                <a:gd name="T29" fmla="*/ 76208 h 296"/>
                <a:gd name="T30" fmla="*/ 1944 w 189"/>
                <a:gd name="T31" fmla="*/ 83970 h 296"/>
                <a:gd name="T32" fmla="*/ 2471 w 189"/>
                <a:gd name="T33" fmla="*/ 87263 h 296"/>
                <a:gd name="T34" fmla="*/ 3088 w 189"/>
                <a:gd name="T35" fmla="*/ 88479 h 296"/>
                <a:gd name="T36" fmla="*/ 3135 w 189"/>
                <a:gd name="T37" fmla="*/ 98203 h 296"/>
                <a:gd name="T38" fmla="*/ 3318 w 189"/>
                <a:gd name="T39" fmla="*/ 81574 h 296"/>
                <a:gd name="T40" fmla="*/ 3088 w 189"/>
                <a:gd name="T41" fmla="*/ 70292 h 296"/>
                <a:gd name="T42" fmla="*/ 3422 w 189"/>
                <a:gd name="T43" fmla="*/ 68353 h 296"/>
                <a:gd name="T44" fmla="*/ 3135 w 189"/>
                <a:gd name="T45" fmla="*/ 62702 h 296"/>
                <a:gd name="T46" fmla="*/ 3776 w 189"/>
                <a:gd name="T47" fmla="*/ 62702 h 296"/>
                <a:gd name="T48" fmla="*/ 3838 w 189"/>
                <a:gd name="T49" fmla="*/ 62702 h 296"/>
                <a:gd name="T50" fmla="*/ 4175 w 189"/>
                <a:gd name="T51" fmla="*/ 65987 h 296"/>
                <a:gd name="T52" fmla="*/ 4175 w 189"/>
                <a:gd name="T53" fmla="*/ 60445 h 296"/>
                <a:gd name="T54" fmla="*/ 4036 w 189"/>
                <a:gd name="T55" fmla="*/ 53976 h 296"/>
                <a:gd name="T56" fmla="*/ 3923 w 189"/>
                <a:gd name="T57" fmla="*/ 41124 h 296"/>
                <a:gd name="T58" fmla="*/ 3776 w 189"/>
                <a:gd name="T59" fmla="*/ 36926 h 296"/>
                <a:gd name="T60" fmla="*/ 3135 w 189"/>
                <a:gd name="T61" fmla="*/ 32204 h 296"/>
                <a:gd name="T62" fmla="*/ 2584 w 189"/>
                <a:gd name="T63" fmla="*/ 31568 h 296"/>
                <a:gd name="T64" fmla="*/ 2351 w 189"/>
                <a:gd name="T65" fmla="*/ 25199 h 296"/>
                <a:gd name="T66" fmla="*/ 2054 w 189"/>
                <a:gd name="T67" fmla="*/ 18995 h 296"/>
                <a:gd name="T68" fmla="*/ 2351 w 189"/>
                <a:gd name="T69" fmla="*/ 8690 h 296"/>
                <a:gd name="T70" fmla="*/ 2860 w 189"/>
                <a:gd name="T71" fmla="*/ 3401 h 296"/>
                <a:gd name="T72" fmla="*/ 2612 w 189"/>
                <a:gd name="T73" fmla="*/ 1012 h 296"/>
                <a:gd name="T74" fmla="*/ 1981 w 189"/>
                <a:gd name="T75" fmla="*/ 6483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39080" name="Freeform 166"/>
            <p:cNvSpPr>
              <a:spLocks/>
            </p:cNvSpPr>
            <p:nvPr/>
          </p:nvSpPr>
          <p:spPr bwMode="auto">
            <a:xfrm>
              <a:off x="1436" y="2461"/>
              <a:ext cx="86" cy="157"/>
            </a:xfrm>
            <a:custGeom>
              <a:avLst/>
              <a:gdLst>
                <a:gd name="T0" fmla="*/ 1717 w 76"/>
                <a:gd name="T1" fmla="*/ 28298 h 127"/>
                <a:gd name="T2" fmla="*/ 1469 w 76"/>
                <a:gd name="T3" fmla="*/ 25548 h 127"/>
                <a:gd name="T4" fmla="*/ 1469 w 76"/>
                <a:gd name="T5" fmla="*/ 20385 h 127"/>
                <a:gd name="T6" fmla="*/ 1717 w 76"/>
                <a:gd name="T7" fmla="*/ 19668 h 127"/>
                <a:gd name="T8" fmla="*/ 1806 w 76"/>
                <a:gd name="T9" fmla="*/ 16717 h 127"/>
                <a:gd name="T10" fmla="*/ 1806 w 76"/>
                <a:gd name="T11" fmla="*/ 12253 h 127"/>
                <a:gd name="T12" fmla="*/ 1281 w 76"/>
                <a:gd name="T13" fmla="*/ 8728 h 127"/>
                <a:gd name="T14" fmla="*/ 1201 w 76"/>
                <a:gd name="T15" fmla="*/ 10790 h 127"/>
                <a:gd name="T16" fmla="*/ 1281 w 76"/>
                <a:gd name="T17" fmla="*/ 5711 h 127"/>
                <a:gd name="T18" fmla="*/ 1000 w 76"/>
                <a:gd name="T19" fmla="*/ 2777 h 127"/>
                <a:gd name="T20" fmla="*/ 722 w 76"/>
                <a:gd name="T21" fmla="*/ 2 h 127"/>
                <a:gd name="T22" fmla="*/ 792 w 76"/>
                <a:gd name="T23" fmla="*/ 1470 h 127"/>
                <a:gd name="T24" fmla="*/ 610 w 76"/>
                <a:gd name="T25" fmla="*/ 0 h 127"/>
                <a:gd name="T26" fmla="*/ 722 w 76"/>
                <a:gd name="T27" fmla="*/ 1470 h 127"/>
                <a:gd name="T28" fmla="*/ 238 w 76"/>
                <a:gd name="T29" fmla="*/ 5013 h 127"/>
                <a:gd name="T30" fmla="*/ 483 w 76"/>
                <a:gd name="T31" fmla="*/ 7060 h 127"/>
                <a:gd name="T32" fmla="*/ 145 w 76"/>
                <a:gd name="T33" fmla="*/ 9471 h 127"/>
                <a:gd name="T34" fmla="*/ 0 w 76"/>
                <a:gd name="T35" fmla="*/ 13844 h 127"/>
                <a:gd name="T36" fmla="*/ 238 w 76"/>
                <a:gd name="T37" fmla="*/ 17917 h 127"/>
                <a:gd name="T38" fmla="*/ 483 w 76"/>
                <a:gd name="T39" fmla="*/ 17917 h 127"/>
                <a:gd name="T40" fmla="*/ 547 w 76"/>
                <a:gd name="T41" fmla="*/ 20989 h 127"/>
                <a:gd name="T42" fmla="*/ 722 w 76"/>
                <a:gd name="T43" fmla="*/ 23855 h 127"/>
                <a:gd name="T44" fmla="*/ 610 w 76"/>
                <a:gd name="T45" fmla="*/ 28803 h 127"/>
                <a:gd name="T46" fmla="*/ 690 w 76"/>
                <a:gd name="T47" fmla="*/ 34781 h 127"/>
                <a:gd name="T48" fmla="*/ 925 w 76"/>
                <a:gd name="T49" fmla="*/ 39044 h 127"/>
                <a:gd name="T50" fmla="*/ 1201 w 76"/>
                <a:gd name="T51" fmla="*/ 39044 h 127"/>
                <a:gd name="T52" fmla="*/ 1662 w 76"/>
                <a:gd name="T53" fmla="*/ 36253 h 127"/>
                <a:gd name="T54" fmla="*/ 2129 w 76"/>
                <a:gd name="T55" fmla="*/ 35607 h 127"/>
                <a:gd name="T56" fmla="*/ 1943 w 76"/>
                <a:gd name="T57" fmla="*/ 32076 h 127"/>
                <a:gd name="T58" fmla="*/ 1717 w 76"/>
                <a:gd name="T59" fmla="*/ 28298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39081" name="Freeform 167"/>
            <p:cNvSpPr>
              <a:spLocks/>
            </p:cNvSpPr>
            <p:nvPr/>
          </p:nvSpPr>
          <p:spPr bwMode="auto">
            <a:xfrm>
              <a:off x="1495" y="2519"/>
              <a:ext cx="69" cy="88"/>
            </a:xfrm>
            <a:custGeom>
              <a:avLst/>
              <a:gdLst>
                <a:gd name="T0" fmla="*/ 149 w 62"/>
                <a:gd name="T1" fmla="*/ 14980 h 71"/>
                <a:gd name="T2" fmla="*/ 0 w 62"/>
                <a:gd name="T3" fmla="*/ 12086 h 71"/>
                <a:gd name="T4" fmla="*/ 0 w 62"/>
                <a:gd name="T5" fmla="*/ 6435 h 71"/>
                <a:gd name="T6" fmla="*/ 149 w 62"/>
                <a:gd name="T7" fmla="*/ 5621 h 71"/>
                <a:gd name="T8" fmla="*/ 206 w 62"/>
                <a:gd name="T9" fmla="*/ 2382 h 71"/>
                <a:gd name="T10" fmla="*/ 255 w 62"/>
                <a:gd name="T11" fmla="*/ 0 h 71"/>
                <a:gd name="T12" fmla="*/ 601 w 62"/>
                <a:gd name="T13" fmla="*/ 0 h 71"/>
                <a:gd name="T14" fmla="*/ 831 w 62"/>
                <a:gd name="T15" fmla="*/ 0 h 71"/>
                <a:gd name="T16" fmla="*/ 1131 w 62"/>
                <a:gd name="T17" fmla="*/ 0 h 71"/>
                <a:gd name="T18" fmla="*/ 1057 w 62"/>
                <a:gd name="T19" fmla="*/ 2382 h 71"/>
                <a:gd name="T20" fmla="*/ 1027 w 62"/>
                <a:gd name="T21" fmla="*/ 7976 h 71"/>
                <a:gd name="T22" fmla="*/ 1131 w 62"/>
                <a:gd name="T23" fmla="*/ 14980 h 71"/>
                <a:gd name="T24" fmla="*/ 925 w 62"/>
                <a:gd name="T25" fmla="*/ 20904 h 71"/>
                <a:gd name="T26" fmla="*/ 766 w 62"/>
                <a:gd name="T27" fmla="*/ 19308 h 71"/>
                <a:gd name="T28" fmla="*/ 500 w 62"/>
                <a:gd name="T29" fmla="*/ 20904 h 71"/>
                <a:gd name="T30" fmla="*/ 555 w 62"/>
                <a:gd name="T31" fmla="*/ 23330 h 71"/>
                <a:gd name="T32" fmla="*/ 436 w 62"/>
                <a:gd name="T33" fmla="*/ 23013 h 71"/>
                <a:gd name="T34" fmla="*/ 314 w 62"/>
                <a:gd name="T35" fmla="*/ 18823 h 71"/>
                <a:gd name="T36" fmla="*/ 149 w 62"/>
                <a:gd name="T37" fmla="*/ 1498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39082" name="Freeform 168"/>
            <p:cNvSpPr>
              <a:spLocks/>
            </p:cNvSpPr>
            <p:nvPr/>
          </p:nvSpPr>
          <p:spPr bwMode="auto">
            <a:xfrm>
              <a:off x="1432" y="2411"/>
              <a:ext cx="16" cy="13"/>
            </a:xfrm>
            <a:custGeom>
              <a:avLst/>
              <a:gdLst>
                <a:gd name="T0" fmla="*/ 3 w 14"/>
                <a:gd name="T1" fmla="*/ 0 h 11"/>
                <a:gd name="T2" fmla="*/ 514 w 14"/>
                <a:gd name="T3" fmla="*/ 0 h 11"/>
                <a:gd name="T4" fmla="*/ 363 w 14"/>
                <a:gd name="T5" fmla="*/ 968 h 11"/>
                <a:gd name="T6" fmla="*/ 0 w 14"/>
                <a:gd name="T7" fmla="*/ 968 h 11"/>
                <a:gd name="T8" fmla="*/ 243 w 14"/>
                <a:gd name="T9" fmla="*/ 355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9083" name="Freeform 169"/>
            <p:cNvSpPr>
              <a:spLocks/>
            </p:cNvSpPr>
            <p:nvPr/>
          </p:nvSpPr>
          <p:spPr bwMode="auto">
            <a:xfrm>
              <a:off x="1228" y="2379"/>
              <a:ext cx="238" cy="252"/>
            </a:xfrm>
            <a:custGeom>
              <a:avLst/>
              <a:gdLst>
                <a:gd name="T0" fmla="*/ 3519 w 213"/>
                <a:gd name="T1" fmla="*/ 14440 h 203"/>
                <a:gd name="T2" fmla="*/ 3315 w 213"/>
                <a:gd name="T3" fmla="*/ 12738 h 203"/>
                <a:gd name="T4" fmla="*/ 3315 w 213"/>
                <a:gd name="T5" fmla="*/ 11280 h 203"/>
                <a:gd name="T6" fmla="*/ 3256 w 213"/>
                <a:gd name="T7" fmla="*/ 9611 h 203"/>
                <a:gd name="T8" fmla="*/ 3029 w 213"/>
                <a:gd name="T9" fmla="*/ 10261 h 203"/>
                <a:gd name="T10" fmla="*/ 2284 w 213"/>
                <a:gd name="T11" fmla="*/ 10261 h 203"/>
                <a:gd name="T12" fmla="*/ 1681 w 213"/>
                <a:gd name="T13" fmla="*/ 10261 h 203"/>
                <a:gd name="T14" fmla="*/ 1246 w 213"/>
                <a:gd name="T15" fmla="*/ 3787 h 203"/>
                <a:gd name="T16" fmla="*/ 999 w 213"/>
                <a:gd name="T17" fmla="*/ 2458 h 203"/>
                <a:gd name="T18" fmla="*/ 1074 w 213"/>
                <a:gd name="T19" fmla="*/ 3787 h 203"/>
                <a:gd name="T20" fmla="*/ 619 w 213"/>
                <a:gd name="T21" fmla="*/ 8994 h 203"/>
                <a:gd name="T22" fmla="*/ 554 w 213"/>
                <a:gd name="T23" fmla="*/ 19344 h 203"/>
                <a:gd name="T24" fmla="*/ 554 w 213"/>
                <a:gd name="T25" fmla="*/ 9611 h 203"/>
                <a:gd name="T26" fmla="*/ 716 w 213"/>
                <a:gd name="T27" fmla="*/ 2458 h 203"/>
                <a:gd name="T28" fmla="*/ 285 w 213"/>
                <a:gd name="T29" fmla="*/ 8146 h 203"/>
                <a:gd name="T30" fmla="*/ 0 w 213"/>
                <a:gd name="T31" fmla="*/ 18468 h 203"/>
                <a:gd name="T32" fmla="*/ 285 w 213"/>
                <a:gd name="T33" fmla="*/ 25155 h 203"/>
                <a:gd name="T34" fmla="*/ 492 w 213"/>
                <a:gd name="T35" fmla="*/ 31520 h 203"/>
                <a:gd name="T36" fmla="*/ 999 w 213"/>
                <a:gd name="T37" fmla="*/ 32242 h 203"/>
                <a:gd name="T38" fmla="*/ 1556 w 213"/>
                <a:gd name="T39" fmla="*/ 37004 h 203"/>
                <a:gd name="T40" fmla="*/ 1681 w 213"/>
                <a:gd name="T41" fmla="*/ 41281 h 203"/>
                <a:gd name="T42" fmla="*/ 1815 w 213"/>
                <a:gd name="T43" fmla="*/ 55024 h 203"/>
                <a:gd name="T44" fmla="*/ 1878 w 213"/>
                <a:gd name="T45" fmla="*/ 61653 h 203"/>
                <a:gd name="T46" fmla="*/ 2173 w 213"/>
                <a:gd name="T47" fmla="*/ 69844 h 203"/>
                <a:gd name="T48" fmla="*/ 2426 w 213"/>
                <a:gd name="T49" fmla="*/ 69844 h 203"/>
                <a:gd name="T50" fmla="*/ 2967 w 213"/>
                <a:gd name="T51" fmla="*/ 61653 h 203"/>
                <a:gd name="T52" fmla="*/ 2876 w 213"/>
                <a:gd name="T53" fmla="*/ 58244 h 203"/>
                <a:gd name="T54" fmla="*/ 2655 w 213"/>
                <a:gd name="T55" fmla="*/ 48239 h 203"/>
                <a:gd name="T56" fmla="*/ 3256 w 213"/>
                <a:gd name="T57" fmla="*/ 52606 h 203"/>
                <a:gd name="T58" fmla="*/ 3591 w 213"/>
                <a:gd name="T59" fmla="*/ 48239 h 203"/>
                <a:gd name="T60" fmla="*/ 3932 w 213"/>
                <a:gd name="T61" fmla="*/ 42569 h 203"/>
                <a:gd name="T62" fmla="*/ 3748 w 213"/>
                <a:gd name="T63" fmla="*/ 37960 h 203"/>
                <a:gd name="T64" fmla="*/ 4082 w 213"/>
                <a:gd name="T65" fmla="*/ 30447 h 203"/>
                <a:gd name="T66" fmla="*/ 4267 w 213"/>
                <a:gd name="T67" fmla="*/ 24368 h 203"/>
                <a:gd name="T68" fmla="*/ 3871 w 213"/>
                <a:gd name="T69" fmla="*/ 22824 h 203"/>
                <a:gd name="T70" fmla="*/ 3748 w 213"/>
                <a:gd name="T71" fmla="*/ 21579 h 203"/>
                <a:gd name="T72" fmla="*/ 3932 w 213"/>
                <a:gd name="T73" fmla="*/ 17926 h 203"/>
                <a:gd name="T74" fmla="*/ 3591 w 213"/>
                <a:gd name="T75" fmla="*/ 14440 h 203"/>
                <a:gd name="T76" fmla="*/ 3532 w 213"/>
                <a:gd name="T77" fmla="*/ 15583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39084" name="Freeform 170"/>
            <p:cNvSpPr>
              <a:spLocks/>
            </p:cNvSpPr>
            <p:nvPr/>
          </p:nvSpPr>
          <p:spPr bwMode="auto">
            <a:xfrm>
              <a:off x="1388" y="2403"/>
              <a:ext cx="8" cy="2"/>
            </a:xfrm>
            <a:custGeom>
              <a:avLst/>
              <a:gdLst>
                <a:gd name="T0" fmla="*/ 243 w 7"/>
                <a:gd name="T1" fmla="*/ 2 h 2"/>
                <a:gd name="T2" fmla="*/ 0 w 7"/>
                <a:gd name="T3" fmla="*/ 0 h 2"/>
                <a:gd name="T4" fmla="*/ 243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9085" name="Freeform 171"/>
            <p:cNvSpPr>
              <a:spLocks/>
            </p:cNvSpPr>
            <p:nvPr/>
          </p:nvSpPr>
          <p:spPr bwMode="auto">
            <a:xfrm>
              <a:off x="1052" y="2135"/>
              <a:ext cx="178" cy="70"/>
            </a:xfrm>
            <a:custGeom>
              <a:avLst/>
              <a:gdLst>
                <a:gd name="T0" fmla="*/ 2018 w 160"/>
                <a:gd name="T1" fmla="*/ 6056 h 57"/>
                <a:gd name="T2" fmla="*/ 2018 w 160"/>
                <a:gd name="T3" fmla="*/ 6600 h 57"/>
                <a:gd name="T4" fmla="*/ 1751 w 160"/>
                <a:gd name="T5" fmla="*/ 4797 h 57"/>
                <a:gd name="T6" fmla="*/ 1454 w 160"/>
                <a:gd name="T7" fmla="*/ 2472 h 57"/>
                <a:gd name="T8" fmla="*/ 1269 w 160"/>
                <a:gd name="T9" fmla="*/ 1275 h 57"/>
                <a:gd name="T10" fmla="*/ 1034 w 160"/>
                <a:gd name="T11" fmla="*/ 845 h 57"/>
                <a:gd name="T12" fmla="*/ 957 w 160"/>
                <a:gd name="T13" fmla="*/ 0 h 57"/>
                <a:gd name="T14" fmla="*/ 607 w 160"/>
                <a:gd name="T15" fmla="*/ 1275 h 57"/>
                <a:gd name="T16" fmla="*/ 284 w 160"/>
                <a:gd name="T17" fmla="*/ 1923 h 57"/>
                <a:gd name="T18" fmla="*/ 149 w 160"/>
                <a:gd name="T19" fmla="*/ 4797 h 57"/>
                <a:gd name="T20" fmla="*/ 0 w 160"/>
                <a:gd name="T21" fmla="*/ 6600 h 57"/>
                <a:gd name="T22" fmla="*/ 120 w 160"/>
                <a:gd name="T23" fmla="*/ 5622 h 57"/>
                <a:gd name="T24" fmla="*/ 344 w 160"/>
                <a:gd name="T25" fmla="*/ 4376 h 57"/>
                <a:gd name="T26" fmla="*/ 540 w 160"/>
                <a:gd name="T27" fmla="*/ 3036 h 57"/>
                <a:gd name="T28" fmla="*/ 923 w 160"/>
                <a:gd name="T29" fmla="*/ 2472 h 57"/>
                <a:gd name="T30" fmla="*/ 746 w 160"/>
                <a:gd name="T31" fmla="*/ 3728 h 57"/>
                <a:gd name="T32" fmla="*/ 999 w 160"/>
                <a:gd name="T33" fmla="*/ 4797 h 57"/>
                <a:gd name="T34" fmla="*/ 1150 w 160"/>
                <a:gd name="T35" fmla="*/ 5622 h 57"/>
                <a:gd name="T36" fmla="*/ 1269 w 160"/>
                <a:gd name="T37" fmla="*/ 6056 h 57"/>
                <a:gd name="T38" fmla="*/ 1631 w 160"/>
                <a:gd name="T39" fmla="*/ 7437 h 57"/>
                <a:gd name="T40" fmla="*/ 1730 w 160"/>
                <a:gd name="T41" fmla="*/ 9783 h 57"/>
                <a:gd name="T42" fmla="*/ 2067 w 160"/>
                <a:gd name="T43" fmla="*/ 12224 h 57"/>
                <a:gd name="T44" fmla="*/ 1875 w 160"/>
                <a:gd name="T45" fmla="*/ 14705 h 57"/>
                <a:gd name="T46" fmla="*/ 2179 w 160"/>
                <a:gd name="T47" fmla="*/ 14705 h 57"/>
                <a:gd name="T48" fmla="*/ 2424 w 160"/>
                <a:gd name="T49" fmla="*/ 14705 h 57"/>
                <a:gd name="T50" fmla="*/ 2677 w 160"/>
                <a:gd name="T51" fmla="*/ 14705 h 57"/>
                <a:gd name="T52" fmla="*/ 2847 w 160"/>
                <a:gd name="T53" fmla="*/ 14171 h 57"/>
                <a:gd name="T54" fmla="*/ 2682 w 160"/>
                <a:gd name="T55" fmla="*/ 12224 h 57"/>
                <a:gd name="T56" fmla="*/ 2479 w 160"/>
                <a:gd name="T57" fmla="*/ 11006 h 57"/>
                <a:gd name="T58" fmla="*/ 2424 w 160"/>
                <a:gd name="T59" fmla="*/ 9783 h 57"/>
                <a:gd name="T60" fmla="*/ 2265 w 160"/>
                <a:gd name="T61" fmla="*/ 8479 h 57"/>
                <a:gd name="T62" fmla="*/ 2067 w 160"/>
                <a:gd name="T63" fmla="*/ 7437 h 57"/>
                <a:gd name="T64" fmla="*/ 2018 w 160"/>
                <a:gd name="T65" fmla="*/ 605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39086" name="Freeform 172"/>
            <p:cNvSpPr>
              <a:spLocks/>
            </p:cNvSpPr>
            <p:nvPr/>
          </p:nvSpPr>
          <p:spPr bwMode="auto">
            <a:xfrm>
              <a:off x="1083" y="2162"/>
              <a:ext cx="8" cy="11"/>
            </a:xfrm>
            <a:custGeom>
              <a:avLst/>
              <a:gdLst>
                <a:gd name="T0" fmla="*/ 0 w 7"/>
                <a:gd name="T1" fmla="*/ 1965 h 9"/>
                <a:gd name="T2" fmla="*/ 243 w 7"/>
                <a:gd name="T3" fmla="*/ 1965 h 9"/>
                <a:gd name="T4" fmla="*/ 0 w 7"/>
                <a:gd name="T5" fmla="*/ 0 h 9"/>
                <a:gd name="T6" fmla="*/ 0 w 7"/>
                <a:gd name="T7" fmla="*/ 1965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39087" name="Freeform 173"/>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39088" name="Freeform 174"/>
            <p:cNvSpPr>
              <a:spLocks/>
            </p:cNvSpPr>
            <p:nvPr/>
          </p:nvSpPr>
          <p:spPr bwMode="auto">
            <a:xfrm>
              <a:off x="1131" y="2211"/>
              <a:ext cx="5" cy="2"/>
            </a:xfrm>
            <a:custGeom>
              <a:avLst/>
              <a:gdLst>
                <a:gd name="T0" fmla="*/ 1451 w 4"/>
                <a:gd name="T1" fmla="*/ 0 h 2"/>
                <a:gd name="T2" fmla="*/ 1451 w 4"/>
                <a:gd name="T3" fmla="*/ 0 h 2"/>
                <a:gd name="T4" fmla="*/ 930 w 4"/>
                <a:gd name="T5" fmla="*/ 0 h 2"/>
                <a:gd name="T6" fmla="*/ 930 w 4"/>
                <a:gd name="T7" fmla="*/ 0 h 2"/>
                <a:gd name="T8" fmla="*/ 0 w 4"/>
                <a:gd name="T9" fmla="*/ 0 h 2"/>
                <a:gd name="T10" fmla="*/ 930 w 4"/>
                <a:gd name="T11" fmla="*/ 0 h 2"/>
                <a:gd name="T12" fmla="*/ 1451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39089" name="Freeform 175"/>
            <p:cNvSpPr>
              <a:spLocks/>
            </p:cNvSpPr>
            <p:nvPr/>
          </p:nvSpPr>
          <p:spPr bwMode="auto">
            <a:xfrm>
              <a:off x="1127" y="2211"/>
              <a:ext cx="4" cy="3"/>
            </a:xfrm>
            <a:custGeom>
              <a:avLst/>
              <a:gdLst>
                <a:gd name="T0" fmla="*/ 6540 w 3"/>
                <a:gd name="T1" fmla="*/ 0 h 2"/>
                <a:gd name="T2" fmla="*/ 6540 w 3"/>
                <a:gd name="T3" fmla="*/ 0 h 2"/>
                <a:gd name="T4" fmla="*/ 0 w 3"/>
                <a:gd name="T5" fmla="*/ 0 h 2"/>
                <a:gd name="T6" fmla="*/ 0 w 3"/>
                <a:gd name="T7" fmla="*/ 92946 h 2"/>
                <a:gd name="T8" fmla="*/ 0 w 3"/>
                <a:gd name="T9" fmla="*/ 0 h 2"/>
                <a:gd name="T10" fmla="*/ 6540 w 3"/>
                <a:gd name="T11" fmla="*/ 0 h 2"/>
                <a:gd name="T12" fmla="*/ 6540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9090" name="Freeform 176"/>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9091" name="Freeform 177"/>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9092" name="Freeform 178"/>
            <p:cNvSpPr>
              <a:spLocks/>
            </p:cNvSpPr>
            <p:nvPr/>
          </p:nvSpPr>
          <p:spPr bwMode="auto">
            <a:xfrm>
              <a:off x="1396" y="2238"/>
              <a:ext cx="5" cy="2"/>
            </a:xfrm>
            <a:custGeom>
              <a:avLst/>
              <a:gdLst>
                <a:gd name="T0" fmla="*/ 2823855 w 3"/>
                <a:gd name="T1" fmla="*/ 0 h 2"/>
                <a:gd name="T2" fmla="*/ 2823855 w 3"/>
                <a:gd name="T3" fmla="*/ 2 h 2"/>
                <a:gd name="T4" fmla="*/ 0 w 3"/>
                <a:gd name="T5" fmla="*/ 2 h 2"/>
                <a:gd name="T6" fmla="*/ 0 w 3"/>
                <a:gd name="T7" fmla="*/ 0 h 2"/>
                <a:gd name="T8" fmla="*/ 0 w 3"/>
                <a:gd name="T9" fmla="*/ 2 h 2"/>
                <a:gd name="T10" fmla="*/ 2823855 w 3"/>
                <a:gd name="T11" fmla="*/ 2 h 2"/>
                <a:gd name="T12" fmla="*/ 2823855 w 3"/>
                <a:gd name="T13" fmla="*/ 0 h 2"/>
                <a:gd name="T14" fmla="*/ 2823855 w 3"/>
                <a:gd name="T15" fmla="*/ 2 h 2"/>
                <a:gd name="T16" fmla="*/ 2823855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9093" name="Freeform 179"/>
            <p:cNvSpPr>
              <a:spLocks/>
            </p:cNvSpPr>
            <p:nvPr/>
          </p:nvSpPr>
          <p:spPr bwMode="auto">
            <a:xfrm>
              <a:off x="1388" y="2240"/>
              <a:ext cx="5" cy="2"/>
            </a:xfrm>
            <a:custGeom>
              <a:avLst/>
              <a:gdLst>
                <a:gd name="T0" fmla="*/ 2823855 w 3"/>
                <a:gd name="T1" fmla="*/ 0 h 2"/>
                <a:gd name="T2" fmla="*/ 0 w 3"/>
                <a:gd name="T3" fmla="*/ 0 h 2"/>
                <a:gd name="T4" fmla="*/ 2823855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9094" name="Rectangle 180"/>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095" name="Freeform 181"/>
            <p:cNvSpPr>
              <a:spLocks/>
            </p:cNvSpPr>
            <p:nvPr/>
          </p:nvSpPr>
          <p:spPr bwMode="auto">
            <a:xfrm>
              <a:off x="1268" y="2208"/>
              <a:ext cx="61" cy="50"/>
            </a:xfrm>
            <a:custGeom>
              <a:avLst/>
              <a:gdLst>
                <a:gd name="T0" fmla="*/ 125 w 54"/>
                <a:gd name="T1" fmla="*/ 687 h 41"/>
                <a:gd name="T2" fmla="*/ 2 w 54"/>
                <a:gd name="T3" fmla="*/ 3807 h 41"/>
                <a:gd name="T4" fmla="*/ 0 w 54"/>
                <a:gd name="T5" fmla="*/ 4734 h 41"/>
                <a:gd name="T6" fmla="*/ 0 w 54"/>
                <a:gd name="T7" fmla="*/ 7089 h 41"/>
                <a:gd name="T8" fmla="*/ 180 w 54"/>
                <a:gd name="T9" fmla="*/ 8645 h 41"/>
                <a:gd name="T10" fmla="*/ 293 w 54"/>
                <a:gd name="T11" fmla="*/ 6505 h 41"/>
                <a:gd name="T12" fmla="*/ 557 w 54"/>
                <a:gd name="T13" fmla="*/ 5662 h 41"/>
                <a:gd name="T14" fmla="*/ 766 w 54"/>
                <a:gd name="T15" fmla="*/ 6098 h 41"/>
                <a:gd name="T16" fmla="*/ 1266 w 54"/>
                <a:gd name="T17" fmla="*/ 6098 h 41"/>
                <a:gd name="T18" fmla="*/ 1456 w 54"/>
                <a:gd name="T19" fmla="*/ 4734 h 41"/>
                <a:gd name="T20" fmla="*/ 992 w 54"/>
                <a:gd name="T21" fmla="*/ 3183 h 41"/>
                <a:gd name="T22" fmla="*/ 1121 w 54"/>
                <a:gd name="T23" fmla="*/ 2140 h 41"/>
                <a:gd name="T24" fmla="*/ 878 w 54"/>
                <a:gd name="T25" fmla="*/ 1755 h 41"/>
                <a:gd name="T26" fmla="*/ 293 w 54"/>
                <a:gd name="T27" fmla="*/ 0 h 41"/>
                <a:gd name="T28" fmla="*/ 125 w 54"/>
                <a:gd name="T29" fmla="*/ 68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39096" name="Freeform 182"/>
            <p:cNvSpPr>
              <a:spLocks/>
            </p:cNvSpPr>
            <p:nvPr/>
          </p:nvSpPr>
          <p:spPr bwMode="auto">
            <a:xfrm>
              <a:off x="1221" y="2208"/>
              <a:ext cx="52" cy="43"/>
            </a:xfrm>
            <a:custGeom>
              <a:avLst/>
              <a:gdLst>
                <a:gd name="T0" fmla="*/ 2192 w 45"/>
                <a:gd name="T1" fmla="*/ 1748 h 34"/>
                <a:gd name="T2" fmla="*/ 2146 w 45"/>
                <a:gd name="T3" fmla="*/ 9850 h 34"/>
                <a:gd name="T4" fmla="*/ 2010 w 45"/>
                <a:gd name="T5" fmla="*/ 12457 h 34"/>
                <a:gd name="T6" fmla="*/ 2010 w 45"/>
                <a:gd name="T7" fmla="*/ 19106 h 34"/>
                <a:gd name="T8" fmla="*/ 1272 w 45"/>
                <a:gd name="T9" fmla="*/ 17361 h 34"/>
                <a:gd name="T10" fmla="*/ 506 w 45"/>
                <a:gd name="T11" fmla="*/ 17361 h 34"/>
                <a:gd name="T12" fmla="*/ 0 w 45"/>
                <a:gd name="T13" fmla="*/ 14762 h 34"/>
                <a:gd name="T14" fmla="*/ 328 w 45"/>
                <a:gd name="T15" fmla="*/ 12457 h 34"/>
                <a:gd name="T16" fmla="*/ 1064 w 45"/>
                <a:gd name="T17" fmla="*/ 13455 h 34"/>
                <a:gd name="T18" fmla="*/ 1639 w 45"/>
                <a:gd name="T19" fmla="*/ 13455 h 34"/>
                <a:gd name="T20" fmla="*/ 1421 w 45"/>
                <a:gd name="T21" fmla="*/ 5520 h 34"/>
                <a:gd name="T22" fmla="*/ 1064 w 45"/>
                <a:gd name="T23" fmla="*/ 2729 h 34"/>
                <a:gd name="T24" fmla="*/ 921 w 45"/>
                <a:gd name="T25" fmla="*/ 0 h 34"/>
                <a:gd name="T26" fmla="*/ 1836 w 45"/>
                <a:gd name="T27" fmla="*/ 1748 h 34"/>
                <a:gd name="T28" fmla="*/ 2192 w 45"/>
                <a:gd name="T29" fmla="*/ 1748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39097" name="Freeform 183"/>
            <p:cNvSpPr>
              <a:spLocks/>
            </p:cNvSpPr>
            <p:nvPr/>
          </p:nvSpPr>
          <p:spPr bwMode="auto">
            <a:xfrm>
              <a:off x="1268" y="2164"/>
              <a:ext cx="2" cy="3"/>
            </a:xfrm>
            <a:custGeom>
              <a:avLst/>
              <a:gdLst>
                <a:gd name="T0" fmla="*/ 2 w 2"/>
                <a:gd name="T1" fmla="*/ 92946 h 2"/>
                <a:gd name="T2" fmla="*/ 0 w 2"/>
                <a:gd name="T3" fmla="*/ 92946 h 2"/>
                <a:gd name="T4" fmla="*/ 0 w 2"/>
                <a:gd name="T5" fmla="*/ 0 h 2"/>
                <a:gd name="T6" fmla="*/ 2 w 2"/>
                <a:gd name="T7" fmla="*/ 92946 h 2"/>
                <a:gd name="T8" fmla="*/ 2 w 2"/>
                <a:gd name="T9" fmla="*/ 9294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9098" name="Freeform 184"/>
            <p:cNvSpPr>
              <a:spLocks/>
            </p:cNvSpPr>
            <p:nvPr/>
          </p:nvSpPr>
          <p:spPr bwMode="auto">
            <a:xfrm>
              <a:off x="1276" y="2164"/>
              <a:ext cx="5" cy="3"/>
            </a:xfrm>
            <a:custGeom>
              <a:avLst/>
              <a:gdLst>
                <a:gd name="T0" fmla="*/ 1451 w 4"/>
                <a:gd name="T1" fmla="*/ 92946 h 2"/>
                <a:gd name="T2" fmla="*/ 0 w 4"/>
                <a:gd name="T3" fmla="*/ 0 h 2"/>
                <a:gd name="T4" fmla="*/ 930 w 4"/>
                <a:gd name="T5" fmla="*/ 92946 h 2"/>
                <a:gd name="T6" fmla="*/ 1451 w 4"/>
                <a:gd name="T7" fmla="*/ 9294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39099" name="Freeform 185"/>
            <p:cNvSpPr>
              <a:spLocks/>
            </p:cNvSpPr>
            <p:nvPr/>
          </p:nvSpPr>
          <p:spPr bwMode="auto">
            <a:xfrm>
              <a:off x="1448" y="2338"/>
              <a:ext cx="4" cy="5"/>
            </a:xfrm>
            <a:custGeom>
              <a:avLst/>
              <a:gdLst>
                <a:gd name="T0" fmla="*/ 2 w 5"/>
                <a:gd name="T1" fmla="*/ 1451 h 4"/>
                <a:gd name="T2" fmla="*/ 0 w 5"/>
                <a:gd name="T3" fmla="*/ 930 h 4"/>
                <a:gd name="T4" fmla="*/ 2 w 5"/>
                <a:gd name="T5" fmla="*/ 0 h 4"/>
                <a:gd name="T6" fmla="*/ 2 w 5"/>
                <a:gd name="T7" fmla="*/ 1451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39100" name="Freeform 186"/>
            <p:cNvSpPr>
              <a:spLocks/>
            </p:cNvSpPr>
            <p:nvPr/>
          </p:nvSpPr>
          <p:spPr bwMode="auto">
            <a:xfrm>
              <a:off x="1009" y="2403"/>
              <a:ext cx="57" cy="67"/>
            </a:xfrm>
            <a:custGeom>
              <a:avLst/>
              <a:gdLst>
                <a:gd name="T0" fmla="*/ 137 w 52"/>
                <a:gd name="T1" fmla="*/ 9474 h 54"/>
                <a:gd name="T2" fmla="*/ 0 w 52"/>
                <a:gd name="T3" fmla="*/ 4680 h 54"/>
                <a:gd name="T4" fmla="*/ 2 w 52"/>
                <a:gd name="T5" fmla="*/ 2450 h 54"/>
                <a:gd name="T6" fmla="*/ 2 w 52"/>
                <a:gd name="T7" fmla="*/ 1283 h 54"/>
                <a:gd name="T8" fmla="*/ 4 w 52"/>
                <a:gd name="T9" fmla="*/ 0 h 54"/>
                <a:gd name="T10" fmla="*/ 312 w 52"/>
                <a:gd name="T11" fmla="*/ 1283 h 54"/>
                <a:gd name="T12" fmla="*/ 411 w 52"/>
                <a:gd name="T13" fmla="*/ 1283 h 54"/>
                <a:gd name="T14" fmla="*/ 539 w 52"/>
                <a:gd name="T15" fmla="*/ 5353 h 54"/>
                <a:gd name="T16" fmla="*/ 626 w 52"/>
                <a:gd name="T17" fmla="*/ 9474 h 54"/>
                <a:gd name="T18" fmla="*/ 539 w 52"/>
                <a:gd name="T19" fmla="*/ 10102 h 54"/>
                <a:gd name="T20" fmla="*/ 539 w 52"/>
                <a:gd name="T21" fmla="*/ 14323 h 54"/>
                <a:gd name="T22" fmla="*/ 539 w 52"/>
                <a:gd name="T23" fmla="*/ 18259 h 54"/>
                <a:gd name="T24" fmla="*/ 451 w 52"/>
                <a:gd name="T25" fmla="*/ 14323 h 54"/>
                <a:gd name="T26" fmla="*/ 451 w 52"/>
                <a:gd name="T27" fmla="*/ 15741 h 54"/>
                <a:gd name="T28" fmla="*/ 395 w 52"/>
                <a:gd name="T29" fmla="*/ 14323 h 54"/>
                <a:gd name="T30" fmla="*/ 374 w 52"/>
                <a:gd name="T31" fmla="*/ 11172 h 54"/>
                <a:gd name="T32" fmla="*/ 227 w 52"/>
                <a:gd name="T33" fmla="*/ 8014 h 54"/>
                <a:gd name="T34" fmla="*/ 104 w 52"/>
                <a:gd name="T35" fmla="*/ 5353 h 54"/>
                <a:gd name="T36" fmla="*/ 164 w 52"/>
                <a:gd name="T37" fmla="*/ 8014 h 54"/>
                <a:gd name="T38" fmla="*/ 137 w 52"/>
                <a:gd name="T39" fmla="*/ 9474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39101" name="Freeform 187"/>
            <p:cNvSpPr>
              <a:spLocks/>
            </p:cNvSpPr>
            <p:nvPr/>
          </p:nvSpPr>
          <p:spPr bwMode="auto">
            <a:xfrm>
              <a:off x="1288" y="2370"/>
              <a:ext cx="6" cy="2"/>
            </a:xfrm>
            <a:custGeom>
              <a:avLst/>
              <a:gdLst>
                <a:gd name="T0" fmla="*/ 0 w 5"/>
                <a:gd name="T1" fmla="*/ 0 h 2"/>
                <a:gd name="T2" fmla="*/ 642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39102" name="Freeform 188"/>
            <p:cNvSpPr>
              <a:spLocks/>
            </p:cNvSpPr>
            <p:nvPr/>
          </p:nvSpPr>
          <p:spPr bwMode="auto">
            <a:xfrm>
              <a:off x="1475" y="2352"/>
              <a:ext cx="1" cy="6"/>
            </a:xfrm>
            <a:custGeom>
              <a:avLst/>
              <a:gdLst>
                <a:gd name="T0" fmla="*/ 1 w 2"/>
                <a:gd name="T1" fmla="*/ 642 h 5"/>
                <a:gd name="T2" fmla="*/ 0 w 2"/>
                <a:gd name="T3" fmla="*/ 642 h 5"/>
                <a:gd name="T4" fmla="*/ 0 w 2"/>
                <a:gd name="T5" fmla="*/ 0 h 5"/>
                <a:gd name="T6" fmla="*/ 1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39103" name="Freeform 189"/>
            <p:cNvSpPr>
              <a:spLocks/>
            </p:cNvSpPr>
            <p:nvPr/>
          </p:nvSpPr>
          <p:spPr bwMode="auto">
            <a:xfrm>
              <a:off x="1443" y="2305"/>
              <a:ext cx="5" cy="5"/>
            </a:xfrm>
            <a:custGeom>
              <a:avLst/>
              <a:gdLst>
                <a:gd name="T0" fmla="*/ 1451 w 4"/>
                <a:gd name="T1" fmla="*/ 3 h 5"/>
                <a:gd name="T2" fmla="*/ 930 w 4"/>
                <a:gd name="T3" fmla="*/ 5 h 5"/>
                <a:gd name="T4" fmla="*/ 0 w 4"/>
                <a:gd name="T5" fmla="*/ 0 h 5"/>
                <a:gd name="T6" fmla="*/ 1451 w 4"/>
                <a:gd name="T7" fmla="*/ 0 h 5"/>
                <a:gd name="T8" fmla="*/ 1451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39104" name="Freeform 190"/>
            <p:cNvSpPr>
              <a:spLocks/>
            </p:cNvSpPr>
            <p:nvPr/>
          </p:nvSpPr>
          <p:spPr bwMode="auto">
            <a:xfrm>
              <a:off x="940" y="2328"/>
              <a:ext cx="40" cy="30"/>
            </a:xfrm>
            <a:custGeom>
              <a:avLst/>
              <a:gdLst>
                <a:gd name="T0" fmla="*/ 603 w 36"/>
                <a:gd name="T1" fmla="*/ 7838 h 24"/>
                <a:gd name="T2" fmla="*/ 579 w 36"/>
                <a:gd name="T3" fmla="*/ 9798 h 24"/>
                <a:gd name="T4" fmla="*/ 422 w 36"/>
                <a:gd name="T5" fmla="*/ 9388 h 24"/>
                <a:gd name="T6" fmla="*/ 202 w 36"/>
                <a:gd name="T7" fmla="*/ 6700 h 24"/>
                <a:gd name="T8" fmla="*/ 0 w 36"/>
                <a:gd name="T9" fmla="*/ 5016 h 24"/>
                <a:gd name="T10" fmla="*/ 249 w 36"/>
                <a:gd name="T11" fmla="*/ 0 h 24"/>
                <a:gd name="T12" fmla="*/ 422 w 36"/>
                <a:gd name="T13" fmla="*/ 3391 h 24"/>
                <a:gd name="T14" fmla="*/ 603 w 36"/>
                <a:gd name="T15" fmla="*/ 4239 h 24"/>
                <a:gd name="T16" fmla="*/ 603 w 36"/>
                <a:gd name="T17" fmla="*/ 78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39105" name="Freeform 191"/>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9106" name="Freeform 192"/>
            <p:cNvSpPr>
              <a:spLocks/>
            </p:cNvSpPr>
            <p:nvPr/>
          </p:nvSpPr>
          <p:spPr bwMode="auto">
            <a:xfrm>
              <a:off x="1436" y="2375"/>
              <a:ext cx="3" cy="4"/>
            </a:xfrm>
            <a:custGeom>
              <a:avLst/>
              <a:gdLst>
                <a:gd name="T0" fmla="*/ 92946 w 2"/>
                <a:gd name="T1" fmla="*/ 0 h 3"/>
                <a:gd name="T2" fmla="*/ 92946 w 2"/>
                <a:gd name="T3" fmla="*/ 6540 h 3"/>
                <a:gd name="T4" fmla="*/ 0 w 2"/>
                <a:gd name="T5" fmla="*/ 0 h 3"/>
                <a:gd name="T6" fmla="*/ 92946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9107" name="Freeform 193"/>
            <p:cNvSpPr>
              <a:spLocks/>
            </p:cNvSpPr>
            <p:nvPr/>
          </p:nvSpPr>
          <p:spPr bwMode="auto">
            <a:xfrm>
              <a:off x="955" y="2296"/>
              <a:ext cx="109" cy="65"/>
            </a:xfrm>
            <a:custGeom>
              <a:avLst/>
              <a:gdLst>
                <a:gd name="T0" fmla="*/ 1191 w 97"/>
                <a:gd name="T1" fmla="*/ 14895 h 52"/>
                <a:gd name="T2" fmla="*/ 1055 w 97"/>
                <a:gd name="T3" fmla="*/ 15944 h 52"/>
                <a:gd name="T4" fmla="*/ 899 w 97"/>
                <a:gd name="T5" fmla="*/ 17760 h 52"/>
                <a:gd name="T6" fmla="*/ 800 w 97"/>
                <a:gd name="T7" fmla="*/ 21299 h 52"/>
                <a:gd name="T8" fmla="*/ 732 w 97"/>
                <a:gd name="T9" fmla="*/ 21299 h 52"/>
                <a:gd name="T10" fmla="*/ 693 w 97"/>
                <a:gd name="T11" fmla="*/ 18564 h 52"/>
                <a:gd name="T12" fmla="*/ 515 w 97"/>
                <a:gd name="T13" fmla="*/ 18564 h 52"/>
                <a:gd name="T14" fmla="*/ 515 w 97"/>
                <a:gd name="T15" fmla="*/ 14895 h 52"/>
                <a:gd name="T16" fmla="*/ 222 w 97"/>
                <a:gd name="T17" fmla="*/ 14208 h 52"/>
                <a:gd name="T18" fmla="*/ 0 w 97"/>
                <a:gd name="T19" fmla="*/ 10838 h 52"/>
                <a:gd name="T20" fmla="*/ 222 w 97"/>
                <a:gd name="T21" fmla="*/ 5016 h 52"/>
                <a:gd name="T22" fmla="*/ 447 w 97"/>
                <a:gd name="T23" fmla="*/ 1389 h 52"/>
                <a:gd name="T24" fmla="*/ 515 w 97"/>
                <a:gd name="T25" fmla="*/ 1389 h 52"/>
                <a:gd name="T26" fmla="*/ 899 w 97"/>
                <a:gd name="T27" fmla="*/ 1389 h 52"/>
                <a:gd name="T28" fmla="*/ 1191 w 97"/>
                <a:gd name="T29" fmla="*/ 0 h 52"/>
                <a:gd name="T30" fmla="*/ 1498 w 97"/>
                <a:gd name="T31" fmla="*/ 0 h 52"/>
                <a:gd name="T32" fmla="*/ 1861 w 97"/>
                <a:gd name="T33" fmla="*/ 1389 h 52"/>
                <a:gd name="T34" fmla="*/ 2033 w 97"/>
                <a:gd name="T35" fmla="*/ 2841 h 52"/>
                <a:gd name="T36" fmla="*/ 1993 w 97"/>
                <a:gd name="T37" fmla="*/ 2841 h 52"/>
                <a:gd name="T38" fmla="*/ 1993 w 97"/>
                <a:gd name="T39" fmla="*/ 4239 h 52"/>
                <a:gd name="T40" fmla="*/ 2099 w 97"/>
                <a:gd name="T41" fmla="*/ 4239 h 52"/>
                <a:gd name="T42" fmla="*/ 2240 w 97"/>
                <a:gd name="T43" fmla="*/ 6936 h 52"/>
                <a:gd name="T44" fmla="*/ 1993 w 97"/>
                <a:gd name="T45" fmla="*/ 7838 h 52"/>
                <a:gd name="T46" fmla="*/ 1662 w 97"/>
                <a:gd name="T47" fmla="*/ 9388 h 52"/>
                <a:gd name="T48" fmla="*/ 1191 w 97"/>
                <a:gd name="T49" fmla="*/ 14895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39108" name="Freeform 194"/>
            <p:cNvSpPr>
              <a:spLocks/>
            </p:cNvSpPr>
            <p:nvPr/>
          </p:nvSpPr>
          <p:spPr bwMode="auto">
            <a:xfrm>
              <a:off x="1448" y="2319"/>
              <a:ext cx="4" cy="9"/>
            </a:xfrm>
            <a:custGeom>
              <a:avLst/>
              <a:gdLst>
                <a:gd name="T0" fmla="*/ 2 w 5"/>
                <a:gd name="T1" fmla="*/ 6057 h 7"/>
                <a:gd name="T2" fmla="*/ 0 w 5"/>
                <a:gd name="T3" fmla="*/ 0 h 7"/>
                <a:gd name="T4" fmla="*/ 2 w 5"/>
                <a:gd name="T5" fmla="*/ 6057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39109" name="Freeform 195"/>
            <p:cNvSpPr>
              <a:spLocks/>
            </p:cNvSpPr>
            <p:nvPr/>
          </p:nvSpPr>
          <p:spPr bwMode="auto">
            <a:xfrm>
              <a:off x="982" y="2317"/>
              <a:ext cx="82" cy="91"/>
            </a:xfrm>
            <a:custGeom>
              <a:avLst/>
              <a:gdLst>
                <a:gd name="T0" fmla="*/ 646 w 73"/>
                <a:gd name="T1" fmla="*/ 7278 h 73"/>
                <a:gd name="T2" fmla="*/ 502 w 73"/>
                <a:gd name="T3" fmla="*/ 7926 h 73"/>
                <a:gd name="T4" fmla="*/ 321 w 73"/>
                <a:gd name="T5" fmla="*/ 9880 h 73"/>
                <a:gd name="T6" fmla="*/ 222 w 73"/>
                <a:gd name="T7" fmla="*/ 13645 h 73"/>
                <a:gd name="T8" fmla="*/ 157 w 73"/>
                <a:gd name="T9" fmla="*/ 13645 h 73"/>
                <a:gd name="T10" fmla="*/ 0 w 73"/>
                <a:gd name="T11" fmla="*/ 14621 h 73"/>
                <a:gd name="T12" fmla="*/ 321 w 73"/>
                <a:gd name="T13" fmla="*/ 19991 h 73"/>
                <a:gd name="T14" fmla="*/ 646 w 73"/>
                <a:gd name="T15" fmla="*/ 26432 h 73"/>
                <a:gd name="T16" fmla="*/ 1165 w 73"/>
                <a:gd name="T17" fmla="*/ 27891 h 73"/>
                <a:gd name="T18" fmla="*/ 1338 w 73"/>
                <a:gd name="T19" fmla="*/ 27891 h 73"/>
                <a:gd name="T20" fmla="*/ 1338 w 73"/>
                <a:gd name="T21" fmla="*/ 23335 h 73"/>
                <a:gd name="T22" fmla="*/ 1460 w 73"/>
                <a:gd name="T23" fmla="*/ 19991 h 73"/>
                <a:gd name="T24" fmla="*/ 1482 w 73"/>
                <a:gd name="T25" fmla="*/ 15353 h 73"/>
                <a:gd name="T26" fmla="*/ 1503 w 73"/>
                <a:gd name="T27" fmla="*/ 17187 h 73"/>
                <a:gd name="T28" fmla="*/ 1503 w 73"/>
                <a:gd name="T29" fmla="*/ 12046 h 73"/>
                <a:gd name="T30" fmla="*/ 1609 w 73"/>
                <a:gd name="T31" fmla="*/ 6358 h 73"/>
                <a:gd name="T32" fmla="*/ 1609 w 73"/>
                <a:gd name="T33" fmla="*/ 2 h 73"/>
                <a:gd name="T34" fmla="*/ 1682 w 73"/>
                <a:gd name="T35" fmla="*/ 0 h 73"/>
                <a:gd name="T36" fmla="*/ 1460 w 73"/>
                <a:gd name="T37" fmla="*/ 2 h 73"/>
                <a:gd name="T38" fmla="*/ 1102 w 73"/>
                <a:gd name="T39" fmla="*/ 1694 h 73"/>
                <a:gd name="T40" fmla="*/ 646 w 73"/>
                <a:gd name="T41" fmla="*/ 7278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39110" name="Freeform 196"/>
            <p:cNvSpPr>
              <a:spLocks/>
            </p:cNvSpPr>
            <p:nvPr/>
          </p:nvSpPr>
          <p:spPr bwMode="auto">
            <a:xfrm>
              <a:off x="1445" y="2352"/>
              <a:ext cx="3" cy="6"/>
            </a:xfrm>
            <a:custGeom>
              <a:avLst/>
              <a:gdLst>
                <a:gd name="T0" fmla="*/ 92946 w 2"/>
                <a:gd name="T1" fmla="*/ 642 h 5"/>
                <a:gd name="T2" fmla="*/ 92946 w 2"/>
                <a:gd name="T3" fmla="*/ 0 h 5"/>
                <a:gd name="T4" fmla="*/ 0 w 2"/>
                <a:gd name="T5" fmla="*/ 446 h 5"/>
                <a:gd name="T6" fmla="*/ 92946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9111" name="Freeform 197"/>
            <p:cNvSpPr>
              <a:spLocks/>
            </p:cNvSpPr>
            <p:nvPr/>
          </p:nvSpPr>
          <p:spPr bwMode="auto">
            <a:xfrm>
              <a:off x="1425" y="2270"/>
              <a:ext cx="4" cy="1"/>
            </a:xfrm>
            <a:custGeom>
              <a:avLst/>
              <a:gdLst>
                <a:gd name="T0" fmla="*/ 0 w 3"/>
                <a:gd name="T1" fmla="*/ 0 h 1"/>
                <a:gd name="T2" fmla="*/ 0 w 3"/>
                <a:gd name="T3" fmla="*/ 0 h 1"/>
                <a:gd name="T4" fmla="*/ 654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39112" name="Freeform 198"/>
            <p:cNvSpPr>
              <a:spLocks/>
            </p:cNvSpPr>
            <p:nvPr/>
          </p:nvSpPr>
          <p:spPr bwMode="auto">
            <a:xfrm>
              <a:off x="1423" y="2263"/>
              <a:ext cx="2" cy="4"/>
            </a:xfrm>
            <a:custGeom>
              <a:avLst/>
              <a:gdLst>
                <a:gd name="T0" fmla="*/ 2 w 2"/>
                <a:gd name="T1" fmla="*/ 6540 h 3"/>
                <a:gd name="T2" fmla="*/ 0 w 2"/>
                <a:gd name="T3" fmla="*/ 0 h 3"/>
                <a:gd name="T4" fmla="*/ 2 w 2"/>
                <a:gd name="T5" fmla="*/ 0 h 3"/>
                <a:gd name="T6" fmla="*/ 2 w 2"/>
                <a:gd name="T7" fmla="*/ 654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39113" name="Freeform 199"/>
            <p:cNvSpPr>
              <a:spLocks/>
            </p:cNvSpPr>
            <p:nvPr/>
          </p:nvSpPr>
          <p:spPr bwMode="auto">
            <a:xfrm>
              <a:off x="1439" y="2287"/>
              <a:ext cx="4" cy="7"/>
            </a:xfrm>
            <a:custGeom>
              <a:avLst/>
              <a:gdLst>
                <a:gd name="T0" fmla="*/ 6540 w 3"/>
                <a:gd name="T1" fmla="*/ 0 h 5"/>
                <a:gd name="T2" fmla="*/ 6540 w 3"/>
                <a:gd name="T3" fmla="*/ 24430 h 5"/>
                <a:gd name="T4" fmla="*/ 0 w 3"/>
                <a:gd name="T5" fmla="*/ 45860 h 5"/>
                <a:gd name="T6" fmla="*/ 6540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39114" name="Freeform 200"/>
            <p:cNvSpPr>
              <a:spLocks/>
            </p:cNvSpPr>
            <p:nvPr/>
          </p:nvSpPr>
          <p:spPr bwMode="auto">
            <a:xfrm>
              <a:off x="1417" y="2244"/>
              <a:ext cx="5" cy="3"/>
            </a:xfrm>
            <a:custGeom>
              <a:avLst/>
              <a:gdLst>
                <a:gd name="T0" fmla="*/ 2823855 w 3"/>
                <a:gd name="T1" fmla="*/ 0 h 2"/>
                <a:gd name="T2" fmla="*/ 2823855 w 3"/>
                <a:gd name="T3" fmla="*/ 0 h 2"/>
                <a:gd name="T4" fmla="*/ 2823855 w 3"/>
                <a:gd name="T5" fmla="*/ 92946 h 2"/>
                <a:gd name="T6" fmla="*/ 0 w 3"/>
                <a:gd name="T7" fmla="*/ 92946 h 2"/>
                <a:gd name="T8" fmla="*/ 0 w 3"/>
                <a:gd name="T9" fmla="*/ 92946 h 2"/>
                <a:gd name="T10" fmla="*/ 0 w 3"/>
                <a:gd name="T11" fmla="*/ 92946 h 2"/>
                <a:gd name="T12" fmla="*/ 2823855 w 3"/>
                <a:gd name="T13" fmla="*/ 92946 h 2"/>
                <a:gd name="T14" fmla="*/ 2823855 w 3"/>
                <a:gd name="T15" fmla="*/ 92946 h 2"/>
                <a:gd name="T16" fmla="*/ 2823855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9115" name="Freeform 201"/>
            <p:cNvSpPr>
              <a:spLocks/>
            </p:cNvSpPr>
            <p:nvPr/>
          </p:nvSpPr>
          <p:spPr bwMode="auto">
            <a:xfrm>
              <a:off x="1439" y="2270"/>
              <a:ext cx="4" cy="2"/>
            </a:xfrm>
            <a:custGeom>
              <a:avLst/>
              <a:gdLst>
                <a:gd name="T0" fmla="*/ 6540 w 3"/>
                <a:gd name="T1" fmla="*/ 0 h 2"/>
                <a:gd name="T2" fmla="*/ 0 w 3"/>
                <a:gd name="T3" fmla="*/ 0 h 2"/>
                <a:gd name="T4" fmla="*/ 0 w 3"/>
                <a:gd name="T5" fmla="*/ 2 h 2"/>
                <a:gd name="T6" fmla="*/ 6540 w 3"/>
                <a:gd name="T7" fmla="*/ 0 h 2"/>
                <a:gd name="T8" fmla="*/ 654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39116" name="Freeform 202"/>
            <p:cNvSpPr>
              <a:spLocks/>
            </p:cNvSpPr>
            <p:nvPr/>
          </p:nvSpPr>
          <p:spPr bwMode="auto">
            <a:xfrm>
              <a:off x="1439" y="2255"/>
              <a:ext cx="4" cy="6"/>
            </a:xfrm>
            <a:custGeom>
              <a:avLst/>
              <a:gdLst>
                <a:gd name="T0" fmla="*/ 6540 w 3"/>
                <a:gd name="T1" fmla="*/ 642 h 5"/>
                <a:gd name="T2" fmla="*/ 6540 w 3"/>
                <a:gd name="T3" fmla="*/ 642 h 5"/>
                <a:gd name="T4" fmla="*/ 0 w 3"/>
                <a:gd name="T5" fmla="*/ 446 h 5"/>
                <a:gd name="T6" fmla="*/ 0 w 3"/>
                <a:gd name="T7" fmla="*/ 0 h 5"/>
                <a:gd name="T8" fmla="*/ 6540 w 3"/>
                <a:gd name="T9" fmla="*/ 446 h 5"/>
                <a:gd name="T10" fmla="*/ 6540 w 3"/>
                <a:gd name="T11" fmla="*/ 642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39117" name="Freeform 203"/>
            <p:cNvSpPr>
              <a:spLocks/>
            </p:cNvSpPr>
            <p:nvPr/>
          </p:nvSpPr>
          <p:spPr bwMode="auto">
            <a:xfrm>
              <a:off x="961" y="2240"/>
              <a:ext cx="23" cy="56"/>
            </a:xfrm>
            <a:custGeom>
              <a:avLst/>
              <a:gdLst>
                <a:gd name="T0" fmla="*/ 162 w 21"/>
                <a:gd name="T1" fmla="*/ 13271 h 45"/>
                <a:gd name="T2" fmla="*/ 5 w 21"/>
                <a:gd name="T3" fmla="*/ 16515 h 45"/>
                <a:gd name="T4" fmla="*/ 0 w 21"/>
                <a:gd name="T5" fmla="*/ 16515 h 45"/>
                <a:gd name="T6" fmla="*/ 3 w 21"/>
                <a:gd name="T7" fmla="*/ 10664 h 45"/>
                <a:gd name="T8" fmla="*/ 5 w 21"/>
                <a:gd name="T9" fmla="*/ 4532 h 45"/>
                <a:gd name="T10" fmla="*/ 217 w 21"/>
                <a:gd name="T11" fmla="*/ 0 h 45"/>
                <a:gd name="T12" fmla="*/ 238 w 21"/>
                <a:gd name="T13" fmla="*/ 1059 h 45"/>
                <a:gd name="T14" fmla="*/ 198 w 21"/>
                <a:gd name="T15" fmla="*/ 7019 h 45"/>
                <a:gd name="T16" fmla="*/ 162 w 21"/>
                <a:gd name="T17" fmla="*/ 1327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39118" name="Freeform 204"/>
            <p:cNvSpPr>
              <a:spLocks/>
            </p:cNvSpPr>
            <p:nvPr/>
          </p:nvSpPr>
          <p:spPr bwMode="auto">
            <a:xfrm>
              <a:off x="906" y="2255"/>
              <a:ext cx="71" cy="88"/>
            </a:xfrm>
            <a:custGeom>
              <a:avLst/>
              <a:gdLst>
                <a:gd name="T0" fmla="*/ 92 w 64"/>
                <a:gd name="T1" fmla="*/ 20904 h 71"/>
                <a:gd name="T2" fmla="*/ 0 w 64"/>
                <a:gd name="T3" fmla="*/ 18823 h 71"/>
                <a:gd name="T4" fmla="*/ 0 w 64"/>
                <a:gd name="T5" fmla="*/ 14980 h 71"/>
                <a:gd name="T6" fmla="*/ 190 w 64"/>
                <a:gd name="T7" fmla="*/ 9946 h 71"/>
                <a:gd name="T8" fmla="*/ 516 w 64"/>
                <a:gd name="T9" fmla="*/ 9751 h 71"/>
                <a:gd name="T10" fmla="*/ 317 w 64"/>
                <a:gd name="T11" fmla="*/ 3380 h 71"/>
                <a:gd name="T12" fmla="*/ 394 w 64"/>
                <a:gd name="T13" fmla="*/ 3380 h 71"/>
                <a:gd name="T14" fmla="*/ 437 w 64"/>
                <a:gd name="T15" fmla="*/ 0 h 71"/>
                <a:gd name="T16" fmla="*/ 662 w 64"/>
                <a:gd name="T17" fmla="*/ 0 h 71"/>
                <a:gd name="T18" fmla="*/ 903 w 64"/>
                <a:gd name="T19" fmla="*/ 0 h 71"/>
                <a:gd name="T20" fmla="*/ 870 w 64"/>
                <a:gd name="T21" fmla="*/ 5621 h 71"/>
                <a:gd name="T22" fmla="*/ 814 w 64"/>
                <a:gd name="T23" fmla="*/ 10888 h 71"/>
                <a:gd name="T24" fmla="*/ 903 w 64"/>
                <a:gd name="T25" fmla="*/ 10888 h 71"/>
                <a:gd name="T26" fmla="*/ 995 w 64"/>
                <a:gd name="T27" fmla="*/ 12086 h 71"/>
                <a:gd name="T28" fmla="*/ 1066 w 64"/>
                <a:gd name="T29" fmla="*/ 12086 h 71"/>
                <a:gd name="T30" fmla="*/ 903 w 64"/>
                <a:gd name="T31" fmla="*/ 14980 h 71"/>
                <a:gd name="T32" fmla="*/ 734 w 64"/>
                <a:gd name="T33" fmla="*/ 19308 h 71"/>
                <a:gd name="T34" fmla="*/ 516 w 64"/>
                <a:gd name="T35" fmla="*/ 23330 h 71"/>
                <a:gd name="T36" fmla="*/ 317 w 64"/>
                <a:gd name="T37" fmla="*/ 22120 h 71"/>
                <a:gd name="T38" fmla="*/ 92 w 64"/>
                <a:gd name="T39" fmla="*/ 20904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39119" name="Freeform 205"/>
            <p:cNvSpPr>
              <a:spLocks/>
            </p:cNvSpPr>
            <p:nvPr/>
          </p:nvSpPr>
          <p:spPr bwMode="auto">
            <a:xfrm>
              <a:off x="1154" y="2240"/>
              <a:ext cx="37" cy="15"/>
            </a:xfrm>
            <a:custGeom>
              <a:avLst/>
              <a:gdLst>
                <a:gd name="T0" fmla="*/ 309 w 33"/>
                <a:gd name="T1" fmla="*/ 0 h 12"/>
                <a:gd name="T2" fmla="*/ 0 w 33"/>
                <a:gd name="T3" fmla="*/ 2170 h 12"/>
                <a:gd name="T4" fmla="*/ 422 w 33"/>
                <a:gd name="T5" fmla="*/ 5016 h 12"/>
                <a:gd name="T6" fmla="*/ 720 w 33"/>
                <a:gd name="T7" fmla="*/ 4239 h 12"/>
                <a:gd name="T8" fmla="*/ 309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39120" name="Freeform 206"/>
            <p:cNvSpPr>
              <a:spLocks/>
            </p:cNvSpPr>
            <p:nvPr/>
          </p:nvSpPr>
          <p:spPr bwMode="auto">
            <a:xfrm>
              <a:off x="1350" y="2238"/>
              <a:ext cx="26" cy="13"/>
            </a:xfrm>
            <a:custGeom>
              <a:avLst/>
              <a:gdLst>
                <a:gd name="T0" fmla="*/ 208 w 24"/>
                <a:gd name="T1" fmla="*/ 8700 h 10"/>
                <a:gd name="T2" fmla="*/ 182 w 24"/>
                <a:gd name="T3" fmla="*/ 8700 h 10"/>
                <a:gd name="T4" fmla="*/ 5 w 24"/>
                <a:gd name="T5" fmla="*/ 12128 h 10"/>
                <a:gd name="T6" fmla="*/ 0 w 24"/>
                <a:gd name="T7" fmla="*/ 8700 h 10"/>
                <a:gd name="T8" fmla="*/ 0 w 24"/>
                <a:gd name="T9" fmla="*/ 0 h 10"/>
                <a:gd name="T10" fmla="*/ 208 w 24"/>
                <a:gd name="T11" fmla="*/ 8700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39121" name="Rectangle 207"/>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122" name="Freeform 208"/>
            <p:cNvSpPr>
              <a:spLocks/>
            </p:cNvSpPr>
            <p:nvPr/>
          </p:nvSpPr>
          <p:spPr bwMode="auto">
            <a:xfrm>
              <a:off x="553" y="1929"/>
              <a:ext cx="464" cy="396"/>
            </a:xfrm>
            <a:custGeom>
              <a:avLst/>
              <a:gdLst>
                <a:gd name="T0" fmla="*/ 998 w 416"/>
                <a:gd name="T1" fmla="*/ 44333 h 321"/>
                <a:gd name="T2" fmla="*/ 629 w 416"/>
                <a:gd name="T3" fmla="*/ 32120 h 321"/>
                <a:gd name="T4" fmla="*/ 283 w 416"/>
                <a:gd name="T5" fmla="*/ 26388 h 321"/>
                <a:gd name="T6" fmla="*/ 395 w 416"/>
                <a:gd name="T7" fmla="*/ 19798 h 321"/>
                <a:gd name="T8" fmla="*/ 2 w 416"/>
                <a:gd name="T9" fmla="*/ 6605 h 321"/>
                <a:gd name="T10" fmla="*/ 702 w 416"/>
                <a:gd name="T11" fmla="*/ 0 h 321"/>
                <a:gd name="T12" fmla="*/ 1384 w 416"/>
                <a:gd name="T13" fmla="*/ 4838 h 321"/>
                <a:gd name="T14" fmla="*/ 2414 w 416"/>
                <a:gd name="T15" fmla="*/ 6605 h 321"/>
                <a:gd name="T16" fmla="*/ 3174 w 416"/>
                <a:gd name="T17" fmla="*/ 9714 h 321"/>
                <a:gd name="T18" fmla="*/ 3641 w 416"/>
                <a:gd name="T19" fmla="*/ 18238 h 321"/>
                <a:gd name="T20" fmla="*/ 4373 w 416"/>
                <a:gd name="T21" fmla="*/ 19798 h 321"/>
                <a:gd name="T22" fmla="*/ 4832 w 416"/>
                <a:gd name="T23" fmla="*/ 33337 h 321"/>
                <a:gd name="T24" fmla="*/ 4832 w 416"/>
                <a:gd name="T25" fmla="*/ 48147 h 321"/>
                <a:gd name="T26" fmla="*/ 4953 w 416"/>
                <a:gd name="T27" fmla="*/ 64285 h 321"/>
                <a:gd name="T28" fmla="*/ 5187 w 416"/>
                <a:gd name="T29" fmla="*/ 71808 h 321"/>
                <a:gd name="T30" fmla="*/ 6088 w 416"/>
                <a:gd name="T31" fmla="*/ 72421 h 321"/>
                <a:gd name="T32" fmla="*/ 6492 w 416"/>
                <a:gd name="T33" fmla="*/ 71808 h 321"/>
                <a:gd name="T34" fmla="*/ 6828 w 416"/>
                <a:gd name="T35" fmla="*/ 60951 h 321"/>
                <a:gd name="T36" fmla="*/ 7724 w 416"/>
                <a:gd name="T37" fmla="*/ 57318 h 321"/>
                <a:gd name="T38" fmla="*/ 7946 w 416"/>
                <a:gd name="T39" fmla="*/ 59406 h 321"/>
                <a:gd name="T40" fmla="*/ 7602 w 416"/>
                <a:gd name="T41" fmla="*/ 67974 h 321"/>
                <a:gd name="T42" fmla="*/ 7392 w 416"/>
                <a:gd name="T43" fmla="*/ 71808 h 321"/>
                <a:gd name="T44" fmla="*/ 6809 w 416"/>
                <a:gd name="T45" fmla="*/ 76549 h 321"/>
                <a:gd name="T46" fmla="*/ 6401 w 416"/>
                <a:gd name="T47" fmla="*/ 79305 h 321"/>
                <a:gd name="T48" fmla="*/ 6014 w 416"/>
                <a:gd name="T49" fmla="*/ 89534 h 321"/>
                <a:gd name="T50" fmla="*/ 5458 w 416"/>
                <a:gd name="T51" fmla="*/ 84148 h 321"/>
                <a:gd name="T52" fmla="*/ 5268 w 416"/>
                <a:gd name="T53" fmla="*/ 84696 h 321"/>
                <a:gd name="T54" fmla="*/ 4746 w 416"/>
                <a:gd name="T55" fmla="*/ 86934 h 321"/>
                <a:gd name="T56" fmla="*/ 3738 w 416"/>
                <a:gd name="T57" fmla="*/ 79827 h 321"/>
                <a:gd name="T58" fmla="*/ 3004 w 416"/>
                <a:gd name="T59" fmla="*/ 74394 h 321"/>
                <a:gd name="T60" fmla="*/ 2390 w 416"/>
                <a:gd name="T61" fmla="*/ 66518 h 321"/>
                <a:gd name="T62" fmla="*/ 2414 w 416"/>
                <a:gd name="T63" fmla="*/ 60951 h 321"/>
                <a:gd name="T64" fmla="*/ 2284 w 416"/>
                <a:gd name="T65" fmla="*/ 49407 h 321"/>
                <a:gd name="T66" fmla="*/ 2018 w 416"/>
                <a:gd name="T67" fmla="*/ 42241 h 321"/>
                <a:gd name="T68" fmla="*/ 1891 w 416"/>
                <a:gd name="T69" fmla="*/ 39028 h 321"/>
                <a:gd name="T70" fmla="*/ 1559 w 416"/>
                <a:gd name="T71" fmla="*/ 35430 h 321"/>
                <a:gd name="T72" fmla="*/ 1384 w 416"/>
                <a:gd name="T73" fmla="*/ 25132 h 321"/>
                <a:gd name="T74" fmla="*/ 1057 w 416"/>
                <a:gd name="T75" fmla="*/ 17109 h 321"/>
                <a:gd name="T76" fmla="*/ 762 w 416"/>
                <a:gd name="T77" fmla="*/ 5988 h 321"/>
                <a:gd name="T78" fmla="*/ 492 w 416"/>
                <a:gd name="T79" fmla="*/ 14017 h 321"/>
                <a:gd name="T80" fmla="*/ 843 w 416"/>
                <a:gd name="T81" fmla="*/ 26388 h 321"/>
                <a:gd name="T82" fmla="*/ 998 w 416"/>
                <a:gd name="T83" fmla="*/ 35430 h 321"/>
                <a:gd name="T84" fmla="*/ 1304 w 416"/>
                <a:gd name="T85" fmla="*/ 45856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39123" name="Freeform 209"/>
            <p:cNvSpPr>
              <a:spLocks/>
            </p:cNvSpPr>
            <p:nvPr/>
          </p:nvSpPr>
          <p:spPr bwMode="auto">
            <a:xfrm>
              <a:off x="1173" y="2092"/>
              <a:ext cx="8" cy="17"/>
            </a:xfrm>
            <a:custGeom>
              <a:avLst/>
              <a:gdLst>
                <a:gd name="T0" fmla="*/ 8 w 8"/>
                <a:gd name="T1" fmla="*/ 2777 h 14"/>
                <a:gd name="T2" fmla="*/ 5 w 8"/>
                <a:gd name="T3" fmla="*/ 0 h 14"/>
                <a:gd name="T4" fmla="*/ 0 w 8"/>
                <a:gd name="T5" fmla="*/ 1651 h 14"/>
                <a:gd name="T6" fmla="*/ 3 w 8"/>
                <a:gd name="T7" fmla="*/ 2777 h 14"/>
                <a:gd name="T8" fmla="*/ 8 w 8"/>
                <a:gd name="T9" fmla="*/ 2777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39124" name="Freeform 210"/>
            <p:cNvSpPr>
              <a:spLocks/>
            </p:cNvSpPr>
            <p:nvPr/>
          </p:nvSpPr>
          <p:spPr bwMode="auto">
            <a:xfrm>
              <a:off x="1189" y="2053"/>
              <a:ext cx="10" cy="21"/>
            </a:xfrm>
            <a:custGeom>
              <a:avLst/>
              <a:gdLst>
                <a:gd name="T0" fmla="*/ 4 w 9"/>
                <a:gd name="T1" fmla="*/ 5156 h 17"/>
                <a:gd name="T2" fmla="*/ 120 w 9"/>
                <a:gd name="T3" fmla="*/ 2910 h 17"/>
                <a:gd name="T4" fmla="*/ 0 w 9"/>
                <a:gd name="T5" fmla="*/ 0 h 17"/>
                <a:gd name="T6" fmla="*/ 148 w 9"/>
                <a:gd name="T7" fmla="*/ 2910 h 17"/>
                <a:gd name="T8" fmla="*/ 4 w 9"/>
                <a:gd name="T9" fmla="*/ 5156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39125" name="Freeform 211"/>
            <p:cNvSpPr>
              <a:spLocks/>
            </p:cNvSpPr>
            <p:nvPr/>
          </p:nvSpPr>
          <p:spPr bwMode="auto">
            <a:xfrm>
              <a:off x="1201" y="2086"/>
              <a:ext cx="9" cy="14"/>
            </a:xfrm>
            <a:custGeom>
              <a:avLst/>
              <a:gdLst>
                <a:gd name="T0" fmla="*/ 125 w 8"/>
                <a:gd name="T1" fmla="*/ 775 h 12"/>
                <a:gd name="T2" fmla="*/ 179 w 8"/>
                <a:gd name="T3" fmla="*/ 426 h 12"/>
                <a:gd name="T4" fmla="*/ 0 w 8"/>
                <a:gd name="T5" fmla="*/ 0 h 12"/>
                <a:gd name="T6" fmla="*/ 0 w 8"/>
                <a:gd name="T7" fmla="*/ 0 h 12"/>
                <a:gd name="T8" fmla="*/ 125 w 8"/>
                <a:gd name="T9" fmla="*/ 315 h 12"/>
                <a:gd name="T10" fmla="*/ 179 w 8"/>
                <a:gd name="T11" fmla="*/ 426 h 12"/>
                <a:gd name="T12" fmla="*/ 125 w 8"/>
                <a:gd name="T13" fmla="*/ 775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39126" name="Freeform 212"/>
            <p:cNvSpPr>
              <a:spLocks/>
            </p:cNvSpPr>
            <p:nvPr/>
          </p:nvSpPr>
          <p:spPr bwMode="auto">
            <a:xfrm>
              <a:off x="1244" y="2176"/>
              <a:ext cx="11" cy="10"/>
            </a:xfrm>
            <a:custGeom>
              <a:avLst/>
              <a:gdLst>
                <a:gd name="T0" fmla="*/ 122 w 10"/>
                <a:gd name="T1" fmla="*/ 0 h 8"/>
                <a:gd name="T2" fmla="*/ 122 w 10"/>
                <a:gd name="T3" fmla="*/ 1161 h 8"/>
                <a:gd name="T4" fmla="*/ 0 w 10"/>
                <a:gd name="T5" fmla="*/ 3176 h 8"/>
                <a:gd name="T6" fmla="*/ 122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39127" name="Freeform 213"/>
            <p:cNvSpPr>
              <a:spLocks/>
            </p:cNvSpPr>
            <p:nvPr/>
          </p:nvSpPr>
          <p:spPr bwMode="auto">
            <a:xfrm>
              <a:off x="1236" y="2147"/>
              <a:ext cx="8" cy="9"/>
            </a:xfrm>
            <a:custGeom>
              <a:avLst/>
              <a:gdLst>
                <a:gd name="T0" fmla="*/ 243 w 7"/>
                <a:gd name="T1" fmla="*/ 1992 h 7"/>
                <a:gd name="T2" fmla="*/ 186 w 7"/>
                <a:gd name="T3" fmla="*/ 0 h 7"/>
                <a:gd name="T4" fmla="*/ 0 w 7"/>
                <a:gd name="T5" fmla="*/ 6057 h 7"/>
                <a:gd name="T6" fmla="*/ 243 w 7"/>
                <a:gd name="T7" fmla="*/ 1992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39128" name="Freeform 214"/>
            <p:cNvSpPr>
              <a:spLocks/>
            </p:cNvSpPr>
            <p:nvPr/>
          </p:nvSpPr>
          <p:spPr bwMode="auto">
            <a:xfrm>
              <a:off x="1167" y="2059"/>
              <a:ext cx="18" cy="2"/>
            </a:xfrm>
            <a:custGeom>
              <a:avLst/>
              <a:gdLst>
                <a:gd name="T0" fmla="*/ 159 w 16"/>
                <a:gd name="T1" fmla="*/ 0 h 2"/>
                <a:gd name="T2" fmla="*/ 368 w 16"/>
                <a:gd name="T3" fmla="*/ 0 h 2"/>
                <a:gd name="T4" fmla="*/ 201 w 16"/>
                <a:gd name="T5" fmla="*/ 0 h 2"/>
                <a:gd name="T6" fmla="*/ 0 w 16"/>
                <a:gd name="T7" fmla="*/ 0 h 2"/>
                <a:gd name="T8" fmla="*/ 159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9129" name="Freeform 215"/>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642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39130" name="Freeform 216"/>
            <p:cNvSpPr>
              <a:spLocks/>
            </p:cNvSpPr>
            <p:nvPr/>
          </p:nvSpPr>
          <p:spPr bwMode="auto">
            <a:xfrm>
              <a:off x="3506" y="3092"/>
              <a:ext cx="8" cy="6"/>
            </a:xfrm>
            <a:custGeom>
              <a:avLst/>
              <a:gdLst>
                <a:gd name="T0" fmla="*/ 243 w 7"/>
                <a:gd name="T1" fmla="*/ 0 h 5"/>
                <a:gd name="T2" fmla="*/ 0 w 7"/>
                <a:gd name="T3" fmla="*/ 642 h 5"/>
                <a:gd name="T4" fmla="*/ 243 w 7"/>
                <a:gd name="T5" fmla="*/ 446 h 5"/>
                <a:gd name="T6" fmla="*/ 243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39131" name="Freeform 217"/>
            <p:cNvSpPr>
              <a:spLocks/>
            </p:cNvSpPr>
            <p:nvPr/>
          </p:nvSpPr>
          <p:spPr bwMode="auto">
            <a:xfrm>
              <a:off x="4433" y="2885"/>
              <a:ext cx="700" cy="623"/>
            </a:xfrm>
            <a:custGeom>
              <a:avLst/>
              <a:gdLst>
                <a:gd name="T0" fmla="*/ 6917 w 627"/>
                <a:gd name="T1" fmla="*/ 3602 h 503"/>
                <a:gd name="T2" fmla="*/ 7042 w 627"/>
                <a:gd name="T3" fmla="*/ 8476 h 503"/>
                <a:gd name="T4" fmla="*/ 6498 w 627"/>
                <a:gd name="T5" fmla="*/ 10802 h 503"/>
                <a:gd name="T6" fmla="*/ 6259 w 627"/>
                <a:gd name="T7" fmla="*/ 15028 h 503"/>
                <a:gd name="T8" fmla="*/ 6124 w 627"/>
                <a:gd name="T9" fmla="*/ 22746 h 503"/>
                <a:gd name="T10" fmla="*/ 5901 w 627"/>
                <a:gd name="T11" fmla="*/ 25420 h 503"/>
                <a:gd name="T12" fmla="*/ 5485 w 627"/>
                <a:gd name="T13" fmla="*/ 27265 h 503"/>
                <a:gd name="T14" fmla="*/ 5238 w 627"/>
                <a:gd name="T15" fmla="*/ 17773 h 503"/>
                <a:gd name="T16" fmla="*/ 4969 w 627"/>
                <a:gd name="T17" fmla="*/ 18798 h 503"/>
                <a:gd name="T18" fmla="*/ 4672 w 627"/>
                <a:gd name="T19" fmla="*/ 25420 h 503"/>
                <a:gd name="T20" fmla="*/ 4401 w 627"/>
                <a:gd name="T21" fmla="*/ 28553 h 503"/>
                <a:gd name="T22" fmla="*/ 4355 w 627"/>
                <a:gd name="T23" fmla="*/ 31992 h 503"/>
                <a:gd name="T24" fmla="*/ 4126 w 627"/>
                <a:gd name="T25" fmla="*/ 31992 h 503"/>
                <a:gd name="T26" fmla="*/ 4028 w 627"/>
                <a:gd name="T27" fmla="*/ 40800 h 503"/>
                <a:gd name="T28" fmla="*/ 3573 w 627"/>
                <a:gd name="T29" fmla="*/ 39624 h 503"/>
                <a:gd name="T30" fmla="*/ 2798 w 627"/>
                <a:gd name="T31" fmla="*/ 52709 h 503"/>
                <a:gd name="T32" fmla="*/ 1832 w 627"/>
                <a:gd name="T33" fmla="*/ 56548 h 503"/>
                <a:gd name="T34" fmla="*/ 850 w 627"/>
                <a:gd name="T35" fmla="*/ 63278 h 503"/>
                <a:gd name="T36" fmla="*/ 569 w 627"/>
                <a:gd name="T37" fmla="*/ 84727 h 503"/>
                <a:gd name="T38" fmla="*/ 442 w 627"/>
                <a:gd name="T39" fmla="*/ 85330 h 503"/>
                <a:gd name="T40" fmla="*/ 366 w 627"/>
                <a:gd name="T41" fmla="*/ 93596 h 503"/>
                <a:gd name="T42" fmla="*/ 459 w 627"/>
                <a:gd name="T43" fmla="*/ 113660 h 503"/>
                <a:gd name="T44" fmla="*/ 151 w 627"/>
                <a:gd name="T45" fmla="*/ 132160 h 503"/>
                <a:gd name="T46" fmla="*/ 442 w 627"/>
                <a:gd name="T47" fmla="*/ 140444 h 503"/>
                <a:gd name="T48" fmla="*/ 1382 w 627"/>
                <a:gd name="T49" fmla="*/ 134102 h 503"/>
                <a:gd name="T50" fmla="*/ 2798 w 627"/>
                <a:gd name="T51" fmla="*/ 128806 h 503"/>
                <a:gd name="T52" fmla="*/ 4252 w 627"/>
                <a:gd name="T53" fmla="*/ 121911 h 503"/>
                <a:gd name="T54" fmla="*/ 5656 w 627"/>
                <a:gd name="T55" fmla="*/ 123422 h 503"/>
                <a:gd name="T56" fmla="*/ 5823 w 627"/>
                <a:gd name="T57" fmla="*/ 133298 h 503"/>
                <a:gd name="T58" fmla="*/ 6048 w 627"/>
                <a:gd name="T59" fmla="*/ 137776 h 503"/>
                <a:gd name="T60" fmla="*/ 6766 w 627"/>
                <a:gd name="T61" fmla="*/ 130385 h 503"/>
                <a:gd name="T62" fmla="*/ 6387 w 627"/>
                <a:gd name="T63" fmla="*/ 140947 h 503"/>
                <a:gd name="T64" fmla="*/ 6668 w 627"/>
                <a:gd name="T65" fmla="*/ 142458 h 503"/>
                <a:gd name="T66" fmla="*/ 6714 w 627"/>
                <a:gd name="T67" fmla="*/ 156018 h 503"/>
                <a:gd name="T68" fmla="*/ 7871 w 627"/>
                <a:gd name="T69" fmla="*/ 158558 h 503"/>
                <a:gd name="T70" fmla="*/ 7961 w 627"/>
                <a:gd name="T71" fmla="*/ 159535 h 503"/>
                <a:gd name="T72" fmla="*/ 8303 w 627"/>
                <a:gd name="T73" fmla="*/ 160717 h 503"/>
                <a:gd name="T74" fmla="*/ 9622 w 627"/>
                <a:gd name="T75" fmla="*/ 150995 h 503"/>
                <a:gd name="T76" fmla="*/ 10710 w 627"/>
                <a:gd name="T77" fmla="*/ 131086 h 503"/>
                <a:gd name="T78" fmla="*/ 11711 w 627"/>
                <a:gd name="T79" fmla="*/ 113867 h 503"/>
                <a:gd name="T80" fmla="*/ 12120 w 627"/>
                <a:gd name="T81" fmla="*/ 96016 h 503"/>
                <a:gd name="T82" fmla="*/ 12120 w 627"/>
                <a:gd name="T83" fmla="*/ 79881 h 503"/>
                <a:gd name="T84" fmla="*/ 11805 w 627"/>
                <a:gd name="T85" fmla="*/ 67792 h 503"/>
                <a:gd name="T86" fmla="*/ 11592 w 627"/>
                <a:gd name="T87" fmla="*/ 62509 h 503"/>
                <a:gd name="T88" fmla="*/ 11213 w 627"/>
                <a:gd name="T89" fmla="*/ 51090 h 503"/>
                <a:gd name="T90" fmla="*/ 10791 w 627"/>
                <a:gd name="T91" fmla="*/ 31484 h 503"/>
                <a:gd name="T92" fmla="*/ 10383 w 627"/>
                <a:gd name="T93" fmla="*/ 21446 h 503"/>
                <a:gd name="T94" fmla="*/ 10244 w 627"/>
                <a:gd name="T95" fmla="*/ 4461 h 503"/>
                <a:gd name="T96" fmla="*/ 9923 w 627"/>
                <a:gd name="T97" fmla="*/ 7358 h 503"/>
                <a:gd name="T98" fmla="*/ 9785 w 627"/>
                <a:gd name="T99" fmla="*/ 13395 h 503"/>
                <a:gd name="T100" fmla="*/ 9622 w 627"/>
                <a:gd name="T101" fmla="*/ 25830 h 503"/>
                <a:gd name="T102" fmla="*/ 8787 w 627"/>
                <a:gd name="T103" fmla="*/ 36311 h 503"/>
                <a:gd name="T104" fmla="*/ 7794 w 627"/>
                <a:gd name="T105" fmla="*/ 22746 h 503"/>
                <a:gd name="T106" fmla="*/ 8244 w 627"/>
                <a:gd name="T107" fmla="*/ 13002 h 503"/>
                <a:gd name="T108" fmla="*/ 8063 w 627"/>
                <a:gd name="T109" fmla="*/ 8476 h 503"/>
                <a:gd name="T110" fmla="*/ 7554 w 627"/>
                <a:gd name="T111" fmla="*/ 7358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39132" name="Freeform 218"/>
            <p:cNvSpPr>
              <a:spLocks/>
            </p:cNvSpPr>
            <p:nvPr/>
          </p:nvSpPr>
          <p:spPr bwMode="auto">
            <a:xfrm>
              <a:off x="4844" y="3549"/>
              <a:ext cx="68" cy="61"/>
            </a:xfrm>
            <a:custGeom>
              <a:avLst/>
              <a:gdLst>
                <a:gd name="T0" fmla="*/ 287 w 62"/>
                <a:gd name="T1" fmla="*/ 8006 h 50"/>
                <a:gd name="T2" fmla="*/ 87 w 62"/>
                <a:gd name="T3" fmla="*/ 10605 h 50"/>
                <a:gd name="T4" fmla="*/ 0 w 62"/>
                <a:gd name="T5" fmla="*/ 9725 h 50"/>
                <a:gd name="T6" fmla="*/ 0 w 62"/>
                <a:gd name="T7" fmla="*/ 9126 h 50"/>
                <a:gd name="T8" fmla="*/ 0 w 62"/>
                <a:gd name="T9" fmla="*/ 5723 h 50"/>
                <a:gd name="T10" fmla="*/ 2 w 62"/>
                <a:gd name="T11" fmla="*/ 5723 h 50"/>
                <a:gd name="T12" fmla="*/ 5 w 62"/>
                <a:gd name="T13" fmla="*/ 5723 h 50"/>
                <a:gd name="T14" fmla="*/ 87 w 62"/>
                <a:gd name="T15" fmla="*/ 3152 h 50"/>
                <a:gd name="T16" fmla="*/ 87 w 62"/>
                <a:gd name="T17" fmla="*/ 688 h 50"/>
                <a:gd name="T18" fmla="*/ 137 w 62"/>
                <a:gd name="T19" fmla="*/ 0 h 50"/>
                <a:gd name="T20" fmla="*/ 315 w 62"/>
                <a:gd name="T21" fmla="*/ 1024 h 50"/>
                <a:gd name="T22" fmla="*/ 455 w 62"/>
                <a:gd name="T23" fmla="*/ 2157 h 50"/>
                <a:gd name="T24" fmla="*/ 528 w 62"/>
                <a:gd name="T25" fmla="*/ 688 h 50"/>
                <a:gd name="T26" fmla="*/ 760 w 62"/>
                <a:gd name="T27" fmla="*/ 688 h 50"/>
                <a:gd name="T28" fmla="*/ 579 w 62"/>
                <a:gd name="T29" fmla="*/ 5025 h 50"/>
                <a:gd name="T30" fmla="*/ 542 w 62"/>
                <a:gd name="T31" fmla="*/ 5025 h 50"/>
                <a:gd name="T32" fmla="*/ 315 w 62"/>
                <a:gd name="T33" fmla="*/ 9126 h 50"/>
                <a:gd name="T34" fmla="*/ 341 w 62"/>
                <a:gd name="T35" fmla="*/ 8006 h 50"/>
                <a:gd name="T36" fmla="*/ 315 w 62"/>
                <a:gd name="T37" fmla="*/ 8006 h 50"/>
                <a:gd name="T38" fmla="*/ 287 w 62"/>
                <a:gd name="T39" fmla="*/ 8006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39133" name="Freeform 219"/>
            <p:cNvSpPr>
              <a:spLocks/>
            </p:cNvSpPr>
            <p:nvPr/>
          </p:nvSpPr>
          <p:spPr bwMode="auto">
            <a:xfrm>
              <a:off x="5597" y="3031"/>
              <a:ext cx="21" cy="18"/>
            </a:xfrm>
            <a:custGeom>
              <a:avLst/>
              <a:gdLst>
                <a:gd name="T0" fmla="*/ 281 w 19"/>
                <a:gd name="T1" fmla="*/ 10013 h 14"/>
                <a:gd name="T2" fmla="*/ 0 w 19"/>
                <a:gd name="T3" fmla="*/ 12492 h 14"/>
                <a:gd name="T4" fmla="*/ 0 w 19"/>
                <a:gd name="T5" fmla="*/ 6057 h 14"/>
                <a:gd name="T6" fmla="*/ 208 w 19"/>
                <a:gd name="T7" fmla="*/ 0 h 14"/>
                <a:gd name="T8" fmla="*/ 281 w 19"/>
                <a:gd name="T9" fmla="*/ 10013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39134" name="Freeform 220"/>
            <p:cNvSpPr>
              <a:spLocks/>
            </p:cNvSpPr>
            <p:nvPr/>
          </p:nvSpPr>
          <p:spPr bwMode="auto">
            <a:xfrm>
              <a:off x="5625" y="3008"/>
              <a:ext cx="22" cy="14"/>
            </a:xfrm>
            <a:custGeom>
              <a:avLst/>
              <a:gdLst>
                <a:gd name="T0" fmla="*/ 54 w 21"/>
                <a:gd name="T1" fmla="*/ 426 h 12"/>
                <a:gd name="T2" fmla="*/ 69 w 21"/>
                <a:gd name="T3" fmla="*/ 0 h 12"/>
                <a:gd name="T4" fmla="*/ 0 w 21"/>
                <a:gd name="T5" fmla="*/ 426 h 12"/>
                <a:gd name="T6" fmla="*/ 0 w 21"/>
                <a:gd name="T7" fmla="*/ 775 h 12"/>
                <a:gd name="T8" fmla="*/ 54 w 21"/>
                <a:gd name="T9" fmla="*/ 426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39135" name="Freeform 221"/>
            <p:cNvSpPr>
              <a:spLocks/>
            </p:cNvSpPr>
            <p:nvPr/>
          </p:nvSpPr>
          <p:spPr bwMode="auto">
            <a:xfrm>
              <a:off x="5355" y="3096"/>
              <a:ext cx="39" cy="43"/>
            </a:xfrm>
            <a:custGeom>
              <a:avLst/>
              <a:gdLst>
                <a:gd name="T0" fmla="*/ 640 w 35"/>
                <a:gd name="T1" fmla="*/ 9040 h 35"/>
                <a:gd name="T2" fmla="*/ 515 w 35"/>
                <a:gd name="T3" fmla="*/ 9040 h 35"/>
                <a:gd name="T4" fmla="*/ 300 w 35"/>
                <a:gd name="T5" fmla="*/ 5386 h 35"/>
                <a:gd name="T6" fmla="*/ 4 w 35"/>
                <a:gd name="T7" fmla="*/ 2364 h 35"/>
                <a:gd name="T8" fmla="*/ 0 w 35"/>
                <a:gd name="T9" fmla="*/ 0 h 35"/>
                <a:gd name="T10" fmla="*/ 156 w 35"/>
                <a:gd name="T11" fmla="*/ 1924 h 35"/>
                <a:gd name="T12" fmla="*/ 351 w 35"/>
                <a:gd name="T13" fmla="*/ 4345 h 35"/>
                <a:gd name="T14" fmla="*/ 515 w 35"/>
                <a:gd name="T15" fmla="*/ 6617 h 35"/>
                <a:gd name="T16" fmla="*/ 640 w 35"/>
                <a:gd name="T17" fmla="*/ 904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39136" name="Freeform 222"/>
            <p:cNvSpPr>
              <a:spLocks/>
            </p:cNvSpPr>
            <p:nvPr/>
          </p:nvSpPr>
          <p:spPr bwMode="auto">
            <a:xfrm>
              <a:off x="5129" y="3543"/>
              <a:ext cx="198" cy="132"/>
            </a:xfrm>
            <a:custGeom>
              <a:avLst/>
              <a:gdLst>
                <a:gd name="T0" fmla="*/ 2363 w 177"/>
                <a:gd name="T1" fmla="*/ 16474 h 107"/>
                <a:gd name="T2" fmla="*/ 2279 w 177"/>
                <a:gd name="T3" fmla="*/ 13869 h 107"/>
                <a:gd name="T4" fmla="*/ 2218 w 177"/>
                <a:gd name="T5" fmla="*/ 13869 h 107"/>
                <a:gd name="T6" fmla="*/ 2137 w 177"/>
                <a:gd name="T7" fmla="*/ 14481 h 107"/>
                <a:gd name="T8" fmla="*/ 2279 w 177"/>
                <a:gd name="T9" fmla="*/ 17292 h 107"/>
                <a:gd name="T10" fmla="*/ 1997 w 177"/>
                <a:gd name="T11" fmla="*/ 18559 h 107"/>
                <a:gd name="T12" fmla="*/ 1854 w 177"/>
                <a:gd name="T13" fmla="*/ 18559 h 107"/>
                <a:gd name="T14" fmla="*/ 1785 w 177"/>
                <a:gd name="T15" fmla="*/ 20787 h 107"/>
                <a:gd name="T16" fmla="*/ 1688 w 177"/>
                <a:gd name="T17" fmla="*/ 22499 h 107"/>
                <a:gd name="T18" fmla="*/ 1657 w 177"/>
                <a:gd name="T19" fmla="*/ 22499 h 107"/>
                <a:gd name="T20" fmla="*/ 1262 w 177"/>
                <a:gd name="T21" fmla="*/ 27451 h 107"/>
                <a:gd name="T22" fmla="*/ 521 w 177"/>
                <a:gd name="T23" fmla="*/ 31004 h 107"/>
                <a:gd name="T24" fmla="*/ 368 w 177"/>
                <a:gd name="T25" fmla="*/ 30425 h 107"/>
                <a:gd name="T26" fmla="*/ 136 w 177"/>
                <a:gd name="T27" fmla="*/ 29570 h 107"/>
                <a:gd name="T28" fmla="*/ 0 w 177"/>
                <a:gd name="T29" fmla="*/ 29039 h 107"/>
                <a:gd name="T30" fmla="*/ 2 w 177"/>
                <a:gd name="T31" fmla="*/ 28244 h 107"/>
                <a:gd name="T32" fmla="*/ 0 w 177"/>
                <a:gd name="T33" fmla="*/ 27451 h 107"/>
                <a:gd name="T34" fmla="*/ 170 w 177"/>
                <a:gd name="T35" fmla="*/ 26037 h 107"/>
                <a:gd name="T36" fmla="*/ 213 w 177"/>
                <a:gd name="T37" fmla="*/ 25644 h 107"/>
                <a:gd name="T38" fmla="*/ 329 w 177"/>
                <a:gd name="T39" fmla="*/ 25071 h 107"/>
                <a:gd name="T40" fmla="*/ 466 w 177"/>
                <a:gd name="T41" fmla="*/ 22499 h 107"/>
                <a:gd name="T42" fmla="*/ 625 w 177"/>
                <a:gd name="T43" fmla="*/ 22038 h 107"/>
                <a:gd name="T44" fmla="*/ 815 w 177"/>
                <a:gd name="T45" fmla="*/ 20787 h 107"/>
                <a:gd name="T46" fmla="*/ 1219 w 177"/>
                <a:gd name="T47" fmla="*/ 17864 h 107"/>
                <a:gd name="T48" fmla="*/ 1364 w 177"/>
                <a:gd name="T49" fmla="*/ 17292 h 107"/>
                <a:gd name="T50" fmla="*/ 1918 w 177"/>
                <a:gd name="T51" fmla="*/ 13869 h 107"/>
                <a:gd name="T52" fmla="*/ 2212 w 177"/>
                <a:gd name="T53" fmla="*/ 11984 h 107"/>
                <a:gd name="T54" fmla="*/ 2544 w 177"/>
                <a:gd name="T55" fmla="*/ 9082 h 107"/>
                <a:gd name="T56" fmla="*/ 2459 w 177"/>
                <a:gd name="T57" fmla="*/ 9082 h 107"/>
                <a:gd name="T58" fmla="*/ 2751 w 177"/>
                <a:gd name="T59" fmla="*/ 6383 h 107"/>
                <a:gd name="T60" fmla="*/ 3304 w 177"/>
                <a:gd name="T61" fmla="*/ 0 h 107"/>
                <a:gd name="T62" fmla="*/ 3470 w 177"/>
                <a:gd name="T63" fmla="*/ 0 h 107"/>
                <a:gd name="T64" fmla="*/ 3355 w 177"/>
                <a:gd name="T65" fmla="*/ 1377 h 107"/>
                <a:gd name="T66" fmla="*/ 3304 w 177"/>
                <a:gd name="T67" fmla="*/ 3518 h 107"/>
                <a:gd name="T68" fmla="*/ 3618 w 177"/>
                <a:gd name="T69" fmla="*/ 2312 h 107"/>
                <a:gd name="T70" fmla="*/ 3562 w 177"/>
                <a:gd name="T71" fmla="*/ 2852 h 107"/>
                <a:gd name="T72" fmla="*/ 3618 w 177"/>
                <a:gd name="T73" fmla="*/ 3518 h 107"/>
                <a:gd name="T74" fmla="*/ 3562 w 177"/>
                <a:gd name="T75" fmla="*/ 3518 h 107"/>
                <a:gd name="T76" fmla="*/ 3636 w 177"/>
                <a:gd name="T77" fmla="*/ 3518 h 107"/>
                <a:gd name="T78" fmla="*/ 3498 w 177"/>
                <a:gd name="T79" fmla="*/ 5354 h 107"/>
                <a:gd name="T80" fmla="*/ 3104 w 177"/>
                <a:gd name="T81" fmla="*/ 9082 h 107"/>
                <a:gd name="T82" fmla="*/ 2751 w 177"/>
                <a:gd name="T83" fmla="*/ 13137 h 107"/>
                <a:gd name="T84" fmla="*/ 2544 w 177"/>
                <a:gd name="T85" fmla="*/ 13869 h 107"/>
                <a:gd name="T86" fmla="*/ 2544 w 177"/>
                <a:gd name="T87" fmla="*/ 15044 h 107"/>
                <a:gd name="T88" fmla="*/ 2363 w 177"/>
                <a:gd name="T89" fmla="*/ 15044 h 107"/>
                <a:gd name="T90" fmla="*/ 2544 w 177"/>
                <a:gd name="T91" fmla="*/ 16048 h 107"/>
                <a:gd name="T92" fmla="*/ 2544 w 177"/>
                <a:gd name="T93" fmla="*/ 17292 h 107"/>
                <a:gd name="T94" fmla="*/ 2363 w 177"/>
                <a:gd name="T95" fmla="*/ 16474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39137" name="Freeform 223"/>
            <p:cNvSpPr>
              <a:spLocks/>
            </p:cNvSpPr>
            <p:nvPr/>
          </p:nvSpPr>
          <p:spPr bwMode="auto">
            <a:xfrm>
              <a:off x="5333" y="3409"/>
              <a:ext cx="113" cy="157"/>
            </a:xfrm>
            <a:custGeom>
              <a:avLst/>
              <a:gdLst>
                <a:gd name="T0" fmla="*/ 238 w 101"/>
                <a:gd name="T1" fmla="*/ 26155 h 127"/>
                <a:gd name="T2" fmla="*/ 373 w 101"/>
                <a:gd name="T3" fmla="*/ 28803 h 127"/>
                <a:gd name="T4" fmla="*/ 467 w 101"/>
                <a:gd name="T5" fmla="*/ 31153 h 127"/>
                <a:gd name="T6" fmla="*/ 0 w 101"/>
                <a:gd name="T7" fmla="*/ 37732 h 127"/>
                <a:gd name="T8" fmla="*/ 4 w 101"/>
                <a:gd name="T9" fmla="*/ 39044 h 127"/>
                <a:gd name="T10" fmla="*/ 522 w 101"/>
                <a:gd name="T11" fmla="*/ 34781 h 127"/>
                <a:gd name="T12" fmla="*/ 977 w 101"/>
                <a:gd name="T13" fmla="*/ 31153 h 127"/>
                <a:gd name="T14" fmla="*/ 1223 w 101"/>
                <a:gd name="T15" fmla="*/ 26899 h 127"/>
                <a:gd name="T16" fmla="*/ 1546 w 101"/>
                <a:gd name="T17" fmla="*/ 25200 h 127"/>
                <a:gd name="T18" fmla="*/ 1713 w 101"/>
                <a:gd name="T19" fmla="*/ 23148 h 127"/>
                <a:gd name="T20" fmla="*/ 2094 w 101"/>
                <a:gd name="T21" fmla="*/ 17114 h 127"/>
                <a:gd name="T22" fmla="*/ 2071 w 101"/>
                <a:gd name="T23" fmla="*/ 17114 h 127"/>
                <a:gd name="T24" fmla="*/ 1713 w 101"/>
                <a:gd name="T25" fmla="*/ 18725 h 127"/>
                <a:gd name="T26" fmla="*/ 1368 w 101"/>
                <a:gd name="T27" fmla="*/ 16717 h 127"/>
                <a:gd name="T28" fmla="*/ 1452 w 101"/>
                <a:gd name="T29" fmla="*/ 11708 h 127"/>
                <a:gd name="T30" fmla="*/ 1348 w 101"/>
                <a:gd name="T31" fmla="*/ 14474 h 127"/>
                <a:gd name="T32" fmla="*/ 1146 w 101"/>
                <a:gd name="T33" fmla="*/ 12870 h 127"/>
                <a:gd name="T34" fmla="*/ 1223 w 101"/>
                <a:gd name="T35" fmla="*/ 11708 h 127"/>
                <a:gd name="T36" fmla="*/ 1348 w 101"/>
                <a:gd name="T37" fmla="*/ 7060 h 127"/>
                <a:gd name="T38" fmla="*/ 1368 w 101"/>
                <a:gd name="T39" fmla="*/ 5013 h 127"/>
                <a:gd name="T40" fmla="*/ 1348 w 101"/>
                <a:gd name="T41" fmla="*/ 5013 h 127"/>
                <a:gd name="T42" fmla="*/ 1223 w 101"/>
                <a:gd name="T43" fmla="*/ 2246 h 127"/>
                <a:gd name="T44" fmla="*/ 1104 w 101"/>
                <a:gd name="T45" fmla="*/ 2 h 127"/>
                <a:gd name="T46" fmla="*/ 1104 w 101"/>
                <a:gd name="T47" fmla="*/ 0 h 127"/>
                <a:gd name="T48" fmla="*/ 1089 w 101"/>
                <a:gd name="T49" fmla="*/ 4244 h 127"/>
                <a:gd name="T50" fmla="*/ 1104 w 101"/>
                <a:gd name="T51" fmla="*/ 5711 h 127"/>
                <a:gd name="T52" fmla="*/ 1089 w 101"/>
                <a:gd name="T53" fmla="*/ 10214 h 127"/>
                <a:gd name="T54" fmla="*/ 1089 w 101"/>
                <a:gd name="T55" fmla="*/ 8018 h 127"/>
                <a:gd name="T56" fmla="*/ 1104 w 101"/>
                <a:gd name="T57" fmla="*/ 9316 h 127"/>
                <a:gd name="T58" fmla="*/ 1104 w 101"/>
                <a:gd name="T59" fmla="*/ 10214 h 127"/>
                <a:gd name="T60" fmla="*/ 1089 w 101"/>
                <a:gd name="T61" fmla="*/ 11708 h 127"/>
                <a:gd name="T62" fmla="*/ 1013 w 101"/>
                <a:gd name="T63" fmla="*/ 13844 h 127"/>
                <a:gd name="T64" fmla="*/ 1104 w 101"/>
                <a:gd name="T65" fmla="*/ 13844 h 127"/>
                <a:gd name="T66" fmla="*/ 1089 w 101"/>
                <a:gd name="T67" fmla="*/ 15147 h 127"/>
                <a:gd name="T68" fmla="*/ 977 w 101"/>
                <a:gd name="T69" fmla="*/ 17114 h 127"/>
                <a:gd name="T70" fmla="*/ 688 w 101"/>
                <a:gd name="T71" fmla="*/ 23148 h 127"/>
                <a:gd name="T72" fmla="*/ 238 w 101"/>
                <a:gd name="T73" fmla="*/ 26155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39138" name="Freeform 224"/>
            <p:cNvSpPr>
              <a:spLocks/>
            </p:cNvSpPr>
            <p:nvPr/>
          </p:nvSpPr>
          <p:spPr bwMode="auto">
            <a:xfrm>
              <a:off x="5129" y="3681"/>
              <a:ext cx="11" cy="5"/>
            </a:xfrm>
            <a:custGeom>
              <a:avLst/>
              <a:gdLst>
                <a:gd name="T0" fmla="*/ 1965 w 9"/>
                <a:gd name="T1" fmla="*/ 930 h 4"/>
                <a:gd name="T2" fmla="*/ 1965 w 9"/>
                <a:gd name="T3" fmla="*/ 0 h 4"/>
                <a:gd name="T4" fmla="*/ 881 w 9"/>
                <a:gd name="T5" fmla="*/ 0 h 4"/>
                <a:gd name="T6" fmla="*/ 0 w 9"/>
                <a:gd name="T7" fmla="*/ 1451 h 4"/>
                <a:gd name="T8" fmla="*/ 1965 w 9"/>
                <a:gd name="T9" fmla="*/ 930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39139" name="Freeform 225"/>
            <p:cNvSpPr>
              <a:spLocks/>
            </p:cNvSpPr>
            <p:nvPr/>
          </p:nvSpPr>
          <p:spPr bwMode="auto">
            <a:xfrm>
              <a:off x="3471" y="3111"/>
              <a:ext cx="9" cy="9"/>
            </a:xfrm>
            <a:custGeom>
              <a:avLst/>
              <a:gdLst>
                <a:gd name="T0" fmla="*/ 2561 w 7"/>
                <a:gd name="T1" fmla="*/ 0 h 7"/>
                <a:gd name="T2" fmla="*/ 0 w 7"/>
                <a:gd name="T3" fmla="*/ 6057 h 7"/>
                <a:gd name="T4" fmla="*/ 6057 w 7"/>
                <a:gd name="T5" fmla="*/ 3293 h 7"/>
                <a:gd name="T6" fmla="*/ 2561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9140" name="Freeform 226"/>
            <p:cNvSpPr>
              <a:spLocks/>
            </p:cNvSpPr>
            <p:nvPr/>
          </p:nvSpPr>
          <p:spPr bwMode="auto">
            <a:xfrm>
              <a:off x="5317" y="2853"/>
              <a:ext cx="20" cy="13"/>
            </a:xfrm>
            <a:custGeom>
              <a:avLst/>
              <a:gdLst>
                <a:gd name="T0" fmla="*/ 308 w 18"/>
                <a:gd name="T1" fmla="*/ 968 h 11"/>
                <a:gd name="T2" fmla="*/ 308 w 18"/>
                <a:gd name="T3" fmla="*/ 819 h 11"/>
                <a:gd name="T4" fmla="*/ 2 w 18"/>
                <a:gd name="T5" fmla="*/ 0 h 11"/>
                <a:gd name="T6" fmla="*/ 0 w 18"/>
                <a:gd name="T7" fmla="*/ 586 h 11"/>
                <a:gd name="T8" fmla="*/ 308 w 18"/>
                <a:gd name="T9" fmla="*/ 968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39141" name="Freeform 227"/>
            <p:cNvSpPr>
              <a:spLocks/>
            </p:cNvSpPr>
            <p:nvPr/>
          </p:nvSpPr>
          <p:spPr bwMode="auto">
            <a:xfrm>
              <a:off x="5269" y="2794"/>
              <a:ext cx="16" cy="17"/>
            </a:xfrm>
            <a:custGeom>
              <a:avLst/>
              <a:gdLst>
                <a:gd name="T0" fmla="*/ 0 w 14"/>
                <a:gd name="T1" fmla="*/ 0 h 14"/>
                <a:gd name="T2" fmla="*/ 514 w 14"/>
                <a:gd name="T3" fmla="*/ 2777 h 14"/>
                <a:gd name="T4" fmla="*/ 2 w 14"/>
                <a:gd name="T5" fmla="*/ 1981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39142" name="Freeform 228"/>
            <p:cNvSpPr>
              <a:spLocks/>
            </p:cNvSpPr>
            <p:nvPr/>
          </p:nvSpPr>
          <p:spPr bwMode="auto">
            <a:xfrm>
              <a:off x="5346" y="2873"/>
              <a:ext cx="12" cy="15"/>
            </a:xfrm>
            <a:custGeom>
              <a:avLst/>
              <a:gdLst>
                <a:gd name="T0" fmla="*/ 106 w 11"/>
                <a:gd name="T1" fmla="*/ 5016 h 12"/>
                <a:gd name="T2" fmla="*/ 0 w 11"/>
                <a:gd name="T3" fmla="*/ 2170 h 12"/>
                <a:gd name="T4" fmla="*/ 0 w 11"/>
                <a:gd name="T5" fmla="*/ 0 h 12"/>
                <a:gd name="T6" fmla="*/ 106 w 11"/>
                <a:gd name="T7" fmla="*/ 4239 h 12"/>
                <a:gd name="T8" fmla="*/ 106 w 11"/>
                <a:gd name="T9" fmla="*/ 5016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39143" name="Freeform 229"/>
            <p:cNvSpPr>
              <a:spLocks/>
            </p:cNvSpPr>
            <p:nvPr/>
          </p:nvSpPr>
          <p:spPr bwMode="auto">
            <a:xfrm>
              <a:off x="5279" y="2826"/>
              <a:ext cx="8" cy="9"/>
            </a:xfrm>
            <a:custGeom>
              <a:avLst/>
              <a:gdLst>
                <a:gd name="T0" fmla="*/ 243 w 7"/>
                <a:gd name="T1" fmla="*/ 6057 h 7"/>
                <a:gd name="T2" fmla="*/ 186 w 7"/>
                <a:gd name="T3" fmla="*/ 0 h 7"/>
                <a:gd name="T4" fmla="*/ 0 w 7"/>
                <a:gd name="T5" fmla="*/ 2561 h 7"/>
                <a:gd name="T6" fmla="*/ 3 w 7"/>
                <a:gd name="T7" fmla="*/ 4234 h 7"/>
                <a:gd name="T8" fmla="*/ 243 w 7"/>
                <a:gd name="T9" fmla="*/ 605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39144" name="Freeform 230"/>
            <p:cNvSpPr>
              <a:spLocks/>
            </p:cNvSpPr>
            <p:nvPr/>
          </p:nvSpPr>
          <p:spPr bwMode="auto">
            <a:xfrm>
              <a:off x="5337" y="2832"/>
              <a:ext cx="9" cy="29"/>
            </a:xfrm>
            <a:custGeom>
              <a:avLst/>
              <a:gdLst>
                <a:gd name="T0" fmla="*/ 0 w 8"/>
                <a:gd name="T1" fmla="*/ 0 h 24"/>
                <a:gd name="T2" fmla="*/ 179 w 8"/>
                <a:gd name="T3" fmla="*/ 4035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9145" name="Freeform 231"/>
            <p:cNvSpPr>
              <a:spLocks/>
            </p:cNvSpPr>
            <p:nvPr/>
          </p:nvSpPr>
          <p:spPr bwMode="auto">
            <a:xfrm>
              <a:off x="5302" y="2817"/>
              <a:ext cx="23" cy="18"/>
            </a:xfrm>
            <a:custGeom>
              <a:avLst/>
              <a:gdLst>
                <a:gd name="T0" fmla="*/ 61 w 22"/>
                <a:gd name="T1" fmla="*/ 12492 h 14"/>
                <a:gd name="T2" fmla="*/ 70 w 22"/>
                <a:gd name="T3" fmla="*/ 12492 h 14"/>
                <a:gd name="T4" fmla="*/ 45 w 22"/>
                <a:gd name="T5" fmla="*/ 6057 h 14"/>
                <a:gd name="T6" fmla="*/ 0 w 22"/>
                <a:gd name="T7" fmla="*/ 0 h 14"/>
                <a:gd name="T8" fmla="*/ 10 w 22"/>
                <a:gd name="T9" fmla="*/ 6057 h 14"/>
                <a:gd name="T10" fmla="*/ 61 w 22"/>
                <a:gd name="T11" fmla="*/ 12492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39146" name="Freeform 232"/>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9147" name="Freeform 233"/>
            <p:cNvSpPr>
              <a:spLocks/>
            </p:cNvSpPr>
            <p:nvPr/>
          </p:nvSpPr>
          <p:spPr bwMode="auto">
            <a:xfrm>
              <a:off x="5420" y="2972"/>
              <a:ext cx="11" cy="21"/>
            </a:xfrm>
            <a:custGeom>
              <a:avLst/>
              <a:gdLst>
                <a:gd name="T0" fmla="*/ 1965 w 9"/>
                <a:gd name="T1" fmla="*/ 4441 h 17"/>
                <a:gd name="T2" fmla="*/ 1965 w 9"/>
                <a:gd name="T3" fmla="*/ 2356 h 17"/>
                <a:gd name="T4" fmla="*/ 1965 w 9"/>
                <a:gd name="T5" fmla="*/ 2356 h 17"/>
                <a:gd name="T6" fmla="*/ 1077 w 9"/>
                <a:gd name="T7" fmla="*/ 0 h 17"/>
                <a:gd name="T8" fmla="*/ 0 w 9"/>
                <a:gd name="T9" fmla="*/ 5156 h 17"/>
                <a:gd name="T10" fmla="*/ 1965 w 9"/>
                <a:gd name="T11" fmla="*/ 4441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39148" name="Freeform 234"/>
            <p:cNvSpPr>
              <a:spLocks/>
            </p:cNvSpPr>
            <p:nvPr/>
          </p:nvSpPr>
          <p:spPr bwMode="auto">
            <a:xfrm>
              <a:off x="5431" y="2999"/>
              <a:ext cx="5" cy="12"/>
            </a:xfrm>
            <a:custGeom>
              <a:avLst/>
              <a:gdLst>
                <a:gd name="T0" fmla="*/ 5 w 5"/>
                <a:gd name="T1" fmla="*/ 20671 h 9"/>
                <a:gd name="T2" fmla="*/ 0 w 5"/>
                <a:gd name="T3" fmla="*/ 20671 h 9"/>
                <a:gd name="T4" fmla="*/ 0 w 5"/>
                <a:gd name="T5" fmla="*/ 0 h 9"/>
                <a:gd name="T6" fmla="*/ 5 w 5"/>
                <a:gd name="T7" fmla="*/ 20671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39149" name="Freeform 235"/>
            <p:cNvSpPr>
              <a:spLocks/>
            </p:cNvSpPr>
            <p:nvPr/>
          </p:nvSpPr>
          <p:spPr bwMode="auto">
            <a:xfrm>
              <a:off x="5443" y="3002"/>
              <a:ext cx="1" cy="9"/>
            </a:xfrm>
            <a:custGeom>
              <a:avLst/>
              <a:gdLst>
                <a:gd name="T0" fmla="*/ 0 w 1"/>
                <a:gd name="T1" fmla="*/ 0 h 7"/>
                <a:gd name="T2" fmla="*/ 0 w 1"/>
                <a:gd name="T3" fmla="*/ 6057 h 7"/>
                <a:gd name="T4" fmla="*/ 0 w 1"/>
                <a:gd name="T5" fmla="*/ 4234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39150" name="Freeform 236"/>
            <p:cNvSpPr>
              <a:spLocks/>
            </p:cNvSpPr>
            <p:nvPr/>
          </p:nvSpPr>
          <p:spPr bwMode="auto">
            <a:xfrm>
              <a:off x="5446" y="3060"/>
              <a:ext cx="6" cy="6"/>
            </a:xfrm>
            <a:custGeom>
              <a:avLst/>
              <a:gdLst>
                <a:gd name="T0" fmla="*/ 642 w 5"/>
                <a:gd name="T1" fmla="*/ 446 h 5"/>
                <a:gd name="T2" fmla="*/ 642 w 5"/>
                <a:gd name="T3" fmla="*/ 0 h 5"/>
                <a:gd name="T4" fmla="*/ 0 w 5"/>
                <a:gd name="T5" fmla="*/ 642 h 5"/>
                <a:gd name="T6" fmla="*/ 642 w 5"/>
                <a:gd name="T7" fmla="*/ 446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39151" name="Freeform 237"/>
            <p:cNvSpPr>
              <a:spLocks/>
            </p:cNvSpPr>
            <p:nvPr/>
          </p:nvSpPr>
          <p:spPr bwMode="auto">
            <a:xfrm>
              <a:off x="1619" y="3774"/>
              <a:ext cx="24" cy="24"/>
            </a:xfrm>
            <a:custGeom>
              <a:avLst/>
              <a:gdLst>
                <a:gd name="T0" fmla="*/ 767 w 21"/>
                <a:gd name="T1" fmla="*/ 4013 h 19"/>
                <a:gd name="T2" fmla="*/ 619 w 21"/>
                <a:gd name="T3" fmla="*/ 2687 h 19"/>
                <a:gd name="T4" fmla="*/ 450 w 21"/>
                <a:gd name="T5" fmla="*/ 2687 h 19"/>
                <a:gd name="T6" fmla="*/ 363 w 21"/>
                <a:gd name="T7" fmla="*/ 1684 h 19"/>
                <a:gd name="T8" fmla="*/ 186 w 21"/>
                <a:gd name="T9" fmla="*/ 0 h 19"/>
                <a:gd name="T10" fmla="*/ 186 w 21"/>
                <a:gd name="T11" fmla="*/ 4013 h 19"/>
                <a:gd name="T12" fmla="*/ 0 w 21"/>
                <a:gd name="T13" fmla="*/ 6512 h 19"/>
                <a:gd name="T14" fmla="*/ 186 w 21"/>
                <a:gd name="T15" fmla="*/ 10391 h 19"/>
                <a:gd name="T16" fmla="*/ 243 w 21"/>
                <a:gd name="T17" fmla="*/ 8088 h 19"/>
                <a:gd name="T18" fmla="*/ 363 w 21"/>
                <a:gd name="T19" fmla="*/ 8088 h 19"/>
                <a:gd name="T20" fmla="*/ 363 w 21"/>
                <a:gd name="T21" fmla="*/ 6512 h 19"/>
                <a:gd name="T22" fmla="*/ 767 w 21"/>
                <a:gd name="T23" fmla="*/ 4013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39152" name="Freeform 238"/>
            <p:cNvSpPr>
              <a:spLocks/>
            </p:cNvSpPr>
            <p:nvPr/>
          </p:nvSpPr>
          <p:spPr bwMode="auto">
            <a:xfrm>
              <a:off x="1598" y="3778"/>
              <a:ext cx="21" cy="13"/>
            </a:xfrm>
            <a:custGeom>
              <a:avLst/>
              <a:gdLst>
                <a:gd name="T0" fmla="*/ 103 w 19"/>
                <a:gd name="T1" fmla="*/ 355 h 11"/>
                <a:gd name="T2" fmla="*/ 3 w 19"/>
                <a:gd name="T3" fmla="*/ 0 h 11"/>
                <a:gd name="T4" fmla="*/ 281 w 19"/>
                <a:gd name="T5" fmla="*/ 0 h 11"/>
                <a:gd name="T6" fmla="*/ 170 w 19"/>
                <a:gd name="T7" fmla="*/ 819 h 11"/>
                <a:gd name="T8" fmla="*/ 0 w 19"/>
                <a:gd name="T9" fmla="*/ 968 h 11"/>
                <a:gd name="T10" fmla="*/ 103 w 19"/>
                <a:gd name="T11" fmla="*/ 586 h 11"/>
                <a:gd name="T12" fmla="*/ 3 w 19"/>
                <a:gd name="T13" fmla="*/ 586 h 11"/>
                <a:gd name="T14" fmla="*/ 103 w 19"/>
                <a:gd name="T15" fmla="*/ 355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39153" name="Freeform 239"/>
            <p:cNvSpPr>
              <a:spLocks/>
            </p:cNvSpPr>
            <p:nvPr/>
          </p:nvSpPr>
          <p:spPr bwMode="auto">
            <a:xfrm>
              <a:off x="2718" y="3022"/>
              <a:ext cx="237" cy="263"/>
            </a:xfrm>
            <a:custGeom>
              <a:avLst/>
              <a:gdLst>
                <a:gd name="T0" fmla="*/ 2907 w 211"/>
                <a:gd name="T1" fmla="*/ 46706 h 212"/>
                <a:gd name="T2" fmla="*/ 2907 w 211"/>
                <a:gd name="T3" fmla="*/ 38104 h 212"/>
                <a:gd name="T4" fmla="*/ 2963 w 211"/>
                <a:gd name="T5" fmla="*/ 30348 h 212"/>
                <a:gd name="T6" fmla="*/ 3265 w 211"/>
                <a:gd name="T7" fmla="*/ 30348 h 212"/>
                <a:gd name="T8" fmla="*/ 3344 w 211"/>
                <a:gd name="T9" fmla="*/ 24759 h 212"/>
                <a:gd name="T10" fmla="*/ 3344 w 211"/>
                <a:gd name="T11" fmla="*/ 18955 h 212"/>
                <a:gd name="T12" fmla="*/ 3344 w 211"/>
                <a:gd name="T13" fmla="*/ 13706 h 212"/>
                <a:gd name="T14" fmla="*/ 3344 w 211"/>
                <a:gd name="T15" fmla="*/ 8003 h 212"/>
                <a:gd name="T16" fmla="*/ 3756 w 211"/>
                <a:gd name="T17" fmla="*/ 8003 h 212"/>
                <a:gd name="T18" fmla="*/ 4136 w 211"/>
                <a:gd name="T19" fmla="*/ 6530 h 212"/>
                <a:gd name="T20" fmla="*/ 4313 w 211"/>
                <a:gd name="T21" fmla="*/ 8906 h 212"/>
                <a:gd name="T22" fmla="*/ 4588 w 211"/>
                <a:gd name="T23" fmla="*/ 6530 h 212"/>
                <a:gd name="T24" fmla="*/ 4856 w 211"/>
                <a:gd name="T25" fmla="*/ 4665 h 212"/>
                <a:gd name="T26" fmla="*/ 4484 w 211"/>
                <a:gd name="T27" fmla="*/ 3031 h 212"/>
                <a:gd name="T28" fmla="*/ 4199 w 211"/>
                <a:gd name="T29" fmla="*/ 4243 h 212"/>
                <a:gd name="T30" fmla="*/ 3667 w 211"/>
                <a:gd name="T31" fmla="*/ 4665 h 212"/>
                <a:gd name="T32" fmla="*/ 3144 w 211"/>
                <a:gd name="T33" fmla="*/ 6530 h 212"/>
                <a:gd name="T34" fmla="*/ 2804 w 211"/>
                <a:gd name="T35" fmla="*/ 4665 h 212"/>
                <a:gd name="T36" fmla="*/ 2492 w 211"/>
                <a:gd name="T37" fmla="*/ 4243 h 212"/>
                <a:gd name="T38" fmla="*/ 2392 w 211"/>
                <a:gd name="T39" fmla="*/ 2443 h 212"/>
                <a:gd name="T40" fmla="*/ 1976 w 211"/>
                <a:gd name="T41" fmla="*/ 2443 h 212"/>
                <a:gd name="T42" fmla="*/ 1604 w 211"/>
                <a:gd name="T43" fmla="*/ 2443 h 212"/>
                <a:gd name="T44" fmla="*/ 1159 w 211"/>
                <a:gd name="T45" fmla="*/ 2443 h 212"/>
                <a:gd name="T46" fmla="*/ 769 w 211"/>
                <a:gd name="T47" fmla="*/ 2443 h 212"/>
                <a:gd name="T48" fmla="*/ 509 w 211"/>
                <a:gd name="T49" fmla="*/ 0 h 212"/>
                <a:gd name="T50" fmla="*/ 3 w 211"/>
                <a:gd name="T51" fmla="*/ 1279 h 212"/>
                <a:gd name="T52" fmla="*/ 0 w 211"/>
                <a:gd name="T53" fmla="*/ 4665 h 212"/>
                <a:gd name="T54" fmla="*/ 280 w 211"/>
                <a:gd name="T55" fmla="*/ 12665 h 212"/>
                <a:gd name="T56" fmla="*/ 509 w 211"/>
                <a:gd name="T57" fmla="*/ 19958 h 212"/>
                <a:gd name="T58" fmla="*/ 769 w 211"/>
                <a:gd name="T59" fmla="*/ 26997 h 212"/>
                <a:gd name="T60" fmla="*/ 1008 w 211"/>
                <a:gd name="T61" fmla="*/ 33784 h 212"/>
                <a:gd name="T62" fmla="*/ 1045 w 211"/>
                <a:gd name="T63" fmla="*/ 37402 h 212"/>
                <a:gd name="T64" fmla="*/ 930 w 211"/>
                <a:gd name="T65" fmla="*/ 36505 h 212"/>
                <a:gd name="T66" fmla="*/ 1008 w 211"/>
                <a:gd name="T67" fmla="*/ 43777 h 212"/>
                <a:gd name="T68" fmla="*/ 1045 w 211"/>
                <a:gd name="T69" fmla="*/ 49198 h 212"/>
                <a:gd name="T70" fmla="*/ 1159 w 211"/>
                <a:gd name="T71" fmla="*/ 55696 h 212"/>
                <a:gd name="T72" fmla="*/ 1187 w 211"/>
                <a:gd name="T73" fmla="*/ 61977 h 212"/>
                <a:gd name="T74" fmla="*/ 1448 w 211"/>
                <a:gd name="T75" fmla="*/ 65787 h 212"/>
                <a:gd name="T76" fmla="*/ 1604 w 211"/>
                <a:gd name="T77" fmla="*/ 70243 h 212"/>
                <a:gd name="T78" fmla="*/ 1759 w 211"/>
                <a:gd name="T79" fmla="*/ 66833 h 212"/>
                <a:gd name="T80" fmla="*/ 1896 w 211"/>
                <a:gd name="T81" fmla="*/ 70243 h 212"/>
                <a:gd name="T82" fmla="*/ 2492 w 211"/>
                <a:gd name="T83" fmla="*/ 71409 h 212"/>
                <a:gd name="T84" fmla="*/ 2804 w 211"/>
                <a:gd name="T85" fmla="*/ 69095 h 212"/>
                <a:gd name="T86" fmla="*/ 2804 w 211"/>
                <a:gd name="T87" fmla="*/ 63761 h 212"/>
                <a:gd name="T88" fmla="*/ 2818 w 211"/>
                <a:gd name="T89" fmla="*/ 57942 h 212"/>
                <a:gd name="T90" fmla="*/ 2818 w 211"/>
                <a:gd name="T91" fmla="*/ 52745 h 212"/>
                <a:gd name="T92" fmla="*/ 2907 w 211"/>
                <a:gd name="T93" fmla="*/ 46706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39154" name="Freeform 240"/>
            <p:cNvSpPr>
              <a:spLocks/>
            </p:cNvSpPr>
            <p:nvPr/>
          </p:nvSpPr>
          <p:spPr bwMode="auto">
            <a:xfrm>
              <a:off x="1299" y="2864"/>
              <a:ext cx="217" cy="290"/>
            </a:xfrm>
            <a:custGeom>
              <a:avLst/>
              <a:gdLst>
                <a:gd name="T0" fmla="*/ 2024 w 196"/>
                <a:gd name="T1" fmla="*/ 60481 h 234"/>
                <a:gd name="T2" fmla="*/ 2001 w 196"/>
                <a:gd name="T3" fmla="*/ 66706 h 234"/>
                <a:gd name="T4" fmla="*/ 1935 w 196"/>
                <a:gd name="T5" fmla="*/ 72739 h 234"/>
                <a:gd name="T6" fmla="*/ 1862 w 196"/>
                <a:gd name="T7" fmla="*/ 71430 h 234"/>
                <a:gd name="T8" fmla="*/ 1632 w 196"/>
                <a:gd name="T9" fmla="*/ 72739 h 234"/>
                <a:gd name="T10" fmla="*/ 1515 w 196"/>
                <a:gd name="T11" fmla="*/ 75065 h 234"/>
                <a:gd name="T12" fmla="*/ 1406 w 196"/>
                <a:gd name="T13" fmla="*/ 72183 h 234"/>
                <a:gd name="T14" fmla="*/ 1099 w 196"/>
                <a:gd name="T15" fmla="*/ 71430 h 234"/>
                <a:gd name="T16" fmla="*/ 1053 w 196"/>
                <a:gd name="T17" fmla="*/ 69880 h 234"/>
                <a:gd name="T18" fmla="*/ 867 w 196"/>
                <a:gd name="T19" fmla="*/ 76570 h 234"/>
                <a:gd name="T20" fmla="*/ 701 w 196"/>
                <a:gd name="T21" fmla="*/ 75065 h 234"/>
                <a:gd name="T22" fmla="*/ 572 w 196"/>
                <a:gd name="T23" fmla="*/ 70425 h 234"/>
                <a:gd name="T24" fmla="*/ 467 w 196"/>
                <a:gd name="T25" fmla="*/ 65327 h 234"/>
                <a:gd name="T26" fmla="*/ 415 w 196"/>
                <a:gd name="T27" fmla="*/ 59832 h 234"/>
                <a:gd name="T28" fmla="*/ 440 w 196"/>
                <a:gd name="T29" fmla="*/ 55670 h 234"/>
                <a:gd name="T30" fmla="*/ 293 w 196"/>
                <a:gd name="T31" fmla="*/ 51896 h 234"/>
                <a:gd name="T32" fmla="*/ 216 w 196"/>
                <a:gd name="T33" fmla="*/ 48278 h 234"/>
                <a:gd name="T34" fmla="*/ 130 w 196"/>
                <a:gd name="T35" fmla="*/ 44920 h 234"/>
                <a:gd name="T36" fmla="*/ 130 w 196"/>
                <a:gd name="T37" fmla="*/ 42683 h 234"/>
                <a:gd name="T38" fmla="*/ 254 w 196"/>
                <a:gd name="T39" fmla="*/ 38149 h 234"/>
                <a:gd name="T40" fmla="*/ 159 w 196"/>
                <a:gd name="T41" fmla="*/ 37398 h 234"/>
                <a:gd name="T42" fmla="*/ 130 w 196"/>
                <a:gd name="T43" fmla="*/ 32438 h 234"/>
                <a:gd name="T44" fmla="*/ 130 w 196"/>
                <a:gd name="T45" fmla="*/ 27386 h 234"/>
                <a:gd name="T46" fmla="*/ 159 w 196"/>
                <a:gd name="T47" fmla="*/ 24838 h 234"/>
                <a:gd name="T48" fmla="*/ 159 w 196"/>
                <a:gd name="T49" fmla="*/ 16849 h 234"/>
                <a:gd name="T50" fmla="*/ 254 w 196"/>
                <a:gd name="T51" fmla="*/ 15256 h 234"/>
                <a:gd name="T52" fmla="*/ 106 w 196"/>
                <a:gd name="T53" fmla="*/ 11366 h 234"/>
                <a:gd name="T54" fmla="*/ 0 w 196"/>
                <a:gd name="T55" fmla="*/ 6955 h 234"/>
                <a:gd name="T56" fmla="*/ 324 w 196"/>
                <a:gd name="T57" fmla="*/ 6955 h 234"/>
                <a:gd name="T58" fmla="*/ 415 w 196"/>
                <a:gd name="T59" fmla="*/ 5612 h 234"/>
                <a:gd name="T60" fmla="*/ 630 w 196"/>
                <a:gd name="T61" fmla="*/ 2948 h 234"/>
                <a:gd name="T62" fmla="*/ 810 w 196"/>
                <a:gd name="T63" fmla="*/ 0 h 234"/>
                <a:gd name="T64" fmla="*/ 983 w 196"/>
                <a:gd name="T65" fmla="*/ 0 h 234"/>
                <a:gd name="T66" fmla="*/ 1050 w 196"/>
                <a:gd name="T67" fmla="*/ 5612 h 234"/>
                <a:gd name="T68" fmla="*/ 1053 w 196"/>
                <a:gd name="T69" fmla="*/ 9933 h 234"/>
                <a:gd name="T70" fmla="*/ 1270 w 196"/>
                <a:gd name="T71" fmla="*/ 14921 h 234"/>
                <a:gd name="T72" fmla="*/ 1429 w 196"/>
                <a:gd name="T73" fmla="*/ 15256 h 234"/>
                <a:gd name="T74" fmla="*/ 1651 w 196"/>
                <a:gd name="T75" fmla="*/ 17831 h 234"/>
                <a:gd name="T76" fmla="*/ 1935 w 196"/>
                <a:gd name="T77" fmla="*/ 21635 h 234"/>
                <a:gd name="T78" fmla="*/ 2219 w 196"/>
                <a:gd name="T79" fmla="*/ 22917 h 234"/>
                <a:gd name="T80" fmla="*/ 2280 w 196"/>
                <a:gd name="T81" fmla="*/ 24838 h 234"/>
                <a:gd name="T82" fmla="*/ 2280 w 196"/>
                <a:gd name="T83" fmla="*/ 31228 h 234"/>
                <a:gd name="T84" fmla="*/ 2241 w 196"/>
                <a:gd name="T85" fmla="*/ 31228 h 234"/>
                <a:gd name="T86" fmla="*/ 2372 w 196"/>
                <a:gd name="T87" fmla="*/ 33230 h 234"/>
                <a:gd name="T88" fmla="*/ 2378 w 196"/>
                <a:gd name="T89" fmla="*/ 38149 h 234"/>
                <a:gd name="T90" fmla="*/ 2592 w 196"/>
                <a:gd name="T91" fmla="*/ 38149 h 234"/>
                <a:gd name="T92" fmla="*/ 2851 w 196"/>
                <a:gd name="T93" fmla="*/ 38701 h 234"/>
                <a:gd name="T94" fmla="*/ 2851 w 196"/>
                <a:gd name="T95" fmla="*/ 44317 h 234"/>
                <a:gd name="T96" fmla="*/ 3024 w 196"/>
                <a:gd name="T97" fmla="*/ 47279 h 234"/>
                <a:gd name="T98" fmla="*/ 3077 w 196"/>
                <a:gd name="T99" fmla="*/ 49559 h 234"/>
                <a:gd name="T100" fmla="*/ 3024 w 196"/>
                <a:gd name="T101" fmla="*/ 53433 h 234"/>
                <a:gd name="T102" fmla="*/ 2943 w 196"/>
                <a:gd name="T103" fmla="*/ 57864 h 234"/>
                <a:gd name="T104" fmla="*/ 2987 w 196"/>
                <a:gd name="T105" fmla="*/ 59832 h 234"/>
                <a:gd name="T106" fmla="*/ 2943 w 196"/>
                <a:gd name="T107" fmla="*/ 61419 h 234"/>
                <a:gd name="T108" fmla="*/ 2943 w 196"/>
                <a:gd name="T109" fmla="*/ 59832 h 234"/>
                <a:gd name="T110" fmla="*/ 2731 w 196"/>
                <a:gd name="T111" fmla="*/ 55670 h 234"/>
                <a:gd name="T112" fmla="*/ 2378 w 196"/>
                <a:gd name="T113" fmla="*/ 57440 h 234"/>
                <a:gd name="T114" fmla="*/ 2059 w 196"/>
                <a:gd name="T115" fmla="*/ 57440 h 234"/>
                <a:gd name="T116" fmla="*/ 2024 w 196"/>
                <a:gd name="T117" fmla="*/ 60481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39155" name="Freeform 241"/>
            <p:cNvSpPr>
              <a:spLocks/>
            </p:cNvSpPr>
            <p:nvPr/>
          </p:nvSpPr>
          <p:spPr bwMode="auto">
            <a:xfrm>
              <a:off x="2860" y="3040"/>
              <a:ext cx="160" cy="202"/>
            </a:xfrm>
            <a:custGeom>
              <a:avLst/>
              <a:gdLst>
                <a:gd name="T0" fmla="*/ 0 w 144"/>
                <a:gd name="T1" fmla="*/ 41108 h 163"/>
                <a:gd name="T2" fmla="*/ 0 w 144"/>
                <a:gd name="T3" fmla="*/ 32420 h 163"/>
                <a:gd name="T4" fmla="*/ 2 w 144"/>
                <a:gd name="T5" fmla="*/ 24826 h 163"/>
                <a:gd name="T6" fmla="*/ 277 w 144"/>
                <a:gd name="T7" fmla="*/ 24826 h 163"/>
                <a:gd name="T8" fmla="*/ 320 w 144"/>
                <a:gd name="T9" fmla="*/ 19243 h 163"/>
                <a:gd name="T10" fmla="*/ 320 w 144"/>
                <a:gd name="T11" fmla="*/ 13581 h 163"/>
                <a:gd name="T12" fmla="*/ 320 w 144"/>
                <a:gd name="T13" fmla="*/ 8615 h 163"/>
                <a:gd name="T14" fmla="*/ 320 w 144"/>
                <a:gd name="T15" fmla="*/ 2948 h 163"/>
                <a:gd name="T16" fmla="*/ 643 w 144"/>
                <a:gd name="T17" fmla="*/ 2948 h 163"/>
                <a:gd name="T18" fmla="*/ 919 w 144"/>
                <a:gd name="T19" fmla="*/ 1549 h 163"/>
                <a:gd name="T20" fmla="*/ 1038 w 144"/>
                <a:gd name="T21" fmla="*/ 4168 h 163"/>
                <a:gd name="T22" fmla="*/ 1254 w 144"/>
                <a:gd name="T23" fmla="*/ 1549 h 163"/>
                <a:gd name="T24" fmla="*/ 1457 w 144"/>
                <a:gd name="T25" fmla="*/ 0 h 163"/>
                <a:gd name="T26" fmla="*/ 1619 w 144"/>
                <a:gd name="T27" fmla="*/ 6401 h 163"/>
                <a:gd name="T28" fmla="*/ 1799 w 144"/>
                <a:gd name="T29" fmla="*/ 11365 h 163"/>
                <a:gd name="T30" fmla="*/ 1999 w 144"/>
                <a:gd name="T31" fmla="*/ 14913 h 163"/>
                <a:gd name="T32" fmla="*/ 2030 w 144"/>
                <a:gd name="T33" fmla="*/ 15249 h 163"/>
                <a:gd name="T34" fmla="*/ 2047 w 144"/>
                <a:gd name="T35" fmla="*/ 17747 h 163"/>
                <a:gd name="T36" fmla="*/ 2169 w 144"/>
                <a:gd name="T37" fmla="*/ 22220 h 163"/>
                <a:gd name="T38" fmla="*/ 2376 w 144"/>
                <a:gd name="T39" fmla="*/ 24826 h 163"/>
                <a:gd name="T40" fmla="*/ 2474 w 144"/>
                <a:gd name="T41" fmla="*/ 25668 h 163"/>
                <a:gd name="T42" fmla="*/ 2474 w 144"/>
                <a:gd name="T43" fmla="*/ 26161 h 163"/>
                <a:gd name="T44" fmla="*/ 2123 w 144"/>
                <a:gd name="T45" fmla="*/ 30172 h 163"/>
                <a:gd name="T46" fmla="*/ 1842 w 144"/>
                <a:gd name="T47" fmla="*/ 34717 h 163"/>
                <a:gd name="T48" fmla="*/ 1713 w 144"/>
                <a:gd name="T49" fmla="*/ 40177 h 163"/>
                <a:gd name="T50" fmla="*/ 1542 w 144"/>
                <a:gd name="T51" fmla="*/ 41857 h 163"/>
                <a:gd name="T52" fmla="*/ 1388 w 144"/>
                <a:gd name="T53" fmla="*/ 46471 h 163"/>
                <a:gd name="T54" fmla="*/ 978 w 144"/>
                <a:gd name="T55" fmla="*/ 45387 h 163"/>
                <a:gd name="T56" fmla="*/ 792 w 144"/>
                <a:gd name="T57" fmla="*/ 44130 h 163"/>
                <a:gd name="T58" fmla="*/ 643 w 144"/>
                <a:gd name="T59" fmla="*/ 47921 h 163"/>
                <a:gd name="T60" fmla="*/ 521 w 144"/>
                <a:gd name="T61" fmla="*/ 51856 h 163"/>
                <a:gd name="T62" fmla="*/ 249 w 144"/>
                <a:gd name="T63" fmla="*/ 53410 h 163"/>
                <a:gd name="T64" fmla="*/ 120 w 144"/>
                <a:gd name="T65" fmla="*/ 51856 h 163"/>
                <a:gd name="T66" fmla="*/ 148 w 144"/>
                <a:gd name="T67" fmla="*/ 46471 h 163"/>
                <a:gd name="T68" fmla="*/ 0 w 144"/>
                <a:gd name="T69" fmla="*/ 41108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39156" name="Freeform 242"/>
            <p:cNvSpPr>
              <a:spLocks/>
            </p:cNvSpPr>
            <p:nvPr/>
          </p:nvSpPr>
          <p:spPr bwMode="auto">
            <a:xfrm>
              <a:off x="3274" y="2899"/>
              <a:ext cx="2" cy="12"/>
            </a:xfrm>
            <a:custGeom>
              <a:avLst/>
              <a:gdLst>
                <a:gd name="T0" fmla="*/ 2 w 2"/>
                <a:gd name="T1" fmla="*/ 1331 h 10"/>
                <a:gd name="T2" fmla="*/ 2 w 2"/>
                <a:gd name="T3" fmla="*/ 924 h 10"/>
                <a:gd name="T4" fmla="*/ 0 w 2"/>
                <a:gd name="T5" fmla="*/ 0 h 10"/>
                <a:gd name="T6" fmla="*/ 2 w 2"/>
                <a:gd name="T7" fmla="*/ 1331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39157" name="Freeform 243"/>
            <p:cNvSpPr>
              <a:spLocks/>
            </p:cNvSpPr>
            <p:nvPr/>
          </p:nvSpPr>
          <p:spPr bwMode="auto">
            <a:xfrm>
              <a:off x="2975" y="3281"/>
              <a:ext cx="37" cy="43"/>
            </a:xfrm>
            <a:custGeom>
              <a:avLst/>
              <a:gdLst>
                <a:gd name="T0" fmla="*/ 309 w 33"/>
                <a:gd name="T1" fmla="*/ 1038 h 35"/>
                <a:gd name="T2" fmla="*/ 0 w 33"/>
                <a:gd name="T3" fmla="*/ 4827 h 35"/>
                <a:gd name="T4" fmla="*/ 189 w 33"/>
                <a:gd name="T5" fmla="*/ 9040 h 35"/>
                <a:gd name="T6" fmla="*/ 346 w 33"/>
                <a:gd name="T7" fmla="*/ 7805 h 35"/>
                <a:gd name="T8" fmla="*/ 666 w 33"/>
                <a:gd name="T9" fmla="*/ 4827 h 35"/>
                <a:gd name="T10" fmla="*/ 720 w 33"/>
                <a:gd name="T11" fmla="*/ 1924 h 35"/>
                <a:gd name="T12" fmla="*/ 473 w 33"/>
                <a:gd name="T13" fmla="*/ 0 h 35"/>
                <a:gd name="T14" fmla="*/ 309 w 33"/>
                <a:gd name="T15" fmla="*/ 103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9158" name="Freeform 244"/>
            <p:cNvSpPr>
              <a:spLocks/>
            </p:cNvSpPr>
            <p:nvPr/>
          </p:nvSpPr>
          <p:spPr bwMode="auto">
            <a:xfrm>
              <a:off x="3265" y="2913"/>
              <a:ext cx="130" cy="299"/>
            </a:xfrm>
            <a:custGeom>
              <a:avLst/>
              <a:gdLst>
                <a:gd name="T0" fmla="*/ 568 w 118"/>
                <a:gd name="T1" fmla="*/ 23537 h 241"/>
                <a:gd name="T2" fmla="*/ 511 w 118"/>
                <a:gd name="T3" fmla="*/ 23837 h 241"/>
                <a:gd name="T4" fmla="*/ 315 w 118"/>
                <a:gd name="T5" fmla="*/ 25703 h 241"/>
                <a:gd name="T6" fmla="*/ 243 w 118"/>
                <a:gd name="T7" fmla="*/ 30386 h 241"/>
                <a:gd name="T8" fmla="*/ 194 w 118"/>
                <a:gd name="T9" fmla="*/ 36230 h 241"/>
                <a:gd name="T10" fmla="*/ 243 w 118"/>
                <a:gd name="T11" fmla="*/ 41906 h 241"/>
                <a:gd name="T12" fmla="*/ 243 w 118"/>
                <a:gd name="T13" fmla="*/ 47790 h 241"/>
                <a:gd name="T14" fmla="*/ 145 w 118"/>
                <a:gd name="T15" fmla="*/ 52022 h 241"/>
                <a:gd name="T16" fmla="*/ 2 w 118"/>
                <a:gd name="T17" fmla="*/ 56253 h 241"/>
                <a:gd name="T18" fmla="*/ 0 w 118"/>
                <a:gd name="T19" fmla="*/ 63843 h 241"/>
                <a:gd name="T20" fmla="*/ 2 w 118"/>
                <a:gd name="T21" fmla="*/ 70330 h 241"/>
                <a:gd name="T22" fmla="*/ 99 w 118"/>
                <a:gd name="T23" fmla="*/ 78436 h 241"/>
                <a:gd name="T24" fmla="*/ 382 w 118"/>
                <a:gd name="T25" fmla="*/ 81257 h 241"/>
                <a:gd name="T26" fmla="*/ 568 w 118"/>
                <a:gd name="T27" fmla="*/ 79208 h 241"/>
                <a:gd name="T28" fmla="*/ 733 w 118"/>
                <a:gd name="T29" fmla="*/ 76693 h 241"/>
                <a:gd name="T30" fmla="*/ 828 w 118"/>
                <a:gd name="T31" fmla="*/ 71256 h 241"/>
                <a:gd name="T32" fmla="*/ 910 w 118"/>
                <a:gd name="T33" fmla="*/ 65495 h 241"/>
                <a:gd name="T34" fmla="*/ 1003 w 118"/>
                <a:gd name="T35" fmla="*/ 60219 h 241"/>
                <a:gd name="T36" fmla="*/ 1073 w 118"/>
                <a:gd name="T37" fmla="*/ 54558 h 241"/>
                <a:gd name="T38" fmla="*/ 1107 w 118"/>
                <a:gd name="T39" fmla="*/ 49579 h 241"/>
                <a:gd name="T40" fmla="*/ 1218 w 118"/>
                <a:gd name="T41" fmla="*/ 43975 h 241"/>
                <a:gd name="T42" fmla="*/ 1293 w 118"/>
                <a:gd name="T43" fmla="*/ 38453 h 241"/>
                <a:gd name="T44" fmla="*/ 1373 w 118"/>
                <a:gd name="T45" fmla="*/ 32822 h 241"/>
                <a:gd name="T46" fmla="*/ 1445 w 118"/>
                <a:gd name="T47" fmla="*/ 29574 h 241"/>
                <a:gd name="T48" fmla="*/ 1445 w 118"/>
                <a:gd name="T49" fmla="*/ 21107 h 241"/>
                <a:gd name="T50" fmla="*/ 1569 w 118"/>
                <a:gd name="T51" fmla="*/ 23537 h 241"/>
                <a:gd name="T52" fmla="*/ 1627 w 118"/>
                <a:gd name="T53" fmla="*/ 19967 h 241"/>
                <a:gd name="T54" fmla="*/ 1550 w 118"/>
                <a:gd name="T55" fmla="*/ 12325 h 241"/>
                <a:gd name="T56" fmla="*/ 1478 w 118"/>
                <a:gd name="T57" fmla="*/ 4665 h 241"/>
                <a:gd name="T58" fmla="*/ 1424 w 118"/>
                <a:gd name="T59" fmla="*/ 0 h 241"/>
                <a:gd name="T60" fmla="*/ 1373 w 118"/>
                <a:gd name="T61" fmla="*/ 0 h 241"/>
                <a:gd name="T62" fmla="*/ 1341 w 118"/>
                <a:gd name="T63" fmla="*/ 2443 h 241"/>
                <a:gd name="T64" fmla="*/ 1293 w 118"/>
                <a:gd name="T65" fmla="*/ 8109 h 241"/>
                <a:gd name="T66" fmla="*/ 1191 w 118"/>
                <a:gd name="T67" fmla="*/ 9934 h 241"/>
                <a:gd name="T68" fmla="*/ 1174 w 118"/>
                <a:gd name="T69" fmla="*/ 10212 h 241"/>
                <a:gd name="T70" fmla="*/ 1105 w 118"/>
                <a:gd name="T71" fmla="*/ 9934 h 241"/>
                <a:gd name="T72" fmla="*/ 1107 w 118"/>
                <a:gd name="T73" fmla="*/ 12670 h 241"/>
                <a:gd name="T74" fmla="*/ 1073 w 118"/>
                <a:gd name="T75" fmla="*/ 15291 h 241"/>
                <a:gd name="T76" fmla="*/ 1073 w 118"/>
                <a:gd name="T77" fmla="*/ 15719 h 241"/>
                <a:gd name="T78" fmla="*/ 968 w 118"/>
                <a:gd name="T79" fmla="*/ 17698 h 241"/>
                <a:gd name="T80" fmla="*/ 968 w 118"/>
                <a:gd name="T81" fmla="*/ 15719 h 241"/>
                <a:gd name="T82" fmla="*/ 910 w 118"/>
                <a:gd name="T83" fmla="*/ 19967 h 241"/>
                <a:gd name="T84" fmla="*/ 856 w 118"/>
                <a:gd name="T85" fmla="*/ 19967 h 241"/>
                <a:gd name="T86" fmla="*/ 828 w 118"/>
                <a:gd name="T87" fmla="*/ 19967 h 241"/>
                <a:gd name="T88" fmla="*/ 733 w 118"/>
                <a:gd name="T89" fmla="*/ 22437 h 241"/>
                <a:gd name="T90" fmla="*/ 568 w 118"/>
                <a:gd name="T91" fmla="*/ 2353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39159" name="Freeform 245"/>
            <p:cNvSpPr>
              <a:spLocks/>
            </p:cNvSpPr>
            <p:nvPr/>
          </p:nvSpPr>
          <p:spPr bwMode="auto">
            <a:xfrm>
              <a:off x="3085" y="2855"/>
              <a:ext cx="57" cy="170"/>
            </a:xfrm>
            <a:custGeom>
              <a:avLst/>
              <a:gdLst>
                <a:gd name="T0" fmla="*/ 976 w 50"/>
                <a:gd name="T1" fmla="*/ 32888 h 137"/>
                <a:gd name="T2" fmla="*/ 813 w 50"/>
                <a:gd name="T3" fmla="*/ 38347 h 137"/>
                <a:gd name="T4" fmla="*/ 1058 w 50"/>
                <a:gd name="T5" fmla="*/ 42184 h 137"/>
                <a:gd name="T6" fmla="*/ 1301 w 50"/>
                <a:gd name="T7" fmla="*/ 46420 h 137"/>
                <a:gd name="T8" fmla="*/ 1269 w 50"/>
                <a:gd name="T9" fmla="*/ 43335 h 137"/>
                <a:gd name="T10" fmla="*/ 1534 w 50"/>
                <a:gd name="T11" fmla="*/ 41052 h 137"/>
                <a:gd name="T12" fmla="*/ 1650 w 50"/>
                <a:gd name="T13" fmla="*/ 36301 h 137"/>
                <a:gd name="T14" fmla="*/ 1696 w 50"/>
                <a:gd name="T15" fmla="*/ 32021 h 137"/>
                <a:gd name="T16" fmla="*/ 1375 w 50"/>
                <a:gd name="T17" fmla="*/ 28144 h 137"/>
                <a:gd name="T18" fmla="*/ 1058 w 50"/>
                <a:gd name="T19" fmla="*/ 24904 h 137"/>
                <a:gd name="T20" fmla="*/ 976 w 50"/>
                <a:gd name="T21" fmla="*/ 18278 h 137"/>
                <a:gd name="T22" fmla="*/ 1058 w 50"/>
                <a:gd name="T23" fmla="*/ 14338 h 137"/>
                <a:gd name="T24" fmla="*/ 1301 w 50"/>
                <a:gd name="T25" fmla="*/ 13777 h 137"/>
                <a:gd name="T26" fmla="*/ 1141 w 50"/>
                <a:gd name="T27" fmla="*/ 8159 h 137"/>
                <a:gd name="T28" fmla="*/ 976 w 50"/>
                <a:gd name="T29" fmla="*/ 2451 h 137"/>
                <a:gd name="T30" fmla="*/ 813 w 50"/>
                <a:gd name="T31" fmla="*/ 2 h 137"/>
                <a:gd name="T32" fmla="*/ 236 w 50"/>
                <a:gd name="T33" fmla="*/ 0 h 137"/>
                <a:gd name="T34" fmla="*/ 236 w 50"/>
                <a:gd name="T35" fmla="*/ 1592 h 137"/>
                <a:gd name="T36" fmla="*/ 592 w 50"/>
                <a:gd name="T37" fmla="*/ 6575 h 137"/>
                <a:gd name="T38" fmla="*/ 481 w 50"/>
                <a:gd name="T39" fmla="*/ 8159 h 137"/>
                <a:gd name="T40" fmla="*/ 423 w 50"/>
                <a:gd name="T41" fmla="*/ 13777 h 137"/>
                <a:gd name="T42" fmla="*/ 423 w 50"/>
                <a:gd name="T43" fmla="*/ 17792 h 137"/>
                <a:gd name="T44" fmla="*/ 307 w 50"/>
                <a:gd name="T45" fmla="*/ 19344 h 137"/>
                <a:gd name="T46" fmla="*/ 0 w 50"/>
                <a:gd name="T47" fmla="*/ 25805 h 137"/>
                <a:gd name="T48" fmla="*/ 236 w 50"/>
                <a:gd name="T49" fmla="*/ 28144 h 137"/>
                <a:gd name="T50" fmla="*/ 481 w 50"/>
                <a:gd name="T51" fmla="*/ 30483 h 137"/>
                <a:gd name="T52" fmla="*/ 813 w 50"/>
                <a:gd name="T53" fmla="*/ 30483 h 137"/>
                <a:gd name="T54" fmla="*/ 976 w 50"/>
                <a:gd name="T55" fmla="*/ 32888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39160" name="Freeform 246"/>
            <p:cNvSpPr>
              <a:spLocks/>
            </p:cNvSpPr>
            <p:nvPr/>
          </p:nvSpPr>
          <p:spPr bwMode="auto">
            <a:xfrm>
              <a:off x="3040" y="2879"/>
              <a:ext cx="187" cy="363"/>
            </a:xfrm>
            <a:custGeom>
              <a:avLst/>
              <a:gdLst>
                <a:gd name="T0" fmla="*/ 1996 w 165"/>
                <a:gd name="T1" fmla="*/ 55224 h 293"/>
                <a:gd name="T2" fmla="*/ 2149 w 165"/>
                <a:gd name="T3" fmla="*/ 53510 h 293"/>
                <a:gd name="T4" fmla="*/ 3060 w 165"/>
                <a:gd name="T5" fmla="*/ 43745 h 293"/>
                <a:gd name="T6" fmla="*/ 3814 w 165"/>
                <a:gd name="T7" fmla="*/ 38310 h 293"/>
                <a:gd name="T8" fmla="*/ 4794 w 165"/>
                <a:gd name="T9" fmla="*/ 27485 h 293"/>
                <a:gd name="T10" fmla="*/ 4844 w 165"/>
                <a:gd name="T11" fmla="*/ 23004 h 293"/>
                <a:gd name="T12" fmla="*/ 4844 w 165"/>
                <a:gd name="T13" fmla="*/ 11321 h 293"/>
                <a:gd name="T14" fmla="*/ 4844 w 165"/>
                <a:gd name="T15" fmla="*/ 0 h 293"/>
                <a:gd name="T16" fmla="*/ 4274 w 165"/>
                <a:gd name="T17" fmla="*/ 2930 h 293"/>
                <a:gd name="T18" fmla="*/ 3616 w 165"/>
                <a:gd name="T19" fmla="*/ 5179 h 293"/>
                <a:gd name="T20" fmla="*/ 2700 w 165"/>
                <a:gd name="T21" fmla="*/ 6361 h 293"/>
                <a:gd name="T22" fmla="*/ 2284 w 165"/>
                <a:gd name="T23" fmla="*/ 6902 h 293"/>
                <a:gd name="T24" fmla="*/ 1996 w 165"/>
                <a:gd name="T25" fmla="*/ 11321 h 293"/>
                <a:gd name="T26" fmla="*/ 2368 w 165"/>
                <a:gd name="T27" fmla="*/ 20632 h 293"/>
                <a:gd name="T28" fmla="*/ 2564 w 165"/>
                <a:gd name="T29" fmla="*/ 28391 h 293"/>
                <a:gd name="T30" fmla="*/ 2218 w 165"/>
                <a:gd name="T31" fmla="*/ 35309 h 293"/>
                <a:gd name="T32" fmla="*/ 2089 w 165"/>
                <a:gd name="T33" fmla="*/ 34329 h 293"/>
                <a:gd name="T34" fmla="*/ 1996 w 165"/>
                <a:gd name="T35" fmla="*/ 25536 h 293"/>
                <a:gd name="T36" fmla="*/ 1569 w 165"/>
                <a:gd name="T37" fmla="*/ 23004 h 293"/>
                <a:gd name="T38" fmla="*/ 1042 w 165"/>
                <a:gd name="T39" fmla="*/ 22087 h 293"/>
                <a:gd name="T40" fmla="*/ 348 w 165"/>
                <a:gd name="T41" fmla="*/ 25536 h 293"/>
                <a:gd name="T42" fmla="*/ 145 w 165"/>
                <a:gd name="T43" fmla="*/ 29967 h 293"/>
                <a:gd name="T44" fmla="*/ 348 w 165"/>
                <a:gd name="T45" fmla="*/ 32238 h 293"/>
                <a:gd name="T46" fmla="*/ 1221 w 165"/>
                <a:gd name="T47" fmla="*/ 36398 h 293"/>
                <a:gd name="T48" fmla="*/ 1181 w 165"/>
                <a:gd name="T49" fmla="*/ 48559 h 293"/>
                <a:gd name="T50" fmla="*/ 1042 w 165"/>
                <a:gd name="T51" fmla="*/ 58398 h 293"/>
                <a:gd name="T52" fmla="*/ 632 w 165"/>
                <a:gd name="T53" fmla="*/ 65859 h 293"/>
                <a:gd name="T54" fmla="*/ 447 w 165"/>
                <a:gd name="T55" fmla="*/ 72850 h 293"/>
                <a:gd name="T56" fmla="*/ 559 w 165"/>
                <a:gd name="T57" fmla="*/ 83895 h 293"/>
                <a:gd name="T58" fmla="*/ 632 w 165"/>
                <a:gd name="T59" fmla="*/ 95356 h 293"/>
                <a:gd name="T60" fmla="*/ 950 w 165"/>
                <a:gd name="T61" fmla="*/ 91399 h 293"/>
                <a:gd name="T62" fmla="*/ 1371 w 165"/>
                <a:gd name="T63" fmla="*/ 84362 h 293"/>
                <a:gd name="T64" fmla="*/ 2149 w 165"/>
                <a:gd name="T65" fmla="*/ 80162 h 293"/>
                <a:gd name="T66" fmla="*/ 2218 w 165"/>
                <a:gd name="T67" fmla="*/ 72850 h 293"/>
                <a:gd name="T68" fmla="*/ 2149 w 165"/>
                <a:gd name="T69" fmla="*/ 69307 h 293"/>
                <a:gd name="T70" fmla="*/ 1996 w 165"/>
                <a:gd name="T71" fmla="*/ 591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39161" name="Freeform 247"/>
            <p:cNvSpPr>
              <a:spLocks/>
            </p:cNvSpPr>
            <p:nvPr/>
          </p:nvSpPr>
          <p:spPr bwMode="auto">
            <a:xfrm>
              <a:off x="2796" y="3139"/>
              <a:ext cx="283" cy="279"/>
            </a:xfrm>
            <a:custGeom>
              <a:avLst/>
              <a:gdLst>
                <a:gd name="T0" fmla="*/ 1095 w 253"/>
                <a:gd name="T1" fmla="*/ 20559 h 225"/>
                <a:gd name="T2" fmla="*/ 1078 w 253"/>
                <a:gd name="T3" fmla="*/ 31611 h 225"/>
                <a:gd name="T4" fmla="*/ 782 w 253"/>
                <a:gd name="T5" fmla="*/ 39198 h 225"/>
                <a:gd name="T6" fmla="*/ 136 w 253"/>
                <a:gd name="T7" fmla="*/ 34667 h 225"/>
                <a:gd name="T8" fmla="*/ 136 w 253"/>
                <a:gd name="T9" fmla="*/ 43438 h 225"/>
                <a:gd name="T10" fmla="*/ 372 w 253"/>
                <a:gd name="T11" fmla="*/ 54074 h 225"/>
                <a:gd name="T12" fmla="*/ 372 w 253"/>
                <a:gd name="T13" fmla="*/ 62356 h 225"/>
                <a:gd name="T14" fmla="*/ 465 w 253"/>
                <a:gd name="T15" fmla="*/ 70583 h 225"/>
                <a:gd name="T16" fmla="*/ 782 w 253"/>
                <a:gd name="T17" fmla="*/ 72521 h 225"/>
                <a:gd name="T18" fmla="*/ 1348 w 253"/>
                <a:gd name="T19" fmla="*/ 72521 h 225"/>
                <a:gd name="T20" fmla="*/ 1917 w 253"/>
                <a:gd name="T21" fmla="*/ 70583 h 225"/>
                <a:gd name="T22" fmla="*/ 2747 w 253"/>
                <a:gd name="T23" fmla="*/ 69255 h 225"/>
                <a:gd name="T24" fmla="*/ 3249 w 253"/>
                <a:gd name="T25" fmla="*/ 65213 h 225"/>
                <a:gd name="T26" fmla="*/ 3790 w 253"/>
                <a:gd name="T27" fmla="*/ 59456 h 225"/>
                <a:gd name="T28" fmla="*/ 4239 w 253"/>
                <a:gd name="T29" fmla="*/ 51464 h 225"/>
                <a:gd name="T30" fmla="*/ 4625 w 253"/>
                <a:gd name="T31" fmla="*/ 43438 h 225"/>
                <a:gd name="T32" fmla="*/ 4992 w 253"/>
                <a:gd name="T33" fmla="*/ 33470 h 225"/>
                <a:gd name="T34" fmla="*/ 4973 w 253"/>
                <a:gd name="T35" fmla="*/ 27760 h 225"/>
                <a:gd name="T36" fmla="*/ 4568 w 253"/>
                <a:gd name="T37" fmla="*/ 28251 h 225"/>
                <a:gd name="T38" fmla="*/ 4803 w 253"/>
                <a:gd name="T39" fmla="*/ 20559 h 225"/>
                <a:gd name="T40" fmla="*/ 4921 w 253"/>
                <a:gd name="T41" fmla="*/ 16027 h 225"/>
                <a:gd name="T42" fmla="*/ 4860 w 253"/>
                <a:gd name="T43" fmla="*/ 4561 h 225"/>
                <a:gd name="T44" fmla="*/ 4463 w 253"/>
                <a:gd name="T45" fmla="*/ 0 h 225"/>
                <a:gd name="T46" fmla="*/ 4135 w 253"/>
                <a:gd name="T47" fmla="*/ 0 h 225"/>
                <a:gd name="T48" fmla="*/ 3432 w 253"/>
                <a:gd name="T49" fmla="*/ 8696 h 225"/>
                <a:gd name="T50" fmla="*/ 2999 w 253"/>
                <a:gd name="T51" fmla="*/ 16027 h 225"/>
                <a:gd name="T52" fmla="*/ 2322 w 253"/>
                <a:gd name="T53" fmla="*/ 19811 h 225"/>
                <a:gd name="T54" fmla="*/ 1917 w 253"/>
                <a:gd name="T55" fmla="*/ 21841 h 225"/>
                <a:gd name="T56" fmla="*/ 1443 w 253"/>
                <a:gd name="T57" fmla="*/ 27760 h 225"/>
                <a:gd name="T58" fmla="*/ 1362 w 253"/>
                <a:gd name="T59" fmla="*/ 20559 h 225"/>
                <a:gd name="T60" fmla="*/ 3604 w 253"/>
                <a:gd name="T61" fmla="*/ 39198 h 225"/>
                <a:gd name="T62" fmla="*/ 3496 w 253"/>
                <a:gd name="T63" fmla="*/ 49567 h 225"/>
                <a:gd name="T64" fmla="*/ 3933 w 253"/>
                <a:gd name="T65" fmla="*/ 44392 h 225"/>
                <a:gd name="T66" fmla="*/ 3753 w 253"/>
                <a:gd name="T67" fmla="*/ 37891 h 225"/>
                <a:gd name="T68" fmla="*/ 1205 w 253"/>
                <a:gd name="T69" fmla="*/ 15143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2" name="Freeform 248"/>
            <p:cNvSpPr>
              <a:spLocks/>
            </p:cNvSpPr>
            <p:nvPr/>
          </p:nvSpPr>
          <p:spPr bwMode="auto">
            <a:xfrm>
              <a:off x="2796" y="3139"/>
              <a:ext cx="283" cy="279"/>
            </a:xfrm>
            <a:custGeom>
              <a:avLst/>
              <a:gdLst>
                <a:gd name="T0" fmla="*/ 1205 w 253"/>
                <a:gd name="T1" fmla="*/ 15143 h 225"/>
                <a:gd name="T2" fmla="*/ 1095 w 253"/>
                <a:gd name="T3" fmla="*/ 20559 h 225"/>
                <a:gd name="T4" fmla="*/ 1095 w 253"/>
                <a:gd name="T5" fmla="*/ 25997 h 225"/>
                <a:gd name="T6" fmla="*/ 1078 w 253"/>
                <a:gd name="T7" fmla="*/ 31611 h 225"/>
                <a:gd name="T8" fmla="*/ 1078 w 253"/>
                <a:gd name="T9" fmla="*/ 36988 h 225"/>
                <a:gd name="T10" fmla="*/ 782 w 253"/>
                <a:gd name="T11" fmla="*/ 39198 h 225"/>
                <a:gd name="T12" fmla="*/ 294 w 253"/>
                <a:gd name="T13" fmla="*/ 37891 h 225"/>
                <a:gd name="T14" fmla="*/ 136 w 253"/>
                <a:gd name="T15" fmla="*/ 34667 h 225"/>
                <a:gd name="T16" fmla="*/ 0 w 253"/>
                <a:gd name="T17" fmla="*/ 37891 h 225"/>
                <a:gd name="T18" fmla="*/ 136 w 253"/>
                <a:gd name="T19" fmla="*/ 43438 h 225"/>
                <a:gd name="T20" fmla="*/ 238 w 253"/>
                <a:gd name="T21" fmla="*/ 48839 h 225"/>
                <a:gd name="T22" fmla="*/ 372 w 253"/>
                <a:gd name="T23" fmla="*/ 54074 h 225"/>
                <a:gd name="T24" fmla="*/ 465 w 253"/>
                <a:gd name="T25" fmla="*/ 59842 h 225"/>
                <a:gd name="T26" fmla="*/ 372 w 253"/>
                <a:gd name="T27" fmla="*/ 62356 h 225"/>
                <a:gd name="T28" fmla="*/ 372 w 253"/>
                <a:gd name="T29" fmla="*/ 65213 h 225"/>
                <a:gd name="T30" fmla="*/ 465 w 253"/>
                <a:gd name="T31" fmla="*/ 70583 h 225"/>
                <a:gd name="T32" fmla="*/ 645 w 253"/>
                <a:gd name="T33" fmla="*/ 70583 h 225"/>
                <a:gd name="T34" fmla="*/ 782 w 253"/>
                <a:gd name="T35" fmla="*/ 72521 h 225"/>
                <a:gd name="T36" fmla="*/ 974 w 253"/>
                <a:gd name="T37" fmla="*/ 74880 h 225"/>
                <a:gd name="T38" fmla="*/ 1348 w 253"/>
                <a:gd name="T39" fmla="*/ 72521 h 225"/>
                <a:gd name="T40" fmla="*/ 1595 w 253"/>
                <a:gd name="T41" fmla="*/ 70583 h 225"/>
                <a:gd name="T42" fmla="*/ 1917 w 253"/>
                <a:gd name="T43" fmla="*/ 70583 h 225"/>
                <a:gd name="T44" fmla="*/ 2279 w 253"/>
                <a:gd name="T45" fmla="*/ 70583 h 225"/>
                <a:gd name="T46" fmla="*/ 2747 w 253"/>
                <a:gd name="T47" fmla="*/ 69255 h 225"/>
                <a:gd name="T48" fmla="*/ 2934 w 253"/>
                <a:gd name="T49" fmla="*/ 68553 h 225"/>
                <a:gd name="T50" fmla="*/ 3249 w 253"/>
                <a:gd name="T51" fmla="*/ 65213 h 225"/>
                <a:gd name="T52" fmla="*/ 3604 w 253"/>
                <a:gd name="T53" fmla="*/ 62356 h 225"/>
                <a:gd name="T54" fmla="*/ 3790 w 253"/>
                <a:gd name="T55" fmla="*/ 59456 h 225"/>
                <a:gd name="T56" fmla="*/ 3990 w 253"/>
                <a:gd name="T57" fmla="*/ 55285 h 225"/>
                <a:gd name="T58" fmla="*/ 4239 w 253"/>
                <a:gd name="T59" fmla="*/ 51464 h 225"/>
                <a:gd name="T60" fmla="*/ 4375 w 253"/>
                <a:gd name="T61" fmla="*/ 48080 h 225"/>
                <a:gd name="T62" fmla="*/ 4625 w 253"/>
                <a:gd name="T63" fmla="*/ 43438 h 225"/>
                <a:gd name="T64" fmla="*/ 4860 w 253"/>
                <a:gd name="T65" fmla="*/ 39198 h 225"/>
                <a:gd name="T66" fmla="*/ 4992 w 253"/>
                <a:gd name="T67" fmla="*/ 33470 h 225"/>
                <a:gd name="T68" fmla="*/ 5227 w 253"/>
                <a:gd name="T69" fmla="*/ 27760 h 225"/>
                <a:gd name="T70" fmla="*/ 4973 w 253"/>
                <a:gd name="T71" fmla="*/ 27760 h 225"/>
                <a:gd name="T72" fmla="*/ 4860 w 253"/>
                <a:gd name="T73" fmla="*/ 29855 h 225"/>
                <a:gd name="T74" fmla="*/ 4568 w 253"/>
                <a:gd name="T75" fmla="*/ 28251 h 225"/>
                <a:gd name="T76" fmla="*/ 4568 w 253"/>
                <a:gd name="T77" fmla="*/ 23610 h 225"/>
                <a:gd name="T78" fmla="*/ 4803 w 253"/>
                <a:gd name="T79" fmla="*/ 20559 h 225"/>
                <a:gd name="T80" fmla="*/ 4921 w 253"/>
                <a:gd name="T81" fmla="*/ 21841 h 225"/>
                <a:gd name="T82" fmla="*/ 4921 w 253"/>
                <a:gd name="T83" fmla="*/ 16027 h 225"/>
                <a:gd name="T84" fmla="*/ 4921 w 253"/>
                <a:gd name="T85" fmla="*/ 9848 h 225"/>
                <a:gd name="T86" fmla="*/ 4860 w 253"/>
                <a:gd name="T87" fmla="*/ 4561 h 225"/>
                <a:gd name="T88" fmla="*/ 4803 w 253"/>
                <a:gd name="T89" fmla="*/ 1012 h 225"/>
                <a:gd name="T90" fmla="*/ 4463 w 253"/>
                <a:gd name="T91" fmla="*/ 0 h 225"/>
                <a:gd name="T92" fmla="*/ 4189 w 253"/>
                <a:gd name="T93" fmla="*/ 0 h 225"/>
                <a:gd name="T94" fmla="*/ 4135 w 253"/>
                <a:gd name="T95" fmla="*/ 0 h 225"/>
                <a:gd name="T96" fmla="*/ 3697 w 253"/>
                <a:gd name="T97" fmla="*/ 4223 h 225"/>
                <a:gd name="T98" fmla="*/ 3432 w 253"/>
                <a:gd name="T99" fmla="*/ 8696 h 225"/>
                <a:gd name="T100" fmla="*/ 3208 w 253"/>
                <a:gd name="T101" fmla="*/ 14205 h 225"/>
                <a:gd name="T102" fmla="*/ 2999 w 253"/>
                <a:gd name="T103" fmla="*/ 16027 h 225"/>
                <a:gd name="T104" fmla="*/ 2810 w 253"/>
                <a:gd name="T105" fmla="*/ 20559 h 225"/>
                <a:gd name="T106" fmla="*/ 2322 w 253"/>
                <a:gd name="T107" fmla="*/ 19811 h 225"/>
                <a:gd name="T108" fmla="*/ 2111 w 253"/>
                <a:gd name="T109" fmla="*/ 18182 h 225"/>
                <a:gd name="T110" fmla="*/ 1917 w 253"/>
                <a:gd name="T111" fmla="*/ 21841 h 225"/>
                <a:gd name="T112" fmla="*/ 1784 w 253"/>
                <a:gd name="T113" fmla="*/ 25997 h 225"/>
                <a:gd name="T114" fmla="*/ 1443 w 253"/>
                <a:gd name="T115" fmla="*/ 27760 h 225"/>
                <a:gd name="T116" fmla="*/ 1348 w 253"/>
                <a:gd name="T117" fmla="*/ 25997 h 225"/>
                <a:gd name="T118" fmla="*/ 1362 w 253"/>
                <a:gd name="T119" fmla="*/ 20559 h 225"/>
                <a:gd name="T120" fmla="*/ 1205 w 253"/>
                <a:gd name="T121" fmla="*/ 15143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39163" name="Freeform 249"/>
            <p:cNvSpPr>
              <a:spLocks/>
            </p:cNvSpPr>
            <p:nvPr/>
          </p:nvSpPr>
          <p:spPr bwMode="auto">
            <a:xfrm>
              <a:off x="2975" y="3281"/>
              <a:ext cx="37" cy="43"/>
            </a:xfrm>
            <a:custGeom>
              <a:avLst/>
              <a:gdLst>
                <a:gd name="T0" fmla="*/ 309 w 33"/>
                <a:gd name="T1" fmla="*/ 1038 h 35"/>
                <a:gd name="T2" fmla="*/ 0 w 33"/>
                <a:gd name="T3" fmla="*/ 4827 h 35"/>
                <a:gd name="T4" fmla="*/ 189 w 33"/>
                <a:gd name="T5" fmla="*/ 9040 h 35"/>
                <a:gd name="T6" fmla="*/ 346 w 33"/>
                <a:gd name="T7" fmla="*/ 7805 h 35"/>
                <a:gd name="T8" fmla="*/ 666 w 33"/>
                <a:gd name="T9" fmla="*/ 4827 h 35"/>
                <a:gd name="T10" fmla="*/ 720 w 33"/>
                <a:gd name="T11" fmla="*/ 1924 h 35"/>
                <a:gd name="T12" fmla="*/ 473 w 33"/>
                <a:gd name="T13" fmla="*/ 0 h 35"/>
                <a:gd name="T14" fmla="*/ 309 w 33"/>
                <a:gd name="T15" fmla="*/ 103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9164" name="Freeform 250"/>
            <p:cNvSpPr>
              <a:spLocks/>
            </p:cNvSpPr>
            <p:nvPr/>
          </p:nvSpPr>
          <p:spPr bwMode="auto">
            <a:xfrm>
              <a:off x="2763" y="3148"/>
              <a:ext cx="6" cy="12"/>
            </a:xfrm>
            <a:custGeom>
              <a:avLst/>
              <a:gdLst>
                <a:gd name="T0" fmla="*/ 642 w 5"/>
                <a:gd name="T1" fmla="*/ 1331 h 10"/>
                <a:gd name="T2" fmla="*/ 0 w 5"/>
                <a:gd name="T3" fmla="*/ 924 h 10"/>
                <a:gd name="T4" fmla="*/ 446 w 5"/>
                <a:gd name="T5" fmla="*/ 0 h 10"/>
                <a:gd name="T6" fmla="*/ 642 w 5"/>
                <a:gd name="T7" fmla="*/ 1331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39165" name="Freeform 251"/>
            <p:cNvSpPr>
              <a:spLocks/>
            </p:cNvSpPr>
            <p:nvPr/>
          </p:nvSpPr>
          <p:spPr bwMode="auto">
            <a:xfrm>
              <a:off x="3043" y="3216"/>
              <a:ext cx="22" cy="34"/>
            </a:xfrm>
            <a:custGeom>
              <a:avLst/>
              <a:gdLst>
                <a:gd name="T0" fmla="*/ 544 w 19"/>
                <a:gd name="T1" fmla="*/ 0 h 28"/>
                <a:gd name="T2" fmla="*/ 0 w 19"/>
                <a:gd name="T3" fmla="*/ 1651 h 28"/>
                <a:gd name="T4" fmla="*/ 0 w 19"/>
                <a:gd name="T5" fmla="*/ 4361 h 28"/>
                <a:gd name="T6" fmla="*/ 729 w 19"/>
                <a:gd name="T7" fmla="*/ 5296 h 28"/>
                <a:gd name="T8" fmla="*/ 977 w 19"/>
                <a:gd name="T9" fmla="*/ 4095 h 28"/>
                <a:gd name="T10" fmla="*/ 923 w 19"/>
                <a:gd name="T11" fmla="*/ 759 h 28"/>
                <a:gd name="T12" fmla="*/ 544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39166" name="Freeform 252"/>
            <p:cNvSpPr>
              <a:spLocks/>
            </p:cNvSpPr>
            <p:nvPr/>
          </p:nvSpPr>
          <p:spPr bwMode="auto">
            <a:xfrm>
              <a:off x="2722" y="2776"/>
              <a:ext cx="213" cy="270"/>
            </a:xfrm>
            <a:custGeom>
              <a:avLst/>
              <a:gdLst>
                <a:gd name="T0" fmla="*/ 3635 w 191"/>
                <a:gd name="T1" fmla="*/ 41381 h 218"/>
                <a:gd name="T2" fmla="*/ 3340 w 191"/>
                <a:gd name="T3" fmla="*/ 41381 h 218"/>
                <a:gd name="T4" fmla="*/ 3049 w 191"/>
                <a:gd name="T5" fmla="*/ 41381 h 218"/>
                <a:gd name="T6" fmla="*/ 3049 w 191"/>
                <a:gd name="T7" fmla="*/ 45732 h 218"/>
                <a:gd name="T8" fmla="*/ 3049 w 191"/>
                <a:gd name="T9" fmla="*/ 50457 h 218"/>
                <a:gd name="T10" fmla="*/ 2986 w 191"/>
                <a:gd name="T11" fmla="*/ 54769 h 218"/>
                <a:gd name="T12" fmla="*/ 2986 w 191"/>
                <a:gd name="T13" fmla="*/ 59801 h 218"/>
                <a:gd name="T14" fmla="*/ 3224 w 191"/>
                <a:gd name="T15" fmla="*/ 64130 h 218"/>
                <a:gd name="T16" fmla="*/ 3420 w 191"/>
                <a:gd name="T17" fmla="*/ 67833 h 218"/>
                <a:gd name="T18" fmla="*/ 2968 w 191"/>
                <a:gd name="T19" fmla="*/ 68834 h 218"/>
                <a:gd name="T20" fmla="*/ 2484 w 191"/>
                <a:gd name="T21" fmla="*/ 70152 h 218"/>
                <a:gd name="T22" fmla="*/ 2227 w 191"/>
                <a:gd name="T23" fmla="*/ 68834 h 218"/>
                <a:gd name="T24" fmla="*/ 1989 w 191"/>
                <a:gd name="T25" fmla="*/ 67833 h 218"/>
                <a:gd name="T26" fmla="*/ 1925 w 191"/>
                <a:gd name="T27" fmla="*/ 66229 h 218"/>
                <a:gd name="T28" fmla="*/ 1548 w 191"/>
                <a:gd name="T29" fmla="*/ 66229 h 218"/>
                <a:gd name="T30" fmla="*/ 1287 w 191"/>
                <a:gd name="T31" fmla="*/ 66229 h 218"/>
                <a:gd name="T32" fmla="*/ 881 w 191"/>
                <a:gd name="T33" fmla="*/ 66229 h 218"/>
                <a:gd name="T34" fmla="*/ 564 w 191"/>
                <a:gd name="T35" fmla="*/ 66229 h 218"/>
                <a:gd name="T36" fmla="*/ 354 w 191"/>
                <a:gd name="T37" fmla="*/ 64130 h 218"/>
                <a:gd name="T38" fmla="*/ 0 w 191"/>
                <a:gd name="T39" fmla="*/ 65413 h 218"/>
                <a:gd name="T40" fmla="*/ 0 w 191"/>
                <a:gd name="T41" fmla="*/ 60970 h 218"/>
                <a:gd name="T42" fmla="*/ 2 w 191"/>
                <a:gd name="T43" fmla="*/ 56468 h 218"/>
                <a:gd name="T44" fmla="*/ 162 w 191"/>
                <a:gd name="T45" fmla="*/ 49876 h 218"/>
                <a:gd name="T46" fmla="*/ 280 w 191"/>
                <a:gd name="T47" fmla="*/ 41807 h 218"/>
                <a:gd name="T48" fmla="*/ 440 w 191"/>
                <a:gd name="T49" fmla="*/ 37889 h 218"/>
                <a:gd name="T50" fmla="*/ 564 w 191"/>
                <a:gd name="T51" fmla="*/ 34083 h 218"/>
                <a:gd name="T52" fmla="*/ 539 w 191"/>
                <a:gd name="T53" fmla="*/ 26976 h 218"/>
                <a:gd name="T54" fmla="*/ 440 w 191"/>
                <a:gd name="T55" fmla="*/ 22005 h 218"/>
                <a:gd name="T56" fmla="*/ 395 w 191"/>
                <a:gd name="T57" fmla="*/ 18480 h 218"/>
                <a:gd name="T58" fmla="*/ 491 w 191"/>
                <a:gd name="T59" fmla="*/ 15027 h 218"/>
                <a:gd name="T60" fmla="*/ 354 w 191"/>
                <a:gd name="T61" fmla="*/ 8475 h 218"/>
                <a:gd name="T62" fmla="*/ 202 w 191"/>
                <a:gd name="T63" fmla="*/ 1531 h 218"/>
                <a:gd name="T64" fmla="*/ 440 w 191"/>
                <a:gd name="T65" fmla="*/ 0 h 218"/>
                <a:gd name="T66" fmla="*/ 670 w 191"/>
                <a:gd name="T67" fmla="*/ 0 h 218"/>
                <a:gd name="T68" fmla="*/ 931 w 191"/>
                <a:gd name="T69" fmla="*/ 2 h 218"/>
                <a:gd name="T70" fmla="*/ 1180 w 191"/>
                <a:gd name="T71" fmla="*/ 2 h 218"/>
                <a:gd name="T72" fmla="*/ 1468 w 191"/>
                <a:gd name="T73" fmla="*/ 2 h 218"/>
                <a:gd name="T74" fmla="*/ 1548 w 191"/>
                <a:gd name="T75" fmla="*/ 6843 h 218"/>
                <a:gd name="T76" fmla="*/ 1694 w 191"/>
                <a:gd name="T77" fmla="*/ 11582 h 218"/>
                <a:gd name="T78" fmla="*/ 1925 w 191"/>
                <a:gd name="T79" fmla="*/ 13001 h 218"/>
                <a:gd name="T80" fmla="*/ 2271 w 191"/>
                <a:gd name="T81" fmla="*/ 11582 h 218"/>
                <a:gd name="T82" fmla="*/ 2350 w 191"/>
                <a:gd name="T83" fmla="*/ 6843 h 218"/>
                <a:gd name="T84" fmla="*/ 2641 w 191"/>
                <a:gd name="T85" fmla="*/ 6843 h 218"/>
                <a:gd name="T86" fmla="*/ 2621 w 191"/>
                <a:gd name="T87" fmla="*/ 8475 h 218"/>
                <a:gd name="T88" fmla="*/ 2986 w 191"/>
                <a:gd name="T89" fmla="*/ 9113 h 218"/>
                <a:gd name="T90" fmla="*/ 3049 w 191"/>
                <a:gd name="T91" fmla="*/ 16102 h 218"/>
                <a:gd name="T92" fmla="*/ 3049 w 191"/>
                <a:gd name="T93" fmla="*/ 22888 h 218"/>
                <a:gd name="T94" fmla="*/ 3129 w 191"/>
                <a:gd name="T95" fmla="*/ 28348 h 218"/>
                <a:gd name="T96" fmla="*/ 3129 w 191"/>
                <a:gd name="T97" fmla="*/ 30592 h 218"/>
                <a:gd name="T98" fmla="*/ 3420 w 191"/>
                <a:gd name="T99" fmla="*/ 29722 h 218"/>
                <a:gd name="T100" fmla="*/ 3635 w 191"/>
                <a:gd name="T101" fmla="*/ 28828 h 218"/>
                <a:gd name="T102" fmla="*/ 3635 w 191"/>
                <a:gd name="T103" fmla="*/ 35110 h 218"/>
                <a:gd name="T104" fmla="*/ 3635 w 191"/>
                <a:gd name="T105" fmla="*/ 41381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39167" name="Freeform 253"/>
            <p:cNvSpPr>
              <a:spLocks/>
            </p:cNvSpPr>
            <p:nvPr/>
          </p:nvSpPr>
          <p:spPr bwMode="auto">
            <a:xfrm>
              <a:off x="2727" y="2746"/>
              <a:ext cx="18" cy="30"/>
            </a:xfrm>
            <a:custGeom>
              <a:avLst/>
              <a:gdLst>
                <a:gd name="T0" fmla="*/ 3 w 17"/>
                <a:gd name="T1" fmla="*/ 9798 h 24"/>
                <a:gd name="T2" fmla="*/ 0 w 17"/>
                <a:gd name="T3" fmla="*/ 4239 h 24"/>
                <a:gd name="T4" fmla="*/ 50 w 17"/>
                <a:gd name="T5" fmla="*/ 0 h 24"/>
                <a:gd name="T6" fmla="*/ 74 w 17"/>
                <a:gd name="T7" fmla="*/ 1389 h 24"/>
                <a:gd name="T8" fmla="*/ 50 w 17"/>
                <a:gd name="T9" fmla="*/ 4239 h 24"/>
                <a:gd name="T10" fmla="*/ 7 w 17"/>
                <a:gd name="T11" fmla="*/ 9388 h 24"/>
                <a:gd name="T12" fmla="*/ 3 w 17"/>
                <a:gd name="T13" fmla="*/ 9798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39168" name="Freeform 254"/>
            <p:cNvSpPr>
              <a:spLocks/>
            </p:cNvSpPr>
            <p:nvPr/>
          </p:nvSpPr>
          <p:spPr bwMode="auto">
            <a:xfrm>
              <a:off x="1219" y="2533"/>
              <a:ext cx="686" cy="861"/>
            </a:xfrm>
            <a:custGeom>
              <a:avLst/>
              <a:gdLst>
                <a:gd name="T0" fmla="*/ 8785 w 615"/>
                <a:gd name="T1" fmla="*/ 43709 h 695"/>
                <a:gd name="T2" fmla="*/ 8654 w 615"/>
                <a:gd name="T3" fmla="*/ 39158 h 695"/>
                <a:gd name="T4" fmla="*/ 8260 w 615"/>
                <a:gd name="T5" fmla="*/ 36213 h 695"/>
                <a:gd name="T6" fmla="*/ 7847 w 615"/>
                <a:gd name="T7" fmla="*/ 34293 h 695"/>
                <a:gd name="T8" fmla="*/ 7453 w 615"/>
                <a:gd name="T9" fmla="*/ 39907 h 695"/>
                <a:gd name="T10" fmla="*/ 7081 w 615"/>
                <a:gd name="T11" fmla="*/ 40597 h 695"/>
                <a:gd name="T12" fmla="*/ 6458 w 615"/>
                <a:gd name="T13" fmla="*/ 39907 h 695"/>
                <a:gd name="T14" fmla="*/ 6950 w 615"/>
                <a:gd name="T15" fmla="*/ 27118 h 695"/>
                <a:gd name="T16" fmla="*/ 6835 w 615"/>
                <a:gd name="T17" fmla="*/ 13119 h 695"/>
                <a:gd name="T18" fmla="*/ 6682 w 615"/>
                <a:gd name="T19" fmla="*/ 6359 h 695"/>
                <a:gd name="T20" fmla="*/ 6231 w 615"/>
                <a:gd name="T21" fmla="*/ 17670 h 695"/>
                <a:gd name="T22" fmla="*/ 5269 w 615"/>
                <a:gd name="T23" fmla="*/ 16648 h 695"/>
                <a:gd name="T24" fmla="*/ 4561 w 615"/>
                <a:gd name="T25" fmla="*/ 22068 h 695"/>
                <a:gd name="T26" fmla="*/ 4265 w 615"/>
                <a:gd name="T27" fmla="*/ 6359 h 695"/>
                <a:gd name="T28" fmla="*/ 3921 w 615"/>
                <a:gd name="T29" fmla="*/ 0 h 695"/>
                <a:gd name="T30" fmla="*/ 3287 w 615"/>
                <a:gd name="T31" fmla="*/ 9130 h 695"/>
                <a:gd name="T32" fmla="*/ 2931 w 615"/>
                <a:gd name="T33" fmla="*/ 14450 h 695"/>
                <a:gd name="T34" fmla="*/ 2483 w 615"/>
                <a:gd name="T35" fmla="*/ 25514 h 695"/>
                <a:gd name="T36" fmla="*/ 1993 w 615"/>
                <a:gd name="T37" fmla="*/ 22989 h 695"/>
                <a:gd name="T38" fmla="*/ 1646 w 615"/>
                <a:gd name="T39" fmla="*/ 19843 h 695"/>
                <a:gd name="T40" fmla="*/ 1351 w 615"/>
                <a:gd name="T41" fmla="*/ 25514 h 695"/>
                <a:gd name="T42" fmla="*/ 1287 w 615"/>
                <a:gd name="T43" fmla="*/ 38282 h 695"/>
                <a:gd name="T44" fmla="*/ 762 w 615"/>
                <a:gd name="T45" fmla="*/ 55168 h 695"/>
                <a:gd name="T46" fmla="*/ 133 w 615"/>
                <a:gd name="T47" fmla="*/ 68059 h 695"/>
                <a:gd name="T48" fmla="*/ 205 w 615"/>
                <a:gd name="T49" fmla="*/ 84315 h 695"/>
                <a:gd name="T50" fmla="*/ 998 w 615"/>
                <a:gd name="T51" fmla="*/ 85287 h 695"/>
                <a:gd name="T52" fmla="*/ 1780 w 615"/>
                <a:gd name="T53" fmla="*/ 93581 h 695"/>
                <a:gd name="T54" fmla="*/ 2548 w 615"/>
                <a:gd name="T55" fmla="*/ 86570 h 695"/>
                <a:gd name="T56" fmla="*/ 3093 w 615"/>
                <a:gd name="T57" fmla="*/ 102025 h 695"/>
                <a:gd name="T58" fmla="*/ 4148 w 615"/>
                <a:gd name="T59" fmla="*/ 111434 h 695"/>
                <a:gd name="T60" fmla="*/ 4281 w 615"/>
                <a:gd name="T61" fmla="*/ 124200 h 695"/>
                <a:gd name="T62" fmla="*/ 5061 w 615"/>
                <a:gd name="T63" fmla="*/ 133543 h 695"/>
                <a:gd name="T64" fmla="*/ 5008 w 615"/>
                <a:gd name="T65" fmla="*/ 145920 h 695"/>
                <a:gd name="T66" fmla="*/ 5485 w 615"/>
                <a:gd name="T67" fmla="*/ 158788 h 695"/>
                <a:gd name="T68" fmla="*/ 6070 w 615"/>
                <a:gd name="T69" fmla="*/ 168959 h 695"/>
                <a:gd name="T70" fmla="*/ 6422 w 615"/>
                <a:gd name="T71" fmla="*/ 177927 h 695"/>
                <a:gd name="T72" fmla="*/ 5990 w 615"/>
                <a:gd name="T73" fmla="*/ 194311 h 695"/>
                <a:gd name="T74" fmla="*/ 5675 w 615"/>
                <a:gd name="T75" fmla="*/ 204955 h 695"/>
                <a:gd name="T76" fmla="*/ 6627 w 615"/>
                <a:gd name="T77" fmla="*/ 215160 h 695"/>
                <a:gd name="T78" fmla="*/ 7081 w 615"/>
                <a:gd name="T79" fmla="*/ 221666 h 695"/>
                <a:gd name="T80" fmla="*/ 7405 w 615"/>
                <a:gd name="T81" fmla="*/ 208824 h 695"/>
                <a:gd name="T82" fmla="*/ 7577 w 615"/>
                <a:gd name="T83" fmla="*/ 205447 h 695"/>
                <a:gd name="T84" fmla="*/ 7265 w 615"/>
                <a:gd name="T85" fmla="*/ 215831 h 695"/>
                <a:gd name="T86" fmla="*/ 7898 w 615"/>
                <a:gd name="T87" fmla="*/ 197257 h 695"/>
                <a:gd name="T88" fmla="*/ 7990 w 615"/>
                <a:gd name="T89" fmla="*/ 185089 h 695"/>
                <a:gd name="T90" fmla="*/ 7948 w 615"/>
                <a:gd name="T91" fmla="*/ 177184 h 695"/>
                <a:gd name="T92" fmla="*/ 8785 w 615"/>
                <a:gd name="T93" fmla="*/ 167293 h 695"/>
                <a:gd name="T94" fmla="*/ 9273 w 615"/>
                <a:gd name="T95" fmla="*/ 163203 h 695"/>
                <a:gd name="T96" fmla="*/ 9941 w 615"/>
                <a:gd name="T97" fmla="*/ 158788 h 695"/>
                <a:gd name="T98" fmla="*/ 10389 w 615"/>
                <a:gd name="T99" fmla="*/ 141755 h 695"/>
                <a:gd name="T100" fmla="*/ 10564 w 615"/>
                <a:gd name="T101" fmla="*/ 119608 h 695"/>
                <a:gd name="T102" fmla="*/ 10564 w 615"/>
                <a:gd name="T103" fmla="*/ 104405 h 695"/>
                <a:gd name="T104" fmla="*/ 11025 w 615"/>
                <a:gd name="T105" fmla="*/ 95626 h 695"/>
                <a:gd name="T106" fmla="*/ 11420 w 615"/>
                <a:gd name="T107" fmla="*/ 85837 h 695"/>
                <a:gd name="T108" fmla="*/ 11443 w 615"/>
                <a:gd name="T109" fmla="*/ 59533 h 695"/>
                <a:gd name="T110" fmla="*/ 10344 w 615"/>
                <a:gd name="T111" fmla="*/ 48511 h 695"/>
                <a:gd name="T112" fmla="*/ 9098 w 615"/>
                <a:gd name="T113" fmla="*/ 44532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39169" name="Freeform 255"/>
            <p:cNvSpPr>
              <a:spLocks/>
            </p:cNvSpPr>
            <p:nvPr/>
          </p:nvSpPr>
          <p:spPr bwMode="auto">
            <a:xfrm>
              <a:off x="1623" y="2650"/>
              <a:ext cx="41" cy="38"/>
            </a:xfrm>
            <a:custGeom>
              <a:avLst/>
              <a:gdLst>
                <a:gd name="T0" fmla="*/ 285 w 37"/>
                <a:gd name="T1" fmla="*/ 7058 h 31"/>
                <a:gd name="T2" fmla="*/ 257 w 37"/>
                <a:gd name="T3" fmla="*/ 7058 h 31"/>
                <a:gd name="T4" fmla="*/ 113 w 37"/>
                <a:gd name="T5" fmla="*/ 6357 h 31"/>
                <a:gd name="T6" fmla="*/ 4 w 37"/>
                <a:gd name="T7" fmla="*/ 7681 h 31"/>
                <a:gd name="T8" fmla="*/ 0 w 37"/>
                <a:gd name="T9" fmla="*/ 4231 h 31"/>
                <a:gd name="T10" fmla="*/ 2 w 37"/>
                <a:gd name="T11" fmla="*/ 4231 h 31"/>
                <a:gd name="T12" fmla="*/ 0 w 37"/>
                <a:gd name="T13" fmla="*/ 2376 h 31"/>
                <a:gd name="T14" fmla="*/ 4 w 37"/>
                <a:gd name="T15" fmla="*/ 0 h 31"/>
                <a:gd name="T16" fmla="*/ 338 w 37"/>
                <a:gd name="T17" fmla="*/ 818 h 31"/>
                <a:gd name="T18" fmla="*/ 584 w 37"/>
                <a:gd name="T19" fmla="*/ 1229 h 31"/>
                <a:gd name="T20" fmla="*/ 461 w 37"/>
                <a:gd name="T21" fmla="*/ 4497 h 31"/>
                <a:gd name="T22" fmla="*/ 461 w 37"/>
                <a:gd name="T23" fmla="*/ 5365 h 31"/>
                <a:gd name="T24" fmla="*/ 418 w 37"/>
                <a:gd name="T25" fmla="*/ 6357 h 31"/>
                <a:gd name="T26" fmla="*/ 375 w 37"/>
                <a:gd name="T27" fmla="*/ 6357 h 31"/>
                <a:gd name="T28" fmla="*/ 285 w 37"/>
                <a:gd name="T29" fmla="*/ 7058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39170" name="Freeform 256"/>
            <p:cNvSpPr>
              <a:spLocks/>
            </p:cNvSpPr>
            <p:nvPr/>
          </p:nvSpPr>
          <p:spPr bwMode="auto">
            <a:xfrm>
              <a:off x="2681" y="2598"/>
              <a:ext cx="35" cy="30"/>
            </a:xfrm>
            <a:custGeom>
              <a:avLst/>
              <a:gdLst>
                <a:gd name="T0" fmla="*/ 180 w 31"/>
                <a:gd name="T1" fmla="*/ 9798 h 24"/>
                <a:gd name="T2" fmla="*/ 0 w 31"/>
                <a:gd name="T3" fmla="*/ 7838 h 24"/>
                <a:gd name="T4" fmla="*/ 2 w 31"/>
                <a:gd name="T5" fmla="*/ 5360 h 24"/>
                <a:gd name="T6" fmla="*/ 180 w 31"/>
                <a:gd name="T7" fmla="*/ 0 h 24"/>
                <a:gd name="T8" fmla="*/ 488 w 31"/>
                <a:gd name="T9" fmla="*/ 0 h 24"/>
                <a:gd name="T10" fmla="*/ 826 w 31"/>
                <a:gd name="T11" fmla="*/ 1111 h 24"/>
                <a:gd name="T12" fmla="*/ 826 w 31"/>
                <a:gd name="T13" fmla="*/ 9798 h 24"/>
                <a:gd name="T14" fmla="*/ 488 w 31"/>
                <a:gd name="T15" fmla="*/ 9798 h 24"/>
                <a:gd name="T16" fmla="*/ 180 w 31"/>
                <a:gd name="T17" fmla="*/ 979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39171" name="Freeform 257"/>
            <p:cNvSpPr>
              <a:spLocks/>
            </p:cNvSpPr>
            <p:nvPr/>
          </p:nvSpPr>
          <p:spPr bwMode="auto">
            <a:xfrm>
              <a:off x="2666" y="2566"/>
              <a:ext cx="9" cy="11"/>
            </a:xfrm>
            <a:custGeom>
              <a:avLst/>
              <a:gdLst>
                <a:gd name="T0" fmla="*/ 6057 w 7"/>
                <a:gd name="T1" fmla="*/ 0 h 9"/>
                <a:gd name="T2" fmla="*/ 4234 w 7"/>
                <a:gd name="T3" fmla="*/ 0 h 9"/>
                <a:gd name="T4" fmla="*/ 0 w 7"/>
                <a:gd name="T5" fmla="*/ 1965 h 9"/>
                <a:gd name="T6" fmla="*/ 6057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39172" name="Freeform 258"/>
            <p:cNvSpPr>
              <a:spLocks/>
            </p:cNvSpPr>
            <p:nvPr/>
          </p:nvSpPr>
          <p:spPr bwMode="auto">
            <a:xfrm>
              <a:off x="2671" y="2600"/>
              <a:ext cx="100" cy="136"/>
            </a:xfrm>
            <a:custGeom>
              <a:avLst/>
              <a:gdLst>
                <a:gd name="T0" fmla="*/ 249 w 90"/>
                <a:gd name="T1" fmla="*/ 8463 h 109"/>
                <a:gd name="T2" fmla="*/ 182 w 90"/>
                <a:gd name="T3" fmla="*/ 10037 h 109"/>
                <a:gd name="T4" fmla="*/ 120 w 90"/>
                <a:gd name="T5" fmla="*/ 11422 h 109"/>
                <a:gd name="T6" fmla="*/ 277 w 90"/>
                <a:gd name="T7" fmla="*/ 14251 h 109"/>
                <a:gd name="T8" fmla="*/ 148 w 90"/>
                <a:gd name="T9" fmla="*/ 13041 h 109"/>
                <a:gd name="T10" fmla="*/ 4 w 90"/>
                <a:gd name="T11" fmla="*/ 20511 h 109"/>
                <a:gd name="T12" fmla="*/ 0 w 90"/>
                <a:gd name="T13" fmla="*/ 20511 h 109"/>
                <a:gd name="T14" fmla="*/ 4 w 90"/>
                <a:gd name="T15" fmla="*/ 25330 h 109"/>
                <a:gd name="T16" fmla="*/ 148 w 90"/>
                <a:gd name="T17" fmla="*/ 25660 h 109"/>
                <a:gd name="T18" fmla="*/ 4 w 90"/>
                <a:gd name="T19" fmla="*/ 24324 h 109"/>
                <a:gd name="T20" fmla="*/ 148 w 90"/>
                <a:gd name="T21" fmla="*/ 27950 h 109"/>
                <a:gd name="T22" fmla="*/ 148 w 90"/>
                <a:gd name="T23" fmla="*/ 27950 h 109"/>
                <a:gd name="T24" fmla="*/ 320 w 90"/>
                <a:gd name="T25" fmla="*/ 32764 h 109"/>
                <a:gd name="T26" fmla="*/ 277 w 90"/>
                <a:gd name="T27" fmla="*/ 32764 h 109"/>
                <a:gd name="T28" fmla="*/ 440 w 90"/>
                <a:gd name="T29" fmla="*/ 37481 h 109"/>
                <a:gd name="T30" fmla="*/ 600 w 90"/>
                <a:gd name="T31" fmla="*/ 43092 h 109"/>
                <a:gd name="T32" fmla="*/ 670 w 90"/>
                <a:gd name="T33" fmla="*/ 39433 h 109"/>
                <a:gd name="T34" fmla="*/ 792 w 90"/>
                <a:gd name="T35" fmla="*/ 40880 h 109"/>
                <a:gd name="T36" fmla="*/ 803 w 90"/>
                <a:gd name="T37" fmla="*/ 39433 h 109"/>
                <a:gd name="T38" fmla="*/ 792 w 90"/>
                <a:gd name="T39" fmla="*/ 36155 h 109"/>
                <a:gd name="T40" fmla="*/ 792 w 90"/>
                <a:gd name="T41" fmla="*/ 34636 h 109"/>
                <a:gd name="T42" fmla="*/ 792 w 90"/>
                <a:gd name="T43" fmla="*/ 32764 h 109"/>
                <a:gd name="T44" fmla="*/ 978 w 90"/>
                <a:gd name="T45" fmla="*/ 31931 h 109"/>
                <a:gd name="T46" fmla="*/ 1016 w 90"/>
                <a:gd name="T47" fmla="*/ 27950 h 109"/>
                <a:gd name="T48" fmla="*/ 1153 w 90"/>
                <a:gd name="T49" fmla="*/ 31931 h 109"/>
                <a:gd name="T50" fmla="*/ 1274 w 90"/>
                <a:gd name="T51" fmla="*/ 30040 h 109"/>
                <a:gd name="T52" fmla="*/ 1388 w 90"/>
                <a:gd name="T53" fmla="*/ 32764 h 109"/>
                <a:gd name="T54" fmla="*/ 1457 w 90"/>
                <a:gd name="T55" fmla="*/ 30614 h 109"/>
                <a:gd name="T56" fmla="*/ 1548 w 90"/>
                <a:gd name="T57" fmla="*/ 20511 h 109"/>
                <a:gd name="T58" fmla="*/ 1388 w 90"/>
                <a:gd name="T59" fmla="*/ 14251 h 109"/>
                <a:gd name="T60" fmla="*/ 1492 w 90"/>
                <a:gd name="T61" fmla="*/ 10037 h 109"/>
                <a:gd name="T62" fmla="*/ 1492 w 90"/>
                <a:gd name="T63" fmla="*/ 5167 h 109"/>
                <a:gd name="T64" fmla="*/ 1153 w 90"/>
                <a:gd name="T65" fmla="*/ 6447 h 109"/>
                <a:gd name="T66" fmla="*/ 1223 w 90"/>
                <a:gd name="T67" fmla="*/ 0 h 109"/>
                <a:gd name="T68" fmla="*/ 919 w 90"/>
                <a:gd name="T69" fmla="*/ 0 h 109"/>
                <a:gd name="T70" fmla="*/ 670 w 90"/>
                <a:gd name="T71" fmla="*/ 0 h 109"/>
                <a:gd name="T72" fmla="*/ 670 w 90"/>
                <a:gd name="T73" fmla="*/ 8463 h 109"/>
                <a:gd name="T74" fmla="*/ 474 w 90"/>
                <a:gd name="T75" fmla="*/ 8463 h 109"/>
                <a:gd name="T76" fmla="*/ 277 w 90"/>
                <a:gd name="T77" fmla="*/ 8463 h 109"/>
                <a:gd name="T78" fmla="*/ 249 w 90"/>
                <a:gd name="T79" fmla="*/ 8463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39173" name="Freeform 259"/>
            <p:cNvSpPr>
              <a:spLocks/>
            </p:cNvSpPr>
            <p:nvPr/>
          </p:nvSpPr>
          <p:spPr bwMode="auto">
            <a:xfrm>
              <a:off x="1435" y="3074"/>
              <a:ext cx="147" cy="183"/>
            </a:xfrm>
            <a:custGeom>
              <a:avLst/>
              <a:gdLst>
                <a:gd name="T0" fmla="*/ 120 w 132"/>
                <a:gd name="T1" fmla="*/ 4924 h 147"/>
                <a:gd name="T2" fmla="*/ 4 w 132"/>
                <a:gd name="T3" fmla="*/ 12041 h 147"/>
                <a:gd name="T4" fmla="*/ 0 w 132"/>
                <a:gd name="T5" fmla="*/ 19449 h 147"/>
                <a:gd name="T6" fmla="*/ 284 w 132"/>
                <a:gd name="T7" fmla="*/ 24421 h 147"/>
                <a:gd name="T8" fmla="*/ 542 w 132"/>
                <a:gd name="T9" fmla="*/ 30141 h 147"/>
                <a:gd name="T10" fmla="*/ 829 w 132"/>
                <a:gd name="T11" fmla="*/ 32864 h 147"/>
                <a:gd name="T12" fmla="*/ 1028 w 132"/>
                <a:gd name="T13" fmla="*/ 34278 h 147"/>
                <a:gd name="T14" fmla="*/ 1291 w 132"/>
                <a:gd name="T15" fmla="*/ 37847 h 147"/>
                <a:gd name="T16" fmla="*/ 1576 w 132"/>
                <a:gd name="T17" fmla="*/ 40262 h 147"/>
                <a:gd name="T18" fmla="*/ 1430 w 132"/>
                <a:gd name="T19" fmla="*/ 46711 h 147"/>
                <a:gd name="T20" fmla="*/ 1322 w 132"/>
                <a:gd name="T21" fmla="*/ 52618 h 147"/>
                <a:gd name="T22" fmla="*/ 1676 w 132"/>
                <a:gd name="T23" fmla="*/ 53476 h 147"/>
                <a:gd name="T24" fmla="*/ 2032 w 132"/>
                <a:gd name="T25" fmla="*/ 54585 h 147"/>
                <a:gd name="T26" fmla="*/ 2201 w 132"/>
                <a:gd name="T27" fmla="*/ 52618 h 147"/>
                <a:gd name="T28" fmla="*/ 2429 w 132"/>
                <a:gd name="T29" fmla="*/ 45487 h 147"/>
                <a:gd name="T30" fmla="*/ 2369 w 132"/>
                <a:gd name="T31" fmla="*/ 41006 h 147"/>
                <a:gd name="T32" fmla="*/ 2369 w 132"/>
                <a:gd name="T33" fmla="*/ 36002 h 147"/>
                <a:gd name="T34" fmla="*/ 2429 w 132"/>
                <a:gd name="T35" fmla="*/ 30433 h 147"/>
                <a:gd name="T36" fmla="*/ 2248 w 132"/>
                <a:gd name="T37" fmla="*/ 30433 h 147"/>
                <a:gd name="T38" fmla="*/ 2069 w 132"/>
                <a:gd name="T39" fmla="*/ 30433 h 147"/>
                <a:gd name="T40" fmla="*/ 2032 w 132"/>
                <a:gd name="T41" fmla="*/ 24421 h 147"/>
                <a:gd name="T42" fmla="*/ 1954 w 132"/>
                <a:gd name="T43" fmla="*/ 19449 h 147"/>
                <a:gd name="T44" fmla="*/ 1715 w 132"/>
                <a:gd name="T45" fmla="*/ 19449 h 147"/>
                <a:gd name="T46" fmla="*/ 1322 w 132"/>
                <a:gd name="T47" fmla="*/ 17885 h 147"/>
                <a:gd name="T48" fmla="*/ 1291 w 132"/>
                <a:gd name="T49" fmla="*/ 8829 h 147"/>
                <a:gd name="T50" fmla="*/ 1204 w 132"/>
                <a:gd name="T51" fmla="*/ 6130 h 147"/>
                <a:gd name="T52" fmla="*/ 1204 w 132"/>
                <a:gd name="T53" fmla="*/ 4576 h 147"/>
                <a:gd name="T54" fmla="*/ 937 w 132"/>
                <a:gd name="T55" fmla="*/ 0 h 147"/>
                <a:gd name="T56" fmla="*/ 542 w 132"/>
                <a:gd name="T57" fmla="*/ 1647 h 147"/>
                <a:gd name="T58" fmla="*/ 149 w 132"/>
                <a:gd name="T59" fmla="*/ 1647 h 147"/>
                <a:gd name="T60" fmla="*/ 120 w 132"/>
                <a:gd name="T61" fmla="*/ 4924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39174" name="Freeform 260"/>
            <p:cNvSpPr>
              <a:spLocks/>
            </p:cNvSpPr>
            <p:nvPr/>
          </p:nvSpPr>
          <p:spPr bwMode="auto">
            <a:xfrm>
              <a:off x="2629" y="2638"/>
              <a:ext cx="5" cy="9"/>
            </a:xfrm>
            <a:custGeom>
              <a:avLst/>
              <a:gdLst>
                <a:gd name="T0" fmla="*/ 5 w 5"/>
                <a:gd name="T1" fmla="*/ 1992 h 7"/>
                <a:gd name="T2" fmla="*/ 2 w 5"/>
                <a:gd name="T3" fmla="*/ 6057 h 7"/>
                <a:gd name="T4" fmla="*/ 0 w 5"/>
                <a:gd name="T5" fmla="*/ 4234 h 7"/>
                <a:gd name="T6" fmla="*/ 2 w 5"/>
                <a:gd name="T7" fmla="*/ 0 h 7"/>
                <a:gd name="T8" fmla="*/ 5 w 5"/>
                <a:gd name="T9" fmla="*/ 1992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39175" name="Freeform 261"/>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9176" name="Freeform 262"/>
            <p:cNvSpPr>
              <a:spLocks/>
            </p:cNvSpPr>
            <p:nvPr/>
          </p:nvSpPr>
          <p:spPr bwMode="auto">
            <a:xfrm>
              <a:off x="3034" y="2671"/>
              <a:ext cx="190" cy="234"/>
            </a:xfrm>
            <a:custGeom>
              <a:avLst/>
              <a:gdLst>
                <a:gd name="T0" fmla="*/ 2612 w 170"/>
                <a:gd name="T1" fmla="*/ 12947 h 189"/>
                <a:gd name="T2" fmla="*/ 2612 w 170"/>
                <a:gd name="T3" fmla="*/ 11163 h 189"/>
                <a:gd name="T4" fmla="*/ 2271 w 170"/>
                <a:gd name="T5" fmla="*/ 8446 h 189"/>
                <a:gd name="T6" fmla="*/ 1992 w 170"/>
                <a:gd name="T7" fmla="*/ 5510 h 189"/>
                <a:gd name="T8" fmla="*/ 1746 w 170"/>
                <a:gd name="T9" fmla="*/ 2345 h 189"/>
                <a:gd name="T10" fmla="*/ 1410 w 170"/>
                <a:gd name="T11" fmla="*/ 0 h 189"/>
                <a:gd name="T12" fmla="*/ 1199 w 170"/>
                <a:gd name="T13" fmla="*/ 0 h 189"/>
                <a:gd name="T14" fmla="*/ 859 w 170"/>
                <a:gd name="T15" fmla="*/ 0 h 189"/>
                <a:gd name="T16" fmla="*/ 616 w 170"/>
                <a:gd name="T17" fmla="*/ 0 h 189"/>
                <a:gd name="T18" fmla="*/ 321 w 170"/>
                <a:gd name="T19" fmla="*/ 0 h 189"/>
                <a:gd name="T20" fmla="*/ 460 w 170"/>
                <a:gd name="T21" fmla="*/ 7788 h 189"/>
                <a:gd name="T22" fmla="*/ 369 w 170"/>
                <a:gd name="T23" fmla="*/ 7788 h 189"/>
                <a:gd name="T24" fmla="*/ 369 w 170"/>
                <a:gd name="T25" fmla="*/ 10635 h 189"/>
                <a:gd name="T26" fmla="*/ 460 w 170"/>
                <a:gd name="T27" fmla="*/ 12027 h 189"/>
                <a:gd name="T28" fmla="*/ 236 w 170"/>
                <a:gd name="T29" fmla="*/ 16030 h 189"/>
                <a:gd name="T30" fmla="*/ 4 w 170"/>
                <a:gd name="T31" fmla="*/ 19473 h 189"/>
                <a:gd name="T32" fmla="*/ 0 w 170"/>
                <a:gd name="T33" fmla="*/ 19473 h 189"/>
                <a:gd name="T34" fmla="*/ 0 w 170"/>
                <a:gd name="T35" fmla="*/ 23092 h 189"/>
                <a:gd name="T36" fmla="*/ 0 w 170"/>
                <a:gd name="T37" fmla="*/ 27064 h 189"/>
                <a:gd name="T38" fmla="*/ 135 w 170"/>
                <a:gd name="T39" fmla="*/ 32475 h 189"/>
                <a:gd name="T40" fmla="*/ 287 w 170"/>
                <a:gd name="T41" fmla="*/ 36010 h 189"/>
                <a:gd name="T42" fmla="*/ 369 w 170"/>
                <a:gd name="T43" fmla="*/ 40993 h 189"/>
                <a:gd name="T44" fmla="*/ 412 w 170"/>
                <a:gd name="T45" fmla="*/ 41486 h 189"/>
                <a:gd name="T46" fmla="*/ 769 w 170"/>
                <a:gd name="T47" fmla="*/ 44430 h 189"/>
                <a:gd name="T48" fmla="*/ 1079 w 170"/>
                <a:gd name="T49" fmla="*/ 47424 h 189"/>
                <a:gd name="T50" fmla="*/ 1410 w 170"/>
                <a:gd name="T51" fmla="*/ 48375 h 189"/>
                <a:gd name="T52" fmla="*/ 1507 w 170"/>
                <a:gd name="T53" fmla="*/ 49780 h 189"/>
                <a:gd name="T54" fmla="*/ 1594 w 170"/>
                <a:gd name="T55" fmla="*/ 55199 h 189"/>
                <a:gd name="T56" fmla="*/ 1703 w 170"/>
                <a:gd name="T57" fmla="*/ 60409 h 189"/>
                <a:gd name="T58" fmla="*/ 1859 w 170"/>
                <a:gd name="T59" fmla="*/ 60409 h 189"/>
                <a:gd name="T60" fmla="*/ 1992 w 170"/>
                <a:gd name="T61" fmla="*/ 59893 h 189"/>
                <a:gd name="T62" fmla="*/ 2377 w 170"/>
                <a:gd name="T63" fmla="*/ 60409 h 189"/>
                <a:gd name="T64" fmla="*/ 2612 w 170"/>
                <a:gd name="T65" fmla="*/ 58715 h 189"/>
                <a:gd name="T66" fmla="*/ 2748 w 170"/>
                <a:gd name="T67" fmla="*/ 58715 h 189"/>
                <a:gd name="T68" fmla="*/ 3071 w 170"/>
                <a:gd name="T69" fmla="*/ 56561 h 189"/>
                <a:gd name="T70" fmla="*/ 3428 w 170"/>
                <a:gd name="T71" fmla="*/ 53636 h 189"/>
                <a:gd name="T72" fmla="*/ 3241 w 170"/>
                <a:gd name="T73" fmla="*/ 49780 h 189"/>
                <a:gd name="T74" fmla="*/ 3171 w 170"/>
                <a:gd name="T75" fmla="*/ 45493 h 189"/>
                <a:gd name="T76" fmla="*/ 3145 w 170"/>
                <a:gd name="T77" fmla="*/ 40088 h 189"/>
                <a:gd name="T78" fmla="*/ 3071 w 170"/>
                <a:gd name="T79" fmla="*/ 38808 h 189"/>
                <a:gd name="T80" fmla="*/ 3171 w 170"/>
                <a:gd name="T81" fmla="*/ 33238 h 189"/>
                <a:gd name="T82" fmla="*/ 2935 w 170"/>
                <a:gd name="T83" fmla="*/ 28004 h 189"/>
                <a:gd name="T84" fmla="*/ 3071 w 170"/>
                <a:gd name="T85" fmla="*/ 20448 h 189"/>
                <a:gd name="T86" fmla="*/ 2870 w 170"/>
                <a:gd name="T87" fmla="*/ 16516 h 189"/>
                <a:gd name="T88" fmla="*/ 2612 w 170"/>
                <a:gd name="T89" fmla="*/ 1294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39177" name="Freeform 263"/>
            <p:cNvSpPr>
              <a:spLocks/>
            </p:cNvSpPr>
            <p:nvPr/>
          </p:nvSpPr>
          <p:spPr bwMode="auto">
            <a:xfrm>
              <a:off x="3204" y="2776"/>
              <a:ext cx="6" cy="16"/>
            </a:xfrm>
            <a:custGeom>
              <a:avLst/>
              <a:gdLst>
                <a:gd name="T0" fmla="*/ 642 w 5"/>
                <a:gd name="T1" fmla="*/ 27561 h 12"/>
                <a:gd name="T2" fmla="*/ 446 w 5"/>
                <a:gd name="T3" fmla="*/ 0 h 12"/>
                <a:gd name="T4" fmla="*/ 0 w 5"/>
                <a:gd name="T5" fmla="*/ 11627 h 12"/>
                <a:gd name="T6" fmla="*/ 642 w 5"/>
                <a:gd name="T7" fmla="*/ 27561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39178" name="Freeform 264"/>
            <p:cNvSpPr>
              <a:spLocks/>
            </p:cNvSpPr>
            <p:nvPr/>
          </p:nvSpPr>
          <p:spPr bwMode="auto">
            <a:xfrm>
              <a:off x="3038" y="2553"/>
              <a:ext cx="93" cy="127"/>
            </a:xfrm>
            <a:custGeom>
              <a:avLst/>
              <a:gdLst>
                <a:gd name="T0" fmla="*/ 1599 w 83"/>
                <a:gd name="T1" fmla="*/ 5700 h 102"/>
                <a:gd name="T2" fmla="*/ 1431 w 83"/>
                <a:gd name="T3" fmla="*/ 0 h 102"/>
                <a:gd name="T4" fmla="*/ 1277 w 83"/>
                <a:gd name="T5" fmla="*/ 3677 h 102"/>
                <a:gd name="T6" fmla="*/ 921 w 83"/>
                <a:gd name="T7" fmla="*/ 3677 h 102"/>
                <a:gd name="T8" fmla="*/ 780 w 83"/>
                <a:gd name="T9" fmla="*/ 4578 h 102"/>
                <a:gd name="T10" fmla="*/ 664 w 83"/>
                <a:gd name="T11" fmla="*/ 3677 h 102"/>
                <a:gd name="T12" fmla="*/ 416 w 83"/>
                <a:gd name="T13" fmla="*/ 4578 h 102"/>
                <a:gd name="T14" fmla="*/ 416 w 83"/>
                <a:gd name="T15" fmla="*/ 5700 h 102"/>
                <a:gd name="T16" fmla="*/ 371 w 83"/>
                <a:gd name="T17" fmla="*/ 10732 h 102"/>
                <a:gd name="T18" fmla="*/ 554 w 83"/>
                <a:gd name="T19" fmla="*/ 14112 h 102"/>
                <a:gd name="T20" fmla="*/ 331 w 83"/>
                <a:gd name="T21" fmla="*/ 18620 h 102"/>
                <a:gd name="T22" fmla="*/ 119 w 83"/>
                <a:gd name="T23" fmla="*/ 23184 h 102"/>
                <a:gd name="T24" fmla="*/ 3 w 83"/>
                <a:gd name="T25" fmla="*/ 30191 h 102"/>
                <a:gd name="T26" fmla="*/ 0 w 83"/>
                <a:gd name="T27" fmla="*/ 37937 h 102"/>
                <a:gd name="T28" fmla="*/ 3 w 83"/>
                <a:gd name="T29" fmla="*/ 37937 h 102"/>
                <a:gd name="T30" fmla="*/ 263 w 83"/>
                <a:gd name="T31" fmla="*/ 35394 h 102"/>
                <a:gd name="T32" fmla="*/ 554 w 83"/>
                <a:gd name="T33" fmla="*/ 35394 h 102"/>
                <a:gd name="T34" fmla="*/ 822 w 83"/>
                <a:gd name="T35" fmla="*/ 35394 h 102"/>
                <a:gd name="T36" fmla="*/ 1173 w 83"/>
                <a:gd name="T37" fmla="*/ 35394 h 102"/>
                <a:gd name="T38" fmla="*/ 1431 w 83"/>
                <a:gd name="T39" fmla="*/ 35394 h 102"/>
                <a:gd name="T40" fmla="*/ 1431 w 83"/>
                <a:gd name="T41" fmla="*/ 27579 h 102"/>
                <a:gd name="T42" fmla="*/ 1712 w 83"/>
                <a:gd name="T43" fmla="*/ 21238 h 102"/>
                <a:gd name="T44" fmla="*/ 1792 w 83"/>
                <a:gd name="T45" fmla="*/ 15925 h 102"/>
                <a:gd name="T46" fmla="*/ 1712 w 83"/>
                <a:gd name="T47" fmla="*/ 10732 h 102"/>
                <a:gd name="T48" fmla="*/ 1599 w 83"/>
                <a:gd name="T49" fmla="*/ 570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39179" name="Freeform 265"/>
            <p:cNvSpPr>
              <a:spLocks/>
            </p:cNvSpPr>
            <p:nvPr/>
          </p:nvSpPr>
          <p:spPr bwMode="auto">
            <a:xfrm>
              <a:off x="2729" y="2531"/>
              <a:ext cx="338" cy="413"/>
            </a:xfrm>
            <a:custGeom>
              <a:avLst/>
              <a:gdLst>
                <a:gd name="T0" fmla="*/ 5595 w 302"/>
                <a:gd name="T1" fmla="*/ 44269 h 333"/>
                <a:gd name="T2" fmla="*/ 5555 w 302"/>
                <a:gd name="T3" fmla="*/ 48247 h 333"/>
                <a:gd name="T4" fmla="*/ 5623 w 302"/>
                <a:gd name="T5" fmla="*/ 53525 h 333"/>
                <a:gd name="T6" fmla="*/ 5684 w 302"/>
                <a:gd name="T7" fmla="*/ 62263 h 333"/>
                <a:gd name="T8" fmla="*/ 5843 w 302"/>
                <a:gd name="T9" fmla="*/ 72229 h 333"/>
                <a:gd name="T10" fmla="*/ 6104 w 302"/>
                <a:gd name="T11" fmla="*/ 80789 h 333"/>
                <a:gd name="T12" fmla="*/ 5555 w 302"/>
                <a:gd name="T13" fmla="*/ 82047 h 333"/>
                <a:gd name="T14" fmla="*/ 5406 w 302"/>
                <a:gd name="T15" fmla="*/ 92255 h 333"/>
                <a:gd name="T16" fmla="*/ 5346 w 302"/>
                <a:gd name="T17" fmla="*/ 101758 h 333"/>
                <a:gd name="T18" fmla="*/ 5777 w 302"/>
                <a:gd name="T19" fmla="*/ 104366 h 333"/>
                <a:gd name="T20" fmla="*/ 5595 w 302"/>
                <a:gd name="T21" fmla="*/ 111436 h 333"/>
                <a:gd name="T22" fmla="*/ 5183 w 302"/>
                <a:gd name="T23" fmla="*/ 105893 h 333"/>
                <a:gd name="T24" fmla="*/ 4873 w 302"/>
                <a:gd name="T25" fmla="*/ 101272 h 333"/>
                <a:gd name="T26" fmla="*/ 4276 w 302"/>
                <a:gd name="T27" fmla="*/ 100299 h 333"/>
                <a:gd name="T28" fmla="*/ 3962 w 302"/>
                <a:gd name="T29" fmla="*/ 99299 h 333"/>
                <a:gd name="T30" fmla="*/ 3598 w 302"/>
                <a:gd name="T31" fmla="*/ 96961 h 333"/>
                <a:gd name="T32" fmla="*/ 3303 w 302"/>
                <a:gd name="T33" fmla="*/ 95773 h 333"/>
                <a:gd name="T34" fmla="*/ 3202 w 302"/>
                <a:gd name="T35" fmla="*/ 83095 h 333"/>
                <a:gd name="T36" fmla="*/ 2691 w 302"/>
                <a:gd name="T37" fmla="*/ 75097 h 333"/>
                <a:gd name="T38" fmla="*/ 2404 w 302"/>
                <a:gd name="T39" fmla="*/ 73178 h 333"/>
                <a:gd name="T40" fmla="*/ 1988 w 302"/>
                <a:gd name="T41" fmla="*/ 79618 h 333"/>
                <a:gd name="T42" fmla="*/ 1587 w 302"/>
                <a:gd name="T43" fmla="*/ 73178 h 333"/>
                <a:gd name="T44" fmla="*/ 1168 w 302"/>
                <a:gd name="T45" fmla="*/ 66999 h 333"/>
                <a:gd name="T46" fmla="*/ 578 w 302"/>
                <a:gd name="T47" fmla="*/ 66384 h 333"/>
                <a:gd name="T48" fmla="*/ 4 w 302"/>
                <a:gd name="T49" fmla="*/ 66999 h 333"/>
                <a:gd name="T50" fmla="*/ 4 w 302"/>
                <a:gd name="T51" fmla="*/ 65456 h 333"/>
                <a:gd name="T52" fmla="*/ 294 w 302"/>
                <a:gd name="T53" fmla="*/ 59385 h 333"/>
                <a:gd name="T54" fmla="*/ 578 w 302"/>
                <a:gd name="T55" fmla="*/ 58276 h 333"/>
                <a:gd name="T56" fmla="*/ 807 w 302"/>
                <a:gd name="T57" fmla="*/ 60799 h 333"/>
                <a:gd name="T58" fmla="*/ 1356 w 302"/>
                <a:gd name="T59" fmla="*/ 52777 h 333"/>
                <a:gd name="T60" fmla="*/ 1369 w 302"/>
                <a:gd name="T61" fmla="*/ 43557 h 333"/>
                <a:gd name="T62" fmla="*/ 1824 w 302"/>
                <a:gd name="T63" fmla="*/ 33651 h 333"/>
                <a:gd name="T64" fmla="*/ 1988 w 302"/>
                <a:gd name="T65" fmla="*/ 25099 h 333"/>
                <a:gd name="T66" fmla="*/ 2081 w 302"/>
                <a:gd name="T67" fmla="*/ 15524 h 333"/>
                <a:gd name="T68" fmla="*/ 2105 w 302"/>
                <a:gd name="T69" fmla="*/ 5783 h 333"/>
                <a:gd name="T70" fmla="*/ 2691 w 302"/>
                <a:gd name="T71" fmla="*/ 3686 h 333"/>
                <a:gd name="T72" fmla="*/ 3364 w 302"/>
                <a:gd name="T73" fmla="*/ 7032 h 333"/>
                <a:gd name="T74" fmla="*/ 3655 w 302"/>
                <a:gd name="T75" fmla="*/ 3686 h 333"/>
                <a:gd name="T76" fmla="*/ 4214 w 302"/>
                <a:gd name="T77" fmla="*/ 2396 h 333"/>
                <a:gd name="T78" fmla="*/ 4597 w 302"/>
                <a:gd name="T79" fmla="*/ 2 h 333"/>
                <a:gd name="T80" fmla="*/ 5035 w 302"/>
                <a:gd name="T81" fmla="*/ 1256 h 333"/>
                <a:gd name="T82" fmla="*/ 5406 w 302"/>
                <a:gd name="T83" fmla="*/ 5290 h 333"/>
                <a:gd name="T84" fmla="*/ 5684 w 302"/>
                <a:gd name="T85" fmla="*/ 3686 h 333"/>
                <a:gd name="T86" fmla="*/ 6161 w 302"/>
                <a:gd name="T87" fmla="*/ 11032 h 333"/>
                <a:gd name="T88" fmla="*/ 6307 w 302"/>
                <a:gd name="T89" fmla="*/ 18850 h 333"/>
                <a:gd name="T90" fmla="*/ 5867 w 302"/>
                <a:gd name="T91" fmla="*/ 26887 h 333"/>
                <a:gd name="T92" fmla="*/ 5777 w 302"/>
                <a:gd name="T93" fmla="*/ 40150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39180" name="Freeform 266"/>
            <p:cNvSpPr>
              <a:spLocks/>
            </p:cNvSpPr>
            <p:nvPr/>
          </p:nvSpPr>
          <p:spPr bwMode="auto">
            <a:xfrm>
              <a:off x="2898" y="2830"/>
              <a:ext cx="207" cy="216"/>
            </a:xfrm>
            <a:custGeom>
              <a:avLst/>
              <a:gdLst>
                <a:gd name="T0" fmla="*/ 690 w 185"/>
                <a:gd name="T1" fmla="*/ 24905 h 175"/>
                <a:gd name="T2" fmla="*/ 375 w 185"/>
                <a:gd name="T3" fmla="*/ 24905 h 175"/>
                <a:gd name="T4" fmla="*/ 2 w 185"/>
                <a:gd name="T5" fmla="*/ 24905 h 175"/>
                <a:gd name="T6" fmla="*/ 2 w 185"/>
                <a:gd name="T7" fmla="*/ 29100 h 175"/>
                <a:gd name="T8" fmla="*/ 2 w 185"/>
                <a:gd name="T9" fmla="*/ 33084 h 175"/>
                <a:gd name="T10" fmla="*/ 0 w 185"/>
                <a:gd name="T11" fmla="*/ 37314 h 175"/>
                <a:gd name="T12" fmla="*/ 0 w 185"/>
                <a:gd name="T13" fmla="*/ 41727 h 175"/>
                <a:gd name="T14" fmla="*/ 239 w 185"/>
                <a:gd name="T15" fmla="*/ 46034 h 175"/>
                <a:gd name="T16" fmla="*/ 420 w 185"/>
                <a:gd name="T17" fmla="*/ 49201 h 175"/>
                <a:gd name="T18" fmla="*/ 690 w 185"/>
                <a:gd name="T19" fmla="*/ 48631 h 175"/>
                <a:gd name="T20" fmla="*/ 1033 w 185"/>
                <a:gd name="T21" fmla="*/ 50032 h 175"/>
                <a:gd name="T22" fmla="*/ 1528 w 185"/>
                <a:gd name="T23" fmla="*/ 51503 h 175"/>
                <a:gd name="T24" fmla="*/ 1819 w 185"/>
                <a:gd name="T25" fmla="*/ 47906 h 175"/>
                <a:gd name="T26" fmla="*/ 2145 w 185"/>
                <a:gd name="T27" fmla="*/ 43752 h 175"/>
                <a:gd name="T28" fmla="*/ 2268 w 185"/>
                <a:gd name="T29" fmla="*/ 40835 h 175"/>
                <a:gd name="T30" fmla="*/ 2493 w 185"/>
                <a:gd name="T31" fmla="*/ 39400 h 175"/>
                <a:gd name="T32" fmla="*/ 2773 w 185"/>
                <a:gd name="T33" fmla="*/ 38813 h 175"/>
                <a:gd name="T34" fmla="*/ 2660 w 185"/>
                <a:gd name="T35" fmla="*/ 36240 h 175"/>
                <a:gd name="T36" fmla="*/ 2915 w 185"/>
                <a:gd name="T37" fmla="*/ 34711 h 175"/>
                <a:gd name="T38" fmla="*/ 3121 w 185"/>
                <a:gd name="T39" fmla="*/ 33084 h 175"/>
                <a:gd name="T40" fmla="*/ 3366 w 185"/>
                <a:gd name="T41" fmla="*/ 31500 h 175"/>
                <a:gd name="T42" fmla="*/ 3639 w 185"/>
                <a:gd name="T43" fmla="*/ 30512 h 175"/>
                <a:gd name="T44" fmla="*/ 3485 w 185"/>
                <a:gd name="T45" fmla="*/ 28629 h 175"/>
                <a:gd name="T46" fmla="*/ 3675 w 185"/>
                <a:gd name="T47" fmla="*/ 22784 h 175"/>
                <a:gd name="T48" fmla="*/ 3754 w 185"/>
                <a:gd name="T49" fmla="*/ 21449 h 175"/>
                <a:gd name="T50" fmla="*/ 3754 w 185"/>
                <a:gd name="T51" fmla="*/ 17979 h 175"/>
                <a:gd name="T52" fmla="*/ 3766 w 185"/>
                <a:gd name="T53" fmla="*/ 13245 h 175"/>
                <a:gd name="T54" fmla="*/ 3861 w 185"/>
                <a:gd name="T55" fmla="*/ 11464 h 175"/>
                <a:gd name="T56" fmla="*/ 3639 w 185"/>
                <a:gd name="T57" fmla="*/ 7488 h 175"/>
                <a:gd name="T58" fmla="*/ 3639 w 185"/>
                <a:gd name="T59" fmla="*/ 6067 h 175"/>
                <a:gd name="T60" fmla="*/ 3308 w 185"/>
                <a:gd name="T61" fmla="*/ 3226 h 175"/>
                <a:gd name="T62" fmla="*/ 2956 w 185"/>
                <a:gd name="T63" fmla="*/ 2 h 175"/>
                <a:gd name="T64" fmla="*/ 2915 w 185"/>
                <a:gd name="T65" fmla="*/ 0 h 175"/>
                <a:gd name="T66" fmla="*/ 2605 w 185"/>
                <a:gd name="T67" fmla="*/ 2 h 175"/>
                <a:gd name="T68" fmla="*/ 2377 w 185"/>
                <a:gd name="T69" fmla="*/ 1126 h 175"/>
                <a:gd name="T70" fmla="*/ 2145 w 185"/>
                <a:gd name="T71" fmla="*/ 5402 h 175"/>
                <a:gd name="T72" fmla="*/ 2224 w 185"/>
                <a:gd name="T73" fmla="*/ 10158 h 175"/>
                <a:gd name="T74" fmla="*/ 2145 w 185"/>
                <a:gd name="T75" fmla="*/ 14150 h 175"/>
                <a:gd name="T76" fmla="*/ 2145 w 185"/>
                <a:gd name="T77" fmla="*/ 18459 h 175"/>
                <a:gd name="T78" fmla="*/ 2476 w 185"/>
                <a:gd name="T79" fmla="*/ 22191 h 175"/>
                <a:gd name="T80" fmla="*/ 2605 w 185"/>
                <a:gd name="T81" fmla="*/ 21147 h 175"/>
                <a:gd name="T82" fmla="*/ 2493 w 185"/>
                <a:gd name="T83" fmla="*/ 27221 h 175"/>
                <a:gd name="T84" fmla="*/ 2400 w 185"/>
                <a:gd name="T85" fmla="*/ 27221 h 175"/>
                <a:gd name="T86" fmla="*/ 2321 w 185"/>
                <a:gd name="T87" fmla="*/ 27221 h 175"/>
                <a:gd name="T88" fmla="*/ 2027 w 185"/>
                <a:gd name="T89" fmla="*/ 22191 h 175"/>
                <a:gd name="T90" fmla="*/ 1819 w 185"/>
                <a:gd name="T91" fmla="*/ 20028 h 175"/>
                <a:gd name="T92" fmla="*/ 1696 w 185"/>
                <a:gd name="T93" fmla="*/ 17979 h 175"/>
                <a:gd name="T94" fmla="*/ 1582 w 185"/>
                <a:gd name="T95" fmla="*/ 20028 h 175"/>
                <a:gd name="T96" fmla="*/ 1108 w 185"/>
                <a:gd name="T97" fmla="*/ 17378 h 175"/>
                <a:gd name="T98" fmla="*/ 1091 w 185"/>
                <a:gd name="T99" fmla="*/ 16069 h 175"/>
                <a:gd name="T100" fmla="*/ 791 w 185"/>
                <a:gd name="T101" fmla="*/ 16348 h 175"/>
                <a:gd name="T102" fmla="*/ 690 w 185"/>
                <a:gd name="T103" fmla="*/ 13915 h 175"/>
                <a:gd name="T104" fmla="*/ 690 w 185"/>
                <a:gd name="T105" fmla="*/ 19273 h 175"/>
                <a:gd name="T106" fmla="*/ 690 w 185"/>
                <a:gd name="T107" fmla="*/ 24905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39181" name="Freeform 267"/>
            <p:cNvSpPr>
              <a:spLocks/>
            </p:cNvSpPr>
            <p:nvPr/>
          </p:nvSpPr>
          <p:spPr bwMode="auto">
            <a:xfrm>
              <a:off x="2955" y="2993"/>
              <a:ext cx="134" cy="150"/>
            </a:xfrm>
            <a:custGeom>
              <a:avLst/>
              <a:gdLst>
                <a:gd name="T0" fmla="*/ 1183 w 120"/>
                <a:gd name="T1" fmla="*/ 38519 h 121"/>
                <a:gd name="T2" fmla="*/ 1062 w 120"/>
                <a:gd name="T3" fmla="*/ 37659 h 121"/>
                <a:gd name="T4" fmla="*/ 835 w 120"/>
                <a:gd name="T5" fmla="*/ 34902 h 121"/>
                <a:gd name="T6" fmla="*/ 688 w 120"/>
                <a:gd name="T7" fmla="*/ 30378 h 121"/>
                <a:gd name="T8" fmla="*/ 642 w 120"/>
                <a:gd name="T9" fmla="*/ 27957 h 121"/>
                <a:gd name="T10" fmla="*/ 616 w 120"/>
                <a:gd name="T11" fmla="*/ 27526 h 121"/>
                <a:gd name="T12" fmla="*/ 367 w 120"/>
                <a:gd name="T13" fmla="*/ 23988 h 121"/>
                <a:gd name="T14" fmla="*/ 169 w 120"/>
                <a:gd name="T15" fmla="*/ 18853 h 121"/>
                <a:gd name="T16" fmla="*/ 0 w 120"/>
                <a:gd name="T17" fmla="*/ 12415 h 121"/>
                <a:gd name="T18" fmla="*/ 458 w 120"/>
                <a:gd name="T19" fmla="*/ 14160 h 121"/>
                <a:gd name="T20" fmla="*/ 748 w 120"/>
                <a:gd name="T21" fmla="*/ 10015 h 121"/>
                <a:gd name="T22" fmla="*/ 1062 w 120"/>
                <a:gd name="T23" fmla="*/ 5647 h 121"/>
                <a:gd name="T24" fmla="*/ 1183 w 120"/>
                <a:gd name="T25" fmla="*/ 2391 h 121"/>
                <a:gd name="T26" fmla="*/ 1389 w 120"/>
                <a:gd name="T27" fmla="*/ 2 h 121"/>
                <a:gd name="T28" fmla="*/ 1647 w 120"/>
                <a:gd name="T29" fmla="*/ 0 h 121"/>
                <a:gd name="T30" fmla="*/ 1647 w 120"/>
                <a:gd name="T31" fmla="*/ 2391 h 121"/>
                <a:gd name="T32" fmla="*/ 1764 w 120"/>
                <a:gd name="T33" fmla="*/ 2391 h 121"/>
                <a:gd name="T34" fmla="*/ 2054 w 120"/>
                <a:gd name="T35" fmla="*/ 4555 h 121"/>
                <a:gd name="T36" fmla="*/ 2383 w 120"/>
                <a:gd name="T37" fmla="*/ 6440 h 121"/>
                <a:gd name="T38" fmla="*/ 2383 w 120"/>
                <a:gd name="T39" fmla="*/ 14160 h 121"/>
                <a:gd name="T40" fmla="*/ 2317 w 120"/>
                <a:gd name="T41" fmla="*/ 18853 h 121"/>
                <a:gd name="T42" fmla="*/ 2317 w 120"/>
                <a:gd name="T43" fmla="*/ 23988 h 121"/>
                <a:gd name="T44" fmla="*/ 2200 w 120"/>
                <a:gd name="T45" fmla="*/ 28972 h 121"/>
                <a:gd name="T46" fmla="*/ 2171 w 120"/>
                <a:gd name="T47" fmla="*/ 33441 h 121"/>
                <a:gd name="T48" fmla="*/ 1944 w 120"/>
                <a:gd name="T49" fmla="*/ 36842 h 121"/>
                <a:gd name="T50" fmla="*/ 1764 w 120"/>
                <a:gd name="T51" fmla="*/ 40080 h 121"/>
                <a:gd name="T52" fmla="*/ 1478 w 120"/>
                <a:gd name="T53" fmla="*/ 39043 h 121"/>
                <a:gd name="T54" fmla="*/ 1195 w 120"/>
                <a:gd name="T55" fmla="*/ 39043 h 121"/>
                <a:gd name="T56" fmla="*/ 1183 w 120"/>
                <a:gd name="T57" fmla="*/ 38519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39182" name="Freeform 268"/>
            <p:cNvSpPr>
              <a:spLocks/>
            </p:cNvSpPr>
            <p:nvPr/>
          </p:nvSpPr>
          <p:spPr bwMode="auto">
            <a:xfrm>
              <a:off x="1540" y="3315"/>
              <a:ext cx="84" cy="105"/>
            </a:xfrm>
            <a:custGeom>
              <a:avLst/>
              <a:gdLst>
                <a:gd name="T0" fmla="*/ 1115 w 76"/>
                <a:gd name="T1" fmla="*/ 12775 h 85"/>
                <a:gd name="T2" fmla="*/ 881 w 76"/>
                <a:gd name="T3" fmla="*/ 9331 h 85"/>
                <a:gd name="T4" fmla="*/ 652 w 76"/>
                <a:gd name="T5" fmla="*/ 5486 h 85"/>
                <a:gd name="T6" fmla="*/ 464 w 76"/>
                <a:gd name="T7" fmla="*/ 4174 h 85"/>
                <a:gd name="T8" fmla="*/ 437 w 76"/>
                <a:gd name="T9" fmla="*/ 4174 h 85"/>
                <a:gd name="T10" fmla="*/ 139 w 76"/>
                <a:gd name="T11" fmla="*/ 0 h 85"/>
                <a:gd name="T12" fmla="*/ 0 w 76"/>
                <a:gd name="T13" fmla="*/ 0 h 85"/>
                <a:gd name="T14" fmla="*/ 0 w 76"/>
                <a:gd name="T15" fmla="*/ 2 h 85"/>
                <a:gd name="T16" fmla="*/ 0 w 76"/>
                <a:gd name="T17" fmla="*/ 6369 h 85"/>
                <a:gd name="T18" fmla="*/ 0 w 76"/>
                <a:gd name="T19" fmla="*/ 12006 h 85"/>
                <a:gd name="T20" fmla="*/ 0 w 76"/>
                <a:gd name="T21" fmla="*/ 12775 h 85"/>
                <a:gd name="T22" fmla="*/ 0 w 76"/>
                <a:gd name="T23" fmla="*/ 16954 h 85"/>
                <a:gd name="T24" fmla="*/ 103 w 76"/>
                <a:gd name="T25" fmla="*/ 21472 h 85"/>
                <a:gd name="T26" fmla="*/ 395 w 76"/>
                <a:gd name="T27" fmla="*/ 24081 h 85"/>
                <a:gd name="T28" fmla="*/ 767 w 76"/>
                <a:gd name="T29" fmla="*/ 25710 h 85"/>
                <a:gd name="T30" fmla="*/ 938 w 76"/>
                <a:gd name="T31" fmla="*/ 23485 h 85"/>
                <a:gd name="T32" fmla="*/ 1144 w 76"/>
                <a:gd name="T33" fmla="*/ 19142 h 85"/>
                <a:gd name="T34" fmla="*/ 1037 w 76"/>
                <a:gd name="T35" fmla="*/ 15095 h 85"/>
                <a:gd name="T36" fmla="*/ 1115 w 76"/>
                <a:gd name="T37" fmla="*/ 12775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39183" name="Freeform 269"/>
            <p:cNvSpPr>
              <a:spLocks/>
            </p:cNvSpPr>
            <p:nvPr/>
          </p:nvSpPr>
          <p:spPr bwMode="auto">
            <a:xfrm>
              <a:off x="1329" y="3128"/>
              <a:ext cx="269" cy="670"/>
            </a:xfrm>
            <a:custGeom>
              <a:avLst/>
              <a:gdLst>
                <a:gd name="T0" fmla="*/ 2653 w 241"/>
                <a:gd name="T1" fmla="*/ 110279 h 541"/>
                <a:gd name="T2" fmla="*/ 2524 w 241"/>
                <a:gd name="T3" fmla="*/ 117210 h 541"/>
                <a:gd name="T4" fmla="*/ 2734 w 241"/>
                <a:gd name="T5" fmla="*/ 117794 h 541"/>
                <a:gd name="T6" fmla="*/ 2876 w 241"/>
                <a:gd name="T7" fmla="*/ 121092 h 541"/>
                <a:gd name="T8" fmla="*/ 2556 w 241"/>
                <a:gd name="T9" fmla="*/ 119987 h 541"/>
                <a:gd name="T10" fmla="*/ 2556 w 241"/>
                <a:gd name="T11" fmla="*/ 126089 h 541"/>
                <a:gd name="T12" fmla="*/ 2556 w 241"/>
                <a:gd name="T13" fmla="*/ 132937 h 541"/>
                <a:gd name="T14" fmla="*/ 2248 w 241"/>
                <a:gd name="T15" fmla="*/ 141668 h 541"/>
                <a:gd name="T16" fmla="*/ 2853 w 241"/>
                <a:gd name="T17" fmla="*/ 146927 h 541"/>
                <a:gd name="T18" fmla="*/ 2853 w 241"/>
                <a:gd name="T19" fmla="*/ 149966 h 541"/>
                <a:gd name="T20" fmla="*/ 2556 w 241"/>
                <a:gd name="T21" fmla="*/ 157424 h 541"/>
                <a:gd name="T22" fmla="*/ 2403 w 241"/>
                <a:gd name="T23" fmla="*/ 160502 h 541"/>
                <a:gd name="T24" fmla="*/ 2432 w 241"/>
                <a:gd name="T25" fmla="*/ 163018 h 541"/>
                <a:gd name="T26" fmla="*/ 2377 w 241"/>
                <a:gd name="T27" fmla="*/ 166855 h 541"/>
                <a:gd name="T28" fmla="*/ 2403 w 241"/>
                <a:gd name="T29" fmla="*/ 170039 h 541"/>
                <a:gd name="T30" fmla="*/ 2734 w 241"/>
                <a:gd name="T31" fmla="*/ 174267 h 541"/>
                <a:gd name="T32" fmla="*/ 1749 w 241"/>
                <a:gd name="T33" fmla="*/ 171317 h 541"/>
                <a:gd name="T34" fmla="*/ 1404 w 241"/>
                <a:gd name="T35" fmla="*/ 164893 h 541"/>
                <a:gd name="T36" fmla="*/ 1010 w 241"/>
                <a:gd name="T37" fmla="*/ 157424 h 541"/>
                <a:gd name="T38" fmla="*/ 1162 w 241"/>
                <a:gd name="T39" fmla="*/ 146147 h 541"/>
                <a:gd name="T40" fmla="*/ 1058 w 241"/>
                <a:gd name="T41" fmla="*/ 136160 h 541"/>
                <a:gd name="T42" fmla="*/ 883 w 241"/>
                <a:gd name="T43" fmla="*/ 132125 h 541"/>
                <a:gd name="T44" fmla="*/ 849 w 241"/>
                <a:gd name="T45" fmla="*/ 128394 h 541"/>
                <a:gd name="T46" fmla="*/ 549 w 241"/>
                <a:gd name="T47" fmla="*/ 119245 h 541"/>
                <a:gd name="T48" fmla="*/ 409 w 241"/>
                <a:gd name="T49" fmla="*/ 107149 h 541"/>
                <a:gd name="T50" fmla="*/ 459 w 241"/>
                <a:gd name="T51" fmla="*/ 98277 h 541"/>
                <a:gd name="T52" fmla="*/ 328 w 241"/>
                <a:gd name="T53" fmla="*/ 90019 h 541"/>
                <a:gd name="T54" fmla="*/ 366 w 241"/>
                <a:gd name="T55" fmla="*/ 81547 h 541"/>
                <a:gd name="T56" fmla="*/ 366 w 241"/>
                <a:gd name="T57" fmla="*/ 69861 h 541"/>
                <a:gd name="T58" fmla="*/ 135 w 241"/>
                <a:gd name="T59" fmla="*/ 61707 h 541"/>
                <a:gd name="T60" fmla="*/ 0 w 241"/>
                <a:gd name="T61" fmla="*/ 53168 h 541"/>
                <a:gd name="T62" fmla="*/ 2 w 241"/>
                <a:gd name="T63" fmla="*/ 45702 h 541"/>
                <a:gd name="T64" fmla="*/ 135 w 241"/>
                <a:gd name="T65" fmla="*/ 36246 h 541"/>
                <a:gd name="T66" fmla="*/ 366 w 241"/>
                <a:gd name="T67" fmla="*/ 29698 h 541"/>
                <a:gd name="T68" fmla="*/ 236 w 241"/>
                <a:gd name="T69" fmla="*/ 18474 h 541"/>
                <a:gd name="T70" fmla="*/ 549 w 241"/>
                <a:gd name="T71" fmla="*/ 12993 h 541"/>
                <a:gd name="T72" fmla="*/ 549 w 241"/>
                <a:gd name="T73" fmla="*/ 6840 h 541"/>
                <a:gd name="T74" fmla="*/ 849 w 241"/>
                <a:gd name="T75" fmla="*/ 1531 h 541"/>
                <a:gd name="T76" fmla="*/ 1327 w 241"/>
                <a:gd name="T77" fmla="*/ 5153 h 541"/>
                <a:gd name="T78" fmla="*/ 1800 w 241"/>
                <a:gd name="T79" fmla="*/ 1531 h 541"/>
                <a:gd name="T80" fmla="*/ 2159 w 241"/>
                <a:gd name="T81" fmla="*/ 7328 h 541"/>
                <a:gd name="T82" fmla="*/ 2715 w 241"/>
                <a:gd name="T83" fmla="*/ 14340 h 541"/>
                <a:gd name="T84" fmla="*/ 3210 w 241"/>
                <a:gd name="T85" fmla="*/ 18775 h 541"/>
                <a:gd name="T86" fmla="*/ 3355 w 241"/>
                <a:gd name="T87" fmla="*/ 26933 h 541"/>
                <a:gd name="T88" fmla="*/ 3635 w 241"/>
                <a:gd name="T89" fmla="*/ 32584 h 541"/>
                <a:gd name="T90" fmla="*/ 4180 w 241"/>
                <a:gd name="T91" fmla="*/ 31957 h 541"/>
                <a:gd name="T92" fmla="*/ 4372 w 241"/>
                <a:gd name="T93" fmla="*/ 21787 h 541"/>
                <a:gd name="T94" fmla="*/ 4673 w 241"/>
                <a:gd name="T95" fmla="*/ 29698 h 541"/>
                <a:gd name="T96" fmla="*/ 4313 w 241"/>
                <a:gd name="T97" fmla="*/ 35090 h 541"/>
                <a:gd name="T98" fmla="*/ 3999 w 241"/>
                <a:gd name="T99" fmla="*/ 41777 h 541"/>
                <a:gd name="T100" fmla="*/ 3689 w 241"/>
                <a:gd name="T101" fmla="*/ 48628 h 541"/>
                <a:gd name="T102" fmla="*/ 3689 w 241"/>
                <a:gd name="T103" fmla="*/ 55497 h 541"/>
                <a:gd name="T104" fmla="*/ 3689 w 241"/>
                <a:gd name="T105" fmla="*/ 65338 h 541"/>
                <a:gd name="T106" fmla="*/ 3775 w 241"/>
                <a:gd name="T107" fmla="*/ 74100 h 541"/>
                <a:gd name="T108" fmla="*/ 4180 w 241"/>
                <a:gd name="T109" fmla="*/ 82570 h 541"/>
                <a:gd name="T110" fmla="*/ 4294 w 241"/>
                <a:gd name="T111" fmla="*/ 90449 h 541"/>
                <a:gd name="T112" fmla="*/ 3894 w 241"/>
                <a:gd name="T113" fmla="*/ 96806 h 541"/>
                <a:gd name="T114" fmla="*/ 3395 w 241"/>
                <a:gd name="T115" fmla="*/ 98277 h 541"/>
                <a:gd name="T116" fmla="*/ 2961 w 241"/>
                <a:gd name="T117" fmla="*/ 98744 h 541"/>
                <a:gd name="T118" fmla="*/ 3052 w 241"/>
                <a:gd name="T119" fmla="*/ 10798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39184" name="Freeform 270"/>
            <p:cNvSpPr>
              <a:spLocks/>
            </p:cNvSpPr>
            <p:nvPr/>
          </p:nvSpPr>
          <p:spPr bwMode="auto">
            <a:xfrm>
              <a:off x="1294" y="3034"/>
              <a:ext cx="194" cy="796"/>
            </a:xfrm>
            <a:custGeom>
              <a:avLst/>
              <a:gdLst>
                <a:gd name="T0" fmla="*/ 379 w 173"/>
                <a:gd name="T1" fmla="*/ 81324 h 643"/>
                <a:gd name="T2" fmla="*/ 425 w 173"/>
                <a:gd name="T3" fmla="*/ 95110 h 643"/>
                <a:gd name="T4" fmla="*/ 310 w 173"/>
                <a:gd name="T5" fmla="*/ 109973 h 643"/>
                <a:gd name="T6" fmla="*/ 490 w 173"/>
                <a:gd name="T7" fmla="*/ 121959 h 643"/>
                <a:gd name="T8" fmla="*/ 724 w 173"/>
                <a:gd name="T9" fmla="*/ 136823 h 643"/>
                <a:gd name="T10" fmla="*/ 990 w 173"/>
                <a:gd name="T11" fmla="*/ 136823 h 643"/>
                <a:gd name="T12" fmla="*/ 1146 w 173"/>
                <a:gd name="T13" fmla="*/ 140643 h 643"/>
                <a:gd name="T14" fmla="*/ 1146 w 173"/>
                <a:gd name="T15" fmla="*/ 145293 h 643"/>
                <a:gd name="T16" fmla="*/ 1374 w 173"/>
                <a:gd name="T17" fmla="*/ 153673 h 643"/>
                <a:gd name="T18" fmla="*/ 1297 w 173"/>
                <a:gd name="T19" fmla="*/ 157953 h 643"/>
                <a:gd name="T20" fmla="*/ 1297 w 173"/>
                <a:gd name="T21" fmla="*/ 162991 h 643"/>
                <a:gd name="T22" fmla="*/ 1225 w 173"/>
                <a:gd name="T23" fmla="*/ 163378 h 643"/>
                <a:gd name="T24" fmla="*/ 1065 w 173"/>
                <a:gd name="T25" fmla="*/ 160931 h 643"/>
                <a:gd name="T26" fmla="*/ 847 w 173"/>
                <a:gd name="T27" fmla="*/ 165722 h 643"/>
                <a:gd name="T28" fmla="*/ 1374 w 173"/>
                <a:gd name="T29" fmla="*/ 168676 h 643"/>
                <a:gd name="T30" fmla="*/ 1225 w 173"/>
                <a:gd name="T31" fmla="*/ 170943 h 643"/>
                <a:gd name="T32" fmla="*/ 1630 w 173"/>
                <a:gd name="T33" fmla="*/ 172652 h 643"/>
                <a:gd name="T34" fmla="*/ 1297 w 173"/>
                <a:gd name="T35" fmla="*/ 173006 h 643"/>
                <a:gd name="T36" fmla="*/ 1630 w 173"/>
                <a:gd name="T37" fmla="*/ 181882 h 643"/>
                <a:gd name="T38" fmla="*/ 1828 w 173"/>
                <a:gd name="T39" fmla="*/ 185932 h 643"/>
                <a:gd name="T40" fmla="*/ 2117 w 173"/>
                <a:gd name="T41" fmla="*/ 191387 h 643"/>
                <a:gd name="T42" fmla="*/ 2258 w 173"/>
                <a:gd name="T43" fmla="*/ 193754 h 643"/>
                <a:gd name="T44" fmla="*/ 2413 w 173"/>
                <a:gd name="T45" fmla="*/ 198471 h 643"/>
                <a:gd name="T46" fmla="*/ 2590 w 173"/>
                <a:gd name="T47" fmla="*/ 200999 h 643"/>
                <a:gd name="T48" fmla="*/ 3242 w 173"/>
                <a:gd name="T49" fmla="*/ 198132 h 643"/>
                <a:gd name="T50" fmla="*/ 3283 w 173"/>
                <a:gd name="T51" fmla="*/ 194821 h 643"/>
                <a:gd name="T52" fmla="*/ 2299 w 173"/>
                <a:gd name="T53" fmla="*/ 187446 h 643"/>
                <a:gd name="T54" fmla="*/ 2032 w 173"/>
                <a:gd name="T55" fmla="*/ 176195 h 643"/>
                <a:gd name="T56" fmla="*/ 1888 w 173"/>
                <a:gd name="T57" fmla="*/ 158873 h 643"/>
                <a:gd name="T58" fmla="*/ 1888 w 173"/>
                <a:gd name="T59" fmla="*/ 153673 h 643"/>
                <a:gd name="T60" fmla="*/ 1297 w 173"/>
                <a:gd name="T61" fmla="*/ 142328 h 643"/>
                <a:gd name="T62" fmla="*/ 1110 w 173"/>
                <a:gd name="T63" fmla="*/ 124230 h 643"/>
                <a:gd name="T64" fmla="*/ 1065 w 173"/>
                <a:gd name="T65" fmla="*/ 112730 h 643"/>
                <a:gd name="T66" fmla="*/ 1065 w 173"/>
                <a:gd name="T67" fmla="*/ 100774 h 643"/>
                <a:gd name="T68" fmla="*/ 847 w 173"/>
                <a:gd name="T69" fmla="*/ 85198 h 643"/>
                <a:gd name="T70" fmla="*/ 787 w 173"/>
                <a:gd name="T71" fmla="*/ 72726 h 643"/>
                <a:gd name="T72" fmla="*/ 847 w 173"/>
                <a:gd name="T73" fmla="*/ 60206 h 643"/>
                <a:gd name="T74" fmla="*/ 990 w 173"/>
                <a:gd name="T75" fmla="*/ 50674 h 643"/>
                <a:gd name="T76" fmla="*/ 1297 w 173"/>
                <a:gd name="T77" fmla="*/ 36866 h 643"/>
                <a:gd name="T78" fmla="*/ 1065 w 173"/>
                <a:gd name="T79" fmla="*/ 29436 h 643"/>
                <a:gd name="T80" fmla="*/ 646 w 173"/>
                <a:gd name="T81" fmla="*/ 14238 h 643"/>
                <a:gd name="T82" fmla="*/ 379 w 173"/>
                <a:gd name="T83" fmla="*/ 3312 h 643"/>
                <a:gd name="T84" fmla="*/ 3 w 173"/>
                <a:gd name="T85" fmla="*/ 4445 h 643"/>
                <a:gd name="T86" fmla="*/ 151 w 173"/>
                <a:gd name="T87" fmla="*/ 19806 h 643"/>
                <a:gd name="T88" fmla="*/ 151 w 173"/>
                <a:gd name="T89" fmla="*/ 34661 h 643"/>
                <a:gd name="T90" fmla="*/ 213 w 173"/>
                <a:gd name="T91" fmla="*/ 55845 h 643"/>
                <a:gd name="T92" fmla="*/ 268 w 173"/>
                <a:gd name="T93" fmla="*/ 72726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39185" name="Freeform 271"/>
            <p:cNvSpPr>
              <a:spLocks/>
            </p:cNvSpPr>
            <p:nvPr/>
          </p:nvSpPr>
          <p:spPr bwMode="auto">
            <a:xfrm>
              <a:off x="1327" y="3572"/>
              <a:ext cx="12" cy="33"/>
            </a:xfrm>
            <a:custGeom>
              <a:avLst/>
              <a:gdLst>
                <a:gd name="T0" fmla="*/ 4 w 11"/>
                <a:gd name="T1" fmla="*/ 0 h 26"/>
                <a:gd name="T2" fmla="*/ 0 w 11"/>
                <a:gd name="T3" fmla="*/ 0 h 26"/>
                <a:gd name="T4" fmla="*/ 75 w 11"/>
                <a:gd name="T5" fmla="*/ 16103 h 26"/>
                <a:gd name="T6" fmla="*/ 89 w 11"/>
                <a:gd name="T7" fmla="*/ 14562 h 26"/>
                <a:gd name="T8" fmla="*/ 106 w 11"/>
                <a:gd name="T9" fmla="*/ 11473 h 26"/>
                <a:gd name="T10" fmla="*/ 89 w 11"/>
                <a:gd name="T11" fmla="*/ 4357 h 26"/>
                <a:gd name="T12" fmla="*/ 89 w 11"/>
                <a:gd name="T13" fmla="*/ 435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39186" name="Freeform 272"/>
            <p:cNvSpPr>
              <a:spLocks/>
            </p:cNvSpPr>
            <p:nvPr/>
          </p:nvSpPr>
          <p:spPr bwMode="auto">
            <a:xfrm>
              <a:off x="1357" y="3722"/>
              <a:ext cx="17" cy="26"/>
            </a:xfrm>
            <a:custGeom>
              <a:avLst/>
              <a:gdLst>
                <a:gd name="T0" fmla="*/ 1360 w 14"/>
                <a:gd name="T1" fmla="*/ 0 h 21"/>
                <a:gd name="T2" fmla="*/ 0 w 14"/>
                <a:gd name="T3" fmla="*/ 2903 h 21"/>
                <a:gd name="T4" fmla="*/ 1360 w 14"/>
                <a:gd name="T5" fmla="*/ 6290 h 21"/>
                <a:gd name="T6" fmla="*/ 2777 w 14"/>
                <a:gd name="T7" fmla="*/ 6822 h 21"/>
                <a:gd name="T8" fmla="*/ 2777 w 14"/>
                <a:gd name="T9" fmla="*/ 4450 h 21"/>
                <a:gd name="T10" fmla="*/ 1360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39187" name="Freeform 273"/>
            <p:cNvSpPr>
              <a:spLocks/>
            </p:cNvSpPr>
            <p:nvPr/>
          </p:nvSpPr>
          <p:spPr bwMode="auto">
            <a:xfrm>
              <a:off x="1091" y="2616"/>
              <a:ext cx="100" cy="143"/>
            </a:xfrm>
            <a:custGeom>
              <a:avLst/>
              <a:gdLst>
                <a:gd name="T0" fmla="*/ 0 w 90"/>
                <a:gd name="T1" fmla="*/ 13583 h 116"/>
                <a:gd name="T2" fmla="*/ 2 w 90"/>
                <a:gd name="T3" fmla="*/ 18110 h 116"/>
                <a:gd name="T4" fmla="*/ 0 w 90"/>
                <a:gd name="T5" fmla="*/ 19543 h 116"/>
                <a:gd name="T6" fmla="*/ 202 w 90"/>
                <a:gd name="T7" fmla="*/ 20141 h 116"/>
                <a:gd name="T8" fmla="*/ 249 w 90"/>
                <a:gd name="T9" fmla="*/ 19543 h 116"/>
                <a:gd name="T10" fmla="*/ 288 w 90"/>
                <a:gd name="T11" fmla="*/ 20141 h 116"/>
                <a:gd name="T12" fmla="*/ 288 w 90"/>
                <a:gd name="T13" fmla="*/ 23503 h 116"/>
                <a:gd name="T14" fmla="*/ 164 w 90"/>
                <a:gd name="T15" fmla="*/ 24829 h 116"/>
                <a:gd name="T16" fmla="*/ 164 w 90"/>
                <a:gd name="T17" fmla="*/ 27521 h 116"/>
                <a:gd name="T18" fmla="*/ 120 w 90"/>
                <a:gd name="T19" fmla="*/ 29569 h 116"/>
                <a:gd name="T20" fmla="*/ 202 w 90"/>
                <a:gd name="T21" fmla="*/ 29569 h 116"/>
                <a:gd name="T22" fmla="*/ 527 w 90"/>
                <a:gd name="T23" fmla="*/ 33002 h 116"/>
                <a:gd name="T24" fmla="*/ 603 w 90"/>
                <a:gd name="T25" fmla="*/ 30728 h 116"/>
                <a:gd name="T26" fmla="*/ 603 w 90"/>
                <a:gd name="T27" fmla="*/ 28974 h 116"/>
                <a:gd name="T28" fmla="*/ 670 w 90"/>
                <a:gd name="T29" fmla="*/ 26996 h 116"/>
                <a:gd name="T30" fmla="*/ 741 w 90"/>
                <a:gd name="T31" fmla="*/ 23503 h 116"/>
                <a:gd name="T32" fmla="*/ 741 w 90"/>
                <a:gd name="T33" fmla="*/ 23503 h 116"/>
                <a:gd name="T34" fmla="*/ 741 w 90"/>
                <a:gd name="T35" fmla="*/ 24829 h 116"/>
                <a:gd name="T36" fmla="*/ 803 w 90"/>
                <a:gd name="T37" fmla="*/ 24829 h 116"/>
                <a:gd name="T38" fmla="*/ 792 w 90"/>
                <a:gd name="T39" fmla="*/ 23503 h 116"/>
                <a:gd name="T40" fmla="*/ 880 w 90"/>
                <a:gd name="T41" fmla="*/ 22714 h 116"/>
                <a:gd name="T42" fmla="*/ 1016 w 90"/>
                <a:gd name="T43" fmla="*/ 21716 h 116"/>
                <a:gd name="T44" fmla="*/ 1281 w 90"/>
                <a:gd name="T45" fmla="*/ 18110 h 116"/>
                <a:gd name="T46" fmla="*/ 1457 w 90"/>
                <a:gd name="T47" fmla="*/ 12803 h 116"/>
                <a:gd name="T48" fmla="*/ 1548 w 90"/>
                <a:gd name="T49" fmla="*/ 12803 h 116"/>
                <a:gd name="T50" fmla="*/ 1416 w 90"/>
                <a:gd name="T51" fmla="*/ 7978 h 116"/>
                <a:gd name="T52" fmla="*/ 1510 w 90"/>
                <a:gd name="T53" fmla="*/ 7978 h 116"/>
                <a:gd name="T54" fmla="*/ 1223 w 90"/>
                <a:gd name="T55" fmla="*/ 5250 h 116"/>
                <a:gd name="T56" fmla="*/ 919 w 90"/>
                <a:gd name="T57" fmla="*/ 5250 h 116"/>
                <a:gd name="T58" fmla="*/ 792 w 90"/>
                <a:gd name="T59" fmla="*/ 2712 h 116"/>
                <a:gd name="T60" fmla="*/ 527 w 90"/>
                <a:gd name="T61" fmla="*/ 0 h 116"/>
                <a:gd name="T62" fmla="*/ 440 w 90"/>
                <a:gd name="T63" fmla="*/ 2082 h 116"/>
                <a:gd name="T64" fmla="*/ 202 w 90"/>
                <a:gd name="T65" fmla="*/ 3900 h 116"/>
                <a:gd name="T66" fmla="*/ 120 w 90"/>
                <a:gd name="T67" fmla="*/ 7978 h 116"/>
                <a:gd name="T68" fmla="*/ 120 w 90"/>
                <a:gd name="T69" fmla="*/ 10176 h 116"/>
                <a:gd name="T70" fmla="*/ 0 w 90"/>
                <a:gd name="T71" fmla="*/ 13583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39188" name="Freeform 274"/>
            <p:cNvSpPr>
              <a:spLocks/>
            </p:cNvSpPr>
            <p:nvPr/>
          </p:nvSpPr>
          <p:spPr bwMode="auto">
            <a:xfrm>
              <a:off x="903" y="2647"/>
              <a:ext cx="11" cy="22"/>
            </a:xfrm>
            <a:custGeom>
              <a:avLst/>
              <a:gdLst>
                <a:gd name="T0" fmla="*/ 0 w 10"/>
                <a:gd name="T1" fmla="*/ 0 h 17"/>
                <a:gd name="T2" fmla="*/ 92 w 10"/>
                <a:gd name="T3" fmla="*/ 10564 h 17"/>
                <a:gd name="T4" fmla="*/ 0 w 10"/>
                <a:gd name="T5" fmla="*/ 14570 h 17"/>
                <a:gd name="T6" fmla="*/ 122 w 10"/>
                <a:gd name="T7" fmla="*/ 17692 h 17"/>
                <a:gd name="T8" fmla="*/ 76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39189" name="Freeform 275"/>
            <p:cNvSpPr>
              <a:spLocks/>
            </p:cNvSpPr>
            <p:nvPr/>
          </p:nvSpPr>
          <p:spPr bwMode="auto">
            <a:xfrm>
              <a:off x="1104" y="2709"/>
              <a:ext cx="5" cy="3"/>
            </a:xfrm>
            <a:custGeom>
              <a:avLst/>
              <a:gdLst>
                <a:gd name="T0" fmla="*/ 5 w 5"/>
                <a:gd name="T1" fmla="*/ 0 h 2"/>
                <a:gd name="T2" fmla="*/ 0 w 5"/>
                <a:gd name="T3" fmla="*/ 92946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9190" name="Freeform 276"/>
            <p:cNvSpPr>
              <a:spLocks/>
            </p:cNvSpPr>
            <p:nvPr/>
          </p:nvSpPr>
          <p:spPr bwMode="auto">
            <a:xfrm>
              <a:off x="918" y="2660"/>
              <a:ext cx="8" cy="2"/>
            </a:xfrm>
            <a:custGeom>
              <a:avLst/>
              <a:gdLst>
                <a:gd name="T0" fmla="*/ 243 w 7"/>
                <a:gd name="T1" fmla="*/ 2 h 2"/>
                <a:gd name="T2" fmla="*/ 186 w 7"/>
                <a:gd name="T3" fmla="*/ 2 h 2"/>
                <a:gd name="T4" fmla="*/ 0 w 7"/>
                <a:gd name="T5" fmla="*/ 0 h 2"/>
                <a:gd name="T6" fmla="*/ 243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9191" name="Freeform 277"/>
            <p:cNvSpPr>
              <a:spLocks/>
            </p:cNvSpPr>
            <p:nvPr/>
          </p:nvSpPr>
          <p:spPr bwMode="auto">
            <a:xfrm>
              <a:off x="1084" y="2647"/>
              <a:ext cx="230" cy="408"/>
            </a:xfrm>
            <a:custGeom>
              <a:avLst/>
              <a:gdLst>
                <a:gd name="T0" fmla="*/ 3895 w 206"/>
                <a:gd name="T1" fmla="*/ 86026 h 329"/>
                <a:gd name="T2" fmla="*/ 3940 w 206"/>
                <a:gd name="T3" fmla="*/ 96372 h 329"/>
                <a:gd name="T4" fmla="*/ 3895 w 206"/>
                <a:gd name="T5" fmla="*/ 101932 h 329"/>
                <a:gd name="T6" fmla="*/ 3802 w 206"/>
                <a:gd name="T7" fmla="*/ 106612 h 329"/>
                <a:gd name="T8" fmla="*/ 3665 w 206"/>
                <a:gd name="T9" fmla="*/ 110011 h 329"/>
                <a:gd name="T10" fmla="*/ 3357 w 206"/>
                <a:gd name="T11" fmla="*/ 103315 h 329"/>
                <a:gd name="T12" fmla="*/ 2799 w 206"/>
                <a:gd name="T13" fmla="*/ 98638 h 329"/>
                <a:gd name="T14" fmla="*/ 2290 w 206"/>
                <a:gd name="T15" fmla="*/ 93022 h 329"/>
                <a:gd name="T16" fmla="*/ 1723 w 206"/>
                <a:gd name="T17" fmla="*/ 84470 h 329"/>
                <a:gd name="T18" fmla="*/ 1533 w 206"/>
                <a:gd name="T19" fmla="*/ 74063 h 329"/>
                <a:gd name="T20" fmla="*/ 1181 w 206"/>
                <a:gd name="T21" fmla="*/ 64116 h 329"/>
                <a:gd name="T22" fmla="*/ 884 w 206"/>
                <a:gd name="T23" fmla="*/ 55937 h 329"/>
                <a:gd name="T24" fmla="*/ 639 w 206"/>
                <a:gd name="T25" fmla="*/ 46888 h 329"/>
                <a:gd name="T26" fmla="*/ 294 w 206"/>
                <a:gd name="T27" fmla="*/ 39307 h 329"/>
                <a:gd name="T28" fmla="*/ 108 w 206"/>
                <a:gd name="T29" fmla="*/ 34752 h 329"/>
                <a:gd name="T30" fmla="*/ 135 w 206"/>
                <a:gd name="T31" fmla="*/ 23635 h 329"/>
                <a:gd name="T32" fmla="*/ 294 w 206"/>
                <a:gd name="T33" fmla="*/ 23635 h 329"/>
                <a:gd name="T34" fmla="*/ 328 w 206"/>
                <a:gd name="T35" fmla="*/ 26075 h 329"/>
                <a:gd name="T36" fmla="*/ 796 w 206"/>
                <a:gd name="T37" fmla="*/ 27815 h 329"/>
                <a:gd name="T38" fmla="*/ 884 w 206"/>
                <a:gd name="T39" fmla="*/ 23314 h 329"/>
                <a:gd name="T40" fmla="*/ 949 w 206"/>
                <a:gd name="T41" fmla="*/ 19059 h 329"/>
                <a:gd name="T42" fmla="*/ 1041 w 206"/>
                <a:gd name="T43" fmla="*/ 20610 h 329"/>
                <a:gd name="T44" fmla="*/ 1066 w 206"/>
                <a:gd name="T45" fmla="*/ 18086 h 329"/>
                <a:gd name="T46" fmla="*/ 1575 w 206"/>
                <a:gd name="T47" fmla="*/ 12493 h 329"/>
                <a:gd name="T48" fmla="*/ 1850 w 206"/>
                <a:gd name="T49" fmla="*/ 6498 h 329"/>
                <a:gd name="T50" fmla="*/ 1837 w 206"/>
                <a:gd name="T51" fmla="*/ 2 h 329"/>
                <a:gd name="T52" fmla="*/ 2011 w 206"/>
                <a:gd name="T53" fmla="*/ 3407 h 329"/>
                <a:gd name="T54" fmla="*/ 2412 w 206"/>
                <a:gd name="T55" fmla="*/ 11025 h 329"/>
                <a:gd name="T56" fmla="*/ 2876 w 206"/>
                <a:gd name="T57" fmla="*/ 14219 h 329"/>
                <a:gd name="T58" fmla="*/ 3413 w 206"/>
                <a:gd name="T59" fmla="*/ 15493 h 329"/>
                <a:gd name="T60" fmla="*/ 3489 w 206"/>
                <a:gd name="T61" fmla="*/ 25509 h 329"/>
                <a:gd name="T62" fmla="*/ 3125 w 206"/>
                <a:gd name="T63" fmla="*/ 26075 h 329"/>
                <a:gd name="T64" fmla="*/ 2661 w 206"/>
                <a:gd name="T65" fmla="*/ 30070 h 329"/>
                <a:gd name="T66" fmla="*/ 2452 w 206"/>
                <a:gd name="T67" fmla="*/ 39307 h 329"/>
                <a:gd name="T68" fmla="*/ 2452 w 206"/>
                <a:gd name="T69" fmla="*/ 48158 h 329"/>
                <a:gd name="T70" fmla="*/ 2557 w 206"/>
                <a:gd name="T71" fmla="*/ 55937 h 329"/>
                <a:gd name="T72" fmla="*/ 2876 w 206"/>
                <a:gd name="T73" fmla="*/ 58353 h 329"/>
                <a:gd name="T74" fmla="*/ 3357 w 206"/>
                <a:gd name="T75" fmla="*/ 56923 h 329"/>
                <a:gd name="T76" fmla="*/ 3372 w 206"/>
                <a:gd name="T77" fmla="*/ 65342 h 329"/>
                <a:gd name="T78" fmla="*/ 3872 w 206"/>
                <a:gd name="T79" fmla="*/ 69883 h 329"/>
                <a:gd name="T80" fmla="*/ 3940 w 206"/>
                <a:gd name="T81" fmla="*/ 75925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39192" name="Freeform 278" descr="Large checker board"/>
            <p:cNvSpPr>
              <a:spLocks/>
            </p:cNvSpPr>
            <p:nvPr/>
          </p:nvSpPr>
          <p:spPr bwMode="auto">
            <a:xfrm>
              <a:off x="3714" y="1474"/>
              <a:ext cx="900" cy="726"/>
            </a:xfrm>
            <a:custGeom>
              <a:avLst/>
              <a:gdLst>
                <a:gd name="T0" fmla="*/ 6626 w 804"/>
                <a:gd name="T1" fmla="*/ 145404 h 586"/>
                <a:gd name="T2" fmla="*/ 5224 w 804"/>
                <a:gd name="T3" fmla="*/ 146059 h 586"/>
                <a:gd name="T4" fmla="*/ 4190 w 804"/>
                <a:gd name="T5" fmla="*/ 138530 h 586"/>
                <a:gd name="T6" fmla="*/ 3170 w 804"/>
                <a:gd name="T7" fmla="*/ 132962 h 586"/>
                <a:gd name="T8" fmla="*/ 2432 w 804"/>
                <a:gd name="T9" fmla="*/ 119486 h 586"/>
                <a:gd name="T10" fmla="*/ 2173 w 804"/>
                <a:gd name="T11" fmla="*/ 108362 h 586"/>
                <a:gd name="T12" fmla="*/ 1778 w 804"/>
                <a:gd name="T13" fmla="*/ 103059 h 586"/>
                <a:gd name="T14" fmla="*/ 514 w 804"/>
                <a:gd name="T15" fmla="*/ 94095 h 586"/>
                <a:gd name="T16" fmla="*/ 186 w 804"/>
                <a:gd name="T17" fmla="*/ 84362 h 586"/>
                <a:gd name="T18" fmla="*/ 694 w 804"/>
                <a:gd name="T19" fmla="*/ 74533 h 586"/>
                <a:gd name="T20" fmla="*/ 1588 w 804"/>
                <a:gd name="T21" fmla="*/ 60817 h 586"/>
                <a:gd name="T22" fmla="*/ 1220 w 804"/>
                <a:gd name="T23" fmla="*/ 48559 h 586"/>
                <a:gd name="T24" fmla="*/ 1734 w 804"/>
                <a:gd name="T25" fmla="*/ 34329 h 586"/>
                <a:gd name="T26" fmla="*/ 2635 w 804"/>
                <a:gd name="T27" fmla="*/ 24601 h 586"/>
                <a:gd name="T28" fmla="*/ 3671 w 804"/>
                <a:gd name="T29" fmla="*/ 31637 h 586"/>
                <a:gd name="T30" fmla="*/ 5036 w 804"/>
                <a:gd name="T31" fmla="*/ 47741 h 586"/>
                <a:gd name="T32" fmla="*/ 6873 w 804"/>
                <a:gd name="T33" fmla="*/ 60817 h 586"/>
                <a:gd name="T34" fmla="*/ 8651 w 804"/>
                <a:gd name="T35" fmla="*/ 64752 h 586"/>
                <a:gd name="T36" fmla="*/ 10051 w 804"/>
                <a:gd name="T37" fmla="*/ 62937 h 586"/>
                <a:gd name="T38" fmla="*/ 10697 w 804"/>
                <a:gd name="T39" fmla="*/ 46780 h 586"/>
                <a:gd name="T40" fmla="*/ 12133 w 804"/>
                <a:gd name="T41" fmla="*/ 38310 h 586"/>
                <a:gd name="T42" fmla="*/ 11646 w 804"/>
                <a:gd name="T43" fmla="*/ 31637 h 586"/>
                <a:gd name="T44" fmla="*/ 11044 w 804"/>
                <a:gd name="T45" fmla="*/ 20146 h 586"/>
                <a:gd name="T46" fmla="*/ 11404 w 804"/>
                <a:gd name="T47" fmla="*/ 4497 h 586"/>
                <a:gd name="T48" fmla="*/ 12922 w 804"/>
                <a:gd name="T49" fmla="*/ 4144 h 586"/>
                <a:gd name="T50" fmla="*/ 14465 w 804"/>
                <a:gd name="T51" fmla="*/ 22185 h 586"/>
                <a:gd name="T52" fmla="*/ 16604 w 804"/>
                <a:gd name="T53" fmla="*/ 28500 h 586"/>
                <a:gd name="T54" fmla="*/ 16407 w 804"/>
                <a:gd name="T55" fmla="*/ 49089 h 586"/>
                <a:gd name="T56" fmla="*/ 16452 w 804"/>
                <a:gd name="T57" fmla="*/ 59147 h 586"/>
                <a:gd name="T58" fmla="*/ 15903 w 804"/>
                <a:gd name="T59" fmla="*/ 66886 h 586"/>
                <a:gd name="T60" fmla="*/ 15057 w 804"/>
                <a:gd name="T61" fmla="*/ 80162 h 586"/>
                <a:gd name="T62" fmla="*/ 14612 w 804"/>
                <a:gd name="T63" fmla="*/ 73278 h 586"/>
                <a:gd name="T64" fmla="*/ 13719 w 804"/>
                <a:gd name="T65" fmla="*/ 81593 h 586"/>
                <a:gd name="T66" fmla="*/ 14518 w 804"/>
                <a:gd name="T67" fmla="*/ 91399 h 586"/>
                <a:gd name="T68" fmla="*/ 15161 w 804"/>
                <a:gd name="T69" fmla="*/ 94733 h 586"/>
                <a:gd name="T70" fmla="*/ 15161 w 804"/>
                <a:gd name="T71" fmla="*/ 110869 h 586"/>
                <a:gd name="T72" fmla="*/ 15505 w 804"/>
                <a:gd name="T73" fmla="*/ 123040 h 586"/>
                <a:gd name="T74" fmla="*/ 15843 w 804"/>
                <a:gd name="T75" fmla="*/ 133723 h 586"/>
                <a:gd name="T76" fmla="*/ 16251 w 804"/>
                <a:gd name="T77" fmla="*/ 138530 h 586"/>
                <a:gd name="T78" fmla="*/ 16251 w 804"/>
                <a:gd name="T79" fmla="*/ 143738 h 586"/>
                <a:gd name="T80" fmla="*/ 15903 w 804"/>
                <a:gd name="T81" fmla="*/ 154217 h 586"/>
                <a:gd name="T82" fmla="*/ 15903 w 804"/>
                <a:gd name="T83" fmla="*/ 157936 h 586"/>
                <a:gd name="T84" fmla="*/ 15767 w 804"/>
                <a:gd name="T85" fmla="*/ 163803 h 586"/>
                <a:gd name="T86" fmla="*/ 15425 w 804"/>
                <a:gd name="T87" fmla="*/ 170171 h 586"/>
                <a:gd name="T88" fmla="*/ 14851 w 804"/>
                <a:gd name="T89" fmla="*/ 175765 h 586"/>
                <a:gd name="T90" fmla="*/ 14518 w 804"/>
                <a:gd name="T91" fmla="*/ 178296 h 586"/>
                <a:gd name="T92" fmla="*/ 14143 w 804"/>
                <a:gd name="T93" fmla="*/ 178296 h 586"/>
                <a:gd name="T94" fmla="*/ 13896 w 804"/>
                <a:gd name="T95" fmla="*/ 181988 h 586"/>
                <a:gd name="T96" fmla="*/ 13267 w 804"/>
                <a:gd name="T97" fmla="*/ 187748 h 586"/>
                <a:gd name="T98" fmla="*/ 12885 w 804"/>
                <a:gd name="T99" fmla="*/ 183695 h 586"/>
                <a:gd name="T100" fmla="*/ 12187 w 804"/>
                <a:gd name="T101" fmla="*/ 181328 h 586"/>
                <a:gd name="T102" fmla="*/ 11251 w 804"/>
                <a:gd name="T103" fmla="*/ 176797 h 586"/>
                <a:gd name="T104" fmla="*/ 10792 w 804"/>
                <a:gd name="T105" fmla="*/ 177511 h 586"/>
                <a:gd name="T106" fmla="*/ 10350 w 804"/>
                <a:gd name="T107" fmla="*/ 184385 h 586"/>
                <a:gd name="T108" fmla="*/ 9643 w 804"/>
                <a:gd name="T109" fmla="*/ 179136 h 586"/>
                <a:gd name="T110" fmla="*/ 8949 w 804"/>
                <a:gd name="T111" fmla="*/ 169158 h 586"/>
                <a:gd name="T112" fmla="*/ 9112 w 804"/>
                <a:gd name="T113" fmla="*/ 153300 h 586"/>
                <a:gd name="T114" fmla="*/ 8203 w 804"/>
                <a:gd name="T115" fmla="*/ 141871 h 586"/>
                <a:gd name="T116" fmla="*/ 7806 w 804"/>
                <a:gd name="T117" fmla="*/ 139791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9193" name="Freeform 279"/>
            <p:cNvSpPr>
              <a:spLocks/>
            </p:cNvSpPr>
            <p:nvPr/>
          </p:nvSpPr>
          <p:spPr bwMode="auto">
            <a:xfrm>
              <a:off x="4400" y="2205"/>
              <a:ext cx="39" cy="39"/>
            </a:xfrm>
            <a:custGeom>
              <a:avLst/>
              <a:gdLst>
                <a:gd name="T0" fmla="*/ 486 w 35"/>
                <a:gd name="T1" fmla="*/ 0 h 31"/>
                <a:gd name="T2" fmla="*/ 216 w 35"/>
                <a:gd name="T3" fmla="*/ 1220 h 31"/>
                <a:gd name="T4" fmla="*/ 0 w 35"/>
                <a:gd name="T5" fmla="*/ 4837 h 31"/>
                <a:gd name="T6" fmla="*/ 2 w 35"/>
                <a:gd name="T7" fmla="*/ 11573 h 31"/>
                <a:gd name="T8" fmla="*/ 269 w 35"/>
                <a:gd name="T9" fmla="*/ 15241 h 31"/>
                <a:gd name="T10" fmla="*/ 351 w 35"/>
                <a:gd name="T11" fmla="*/ 13470 h 31"/>
                <a:gd name="T12" fmla="*/ 515 w 35"/>
                <a:gd name="T13" fmla="*/ 9199 h 31"/>
                <a:gd name="T14" fmla="*/ 640 w 35"/>
                <a:gd name="T15" fmla="*/ 3544 h 31"/>
                <a:gd name="T16" fmla="*/ 610 w 35"/>
                <a:gd name="T17" fmla="*/ 0 h 31"/>
                <a:gd name="T18" fmla="*/ 48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39194" name="Freeform 280" descr="Large checker board"/>
            <p:cNvSpPr>
              <a:spLocks/>
            </p:cNvSpPr>
            <p:nvPr/>
          </p:nvSpPr>
          <p:spPr bwMode="auto">
            <a:xfrm>
              <a:off x="4698" y="1735"/>
              <a:ext cx="148" cy="175"/>
            </a:xfrm>
            <a:custGeom>
              <a:avLst/>
              <a:gdLst>
                <a:gd name="T0" fmla="*/ 2710 w 132"/>
                <a:gd name="T1" fmla="*/ 36437 h 141"/>
                <a:gd name="T2" fmla="*/ 2662 w 132"/>
                <a:gd name="T3" fmla="*/ 34139 h 141"/>
                <a:gd name="T4" fmla="*/ 2662 w 132"/>
                <a:gd name="T5" fmla="*/ 36862 h 141"/>
                <a:gd name="T6" fmla="*/ 2528 w 132"/>
                <a:gd name="T7" fmla="*/ 38660 h 141"/>
                <a:gd name="T8" fmla="*/ 2528 w 132"/>
                <a:gd name="T9" fmla="*/ 39960 h 141"/>
                <a:gd name="T10" fmla="*/ 2408 w 132"/>
                <a:gd name="T11" fmla="*/ 37829 h 141"/>
                <a:gd name="T12" fmla="*/ 2311 w 132"/>
                <a:gd name="T13" fmla="*/ 40976 h 141"/>
                <a:gd name="T14" fmla="*/ 1964 w 132"/>
                <a:gd name="T15" fmla="*/ 40976 h 141"/>
                <a:gd name="T16" fmla="*/ 1819 w 132"/>
                <a:gd name="T17" fmla="*/ 39960 h 141"/>
                <a:gd name="T18" fmla="*/ 1715 w 132"/>
                <a:gd name="T19" fmla="*/ 38660 h 141"/>
                <a:gd name="T20" fmla="*/ 1819 w 132"/>
                <a:gd name="T21" fmla="*/ 40976 h 141"/>
                <a:gd name="T22" fmla="*/ 1868 w 132"/>
                <a:gd name="T23" fmla="*/ 42371 h 141"/>
                <a:gd name="T24" fmla="*/ 1715 w 132"/>
                <a:gd name="T25" fmla="*/ 45223 h 141"/>
                <a:gd name="T26" fmla="*/ 1666 w 132"/>
                <a:gd name="T27" fmla="*/ 48024 h 141"/>
                <a:gd name="T28" fmla="*/ 1427 w 132"/>
                <a:gd name="T29" fmla="*/ 44204 h 141"/>
                <a:gd name="T30" fmla="*/ 1325 w 132"/>
                <a:gd name="T31" fmla="*/ 39960 h 141"/>
                <a:gd name="T32" fmla="*/ 940 w 132"/>
                <a:gd name="T33" fmla="*/ 40976 h 141"/>
                <a:gd name="T34" fmla="*/ 473 w 132"/>
                <a:gd name="T35" fmla="*/ 42371 h 141"/>
                <a:gd name="T36" fmla="*/ 376 w 132"/>
                <a:gd name="T37" fmla="*/ 45223 h 141"/>
                <a:gd name="T38" fmla="*/ 0 w 132"/>
                <a:gd name="T39" fmla="*/ 44204 h 141"/>
                <a:gd name="T40" fmla="*/ 2 w 132"/>
                <a:gd name="T41" fmla="*/ 41396 h 141"/>
                <a:gd name="T42" fmla="*/ 267 w 132"/>
                <a:gd name="T43" fmla="*/ 38660 h 141"/>
                <a:gd name="T44" fmla="*/ 473 w 132"/>
                <a:gd name="T45" fmla="*/ 35613 h 141"/>
                <a:gd name="T46" fmla="*/ 770 w 132"/>
                <a:gd name="T47" fmla="*/ 34139 h 141"/>
                <a:gd name="T48" fmla="*/ 1138 w 132"/>
                <a:gd name="T49" fmla="*/ 34139 h 141"/>
                <a:gd name="T50" fmla="*/ 1182 w 132"/>
                <a:gd name="T51" fmla="*/ 35613 h 141"/>
                <a:gd name="T52" fmla="*/ 1427 w 132"/>
                <a:gd name="T53" fmla="*/ 33975 h 141"/>
                <a:gd name="T54" fmla="*/ 1325 w 132"/>
                <a:gd name="T55" fmla="*/ 30321 h 141"/>
                <a:gd name="T56" fmla="*/ 1291 w 132"/>
                <a:gd name="T57" fmla="*/ 25528 h 141"/>
                <a:gd name="T58" fmla="*/ 1447 w 132"/>
                <a:gd name="T59" fmla="*/ 23930 h 141"/>
                <a:gd name="T60" fmla="*/ 1447 w 132"/>
                <a:gd name="T61" fmla="*/ 25528 h 141"/>
                <a:gd name="T62" fmla="*/ 1563 w 132"/>
                <a:gd name="T63" fmla="*/ 28177 h 141"/>
                <a:gd name="T64" fmla="*/ 1715 w 132"/>
                <a:gd name="T65" fmla="*/ 25097 h 141"/>
                <a:gd name="T66" fmla="*/ 1868 w 132"/>
                <a:gd name="T67" fmla="*/ 22703 h 141"/>
                <a:gd name="T68" fmla="*/ 1941 w 132"/>
                <a:gd name="T69" fmla="*/ 18428 h 141"/>
                <a:gd name="T70" fmla="*/ 1941 w 132"/>
                <a:gd name="T71" fmla="*/ 13805 h 141"/>
                <a:gd name="T72" fmla="*/ 1752 w 132"/>
                <a:gd name="T73" fmla="*/ 8962 h 141"/>
                <a:gd name="T74" fmla="*/ 1666 w 132"/>
                <a:gd name="T75" fmla="*/ 3777 h 141"/>
                <a:gd name="T76" fmla="*/ 1666 w 132"/>
                <a:gd name="T77" fmla="*/ 2 h 141"/>
                <a:gd name="T78" fmla="*/ 1819 w 132"/>
                <a:gd name="T79" fmla="*/ 2452 h 141"/>
                <a:gd name="T80" fmla="*/ 1941 w 132"/>
                <a:gd name="T81" fmla="*/ 1283 h 141"/>
                <a:gd name="T82" fmla="*/ 1868 w 132"/>
                <a:gd name="T83" fmla="*/ 2 h 141"/>
                <a:gd name="T84" fmla="*/ 1715 w 132"/>
                <a:gd name="T85" fmla="*/ 2 h 141"/>
                <a:gd name="T86" fmla="*/ 1752 w 132"/>
                <a:gd name="T87" fmla="*/ 0 h 141"/>
                <a:gd name="T88" fmla="*/ 1941 w 132"/>
                <a:gd name="T89" fmla="*/ 0 h 141"/>
                <a:gd name="T90" fmla="*/ 2255 w 132"/>
                <a:gd name="T91" fmla="*/ 5385 h 141"/>
                <a:gd name="T92" fmla="*/ 2542 w 132"/>
                <a:gd name="T93" fmla="*/ 11211 h 141"/>
                <a:gd name="T94" fmla="*/ 2584 w 132"/>
                <a:gd name="T95" fmla="*/ 18428 h 141"/>
                <a:gd name="T96" fmla="*/ 2528 w 132"/>
                <a:gd name="T97" fmla="*/ 20221 h 141"/>
                <a:gd name="T98" fmla="*/ 2710 w 132"/>
                <a:gd name="T99" fmla="*/ 28177 h 141"/>
                <a:gd name="T100" fmla="*/ 2897 w 132"/>
                <a:gd name="T101" fmla="*/ 33975 h 141"/>
                <a:gd name="T102" fmla="*/ 2741 w 132"/>
                <a:gd name="T103" fmla="*/ 38660 h 141"/>
                <a:gd name="T104" fmla="*/ 2710 w 132"/>
                <a:gd name="T105" fmla="*/ 3643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9195" name="Freeform 281" descr="Large checker board"/>
            <p:cNvSpPr>
              <a:spLocks/>
            </p:cNvSpPr>
            <p:nvPr/>
          </p:nvSpPr>
          <p:spPr bwMode="auto">
            <a:xfrm>
              <a:off x="4751" y="1644"/>
              <a:ext cx="85" cy="91"/>
            </a:xfrm>
            <a:custGeom>
              <a:avLst/>
              <a:gdLst>
                <a:gd name="T0" fmla="*/ 1217 w 76"/>
                <a:gd name="T1" fmla="*/ 7721 h 74"/>
                <a:gd name="T2" fmla="*/ 905 w 76"/>
                <a:gd name="T3" fmla="*/ 6906 h 74"/>
                <a:gd name="T4" fmla="*/ 497 w 76"/>
                <a:gd name="T5" fmla="*/ 3714 h 74"/>
                <a:gd name="T6" fmla="*/ 0 w 76"/>
                <a:gd name="T7" fmla="*/ 0 h 74"/>
                <a:gd name="T8" fmla="*/ 3 w 76"/>
                <a:gd name="T9" fmla="*/ 2510 h 74"/>
                <a:gd name="T10" fmla="*/ 189 w 76"/>
                <a:gd name="T11" fmla="*/ 6906 h 74"/>
                <a:gd name="T12" fmla="*/ 330 w 76"/>
                <a:gd name="T13" fmla="*/ 10630 h 74"/>
                <a:gd name="T14" fmla="*/ 135 w 76"/>
                <a:gd name="T15" fmla="*/ 10630 h 74"/>
                <a:gd name="T16" fmla="*/ 108 w 76"/>
                <a:gd name="T17" fmla="*/ 10630 h 74"/>
                <a:gd name="T18" fmla="*/ 108 w 76"/>
                <a:gd name="T19" fmla="*/ 13127 h 74"/>
                <a:gd name="T20" fmla="*/ 135 w 76"/>
                <a:gd name="T21" fmla="*/ 15793 h 74"/>
                <a:gd name="T22" fmla="*/ 369 w 76"/>
                <a:gd name="T23" fmla="*/ 19768 h 74"/>
                <a:gd name="T24" fmla="*/ 497 w 76"/>
                <a:gd name="T25" fmla="*/ 18568 h 74"/>
                <a:gd name="T26" fmla="*/ 645 w 76"/>
                <a:gd name="T27" fmla="*/ 18568 h 74"/>
                <a:gd name="T28" fmla="*/ 236 w 76"/>
                <a:gd name="T29" fmla="*/ 15113 h 74"/>
                <a:gd name="T30" fmla="*/ 369 w 76"/>
                <a:gd name="T31" fmla="*/ 14779 h 74"/>
                <a:gd name="T32" fmla="*/ 517 w 76"/>
                <a:gd name="T33" fmla="*/ 13834 h 74"/>
                <a:gd name="T34" fmla="*/ 1127 w 76"/>
                <a:gd name="T35" fmla="*/ 16346 h 74"/>
                <a:gd name="T36" fmla="*/ 1193 w 76"/>
                <a:gd name="T37" fmla="*/ 15113 h 74"/>
                <a:gd name="T38" fmla="*/ 1334 w 76"/>
                <a:gd name="T39" fmla="*/ 12018 h 74"/>
                <a:gd name="T40" fmla="*/ 1571 w 76"/>
                <a:gd name="T41" fmla="*/ 10630 h 74"/>
                <a:gd name="T42" fmla="*/ 1409 w 76"/>
                <a:gd name="T43" fmla="*/ 8681 h 74"/>
                <a:gd name="T44" fmla="*/ 1334 w 76"/>
                <a:gd name="T45" fmla="*/ 5740 h 74"/>
                <a:gd name="T46" fmla="*/ 1217 w 76"/>
                <a:gd name="T47" fmla="*/ 7721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9196" name="Freeform 282"/>
            <p:cNvSpPr>
              <a:spLocks/>
            </p:cNvSpPr>
            <p:nvPr/>
          </p:nvSpPr>
          <p:spPr bwMode="auto">
            <a:xfrm>
              <a:off x="4684" y="1898"/>
              <a:ext cx="43" cy="62"/>
            </a:xfrm>
            <a:custGeom>
              <a:avLst/>
              <a:gdLst>
                <a:gd name="T0" fmla="*/ 283 w 40"/>
                <a:gd name="T1" fmla="*/ 5277 h 50"/>
                <a:gd name="T2" fmla="*/ 266 w 40"/>
                <a:gd name="T3" fmla="*/ 10060 h 50"/>
                <a:gd name="T4" fmla="*/ 266 w 40"/>
                <a:gd name="T5" fmla="*/ 15143 h 50"/>
                <a:gd name="T6" fmla="*/ 230 w 40"/>
                <a:gd name="T7" fmla="*/ 16580 h 50"/>
                <a:gd name="T8" fmla="*/ 183 w 40"/>
                <a:gd name="T9" fmla="*/ 13371 h 50"/>
                <a:gd name="T10" fmla="*/ 197 w 40"/>
                <a:gd name="T11" fmla="*/ 15468 h 50"/>
                <a:gd name="T12" fmla="*/ 160 w 40"/>
                <a:gd name="T13" fmla="*/ 15143 h 50"/>
                <a:gd name="T14" fmla="*/ 137 w 40"/>
                <a:gd name="T15" fmla="*/ 10060 h 50"/>
                <a:gd name="T16" fmla="*/ 137 w 40"/>
                <a:gd name="T17" fmla="*/ 8053 h 50"/>
                <a:gd name="T18" fmla="*/ 66 w 40"/>
                <a:gd name="T19" fmla="*/ 4561 h 50"/>
                <a:gd name="T20" fmla="*/ 95 w 40"/>
                <a:gd name="T21" fmla="*/ 8053 h 50"/>
                <a:gd name="T22" fmla="*/ 66 w 40"/>
                <a:gd name="T23" fmla="*/ 8053 h 50"/>
                <a:gd name="T24" fmla="*/ 5 w 40"/>
                <a:gd name="T25" fmla="*/ 5277 h 50"/>
                <a:gd name="T26" fmla="*/ 57 w 40"/>
                <a:gd name="T27" fmla="*/ 5277 h 50"/>
                <a:gd name="T28" fmla="*/ 0 w 40"/>
                <a:gd name="T29" fmla="*/ 2966 h 50"/>
                <a:gd name="T30" fmla="*/ 110 w 40"/>
                <a:gd name="T31" fmla="*/ 0 h 50"/>
                <a:gd name="T32" fmla="*/ 183 w 40"/>
                <a:gd name="T33" fmla="*/ 1556 h 50"/>
                <a:gd name="T34" fmla="*/ 214 w 40"/>
                <a:gd name="T35" fmla="*/ 2966 h 50"/>
                <a:gd name="T36" fmla="*/ 214 w 40"/>
                <a:gd name="T37" fmla="*/ 4223 h 50"/>
                <a:gd name="T38" fmla="*/ 283 w 40"/>
                <a:gd name="T39" fmla="*/ 527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US"/>
            </a:p>
          </p:txBody>
        </p:sp>
        <p:sp>
          <p:nvSpPr>
            <p:cNvPr id="39197" name="Freeform 283"/>
            <p:cNvSpPr>
              <a:spLocks/>
            </p:cNvSpPr>
            <p:nvPr/>
          </p:nvSpPr>
          <p:spPr bwMode="auto">
            <a:xfrm>
              <a:off x="4725" y="1890"/>
              <a:ext cx="39" cy="35"/>
            </a:xfrm>
            <a:custGeom>
              <a:avLst/>
              <a:gdLst>
                <a:gd name="T0" fmla="*/ 515 w 35"/>
                <a:gd name="T1" fmla="*/ 6624 h 28"/>
                <a:gd name="T2" fmla="*/ 300 w 35"/>
                <a:gd name="T3" fmla="*/ 6624 h 28"/>
                <a:gd name="T4" fmla="*/ 269 w 35"/>
                <a:gd name="T5" fmla="*/ 11735 h 28"/>
                <a:gd name="T6" fmla="*/ 4 w 35"/>
                <a:gd name="T7" fmla="*/ 7838 h 28"/>
                <a:gd name="T8" fmla="*/ 0 w 35"/>
                <a:gd name="T9" fmla="*/ 6624 h 28"/>
                <a:gd name="T10" fmla="*/ 0 w 35"/>
                <a:gd name="T11" fmla="*/ 6624 h 28"/>
                <a:gd name="T12" fmla="*/ 126 w 35"/>
                <a:gd name="T13" fmla="*/ 2170 h 28"/>
                <a:gd name="T14" fmla="*/ 300 w 35"/>
                <a:gd name="T15" fmla="*/ 2170 h 28"/>
                <a:gd name="T16" fmla="*/ 436 w 35"/>
                <a:gd name="T17" fmla="*/ 0 h 28"/>
                <a:gd name="T18" fmla="*/ 547 w 35"/>
                <a:gd name="T19" fmla="*/ 2170 h 28"/>
                <a:gd name="T20" fmla="*/ 640 w 35"/>
                <a:gd name="T21" fmla="*/ 3943 h 28"/>
                <a:gd name="T22" fmla="*/ 515 w 35"/>
                <a:gd name="T23" fmla="*/ 6624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US"/>
            </a:p>
          </p:txBody>
        </p:sp>
        <p:sp>
          <p:nvSpPr>
            <p:cNvPr id="39198" name="Freeform 284"/>
            <p:cNvSpPr>
              <a:spLocks/>
            </p:cNvSpPr>
            <p:nvPr/>
          </p:nvSpPr>
          <p:spPr bwMode="auto">
            <a:xfrm>
              <a:off x="4698" y="2057"/>
              <a:ext cx="8" cy="14"/>
            </a:xfrm>
            <a:custGeom>
              <a:avLst/>
              <a:gdLst>
                <a:gd name="T0" fmla="*/ 0 w 7"/>
                <a:gd name="T1" fmla="*/ 7482 h 11"/>
                <a:gd name="T2" fmla="*/ 243 w 7"/>
                <a:gd name="T3" fmla="*/ 0 h 11"/>
                <a:gd name="T4" fmla="*/ 186 w 7"/>
                <a:gd name="T5" fmla="*/ 0 h 11"/>
                <a:gd name="T6" fmla="*/ 0 w 7"/>
                <a:gd name="T7" fmla="*/ 7482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39199" name="Freeform 285" descr="Large checker board"/>
            <p:cNvSpPr>
              <a:spLocks/>
            </p:cNvSpPr>
            <p:nvPr/>
          </p:nvSpPr>
          <p:spPr bwMode="auto">
            <a:xfrm>
              <a:off x="4783" y="1802"/>
              <a:ext cx="3" cy="6"/>
            </a:xfrm>
            <a:custGeom>
              <a:avLst/>
              <a:gdLst>
                <a:gd name="T0" fmla="*/ 92946 w 2"/>
                <a:gd name="T1" fmla="*/ 642 h 5"/>
                <a:gd name="T2" fmla="*/ 0 w 2"/>
                <a:gd name="T3" fmla="*/ 0 h 5"/>
                <a:gd name="T4" fmla="*/ 0 w 2"/>
                <a:gd name="T5" fmla="*/ 642 h 5"/>
                <a:gd name="T6" fmla="*/ 92946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9200" name="Freeform 286"/>
            <p:cNvSpPr>
              <a:spLocks/>
            </p:cNvSpPr>
            <p:nvPr/>
          </p:nvSpPr>
          <p:spPr bwMode="auto">
            <a:xfrm>
              <a:off x="4697" y="1930"/>
              <a:ext cx="1" cy="3"/>
            </a:xfrm>
            <a:custGeom>
              <a:avLst/>
              <a:gdLst>
                <a:gd name="T0" fmla="*/ 1 w 2"/>
                <a:gd name="T1" fmla="*/ 0 h 2"/>
                <a:gd name="T2" fmla="*/ 1 w 2"/>
                <a:gd name="T3" fmla="*/ 92946 h 2"/>
                <a:gd name="T4" fmla="*/ 0 w 2"/>
                <a:gd name="T5" fmla="*/ 92946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US"/>
            </a:p>
          </p:txBody>
        </p:sp>
        <p:sp>
          <p:nvSpPr>
            <p:cNvPr id="39201" name="Freeform 287"/>
            <p:cNvSpPr>
              <a:spLocks/>
            </p:cNvSpPr>
            <p:nvPr/>
          </p:nvSpPr>
          <p:spPr bwMode="auto">
            <a:xfrm>
              <a:off x="4534" y="1699"/>
              <a:ext cx="80" cy="112"/>
            </a:xfrm>
            <a:custGeom>
              <a:avLst/>
              <a:gdLst>
                <a:gd name="T0" fmla="*/ 470 w 71"/>
                <a:gd name="T1" fmla="*/ 22628 h 90"/>
                <a:gd name="T2" fmla="*/ 255 w 71"/>
                <a:gd name="T3" fmla="*/ 21428 h 90"/>
                <a:gd name="T4" fmla="*/ 0 w 71"/>
                <a:gd name="T5" fmla="*/ 19242 h 90"/>
                <a:gd name="T6" fmla="*/ 255 w 71"/>
                <a:gd name="T7" fmla="*/ 15675 h 90"/>
                <a:gd name="T8" fmla="*/ 417 w 71"/>
                <a:gd name="T9" fmla="*/ 9435 h 90"/>
                <a:gd name="T10" fmla="*/ 597 w 71"/>
                <a:gd name="T11" fmla="*/ 8735 h 90"/>
                <a:gd name="T12" fmla="*/ 1019 w 71"/>
                <a:gd name="T13" fmla="*/ 10664 h 90"/>
                <a:gd name="T14" fmla="*/ 904 w 71"/>
                <a:gd name="T15" fmla="*/ 7019 h 90"/>
                <a:gd name="T16" fmla="*/ 1019 w 71"/>
                <a:gd name="T17" fmla="*/ 6093 h 90"/>
                <a:gd name="T18" fmla="*/ 1230 w 71"/>
                <a:gd name="T19" fmla="*/ 3642 h 90"/>
                <a:gd name="T20" fmla="*/ 1230 w 71"/>
                <a:gd name="T21" fmla="*/ 0 h 90"/>
                <a:gd name="T22" fmla="*/ 1683 w 71"/>
                <a:gd name="T23" fmla="*/ 3642 h 90"/>
                <a:gd name="T24" fmla="*/ 1746 w 71"/>
                <a:gd name="T25" fmla="*/ 4532 h 90"/>
                <a:gd name="T26" fmla="*/ 1553 w 71"/>
                <a:gd name="T27" fmla="*/ 7582 h 90"/>
                <a:gd name="T28" fmla="*/ 1746 w 71"/>
                <a:gd name="T29" fmla="*/ 14611 h 90"/>
                <a:gd name="T30" fmla="*/ 1458 w 71"/>
                <a:gd name="T31" fmla="*/ 18183 h 90"/>
                <a:gd name="T32" fmla="*/ 1294 w 71"/>
                <a:gd name="T33" fmla="*/ 21428 h 90"/>
                <a:gd name="T34" fmla="*/ 1378 w 71"/>
                <a:gd name="T35" fmla="*/ 25436 h 90"/>
                <a:gd name="T36" fmla="*/ 1760 w 71"/>
                <a:gd name="T37" fmla="*/ 28676 h 90"/>
                <a:gd name="T38" fmla="*/ 1614 w 71"/>
                <a:gd name="T39" fmla="*/ 30209 h 90"/>
                <a:gd name="T40" fmla="*/ 1294 w 71"/>
                <a:gd name="T41" fmla="*/ 32443 h 90"/>
                <a:gd name="T42" fmla="*/ 1294 w 71"/>
                <a:gd name="T43" fmla="*/ 33056 h 90"/>
                <a:gd name="T44" fmla="*/ 1019 w 71"/>
                <a:gd name="T45" fmla="*/ 33056 h 90"/>
                <a:gd name="T46" fmla="*/ 904 w 71"/>
                <a:gd name="T47" fmla="*/ 33056 h 90"/>
                <a:gd name="T48" fmla="*/ 745 w 71"/>
                <a:gd name="T49" fmla="*/ 32443 h 90"/>
                <a:gd name="T50" fmla="*/ 597 w 71"/>
                <a:gd name="T51" fmla="*/ 31203 h 90"/>
                <a:gd name="T52" fmla="*/ 661 w 71"/>
                <a:gd name="T53" fmla="*/ 27951 h 90"/>
                <a:gd name="T54" fmla="*/ 745 w 71"/>
                <a:gd name="T55" fmla="*/ 27951 h 90"/>
                <a:gd name="T56" fmla="*/ 561 w 71"/>
                <a:gd name="T57" fmla="*/ 26070 h 90"/>
                <a:gd name="T58" fmla="*/ 470 w 71"/>
                <a:gd name="T59" fmla="*/ 22628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39202" name="Freeform 288" descr="Large checker board"/>
            <p:cNvSpPr>
              <a:spLocks/>
            </p:cNvSpPr>
            <p:nvPr/>
          </p:nvSpPr>
          <p:spPr bwMode="auto">
            <a:xfrm>
              <a:off x="4592" y="1796"/>
              <a:ext cx="69" cy="90"/>
            </a:xfrm>
            <a:custGeom>
              <a:avLst/>
              <a:gdLst>
                <a:gd name="T0" fmla="*/ 662 w 62"/>
                <a:gd name="T1" fmla="*/ 20196 h 73"/>
                <a:gd name="T2" fmla="*/ 662 w 62"/>
                <a:gd name="T3" fmla="*/ 19577 h 73"/>
                <a:gd name="T4" fmla="*/ 535 w 62"/>
                <a:gd name="T5" fmla="*/ 20196 h 73"/>
                <a:gd name="T6" fmla="*/ 481 w 62"/>
                <a:gd name="T7" fmla="*/ 20827 h 73"/>
                <a:gd name="T8" fmla="*/ 436 w 62"/>
                <a:gd name="T9" fmla="*/ 20196 h 73"/>
                <a:gd name="T10" fmla="*/ 436 w 62"/>
                <a:gd name="T11" fmla="*/ 19577 h 73"/>
                <a:gd name="T12" fmla="*/ 436 w 62"/>
                <a:gd name="T13" fmla="*/ 19577 h 73"/>
                <a:gd name="T14" fmla="*/ 349 w 62"/>
                <a:gd name="T15" fmla="*/ 18144 h 73"/>
                <a:gd name="T16" fmla="*/ 314 w 62"/>
                <a:gd name="T17" fmla="*/ 14717 h 73"/>
                <a:gd name="T18" fmla="*/ 314 w 62"/>
                <a:gd name="T19" fmla="*/ 13590 h 73"/>
                <a:gd name="T20" fmla="*/ 314 w 62"/>
                <a:gd name="T21" fmla="*/ 12811 h 73"/>
                <a:gd name="T22" fmla="*/ 120 w 62"/>
                <a:gd name="T23" fmla="*/ 10206 h 73"/>
                <a:gd name="T24" fmla="*/ 97 w 62"/>
                <a:gd name="T25" fmla="*/ 9542 h 73"/>
                <a:gd name="T26" fmla="*/ 97 w 62"/>
                <a:gd name="T27" fmla="*/ 8278 h 73"/>
                <a:gd name="T28" fmla="*/ 206 w 62"/>
                <a:gd name="T29" fmla="*/ 9542 h 73"/>
                <a:gd name="T30" fmla="*/ 206 w 62"/>
                <a:gd name="T31" fmla="*/ 8278 h 73"/>
                <a:gd name="T32" fmla="*/ 3 w 62"/>
                <a:gd name="T33" fmla="*/ 4811 h 73"/>
                <a:gd name="T34" fmla="*/ 0 w 62"/>
                <a:gd name="T35" fmla="*/ 3350 h 73"/>
                <a:gd name="T36" fmla="*/ 0 w 62"/>
                <a:gd name="T37" fmla="*/ 2717 h 73"/>
                <a:gd name="T38" fmla="*/ 206 w 62"/>
                <a:gd name="T39" fmla="*/ 1370 h 73"/>
                <a:gd name="T40" fmla="*/ 349 w 62"/>
                <a:gd name="T41" fmla="*/ 0 h 73"/>
                <a:gd name="T42" fmla="*/ 662 w 62"/>
                <a:gd name="T43" fmla="*/ 4811 h 73"/>
                <a:gd name="T44" fmla="*/ 925 w 62"/>
                <a:gd name="T45" fmla="*/ 9542 h 73"/>
                <a:gd name="T46" fmla="*/ 1131 w 62"/>
                <a:gd name="T47" fmla="*/ 16893 h 73"/>
                <a:gd name="T48" fmla="*/ 997 w 62"/>
                <a:gd name="T49" fmla="*/ 17638 h 73"/>
                <a:gd name="T50" fmla="*/ 852 w 62"/>
                <a:gd name="T51" fmla="*/ 18741 h 73"/>
                <a:gd name="T52" fmla="*/ 766 w 62"/>
                <a:gd name="T53" fmla="*/ 18144 h 73"/>
                <a:gd name="T54" fmla="*/ 766 w 62"/>
                <a:gd name="T55" fmla="*/ 18741 h 73"/>
                <a:gd name="T56" fmla="*/ 745 w 62"/>
                <a:gd name="T57" fmla="*/ 19577 h 73"/>
                <a:gd name="T58" fmla="*/ 671 w 62"/>
                <a:gd name="T59" fmla="*/ 19577 h 73"/>
                <a:gd name="T60" fmla="*/ 662 w 62"/>
                <a:gd name="T61" fmla="*/ 20196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9203" name="Freeform 289"/>
            <p:cNvSpPr>
              <a:spLocks/>
            </p:cNvSpPr>
            <p:nvPr/>
          </p:nvSpPr>
          <p:spPr bwMode="auto">
            <a:xfrm>
              <a:off x="4583" y="2092"/>
              <a:ext cx="27" cy="70"/>
            </a:xfrm>
            <a:custGeom>
              <a:avLst/>
              <a:gdLst>
                <a:gd name="T0" fmla="*/ 406 w 24"/>
                <a:gd name="T1" fmla="*/ 14705 h 57"/>
                <a:gd name="T2" fmla="*/ 2 w 24"/>
                <a:gd name="T3" fmla="*/ 10911 h 57"/>
                <a:gd name="T4" fmla="*/ 0 w 24"/>
                <a:gd name="T5" fmla="*/ 5374 h 57"/>
                <a:gd name="T6" fmla="*/ 178 w 24"/>
                <a:gd name="T7" fmla="*/ 3036 h 57"/>
                <a:gd name="T8" fmla="*/ 361 w 24"/>
                <a:gd name="T9" fmla="*/ 0 h 57"/>
                <a:gd name="T10" fmla="*/ 579 w 24"/>
                <a:gd name="T11" fmla="*/ 2 h 57"/>
                <a:gd name="T12" fmla="*/ 515 w 24"/>
                <a:gd name="T13" fmla="*/ 4301 h 57"/>
                <a:gd name="T14" fmla="*/ 458 w 24"/>
                <a:gd name="T15" fmla="*/ 7966 h 57"/>
                <a:gd name="T16" fmla="*/ 406 w 24"/>
                <a:gd name="T17" fmla="*/ 10911 h 57"/>
                <a:gd name="T18" fmla="*/ 406 w 24"/>
                <a:gd name="T19" fmla="*/ 14705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39204" name="Freeform 290"/>
            <p:cNvSpPr>
              <a:spLocks/>
            </p:cNvSpPr>
            <p:nvPr/>
          </p:nvSpPr>
          <p:spPr bwMode="auto">
            <a:xfrm>
              <a:off x="3866" y="1503"/>
              <a:ext cx="520" cy="228"/>
            </a:xfrm>
            <a:custGeom>
              <a:avLst/>
              <a:gdLst>
                <a:gd name="T0" fmla="*/ 5351 w 466"/>
                <a:gd name="T1" fmla="*/ 57269 h 184"/>
                <a:gd name="T2" fmla="*/ 4901 w 466"/>
                <a:gd name="T3" fmla="*/ 55072 h 184"/>
                <a:gd name="T4" fmla="*/ 4120 w 466"/>
                <a:gd name="T5" fmla="*/ 53828 h 184"/>
                <a:gd name="T6" fmla="*/ 3341 w 466"/>
                <a:gd name="T7" fmla="*/ 53291 h 184"/>
                <a:gd name="T8" fmla="*/ 2839 w 466"/>
                <a:gd name="T9" fmla="*/ 43905 h 184"/>
                <a:gd name="T10" fmla="*/ 2010 w 466"/>
                <a:gd name="T11" fmla="*/ 40055 h 184"/>
                <a:gd name="T12" fmla="*/ 1369 w 466"/>
                <a:gd name="T13" fmla="*/ 38430 h 184"/>
                <a:gd name="T14" fmla="*/ 1181 w 466"/>
                <a:gd name="T15" fmla="*/ 28546 h 184"/>
                <a:gd name="T16" fmla="*/ 548 w 466"/>
                <a:gd name="T17" fmla="*/ 23076 h 184"/>
                <a:gd name="T18" fmla="*/ 2 w 466"/>
                <a:gd name="T19" fmla="*/ 16708 h 184"/>
                <a:gd name="T20" fmla="*/ 133 w 466"/>
                <a:gd name="T21" fmla="*/ 14870 h 184"/>
                <a:gd name="T22" fmla="*/ 683 w 466"/>
                <a:gd name="T23" fmla="*/ 9788 h 184"/>
                <a:gd name="T24" fmla="*/ 1471 w 466"/>
                <a:gd name="T25" fmla="*/ 8567 h 184"/>
                <a:gd name="T26" fmla="*/ 1965 w 466"/>
                <a:gd name="T27" fmla="*/ 11348 h 184"/>
                <a:gd name="T28" fmla="*/ 2607 w 466"/>
                <a:gd name="T29" fmla="*/ 9788 h 184"/>
                <a:gd name="T30" fmla="*/ 2381 w 466"/>
                <a:gd name="T31" fmla="*/ 0 h 184"/>
                <a:gd name="T32" fmla="*/ 3341 w 466"/>
                <a:gd name="T33" fmla="*/ 4167 h 184"/>
                <a:gd name="T34" fmla="*/ 3936 w 466"/>
                <a:gd name="T35" fmla="*/ 10859 h 184"/>
                <a:gd name="T36" fmla="*/ 4795 w 466"/>
                <a:gd name="T37" fmla="*/ 10859 h 184"/>
                <a:gd name="T38" fmla="*/ 5279 w 466"/>
                <a:gd name="T39" fmla="*/ 13528 h 184"/>
                <a:gd name="T40" fmla="*/ 6138 w 466"/>
                <a:gd name="T41" fmla="*/ 15230 h 184"/>
                <a:gd name="T42" fmla="*/ 6747 w 466"/>
                <a:gd name="T43" fmla="*/ 10859 h 184"/>
                <a:gd name="T44" fmla="*/ 7515 w 466"/>
                <a:gd name="T45" fmla="*/ 12291 h 184"/>
                <a:gd name="T46" fmla="*/ 7633 w 466"/>
                <a:gd name="T47" fmla="*/ 21592 h 184"/>
                <a:gd name="T48" fmla="*/ 7765 w 466"/>
                <a:gd name="T49" fmla="*/ 24385 h 184"/>
                <a:gd name="T50" fmla="*/ 8178 w 466"/>
                <a:gd name="T51" fmla="*/ 24385 h 184"/>
                <a:gd name="T52" fmla="*/ 8894 w 466"/>
                <a:gd name="T53" fmla="*/ 27731 h 184"/>
                <a:gd name="T54" fmla="*/ 8528 w 466"/>
                <a:gd name="T55" fmla="*/ 30727 h 184"/>
                <a:gd name="T56" fmla="*/ 8127 w 466"/>
                <a:gd name="T57" fmla="*/ 38075 h 184"/>
                <a:gd name="T58" fmla="*/ 7633 w 466"/>
                <a:gd name="T59" fmla="*/ 41612 h 184"/>
                <a:gd name="T60" fmla="*/ 7281 w 466"/>
                <a:gd name="T61" fmla="*/ 44812 h 184"/>
                <a:gd name="T62" fmla="*/ 7181 w 466"/>
                <a:gd name="T63" fmla="*/ 51652 h 184"/>
                <a:gd name="T64" fmla="*/ 6627 w 466"/>
                <a:gd name="T65" fmla="*/ 55528 h 184"/>
                <a:gd name="T66" fmla="*/ 6046 w 466"/>
                <a:gd name="T67" fmla="*/ 57575 h 184"/>
                <a:gd name="T68" fmla="*/ 5668 w 466"/>
                <a:gd name="T69" fmla="*/ 57575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39205" name="Freeform 291"/>
            <p:cNvSpPr>
              <a:spLocks/>
            </p:cNvSpPr>
            <p:nvPr/>
          </p:nvSpPr>
          <p:spPr bwMode="auto">
            <a:xfrm>
              <a:off x="3237" y="1433"/>
              <a:ext cx="618" cy="302"/>
            </a:xfrm>
            <a:custGeom>
              <a:avLst/>
              <a:gdLst>
                <a:gd name="T0" fmla="*/ 1273 w 553"/>
                <a:gd name="T1" fmla="*/ 45504 h 244"/>
                <a:gd name="T2" fmla="*/ 894 w 553"/>
                <a:gd name="T3" fmla="*/ 48702 h 244"/>
                <a:gd name="T4" fmla="*/ 321 w 553"/>
                <a:gd name="T5" fmla="*/ 39784 h 244"/>
                <a:gd name="T6" fmla="*/ 2 w 553"/>
                <a:gd name="T7" fmla="*/ 29340 h 244"/>
                <a:gd name="T8" fmla="*/ 412 w 553"/>
                <a:gd name="T9" fmla="*/ 25383 h 244"/>
                <a:gd name="T10" fmla="*/ 700 w 553"/>
                <a:gd name="T11" fmla="*/ 20982 h 244"/>
                <a:gd name="T12" fmla="*/ 1273 w 553"/>
                <a:gd name="T13" fmla="*/ 18217 h 244"/>
                <a:gd name="T14" fmla="*/ 2050 w 553"/>
                <a:gd name="T15" fmla="*/ 22932 h 244"/>
                <a:gd name="T16" fmla="*/ 3024 w 553"/>
                <a:gd name="T17" fmla="*/ 22547 h 244"/>
                <a:gd name="T18" fmla="*/ 3613 w 553"/>
                <a:gd name="T19" fmla="*/ 22547 h 244"/>
                <a:gd name="T20" fmla="*/ 3419 w 553"/>
                <a:gd name="T21" fmla="*/ 10586 h 244"/>
                <a:gd name="T22" fmla="*/ 3316 w 553"/>
                <a:gd name="T23" fmla="*/ 8421 h 244"/>
                <a:gd name="T24" fmla="*/ 4038 w 553"/>
                <a:gd name="T25" fmla="*/ 6804 h 244"/>
                <a:gd name="T26" fmla="*/ 4736 w 553"/>
                <a:gd name="T27" fmla="*/ 2899 h 244"/>
                <a:gd name="T28" fmla="*/ 5353 w 553"/>
                <a:gd name="T29" fmla="*/ 2 h 244"/>
                <a:gd name="T30" fmla="*/ 5853 w 553"/>
                <a:gd name="T31" fmla="*/ 2899 h 244"/>
                <a:gd name="T32" fmla="*/ 6543 w 553"/>
                <a:gd name="T33" fmla="*/ 8421 h 244"/>
                <a:gd name="T34" fmla="*/ 7165 w 553"/>
                <a:gd name="T35" fmla="*/ 6804 h 244"/>
                <a:gd name="T36" fmla="*/ 7587 w 553"/>
                <a:gd name="T37" fmla="*/ 5497 h 244"/>
                <a:gd name="T38" fmla="*/ 7912 w 553"/>
                <a:gd name="T39" fmla="*/ 11962 h 244"/>
                <a:gd name="T40" fmla="*/ 8656 w 553"/>
                <a:gd name="T41" fmla="*/ 20326 h 244"/>
                <a:gd name="T42" fmla="*/ 9070 w 553"/>
                <a:gd name="T43" fmla="*/ 22547 h 244"/>
                <a:gd name="T44" fmla="*/ 9630 w 553"/>
                <a:gd name="T45" fmla="*/ 22932 h 244"/>
                <a:gd name="T46" fmla="*/ 10414 w 553"/>
                <a:gd name="T47" fmla="*/ 30747 h 244"/>
                <a:gd name="T48" fmla="*/ 11123 w 553"/>
                <a:gd name="T49" fmla="*/ 34541 h 244"/>
                <a:gd name="T50" fmla="*/ 10817 w 553"/>
                <a:gd name="T51" fmla="*/ 39784 h 244"/>
                <a:gd name="T52" fmla="*/ 10725 w 553"/>
                <a:gd name="T53" fmla="*/ 45504 h 244"/>
                <a:gd name="T54" fmla="*/ 10287 w 553"/>
                <a:gd name="T55" fmla="*/ 49404 h 244"/>
                <a:gd name="T56" fmla="*/ 10427 w 553"/>
                <a:gd name="T57" fmla="*/ 56049 h 244"/>
                <a:gd name="T58" fmla="*/ 9745 w 553"/>
                <a:gd name="T59" fmla="*/ 57456 h 244"/>
                <a:gd name="T60" fmla="*/ 10037 w 553"/>
                <a:gd name="T61" fmla="*/ 62799 h 244"/>
                <a:gd name="T62" fmla="*/ 10169 w 553"/>
                <a:gd name="T63" fmla="*/ 68040 h 244"/>
                <a:gd name="T64" fmla="*/ 9745 w 553"/>
                <a:gd name="T65" fmla="*/ 65877 h 244"/>
                <a:gd name="T66" fmla="*/ 8997 w 553"/>
                <a:gd name="T67" fmla="*/ 66610 h 244"/>
                <a:gd name="T68" fmla="*/ 8321 w 553"/>
                <a:gd name="T69" fmla="*/ 66610 h 244"/>
                <a:gd name="T70" fmla="*/ 7824 w 553"/>
                <a:gd name="T71" fmla="*/ 69709 h 244"/>
                <a:gd name="T72" fmla="*/ 7365 w 553"/>
                <a:gd name="T73" fmla="*/ 71114 h 244"/>
                <a:gd name="T74" fmla="*/ 6789 w 553"/>
                <a:gd name="T75" fmla="*/ 77363 h 244"/>
                <a:gd name="T76" fmla="*/ 6227 w 553"/>
                <a:gd name="T77" fmla="*/ 73303 h 244"/>
                <a:gd name="T78" fmla="*/ 5960 w 553"/>
                <a:gd name="T79" fmla="*/ 64321 h 244"/>
                <a:gd name="T80" fmla="*/ 5270 w 553"/>
                <a:gd name="T81" fmla="*/ 64321 h 244"/>
                <a:gd name="T82" fmla="*/ 4716 w 553"/>
                <a:gd name="T83" fmla="*/ 63707 h 244"/>
                <a:gd name="T84" fmla="*/ 4038 w 553"/>
                <a:gd name="T85" fmla="*/ 54900 h 244"/>
                <a:gd name="T86" fmla="*/ 3276 w 553"/>
                <a:gd name="T87" fmla="*/ 53817 h 244"/>
                <a:gd name="T88" fmla="*/ 3024 w 553"/>
                <a:gd name="T89" fmla="*/ 60946 h 244"/>
                <a:gd name="T90" fmla="*/ 3169 w 553"/>
                <a:gd name="T91" fmla="*/ 71114 h 244"/>
                <a:gd name="T92" fmla="*/ 2893 w 553"/>
                <a:gd name="T93" fmla="*/ 74240 h 244"/>
                <a:gd name="T94" fmla="*/ 2609 w 553"/>
                <a:gd name="T95" fmla="*/ 68891 h 244"/>
                <a:gd name="T96" fmla="*/ 1855 w 553"/>
                <a:gd name="T97" fmla="*/ 67608 h 244"/>
                <a:gd name="T98" fmla="*/ 1485 w 553"/>
                <a:gd name="T99" fmla="*/ 60946 h 244"/>
                <a:gd name="T100" fmla="*/ 1672 w 553"/>
                <a:gd name="T101" fmla="*/ 59212 h 244"/>
                <a:gd name="T102" fmla="*/ 1702 w 553"/>
                <a:gd name="T103" fmla="*/ 54900 h 244"/>
                <a:gd name="T104" fmla="*/ 1946 w 553"/>
                <a:gd name="T105" fmla="*/ 52152 h 244"/>
                <a:gd name="T106" fmla="*/ 1523 w 553"/>
                <a:gd name="T107" fmla="*/ 45504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39206" name="Freeform 292"/>
            <p:cNvSpPr>
              <a:spLocks/>
            </p:cNvSpPr>
            <p:nvPr/>
          </p:nvSpPr>
          <p:spPr bwMode="auto">
            <a:xfrm>
              <a:off x="3139" y="1675"/>
              <a:ext cx="135" cy="60"/>
            </a:xfrm>
            <a:custGeom>
              <a:avLst/>
              <a:gdLst>
                <a:gd name="T0" fmla="*/ 456 w 121"/>
                <a:gd name="T1" fmla="*/ 6700 h 48"/>
                <a:gd name="T2" fmla="*/ 0 w 121"/>
                <a:gd name="T3" fmla="*/ 1389 h 48"/>
                <a:gd name="T4" fmla="*/ 3 w 121"/>
                <a:gd name="T5" fmla="*/ 0 h 48"/>
                <a:gd name="T6" fmla="*/ 355 w 121"/>
                <a:gd name="T7" fmla="*/ 1389 h 48"/>
                <a:gd name="T8" fmla="*/ 685 w 121"/>
                <a:gd name="T9" fmla="*/ 1389 h 48"/>
                <a:gd name="T10" fmla="*/ 1057 w 121"/>
                <a:gd name="T11" fmla="*/ 5016 h 48"/>
                <a:gd name="T12" fmla="*/ 1489 w 121"/>
                <a:gd name="T13" fmla="*/ 9388 h 48"/>
                <a:gd name="T14" fmla="*/ 1929 w 121"/>
                <a:gd name="T15" fmla="*/ 11916 h 48"/>
                <a:gd name="T16" fmla="*/ 2325 w 121"/>
                <a:gd name="T17" fmla="*/ 15944 h 48"/>
                <a:gd name="T18" fmla="*/ 2228 w 121"/>
                <a:gd name="T19" fmla="*/ 19930 h 48"/>
                <a:gd name="T20" fmla="*/ 1954 w 121"/>
                <a:gd name="T21" fmla="*/ 18564 h 48"/>
                <a:gd name="T22" fmla="*/ 1550 w 121"/>
                <a:gd name="T23" fmla="*/ 17760 h 48"/>
                <a:gd name="T24" fmla="*/ 1155 w 121"/>
                <a:gd name="T25" fmla="*/ 17760 h 48"/>
                <a:gd name="T26" fmla="*/ 789 w 121"/>
                <a:gd name="T27" fmla="*/ 18564 h 48"/>
                <a:gd name="T28" fmla="*/ 789 w 121"/>
                <a:gd name="T29" fmla="*/ 12938 h 48"/>
                <a:gd name="T30" fmla="*/ 456 w 121"/>
                <a:gd name="T31" fmla="*/ 670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39207" name="Freeform 293"/>
            <p:cNvSpPr>
              <a:spLocks/>
            </p:cNvSpPr>
            <p:nvPr/>
          </p:nvSpPr>
          <p:spPr bwMode="auto">
            <a:xfrm>
              <a:off x="3647" y="1691"/>
              <a:ext cx="158" cy="87"/>
            </a:xfrm>
            <a:custGeom>
              <a:avLst/>
              <a:gdLst>
                <a:gd name="T0" fmla="*/ 1016 w 141"/>
                <a:gd name="T1" fmla="*/ 10527 h 71"/>
                <a:gd name="T2" fmla="*/ 656 w 141"/>
                <a:gd name="T3" fmla="*/ 7603 h 71"/>
                <a:gd name="T4" fmla="*/ 187 w 141"/>
                <a:gd name="T5" fmla="*/ 7603 h 71"/>
                <a:gd name="T6" fmla="*/ 0 w 141"/>
                <a:gd name="T7" fmla="*/ 4193 h 71"/>
                <a:gd name="T8" fmla="*/ 187 w 141"/>
                <a:gd name="T9" fmla="*/ 1834 h 71"/>
                <a:gd name="T10" fmla="*/ 495 w 141"/>
                <a:gd name="T11" fmla="*/ 2891 h 71"/>
                <a:gd name="T12" fmla="*/ 803 w 141"/>
                <a:gd name="T13" fmla="*/ 3422 h 71"/>
                <a:gd name="T14" fmla="*/ 1016 w 141"/>
                <a:gd name="T15" fmla="*/ 2 h 71"/>
                <a:gd name="T16" fmla="*/ 1275 w 141"/>
                <a:gd name="T17" fmla="*/ 1222 h 71"/>
                <a:gd name="T18" fmla="*/ 1730 w 141"/>
                <a:gd name="T19" fmla="*/ 2 h 71"/>
                <a:gd name="T20" fmla="*/ 2148 w 141"/>
                <a:gd name="T21" fmla="*/ 2 h 71"/>
                <a:gd name="T22" fmla="*/ 2529 w 141"/>
                <a:gd name="T23" fmla="*/ 0 h 71"/>
                <a:gd name="T24" fmla="*/ 2977 w 141"/>
                <a:gd name="T25" fmla="*/ 2891 h 71"/>
                <a:gd name="T26" fmla="*/ 3050 w 141"/>
                <a:gd name="T27" fmla="*/ 4442 h 71"/>
                <a:gd name="T28" fmla="*/ 2824 w 141"/>
                <a:gd name="T29" fmla="*/ 6670 h 71"/>
                <a:gd name="T30" fmla="*/ 2529 w 141"/>
                <a:gd name="T31" fmla="*/ 9316 h 71"/>
                <a:gd name="T32" fmla="*/ 2173 w 141"/>
                <a:gd name="T33" fmla="*/ 10527 h 71"/>
                <a:gd name="T34" fmla="*/ 2014 w 141"/>
                <a:gd name="T35" fmla="*/ 12907 h 71"/>
                <a:gd name="T36" fmla="*/ 1829 w 141"/>
                <a:gd name="T37" fmla="*/ 12066 h 71"/>
                <a:gd name="T38" fmla="*/ 1685 w 141"/>
                <a:gd name="T39" fmla="*/ 12697 h 71"/>
                <a:gd name="T40" fmla="*/ 1429 w 141"/>
                <a:gd name="T41" fmla="*/ 14194 h 71"/>
                <a:gd name="T42" fmla="*/ 1299 w 141"/>
                <a:gd name="T43" fmla="*/ 17139 h 71"/>
                <a:gd name="T44" fmla="*/ 746 w 141"/>
                <a:gd name="T45" fmla="*/ 16719 h 71"/>
                <a:gd name="T46" fmla="*/ 235 w 141"/>
                <a:gd name="T47" fmla="*/ 15816 h 71"/>
                <a:gd name="T48" fmla="*/ 187 w 141"/>
                <a:gd name="T49" fmla="*/ 12907 h 71"/>
                <a:gd name="T50" fmla="*/ 594 w 141"/>
                <a:gd name="T51" fmla="*/ 11415 h 71"/>
                <a:gd name="T52" fmla="*/ 1016 w 141"/>
                <a:gd name="T53" fmla="*/ 10527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39208" name="Freeform 294"/>
            <p:cNvSpPr>
              <a:spLocks/>
            </p:cNvSpPr>
            <p:nvPr/>
          </p:nvSpPr>
          <p:spPr bwMode="auto">
            <a:xfrm>
              <a:off x="3356" y="1703"/>
              <a:ext cx="237" cy="166"/>
            </a:xfrm>
            <a:custGeom>
              <a:avLst/>
              <a:gdLst>
                <a:gd name="T0" fmla="*/ 3655 w 213"/>
                <a:gd name="T1" fmla="*/ 33839 h 134"/>
                <a:gd name="T2" fmla="*/ 3523 w 213"/>
                <a:gd name="T3" fmla="*/ 38140 h 134"/>
                <a:gd name="T4" fmla="*/ 3316 w 213"/>
                <a:gd name="T5" fmla="*/ 40575 h 134"/>
                <a:gd name="T6" fmla="*/ 3223 w 213"/>
                <a:gd name="T7" fmla="*/ 43441 h 134"/>
                <a:gd name="T8" fmla="*/ 3036 w 213"/>
                <a:gd name="T9" fmla="*/ 42821 h 134"/>
                <a:gd name="T10" fmla="*/ 2786 w 213"/>
                <a:gd name="T11" fmla="*/ 40929 h 134"/>
                <a:gd name="T12" fmla="*/ 2712 w 213"/>
                <a:gd name="T13" fmla="*/ 35067 h 134"/>
                <a:gd name="T14" fmla="*/ 2453 w 213"/>
                <a:gd name="T15" fmla="*/ 35067 h 134"/>
                <a:gd name="T16" fmla="*/ 2250 w 213"/>
                <a:gd name="T17" fmla="*/ 32101 h 134"/>
                <a:gd name="T18" fmla="*/ 1982 w 213"/>
                <a:gd name="T19" fmla="*/ 29902 h 134"/>
                <a:gd name="T20" fmla="*/ 1573 w 213"/>
                <a:gd name="T21" fmla="*/ 26637 h 134"/>
                <a:gd name="T22" fmla="*/ 1314 w 213"/>
                <a:gd name="T23" fmla="*/ 27454 h 134"/>
                <a:gd name="T24" fmla="*/ 1025 w 213"/>
                <a:gd name="T25" fmla="*/ 28307 h 134"/>
                <a:gd name="T26" fmla="*/ 843 w 213"/>
                <a:gd name="T27" fmla="*/ 31078 h 134"/>
                <a:gd name="T28" fmla="*/ 744 w 213"/>
                <a:gd name="T29" fmla="*/ 31078 h 134"/>
                <a:gd name="T30" fmla="*/ 671 w 213"/>
                <a:gd name="T31" fmla="*/ 26637 h 134"/>
                <a:gd name="T32" fmla="*/ 601 w 213"/>
                <a:gd name="T33" fmla="*/ 22050 h 134"/>
                <a:gd name="T34" fmla="*/ 436 w 213"/>
                <a:gd name="T35" fmla="*/ 19831 h 134"/>
                <a:gd name="T36" fmla="*/ 436 w 213"/>
                <a:gd name="T37" fmla="*/ 19831 h 134"/>
                <a:gd name="T38" fmla="*/ 475 w 213"/>
                <a:gd name="T39" fmla="*/ 19043 h 134"/>
                <a:gd name="T40" fmla="*/ 529 w 213"/>
                <a:gd name="T41" fmla="*/ 17890 h 134"/>
                <a:gd name="T42" fmla="*/ 436 w 213"/>
                <a:gd name="T43" fmla="*/ 16008 h 134"/>
                <a:gd name="T44" fmla="*/ 345 w 213"/>
                <a:gd name="T45" fmla="*/ 16631 h 134"/>
                <a:gd name="T46" fmla="*/ 345 w 213"/>
                <a:gd name="T47" fmla="*/ 16631 h 134"/>
                <a:gd name="T48" fmla="*/ 279 w 213"/>
                <a:gd name="T49" fmla="*/ 11310 h 134"/>
                <a:gd name="T50" fmla="*/ 279 w 213"/>
                <a:gd name="T51" fmla="*/ 10826 h 134"/>
                <a:gd name="T52" fmla="*/ 436 w 213"/>
                <a:gd name="T53" fmla="*/ 11310 h 134"/>
                <a:gd name="T54" fmla="*/ 542 w 213"/>
                <a:gd name="T55" fmla="*/ 12087 h 134"/>
                <a:gd name="T56" fmla="*/ 655 w 213"/>
                <a:gd name="T57" fmla="*/ 12087 h 134"/>
                <a:gd name="T58" fmla="*/ 655 w 213"/>
                <a:gd name="T59" fmla="*/ 11310 h 134"/>
                <a:gd name="T60" fmla="*/ 671 w 213"/>
                <a:gd name="T61" fmla="*/ 9130 h 134"/>
                <a:gd name="T62" fmla="*/ 436 w 213"/>
                <a:gd name="T63" fmla="*/ 5176 h 134"/>
                <a:gd name="T64" fmla="*/ 206 w 213"/>
                <a:gd name="T65" fmla="*/ 4481 h 134"/>
                <a:gd name="T66" fmla="*/ 206 w 213"/>
                <a:gd name="T67" fmla="*/ 9130 h 134"/>
                <a:gd name="T68" fmla="*/ 206 w 213"/>
                <a:gd name="T69" fmla="*/ 9130 h 134"/>
                <a:gd name="T70" fmla="*/ 3 w 213"/>
                <a:gd name="T71" fmla="*/ 3617 h 134"/>
                <a:gd name="T72" fmla="*/ 3 w 213"/>
                <a:gd name="T73" fmla="*/ 2 h 134"/>
                <a:gd name="T74" fmla="*/ 0 w 213"/>
                <a:gd name="T75" fmla="*/ 0 h 134"/>
                <a:gd name="T76" fmla="*/ 436 w 213"/>
                <a:gd name="T77" fmla="*/ 0 h 134"/>
                <a:gd name="T78" fmla="*/ 392 w 213"/>
                <a:gd name="T79" fmla="*/ 4481 h 134"/>
                <a:gd name="T80" fmla="*/ 671 w 213"/>
                <a:gd name="T81" fmla="*/ 5176 h 134"/>
                <a:gd name="T82" fmla="*/ 996 w 213"/>
                <a:gd name="T83" fmla="*/ 7370 h 134"/>
                <a:gd name="T84" fmla="*/ 1372 w 213"/>
                <a:gd name="T85" fmla="*/ 9130 h 134"/>
                <a:gd name="T86" fmla="*/ 1314 w 213"/>
                <a:gd name="T87" fmla="*/ 5176 h 134"/>
                <a:gd name="T88" fmla="*/ 1439 w 213"/>
                <a:gd name="T89" fmla="*/ 4481 h 134"/>
                <a:gd name="T90" fmla="*/ 1662 w 213"/>
                <a:gd name="T91" fmla="*/ 0 h 134"/>
                <a:gd name="T92" fmla="*/ 1982 w 213"/>
                <a:gd name="T93" fmla="*/ 4481 h 134"/>
                <a:gd name="T94" fmla="*/ 2166 w 213"/>
                <a:gd name="T95" fmla="*/ 9757 h 134"/>
                <a:gd name="T96" fmla="*/ 2547 w 213"/>
                <a:gd name="T97" fmla="*/ 13073 h 134"/>
                <a:gd name="T98" fmla="*/ 2729 w 213"/>
                <a:gd name="T99" fmla="*/ 14368 h 134"/>
                <a:gd name="T100" fmla="*/ 3223 w 213"/>
                <a:gd name="T101" fmla="*/ 19831 h 134"/>
                <a:gd name="T102" fmla="*/ 3655 w 213"/>
                <a:gd name="T103" fmla="*/ 24242 h 134"/>
                <a:gd name="T104" fmla="*/ 3823 w 213"/>
                <a:gd name="T105" fmla="*/ 30434 h 134"/>
                <a:gd name="T106" fmla="*/ 3707 w 213"/>
                <a:gd name="T107" fmla="*/ 32101 h 134"/>
                <a:gd name="T108" fmla="*/ 3655 w 213"/>
                <a:gd name="T109" fmla="*/ 33839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39209" name="Freeform 295"/>
            <p:cNvSpPr>
              <a:spLocks/>
            </p:cNvSpPr>
            <p:nvPr/>
          </p:nvSpPr>
          <p:spPr bwMode="auto">
            <a:xfrm>
              <a:off x="3527" y="1799"/>
              <a:ext cx="219" cy="198"/>
            </a:xfrm>
            <a:custGeom>
              <a:avLst/>
              <a:gdLst>
                <a:gd name="T0" fmla="*/ 0 w 196"/>
                <a:gd name="T1" fmla="*/ 22264 h 160"/>
                <a:gd name="T2" fmla="*/ 0 w 196"/>
                <a:gd name="T3" fmla="*/ 22850 h 160"/>
                <a:gd name="T4" fmla="*/ 0 w 196"/>
                <a:gd name="T5" fmla="*/ 25889 h 160"/>
                <a:gd name="T6" fmla="*/ 108 w 196"/>
                <a:gd name="T7" fmla="*/ 27552 h 160"/>
                <a:gd name="T8" fmla="*/ 2 w 196"/>
                <a:gd name="T9" fmla="*/ 27944 h 160"/>
                <a:gd name="T10" fmla="*/ 135 w 196"/>
                <a:gd name="T11" fmla="*/ 32918 h 160"/>
                <a:gd name="T12" fmla="*/ 189 w 196"/>
                <a:gd name="T13" fmla="*/ 37684 h 160"/>
                <a:gd name="T14" fmla="*/ 492 w 196"/>
                <a:gd name="T15" fmla="*/ 39647 h 160"/>
                <a:gd name="T16" fmla="*/ 514 w 196"/>
                <a:gd name="T17" fmla="*/ 41502 h 160"/>
                <a:gd name="T18" fmla="*/ 330 w 196"/>
                <a:gd name="T19" fmla="*/ 47584 h 160"/>
                <a:gd name="T20" fmla="*/ 554 w 196"/>
                <a:gd name="T21" fmla="*/ 49204 h 160"/>
                <a:gd name="T22" fmla="*/ 860 w 196"/>
                <a:gd name="T23" fmla="*/ 50411 h 160"/>
                <a:gd name="T24" fmla="*/ 1339 w 196"/>
                <a:gd name="T25" fmla="*/ 50411 h 160"/>
                <a:gd name="T26" fmla="*/ 1672 w 196"/>
                <a:gd name="T27" fmla="*/ 49204 h 160"/>
                <a:gd name="T28" fmla="*/ 1943 w 196"/>
                <a:gd name="T29" fmla="*/ 47584 h 160"/>
                <a:gd name="T30" fmla="*/ 1943 w 196"/>
                <a:gd name="T31" fmla="*/ 45385 h 160"/>
                <a:gd name="T32" fmla="*/ 1983 w 196"/>
                <a:gd name="T33" fmla="*/ 41502 h 160"/>
                <a:gd name="T34" fmla="*/ 2284 w 196"/>
                <a:gd name="T35" fmla="*/ 39647 h 160"/>
                <a:gd name="T36" fmla="*/ 2343 w 196"/>
                <a:gd name="T37" fmla="*/ 37684 h 160"/>
                <a:gd name="T38" fmla="*/ 2654 w 196"/>
                <a:gd name="T39" fmla="*/ 37684 h 160"/>
                <a:gd name="T40" fmla="*/ 2711 w 196"/>
                <a:gd name="T41" fmla="*/ 32038 h 160"/>
                <a:gd name="T42" fmla="*/ 2925 w 196"/>
                <a:gd name="T43" fmla="*/ 27944 h 160"/>
                <a:gd name="T44" fmla="*/ 2736 w 196"/>
                <a:gd name="T45" fmla="*/ 25319 h 160"/>
                <a:gd name="T46" fmla="*/ 3029 w 196"/>
                <a:gd name="T47" fmla="*/ 25319 h 160"/>
                <a:gd name="T48" fmla="*/ 3070 w 196"/>
                <a:gd name="T49" fmla="*/ 22850 h 160"/>
                <a:gd name="T50" fmla="*/ 3186 w 196"/>
                <a:gd name="T51" fmla="*/ 18465 h 160"/>
                <a:gd name="T52" fmla="*/ 2965 w 196"/>
                <a:gd name="T53" fmla="*/ 13781 h 160"/>
                <a:gd name="T54" fmla="*/ 3100 w 196"/>
                <a:gd name="T55" fmla="*/ 10493 h 160"/>
                <a:gd name="T56" fmla="*/ 3519 w 196"/>
                <a:gd name="T57" fmla="*/ 9576 h 160"/>
                <a:gd name="T58" fmla="*/ 3833 w 196"/>
                <a:gd name="T59" fmla="*/ 8380 h 160"/>
                <a:gd name="T60" fmla="*/ 3833 w 196"/>
                <a:gd name="T61" fmla="*/ 6772 h 160"/>
                <a:gd name="T62" fmla="*/ 3932 w 196"/>
                <a:gd name="T63" fmla="*/ 6772 h 160"/>
                <a:gd name="T64" fmla="*/ 3702 w 196"/>
                <a:gd name="T65" fmla="*/ 5537 h 160"/>
                <a:gd name="T66" fmla="*/ 3590 w 196"/>
                <a:gd name="T67" fmla="*/ 5537 h 160"/>
                <a:gd name="T68" fmla="*/ 3381 w 196"/>
                <a:gd name="T69" fmla="*/ 6772 h 160"/>
                <a:gd name="T70" fmla="*/ 2965 w 196"/>
                <a:gd name="T71" fmla="*/ 9576 h 160"/>
                <a:gd name="T72" fmla="*/ 2876 w 196"/>
                <a:gd name="T73" fmla="*/ 2887 h 160"/>
                <a:gd name="T74" fmla="*/ 2774 w 196"/>
                <a:gd name="T75" fmla="*/ 2333 h 160"/>
                <a:gd name="T76" fmla="*/ 2711 w 196"/>
                <a:gd name="T77" fmla="*/ 0 h 160"/>
                <a:gd name="T78" fmla="*/ 2564 w 196"/>
                <a:gd name="T79" fmla="*/ 2 h 160"/>
                <a:gd name="T80" fmla="*/ 2483 w 196"/>
                <a:gd name="T81" fmla="*/ 4422 h 160"/>
                <a:gd name="T82" fmla="*/ 2332 w 196"/>
                <a:gd name="T83" fmla="*/ 5537 h 160"/>
                <a:gd name="T84" fmla="*/ 2216 w 196"/>
                <a:gd name="T85" fmla="*/ 6772 h 160"/>
                <a:gd name="T86" fmla="*/ 2044 w 196"/>
                <a:gd name="T87" fmla="*/ 6772 h 160"/>
                <a:gd name="T88" fmla="*/ 1877 w 196"/>
                <a:gd name="T89" fmla="*/ 7208 h 160"/>
                <a:gd name="T90" fmla="*/ 1811 w 196"/>
                <a:gd name="T91" fmla="*/ 6772 h 160"/>
                <a:gd name="T92" fmla="*/ 1472 w 196"/>
                <a:gd name="T93" fmla="*/ 5537 h 160"/>
                <a:gd name="T94" fmla="*/ 1198 w 196"/>
                <a:gd name="T95" fmla="*/ 5080 h 160"/>
                <a:gd name="T96" fmla="*/ 1074 w 196"/>
                <a:gd name="T97" fmla="*/ 6772 h 160"/>
                <a:gd name="T98" fmla="*/ 999 w 196"/>
                <a:gd name="T99" fmla="*/ 8380 h 160"/>
                <a:gd name="T100" fmla="*/ 860 w 196"/>
                <a:gd name="T101" fmla="*/ 12833 h 160"/>
                <a:gd name="T102" fmla="*/ 619 w 196"/>
                <a:gd name="T103" fmla="*/ 14745 h 160"/>
                <a:gd name="T104" fmla="*/ 514 w 196"/>
                <a:gd name="T105" fmla="*/ 17389 h 160"/>
                <a:gd name="T106" fmla="*/ 330 w 196"/>
                <a:gd name="T107" fmla="*/ 17054 h 160"/>
                <a:gd name="T108" fmla="*/ 2 w 196"/>
                <a:gd name="T109" fmla="*/ 15455 h 160"/>
                <a:gd name="T110" fmla="*/ 0 w 196"/>
                <a:gd name="T111" fmla="*/ 2226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39210" name="Freeform 296"/>
            <p:cNvSpPr>
              <a:spLocks/>
            </p:cNvSpPr>
            <p:nvPr/>
          </p:nvSpPr>
          <p:spPr bwMode="auto">
            <a:xfrm>
              <a:off x="3054" y="1860"/>
              <a:ext cx="35" cy="23"/>
            </a:xfrm>
            <a:custGeom>
              <a:avLst/>
              <a:gdLst>
                <a:gd name="T0" fmla="*/ 1954 w 30"/>
                <a:gd name="T1" fmla="*/ 0 h 19"/>
                <a:gd name="T2" fmla="*/ 762 w 30"/>
                <a:gd name="T3" fmla="*/ 849 h 19"/>
                <a:gd name="T4" fmla="*/ 0 w 30"/>
                <a:gd name="T5" fmla="*/ 2207 h 19"/>
                <a:gd name="T6" fmla="*/ 302 w 30"/>
                <a:gd name="T7" fmla="*/ 3404 h 19"/>
                <a:gd name="T8" fmla="*/ 1412 w 30"/>
                <a:gd name="T9" fmla="*/ 2207 h 19"/>
                <a:gd name="T10" fmla="*/ 1412 w 30"/>
                <a:gd name="T11" fmla="*/ 1244 h 19"/>
                <a:gd name="T12" fmla="*/ 1954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39211" name="Line 297"/>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2" name="Line 298"/>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3" name="Line 299"/>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4" name="Line 300"/>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5" name="Line 301"/>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6" name="Line 302"/>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7" name="Line 303"/>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8" name="Line 304"/>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19" name="Freeform 305"/>
            <p:cNvSpPr>
              <a:spLocks/>
            </p:cNvSpPr>
            <p:nvPr/>
          </p:nvSpPr>
          <p:spPr bwMode="auto">
            <a:xfrm>
              <a:off x="3726" y="1864"/>
              <a:ext cx="5" cy="11"/>
            </a:xfrm>
            <a:custGeom>
              <a:avLst/>
              <a:gdLst>
                <a:gd name="T0" fmla="*/ 0 w 2"/>
                <a:gd name="T1" fmla="*/ 0 h 4"/>
                <a:gd name="T2" fmla="*/ 2147483647 w 2"/>
                <a:gd name="T3" fmla="*/ 2147483647 h 4"/>
                <a:gd name="T4" fmla="*/ 2147483647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39220" name="Line 306"/>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21" name="Freeform 307"/>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39222" name="Freeform 308"/>
            <p:cNvSpPr>
              <a:spLocks/>
            </p:cNvSpPr>
            <p:nvPr/>
          </p:nvSpPr>
          <p:spPr bwMode="auto">
            <a:xfrm>
              <a:off x="3746" y="1914"/>
              <a:ext cx="14" cy="5"/>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39223" name="Line 309"/>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24" name="Freeform 310"/>
            <p:cNvSpPr>
              <a:spLocks/>
            </p:cNvSpPr>
            <p:nvPr/>
          </p:nvSpPr>
          <p:spPr bwMode="auto">
            <a:xfrm>
              <a:off x="3843" y="1860"/>
              <a:ext cx="5" cy="32"/>
            </a:xfrm>
            <a:custGeom>
              <a:avLst/>
              <a:gdLst>
                <a:gd name="T0" fmla="*/ 0 w 2"/>
                <a:gd name="T1" fmla="*/ 2147483647 h 11"/>
                <a:gd name="T2" fmla="*/ 2147483647 w 2"/>
                <a:gd name="T3" fmla="*/ 2147483647 h 11"/>
                <a:gd name="T4" fmla="*/ 2147483647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39225" name="Line 311"/>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26" name="Line 312"/>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27" name="Freeform 313"/>
            <p:cNvSpPr>
              <a:spLocks/>
            </p:cNvSpPr>
            <p:nvPr/>
          </p:nvSpPr>
          <p:spPr bwMode="auto">
            <a:xfrm>
              <a:off x="3105" y="1883"/>
              <a:ext cx="17" cy="33"/>
            </a:xfrm>
            <a:custGeom>
              <a:avLst/>
              <a:gdLst>
                <a:gd name="T0" fmla="*/ 68 w 16"/>
                <a:gd name="T1" fmla="*/ 7122 h 26"/>
                <a:gd name="T2" fmla="*/ 7 w 16"/>
                <a:gd name="T3" fmla="*/ 14562 h 26"/>
                <a:gd name="T4" fmla="*/ 0 w 16"/>
                <a:gd name="T5" fmla="*/ 16103 h 26"/>
                <a:gd name="T6" fmla="*/ 2 w 16"/>
                <a:gd name="T7" fmla="*/ 7122 h 26"/>
                <a:gd name="T8" fmla="*/ 7 w 16"/>
                <a:gd name="T9" fmla="*/ 0 h 26"/>
                <a:gd name="T10" fmla="*/ 77 w 16"/>
                <a:gd name="T11" fmla="*/ 1641 h 26"/>
                <a:gd name="T12" fmla="*/ 68 w 16"/>
                <a:gd name="T13" fmla="*/ 7122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39228" name="Freeform 314"/>
            <p:cNvSpPr>
              <a:spLocks/>
            </p:cNvSpPr>
            <p:nvPr/>
          </p:nvSpPr>
          <p:spPr bwMode="auto">
            <a:xfrm>
              <a:off x="3110" y="1825"/>
              <a:ext cx="104" cy="108"/>
            </a:xfrm>
            <a:custGeom>
              <a:avLst/>
              <a:gdLst>
                <a:gd name="T0" fmla="*/ 1186 w 93"/>
                <a:gd name="T1" fmla="*/ 2458 h 87"/>
                <a:gd name="T2" fmla="*/ 722 w 93"/>
                <a:gd name="T3" fmla="*/ 2458 h 87"/>
                <a:gd name="T4" fmla="*/ 295 w 93"/>
                <a:gd name="T5" fmla="*/ 3051 h 87"/>
                <a:gd name="T6" fmla="*/ 135 w 93"/>
                <a:gd name="T7" fmla="*/ 4321 h 87"/>
                <a:gd name="T8" fmla="*/ 135 w 93"/>
                <a:gd name="T9" fmla="*/ 6659 h 87"/>
                <a:gd name="T10" fmla="*/ 3 w 93"/>
                <a:gd name="T11" fmla="*/ 8146 h 87"/>
                <a:gd name="T12" fmla="*/ 0 w 93"/>
                <a:gd name="T13" fmla="*/ 8146 h 87"/>
                <a:gd name="T14" fmla="*/ 3 w 93"/>
                <a:gd name="T15" fmla="*/ 15916 h 87"/>
                <a:gd name="T16" fmla="*/ 236 w 93"/>
                <a:gd name="T17" fmla="*/ 16855 h 87"/>
                <a:gd name="T18" fmla="*/ 189 w 93"/>
                <a:gd name="T19" fmla="*/ 20264 h 87"/>
                <a:gd name="T20" fmla="*/ 3 w 93"/>
                <a:gd name="T21" fmla="*/ 24368 h 87"/>
                <a:gd name="T22" fmla="*/ 3 w 93"/>
                <a:gd name="T23" fmla="*/ 27499 h 87"/>
                <a:gd name="T24" fmla="*/ 461 w 93"/>
                <a:gd name="T25" fmla="*/ 29809 h 87"/>
                <a:gd name="T26" fmla="*/ 679 w 93"/>
                <a:gd name="T27" fmla="*/ 26788 h 87"/>
                <a:gd name="T28" fmla="*/ 1009 w 93"/>
                <a:gd name="T29" fmla="*/ 23170 h 87"/>
                <a:gd name="T30" fmla="*/ 1326 w 93"/>
                <a:gd name="T31" fmla="*/ 20264 h 87"/>
                <a:gd name="T32" fmla="*/ 1577 w 93"/>
                <a:gd name="T33" fmla="*/ 16855 h 87"/>
                <a:gd name="T34" fmla="*/ 1577 w 93"/>
                <a:gd name="T35" fmla="*/ 11280 h 87"/>
                <a:gd name="T36" fmla="*/ 1577 w 93"/>
                <a:gd name="T37" fmla="*/ 5399 h 87"/>
                <a:gd name="T38" fmla="*/ 1889 w 93"/>
                <a:gd name="T39" fmla="*/ 2 h 87"/>
                <a:gd name="T40" fmla="*/ 1789 w 93"/>
                <a:gd name="T41" fmla="*/ 0 h 87"/>
                <a:gd name="T42" fmla="*/ 1510 w 93"/>
                <a:gd name="T43" fmla="*/ 1595 h 87"/>
                <a:gd name="T44" fmla="*/ 1186 w 93"/>
                <a:gd name="T45" fmla="*/ 2458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39229" name="Freeform 315"/>
            <p:cNvSpPr>
              <a:spLocks/>
            </p:cNvSpPr>
            <p:nvPr/>
          </p:nvSpPr>
          <p:spPr bwMode="auto">
            <a:xfrm>
              <a:off x="3612" y="1729"/>
              <a:ext cx="141" cy="107"/>
            </a:xfrm>
            <a:custGeom>
              <a:avLst/>
              <a:gdLst>
                <a:gd name="T0" fmla="*/ 2681 w 125"/>
                <a:gd name="T1" fmla="*/ 19884 h 87"/>
                <a:gd name="T2" fmla="*/ 2377 w 125"/>
                <a:gd name="T3" fmla="*/ 20758 h 87"/>
                <a:gd name="T4" fmla="*/ 1868 w 125"/>
                <a:gd name="T5" fmla="*/ 23242 h 87"/>
                <a:gd name="T6" fmla="*/ 1765 w 125"/>
                <a:gd name="T7" fmla="*/ 17720 h 87"/>
                <a:gd name="T8" fmla="*/ 1646 w 125"/>
                <a:gd name="T9" fmla="*/ 17087 h 87"/>
                <a:gd name="T10" fmla="*/ 1558 w 125"/>
                <a:gd name="T11" fmla="*/ 15215 h 87"/>
                <a:gd name="T12" fmla="*/ 1381 w 125"/>
                <a:gd name="T13" fmla="*/ 16002 h 87"/>
                <a:gd name="T14" fmla="*/ 1250 w 125"/>
                <a:gd name="T15" fmla="*/ 18898 h 87"/>
                <a:gd name="T16" fmla="*/ 1022 w 125"/>
                <a:gd name="T17" fmla="*/ 19884 h 87"/>
                <a:gd name="T18" fmla="*/ 896 w 125"/>
                <a:gd name="T19" fmla="*/ 20758 h 87"/>
                <a:gd name="T20" fmla="*/ 673 w 125"/>
                <a:gd name="T21" fmla="*/ 20758 h 87"/>
                <a:gd name="T22" fmla="*/ 476 w 125"/>
                <a:gd name="T23" fmla="*/ 21347 h 87"/>
                <a:gd name="T24" fmla="*/ 369 w 125"/>
                <a:gd name="T25" fmla="*/ 20758 h 87"/>
                <a:gd name="T26" fmla="*/ 476 w 125"/>
                <a:gd name="T27" fmla="*/ 17720 h 87"/>
                <a:gd name="T28" fmla="*/ 537 w 125"/>
                <a:gd name="T29" fmla="*/ 14408 h 87"/>
                <a:gd name="T30" fmla="*/ 416 w 125"/>
                <a:gd name="T31" fmla="*/ 12494 h 87"/>
                <a:gd name="T32" fmla="*/ 179 w 125"/>
                <a:gd name="T33" fmla="*/ 11296 h 87"/>
                <a:gd name="T34" fmla="*/ 0 w 125"/>
                <a:gd name="T35" fmla="*/ 9330 h 87"/>
                <a:gd name="T36" fmla="*/ 369 w 125"/>
                <a:gd name="T37" fmla="*/ 5687 h 87"/>
                <a:gd name="T38" fmla="*/ 794 w 125"/>
                <a:gd name="T39" fmla="*/ 2021 h 87"/>
                <a:gd name="T40" fmla="*/ 1022 w 125"/>
                <a:gd name="T41" fmla="*/ 0 h 87"/>
                <a:gd name="T42" fmla="*/ 1568 w 125"/>
                <a:gd name="T43" fmla="*/ 0 h 87"/>
                <a:gd name="T44" fmla="*/ 1995 w 125"/>
                <a:gd name="T45" fmla="*/ 3088 h 87"/>
                <a:gd name="T46" fmla="*/ 1558 w 125"/>
                <a:gd name="T47" fmla="*/ 4440 h 87"/>
                <a:gd name="T48" fmla="*/ 1022 w 125"/>
                <a:gd name="T49" fmla="*/ 6072 h 87"/>
                <a:gd name="T50" fmla="*/ 1090 w 125"/>
                <a:gd name="T51" fmla="*/ 9330 h 87"/>
                <a:gd name="T52" fmla="*/ 1684 w 125"/>
                <a:gd name="T53" fmla="*/ 10159 h 87"/>
                <a:gd name="T54" fmla="*/ 2377 w 125"/>
                <a:gd name="T55" fmla="*/ 10641 h 87"/>
                <a:gd name="T56" fmla="*/ 2627 w 125"/>
                <a:gd name="T57" fmla="*/ 14408 h 87"/>
                <a:gd name="T58" fmla="*/ 2905 w 125"/>
                <a:gd name="T59" fmla="*/ 15215 h 87"/>
                <a:gd name="T60" fmla="*/ 3223 w 125"/>
                <a:gd name="T61" fmla="*/ 19884 h 87"/>
                <a:gd name="T62" fmla="*/ 3075 w 125"/>
                <a:gd name="T63" fmla="*/ 20758 h 87"/>
                <a:gd name="T64" fmla="*/ 2845 w 125"/>
                <a:gd name="T65" fmla="*/ 19884 h 87"/>
                <a:gd name="T66" fmla="*/ 2681 w 125"/>
                <a:gd name="T67" fmla="*/ 19884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39230" name="Freeform 316"/>
            <p:cNvSpPr>
              <a:spLocks/>
            </p:cNvSpPr>
            <p:nvPr/>
          </p:nvSpPr>
          <p:spPr bwMode="auto">
            <a:xfrm>
              <a:off x="3402" y="1635"/>
              <a:ext cx="255" cy="190"/>
            </a:xfrm>
            <a:custGeom>
              <a:avLst/>
              <a:gdLst>
                <a:gd name="T0" fmla="*/ 3001 w 229"/>
                <a:gd name="T1" fmla="*/ 37577 h 154"/>
                <a:gd name="T2" fmla="*/ 2541 w 229"/>
                <a:gd name="T3" fmla="*/ 33604 h 154"/>
                <a:gd name="T4" fmla="*/ 2068 w 229"/>
                <a:gd name="T5" fmla="*/ 28760 h 154"/>
                <a:gd name="T6" fmla="*/ 1840 w 229"/>
                <a:gd name="T7" fmla="*/ 27515 h 154"/>
                <a:gd name="T8" fmla="*/ 1439 w 229"/>
                <a:gd name="T9" fmla="*/ 24686 h 154"/>
                <a:gd name="T10" fmla="*/ 1282 w 229"/>
                <a:gd name="T11" fmla="*/ 20009 h 154"/>
                <a:gd name="T12" fmla="*/ 936 w 229"/>
                <a:gd name="T13" fmla="*/ 16077 h 154"/>
                <a:gd name="T14" fmla="*/ 744 w 229"/>
                <a:gd name="T15" fmla="*/ 20009 h 154"/>
                <a:gd name="T16" fmla="*/ 604 w 229"/>
                <a:gd name="T17" fmla="*/ 20805 h 154"/>
                <a:gd name="T18" fmla="*/ 621 w 229"/>
                <a:gd name="T19" fmla="*/ 24007 h 154"/>
                <a:gd name="T20" fmla="*/ 255 w 229"/>
                <a:gd name="T21" fmla="*/ 22548 h 154"/>
                <a:gd name="T22" fmla="*/ 185 w 229"/>
                <a:gd name="T23" fmla="*/ 17893 h 154"/>
                <a:gd name="T24" fmla="*/ 120 w 229"/>
                <a:gd name="T25" fmla="*/ 13145 h 154"/>
                <a:gd name="T26" fmla="*/ 2 w 229"/>
                <a:gd name="T27" fmla="*/ 8398 h 154"/>
                <a:gd name="T28" fmla="*/ 0 w 229"/>
                <a:gd name="T29" fmla="*/ 3953 h 154"/>
                <a:gd name="T30" fmla="*/ 284 w 229"/>
                <a:gd name="T31" fmla="*/ 2105 h 154"/>
                <a:gd name="T32" fmla="*/ 604 w 229"/>
                <a:gd name="T33" fmla="*/ 0 h 154"/>
                <a:gd name="T34" fmla="*/ 998 w 229"/>
                <a:gd name="T35" fmla="*/ 2852 h 154"/>
                <a:gd name="T36" fmla="*/ 1322 w 229"/>
                <a:gd name="T37" fmla="*/ 6017 h 154"/>
                <a:gd name="T38" fmla="*/ 1590 w 229"/>
                <a:gd name="T39" fmla="*/ 11212 h 154"/>
                <a:gd name="T40" fmla="*/ 1840 w 229"/>
                <a:gd name="T41" fmla="*/ 11212 h 154"/>
                <a:gd name="T42" fmla="*/ 2097 w 229"/>
                <a:gd name="T43" fmla="*/ 11370 h 154"/>
                <a:gd name="T44" fmla="*/ 2424 w 229"/>
                <a:gd name="T45" fmla="*/ 11370 h 154"/>
                <a:gd name="T46" fmla="*/ 2723 w 229"/>
                <a:gd name="T47" fmla="*/ 11370 h 154"/>
                <a:gd name="T48" fmla="*/ 3001 w 229"/>
                <a:gd name="T49" fmla="*/ 15069 h 154"/>
                <a:gd name="T50" fmla="*/ 3001 w 229"/>
                <a:gd name="T51" fmla="*/ 20009 h 154"/>
                <a:gd name="T52" fmla="*/ 3224 w 229"/>
                <a:gd name="T53" fmla="*/ 22076 h 154"/>
                <a:gd name="T54" fmla="*/ 3481 w 229"/>
                <a:gd name="T55" fmla="*/ 23586 h 154"/>
                <a:gd name="T56" fmla="*/ 3735 w 229"/>
                <a:gd name="T57" fmla="*/ 20805 h 154"/>
                <a:gd name="T58" fmla="*/ 4021 w 229"/>
                <a:gd name="T59" fmla="*/ 17893 h 154"/>
                <a:gd name="T60" fmla="*/ 4186 w 229"/>
                <a:gd name="T61" fmla="*/ 22076 h 154"/>
                <a:gd name="T62" fmla="*/ 4021 w 229"/>
                <a:gd name="T63" fmla="*/ 24007 h 154"/>
                <a:gd name="T64" fmla="*/ 3721 w 229"/>
                <a:gd name="T65" fmla="*/ 28300 h 154"/>
                <a:gd name="T66" fmla="*/ 3455 w 229"/>
                <a:gd name="T67" fmla="*/ 32304 h 154"/>
                <a:gd name="T68" fmla="*/ 3576 w 229"/>
                <a:gd name="T69" fmla="*/ 34322 h 154"/>
                <a:gd name="T70" fmla="*/ 3735 w 229"/>
                <a:gd name="T71" fmla="*/ 35903 h 154"/>
                <a:gd name="T72" fmla="*/ 3847 w 229"/>
                <a:gd name="T73" fmla="*/ 37577 h 154"/>
                <a:gd name="T74" fmla="*/ 3789 w 229"/>
                <a:gd name="T75" fmla="*/ 41205 h 154"/>
                <a:gd name="T76" fmla="*/ 3721 w 229"/>
                <a:gd name="T77" fmla="*/ 44734 h 154"/>
                <a:gd name="T78" fmla="*/ 3390 w 229"/>
                <a:gd name="T79" fmla="*/ 43778 h 154"/>
                <a:gd name="T80" fmla="*/ 3130 w 229"/>
                <a:gd name="T81" fmla="*/ 43352 h 154"/>
                <a:gd name="T82" fmla="*/ 3001 w 229"/>
                <a:gd name="T83" fmla="*/ 3757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39231" name="Freeform 317"/>
            <p:cNvSpPr>
              <a:spLocks/>
            </p:cNvSpPr>
            <p:nvPr/>
          </p:nvSpPr>
          <p:spPr bwMode="auto">
            <a:xfrm>
              <a:off x="2843" y="1714"/>
              <a:ext cx="40" cy="32"/>
            </a:xfrm>
            <a:custGeom>
              <a:avLst/>
              <a:gdLst>
                <a:gd name="T0" fmla="*/ 164 w 36"/>
                <a:gd name="T1" fmla="*/ 7110 h 26"/>
                <a:gd name="T2" fmla="*/ 0 w 36"/>
                <a:gd name="T3" fmla="*/ 2046 h 26"/>
                <a:gd name="T4" fmla="*/ 97 w 36"/>
                <a:gd name="T5" fmla="*/ 2046 h 26"/>
                <a:gd name="T6" fmla="*/ 97 w 36"/>
                <a:gd name="T7" fmla="*/ 1350 h 26"/>
                <a:gd name="T8" fmla="*/ 164 w 36"/>
                <a:gd name="T9" fmla="*/ 2 h 26"/>
                <a:gd name="T10" fmla="*/ 202 w 36"/>
                <a:gd name="T11" fmla="*/ 1350 h 26"/>
                <a:gd name="T12" fmla="*/ 259 w 36"/>
                <a:gd name="T13" fmla="*/ 0 h 26"/>
                <a:gd name="T14" fmla="*/ 288 w 36"/>
                <a:gd name="T15" fmla="*/ 0 h 26"/>
                <a:gd name="T16" fmla="*/ 380 w 36"/>
                <a:gd name="T17" fmla="*/ 2 h 26"/>
                <a:gd name="T18" fmla="*/ 380 w 36"/>
                <a:gd name="T19" fmla="*/ 0 h 26"/>
                <a:gd name="T20" fmla="*/ 440 w 36"/>
                <a:gd name="T21" fmla="*/ 0 h 26"/>
                <a:gd name="T22" fmla="*/ 527 w 36"/>
                <a:gd name="T23" fmla="*/ 1350 h 26"/>
                <a:gd name="T24" fmla="*/ 586 w 36"/>
                <a:gd name="T25" fmla="*/ 2 h 26"/>
                <a:gd name="T26" fmla="*/ 603 w 36"/>
                <a:gd name="T27" fmla="*/ 1350 h 26"/>
                <a:gd name="T28" fmla="*/ 603 w 36"/>
                <a:gd name="T29" fmla="*/ 5003 h 26"/>
                <a:gd name="T30" fmla="*/ 164 w 36"/>
                <a:gd name="T31" fmla="*/ 711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39232" name="Freeform 318"/>
            <p:cNvSpPr>
              <a:spLocks/>
            </p:cNvSpPr>
            <p:nvPr/>
          </p:nvSpPr>
          <p:spPr bwMode="auto">
            <a:xfrm>
              <a:off x="2876" y="1673"/>
              <a:ext cx="94" cy="64"/>
            </a:xfrm>
            <a:custGeom>
              <a:avLst/>
              <a:gdLst>
                <a:gd name="T0" fmla="*/ 84 w 85"/>
                <a:gd name="T1" fmla="*/ 1350 h 52"/>
                <a:gd name="T2" fmla="*/ 0 w 85"/>
                <a:gd name="T3" fmla="*/ 0 h 52"/>
                <a:gd name="T4" fmla="*/ 0 w 85"/>
                <a:gd name="T5" fmla="*/ 2518 h 52"/>
                <a:gd name="T6" fmla="*/ 84 w 85"/>
                <a:gd name="T7" fmla="*/ 5777 h 52"/>
                <a:gd name="T8" fmla="*/ 0 w 85"/>
                <a:gd name="T9" fmla="*/ 7579 h 52"/>
                <a:gd name="T10" fmla="*/ 84 w 85"/>
                <a:gd name="T11" fmla="*/ 9460 h 52"/>
                <a:gd name="T12" fmla="*/ 103 w 85"/>
                <a:gd name="T13" fmla="*/ 10327 h 52"/>
                <a:gd name="T14" fmla="*/ 103 w 85"/>
                <a:gd name="T15" fmla="*/ 14130 h 52"/>
                <a:gd name="T16" fmla="*/ 344 w 85"/>
                <a:gd name="T17" fmla="*/ 13793 h 52"/>
                <a:gd name="T18" fmla="*/ 749 w 85"/>
                <a:gd name="T19" fmla="*/ 14130 h 52"/>
                <a:gd name="T20" fmla="*/ 828 w 85"/>
                <a:gd name="T21" fmla="*/ 12161 h 52"/>
                <a:gd name="T22" fmla="*/ 885 w 85"/>
                <a:gd name="T23" fmla="*/ 12161 h 52"/>
                <a:gd name="T24" fmla="*/ 885 w 85"/>
                <a:gd name="T25" fmla="*/ 10794 h 52"/>
                <a:gd name="T26" fmla="*/ 1198 w 85"/>
                <a:gd name="T27" fmla="*/ 10327 h 52"/>
                <a:gd name="T28" fmla="*/ 1145 w 85"/>
                <a:gd name="T29" fmla="*/ 8391 h 52"/>
                <a:gd name="T30" fmla="*/ 1168 w 85"/>
                <a:gd name="T31" fmla="*/ 7110 h 52"/>
                <a:gd name="T32" fmla="*/ 1266 w 85"/>
                <a:gd name="T33" fmla="*/ 3814 h 52"/>
                <a:gd name="T34" fmla="*/ 1277 w 85"/>
                <a:gd name="T35" fmla="*/ 2046 h 52"/>
                <a:gd name="T36" fmla="*/ 885 w 85"/>
                <a:gd name="T37" fmla="*/ 2 h 52"/>
                <a:gd name="T38" fmla="*/ 534 w 85"/>
                <a:gd name="T39" fmla="*/ 2518 h 52"/>
                <a:gd name="T40" fmla="*/ 281 w 85"/>
                <a:gd name="T41" fmla="*/ 1350 h 52"/>
                <a:gd name="T42" fmla="*/ 84 w 85"/>
                <a:gd name="T43" fmla="*/ 135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39233" name="Freeform 319"/>
            <p:cNvSpPr>
              <a:spLocks/>
            </p:cNvSpPr>
            <p:nvPr/>
          </p:nvSpPr>
          <p:spPr bwMode="auto">
            <a:xfrm>
              <a:off x="2826" y="1708"/>
              <a:ext cx="27" cy="64"/>
            </a:xfrm>
            <a:custGeom>
              <a:avLst/>
              <a:gdLst>
                <a:gd name="T0" fmla="*/ 0 w 24"/>
                <a:gd name="T1" fmla="*/ 3225 h 52"/>
                <a:gd name="T2" fmla="*/ 3 w 24"/>
                <a:gd name="T3" fmla="*/ 9615 h 52"/>
                <a:gd name="T4" fmla="*/ 361 w 24"/>
                <a:gd name="T5" fmla="*/ 14130 h 52"/>
                <a:gd name="T6" fmla="*/ 407 w 24"/>
                <a:gd name="T7" fmla="*/ 13255 h 52"/>
                <a:gd name="T8" fmla="*/ 579 w 24"/>
                <a:gd name="T9" fmla="*/ 9106 h 52"/>
                <a:gd name="T10" fmla="*/ 579 w 24"/>
                <a:gd name="T11" fmla="*/ 8391 h 52"/>
                <a:gd name="T12" fmla="*/ 361 w 24"/>
                <a:gd name="T13" fmla="*/ 3225 h 52"/>
                <a:gd name="T14" fmla="*/ 321 w 24"/>
                <a:gd name="T15" fmla="*/ 891 h 52"/>
                <a:gd name="T16" fmla="*/ 3 w 24"/>
                <a:gd name="T17" fmla="*/ 0 h 52"/>
                <a:gd name="T18" fmla="*/ 0 w 24"/>
                <a:gd name="T19" fmla="*/ 3225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39234" name="Freeform 320"/>
            <p:cNvSpPr>
              <a:spLocks/>
            </p:cNvSpPr>
            <p:nvPr/>
          </p:nvSpPr>
          <p:spPr bwMode="auto">
            <a:xfrm>
              <a:off x="3204" y="1729"/>
              <a:ext cx="75" cy="58"/>
            </a:xfrm>
            <a:custGeom>
              <a:avLst/>
              <a:gdLst>
                <a:gd name="T0" fmla="*/ 208 w 67"/>
                <a:gd name="T1" fmla="*/ 2109 h 47"/>
                <a:gd name="T2" fmla="*/ 0 w 67"/>
                <a:gd name="T3" fmla="*/ 0 h 47"/>
                <a:gd name="T4" fmla="*/ 461 w 67"/>
                <a:gd name="T5" fmla="*/ 0 h 47"/>
                <a:gd name="T6" fmla="*/ 903 w 67"/>
                <a:gd name="T7" fmla="*/ 2 h 47"/>
                <a:gd name="T8" fmla="*/ 1220 w 67"/>
                <a:gd name="T9" fmla="*/ 1385 h 47"/>
                <a:gd name="T10" fmla="*/ 1136 w 67"/>
                <a:gd name="T11" fmla="*/ 5392 h 47"/>
                <a:gd name="T12" fmla="*/ 1272 w 67"/>
                <a:gd name="T13" fmla="*/ 6654 h 47"/>
                <a:gd name="T14" fmla="*/ 1220 w 67"/>
                <a:gd name="T15" fmla="*/ 8211 h 47"/>
                <a:gd name="T16" fmla="*/ 1418 w 67"/>
                <a:gd name="T17" fmla="*/ 12287 h 47"/>
                <a:gd name="T18" fmla="*/ 1272 w 67"/>
                <a:gd name="T19" fmla="*/ 13871 h 47"/>
                <a:gd name="T20" fmla="*/ 1220 w 67"/>
                <a:gd name="T21" fmla="*/ 12287 h 47"/>
                <a:gd name="T22" fmla="*/ 1136 w 67"/>
                <a:gd name="T23" fmla="*/ 11419 h 47"/>
                <a:gd name="T24" fmla="*/ 1104 w 67"/>
                <a:gd name="T25" fmla="*/ 11240 h 47"/>
                <a:gd name="T26" fmla="*/ 1011 w 67"/>
                <a:gd name="T27" fmla="*/ 11240 h 47"/>
                <a:gd name="T28" fmla="*/ 903 w 67"/>
                <a:gd name="T29" fmla="*/ 10133 h 47"/>
                <a:gd name="T30" fmla="*/ 870 w 67"/>
                <a:gd name="T31" fmla="*/ 10133 h 47"/>
                <a:gd name="T32" fmla="*/ 757 w 67"/>
                <a:gd name="T33" fmla="*/ 10133 h 47"/>
                <a:gd name="T34" fmla="*/ 461 w 67"/>
                <a:gd name="T35" fmla="*/ 8211 h 47"/>
                <a:gd name="T36" fmla="*/ 366 w 67"/>
                <a:gd name="T37" fmla="*/ 5392 h 47"/>
                <a:gd name="T38" fmla="*/ 208 w 67"/>
                <a:gd name="T39" fmla="*/ 2109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39235" name="Freeform 321"/>
            <p:cNvSpPr>
              <a:spLocks/>
            </p:cNvSpPr>
            <p:nvPr/>
          </p:nvSpPr>
          <p:spPr bwMode="auto">
            <a:xfrm>
              <a:off x="3267" y="1722"/>
              <a:ext cx="65" cy="77"/>
            </a:xfrm>
            <a:custGeom>
              <a:avLst/>
              <a:gdLst>
                <a:gd name="T0" fmla="*/ 160 w 59"/>
                <a:gd name="T1" fmla="*/ 16134 h 62"/>
                <a:gd name="T2" fmla="*/ 2 w 59"/>
                <a:gd name="T3" fmla="*/ 11394 h 62"/>
                <a:gd name="T4" fmla="*/ 99 w 59"/>
                <a:gd name="T5" fmla="*/ 9680 h 62"/>
                <a:gd name="T6" fmla="*/ 0 w 59"/>
                <a:gd name="T7" fmla="*/ 8328 h 62"/>
                <a:gd name="T8" fmla="*/ 2 w 59"/>
                <a:gd name="T9" fmla="*/ 3501 h 62"/>
                <a:gd name="T10" fmla="*/ 99 w 59"/>
                <a:gd name="T11" fmla="*/ 0 h 62"/>
                <a:gd name="T12" fmla="*/ 421 w 59"/>
                <a:gd name="T13" fmla="*/ 1608 h 62"/>
                <a:gd name="T14" fmla="*/ 545 w 59"/>
                <a:gd name="T15" fmla="*/ 5899 h 62"/>
                <a:gd name="T16" fmla="*/ 808 w 59"/>
                <a:gd name="T17" fmla="*/ 9680 h 62"/>
                <a:gd name="T18" fmla="*/ 683 w 59"/>
                <a:gd name="T19" fmla="*/ 9680 h 62"/>
                <a:gd name="T20" fmla="*/ 620 w 59"/>
                <a:gd name="T21" fmla="*/ 17428 h 62"/>
                <a:gd name="T22" fmla="*/ 620 w 59"/>
                <a:gd name="T23" fmla="*/ 21644 h 62"/>
                <a:gd name="T24" fmla="*/ 421 w 59"/>
                <a:gd name="T25" fmla="*/ 18292 h 62"/>
                <a:gd name="T26" fmla="*/ 449 w 59"/>
                <a:gd name="T27" fmla="*/ 16134 h 62"/>
                <a:gd name="T28" fmla="*/ 382 w 59"/>
                <a:gd name="T29" fmla="*/ 14033 h 62"/>
                <a:gd name="T30" fmla="*/ 160 w 59"/>
                <a:gd name="T31" fmla="*/ 16134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39236" name="Freeform 322"/>
            <p:cNvSpPr>
              <a:spLocks/>
            </p:cNvSpPr>
            <p:nvPr/>
          </p:nvSpPr>
          <p:spPr bwMode="auto">
            <a:xfrm>
              <a:off x="3245" y="1772"/>
              <a:ext cx="29" cy="17"/>
            </a:xfrm>
            <a:custGeom>
              <a:avLst/>
              <a:gdLst>
                <a:gd name="T0" fmla="*/ 492 w 26"/>
                <a:gd name="T1" fmla="*/ 2406 h 14"/>
                <a:gd name="T2" fmla="*/ 354 w 26"/>
                <a:gd name="T3" fmla="*/ 2777 h 14"/>
                <a:gd name="T4" fmla="*/ 2 w 26"/>
                <a:gd name="T5" fmla="*/ 922 h 14"/>
                <a:gd name="T6" fmla="*/ 0 w 26"/>
                <a:gd name="T7" fmla="*/ 0 h 14"/>
                <a:gd name="T8" fmla="*/ 0 w 26"/>
                <a:gd name="T9" fmla="*/ 0 h 14"/>
                <a:gd name="T10" fmla="*/ 107 w 26"/>
                <a:gd name="T11" fmla="*/ 0 h 14"/>
                <a:gd name="T12" fmla="*/ 133 w 26"/>
                <a:gd name="T13" fmla="*/ 0 h 14"/>
                <a:gd name="T14" fmla="*/ 229 w 26"/>
                <a:gd name="T15" fmla="*/ 625 h 14"/>
                <a:gd name="T16" fmla="*/ 317 w 26"/>
                <a:gd name="T17" fmla="*/ 625 h 14"/>
                <a:gd name="T18" fmla="*/ 354 w 26"/>
                <a:gd name="T19" fmla="*/ 922 h 14"/>
                <a:gd name="T20" fmla="*/ 395 w 26"/>
                <a:gd name="T21" fmla="*/ 1360 h 14"/>
                <a:gd name="T22" fmla="*/ 492 w 26"/>
                <a:gd name="T23" fmla="*/ 2406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39237" name="Freeform 323"/>
            <p:cNvSpPr>
              <a:spLocks/>
            </p:cNvSpPr>
            <p:nvPr/>
          </p:nvSpPr>
          <p:spPr bwMode="auto">
            <a:xfrm>
              <a:off x="2843" y="1729"/>
              <a:ext cx="101" cy="111"/>
            </a:xfrm>
            <a:custGeom>
              <a:avLst/>
              <a:gdLst>
                <a:gd name="T0" fmla="*/ 382 w 90"/>
                <a:gd name="T1" fmla="*/ 13655 h 90"/>
                <a:gd name="T2" fmla="*/ 120 w 90"/>
                <a:gd name="T3" fmla="*/ 12167 h 90"/>
                <a:gd name="T4" fmla="*/ 0 w 90"/>
                <a:gd name="T5" fmla="*/ 9939 h 90"/>
                <a:gd name="T6" fmla="*/ 3 w 90"/>
                <a:gd name="T7" fmla="*/ 8977 h 90"/>
                <a:gd name="T8" fmla="*/ 215 w 90"/>
                <a:gd name="T9" fmla="*/ 4817 h 90"/>
                <a:gd name="T10" fmla="*/ 215 w 90"/>
                <a:gd name="T11" fmla="*/ 3924 h 90"/>
                <a:gd name="T12" fmla="*/ 806 w 90"/>
                <a:gd name="T13" fmla="*/ 2092 h 90"/>
                <a:gd name="T14" fmla="*/ 1160 w 90"/>
                <a:gd name="T15" fmla="*/ 1375 h 90"/>
                <a:gd name="T16" fmla="*/ 1764 w 90"/>
                <a:gd name="T17" fmla="*/ 2092 h 90"/>
                <a:gd name="T18" fmla="*/ 1855 w 90"/>
                <a:gd name="T19" fmla="*/ 0 h 90"/>
                <a:gd name="T20" fmla="*/ 1980 w 90"/>
                <a:gd name="T21" fmla="*/ 0 h 90"/>
                <a:gd name="T22" fmla="*/ 2028 w 90"/>
                <a:gd name="T23" fmla="*/ 1375 h 90"/>
                <a:gd name="T24" fmla="*/ 1855 w 90"/>
                <a:gd name="T25" fmla="*/ 4817 h 90"/>
                <a:gd name="T26" fmla="*/ 1487 w 90"/>
                <a:gd name="T27" fmla="*/ 3392 h 90"/>
                <a:gd name="T28" fmla="*/ 1160 w 90"/>
                <a:gd name="T29" fmla="*/ 5298 h 90"/>
                <a:gd name="T30" fmla="*/ 1325 w 90"/>
                <a:gd name="T31" fmla="*/ 7362 h 90"/>
                <a:gd name="T32" fmla="*/ 1160 w 90"/>
                <a:gd name="T33" fmla="*/ 7362 h 90"/>
                <a:gd name="T34" fmla="*/ 1160 w 90"/>
                <a:gd name="T35" fmla="*/ 8059 h 90"/>
                <a:gd name="T36" fmla="*/ 1078 w 90"/>
                <a:gd name="T37" fmla="*/ 8059 h 90"/>
                <a:gd name="T38" fmla="*/ 1140 w 90"/>
                <a:gd name="T39" fmla="*/ 8977 h 90"/>
                <a:gd name="T40" fmla="*/ 921 w 90"/>
                <a:gd name="T41" fmla="*/ 5298 h 90"/>
                <a:gd name="T42" fmla="*/ 806 w 90"/>
                <a:gd name="T43" fmla="*/ 6534 h 90"/>
                <a:gd name="T44" fmla="*/ 961 w 90"/>
                <a:gd name="T45" fmla="*/ 11072 h 90"/>
                <a:gd name="T46" fmla="*/ 1016 w 90"/>
                <a:gd name="T47" fmla="*/ 13017 h 90"/>
                <a:gd name="T48" fmla="*/ 921 w 90"/>
                <a:gd name="T49" fmla="*/ 12167 h 90"/>
                <a:gd name="T50" fmla="*/ 921 w 90"/>
                <a:gd name="T51" fmla="*/ 13655 h 90"/>
                <a:gd name="T52" fmla="*/ 856 w 90"/>
                <a:gd name="T53" fmla="*/ 13896 h 90"/>
                <a:gd name="T54" fmla="*/ 1325 w 90"/>
                <a:gd name="T55" fmla="*/ 18507 h 90"/>
                <a:gd name="T56" fmla="*/ 1287 w 90"/>
                <a:gd name="T57" fmla="*/ 19641 h 90"/>
                <a:gd name="T58" fmla="*/ 1140 w 90"/>
                <a:gd name="T59" fmla="*/ 18907 h 90"/>
                <a:gd name="T60" fmla="*/ 1078 w 90"/>
                <a:gd name="T61" fmla="*/ 18907 h 90"/>
                <a:gd name="T62" fmla="*/ 1140 w 90"/>
                <a:gd name="T63" fmla="*/ 21746 h 90"/>
                <a:gd name="T64" fmla="*/ 961 w 90"/>
                <a:gd name="T65" fmla="*/ 21746 h 90"/>
                <a:gd name="T66" fmla="*/ 1078 w 90"/>
                <a:gd name="T67" fmla="*/ 25912 h 90"/>
                <a:gd name="T68" fmla="*/ 921 w 90"/>
                <a:gd name="T69" fmla="*/ 24989 h 90"/>
                <a:gd name="T70" fmla="*/ 806 w 90"/>
                <a:gd name="T71" fmla="*/ 25912 h 90"/>
                <a:gd name="T72" fmla="*/ 708 w 90"/>
                <a:gd name="T73" fmla="*/ 23800 h 90"/>
                <a:gd name="T74" fmla="*/ 658 w 90"/>
                <a:gd name="T75" fmla="*/ 24989 h 90"/>
                <a:gd name="T76" fmla="*/ 501 w 90"/>
                <a:gd name="T77" fmla="*/ 20693 h 90"/>
                <a:gd name="T78" fmla="*/ 429 w 90"/>
                <a:gd name="T79" fmla="*/ 18507 h 90"/>
                <a:gd name="T80" fmla="*/ 708 w 90"/>
                <a:gd name="T81" fmla="*/ 17035 h 90"/>
                <a:gd name="T82" fmla="*/ 1016 w 90"/>
                <a:gd name="T83" fmla="*/ 18507 h 90"/>
                <a:gd name="T84" fmla="*/ 1016 w 90"/>
                <a:gd name="T85" fmla="*/ 17632 h 90"/>
                <a:gd name="T86" fmla="*/ 806 w 90"/>
                <a:gd name="T87" fmla="*/ 16391 h 90"/>
                <a:gd name="T88" fmla="*/ 501 w 90"/>
                <a:gd name="T89" fmla="*/ 16391 h 90"/>
                <a:gd name="T90" fmla="*/ 382 w 90"/>
                <a:gd name="T91" fmla="*/ 16391 h 90"/>
                <a:gd name="T92" fmla="*/ 270 w 90"/>
                <a:gd name="T93" fmla="*/ 13655 h 90"/>
                <a:gd name="T94" fmla="*/ 382 w 90"/>
                <a:gd name="T95" fmla="*/ 13655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39238" name="Freeform 324"/>
            <p:cNvSpPr>
              <a:spLocks/>
            </p:cNvSpPr>
            <p:nvPr/>
          </p:nvSpPr>
          <p:spPr bwMode="auto">
            <a:xfrm>
              <a:off x="2906" y="1864"/>
              <a:ext cx="49" cy="11"/>
            </a:xfrm>
            <a:custGeom>
              <a:avLst/>
              <a:gdLst>
                <a:gd name="T0" fmla="*/ 1042 w 43"/>
                <a:gd name="T1" fmla="*/ 881 h 9"/>
                <a:gd name="T2" fmla="*/ 342 w 43"/>
                <a:gd name="T3" fmla="*/ 0 h 9"/>
                <a:gd name="T4" fmla="*/ 3 w 43"/>
                <a:gd name="T5" fmla="*/ 0 h 9"/>
                <a:gd name="T6" fmla="*/ 0 w 43"/>
                <a:gd name="T7" fmla="*/ 881 h 9"/>
                <a:gd name="T8" fmla="*/ 476 w 43"/>
                <a:gd name="T9" fmla="*/ 1608 h 9"/>
                <a:gd name="T10" fmla="*/ 1042 w 43"/>
                <a:gd name="T11" fmla="*/ 1965 h 9"/>
                <a:gd name="T12" fmla="*/ 1472 w 43"/>
                <a:gd name="T13" fmla="*/ 881 h 9"/>
                <a:gd name="T14" fmla="*/ 1042 w 43"/>
                <a:gd name="T15" fmla="*/ 881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39239" name="Freeform 325"/>
            <p:cNvSpPr>
              <a:spLocks/>
            </p:cNvSpPr>
            <p:nvPr/>
          </p:nvSpPr>
          <p:spPr bwMode="auto">
            <a:xfrm>
              <a:off x="2892" y="1787"/>
              <a:ext cx="26" cy="21"/>
            </a:xfrm>
            <a:custGeom>
              <a:avLst/>
              <a:gdLst>
                <a:gd name="T0" fmla="*/ 2007 w 22"/>
                <a:gd name="T1" fmla="*/ 5156 h 17"/>
                <a:gd name="T2" fmla="*/ 935 w 22"/>
                <a:gd name="T3" fmla="*/ 1451 h 17"/>
                <a:gd name="T4" fmla="*/ 0 w 22"/>
                <a:gd name="T5" fmla="*/ 0 h 17"/>
                <a:gd name="T6" fmla="*/ 935 w 22"/>
                <a:gd name="T7" fmla="*/ 2214 h 17"/>
                <a:gd name="T8" fmla="*/ 2007 w 22"/>
                <a:gd name="T9" fmla="*/ 5156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39240" name="Freeform 326"/>
            <p:cNvSpPr>
              <a:spLocks/>
            </p:cNvSpPr>
            <p:nvPr/>
          </p:nvSpPr>
          <p:spPr bwMode="auto">
            <a:xfrm>
              <a:off x="2938" y="1778"/>
              <a:ext cx="10" cy="6"/>
            </a:xfrm>
            <a:custGeom>
              <a:avLst/>
              <a:gdLst>
                <a:gd name="T0" fmla="*/ 148 w 9"/>
                <a:gd name="T1" fmla="*/ 642 h 5"/>
                <a:gd name="T2" fmla="*/ 2 w 9"/>
                <a:gd name="T3" fmla="*/ 2 h 5"/>
                <a:gd name="T4" fmla="*/ 0 w 9"/>
                <a:gd name="T5" fmla="*/ 0 h 5"/>
                <a:gd name="T6" fmla="*/ 120 w 9"/>
                <a:gd name="T7" fmla="*/ 2 h 5"/>
                <a:gd name="T8" fmla="*/ 148 w 9"/>
                <a:gd name="T9" fmla="*/ 642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39241" name="Freeform 327"/>
            <p:cNvSpPr>
              <a:spLocks/>
            </p:cNvSpPr>
            <p:nvPr/>
          </p:nvSpPr>
          <p:spPr bwMode="auto">
            <a:xfrm>
              <a:off x="2851" y="1802"/>
              <a:ext cx="4" cy="6"/>
            </a:xfrm>
            <a:custGeom>
              <a:avLst/>
              <a:gdLst>
                <a:gd name="T0" fmla="*/ 0 w 4"/>
                <a:gd name="T1" fmla="*/ 0 h 5"/>
                <a:gd name="T2" fmla="*/ 4 w 4"/>
                <a:gd name="T3" fmla="*/ 2 h 5"/>
                <a:gd name="T4" fmla="*/ 0 w 4"/>
                <a:gd name="T5" fmla="*/ 642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39242" name="Freeform 328"/>
            <p:cNvSpPr>
              <a:spLocks/>
            </p:cNvSpPr>
            <p:nvPr/>
          </p:nvSpPr>
          <p:spPr bwMode="auto">
            <a:xfrm>
              <a:off x="2941" y="1796"/>
              <a:ext cx="3" cy="6"/>
            </a:xfrm>
            <a:custGeom>
              <a:avLst/>
              <a:gdLst>
                <a:gd name="T0" fmla="*/ 92946 w 2"/>
                <a:gd name="T1" fmla="*/ 0 h 5"/>
                <a:gd name="T2" fmla="*/ 0 w 2"/>
                <a:gd name="T3" fmla="*/ 642 h 5"/>
                <a:gd name="T4" fmla="*/ 0 w 2"/>
                <a:gd name="T5" fmla="*/ 0 h 5"/>
                <a:gd name="T6" fmla="*/ 92946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9243" name="Freeform 329"/>
            <p:cNvSpPr>
              <a:spLocks/>
            </p:cNvSpPr>
            <p:nvPr/>
          </p:nvSpPr>
          <p:spPr bwMode="auto">
            <a:xfrm>
              <a:off x="2623" y="1615"/>
              <a:ext cx="190" cy="196"/>
            </a:xfrm>
            <a:custGeom>
              <a:avLst/>
              <a:gdLst>
                <a:gd name="T0" fmla="*/ 1903 w 170"/>
                <a:gd name="T1" fmla="*/ 1279 h 158"/>
                <a:gd name="T2" fmla="*/ 1488 w 170"/>
                <a:gd name="T3" fmla="*/ 0 h 158"/>
                <a:gd name="T4" fmla="*/ 1199 w 170"/>
                <a:gd name="T5" fmla="*/ 2 h 158"/>
                <a:gd name="T6" fmla="*/ 1001 w 170"/>
                <a:gd name="T7" fmla="*/ 0 h 158"/>
                <a:gd name="T8" fmla="*/ 1001 w 170"/>
                <a:gd name="T9" fmla="*/ 2 h 158"/>
                <a:gd name="T10" fmla="*/ 960 w 170"/>
                <a:gd name="T11" fmla="*/ 1279 h 158"/>
                <a:gd name="T12" fmla="*/ 863 w 170"/>
                <a:gd name="T13" fmla="*/ 3031 h 158"/>
                <a:gd name="T14" fmla="*/ 655 w 170"/>
                <a:gd name="T15" fmla="*/ 3031 h 158"/>
                <a:gd name="T16" fmla="*/ 560 w 170"/>
                <a:gd name="T17" fmla="*/ 5343 h 158"/>
                <a:gd name="T18" fmla="*/ 369 w 170"/>
                <a:gd name="T19" fmla="*/ 3031 h 158"/>
                <a:gd name="T20" fmla="*/ 236 w 170"/>
                <a:gd name="T21" fmla="*/ 5343 h 158"/>
                <a:gd name="T22" fmla="*/ 2 w 170"/>
                <a:gd name="T23" fmla="*/ 5343 h 158"/>
                <a:gd name="T24" fmla="*/ 2 w 170"/>
                <a:gd name="T25" fmla="*/ 8003 h 158"/>
                <a:gd name="T26" fmla="*/ 0 w 170"/>
                <a:gd name="T27" fmla="*/ 10026 h 158"/>
                <a:gd name="T28" fmla="*/ 0 w 170"/>
                <a:gd name="T29" fmla="*/ 11724 h 158"/>
                <a:gd name="T30" fmla="*/ 0 w 170"/>
                <a:gd name="T31" fmla="*/ 14247 h 158"/>
                <a:gd name="T32" fmla="*/ 236 w 170"/>
                <a:gd name="T33" fmla="*/ 15695 h 158"/>
                <a:gd name="T34" fmla="*/ 236 w 170"/>
                <a:gd name="T35" fmla="*/ 18163 h 158"/>
                <a:gd name="T36" fmla="*/ 493 w 170"/>
                <a:gd name="T37" fmla="*/ 15278 h 158"/>
                <a:gd name="T38" fmla="*/ 863 w 170"/>
                <a:gd name="T39" fmla="*/ 16653 h 158"/>
                <a:gd name="T40" fmla="*/ 1079 w 170"/>
                <a:gd name="T41" fmla="*/ 22381 h 158"/>
                <a:gd name="T42" fmla="*/ 1340 w 170"/>
                <a:gd name="T43" fmla="*/ 26233 h 158"/>
                <a:gd name="T44" fmla="*/ 1562 w 170"/>
                <a:gd name="T45" fmla="*/ 29962 h 158"/>
                <a:gd name="T46" fmla="*/ 1674 w 170"/>
                <a:gd name="T47" fmla="*/ 30851 h 158"/>
                <a:gd name="T48" fmla="*/ 1703 w 170"/>
                <a:gd name="T49" fmla="*/ 30851 h 158"/>
                <a:gd name="T50" fmla="*/ 1903 w 170"/>
                <a:gd name="T51" fmla="*/ 33456 h 158"/>
                <a:gd name="T52" fmla="*/ 2298 w 170"/>
                <a:gd name="T53" fmla="*/ 37276 h 158"/>
                <a:gd name="T54" fmla="*/ 2438 w 170"/>
                <a:gd name="T55" fmla="*/ 38036 h 158"/>
                <a:gd name="T56" fmla="*/ 2584 w 170"/>
                <a:gd name="T57" fmla="*/ 40369 h 158"/>
                <a:gd name="T58" fmla="*/ 2748 w 170"/>
                <a:gd name="T59" fmla="*/ 46504 h 158"/>
                <a:gd name="T60" fmla="*/ 2707 w 170"/>
                <a:gd name="T61" fmla="*/ 51483 h 158"/>
                <a:gd name="T62" fmla="*/ 2814 w 170"/>
                <a:gd name="T63" fmla="*/ 52999 h 158"/>
                <a:gd name="T64" fmla="*/ 2966 w 170"/>
                <a:gd name="T65" fmla="*/ 49134 h 158"/>
                <a:gd name="T66" fmla="*/ 3046 w 170"/>
                <a:gd name="T67" fmla="*/ 46504 h 158"/>
                <a:gd name="T68" fmla="*/ 3098 w 170"/>
                <a:gd name="T69" fmla="*/ 45216 h 158"/>
                <a:gd name="T70" fmla="*/ 2966 w 170"/>
                <a:gd name="T71" fmla="*/ 42724 h 158"/>
                <a:gd name="T72" fmla="*/ 3025 w 170"/>
                <a:gd name="T73" fmla="*/ 38036 h 158"/>
                <a:gd name="T74" fmla="*/ 3208 w 170"/>
                <a:gd name="T75" fmla="*/ 38910 h 158"/>
                <a:gd name="T76" fmla="*/ 3393 w 170"/>
                <a:gd name="T77" fmla="*/ 41502 h 158"/>
                <a:gd name="T78" fmla="*/ 3428 w 170"/>
                <a:gd name="T79" fmla="*/ 38910 h 158"/>
                <a:gd name="T80" fmla="*/ 3046 w 170"/>
                <a:gd name="T81" fmla="*/ 35670 h 158"/>
                <a:gd name="T82" fmla="*/ 2725 w 170"/>
                <a:gd name="T83" fmla="*/ 32542 h 158"/>
                <a:gd name="T84" fmla="*/ 2748 w 170"/>
                <a:gd name="T85" fmla="*/ 29962 h 158"/>
                <a:gd name="T86" fmla="*/ 2612 w 170"/>
                <a:gd name="T87" fmla="*/ 29383 h 158"/>
                <a:gd name="T88" fmla="*/ 2226 w 170"/>
                <a:gd name="T89" fmla="*/ 27764 h 158"/>
                <a:gd name="T90" fmla="*/ 2091 w 170"/>
                <a:gd name="T91" fmla="*/ 23742 h 158"/>
                <a:gd name="T92" fmla="*/ 1951 w 170"/>
                <a:gd name="T93" fmla="*/ 19925 h 158"/>
                <a:gd name="T94" fmla="*/ 1674 w 170"/>
                <a:gd name="T95" fmla="*/ 17673 h 158"/>
                <a:gd name="T96" fmla="*/ 1562 w 170"/>
                <a:gd name="T97" fmla="*/ 12437 h 158"/>
                <a:gd name="T98" fmla="*/ 1524 w 170"/>
                <a:gd name="T99" fmla="*/ 9451 h 158"/>
                <a:gd name="T100" fmla="*/ 1761 w 170"/>
                <a:gd name="T101" fmla="*/ 7178 h 158"/>
                <a:gd name="T102" fmla="*/ 1951 w 170"/>
                <a:gd name="T103" fmla="*/ 8003 h 158"/>
                <a:gd name="T104" fmla="*/ 1859 w 170"/>
                <a:gd name="T105" fmla="*/ 3760 h 158"/>
                <a:gd name="T106" fmla="*/ 1903 w 170"/>
                <a:gd name="T107" fmla="*/ 1279 h 158"/>
                <a:gd name="T108" fmla="*/ 1594 w 170"/>
                <a:gd name="T109" fmla="*/ 17673 h 158"/>
                <a:gd name="T110" fmla="*/ 1562 w 170"/>
                <a:gd name="T111" fmla="*/ 17673 h 158"/>
                <a:gd name="T112" fmla="*/ 1594 w 170"/>
                <a:gd name="T113" fmla="*/ 17673 h 158"/>
                <a:gd name="T114" fmla="*/ 1594 w 170"/>
                <a:gd name="T115" fmla="*/ 17673 h 158"/>
                <a:gd name="T116" fmla="*/ 1903 w 170"/>
                <a:gd name="T117" fmla="*/ 1279 h 158"/>
                <a:gd name="T118" fmla="*/ 1703 w 170"/>
                <a:gd name="T119" fmla="*/ 30851 h 158"/>
                <a:gd name="T120" fmla="*/ 1903 w 170"/>
                <a:gd name="T121" fmla="*/ 1279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44" name="Freeform 330"/>
            <p:cNvSpPr>
              <a:spLocks/>
            </p:cNvSpPr>
            <p:nvPr/>
          </p:nvSpPr>
          <p:spPr bwMode="auto">
            <a:xfrm>
              <a:off x="2623" y="1615"/>
              <a:ext cx="190" cy="196"/>
            </a:xfrm>
            <a:custGeom>
              <a:avLst/>
              <a:gdLst>
                <a:gd name="T0" fmla="*/ 1903 w 170"/>
                <a:gd name="T1" fmla="*/ 1279 h 158"/>
                <a:gd name="T2" fmla="*/ 1488 w 170"/>
                <a:gd name="T3" fmla="*/ 0 h 158"/>
                <a:gd name="T4" fmla="*/ 1199 w 170"/>
                <a:gd name="T5" fmla="*/ 2 h 158"/>
                <a:gd name="T6" fmla="*/ 1001 w 170"/>
                <a:gd name="T7" fmla="*/ 0 h 158"/>
                <a:gd name="T8" fmla="*/ 1001 w 170"/>
                <a:gd name="T9" fmla="*/ 2 h 158"/>
                <a:gd name="T10" fmla="*/ 960 w 170"/>
                <a:gd name="T11" fmla="*/ 1279 h 158"/>
                <a:gd name="T12" fmla="*/ 863 w 170"/>
                <a:gd name="T13" fmla="*/ 3031 h 158"/>
                <a:gd name="T14" fmla="*/ 655 w 170"/>
                <a:gd name="T15" fmla="*/ 3031 h 158"/>
                <a:gd name="T16" fmla="*/ 560 w 170"/>
                <a:gd name="T17" fmla="*/ 5343 h 158"/>
                <a:gd name="T18" fmla="*/ 369 w 170"/>
                <a:gd name="T19" fmla="*/ 3031 h 158"/>
                <a:gd name="T20" fmla="*/ 236 w 170"/>
                <a:gd name="T21" fmla="*/ 5343 h 158"/>
                <a:gd name="T22" fmla="*/ 2 w 170"/>
                <a:gd name="T23" fmla="*/ 5343 h 158"/>
                <a:gd name="T24" fmla="*/ 2 w 170"/>
                <a:gd name="T25" fmla="*/ 8003 h 158"/>
                <a:gd name="T26" fmla="*/ 0 w 170"/>
                <a:gd name="T27" fmla="*/ 10026 h 158"/>
                <a:gd name="T28" fmla="*/ 0 w 170"/>
                <a:gd name="T29" fmla="*/ 11724 h 158"/>
                <a:gd name="T30" fmla="*/ 0 w 170"/>
                <a:gd name="T31" fmla="*/ 14247 h 158"/>
                <a:gd name="T32" fmla="*/ 236 w 170"/>
                <a:gd name="T33" fmla="*/ 15695 h 158"/>
                <a:gd name="T34" fmla="*/ 236 w 170"/>
                <a:gd name="T35" fmla="*/ 18163 h 158"/>
                <a:gd name="T36" fmla="*/ 493 w 170"/>
                <a:gd name="T37" fmla="*/ 15278 h 158"/>
                <a:gd name="T38" fmla="*/ 863 w 170"/>
                <a:gd name="T39" fmla="*/ 16653 h 158"/>
                <a:gd name="T40" fmla="*/ 1079 w 170"/>
                <a:gd name="T41" fmla="*/ 22381 h 158"/>
                <a:gd name="T42" fmla="*/ 1340 w 170"/>
                <a:gd name="T43" fmla="*/ 26233 h 158"/>
                <a:gd name="T44" fmla="*/ 1562 w 170"/>
                <a:gd name="T45" fmla="*/ 29962 h 158"/>
                <a:gd name="T46" fmla="*/ 1674 w 170"/>
                <a:gd name="T47" fmla="*/ 30851 h 158"/>
                <a:gd name="T48" fmla="*/ 1703 w 170"/>
                <a:gd name="T49" fmla="*/ 30851 h 158"/>
                <a:gd name="T50" fmla="*/ 1903 w 170"/>
                <a:gd name="T51" fmla="*/ 33456 h 158"/>
                <a:gd name="T52" fmla="*/ 2298 w 170"/>
                <a:gd name="T53" fmla="*/ 37276 h 158"/>
                <a:gd name="T54" fmla="*/ 2438 w 170"/>
                <a:gd name="T55" fmla="*/ 38036 h 158"/>
                <a:gd name="T56" fmla="*/ 2584 w 170"/>
                <a:gd name="T57" fmla="*/ 40369 h 158"/>
                <a:gd name="T58" fmla="*/ 2748 w 170"/>
                <a:gd name="T59" fmla="*/ 46504 h 158"/>
                <a:gd name="T60" fmla="*/ 2707 w 170"/>
                <a:gd name="T61" fmla="*/ 51483 h 158"/>
                <a:gd name="T62" fmla="*/ 2814 w 170"/>
                <a:gd name="T63" fmla="*/ 52999 h 158"/>
                <a:gd name="T64" fmla="*/ 2966 w 170"/>
                <a:gd name="T65" fmla="*/ 49134 h 158"/>
                <a:gd name="T66" fmla="*/ 3046 w 170"/>
                <a:gd name="T67" fmla="*/ 46504 h 158"/>
                <a:gd name="T68" fmla="*/ 3098 w 170"/>
                <a:gd name="T69" fmla="*/ 45216 h 158"/>
                <a:gd name="T70" fmla="*/ 2966 w 170"/>
                <a:gd name="T71" fmla="*/ 42724 h 158"/>
                <a:gd name="T72" fmla="*/ 3025 w 170"/>
                <a:gd name="T73" fmla="*/ 38036 h 158"/>
                <a:gd name="T74" fmla="*/ 3208 w 170"/>
                <a:gd name="T75" fmla="*/ 38910 h 158"/>
                <a:gd name="T76" fmla="*/ 3393 w 170"/>
                <a:gd name="T77" fmla="*/ 41502 h 158"/>
                <a:gd name="T78" fmla="*/ 3428 w 170"/>
                <a:gd name="T79" fmla="*/ 38910 h 158"/>
                <a:gd name="T80" fmla="*/ 3046 w 170"/>
                <a:gd name="T81" fmla="*/ 35670 h 158"/>
                <a:gd name="T82" fmla="*/ 2725 w 170"/>
                <a:gd name="T83" fmla="*/ 32542 h 158"/>
                <a:gd name="T84" fmla="*/ 2748 w 170"/>
                <a:gd name="T85" fmla="*/ 29962 h 158"/>
                <a:gd name="T86" fmla="*/ 2612 w 170"/>
                <a:gd name="T87" fmla="*/ 29383 h 158"/>
                <a:gd name="T88" fmla="*/ 2226 w 170"/>
                <a:gd name="T89" fmla="*/ 27764 h 158"/>
                <a:gd name="T90" fmla="*/ 2091 w 170"/>
                <a:gd name="T91" fmla="*/ 23742 h 158"/>
                <a:gd name="T92" fmla="*/ 1951 w 170"/>
                <a:gd name="T93" fmla="*/ 19925 h 158"/>
                <a:gd name="T94" fmla="*/ 1674 w 170"/>
                <a:gd name="T95" fmla="*/ 17673 h 158"/>
                <a:gd name="T96" fmla="*/ 1562 w 170"/>
                <a:gd name="T97" fmla="*/ 12437 h 158"/>
                <a:gd name="T98" fmla="*/ 1524 w 170"/>
                <a:gd name="T99" fmla="*/ 9451 h 158"/>
                <a:gd name="T100" fmla="*/ 1761 w 170"/>
                <a:gd name="T101" fmla="*/ 7178 h 158"/>
                <a:gd name="T102" fmla="*/ 1951 w 170"/>
                <a:gd name="T103" fmla="*/ 8003 h 158"/>
                <a:gd name="T104" fmla="*/ 1859 w 170"/>
                <a:gd name="T105" fmla="*/ 3760 h 158"/>
                <a:gd name="T106" fmla="*/ 1903 w 170"/>
                <a:gd name="T107" fmla="*/ 1279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39245" name="Freeform 33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9246" name="Freeform 332"/>
            <p:cNvSpPr>
              <a:spLocks/>
            </p:cNvSpPr>
            <p:nvPr/>
          </p:nvSpPr>
          <p:spPr bwMode="auto">
            <a:xfrm>
              <a:off x="2722" y="1802"/>
              <a:ext cx="49" cy="34"/>
            </a:xfrm>
            <a:custGeom>
              <a:avLst/>
              <a:gdLst>
                <a:gd name="T0" fmla="*/ 375 w 45"/>
                <a:gd name="T1" fmla="*/ 3591 h 28"/>
                <a:gd name="T2" fmla="*/ 375 w 45"/>
                <a:gd name="T3" fmla="*/ 5296 h 28"/>
                <a:gd name="T4" fmla="*/ 208 w 45"/>
                <a:gd name="T5" fmla="*/ 4095 h 28"/>
                <a:gd name="T6" fmla="*/ 2 w 45"/>
                <a:gd name="T7" fmla="*/ 2406 h 28"/>
                <a:gd name="T8" fmla="*/ 0 w 45"/>
                <a:gd name="T9" fmla="*/ 922 h 28"/>
                <a:gd name="T10" fmla="*/ 106 w 45"/>
                <a:gd name="T11" fmla="*/ 922 h 28"/>
                <a:gd name="T12" fmla="*/ 271 w 45"/>
                <a:gd name="T13" fmla="*/ 2 h 28"/>
                <a:gd name="T14" fmla="*/ 448 w 45"/>
                <a:gd name="T15" fmla="*/ 0 h 28"/>
                <a:gd name="T16" fmla="*/ 375 w 45"/>
                <a:gd name="T17" fmla="*/ 359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39247" name="Freeform 333"/>
            <p:cNvSpPr>
              <a:spLocks/>
            </p:cNvSpPr>
            <p:nvPr/>
          </p:nvSpPr>
          <p:spPr bwMode="auto">
            <a:xfrm>
              <a:off x="2650" y="1737"/>
              <a:ext cx="25" cy="52"/>
            </a:xfrm>
            <a:custGeom>
              <a:avLst/>
              <a:gdLst>
                <a:gd name="T0" fmla="*/ 1371 w 21"/>
                <a:gd name="T1" fmla="*/ 11163 h 42"/>
                <a:gd name="T2" fmla="*/ 482 w 21"/>
                <a:gd name="T3" fmla="*/ 13340 h 42"/>
                <a:gd name="T4" fmla="*/ 2 w 21"/>
                <a:gd name="T5" fmla="*/ 10635 h 42"/>
                <a:gd name="T6" fmla="*/ 0 w 21"/>
                <a:gd name="T7" fmla="*/ 6290 h 42"/>
                <a:gd name="T8" fmla="*/ 0 w 21"/>
                <a:gd name="T9" fmla="*/ 1530 h 42"/>
                <a:gd name="T10" fmla="*/ 1371 w 21"/>
                <a:gd name="T11" fmla="*/ 0 h 42"/>
                <a:gd name="T12" fmla="*/ 2420 w 21"/>
                <a:gd name="T13" fmla="*/ 4103 h 42"/>
                <a:gd name="T14" fmla="*/ 2069 w 21"/>
                <a:gd name="T15" fmla="*/ 11163 h 42"/>
                <a:gd name="T16" fmla="*/ 1371 w 21"/>
                <a:gd name="T17" fmla="*/ 1116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39248" name="Freeform 334"/>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39249" name="Freeform 335"/>
            <p:cNvSpPr>
              <a:spLocks/>
            </p:cNvSpPr>
            <p:nvPr/>
          </p:nvSpPr>
          <p:spPr bwMode="auto">
            <a:xfrm>
              <a:off x="2944" y="1722"/>
              <a:ext cx="309" cy="132"/>
            </a:xfrm>
            <a:custGeom>
              <a:avLst/>
              <a:gdLst>
                <a:gd name="T0" fmla="*/ 3541 w 277"/>
                <a:gd name="T1" fmla="*/ 33413 h 106"/>
                <a:gd name="T2" fmla="*/ 2988 w 277"/>
                <a:gd name="T3" fmla="*/ 35459 h 106"/>
                <a:gd name="T4" fmla="*/ 2907 w 277"/>
                <a:gd name="T5" fmla="*/ 39497 h 106"/>
                <a:gd name="T6" fmla="*/ 2845 w 277"/>
                <a:gd name="T7" fmla="*/ 39160 h 106"/>
                <a:gd name="T8" fmla="*/ 2772 w 277"/>
                <a:gd name="T9" fmla="*/ 34464 h 106"/>
                <a:gd name="T10" fmla="*/ 2320 w 277"/>
                <a:gd name="T11" fmla="*/ 36301 h 106"/>
                <a:gd name="T12" fmla="*/ 1824 w 277"/>
                <a:gd name="T13" fmla="*/ 37019 h 106"/>
                <a:gd name="T14" fmla="*/ 1316 w 277"/>
                <a:gd name="T15" fmla="*/ 36301 h 106"/>
                <a:gd name="T16" fmla="*/ 934 w 277"/>
                <a:gd name="T17" fmla="*/ 35459 h 106"/>
                <a:gd name="T18" fmla="*/ 611 w 277"/>
                <a:gd name="T19" fmla="*/ 34464 h 106"/>
                <a:gd name="T20" fmla="*/ 629 w 277"/>
                <a:gd name="T21" fmla="*/ 33059 h 106"/>
                <a:gd name="T22" fmla="*/ 440 w 277"/>
                <a:gd name="T23" fmla="*/ 30861 h 106"/>
                <a:gd name="T24" fmla="*/ 317 w 277"/>
                <a:gd name="T25" fmla="*/ 26547 h 106"/>
                <a:gd name="T26" fmla="*/ 3 w 277"/>
                <a:gd name="T27" fmla="*/ 21932 h 106"/>
                <a:gd name="T28" fmla="*/ 229 w 277"/>
                <a:gd name="T29" fmla="*/ 24247 h 106"/>
                <a:gd name="T30" fmla="*/ 184 w 277"/>
                <a:gd name="T31" fmla="*/ 19669 h 106"/>
                <a:gd name="T32" fmla="*/ 0 w 277"/>
                <a:gd name="T33" fmla="*/ 15981 h 106"/>
                <a:gd name="T34" fmla="*/ 283 w 277"/>
                <a:gd name="T35" fmla="*/ 10591 h 106"/>
                <a:gd name="T36" fmla="*/ 720 w 277"/>
                <a:gd name="T37" fmla="*/ 9658 h 106"/>
                <a:gd name="T38" fmla="*/ 850 w 277"/>
                <a:gd name="T39" fmla="*/ 7756 h 106"/>
                <a:gd name="T40" fmla="*/ 1213 w 277"/>
                <a:gd name="T41" fmla="*/ 5001 h 106"/>
                <a:gd name="T42" fmla="*/ 1928 w 277"/>
                <a:gd name="T43" fmla="*/ 0 h 106"/>
                <a:gd name="T44" fmla="*/ 2362 w 277"/>
                <a:gd name="T45" fmla="*/ 0 h 106"/>
                <a:gd name="T46" fmla="*/ 2635 w 277"/>
                <a:gd name="T47" fmla="*/ 3687 h 106"/>
                <a:gd name="T48" fmla="*/ 3340 w 277"/>
                <a:gd name="T49" fmla="*/ 6228 h 106"/>
                <a:gd name="T50" fmla="*/ 4148 w 277"/>
                <a:gd name="T51" fmla="*/ 2590 h 106"/>
                <a:gd name="T52" fmla="*/ 4671 w 277"/>
                <a:gd name="T53" fmla="*/ 4591 h 106"/>
                <a:gd name="T54" fmla="*/ 4907 w 277"/>
                <a:gd name="T55" fmla="*/ 12556 h 106"/>
                <a:gd name="T56" fmla="*/ 5022 w 277"/>
                <a:gd name="T57" fmla="*/ 16759 h 106"/>
                <a:gd name="T58" fmla="*/ 5157 w 277"/>
                <a:gd name="T59" fmla="*/ 26547 h 106"/>
                <a:gd name="T60" fmla="*/ 5157 w 277"/>
                <a:gd name="T61" fmla="*/ 31717 h 106"/>
                <a:gd name="T62" fmla="*/ 4696 w 277"/>
                <a:gd name="T63" fmla="*/ 30861 h 106"/>
                <a:gd name="T64" fmla="*/ 4528 w 277"/>
                <a:gd name="T65" fmla="*/ 30861 h 106"/>
                <a:gd name="T66" fmla="*/ 3950 w 277"/>
                <a:gd name="T67" fmla="*/ 33413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39250" name="Freeform 336"/>
            <p:cNvSpPr>
              <a:spLocks/>
            </p:cNvSpPr>
            <p:nvPr/>
          </p:nvSpPr>
          <p:spPr bwMode="auto">
            <a:xfrm>
              <a:off x="2935" y="1720"/>
              <a:ext cx="50" cy="41"/>
            </a:xfrm>
            <a:custGeom>
              <a:avLst/>
              <a:gdLst>
                <a:gd name="T0" fmla="*/ 97 w 45"/>
                <a:gd name="T1" fmla="*/ 2 h 33"/>
                <a:gd name="T2" fmla="*/ 97 w 45"/>
                <a:gd name="T3" fmla="*/ 2502 h 33"/>
                <a:gd name="T4" fmla="*/ 120 w 45"/>
                <a:gd name="T5" fmla="*/ 4367 h 33"/>
                <a:gd name="T6" fmla="*/ 0 w 45"/>
                <a:gd name="T7" fmla="*/ 8253 h 33"/>
                <a:gd name="T8" fmla="*/ 164 w 45"/>
                <a:gd name="T9" fmla="*/ 9203 h 33"/>
                <a:gd name="T10" fmla="*/ 97 w 45"/>
                <a:gd name="T11" fmla="*/ 11530 h 33"/>
                <a:gd name="T12" fmla="*/ 356 w 45"/>
                <a:gd name="T13" fmla="*/ 7407 h 33"/>
                <a:gd name="T14" fmla="*/ 792 w 45"/>
                <a:gd name="T15" fmla="*/ 6741 h 33"/>
                <a:gd name="T16" fmla="*/ 603 w 45"/>
                <a:gd name="T17" fmla="*/ 4367 h 33"/>
                <a:gd name="T18" fmla="*/ 440 w 45"/>
                <a:gd name="T19" fmla="*/ 0 h 33"/>
                <a:gd name="T20" fmla="*/ 97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39251" name="Freeform 337"/>
            <p:cNvSpPr>
              <a:spLocks/>
            </p:cNvSpPr>
            <p:nvPr/>
          </p:nvSpPr>
          <p:spPr bwMode="auto">
            <a:xfrm>
              <a:off x="2862" y="1422"/>
              <a:ext cx="136" cy="96"/>
            </a:xfrm>
            <a:custGeom>
              <a:avLst/>
              <a:gdLst>
                <a:gd name="T0" fmla="*/ 2832 w 121"/>
                <a:gd name="T1" fmla="*/ 11481 h 78"/>
                <a:gd name="T2" fmla="*/ 2703 w 121"/>
                <a:gd name="T3" fmla="*/ 12710 h 78"/>
                <a:gd name="T4" fmla="*/ 2832 w 121"/>
                <a:gd name="T5" fmla="*/ 17153 h 78"/>
                <a:gd name="T6" fmla="*/ 2447 w 121"/>
                <a:gd name="T7" fmla="*/ 18961 h 78"/>
                <a:gd name="T8" fmla="*/ 2447 w 121"/>
                <a:gd name="T9" fmla="*/ 21111 h 78"/>
                <a:gd name="T10" fmla="*/ 1893 w 121"/>
                <a:gd name="T11" fmla="*/ 20079 h 78"/>
                <a:gd name="T12" fmla="*/ 1338 w 121"/>
                <a:gd name="T13" fmla="*/ 18421 h 78"/>
                <a:gd name="T14" fmla="*/ 781 w 121"/>
                <a:gd name="T15" fmla="*/ 18421 h 78"/>
                <a:gd name="T16" fmla="*/ 198 w 121"/>
                <a:gd name="T17" fmla="*/ 18421 h 78"/>
                <a:gd name="T18" fmla="*/ 2 w 121"/>
                <a:gd name="T19" fmla="*/ 17153 h 78"/>
                <a:gd name="T20" fmla="*/ 282 w 121"/>
                <a:gd name="T21" fmla="*/ 14130 h 78"/>
                <a:gd name="T22" fmla="*/ 0 w 121"/>
                <a:gd name="T23" fmla="*/ 7579 h 78"/>
                <a:gd name="T24" fmla="*/ 450 w 121"/>
                <a:gd name="T25" fmla="*/ 4501 h 78"/>
                <a:gd name="T26" fmla="*/ 942 w 121"/>
                <a:gd name="T27" fmla="*/ 2 h 78"/>
                <a:gd name="T28" fmla="*/ 1369 w 121"/>
                <a:gd name="T29" fmla="*/ 0 h 78"/>
                <a:gd name="T30" fmla="*/ 1832 w 121"/>
                <a:gd name="T31" fmla="*/ 1097 h 78"/>
                <a:gd name="T32" fmla="*/ 2314 w 121"/>
                <a:gd name="T33" fmla="*/ 2046 h 78"/>
                <a:gd name="T34" fmla="*/ 2401 w 121"/>
                <a:gd name="T35" fmla="*/ 7579 h 78"/>
                <a:gd name="T36" fmla="*/ 2832 w 121"/>
                <a:gd name="T37" fmla="*/ 11481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39252" name="Freeform 338"/>
            <p:cNvSpPr>
              <a:spLocks/>
            </p:cNvSpPr>
            <p:nvPr/>
          </p:nvSpPr>
          <p:spPr bwMode="auto">
            <a:xfrm>
              <a:off x="2637" y="1400"/>
              <a:ext cx="34" cy="44"/>
            </a:xfrm>
            <a:custGeom>
              <a:avLst/>
              <a:gdLst>
                <a:gd name="T0" fmla="*/ 199 w 31"/>
                <a:gd name="T1" fmla="*/ 15765 h 35"/>
                <a:gd name="T2" fmla="*/ 199 w 31"/>
                <a:gd name="T3" fmla="*/ 16744 h 35"/>
                <a:gd name="T4" fmla="*/ 5 w 31"/>
                <a:gd name="T5" fmla="*/ 16744 h 35"/>
                <a:gd name="T6" fmla="*/ 5 w 31"/>
                <a:gd name="T7" fmla="*/ 15765 h 35"/>
                <a:gd name="T8" fmla="*/ 0 w 31"/>
                <a:gd name="T9" fmla="*/ 11458 h 35"/>
                <a:gd name="T10" fmla="*/ 0 w 31"/>
                <a:gd name="T11" fmla="*/ 3516 h 35"/>
                <a:gd name="T12" fmla="*/ 87 w 31"/>
                <a:gd name="T13" fmla="*/ 2416 h 35"/>
                <a:gd name="T14" fmla="*/ 104 w 31"/>
                <a:gd name="T15" fmla="*/ 3516 h 35"/>
                <a:gd name="T16" fmla="*/ 137 w 31"/>
                <a:gd name="T17" fmla="*/ 2416 h 35"/>
                <a:gd name="T18" fmla="*/ 231 w 31"/>
                <a:gd name="T19" fmla="*/ 0 h 35"/>
                <a:gd name="T20" fmla="*/ 287 w 31"/>
                <a:gd name="T21" fmla="*/ 3516 h 35"/>
                <a:gd name="T22" fmla="*/ 374 w 31"/>
                <a:gd name="T23" fmla="*/ 3516 h 35"/>
                <a:gd name="T24" fmla="*/ 341 w 31"/>
                <a:gd name="T25" fmla="*/ 6986 h 35"/>
                <a:gd name="T26" fmla="*/ 231 w 31"/>
                <a:gd name="T27" fmla="*/ 9975 h 35"/>
                <a:gd name="T28" fmla="*/ 231 w 31"/>
                <a:gd name="T29" fmla="*/ 11458 h 35"/>
                <a:gd name="T30" fmla="*/ 199 w 31"/>
                <a:gd name="T31" fmla="*/ 15765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39253" name="Freeform 339"/>
            <p:cNvSpPr>
              <a:spLocks/>
            </p:cNvSpPr>
            <p:nvPr/>
          </p:nvSpPr>
          <p:spPr bwMode="auto">
            <a:xfrm>
              <a:off x="2676" y="1422"/>
              <a:ext cx="25" cy="20"/>
            </a:xfrm>
            <a:custGeom>
              <a:avLst/>
              <a:gdLst>
                <a:gd name="T0" fmla="*/ 689 w 22"/>
                <a:gd name="T1" fmla="*/ 1451 h 16"/>
                <a:gd name="T2" fmla="*/ 606 w 22"/>
                <a:gd name="T3" fmla="*/ 930 h 16"/>
                <a:gd name="T4" fmla="*/ 469 w 22"/>
                <a:gd name="T5" fmla="*/ 0 h 16"/>
                <a:gd name="T6" fmla="*/ 469 w 22"/>
                <a:gd name="T7" fmla="*/ 1451 h 16"/>
                <a:gd name="T8" fmla="*/ 302 w 22"/>
                <a:gd name="T9" fmla="*/ 1451 h 16"/>
                <a:gd name="T10" fmla="*/ 159 w 22"/>
                <a:gd name="T11" fmla="*/ 0 h 16"/>
                <a:gd name="T12" fmla="*/ 3 w 22"/>
                <a:gd name="T13" fmla="*/ 1451 h 16"/>
                <a:gd name="T14" fmla="*/ 0 w 22"/>
                <a:gd name="T15" fmla="*/ 2744 h 16"/>
                <a:gd name="T16" fmla="*/ 390 w 22"/>
                <a:gd name="T17" fmla="*/ 6624 h 16"/>
                <a:gd name="T18" fmla="*/ 533 w 22"/>
                <a:gd name="T19" fmla="*/ 4288 h 16"/>
                <a:gd name="T20" fmla="*/ 533 w 22"/>
                <a:gd name="T21" fmla="*/ 3430 h 16"/>
                <a:gd name="T22" fmla="*/ 689 w 22"/>
                <a:gd name="T23" fmla="*/ 145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39254" name="Freeform 340"/>
            <p:cNvSpPr>
              <a:spLocks/>
            </p:cNvSpPr>
            <p:nvPr/>
          </p:nvSpPr>
          <p:spPr bwMode="auto">
            <a:xfrm>
              <a:off x="2639" y="1386"/>
              <a:ext cx="29" cy="21"/>
            </a:xfrm>
            <a:custGeom>
              <a:avLst/>
              <a:gdLst>
                <a:gd name="T0" fmla="*/ 438 w 26"/>
                <a:gd name="T1" fmla="*/ 3595 h 17"/>
                <a:gd name="T2" fmla="*/ 3 w 26"/>
                <a:gd name="T3" fmla="*/ 3595 h 17"/>
                <a:gd name="T4" fmla="*/ 0 w 26"/>
                <a:gd name="T5" fmla="*/ 5156 h 17"/>
                <a:gd name="T6" fmla="*/ 0 w 26"/>
                <a:gd name="T7" fmla="*/ 2910 h 17"/>
                <a:gd name="T8" fmla="*/ 283 w 26"/>
                <a:gd name="T9" fmla="*/ 2910 h 17"/>
                <a:gd name="T10" fmla="*/ 492 w 26"/>
                <a:gd name="T11" fmla="*/ 0 h 17"/>
                <a:gd name="T12" fmla="*/ 438 w 26"/>
                <a:gd name="T13" fmla="*/ 3595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39255" name="Freeform 341"/>
            <p:cNvSpPr>
              <a:spLocks/>
            </p:cNvSpPr>
            <p:nvPr/>
          </p:nvSpPr>
          <p:spPr bwMode="auto">
            <a:xfrm>
              <a:off x="2658" y="1431"/>
              <a:ext cx="17" cy="11"/>
            </a:xfrm>
            <a:custGeom>
              <a:avLst/>
              <a:gdLst>
                <a:gd name="T0" fmla="*/ 2777 w 14"/>
                <a:gd name="T1" fmla="*/ 881 h 9"/>
                <a:gd name="T2" fmla="*/ 1651 w 14"/>
                <a:gd name="T3" fmla="*/ 0 h 9"/>
                <a:gd name="T4" fmla="*/ 0 w 14"/>
                <a:gd name="T5" fmla="*/ 2 h 9"/>
                <a:gd name="T6" fmla="*/ 2406 w 14"/>
                <a:gd name="T7" fmla="*/ 1965 h 9"/>
                <a:gd name="T8" fmla="*/ 2777 w 14"/>
                <a:gd name="T9" fmla="*/ 881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39256" name="Freeform 342"/>
            <p:cNvSpPr>
              <a:spLocks/>
            </p:cNvSpPr>
            <p:nvPr/>
          </p:nvSpPr>
          <p:spPr bwMode="auto">
            <a:xfrm>
              <a:off x="2689" y="1444"/>
              <a:ext cx="6" cy="3"/>
            </a:xfrm>
            <a:custGeom>
              <a:avLst/>
              <a:gdLst>
                <a:gd name="T0" fmla="*/ 642 w 5"/>
                <a:gd name="T1" fmla="*/ 0 h 3"/>
                <a:gd name="T2" fmla="*/ 446 w 5"/>
                <a:gd name="T3" fmla="*/ 0 h 3"/>
                <a:gd name="T4" fmla="*/ 0 w 5"/>
                <a:gd name="T5" fmla="*/ 3 h 3"/>
                <a:gd name="T6" fmla="*/ 642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39257" name="Freeform 343"/>
            <p:cNvSpPr>
              <a:spLocks/>
            </p:cNvSpPr>
            <p:nvPr/>
          </p:nvSpPr>
          <p:spPr bwMode="auto">
            <a:xfrm>
              <a:off x="2847" y="1347"/>
              <a:ext cx="68" cy="37"/>
            </a:xfrm>
            <a:custGeom>
              <a:avLst/>
              <a:gdLst>
                <a:gd name="T0" fmla="*/ 2710 w 59"/>
                <a:gd name="T1" fmla="*/ 13747 h 29"/>
                <a:gd name="T2" fmla="*/ 2546 w 59"/>
                <a:gd name="T3" fmla="*/ 2271 h 29"/>
                <a:gd name="T4" fmla="*/ 1156 w 59"/>
                <a:gd name="T5" fmla="*/ 0 h 29"/>
                <a:gd name="T6" fmla="*/ 0 w 59"/>
                <a:gd name="T7" fmla="*/ 6017 h 29"/>
                <a:gd name="T8" fmla="*/ 3 w 59"/>
                <a:gd name="T9" fmla="*/ 8445 h 29"/>
                <a:gd name="T10" fmla="*/ 568 w 59"/>
                <a:gd name="T11" fmla="*/ 15944 h 29"/>
                <a:gd name="T12" fmla="*/ 795 w 59"/>
                <a:gd name="T13" fmla="*/ 15944 h 29"/>
                <a:gd name="T14" fmla="*/ 1617 w 59"/>
                <a:gd name="T15" fmla="*/ 17539 h 29"/>
                <a:gd name="T16" fmla="*/ 2421 w 59"/>
                <a:gd name="T17" fmla="*/ 20749 h 29"/>
                <a:gd name="T18" fmla="*/ 2710 w 59"/>
                <a:gd name="T19" fmla="*/ 137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39258" name="Freeform 344"/>
            <p:cNvSpPr>
              <a:spLocks/>
            </p:cNvSpPr>
            <p:nvPr/>
          </p:nvSpPr>
          <p:spPr bwMode="auto">
            <a:xfrm>
              <a:off x="2822" y="1375"/>
              <a:ext cx="105" cy="49"/>
            </a:xfrm>
            <a:custGeom>
              <a:avLst/>
              <a:gdLst>
                <a:gd name="T0" fmla="*/ 721 w 95"/>
                <a:gd name="T1" fmla="*/ 6261 h 40"/>
                <a:gd name="T2" fmla="*/ 398 w 95"/>
                <a:gd name="T3" fmla="*/ 7072 h 40"/>
                <a:gd name="T4" fmla="*/ 84 w 95"/>
                <a:gd name="T5" fmla="*/ 7751 h 40"/>
                <a:gd name="T6" fmla="*/ 0 w 95"/>
                <a:gd name="T7" fmla="*/ 7751 h 40"/>
                <a:gd name="T8" fmla="*/ 84 w 95"/>
                <a:gd name="T9" fmla="*/ 2810 h 40"/>
                <a:gd name="T10" fmla="*/ 254 w 95"/>
                <a:gd name="T11" fmla="*/ 2810 h 40"/>
                <a:gd name="T12" fmla="*/ 513 w 95"/>
                <a:gd name="T13" fmla="*/ 5111 h 40"/>
                <a:gd name="T14" fmla="*/ 612 w 95"/>
                <a:gd name="T15" fmla="*/ 3406 h 40"/>
                <a:gd name="T16" fmla="*/ 612 w 95"/>
                <a:gd name="T17" fmla="*/ 0 h 40"/>
                <a:gd name="T18" fmla="*/ 886 w 95"/>
                <a:gd name="T19" fmla="*/ 2 h 40"/>
                <a:gd name="T20" fmla="*/ 1144 w 95"/>
                <a:gd name="T21" fmla="*/ 1825 h 40"/>
                <a:gd name="T22" fmla="*/ 1267 w 95"/>
                <a:gd name="T23" fmla="*/ 4417 h 40"/>
                <a:gd name="T24" fmla="*/ 1400 w 95"/>
                <a:gd name="T25" fmla="*/ 9256 h 40"/>
                <a:gd name="T26" fmla="*/ 1144 w 95"/>
                <a:gd name="T27" fmla="*/ 9495 h 40"/>
                <a:gd name="T28" fmla="*/ 721 w 95"/>
                <a:gd name="T29" fmla="*/ 6261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39259" name="Freeform 345"/>
            <p:cNvSpPr>
              <a:spLocks/>
            </p:cNvSpPr>
            <p:nvPr/>
          </p:nvSpPr>
          <p:spPr bwMode="auto">
            <a:xfrm>
              <a:off x="2822" y="1407"/>
              <a:ext cx="84" cy="49"/>
            </a:xfrm>
            <a:custGeom>
              <a:avLst/>
              <a:gdLst>
                <a:gd name="T0" fmla="*/ 3 w 76"/>
                <a:gd name="T1" fmla="*/ 7072 h 40"/>
                <a:gd name="T2" fmla="*/ 0 w 76"/>
                <a:gd name="T3" fmla="*/ 1825 h 40"/>
                <a:gd name="T4" fmla="*/ 84 w 76"/>
                <a:gd name="T5" fmla="*/ 1825 h 40"/>
                <a:gd name="T6" fmla="*/ 398 w 76"/>
                <a:gd name="T7" fmla="*/ 993 h 40"/>
                <a:gd name="T8" fmla="*/ 721 w 76"/>
                <a:gd name="T9" fmla="*/ 0 h 40"/>
                <a:gd name="T10" fmla="*/ 1144 w 76"/>
                <a:gd name="T11" fmla="*/ 3406 h 40"/>
                <a:gd name="T12" fmla="*/ 826 w 76"/>
                <a:gd name="T13" fmla="*/ 6628 h 40"/>
                <a:gd name="T14" fmla="*/ 537 w 76"/>
                <a:gd name="T15" fmla="*/ 9495 h 40"/>
                <a:gd name="T16" fmla="*/ 360 w 76"/>
                <a:gd name="T17" fmla="*/ 9495 h 40"/>
                <a:gd name="T18" fmla="*/ 360 w 76"/>
                <a:gd name="T19" fmla="*/ 7751 h 40"/>
                <a:gd name="T20" fmla="*/ 170 w 76"/>
                <a:gd name="T21" fmla="*/ 7072 h 40"/>
                <a:gd name="T22" fmla="*/ 3 w 76"/>
                <a:gd name="T23" fmla="*/ 7072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39260" name="Freeform 346"/>
            <p:cNvSpPr>
              <a:spLocks/>
            </p:cNvSpPr>
            <p:nvPr/>
          </p:nvSpPr>
          <p:spPr bwMode="auto">
            <a:xfrm>
              <a:off x="2566" y="1474"/>
              <a:ext cx="57" cy="58"/>
            </a:xfrm>
            <a:custGeom>
              <a:avLst/>
              <a:gdLst>
                <a:gd name="T0" fmla="*/ 482 w 52"/>
                <a:gd name="T1" fmla="*/ 8211 h 47"/>
                <a:gd name="T2" fmla="*/ 594 w 52"/>
                <a:gd name="T3" fmla="*/ 6037 h 47"/>
                <a:gd name="T4" fmla="*/ 571 w 52"/>
                <a:gd name="T5" fmla="*/ 3964 h 47"/>
                <a:gd name="T6" fmla="*/ 626 w 52"/>
                <a:gd name="T7" fmla="*/ 1385 h 47"/>
                <a:gd name="T8" fmla="*/ 433 w 52"/>
                <a:gd name="T9" fmla="*/ 0 h 47"/>
                <a:gd name="T10" fmla="*/ 207 w 52"/>
                <a:gd name="T11" fmla="*/ 3540 h 47"/>
                <a:gd name="T12" fmla="*/ 5 w 52"/>
                <a:gd name="T13" fmla="*/ 8211 h 47"/>
                <a:gd name="T14" fmla="*/ 0 w 52"/>
                <a:gd name="T15" fmla="*/ 10393 h 47"/>
                <a:gd name="T16" fmla="*/ 137 w 52"/>
                <a:gd name="T17" fmla="*/ 10393 h 47"/>
                <a:gd name="T18" fmla="*/ 374 w 52"/>
                <a:gd name="T19" fmla="*/ 10393 h 47"/>
                <a:gd name="T20" fmla="*/ 395 w 52"/>
                <a:gd name="T21" fmla="*/ 12505 h 47"/>
                <a:gd name="T22" fmla="*/ 433 w 52"/>
                <a:gd name="T23" fmla="*/ 13871 h 47"/>
                <a:gd name="T24" fmla="*/ 482 w 52"/>
                <a:gd name="T25" fmla="*/ 821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39261" name="Freeform 347"/>
            <p:cNvSpPr>
              <a:spLocks/>
            </p:cNvSpPr>
            <p:nvPr/>
          </p:nvSpPr>
          <p:spPr bwMode="auto">
            <a:xfrm>
              <a:off x="2727" y="1447"/>
              <a:ext cx="154" cy="121"/>
            </a:xfrm>
            <a:custGeom>
              <a:avLst/>
              <a:gdLst>
                <a:gd name="T0" fmla="*/ 1100 w 138"/>
                <a:gd name="T1" fmla="*/ 1705 h 97"/>
                <a:gd name="T2" fmla="*/ 1059 w 138"/>
                <a:gd name="T3" fmla="*/ 0 h 97"/>
                <a:gd name="T4" fmla="*/ 686 w 138"/>
                <a:gd name="T5" fmla="*/ 2 h 97"/>
                <a:gd name="T6" fmla="*/ 356 w 138"/>
                <a:gd name="T7" fmla="*/ 2653 h 97"/>
                <a:gd name="T8" fmla="*/ 0 w 138"/>
                <a:gd name="T9" fmla="*/ 4748 h 97"/>
                <a:gd name="T10" fmla="*/ 107 w 138"/>
                <a:gd name="T11" fmla="*/ 6354 h 97"/>
                <a:gd name="T12" fmla="*/ 3 w 138"/>
                <a:gd name="T13" fmla="*/ 7388 h 97"/>
                <a:gd name="T14" fmla="*/ 3 w 138"/>
                <a:gd name="T15" fmla="*/ 13014 h 97"/>
                <a:gd name="T16" fmla="*/ 184 w 138"/>
                <a:gd name="T17" fmla="*/ 20274 h 97"/>
                <a:gd name="T18" fmla="*/ 229 w 138"/>
                <a:gd name="T19" fmla="*/ 25538 h 97"/>
                <a:gd name="T20" fmla="*/ 286 w 138"/>
                <a:gd name="T21" fmla="*/ 25538 h 97"/>
                <a:gd name="T22" fmla="*/ 636 w 138"/>
                <a:gd name="T23" fmla="*/ 27835 h 97"/>
                <a:gd name="T24" fmla="*/ 720 w 138"/>
                <a:gd name="T25" fmla="*/ 30395 h 97"/>
                <a:gd name="T26" fmla="*/ 848 w 138"/>
                <a:gd name="T27" fmla="*/ 29357 h 97"/>
                <a:gd name="T28" fmla="*/ 1059 w 138"/>
                <a:gd name="T29" fmla="*/ 29357 h 97"/>
                <a:gd name="T30" fmla="*/ 1326 w 138"/>
                <a:gd name="T31" fmla="*/ 35233 h 97"/>
                <a:gd name="T32" fmla="*/ 1643 w 138"/>
                <a:gd name="T33" fmla="*/ 35233 h 97"/>
                <a:gd name="T34" fmla="*/ 1706 w 138"/>
                <a:gd name="T35" fmla="*/ 35938 h 97"/>
                <a:gd name="T36" fmla="*/ 1965 w 138"/>
                <a:gd name="T37" fmla="*/ 35938 h 97"/>
                <a:gd name="T38" fmla="*/ 2356 w 138"/>
                <a:gd name="T39" fmla="*/ 37915 h 97"/>
                <a:gd name="T40" fmla="*/ 2383 w 138"/>
                <a:gd name="T41" fmla="*/ 35938 h 97"/>
                <a:gd name="T42" fmla="*/ 2682 w 138"/>
                <a:gd name="T43" fmla="*/ 28611 h 97"/>
                <a:gd name="T44" fmla="*/ 2682 w 138"/>
                <a:gd name="T45" fmla="*/ 25538 h 97"/>
                <a:gd name="T46" fmla="*/ 2504 w 138"/>
                <a:gd name="T47" fmla="*/ 18515 h 97"/>
                <a:gd name="T48" fmla="*/ 2383 w 138"/>
                <a:gd name="T49" fmla="*/ 16253 h 97"/>
                <a:gd name="T50" fmla="*/ 2563 w 138"/>
                <a:gd name="T51" fmla="*/ 12333 h 97"/>
                <a:gd name="T52" fmla="*/ 2356 w 138"/>
                <a:gd name="T53" fmla="*/ 2653 h 97"/>
                <a:gd name="T54" fmla="*/ 1833 w 138"/>
                <a:gd name="T55" fmla="*/ 2653 h 97"/>
                <a:gd name="T56" fmla="*/ 1370 w 138"/>
                <a:gd name="T57" fmla="*/ 1705 h 97"/>
                <a:gd name="T58" fmla="*/ 1100 w 138"/>
                <a:gd name="T59" fmla="*/ 1705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39262" name="Freeform 348"/>
            <p:cNvSpPr>
              <a:spLocks/>
            </p:cNvSpPr>
            <p:nvPr/>
          </p:nvSpPr>
          <p:spPr bwMode="auto">
            <a:xfrm>
              <a:off x="2833" y="1585"/>
              <a:ext cx="152" cy="99"/>
            </a:xfrm>
            <a:custGeom>
              <a:avLst/>
              <a:gdLst>
                <a:gd name="T0" fmla="*/ 2074 w 137"/>
                <a:gd name="T1" fmla="*/ 20244 h 80"/>
                <a:gd name="T2" fmla="*/ 2033 w 137"/>
                <a:gd name="T3" fmla="*/ 24608 h 80"/>
                <a:gd name="T4" fmla="*/ 1614 w 137"/>
                <a:gd name="T5" fmla="*/ 22850 h 80"/>
                <a:gd name="T6" fmla="*/ 1209 w 137"/>
                <a:gd name="T7" fmla="*/ 25319 h 80"/>
                <a:gd name="T8" fmla="*/ 960 w 137"/>
                <a:gd name="T9" fmla="*/ 23948 h 80"/>
                <a:gd name="T10" fmla="*/ 707 w 137"/>
                <a:gd name="T11" fmla="*/ 23948 h 80"/>
                <a:gd name="T12" fmla="*/ 635 w 137"/>
                <a:gd name="T13" fmla="*/ 22457 h 80"/>
                <a:gd name="T14" fmla="*/ 635 w 137"/>
                <a:gd name="T15" fmla="*/ 20244 h 80"/>
                <a:gd name="T16" fmla="*/ 538 w 137"/>
                <a:gd name="T17" fmla="*/ 19126 h 80"/>
                <a:gd name="T18" fmla="*/ 465 w 137"/>
                <a:gd name="T19" fmla="*/ 19126 h 80"/>
                <a:gd name="T20" fmla="*/ 353 w 137"/>
                <a:gd name="T21" fmla="*/ 18465 h 80"/>
                <a:gd name="T22" fmla="*/ 0 w 137"/>
                <a:gd name="T23" fmla="*/ 11915 h 80"/>
                <a:gd name="T24" fmla="*/ 139 w 137"/>
                <a:gd name="T25" fmla="*/ 10493 h 80"/>
                <a:gd name="T26" fmla="*/ 353 w 137"/>
                <a:gd name="T27" fmla="*/ 6253 h 80"/>
                <a:gd name="T28" fmla="*/ 538 w 137"/>
                <a:gd name="T29" fmla="*/ 1523 h 80"/>
                <a:gd name="T30" fmla="*/ 538 w 137"/>
                <a:gd name="T31" fmla="*/ 1523 h 80"/>
                <a:gd name="T32" fmla="*/ 1002 w 137"/>
                <a:gd name="T33" fmla="*/ 2333 h 80"/>
                <a:gd name="T34" fmla="*/ 1398 w 137"/>
                <a:gd name="T35" fmla="*/ 0 h 80"/>
                <a:gd name="T36" fmla="*/ 1398 w 137"/>
                <a:gd name="T37" fmla="*/ 0 h 80"/>
                <a:gd name="T38" fmla="*/ 1614 w 137"/>
                <a:gd name="T39" fmla="*/ 2887 h 80"/>
                <a:gd name="T40" fmla="*/ 1770 w 137"/>
                <a:gd name="T41" fmla="*/ 6772 h 80"/>
                <a:gd name="T42" fmla="*/ 1832 w 137"/>
                <a:gd name="T43" fmla="*/ 11039 h 80"/>
                <a:gd name="T44" fmla="*/ 1911 w 137"/>
                <a:gd name="T45" fmla="*/ 15881 h 80"/>
                <a:gd name="T46" fmla="*/ 2074 w 137"/>
                <a:gd name="T47" fmla="*/ 15881 h 80"/>
                <a:gd name="T48" fmla="*/ 2216 w 137"/>
                <a:gd name="T49" fmla="*/ 16359 h 80"/>
                <a:gd name="T50" fmla="*/ 2270 w 137"/>
                <a:gd name="T51" fmla="*/ 18147 h 80"/>
                <a:gd name="T52" fmla="*/ 2118 w 137"/>
                <a:gd name="T53" fmla="*/ 19126 h 80"/>
                <a:gd name="T54" fmla="*/ 2118 w 137"/>
                <a:gd name="T55" fmla="*/ 18465 h 80"/>
                <a:gd name="T56" fmla="*/ 2074 w 137"/>
                <a:gd name="T57" fmla="*/ 20244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39263" name="Freeform 349"/>
            <p:cNvSpPr>
              <a:spLocks/>
            </p:cNvSpPr>
            <p:nvPr/>
          </p:nvSpPr>
          <p:spPr bwMode="auto">
            <a:xfrm>
              <a:off x="2702" y="1527"/>
              <a:ext cx="102" cy="50"/>
            </a:xfrm>
            <a:custGeom>
              <a:avLst/>
              <a:gdLst>
                <a:gd name="T0" fmla="*/ 2218 w 90"/>
                <a:gd name="T1" fmla="*/ 4288 h 40"/>
                <a:gd name="T2" fmla="*/ 2636 w 90"/>
                <a:gd name="T3" fmla="*/ 10469 h 40"/>
                <a:gd name="T4" fmla="*/ 2636 w 90"/>
                <a:gd name="T5" fmla="*/ 10469 h 40"/>
                <a:gd name="T6" fmla="*/ 2589 w 90"/>
                <a:gd name="T7" fmla="*/ 11656 h 40"/>
                <a:gd name="T8" fmla="*/ 2436 w 90"/>
                <a:gd name="T9" fmla="*/ 12069 h 40"/>
                <a:gd name="T10" fmla="*/ 2436 w 90"/>
                <a:gd name="T11" fmla="*/ 13548 h 40"/>
                <a:gd name="T12" fmla="*/ 2284 w 90"/>
                <a:gd name="T13" fmla="*/ 15086 h 40"/>
                <a:gd name="T14" fmla="*/ 2089 w 90"/>
                <a:gd name="T15" fmla="*/ 15086 h 40"/>
                <a:gd name="T16" fmla="*/ 1947 w 90"/>
                <a:gd name="T17" fmla="*/ 16358 h 40"/>
                <a:gd name="T18" fmla="*/ 1811 w 90"/>
                <a:gd name="T19" fmla="*/ 15086 h 40"/>
                <a:gd name="T20" fmla="*/ 1181 w 90"/>
                <a:gd name="T21" fmla="*/ 14570 h 40"/>
                <a:gd name="T22" fmla="*/ 919 w 90"/>
                <a:gd name="T23" fmla="*/ 16358 h 40"/>
                <a:gd name="T24" fmla="*/ 716 w 90"/>
                <a:gd name="T25" fmla="*/ 15086 h 40"/>
                <a:gd name="T26" fmla="*/ 145 w 90"/>
                <a:gd name="T27" fmla="*/ 7724 h 40"/>
                <a:gd name="T28" fmla="*/ 0 w 90"/>
                <a:gd name="T29" fmla="*/ 5360 h 40"/>
                <a:gd name="T30" fmla="*/ 919 w 90"/>
                <a:gd name="T31" fmla="*/ 0 h 40"/>
                <a:gd name="T32" fmla="*/ 950 w 90"/>
                <a:gd name="T33" fmla="*/ 930 h 40"/>
                <a:gd name="T34" fmla="*/ 1047 w 90"/>
                <a:gd name="T35" fmla="*/ 930 h 40"/>
                <a:gd name="T36" fmla="*/ 1569 w 90"/>
                <a:gd name="T37" fmla="*/ 2744 h 40"/>
                <a:gd name="T38" fmla="*/ 1727 w 90"/>
                <a:gd name="T39" fmla="*/ 5360 h 40"/>
                <a:gd name="T40" fmla="*/ 1896 w 90"/>
                <a:gd name="T41" fmla="*/ 4288 h 40"/>
                <a:gd name="T42" fmla="*/ 2218 w 90"/>
                <a:gd name="T43" fmla="*/ 428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39264" name="Freeform 350"/>
            <p:cNvSpPr>
              <a:spLocks/>
            </p:cNvSpPr>
            <p:nvPr/>
          </p:nvSpPr>
          <p:spPr bwMode="auto">
            <a:xfrm>
              <a:off x="2552" y="1518"/>
              <a:ext cx="58" cy="41"/>
            </a:xfrm>
            <a:custGeom>
              <a:avLst/>
              <a:gdLst>
                <a:gd name="T0" fmla="*/ 229 w 52"/>
                <a:gd name="T1" fmla="*/ 0 h 33"/>
                <a:gd name="T2" fmla="*/ 0 w 52"/>
                <a:gd name="T3" fmla="*/ 1305 h 33"/>
                <a:gd name="T4" fmla="*/ 133 w 52"/>
                <a:gd name="T5" fmla="*/ 3863 h 33"/>
                <a:gd name="T6" fmla="*/ 454 w 52"/>
                <a:gd name="T7" fmla="*/ 8253 h 33"/>
                <a:gd name="T8" fmla="*/ 629 w 52"/>
                <a:gd name="T9" fmla="*/ 7407 h 33"/>
                <a:gd name="T10" fmla="*/ 629 w 52"/>
                <a:gd name="T11" fmla="*/ 8253 h 33"/>
                <a:gd name="T12" fmla="*/ 929 w 52"/>
                <a:gd name="T13" fmla="*/ 11530 h 33"/>
                <a:gd name="T14" fmla="*/ 929 w 52"/>
                <a:gd name="T15" fmla="*/ 9753 h 33"/>
                <a:gd name="T16" fmla="*/ 998 w 52"/>
                <a:gd name="T17" fmla="*/ 7407 h 33"/>
                <a:gd name="T18" fmla="*/ 998 w 52"/>
                <a:gd name="T19" fmla="*/ 3863 h 33"/>
                <a:gd name="T20" fmla="*/ 929 w 52"/>
                <a:gd name="T21" fmla="*/ 3863 h 33"/>
                <a:gd name="T22" fmla="*/ 850 w 52"/>
                <a:gd name="T23" fmla="*/ 2502 h 33"/>
                <a:gd name="T24" fmla="*/ 833 w 52"/>
                <a:gd name="T25" fmla="*/ 0 h 33"/>
                <a:gd name="T26" fmla="*/ 454 w 52"/>
                <a:gd name="T27" fmla="*/ 0 h 33"/>
                <a:gd name="T28" fmla="*/ 229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39265" name="Freeform 351"/>
            <p:cNvSpPr>
              <a:spLocks/>
            </p:cNvSpPr>
            <p:nvPr/>
          </p:nvSpPr>
          <p:spPr bwMode="auto">
            <a:xfrm>
              <a:off x="2606" y="1444"/>
              <a:ext cx="134" cy="159"/>
            </a:xfrm>
            <a:custGeom>
              <a:avLst/>
              <a:gdLst>
                <a:gd name="T0" fmla="*/ 600 w 120"/>
                <a:gd name="T1" fmla="*/ 8349 h 128"/>
                <a:gd name="T2" fmla="*/ 642 w 120"/>
                <a:gd name="T3" fmla="*/ 8349 h 128"/>
                <a:gd name="T4" fmla="*/ 642 w 120"/>
                <a:gd name="T5" fmla="*/ 7705 h 128"/>
                <a:gd name="T6" fmla="*/ 717 w 120"/>
                <a:gd name="T7" fmla="*/ 5914 h 128"/>
                <a:gd name="T8" fmla="*/ 932 w 120"/>
                <a:gd name="T9" fmla="*/ 7705 h 128"/>
                <a:gd name="T10" fmla="*/ 835 w 120"/>
                <a:gd name="T11" fmla="*/ 5914 h 128"/>
                <a:gd name="T12" fmla="*/ 717 w 120"/>
                <a:gd name="T13" fmla="*/ 3507 h 128"/>
                <a:gd name="T14" fmla="*/ 688 w 120"/>
                <a:gd name="T15" fmla="*/ 3507 h 128"/>
                <a:gd name="T16" fmla="*/ 642 w 120"/>
                <a:gd name="T17" fmla="*/ 0 h 128"/>
                <a:gd name="T18" fmla="*/ 858 w 120"/>
                <a:gd name="T19" fmla="*/ 0 h 128"/>
                <a:gd name="T20" fmla="*/ 932 w 120"/>
                <a:gd name="T21" fmla="*/ 0 h 128"/>
                <a:gd name="T22" fmla="*/ 958 w 120"/>
                <a:gd name="T23" fmla="*/ 2823 h 128"/>
                <a:gd name="T24" fmla="*/ 1237 w 120"/>
                <a:gd name="T25" fmla="*/ 3507 h 128"/>
                <a:gd name="T26" fmla="*/ 1237 w 120"/>
                <a:gd name="T27" fmla="*/ 4356 h 128"/>
                <a:gd name="T28" fmla="*/ 1334 w 120"/>
                <a:gd name="T29" fmla="*/ 5411 h 128"/>
                <a:gd name="T30" fmla="*/ 1722 w 120"/>
                <a:gd name="T31" fmla="*/ 2823 h 128"/>
                <a:gd name="T32" fmla="*/ 1722 w 120"/>
                <a:gd name="T33" fmla="*/ 3507 h 128"/>
                <a:gd name="T34" fmla="*/ 2054 w 120"/>
                <a:gd name="T35" fmla="*/ 5411 h 128"/>
                <a:gd name="T36" fmla="*/ 2147 w 120"/>
                <a:gd name="T37" fmla="*/ 5411 h 128"/>
                <a:gd name="T38" fmla="*/ 2200 w 120"/>
                <a:gd name="T39" fmla="*/ 6721 h 128"/>
                <a:gd name="T40" fmla="*/ 2171 w 120"/>
                <a:gd name="T41" fmla="*/ 7705 h 128"/>
                <a:gd name="T42" fmla="*/ 2171 w 120"/>
                <a:gd name="T43" fmla="*/ 12710 h 128"/>
                <a:gd name="T44" fmla="*/ 2317 w 120"/>
                <a:gd name="T45" fmla="*/ 18895 h 128"/>
                <a:gd name="T46" fmla="*/ 2383 w 120"/>
                <a:gd name="T47" fmla="*/ 24243 h 128"/>
                <a:gd name="T48" fmla="*/ 2317 w 120"/>
                <a:gd name="T49" fmla="*/ 23397 h 128"/>
                <a:gd name="T50" fmla="*/ 1722 w 120"/>
                <a:gd name="T51" fmla="*/ 28307 h 128"/>
                <a:gd name="T52" fmla="*/ 1807 w 120"/>
                <a:gd name="T53" fmla="*/ 30114 h 128"/>
                <a:gd name="T54" fmla="*/ 2171 w 120"/>
                <a:gd name="T55" fmla="*/ 36216 h 128"/>
                <a:gd name="T56" fmla="*/ 1944 w 120"/>
                <a:gd name="T57" fmla="*/ 39916 h 128"/>
                <a:gd name="T58" fmla="*/ 1970 w 120"/>
                <a:gd name="T59" fmla="*/ 42975 h 128"/>
                <a:gd name="T60" fmla="*/ 1880 w 120"/>
                <a:gd name="T61" fmla="*/ 44208 h 128"/>
                <a:gd name="T62" fmla="*/ 1559 w 120"/>
                <a:gd name="T63" fmla="*/ 44208 h 128"/>
                <a:gd name="T64" fmla="*/ 1334 w 120"/>
                <a:gd name="T65" fmla="*/ 44208 h 128"/>
                <a:gd name="T66" fmla="*/ 1237 w 120"/>
                <a:gd name="T67" fmla="*/ 44845 h 128"/>
                <a:gd name="T68" fmla="*/ 1041 w 120"/>
                <a:gd name="T69" fmla="*/ 44845 h 128"/>
                <a:gd name="T70" fmla="*/ 795 w 120"/>
                <a:gd name="T71" fmla="*/ 42975 h 128"/>
                <a:gd name="T72" fmla="*/ 458 w 120"/>
                <a:gd name="T73" fmla="*/ 44208 h 128"/>
                <a:gd name="T74" fmla="*/ 600 w 120"/>
                <a:gd name="T75" fmla="*/ 34633 h 128"/>
                <a:gd name="T76" fmla="*/ 169 w 120"/>
                <a:gd name="T77" fmla="*/ 33294 h 128"/>
                <a:gd name="T78" fmla="*/ 135 w 120"/>
                <a:gd name="T79" fmla="*/ 32601 h 128"/>
                <a:gd name="T80" fmla="*/ 135 w 120"/>
                <a:gd name="T81" fmla="*/ 32601 h 128"/>
                <a:gd name="T82" fmla="*/ 4 w 120"/>
                <a:gd name="T83" fmla="*/ 28307 h 128"/>
                <a:gd name="T84" fmla="*/ 4 w 120"/>
                <a:gd name="T85" fmla="*/ 24693 h 128"/>
                <a:gd name="T86" fmla="*/ 0 w 120"/>
                <a:gd name="T87" fmla="*/ 24693 h 128"/>
                <a:gd name="T88" fmla="*/ 4 w 120"/>
                <a:gd name="T89" fmla="*/ 18345 h 128"/>
                <a:gd name="T90" fmla="*/ 285 w 120"/>
                <a:gd name="T91" fmla="*/ 15788 h 128"/>
                <a:gd name="T92" fmla="*/ 211 w 120"/>
                <a:gd name="T93" fmla="*/ 13043 h 128"/>
                <a:gd name="T94" fmla="*/ 318 w 120"/>
                <a:gd name="T95" fmla="*/ 10232 h 128"/>
                <a:gd name="T96" fmla="*/ 285 w 120"/>
                <a:gd name="T97" fmla="*/ 9125 h 128"/>
                <a:gd name="T98" fmla="*/ 318 w 120"/>
                <a:gd name="T99" fmla="*/ 7705 h 128"/>
                <a:gd name="T100" fmla="*/ 600 w 120"/>
                <a:gd name="T101" fmla="*/ 834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39266" name="Freeform 352"/>
            <p:cNvSpPr>
              <a:spLocks/>
            </p:cNvSpPr>
            <p:nvPr/>
          </p:nvSpPr>
          <p:spPr bwMode="auto">
            <a:xfrm>
              <a:off x="2708" y="1450"/>
              <a:ext cx="10" cy="6"/>
            </a:xfrm>
            <a:custGeom>
              <a:avLst/>
              <a:gdLst>
                <a:gd name="T0" fmla="*/ 0 w 9"/>
                <a:gd name="T1" fmla="*/ 642 h 5"/>
                <a:gd name="T2" fmla="*/ 148 w 9"/>
                <a:gd name="T3" fmla="*/ 642 h 5"/>
                <a:gd name="T4" fmla="*/ 4 w 9"/>
                <a:gd name="T5" fmla="*/ 0 h 5"/>
                <a:gd name="T6" fmla="*/ 0 w 9"/>
                <a:gd name="T7" fmla="*/ 642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39267" name="Freeform 353"/>
            <p:cNvSpPr>
              <a:spLocks/>
            </p:cNvSpPr>
            <p:nvPr/>
          </p:nvSpPr>
          <p:spPr bwMode="auto">
            <a:xfrm>
              <a:off x="2606" y="1545"/>
              <a:ext cx="7" cy="14"/>
            </a:xfrm>
            <a:custGeom>
              <a:avLst/>
              <a:gdLst>
                <a:gd name="T0" fmla="*/ 4 w 7"/>
                <a:gd name="T1" fmla="*/ 0 h 12"/>
                <a:gd name="T2" fmla="*/ 0 w 7"/>
                <a:gd name="T3" fmla="*/ 426 h 12"/>
                <a:gd name="T4" fmla="*/ 0 w 7"/>
                <a:gd name="T5" fmla="*/ 775 h 12"/>
                <a:gd name="T6" fmla="*/ 7 w 7"/>
                <a:gd name="T7" fmla="*/ 775 h 12"/>
                <a:gd name="T8" fmla="*/ 7 w 7"/>
                <a:gd name="T9" fmla="*/ 775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39268" name="Freeform 354"/>
            <p:cNvSpPr>
              <a:spLocks/>
            </p:cNvSpPr>
            <p:nvPr/>
          </p:nvSpPr>
          <p:spPr bwMode="auto">
            <a:xfrm>
              <a:off x="2927" y="1573"/>
              <a:ext cx="71" cy="77"/>
            </a:xfrm>
            <a:custGeom>
              <a:avLst/>
              <a:gdLst>
                <a:gd name="T0" fmla="*/ 476 w 62"/>
                <a:gd name="T1" fmla="*/ 0 h 62"/>
                <a:gd name="T2" fmla="*/ 0 w 62"/>
                <a:gd name="T3" fmla="*/ 3501 h 62"/>
                <a:gd name="T4" fmla="*/ 0 w 62"/>
                <a:gd name="T5" fmla="*/ 3501 h 62"/>
                <a:gd name="T6" fmla="*/ 476 w 62"/>
                <a:gd name="T7" fmla="*/ 6706 h 62"/>
                <a:gd name="T8" fmla="*/ 819 w 62"/>
                <a:gd name="T9" fmla="*/ 10980 h 62"/>
                <a:gd name="T10" fmla="*/ 1042 w 62"/>
                <a:gd name="T11" fmla="*/ 15742 h 62"/>
                <a:gd name="T12" fmla="*/ 1230 w 62"/>
                <a:gd name="T13" fmla="*/ 21032 h 62"/>
                <a:gd name="T14" fmla="*/ 1571 w 62"/>
                <a:gd name="T15" fmla="*/ 21032 h 62"/>
                <a:gd name="T16" fmla="*/ 1916 w 62"/>
                <a:gd name="T17" fmla="*/ 21644 h 62"/>
                <a:gd name="T18" fmla="*/ 1916 w 62"/>
                <a:gd name="T19" fmla="*/ 18803 h 62"/>
                <a:gd name="T20" fmla="*/ 2423 w 62"/>
                <a:gd name="T21" fmla="*/ 14931 h 62"/>
                <a:gd name="T22" fmla="*/ 1916 w 62"/>
                <a:gd name="T23" fmla="*/ 11860 h 62"/>
                <a:gd name="T24" fmla="*/ 1461 w 62"/>
                <a:gd name="T25" fmla="*/ 8328 h 62"/>
                <a:gd name="T26" fmla="*/ 1090 w 62"/>
                <a:gd name="T27" fmla="*/ 4348 h 62"/>
                <a:gd name="T28" fmla="*/ 648 w 62"/>
                <a:gd name="T29" fmla="*/ 1043 h 62"/>
                <a:gd name="T30" fmla="*/ 476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39269" name="Freeform 355"/>
            <p:cNvSpPr>
              <a:spLocks/>
            </p:cNvSpPr>
            <p:nvPr/>
          </p:nvSpPr>
          <p:spPr bwMode="auto">
            <a:xfrm>
              <a:off x="2586" y="1126"/>
              <a:ext cx="320" cy="251"/>
            </a:xfrm>
            <a:custGeom>
              <a:avLst/>
              <a:gdLst>
                <a:gd name="T0" fmla="*/ 3466 w 286"/>
                <a:gd name="T1" fmla="*/ 8067 h 203"/>
                <a:gd name="T2" fmla="*/ 3284 w 286"/>
                <a:gd name="T3" fmla="*/ 7075 h 203"/>
                <a:gd name="T4" fmla="*/ 3248 w 286"/>
                <a:gd name="T5" fmla="*/ 8067 h 203"/>
                <a:gd name="T6" fmla="*/ 2992 w 286"/>
                <a:gd name="T7" fmla="*/ 8067 h 203"/>
                <a:gd name="T8" fmla="*/ 2915 w 286"/>
                <a:gd name="T9" fmla="*/ 10816 h 203"/>
                <a:gd name="T10" fmla="*/ 2839 w 286"/>
                <a:gd name="T11" fmla="*/ 12936 h 203"/>
                <a:gd name="T12" fmla="*/ 2605 w 286"/>
                <a:gd name="T13" fmla="*/ 13884 h 203"/>
                <a:gd name="T14" fmla="*/ 2400 w 286"/>
                <a:gd name="T15" fmla="*/ 13884 h 203"/>
                <a:gd name="T16" fmla="*/ 2400 w 286"/>
                <a:gd name="T17" fmla="*/ 15995 h 203"/>
                <a:gd name="T18" fmla="*/ 2267 w 286"/>
                <a:gd name="T19" fmla="*/ 17673 h 203"/>
                <a:gd name="T20" fmla="*/ 2073 w 286"/>
                <a:gd name="T21" fmla="*/ 19777 h 203"/>
                <a:gd name="T22" fmla="*/ 1909 w 286"/>
                <a:gd name="T23" fmla="*/ 22218 h 203"/>
                <a:gd name="T24" fmla="*/ 1770 w 286"/>
                <a:gd name="T25" fmla="*/ 24717 h 203"/>
                <a:gd name="T26" fmla="*/ 1811 w 286"/>
                <a:gd name="T27" fmla="*/ 27472 h 203"/>
                <a:gd name="T28" fmla="*/ 1582 w 286"/>
                <a:gd name="T29" fmla="*/ 30561 h 203"/>
                <a:gd name="T30" fmla="*/ 1223 w 286"/>
                <a:gd name="T31" fmla="*/ 33589 h 203"/>
                <a:gd name="T32" fmla="*/ 1419 w 286"/>
                <a:gd name="T33" fmla="*/ 33968 h 203"/>
                <a:gd name="T34" fmla="*/ 1264 w 286"/>
                <a:gd name="T35" fmla="*/ 35735 h 203"/>
                <a:gd name="T36" fmla="*/ 977 w 286"/>
                <a:gd name="T37" fmla="*/ 35735 h 203"/>
                <a:gd name="T38" fmla="*/ 825 w 286"/>
                <a:gd name="T39" fmla="*/ 38647 h 203"/>
                <a:gd name="T40" fmla="*/ 502 w 286"/>
                <a:gd name="T41" fmla="*/ 38647 h 203"/>
                <a:gd name="T42" fmla="*/ 688 w 286"/>
                <a:gd name="T43" fmla="*/ 39142 h 203"/>
                <a:gd name="T44" fmla="*/ 502 w 286"/>
                <a:gd name="T45" fmla="*/ 42000 h 203"/>
                <a:gd name="T46" fmla="*/ 335 w 286"/>
                <a:gd name="T47" fmla="*/ 42000 h 203"/>
                <a:gd name="T48" fmla="*/ 109 w 286"/>
                <a:gd name="T49" fmla="*/ 42878 h 203"/>
                <a:gd name="T50" fmla="*/ 335 w 286"/>
                <a:gd name="T51" fmla="*/ 44192 h 203"/>
                <a:gd name="T52" fmla="*/ 2 w 286"/>
                <a:gd name="T53" fmla="*/ 46722 h 203"/>
                <a:gd name="T54" fmla="*/ 335 w 286"/>
                <a:gd name="T55" fmla="*/ 46722 h 203"/>
                <a:gd name="T56" fmla="*/ 577 w 286"/>
                <a:gd name="T57" fmla="*/ 48264 h 203"/>
                <a:gd name="T58" fmla="*/ 0 w 286"/>
                <a:gd name="T59" fmla="*/ 48264 h 203"/>
                <a:gd name="T60" fmla="*/ 0 w 286"/>
                <a:gd name="T61" fmla="*/ 49611 h 203"/>
                <a:gd name="T62" fmla="*/ 2 w 286"/>
                <a:gd name="T63" fmla="*/ 51847 h 203"/>
                <a:gd name="T64" fmla="*/ 335 w 286"/>
                <a:gd name="T65" fmla="*/ 50963 h 203"/>
                <a:gd name="T66" fmla="*/ 335 w 286"/>
                <a:gd name="T67" fmla="*/ 50963 h 203"/>
                <a:gd name="T68" fmla="*/ 109 w 286"/>
                <a:gd name="T69" fmla="*/ 55130 h 203"/>
                <a:gd name="T70" fmla="*/ 294 w 286"/>
                <a:gd name="T71" fmla="*/ 55130 h 203"/>
                <a:gd name="T72" fmla="*/ 171 w 286"/>
                <a:gd name="T73" fmla="*/ 58095 h 203"/>
                <a:gd name="T74" fmla="*/ 788 w 286"/>
                <a:gd name="T75" fmla="*/ 62499 h 203"/>
                <a:gd name="T76" fmla="*/ 1419 w 286"/>
                <a:gd name="T77" fmla="*/ 54633 h 203"/>
                <a:gd name="T78" fmla="*/ 1673 w 286"/>
                <a:gd name="T79" fmla="*/ 58095 h 203"/>
                <a:gd name="T80" fmla="*/ 1909 w 286"/>
                <a:gd name="T81" fmla="*/ 48264 h 203"/>
                <a:gd name="T82" fmla="*/ 1770 w 286"/>
                <a:gd name="T83" fmla="*/ 39142 h 203"/>
                <a:gd name="T84" fmla="*/ 2267 w 286"/>
                <a:gd name="T85" fmla="*/ 32433 h 203"/>
                <a:gd name="T86" fmla="*/ 2267 w 286"/>
                <a:gd name="T87" fmla="*/ 23311 h 203"/>
                <a:gd name="T88" fmla="*/ 2685 w 286"/>
                <a:gd name="T89" fmla="*/ 14510 h 203"/>
                <a:gd name="T90" fmla="*/ 3485 w 286"/>
                <a:gd name="T91" fmla="*/ 11735 h 203"/>
                <a:gd name="T92" fmla="*/ 3746 w 286"/>
                <a:gd name="T93" fmla="*/ 8067 h 203"/>
                <a:gd name="T94" fmla="*/ 4600 w 286"/>
                <a:gd name="T95" fmla="*/ 10816 h 203"/>
                <a:gd name="T96" fmla="*/ 5147 w 286"/>
                <a:gd name="T97" fmla="*/ 4267 h 203"/>
                <a:gd name="T98" fmla="*/ 5783 w 286"/>
                <a:gd name="T99" fmla="*/ 7075 h 203"/>
                <a:gd name="T100" fmla="*/ 5816 w 286"/>
                <a:gd name="T101" fmla="*/ 5722 h 203"/>
                <a:gd name="T102" fmla="*/ 5950 w 286"/>
                <a:gd name="T103" fmla="*/ 3743 h 203"/>
                <a:gd name="T104" fmla="*/ 5349 w 286"/>
                <a:gd name="T105" fmla="*/ 2257 h 203"/>
                <a:gd name="T106" fmla="*/ 5265 w 286"/>
                <a:gd name="T107" fmla="*/ 2257 h 203"/>
                <a:gd name="T108" fmla="*/ 5064 w 286"/>
                <a:gd name="T109" fmla="*/ 2 h 203"/>
                <a:gd name="T110" fmla="*/ 4526 w 286"/>
                <a:gd name="T111" fmla="*/ 4267 h 203"/>
                <a:gd name="T112" fmla="*/ 4420 w 286"/>
                <a:gd name="T113" fmla="*/ 2 h 203"/>
                <a:gd name="T114" fmla="*/ 3993 w 286"/>
                <a:gd name="T115" fmla="*/ 4267 h 203"/>
                <a:gd name="T116" fmla="*/ 3885 w 286"/>
                <a:gd name="T117" fmla="*/ 4267 h 203"/>
                <a:gd name="T118" fmla="*/ 3530 w 286"/>
                <a:gd name="T119" fmla="*/ 6524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39270" name="Freeform 356"/>
            <p:cNvSpPr>
              <a:spLocks/>
            </p:cNvSpPr>
            <p:nvPr/>
          </p:nvSpPr>
          <p:spPr bwMode="auto">
            <a:xfrm>
              <a:off x="2637" y="973"/>
              <a:ext cx="119" cy="59"/>
            </a:xfrm>
            <a:custGeom>
              <a:avLst/>
              <a:gdLst>
                <a:gd name="T0" fmla="*/ 599 w 106"/>
                <a:gd name="T1" fmla="*/ 2360 h 47"/>
                <a:gd name="T2" fmla="*/ 272 w 106"/>
                <a:gd name="T3" fmla="*/ 2360 h 47"/>
                <a:gd name="T4" fmla="*/ 0 w 106"/>
                <a:gd name="T5" fmla="*/ 2360 h 47"/>
                <a:gd name="T6" fmla="*/ 2 w 106"/>
                <a:gd name="T7" fmla="*/ 5630 h 47"/>
                <a:gd name="T8" fmla="*/ 272 w 106"/>
                <a:gd name="T9" fmla="*/ 4154 h 47"/>
                <a:gd name="T10" fmla="*/ 272 w 106"/>
                <a:gd name="T11" fmla="*/ 6546 h 47"/>
                <a:gd name="T12" fmla="*/ 120 w 106"/>
                <a:gd name="T13" fmla="*/ 6546 h 47"/>
                <a:gd name="T14" fmla="*/ 354 w 106"/>
                <a:gd name="T15" fmla="*/ 8871 h 47"/>
                <a:gd name="T16" fmla="*/ 631 w 106"/>
                <a:gd name="T17" fmla="*/ 11136 h 47"/>
                <a:gd name="T18" fmla="*/ 795 w 106"/>
                <a:gd name="T19" fmla="*/ 9475 h 47"/>
                <a:gd name="T20" fmla="*/ 950 w 106"/>
                <a:gd name="T21" fmla="*/ 7359 h 47"/>
                <a:gd name="T22" fmla="*/ 1037 w 106"/>
                <a:gd name="T23" fmla="*/ 8871 h 47"/>
                <a:gd name="T24" fmla="*/ 1307 w 106"/>
                <a:gd name="T25" fmla="*/ 7359 h 47"/>
                <a:gd name="T26" fmla="*/ 1334 w 106"/>
                <a:gd name="T27" fmla="*/ 9475 h 47"/>
                <a:gd name="T28" fmla="*/ 754 w 106"/>
                <a:gd name="T29" fmla="*/ 11894 h 47"/>
                <a:gd name="T30" fmla="*/ 708 w 106"/>
                <a:gd name="T31" fmla="*/ 12945 h 47"/>
                <a:gd name="T32" fmla="*/ 1334 w 106"/>
                <a:gd name="T33" fmla="*/ 12945 h 47"/>
                <a:gd name="T34" fmla="*/ 1067 w 106"/>
                <a:gd name="T35" fmla="*/ 14558 h 47"/>
                <a:gd name="T36" fmla="*/ 1221 w 106"/>
                <a:gd name="T37" fmla="*/ 14931 h 47"/>
                <a:gd name="T38" fmla="*/ 795 w 106"/>
                <a:gd name="T39" fmla="*/ 16250 h 47"/>
                <a:gd name="T40" fmla="*/ 1221 w 106"/>
                <a:gd name="T41" fmla="*/ 18526 h 47"/>
                <a:gd name="T42" fmla="*/ 1467 w 106"/>
                <a:gd name="T43" fmla="*/ 21854 h 47"/>
                <a:gd name="T44" fmla="*/ 1498 w 106"/>
                <a:gd name="T45" fmla="*/ 19666 h 47"/>
                <a:gd name="T46" fmla="*/ 1728 w 106"/>
                <a:gd name="T47" fmla="*/ 14931 h 47"/>
                <a:gd name="T48" fmla="*/ 1827 w 106"/>
                <a:gd name="T49" fmla="*/ 11894 h 47"/>
                <a:gd name="T50" fmla="*/ 1888 w 106"/>
                <a:gd name="T51" fmla="*/ 11136 h 47"/>
                <a:gd name="T52" fmla="*/ 2398 w 106"/>
                <a:gd name="T53" fmla="*/ 7359 h 47"/>
                <a:gd name="T54" fmla="*/ 1785 w 106"/>
                <a:gd name="T55" fmla="*/ 5630 h 47"/>
                <a:gd name="T56" fmla="*/ 1728 w 106"/>
                <a:gd name="T57" fmla="*/ 3309 h 47"/>
                <a:gd name="T58" fmla="*/ 1539 w 106"/>
                <a:gd name="T59" fmla="*/ 3309 h 47"/>
                <a:gd name="T60" fmla="*/ 1498 w 106"/>
                <a:gd name="T61" fmla="*/ 2360 h 47"/>
                <a:gd name="T62" fmla="*/ 1221 w 106"/>
                <a:gd name="T63" fmla="*/ 0 h 47"/>
                <a:gd name="T64" fmla="*/ 1221 w 106"/>
                <a:gd name="T65" fmla="*/ 6546 h 47"/>
                <a:gd name="T66" fmla="*/ 863 w 106"/>
                <a:gd name="T67" fmla="*/ 1193 h 47"/>
                <a:gd name="T68" fmla="*/ 708 w 106"/>
                <a:gd name="T69" fmla="*/ 3309 h 47"/>
                <a:gd name="T70" fmla="*/ 543 w 106"/>
                <a:gd name="T71" fmla="*/ 3309 h 47"/>
                <a:gd name="T72" fmla="*/ 599 w 106"/>
                <a:gd name="T73" fmla="*/ 236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39271" name="Freeform 357"/>
            <p:cNvSpPr>
              <a:spLocks/>
            </p:cNvSpPr>
            <p:nvPr/>
          </p:nvSpPr>
          <p:spPr bwMode="auto">
            <a:xfrm>
              <a:off x="2716" y="967"/>
              <a:ext cx="97" cy="18"/>
            </a:xfrm>
            <a:custGeom>
              <a:avLst/>
              <a:gdLst>
                <a:gd name="T0" fmla="*/ 702 w 87"/>
                <a:gd name="T1" fmla="*/ 4234 h 14"/>
                <a:gd name="T2" fmla="*/ 280 w 87"/>
                <a:gd name="T3" fmla="*/ 1992 h 14"/>
                <a:gd name="T4" fmla="*/ 130 w 87"/>
                <a:gd name="T5" fmla="*/ 4234 h 14"/>
                <a:gd name="T6" fmla="*/ 0 w 87"/>
                <a:gd name="T7" fmla="*/ 4234 h 14"/>
                <a:gd name="T8" fmla="*/ 0 w 87"/>
                <a:gd name="T9" fmla="*/ 6057 h 14"/>
                <a:gd name="T10" fmla="*/ 670 w 87"/>
                <a:gd name="T11" fmla="*/ 8999 h 14"/>
                <a:gd name="T12" fmla="*/ 353 w 87"/>
                <a:gd name="T13" fmla="*/ 10013 h 14"/>
                <a:gd name="T14" fmla="*/ 843 w 87"/>
                <a:gd name="T15" fmla="*/ 12492 h 14"/>
                <a:gd name="T16" fmla="*/ 1438 w 87"/>
                <a:gd name="T17" fmla="*/ 10013 h 14"/>
                <a:gd name="T18" fmla="*/ 1632 w 87"/>
                <a:gd name="T19" fmla="*/ 6057 h 14"/>
                <a:gd name="T20" fmla="*/ 1504 w 87"/>
                <a:gd name="T21" fmla="*/ 4234 h 14"/>
                <a:gd name="T22" fmla="*/ 973 w 87"/>
                <a:gd name="T23" fmla="*/ 1992 h 14"/>
                <a:gd name="T24" fmla="*/ 873 w 87"/>
                <a:gd name="T25" fmla="*/ 1992 h 14"/>
                <a:gd name="T26" fmla="*/ 783 w 87"/>
                <a:gd name="T27" fmla="*/ 0 h 14"/>
                <a:gd name="T28" fmla="*/ 756 w 87"/>
                <a:gd name="T29" fmla="*/ 1992 h 14"/>
                <a:gd name="T30" fmla="*/ 702 w 87"/>
                <a:gd name="T31" fmla="*/ 4234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39272" name="Freeform 358"/>
            <p:cNvSpPr>
              <a:spLocks/>
            </p:cNvSpPr>
            <p:nvPr/>
          </p:nvSpPr>
          <p:spPr bwMode="auto">
            <a:xfrm>
              <a:off x="2751" y="1006"/>
              <a:ext cx="47" cy="11"/>
            </a:xfrm>
            <a:custGeom>
              <a:avLst/>
              <a:gdLst>
                <a:gd name="T0" fmla="*/ 690 w 42"/>
                <a:gd name="T1" fmla="*/ 1965 h 9"/>
                <a:gd name="T2" fmla="*/ 410 w 42"/>
                <a:gd name="T3" fmla="*/ 1965 h 9"/>
                <a:gd name="T4" fmla="*/ 4 w 42"/>
                <a:gd name="T5" fmla="*/ 1965 h 9"/>
                <a:gd name="T6" fmla="*/ 186 w 42"/>
                <a:gd name="T7" fmla="*/ 2 h 9"/>
                <a:gd name="T8" fmla="*/ 0 w 42"/>
                <a:gd name="T9" fmla="*/ 0 h 9"/>
                <a:gd name="T10" fmla="*/ 526 w 42"/>
                <a:gd name="T11" fmla="*/ 0 h 9"/>
                <a:gd name="T12" fmla="*/ 873 w 42"/>
                <a:gd name="T13" fmla="*/ 1077 h 9"/>
                <a:gd name="T14" fmla="*/ 690 w 42"/>
                <a:gd name="T15" fmla="*/ 1965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39273" name="Freeform 359"/>
            <p:cNvSpPr>
              <a:spLocks/>
            </p:cNvSpPr>
            <p:nvPr/>
          </p:nvSpPr>
          <p:spPr bwMode="auto">
            <a:xfrm>
              <a:off x="2711" y="1167"/>
              <a:ext cx="16" cy="8"/>
            </a:xfrm>
            <a:custGeom>
              <a:avLst/>
              <a:gdLst>
                <a:gd name="T0" fmla="*/ 243 w 14"/>
                <a:gd name="T1" fmla="*/ 0 h 7"/>
                <a:gd name="T2" fmla="*/ 2 w 14"/>
                <a:gd name="T3" fmla="*/ 186 h 7"/>
                <a:gd name="T4" fmla="*/ 0 w 14"/>
                <a:gd name="T5" fmla="*/ 243 h 7"/>
                <a:gd name="T6" fmla="*/ 186 w 14"/>
                <a:gd name="T7" fmla="*/ 186 h 7"/>
                <a:gd name="T8" fmla="*/ 363 w 14"/>
                <a:gd name="T9" fmla="*/ 243 h 7"/>
                <a:gd name="T10" fmla="*/ 514 w 14"/>
                <a:gd name="T11" fmla="*/ 0 h 7"/>
                <a:gd name="T12" fmla="*/ 363 w 14"/>
                <a:gd name="T13" fmla="*/ 2 h 7"/>
                <a:gd name="T14" fmla="*/ 243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39274" name="Freeform 360"/>
            <p:cNvSpPr>
              <a:spLocks/>
            </p:cNvSpPr>
            <p:nvPr/>
          </p:nvSpPr>
          <p:spPr bwMode="auto">
            <a:xfrm>
              <a:off x="2780" y="1143"/>
              <a:ext cx="166" cy="199"/>
            </a:xfrm>
            <a:custGeom>
              <a:avLst/>
              <a:gdLst>
                <a:gd name="T0" fmla="*/ 2314 w 149"/>
                <a:gd name="T1" fmla="*/ 26514 h 161"/>
                <a:gd name="T2" fmla="*/ 2219 w 149"/>
                <a:gd name="T3" fmla="*/ 24533 h 161"/>
                <a:gd name="T4" fmla="*/ 2219 w 149"/>
                <a:gd name="T5" fmla="*/ 20265 h 161"/>
                <a:gd name="T6" fmla="*/ 1916 w 149"/>
                <a:gd name="T7" fmla="*/ 15300 h 161"/>
                <a:gd name="T8" fmla="*/ 2084 w 149"/>
                <a:gd name="T9" fmla="*/ 12176 h 161"/>
                <a:gd name="T10" fmla="*/ 1788 w 149"/>
                <a:gd name="T11" fmla="*/ 8682 h 161"/>
                <a:gd name="T12" fmla="*/ 1752 w 149"/>
                <a:gd name="T13" fmla="*/ 5683 h 161"/>
                <a:gd name="T14" fmla="*/ 1752 w 149"/>
                <a:gd name="T15" fmla="*/ 5217 h 161"/>
                <a:gd name="T16" fmla="*/ 1752 w 149"/>
                <a:gd name="T17" fmla="*/ 2235 h 161"/>
                <a:gd name="T18" fmla="*/ 1412 w 149"/>
                <a:gd name="T19" fmla="*/ 0 h 161"/>
                <a:gd name="T20" fmla="*/ 1090 w 149"/>
                <a:gd name="T21" fmla="*/ 2235 h 161"/>
                <a:gd name="T22" fmla="*/ 1021 w 149"/>
                <a:gd name="T23" fmla="*/ 5683 h 161"/>
                <a:gd name="T24" fmla="*/ 921 w 149"/>
                <a:gd name="T25" fmla="*/ 6448 h 161"/>
                <a:gd name="T26" fmla="*/ 609 w 149"/>
                <a:gd name="T27" fmla="*/ 6448 h 161"/>
                <a:gd name="T28" fmla="*/ 391 w 149"/>
                <a:gd name="T29" fmla="*/ 5683 h 161"/>
                <a:gd name="T30" fmla="*/ 126 w 149"/>
                <a:gd name="T31" fmla="*/ 3720 h 161"/>
                <a:gd name="T32" fmla="*/ 0 w 149"/>
                <a:gd name="T33" fmla="*/ 5217 h 161"/>
                <a:gd name="T34" fmla="*/ 609 w 149"/>
                <a:gd name="T35" fmla="*/ 9446 h 161"/>
                <a:gd name="T36" fmla="*/ 834 w 149"/>
                <a:gd name="T37" fmla="*/ 15873 h 161"/>
                <a:gd name="T38" fmla="*/ 921 w 149"/>
                <a:gd name="T39" fmla="*/ 20265 h 161"/>
                <a:gd name="T40" fmla="*/ 1035 w 149"/>
                <a:gd name="T41" fmla="*/ 19619 h 161"/>
                <a:gd name="T42" fmla="*/ 1143 w 149"/>
                <a:gd name="T43" fmla="*/ 21095 h 161"/>
                <a:gd name="T44" fmla="*/ 1214 w 149"/>
                <a:gd name="T45" fmla="*/ 24533 h 161"/>
                <a:gd name="T46" fmla="*/ 834 w 149"/>
                <a:gd name="T47" fmla="*/ 28891 h 161"/>
                <a:gd name="T48" fmla="*/ 635 w 149"/>
                <a:gd name="T49" fmla="*/ 31770 h 161"/>
                <a:gd name="T50" fmla="*/ 486 w 149"/>
                <a:gd name="T51" fmla="*/ 33297 h 161"/>
                <a:gd name="T52" fmla="*/ 512 w 149"/>
                <a:gd name="T53" fmla="*/ 38962 h 161"/>
                <a:gd name="T54" fmla="*/ 547 w 149"/>
                <a:gd name="T55" fmla="*/ 44933 h 161"/>
                <a:gd name="T56" fmla="*/ 834 w 149"/>
                <a:gd name="T57" fmla="*/ 46326 h 161"/>
                <a:gd name="T58" fmla="*/ 834 w 149"/>
                <a:gd name="T59" fmla="*/ 46758 h 161"/>
                <a:gd name="T60" fmla="*/ 957 w 149"/>
                <a:gd name="T61" fmla="*/ 46758 h 161"/>
                <a:gd name="T62" fmla="*/ 1035 w 149"/>
                <a:gd name="T63" fmla="*/ 49237 h 161"/>
                <a:gd name="T64" fmla="*/ 1090 w 149"/>
                <a:gd name="T65" fmla="*/ 48158 h 161"/>
                <a:gd name="T66" fmla="*/ 1666 w 149"/>
                <a:gd name="T67" fmla="*/ 46326 h 161"/>
                <a:gd name="T68" fmla="*/ 1788 w 149"/>
                <a:gd name="T69" fmla="*/ 45371 h 161"/>
                <a:gd name="T70" fmla="*/ 2084 w 149"/>
                <a:gd name="T71" fmla="*/ 45371 h 161"/>
                <a:gd name="T72" fmla="*/ 2272 w 149"/>
                <a:gd name="T73" fmla="*/ 42539 h 161"/>
                <a:gd name="T74" fmla="*/ 2441 w 149"/>
                <a:gd name="T75" fmla="*/ 39835 h 161"/>
                <a:gd name="T76" fmla="*/ 2578 w 149"/>
                <a:gd name="T77" fmla="*/ 37049 h 161"/>
                <a:gd name="T78" fmla="*/ 2754 w 149"/>
                <a:gd name="T79" fmla="*/ 33745 h 161"/>
                <a:gd name="T80" fmla="*/ 2346 w 149"/>
                <a:gd name="T81" fmla="*/ 30323 h 161"/>
                <a:gd name="T82" fmla="*/ 2441 w 149"/>
                <a:gd name="T83" fmla="*/ 28891 h 161"/>
                <a:gd name="T84" fmla="*/ 2314 w 149"/>
                <a:gd name="T85" fmla="*/ 26514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39275" name="Freeform 361"/>
            <p:cNvSpPr>
              <a:spLocks/>
            </p:cNvSpPr>
            <p:nvPr/>
          </p:nvSpPr>
          <p:spPr bwMode="auto">
            <a:xfrm>
              <a:off x="2664" y="1605"/>
              <a:ext cx="2" cy="6"/>
            </a:xfrm>
            <a:custGeom>
              <a:avLst/>
              <a:gdLst>
                <a:gd name="T0" fmla="*/ 0 w 2"/>
                <a:gd name="T1" fmla="*/ 0 h 5"/>
                <a:gd name="T2" fmla="*/ 0 w 2"/>
                <a:gd name="T3" fmla="*/ 642 h 5"/>
                <a:gd name="T4" fmla="*/ 2 w 2"/>
                <a:gd name="T5" fmla="*/ 642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39276" name="Freeform 362"/>
            <p:cNvSpPr>
              <a:spLocks/>
            </p:cNvSpPr>
            <p:nvPr/>
          </p:nvSpPr>
          <p:spPr bwMode="auto">
            <a:xfrm>
              <a:off x="2664" y="1570"/>
              <a:ext cx="118" cy="53"/>
            </a:xfrm>
            <a:custGeom>
              <a:avLst/>
              <a:gdLst>
                <a:gd name="T0" fmla="*/ 669 w 106"/>
                <a:gd name="T1" fmla="*/ 10114 h 43"/>
                <a:gd name="T2" fmla="*/ 434 w 106"/>
                <a:gd name="T3" fmla="*/ 10718 h 43"/>
                <a:gd name="T4" fmla="*/ 255 w 106"/>
                <a:gd name="T5" fmla="*/ 10114 h 43"/>
                <a:gd name="T6" fmla="*/ 2 w 106"/>
                <a:gd name="T7" fmla="*/ 9509 h 43"/>
                <a:gd name="T8" fmla="*/ 0 w 106"/>
                <a:gd name="T9" fmla="*/ 8696 h 43"/>
                <a:gd name="T10" fmla="*/ 0 w 106"/>
                <a:gd name="T11" fmla="*/ 7941 h 43"/>
                <a:gd name="T12" fmla="*/ 0 w 106"/>
                <a:gd name="T13" fmla="*/ 7252 h 43"/>
                <a:gd name="T14" fmla="*/ 149 w 106"/>
                <a:gd name="T15" fmla="*/ 7252 h 43"/>
                <a:gd name="T16" fmla="*/ 185 w 106"/>
                <a:gd name="T17" fmla="*/ 7252 h 43"/>
                <a:gd name="T18" fmla="*/ 284 w 106"/>
                <a:gd name="T19" fmla="*/ 6918 h 43"/>
                <a:gd name="T20" fmla="*/ 501 w 106"/>
                <a:gd name="T21" fmla="*/ 6918 h 43"/>
                <a:gd name="T22" fmla="*/ 809 w 106"/>
                <a:gd name="T23" fmla="*/ 6918 h 43"/>
                <a:gd name="T24" fmla="*/ 901 w 106"/>
                <a:gd name="T25" fmla="*/ 5884 h 43"/>
                <a:gd name="T26" fmla="*/ 838 w 106"/>
                <a:gd name="T27" fmla="*/ 3343 h 43"/>
                <a:gd name="T28" fmla="*/ 1061 w 106"/>
                <a:gd name="T29" fmla="*/ 2 h 43"/>
                <a:gd name="T30" fmla="*/ 1181 w 106"/>
                <a:gd name="T31" fmla="*/ 1361 h 43"/>
                <a:gd name="T32" fmla="*/ 1345 w 106"/>
                <a:gd name="T33" fmla="*/ 0 h 43"/>
                <a:gd name="T34" fmla="*/ 1754 w 106"/>
                <a:gd name="T35" fmla="*/ 2 h 43"/>
                <a:gd name="T36" fmla="*/ 1909 w 106"/>
                <a:gd name="T37" fmla="*/ 4774 h 43"/>
                <a:gd name="T38" fmla="*/ 1832 w 106"/>
                <a:gd name="T39" fmla="*/ 5884 h 43"/>
                <a:gd name="T40" fmla="*/ 1777 w 106"/>
                <a:gd name="T41" fmla="*/ 6918 h 43"/>
                <a:gd name="T42" fmla="*/ 1704 w 106"/>
                <a:gd name="T43" fmla="*/ 9509 h 43"/>
                <a:gd name="T44" fmla="*/ 1666 w 106"/>
                <a:gd name="T45" fmla="*/ 10114 h 43"/>
                <a:gd name="T46" fmla="*/ 1181 w 106"/>
                <a:gd name="T47" fmla="*/ 12064 h 43"/>
                <a:gd name="T48" fmla="*/ 1061 w 106"/>
                <a:gd name="T49" fmla="*/ 11152 h 43"/>
                <a:gd name="T50" fmla="*/ 669 w 106"/>
                <a:gd name="T51" fmla="*/ 10114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39277" name="Freeform 363"/>
            <p:cNvSpPr>
              <a:spLocks/>
            </p:cNvSpPr>
            <p:nvPr/>
          </p:nvSpPr>
          <p:spPr bwMode="auto">
            <a:xfrm>
              <a:off x="2763" y="1650"/>
              <a:ext cx="63" cy="58"/>
            </a:xfrm>
            <a:custGeom>
              <a:avLst/>
              <a:gdLst>
                <a:gd name="T0" fmla="*/ 767 w 57"/>
                <a:gd name="T1" fmla="*/ 2109 h 47"/>
                <a:gd name="T2" fmla="*/ 767 w 57"/>
                <a:gd name="T3" fmla="*/ 2603 h 47"/>
                <a:gd name="T4" fmla="*/ 767 w 57"/>
                <a:gd name="T5" fmla="*/ 3540 h 47"/>
                <a:gd name="T6" fmla="*/ 721 w 57"/>
                <a:gd name="T7" fmla="*/ 3964 h 47"/>
                <a:gd name="T8" fmla="*/ 721 w 57"/>
                <a:gd name="T9" fmla="*/ 4892 h 47"/>
                <a:gd name="T10" fmla="*/ 767 w 57"/>
                <a:gd name="T11" fmla="*/ 4892 h 47"/>
                <a:gd name="T12" fmla="*/ 848 w 57"/>
                <a:gd name="T13" fmla="*/ 6037 h 47"/>
                <a:gd name="T14" fmla="*/ 767 w 57"/>
                <a:gd name="T15" fmla="*/ 7144 h 47"/>
                <a:gd name="T16" fmla="*/ 848 w 57"/>
                <a:gd name="T17" fmla="*/ 7450 h 47"/>
                <a:gd name="T18" fmla="*/ 848 w 57"/>
                <a:gd name="T19" fmla="*/ 9108 h 47"/>
                <a:gd name="T20" fmla="*/ 721 w 57"/>
                <a:gd name="T21" fmla="*/ 9793 h 47"/>
                <a:gd name="T22" fmla="*/ 767 w 57"/>
                <a:gd name="T23" fmla="*/ 10133 h 47"/>
                <a:gd name="T24" fmla="*/ 747 w 57"/>
                <a:gd name="T25" fmla="*/ 10133 h 47"/>
                <a:gd name="T26" fmla="*/ 721 w 57"/>
                <a:gd name="T27" fmla="*/ 10133 h 47"/>
                <a:gd name="T28" fmla="*/ 676 w 57"/>
                <a:gd name="T29" fmla="*/ 11419 h 47"/>
                <a:gd name="T30" fmla="*/ 652 w 57"/>
                <a:gd name="T31" fmla="*/ 11419 h 47"/>
                <a:gd name="T32" fmla="*/ 676 w 57"/>
                <a:gd name="T33" fmla="*/ 13871 h 47"/>
                <a:gd name="T34" fmla="*/ 652 w 57"/>
                <a:gd name="T35" fmla="*/ 13871 h 47"/>
                <a:gd name="T36" fmla="*/ 567 w 57"/>
                <a:gd name="T37" fmla="*/ 13218 h 47"/>
                <a:gd name="T38" fmla="*/ 537 w 57"/>
                <a:gd name="T39" fmla="*/ 12505 h 47"/>
                <a:gd name="T40" fmla="*/ 464 w 57"/>
                <a:gd name="T41" fmla="*/ 11419 h 47"/>
                <a:gd name="T42" fmla="*/ 464 w 57"/>
                <a:gd name="T43" fmla="*/ 11419 h 47"/>
                <a:gd name="T44" fmla="*/ 360 w 57"/>
                <a:gd name="T45" fmla="*/ 10133 h 47"/>
                <a:gd name="T46" fmla="*/ 360 w 57"/>
                <a:gd name="T47" fmla="*/ 9793 h 47"/>
                <a:gd name="T48" fmla="*/ 326 w 57"/>
                <a:gd name="T49" fmla="*/ 9108 h 47"/>
                <a:gd name="T50" fmla="*/ 139 w 57"/>
                <a:gd name="T51" fmla="*/ 6037 h 47"/>
                <a:gd name="T52" fmla="*/ 139 w 57"/>
                <a:gd name="T53" fmla="*/ 5392 h 47"/>
                <a:gd name="T54" fmla="*/ 114 w 57"/>
                <a:gd name="T55" fmla="*/ 5392 h 47"/>
                <a:gd name="T56" fmla="*/ 84 w 57"/>
                <a:gd name="T57" fmla="*/ 2603 h 47"/>
                <a:gd name="T58" fmla="*/ 0 w 57"/>
                <a:gd name="T59" fmla="*/ 2603 h 47"/>
                <a:gd name="T60" fmla="*/ 0 w 57"/>
                <a:gd name="T61" fmla="*/ 0 h 47"/>
                <a:gd name="T62" fmla="*/ 84 w 57"/>
                <a:gd name="T63" fmla="*/ 0 h 47"/>
                <a:gd name="T64" fmla="*/ 139 w 57"/>
                <a:gd name="T65" fmla="*/ 1385 h 47"/>
                <a:gd name="T66" fmla="*/ 170 w 57"/>
                <a:gd name="T67" fmla="*/ 0 h 47"/>
                <a:gd name="T68" fmla="*/ 254 w 57"/>
                <a:gd name="T69" fmla="*/ 0 h 47"/>
                <a:gd name="T70" fmla="*/ 326 w 57"/>
                <a:gd name="T71" fmla="*/ 0 h 47"/>
                <a:gd name="T72" fmla="*/ 464 w 57"/>
                <a:gd name="T73" fmla="*/ 1385 h 47"/>
                <a:gd name="T74" fmla="*/ 513 w 57"/>
                <a:gd name="T75" fmla="*/ 0 h 47"/>
                <a:gd name="T76" fmla="*/ 513 w 57"/>
                <a:gd name="T77" fmla="*/ 2 h 47"/>
                <a:gd name="T78" fmla="*/ 537 w 57"/>
                <a:gd name="T79" fmla="*/ 2 h 47"/>
                <a:gd name="T80" fmla="*/ 612 w 57"/>
                <a:gd name="T81" fmla="*/ 2 h 47"/>
                <a:gd name="T82" fmla="*/ 612 w 57"/>
                <a:gd name="T83" fmla="*/ 2 h 47"/>
                <a:gd name="T84" fmla="*/ 676 w 57"/>
                <a:gd name="T85" fmla="*/ 1385 h 47"/>
                <a:gd name="T86" fmla="*/ 721 w 57"/>
                <a:gd name="T87" fmla="*/ 2109 h 47"/>
                <a:gd name="T88" fmla="*/ 767 w 57"/>
                <a:gd name="T89" fmla="*/ 2109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39278" name="Freeform 364"/>
            <p:cNvSpPr>
              <a:spLocks/>
            </p:cNvSpPr>
            <p:nvPr/>
          </p:nvSpPr>
          <p:spPr bwMode="auto">
            <a:xfrm>
              <a:off x="2731" y="1620"/>
              <a:ext cx="91" cy="79"/>
            </a:xfrm>
            <a:custGeom>
              <a:avLst/>
              <a:gdLst>
                <a:gd name="T0" fmla="*/ 2364 w 80"/>
                <a:gd name="T1" fmla="*/ 8548 h 64"/>
                <a:gd name="T2" fmla="*/ 2424 w 80"/>
                <a:gd name="T3" fmla="*/ 9173 h 64"/>
                <a:gd name="T4" fmla="*/ 2424 w 80"/>
                <a:gd name="T5" fmla="*/ 7528 h 64"/>
                <a:gd name="T6" fmla="*/ 2594 w 80"/>
                <a:gd name="T7" fmla="*/ 7173 h 64"/>
                <a:gd name="T8" fmla="*/ 2594 w 80"/>
                <a:gd name="T9" fmla="*/ 7173 h 64"/>
                <a:gd name="T10" fmla="*/ 2424 w 80"/>
                <a:gd name="T11" fmla="*/ 6445 h 64"/>
                <a:gd name="T12" fmla="*/ 2364 w 80"/>
                <a:gd name="T13" fmla="*/ 6445 h 64"/>
                <a:gd name="T14" fmla="*/ 2424 w 80"/>
                <a:gd name="T15" fmla="*/ 6445 h 64"/>
                <a:gd name="T16" fmla="*/ 2364 w 80"/>
                <a:gd name="T17" fmla="*/ 5408 h 64"/>
                <a:gd name="T18" fmla="*/ 2290 w 80"/>
                <a:gd name="T19" fmla="*/ 3549 h 64"/>
                <a:gd name="T20" fmla="*/ 1627 w 80"/>
                <a:gd name="T21" fmla="*/ 3549 h 64"/>
                <a:gd name="T22" fmla="*/ 1241 w 80"/>
                <a:gd name="T23" fmla="*/ 0 h 64"/>
                <a:gd name="T24" fmla="*/ 1241 w 80"/>
                <a:gd name="T25" fmla="*/ 917 h 64"/>
                <a:gd name="T26" fmla="*/ 1160 w 80"/>
                <a:gd name="T27" fmla="*/ 917 h 64"/>
                <a:gd name="T28" fmla="*/ 984 w 80"/>
                <a:gd name="T29" fmla="*/ 1397 h 64"/>
                <a:gd name="T30" fmla="*/ 897 w 80"/>
                <a:gd name="T31" fmla="*/ 1397 h 64"/>
                <a:gd name="T32" fmla="*/ 854 w 80"/>
                <a:gd name="T33" fmla="*/ 1397 h 64"/>
                <a:gd name="T34" fmla="*/ 854 w 80"/>
                <a:gd name="T35" fmla="*/ 2875 h 64"/>
                <a:gd name="T36" fmla="*/ 854 w 80"/>
                <a:gd name="T37" fmla="*/ 3549 h 64"/>
                <a:gd name="T38" fmla="*/ 897 w 80"/>
                <a:gd name="T39" fmla="*/ 4003 h 64"/>
                <a:gd name="T40" fmla="*/ 854 w 80"/>
                <a:gd name="T41" fmla="*/ 4003 h 64"/>
                <a:gd name="T42" fmla="*/ 668 w 80"/>
                <a:gd name="T43" fmla="*/ 4941 h 64"/>
                <a:gd name="T44" fmla="*/ 668 w 80"/>
                <a:gd name="T45" fmla="*/ 4941 h 64"/>
                <a:gd name="T46" fmla="*/ 668 w 80"/>
                <a:gd name="T47" fmla="*/ 6445 h 64"/>
                <a:gd name="T48" fmla="*/ 536 w 80"/>
                <a:gd name="T49" fmla="*/ 6445 h 64"/>
                <a:gd name="T50" fmla="*/ 448 w 80"/>
                <a:gd name="T51" fmla="*/ 5408 h 64"/>
                <a:gd name="T52" fmla="*/ 448 w 80"/>
                <a:gd name="T53" fmla="*/ 5408 h 64"/>
                <a:gd name="T54" fmla="*/ 394 w 80"/>
                <a:gd name="T55" fmla="*/ 4941 h 64"/>
                <a:gd name="T56" fmla="*/ 320 w 80"/>
                <a:gd name="T57" fmla="*/ 6445 h 64"/>
                <a:gd name="T58" fmla="*/ 2 w 80"/>
                <a:gd name="T59" fmla="*/ 6445 h 64"/>
                <a:gd name="T60" fmla="*/ 0 w 80"/>
                <a:gd name="T61" fmla="*/ 5408 h 64"/>
                <a:gd name="T62" fmla="*/ 2 w 80"/>
                <a:gd name="T63" fmla="*/ 7173 h 64"/>
                <a:gd name="T64" fmla="*/ 168 w 80"/>
                <a:gd name="T65" fmla="*/ 8548 h 64"/>
                <a:gd name="T66" fmla="*/ 320 w 80"/>
                <a:gd name="T67" fmla="*/ 7173 h 64"/>
                <a:gd name="T68" fmla="*/ 610 w 80"/>
                <a:gd name="T69" fmla="*/ 12556 h 64"/>
                <a:gd name="T70" fmla="*/ 760 w 80"/>
                <a:gd name="T71" fmla="*/ 14089 h 64"/>
                <a:gd name="T72" fmla="*/ 1241 w 80"/>
                <a:gd name="T73" fmla="*/ 16258 h 64"/>
                <a:gd name="T74" fmla="*/ 1714 w 80"/>
                <a:gd name="T75" fmla="*/ 18912 h 64"/>
                <a:gd name="T76" fmla="*/ 1851 w 80"/>
                <a:gd name="T77" fmla="*/ 18912 h 64"/>
                <a:gd name="T78" fmla="*/ 1873 w 80"/>
                <a:gd name="T79" fmla="*/ 18912 h 64"/>
                <a:gd name="T80" fmla="*/ 1873 w 80"/>
                <a:gd name="T81" fmla="*/ 18912 h 64"/>
                <a:gd name="T82" fmla="*/ 1647 w 80"/>
                <a:gd name="T83" fmla="*/ 17391 h 64"/>
                <a:gd name="T84" fmla="*/ 1647 w 80"/>
                <a:gd name="T85" fmla="*/ 16652 h 64"/>
                <a:gd name="T86" fmla="*/ 1627 w 80"/>
                <a:gd name="T87" fmla="*/ 16258 h 64"/>
                <a:gd name="T88" fmla="*/ 1241 w 80"/>
                <a:gd name="T89" fmla="*/ 13265 h 64"/>
                <a:gd name="T90" fmla="*/ 1241 w 80"/>
                <a:gd name="T91" fmla="*/ 12556 h 64"/>
                <a:gd name="T92" fmla="*/ 1160 w 80"/>
                <a:gd name="T93" fmla="*/ 12556 h 64"/>
                <a:gd name="T94" fmla="*/ 1091 w 80"/>
                <a:gd name="T95" fmla="*/ 9821 h 64"/>
                <a:gd name="T96" fmla="*/ 897 w 80"/>
                <a:gd name="T97" fmla="*/ 9821 h 64"/>
                <a:gd name="T98" fmla="*/ 897 w 80"/>
                <a:gd name="T99" fmla="*/ 7173 h 64"/>
                <a:gd name="T100" fmla="*/ 1091 w 80"/>
                <a:gd name="T101" fmla="*/ 7173 h 64"/>
                <a:gd name="T102" fmla="*/ 1241 w 80"/>
                <a:gd name="T103" fmla="*/ 8548 h 64"/>
                <a:gd name="T104" fmla="*/ 1273 w 80"/>
                <a:gd name="T105" fmla="*/ 7173 h 64"/>
                <a:gd name="T106" fmla="*/ 1446 w 80"/>
                <a:gd name="T107" fmla="*/ 7173 h 64"/>
                <a:gd name="T108" fmla="*/ 1627 w 80"/>
                <a:gd name="T109" fmla="*/ 7173 h 64"/>
                <a:gd name="T110" fmla="*/ 1873 w 80"/>
                <a:gd name="T111" fmla="*/ 8548 h 64"/>
                <a:gd name="T112" fmla="*/ 2013 w 80"/>
                <a:gd name="T113" fmla="*/ 7173 h 64"/>
                <a:gd name="T114" fmla="*/ 2013 w 80"/>
                <a:gd name="T115" fmla="*/ 7528 h 64"/>
                <a:gd name="T116" fmla="*/ 2078 w 80"/>
                <a:gd name="T117" fmla="*/ 7528 h 64"/>
                <a:gd name="T118" fmla="*/ 2218 w 80"/>
                <a:gd name="T119" fmla="*/ 7528 h 64"/>
                <a:gd name="T120" fmla="*/ 2218 w 80"/>
                <a:gd name="T121" fmla="*/ 7528 h 64"/>
                <a:gd name="T122" fmla="*/ 2364 w 80"/>
                <a:gd name="T123" fmla="*/ 8548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39279" name="Freeform 365"/>
            <p:cNvSpPr>
              <a:spLocks/>
            </p:cNvSpPr>
            <p:nvPr/>
          </p:nvSpPr>
          <p:spPr bwMode="auto">
            <a:xfrm>
              <a:off x="2788" y="1699"/>
              <a:ext cx="22" cy="13"/>
            </a:xfrm>
            <a:custGeom>
              <a:avLst/>
              <a:gdLst>
                <a:gd name="T0" fmla="*/ 63 w 21"/>
                <a:gd name="T1" fmla="*/ 12128 h 10"/>
                <a:gd name="T2" fmla="*/ 69 w 21"/>
                <a:gd name="T3" fmla="*/ 8700 h 10"/>
                <a:gd name="T4" fmla="*/ 54 w 21"/>
                <a:gd name="T5" fmla="*/ 6692 h 10"/>
                <a:gd name="T6" fmla="*/ 50 w 21"/>
                <a:gd name="T7" fmla="*/ 3960 h 10"/>
                <a:gd name="T8" fmla="*/ 9 w 21"/>
                <a:gd name="T9" fmla="*/ 0 h 10"/>
                <a:gd name="T10" fmla="*/ 7 w 21"/>
                <a:gd name="T11" fmla="*/ 0 h 10"/>
                <a:gd name="T12" fmla="*/ 0 w 21"/>
                <a:gd name="T13" fmla="*/ 0 h 10"/>
                <a:gd name="T14" fmla="*/ 63 w 21"/>
                <a:gd name="T15" fmla="*/ 12128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39280" name="Freeform 366"/>
            <p:cNvSpPr>
              <a:spLocks/>
            </p:cNvSpPr>
            <p:nvPr/>
          </p:nvSpPr>
          <p:spPr bwMode="auto">
            <a:xfrm>
              <a:off x="2441" y="1523"/>
              <a:ext cx="198" cy="189"/>
            </a:xfrm>
            <a:custGeom>
              <a:avLst/>
              <a:gdLst>
                <a:gd name="T0" fmla="*/ 3618 w 177"/>
                <a:gd name="T1" fmla="*/ 43551 h 152"/>
                <a:gd name="T2" fmla="*/ 3618 w 177"/>
                <a:gd name="T3" fmla="*/ 45840 h 152"/>
                <a:gd name="T4" fmla="*/ 3567 w 177"/>
                <a:gd name="T5" fmla="*/ 45840 h 152"/>
                <a:gd name="T6" fmla="*/ 3498 w 177"/>
                <a:gd name="T7" fmla="*/ 45840 h 152"/>
                <a:gd name="T8" fmla="*/ 3498 w 177"/>
                <a:gd name="T9" fmla="*/ 46690 h 152"/>
                <a:gd name="T10" fmla="*/ 3250 w 177"/>
                <a:gd name="T11" fmla="*/ 50049 h 152"/>
                <a:gd name="T12" fmla="*/ 2851 w 177"/>
                <a:gd name="T13" fmla="*/ 48521 h 152"/>
                <a:gd name="T14" fmla="*/ 2775 w 177"/>
                <a:gd name="T15" fmla="*/ 47483 h 152"/>
                <a:gd name="T16" fmla="*/ 2751 w 177"/>
                <a:gd name="T17" fmla="*/ 48521 h 152"/>
                <a:gd name="T18" fmla="*/ 2479 w 177"/>
                <a:gd name="T19" fmla="*/ 48521 h 152"/>
                <a:gd name="T20" fmla="*/ 2279 w 177"/>
                <a:gd name="T21" fmla="*/ 50049 h 152"/>
                <a:gd name="T22" fmla="*/ 2279 w 177"/>
                <a:gd name="T23" fmla="*/ 54484 h 152"/>
                <a:gd name="T24" fmla="*/ 1888 w 177"/>
                <a:gd name="T25" fmla="*/ 53498 h 152"/>
                <a:gd name="T26" fmla="*/ 1888 w 177"/>
                <a:gd name="T27" fmla="*/ 53498 h 152"/>
                <a:gd name="T28" fmla="*/ 1785 w 177"/>
                <a:gd name="T29" fmla="*/ 53498 h 152"/>
                <a:gd name="T30" fmla="*/ 1020 w 177"/>
                <a:gd name="T31" fmla="*/ 50049 h 152"/>
                <a:gd name="T32" fmla="*/ 815 w 177"/>
                <a:gd name="T33" fmla="*/ 48521 h 152"/>
                <a:gd name="T34" fmla="*/ 974 w 177"/>
                <a:gd name="T35" fmla="*/ 45181 h 152"/>
                <a:gd name="T36" fmla="*/ 1020 w 177"/>
                <a:gd name="T37" fmla="*/ 39991 h 152"/>
                <a:gd name="T38" fmla="*/ 1020 w 177"/>
                <a:gd name="T39" fmla="*/ 35579 h 152"/>
                <a:gd name="T40" fmla="*/ 1205 w 177"/>
                <a:gd name="T41" fmla="*/ 38187 h 152"/>
                <a:gd name="T42" fmla="*/ 1020 w 177"/>
                <a:gd name="T43" fmla="*/ 33034 h 152"/>
                <a:gd name="T44" fmla="*/ 1078 w 177"/>
                <a:gd name="T45" fmla="*/ 31511 h 152"/>
                <a:gd name="T46" fmla="*/ 912 w 177"/>
                <a:gd name="T47" fmla="*/ 29649 h 152"/>
                <a:gd name="T48" fmla="*/ 782 w 177"/>
                <a:gd name="T49" fmla="*/ 25342 h 152"/>
                <a:gd name="T50" fmla="*/ 815 w 177"/>
                <a:gd name="T51" fmla="*/ 23660 h 152"/>
                <a:gd name="T52" fmla="*/ 688 w 177"/>
                <a:gd name="T53" fmla="*/ 22834 h 152"/>
                <a:gd name="T54" fmla="*/ 500 w 177"/>
                <a:gd name="T55" fmla="*/ 22210 h 152"/>
                <a:gd name="T56" fmla="*/ 238 w 177"/>
                <a:gd name="T57" fmla="*/ 20381 h 152"/>
                <a:gd name="T58" fmla="*/ 2 w 177"/>
                <a:gd name="T59" fmla="*/ 19856 h 152"/>
                <a:gd name="T60" fmla="*/ 109 w 177"/>
                <a:gd name="T61" fmla="*/ 17862 h 152"/>
                <a:gd name="T62" fmla="*/ 136 w 177"/>
                <a:gd name="T63" fmla="*/ 17373 h 152"/>
                <a:gd name="T64" fmla="*/ 0 w 177"/>
                <a:gd name="T65" fmla="*/ 17373 h 152"/>
                <a:gd name="T66" fmla="*/ 329 w 177"/>
                <a:gd name="T67" fmla="*/ 14365 h 152"/>
                <a:gd name="T68" fmla="*/ 577 w 177"/>
                <a:gd name="T69" fmla="*/ 15303 h 152"/>
                <a:gd name="T70" fmla="*/ 912 w 177"/>
                <a:gd name="T71" fmla="*/ 15303 h 152"/>
                <a:gd name="T72" fmla="*/ 815 w 177"/>
                <a:gd name="T73" fmla="*/ 9291 h 152"/>
                <a:gd name="T74" fmla="*/ 912 w 177"/>
                <a:gd name="T75" fmla="*/ 8526 h 152"/>
                <a:gd name="T76" fmla="*/ 1020 w 177"/>
                <a:gd name="T77" fmla="*/ 11237 h 152"/>
                <a:gd name="T78" fmla="*/ 1509 w 177"/>
                <a:gd name="T79" fmla="*/ 10487 h 152"/>
                <a:gd name="T80" fmla="*/ 1412 w 177"/>
                <a:gd name="T81" fmla="*/ 10487 h 152"/>
                <a:gd name="T82" fmla="*/ 1767 w 177"/>
                <a:gd name="T83" fmla="*/ 6009 h 152"/>
                <a:gd name="T84" fmla="*/ 1785 w 177"/>
                <a:gd name="T85" fmla="*/ 1626 h 152"/>
                <a:gd name="T86" fmla="*/ 2037 w 177"/>
                <a:gd name="T87" fmla="*/ 0 h 152"/>
                <a:gd name="T88" fmla="*/ 2212 w 177"/>
                <a:gd name="T89" fmla="*/ 2514 h 152"/>
                <a:gd name="T90" fmla="*/ 2544 w 177"/>
                <a:gd name="T91" fmla="*/ 6857 h 152"/>
                <a:gd name="T92" fmla="*/ 2751 w 177"/>
                <a:gd name="T93" fmla="*/ 6009 h 152"/>
                <a:gd name="T94" fmla="*/ 2751 w 177"/>
                <a:gd name="T95" fmla="*/ 6857 h 152"/>
                <a:gd name="T96" fmla="*/ 3005 w 177"/>
                <a:gd name="T97" fmla="*/ 10487 h 152"/>
                <a:gd name="T98" fmla="*/ 3184 w 177"/>
                <a:gd name="T99" fmla="*/ 10487 h 152"/>
                <a:gd name="T100" fmla="*/ 3234 w 177"/>
                <a:gd name="T101" fmla="*/ 11237 h 152"/>
                <a:gd name="T102" fmla="*/ 3636 w 177"/>
                <a:gd name="T103" fmla="*/ 13040 h 152"/>
                <a:gd name="T104" fmla="*/ 3498 w 177"/>
                <a:gd name="T105" fmla="*/ 22210 h 152"/>
                <a:gd name="T106" fmla="*/ 3470 w 177"/>
                <a:gd name="T107" fmla="*/ 22834 h 152"/>
                <a:gd name="T108" fmla="*/ 3355 w 177"/>
                <a:gd name="T109" fmla="*/ 23660 h 152"/>
                <a:gd name="T110" fmla="*/ 3104 w 177"/>
                <a:gd name="T111" fmla="*/ 29649 h 152"/>
                <a:gd name="T112" fmla="*/ 3250 w 177"/>
                <a:gd name="T113" fmla="*/ 29223 h 152"/>
                <a:gd name="T114" fmla="*/ 3436 w 177"/>
                <a:gd name="T115" fmla="*/ 32279 h 152"/>
                <a:gd name="T116" fmla="*/ 3436 w 177"/>
                <a:gd name="T117" fmla="*/ 35025 h 152"/>
                <a:gd name="T118" fmla="*/ 3355 w 177"/>
                <a:gd name="T119" fmla="*/ 37104 h 152"/>
                <a:gd name="T120" fmla="*/ 3355 w 177"/>
                <a:gd name="T121" fmla="*/ 39181 h 152"/>
                <a:gd name="T122" fmla="*/ 3355 w 177"/>
                <a:gd name="T123" fmla="*/ 41528 h 152"/>
                <a:gd name="T124" fmla="*/ 3618 w 177"/>
                <a:gd name="T125" fmla="*/ 43551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39281" name="Freeform 367"/>
            <p:cNvSpPr>
              <a:spLocks/>
            </p:cNvSpPr>
            <p:nvPr/>
          </p:nvSpPr>
          <p:spPr bwMode="auto">
            <a:xfrm>
              <a:off x="2655" y="1703"/>
              <a:ext cx="13" cy="28"/>
            </a:xfrm>
            <a:custGeom>
              <a:avLst/>
              <a:gdLst>
                <a:gd name="T0" fmla="*/ 75 w 12"/>
                <a:gd name="T1" fmla="*/ 4614 h 23"/>
                <a:gd name="T2" fmla="*/ 3 w 12"/>
                <a:gd name="T3" fmla="*/ 4282 h 23"/>
                <a:gd name="T4" fmla="*/ 0 w 12"/>
                <a:gd name="T5" fmla="*/ 1725 h 23"/>
                <a:gd name="T6" fmla="*/ 75 w 12"/>
                <a:gd name="T7" fmla="*/ 0 h 23"/>
                <a:gd name="T8" fmla="*/ 102 w 12"/>
                <a:gd name="T9" fmla="*/ 1725 h 23"/>
                <a:gd name="T10" fmla="*/ 75 w 12"/>
                <a:gd name="T11" fmla="*/ 4614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39282" name="Freeform 368"/>
            <p:cNvSpPr>
              <a:spLocks/>
            </p:cNvSpPr>
            <p:nvPr/>
          </p:nvSpPr>
          <p:spPr bwMode="auto">
            <a:xfrm>
              <a:off x="2768" y="1583"/>
              <a:ext cx="102" cy="52"/>
            </a:xfrm>
            <a:custGeom>
              <a:avLst/>
              <a:gdLst>
                <a:gd name="T0" fmla="*/ 647 w 92"/>
                <a:gd name="T1" fmla="*/ 13340 h 42"/>
                <a:gd name="T2" fmla="*/ 308 w 92"/>
                <a:gd name="T3" fmla="*/ 13340 h 42"/>
                <a:gd name="T4" fmla="*/ 113 w 92"/>
                <a:gd name="T5" fmla="*/ 9642 h 42"/>
                <a:gd name="T6" fmla="*/ 2 w 92"/>
                <a:gd name="T7" fmla="*/ 9016 h 42"/>
                <a:gd name="T8" fmla="*/ 0 w 92"/>
                <a:gd name="T9" fmla="*/ 8446 h 42"/>
                <a:gd name="T10" fmla="*/ 2 w 92"/>
                <a:gd name="T11" fmla="*/ 7282 h 42"/>
                <a:gd name="T12" fmla="*/ 113 w 92"/>
                <a:gd name="T13" fmla="*/ 4450 h 42"/>
                <a:gd name="T14" fmla="*/ 139 w 92"/>
                <a:gd name="T15" fmla="*/ 3594 h 42"/>
                <a:gd name="T16" fmla="*/ 234 w 92"/>
                <a:gd name="T17" fmla="*/ 2345 h 42"/>
                <a:gd name="T18" fmla="*/ 308 w 92"/>
                <a:gd name="T19" fmla="*/ 2345 h 42"/>
                <a:gd name="T20" fmla="*/ 572 w 92"/>
                <a:gd name="T21" fmla="*/ 2345 h 42"/>
                <a:gd name="T22" fmla="*/ 912 w 92"/>
                <a:gd name="T23" fmla="*/ 0 h 42"/>
                <a:gd name="T24" fmla="*/ 1305 w 92"/>
                <a:gd name="T25" fmla="*/ 0 h 42"/>
                <a:gd name="T26" fmla="*/ 1496 w 92"/>
                <a:gd name="T27" fmla="*/ 2345 h 42"/>
                <a:gd name="T28" fmla="*/ 1305 w 92"/>
                <a:gd name="T29" fmla="*/ 6822 h 42"/>
                <a:gd name="T30" fmla="*/ 1098 w 92"/>
                <a:gd name="T31" fmla="*/ 11163 h 42"/>
                <a:gd name="T32" fmla="*/ 958 w 92"/>
                <a:gd name="T33" fmla="*/ 12947 h 42"/>
                <a:gd name="T34" fmla="*/ 647 w 92"/>
                <a:gd name="T35" fmla="*/ 1334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39283" name="Freeform 369" descr="Large checker board"/>
            <p:cNvSpPr>
              <a:spLocks/>
            </p:cNvSpPr>
            <p:nvPr/>
          </p:nvSpPr>
          <p:spPr bwMode="auto">
            <a:xfrm>
              <a:off x="2884" y="1011"/>
              <a:ext cx="2095" cy="718"/>
            </a:xfrm>
            <a:custGeom>
              <a:avLst/>
              <a:gdLst>
                <a:gd name="T0" fmla="*/ 32789 w 1874"/>
                <a:gd name="T1" fmla="*/ 41663 h 579"/>
                <a:gd name="T2" fmla="*/ 29716 w 1874"/>
                <a:gd name="T3" fmla="*/ 33270 h 579"/>
                <a:gd name="T4" fmla="*/ 26812 w 1874"/>
                <a:gd name="T5" fmla="*/ 27104 h 579"/>
                <a:gd name="T6" fmla="*/ 24662 w 1874"/>
                <a:gd name="T7" fmla="*/ 23618 h 579"/>
                <a:gd name="T8" fmla="*/ 23908 w 1874"/>
                <a:gd name="T9" fmla="*/ 27104 h 579"/>
                <a:gd name="T10" fmla="*/ 21655 w 1874"/>
                <a:gd name="T11" fmla="*/ 24892 h 579"/>
                <a:gd name="T12" fmla="*/ 17961 w 1874"/>
                <a:gd name="T13" fmla="*/ 17166 h 579"/>
                <a:gd name="T14" fmla="*/ 17603 w 1874"/>
                <a:gd name="T15" fmla="*/ 9988 h 579"/>
                <a:gd name="T16" fmla="*/ 15677 w 1874"/>
                <a:gd name="T17" fmla="*/ 5280 h 579"/>
                <a:gd name="T18" fmla="*/ 14190 w 1874"/>
                <a:gd name="T19" fmla="*/ 6495 h 579"/>
                <a:gd name="T20" fmla="*/ 12051 w 1874"/>
                <a:gd name="T21" fmla="*/ 13377 h 579"/>
                <a:gd name="T22" fmla="*/ 11420 w 1874"/>
                <a:gd name="T23" fmla="*/ 24576 h 579"/>
                <a:gd name="T24" fmla="*/ 12051 w 1874"/>
                <a:gd name="T25" fmla="*/ 27104 h 579"/>
                <a:gd name="T26" fmla="*/ 10331 w 1874"/>
                <a:gd name="T27" fmla="*/ 29023 h 579"/>
                <a:gd name="T28" fmla="*/ 11109 w 1874"/>
                <a:gd name="T29" fmla="*/ 40060 h 579"/>
                <a:gd name="T30" fmla="*/ 10957 w 1874"/>
                <a:gd name="T31" fmla="*/ 47033 h 579"/>
                <a:gd name="T32" fmla="*/ 10331 w 1874"/>
                <a:gd name="T33" fmla="*/ 51162 h 579"/>
                <a:gd name="T34" fmla="*/ 8636 w 1874"/>
                <a:gd name="T35" fmla="*/ 21857 h 579"/>
                <a:gd name="T36" fmla="*/ 9396 w 1874"/>
                <a:gd name="T37" fmla="*/ 41663 h 579"/>
                <a:gd name="T38" fmla="*/ 7260 w 1874"/>
                <a:gd name="T39" fmla="*/ 44631 h 579"/>
                <a:gd name="T40" fmla="*/ 5964 w 1874"/>
                <a:gd name="T41" fmla="*/ 41257 h 579"/>
                <a:gd name="T42" fmla="*/ 3953 w 1874"/>
                <a:gd name="T43" fmla="*/ 48643 h 579"/>
                <a:gd name="T44" fmla="*/ 3660 w 1874"/>
                <a:gd name="T45" fmla="*/ 54134 h 579"/>
                <a:gd name="T46" fmla="*/ 2630 w 1874"/>
                <a:gd name="T47" fmla="*/ 66904 h 579"/>
                <a:gd name="T48" fmla="*/ 1115 w 1874"/>
                <a:gd name="T49" fmla="*/ 51162 h 579"/>
                <a:gd name="T50" fmla="*/ 965 w 1874"/>
                <a:gd name="T51" fmla="*/ 41257 h 579"/>
                <a:gd name="T52" fmla="*/ 236 w 1874"/>
                <a:gd name="T53" fmla="*/ 38278 h 579"/>
                <a:gd name="T54" fmla="*/ 771 w 1874"/>
                <a:gd name="T55" fmla="*/ 66904 h 579"/>
                <a:gd name="T56" fmla="*/ 577 w 1874"/>
                <a:gd name="T57" fmla="*/ 85885 h 579"/>
                <a:gd name="T58" fmla="*/ 1145 w 1874"/>
                <a:gd name="T59" fmla="*/ 111753 h 579"/>
                <a:gd name="T60" fmla="*/ 3077 w 1874"/>
                <a:gd name="T61" fmla="*/ 137578 h 579"/>
                <a:gd name="T62" fmla="*/ 4163 w 1874"/>
                <a:gd name="T63" fmla="*/ 162836 h 579"/>
                <a:gd name="T64" fmla="*/ 4230 w 1874"/>
                <a:gd name="T65" fmla="*/ 176089 h 579"/>
                <a:gd name="T66" fmla="*/ 7554 w 1874"/>
                <a:gd name="T67" fmla="*/ 193166 h 579"/>
                <a:gd name="T68" fmla="*/ 7350 w 1874"/>
                <a:gd name="T69" fmla="*/ 166108 h 579"/>
                <a:gd name="T70" fmla="*/ 7112 w 1874"/>
                <a:gd name="T71" fmla="*/ 135331 h 579"/>
                <a:gd name="T72" fmla="*/ 9746 w 1874"/>
                <a:gd name="T73" fmla="*/ 131312 h 579"/>
                <a:gd name="T74" fmla="*/ 11817 w 1874"/>
                <a:gd name="T75" fmla="*/ 114074 h 579"/>
                <a:gd name="T76" fmla="*/ 13988 w 1874"/>
                <a:gd name="T77" fmla="*/ 122174 h 579"/>
                <a:gd name="T78" fmla="*/ 16890 w 1874"/>
                <a:gd name="T79" fmla="*/ 145675 h 579"/>
                <a:gd name="T80" fmla="*/ 19488 w 1874"/>
                <a:gd name="T81" fmla="*/ 143383 h 579"/>
                <a:gd name="T82" fmla="*/ 21904 w 1874"/>
                <a:gd name="T83" fmla="*/ 143383 h 579"/>
                <a:gd name="T84" fmla="*/ 25470 w 1874"/>
                <a:gd name="T85" fmla="*/ 144856 h 579"/>
                <a:gd name="T86" fmla="*/ 26475 w 1874"/>
                <a:gd name="T87" fmla="*/ 125189 h 579"/>
                <a:gd name="T88" fmla="*/ 29879 w 1874"/>
                <a:gd name="T89" fmla="*/ 151017 h 579"/>
                <a:gd name="T90" fmla="*/ 31137 w 1874"/>
                <a:gd name="T91" fmla="*/ 180425 h 579"/>
                <a:gd name="T92" fmla="*/ 31716 w 1874"/>
                <a:gd name="T93" fmla="*/ 186046 h 579"/>
                <a:gd name="T94" fmla="*/ 32458 w 1874"/>
                <a:gd name="T95" fmla="*/ 149781 h 579"/>
                <a:gd name="T96" fmla="*/ 30574 w 1874"/>
                <a:gd name="T97" fmla="*/ 119807 h 579"/>
                <a:gd name="T98" fmla="*/ 29716 w 1874"/>
                <a:gd name="T99" fmla="*/ 107733 h 579"/>
                <a:gd name="T100" fmla="*/ 30924 w 1874"/>
                <a:gd name="T101" fmla="*/ 91565 h 579"/>
                <a:gd name="T102" fmla="*/ 32809 w 1874"/>
                <a:gd name="T103" fmla="*/ 92920 h 579"/>
                <a:gd name="T104" fmla="*/ 33729 w 1874"/>
                <a:gd name="T105" fmla="*/ 82899 h 579"/>
                <a:gd name="T106" fmla="*/ 34361 w 1874"/>
                <a:gd name="T107" fmla="*/ 75700 h 579"/>
                <a:gd name="T108" fmla="*/ 34361 w 1874"/>
                <a:gd name="T109" fmla="*/ 105542 h 579"/>
                <a:gd name="T110" fmla="*/ 36470 w 1874"/>
                <a:gd name="T111" fmla="*/ 126189 h 579"/>
                <a:gd name="T112" fmla="*/ 36470 w 1874"/>
                <a:gd name="T113" fmla="*/ 110016 h 579"/>
                <a:gd name="T114" fmla="*/ 35456 w 1874"/>
                <a:gd name="T115" fmla="*/ 88718 h 579"/>
                <a:gd name="T116" fmla="*/ 36902 w 1874"/>
                <a:gd name="T117" fmla="*/ 82899 h 579"/>
                <a:gd name="T118" fmla="*/ 37797 w 1874"/>
                <a:gd name="T119" fmla="*/ 72326 h 579"/>
                <a:gd name="T120" fmla="*/ 36097 w 1874"/>
                <a:gd name="T121" fmla="*/ 51162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9284" name="Freeform 370" descr="Large checker board"/>
            <p:cNvSpPr>
              <a:spLocks/>
            </p:cNvSpPr>
            <p:nvPr/>
          </p:nvSpPr>
          <p:spPr bwMode="auto">
            <a:xfrm>
              <a:off x="4622" y="1454"/>
              <a:ext cx="145" cy="178"/>
            </a:xfrm>
            <a:custGeom>
              <a:avLst/>
              <a:gdLst>
                <a:gd name="T0" fmla="*/ 2164 w 130"/>
                <a:gd name="T1" fmla="*/ 30364 h 144"/>
                <a:gd name="T2" fmla="*/ 1836 w 130"/>
                <a:gd name="T3" fmla="*/ 26133 h 144"/>
                <a:gd name="T4" fmla="*/ 1544 w 130"/>
                <a:gd name="T5" fmla="*/ 20924 h 144"/>
                <a:gd name="T6" fmla="*/ 1179 w 130"/>
                <a:gd name="T7" fmla="*/ 16662 h 144"/>
                <a:gd name="T8" fmla="*/ 833 w 130"/>
                <a:gd name="T9" fmla="*/ 12239 h 144"/>
                <a:gd name="T10" fmla="*/ 783 w 130"/>
                <a:gd name="T11" fmla="*/ 10198 h 144"/>
                <a:gd name="T12" fmla="*/ 434 w 130"/>
                <a:gd name="T13" fmla="*/ 5003 h 144"/>
                <a:gd name="T14" fmla="*/ 3 w 130"/>
                <a:gd name="T15" fmla="*/ 0 h 144"/>
                <a:gd name="T16" fmla="*/ 0 w 130"/>
                <a:gd name="T17" fmla="*/ 2 h 144"/>
                <a:gd name="T18" fmla="*/ 284 w 130"/>
                <a:gd name="T19" fmla="*/ 4241 h 144"/>
                <a:gd name="T20" fmla="*/ 284 w 130"/>
                <a:gd name="T21" fmla="*/ 5003 h 144"/>
                <a:gd name="T22" fmla="*/ 106 w 130"/>
                <a:gd name="T23" fmla="*/ 5399 h 144"/>
                <a:gd name="T24" fmla="*/ 434 w 130"/>
                <a:gd name="T25" fmla="*/ 10198 h 144"/>
                <a:gd name="T26" fmla="*/ 683 w 130"/>
                <a:gd name="T27" fmla="*/ 15129 h 144"/>
                <a:gd name="T28" fmla="*/ 948 w 130"/>
                <a:gd name="T29" fmla="*/ 19261 h 144"/>
                <a:gd name="T30" fmla="*/ 1179 w 130"/>
                <a:gd name="T31" fmla="*/ 24564 h 144"/>
                <a:gd name="T32" fmla="*/ 1436 w 130"/>
                <a:gd name="T33" fmla="*/ 29431 h 144"/>
                <a:gd name="T34" fmla="*/ 1636 w 130"/>
                <a:gd name="T35" fmla="*/ 33783 h 144"/>
                <a:gd name="T36" fmla="*/ 1836 w 130"/>
                <a:gd name="T37" fmla="*/ 38900 h 144"/>
                <a:gd name="T38" fmla="*/ 2091 w 130"/>
                <a:gd name="T39" fmla="*/ 43998 h 144"/>
                <a:gd name="T40" fmla="*/ 2125 w 130"/>
                <a:gd name="T41" fmla="*/ 43998 h 144"/>
                <a:gd name="T42" fmla="*/ 2125 w 130"/>
                <a:gd name="T43" fmla="*/ 40101 h 144"/>
                <a:gd name="T44" fmla="*/ 2352 w 130"/>
                <a:gd name="T45" fmla="*/ 42570 h 144"/>
                <a:gd name="T46" fmla="*/ 2482 w 130"/>
                <a:gd name="T47" fmla="*/ 43998 h 144"/>
                <a:gd name="T48" fmla="*/ 2307 w 130"/>
                <a:gd name="T49" fmla="*/ 40101 h 144"/>
                <a:gd name="T50" fmla="*/ 1787 w 130"/>
                <a:gd name="T51" fmla="*/ 33783 h 144"/>
                <a:gd name="T52" fmla="*/ 1636 w 130"/>
                <a:gd name="T53" fmla="*/ 26571 h 144"/>
                <a:gd name="T54" fmla="*/ 1787 w 130"/>
                <a:gd name="T55" fmla="*/ 26571 h 144"/>
                <a:gd name="T56" fmla="*/ 2091 w 130"/>
                <a:gd name="T57" fmla="*/ 28725 h 144"/>
                <a:gd name="T58" fmla="*/ 2164 w 130"/>
                <a:gd name="T59" fmla="*/ 30364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9285" name="Freeform 371"/>
            <p:cNvSpPr>
              <a:spLocks/>
            </p:cNvSpPr>
            <p:nvPr/>
          </p:nvSpPr>
          <p:spPr bwMode="auto">
            <a:xfrm>
              <a:off x="3163" y="1023"/>
              <a:ext cx="149" cy="62"/>
            </a:xfrm>
            <a:custGeom>
              <a:avLst/>
              <a:gdLst>
                <a:gd name="T0" fmla="*/ 2372 w 134"/>
                <a:gd name="T1" fmla="*/ 2 h 50"/>
                <a:gd name="T2" fmla="*/ 2188 w 134"/>
                <a:gd name="T3" fmla="*/ 3406 h 50"/>
                <a:gd name="T4" fmla="*/ 1667 w 134"/>
                <a:gd name="T5" fmla="*/ 6494 h 50"/>
                <a:gd name="T6" fmla="*/ 1142 w 134"/>
                <a:gd name="T7" fmla="*/ 8696 h 50"/>
                <a:gd name="T8" fmla="*/ 987 w 134"/>
                <a:gd name="T9" fmla="*/ 8696 h 50"/>
                <a:gd name="T10" fmla="*/ 1092 w 134"/>
                <a:gd name="T11" fmla="*/ 9239 h 50"/>
                <a:gd name="T12" fmla="*/ 1027 w 134"/>
                <a:gd name="T13" fmla="*/ 10060 h 50"/>
                <a:gd name="T14" fmla="*/ 945 w 134"/>
                <a:gd name="T15" fmla="*/ 10060 h 50"/>
                <a:gd name="T16" fmla="*/ 945 w 134"/>
                <a:gd name="T17" fmla="*/ 10996 h 50"/>
                <a:gd name="T18" fmla="*/ 739 w 134"/>
                <a:gd name="T19" fmla="*/ 10996 h 50"/>
                <a:gd name="T20" fmla="*/ 799 w 134"/>
                <a:gd name="T21" fmla="*/ 12474 h 50"/>
                <a:gd name="T22" fmla="*/ 739 w 134"/>
                <a:gd name="T23" fmla="*/ 13371 h 50"/>
                <a:gd name="T24" fmla="*/ 799 w 134"/>
                <a:gd name="T25" fmla="*/ 15143 h 50"/>
                <a:gd name="T26" fmla="*/ 528 w 134"/>
                <a:gd name="T27" fmla="*/ 14205 h 50"/>
                <a:gd name="T28" fmla="*/ 739 w 134"/>
                <a:gd name="T29" fmla="*/ 15143 h 50"/>
                <a:gd name="T30" fmla="*/ 604 w 134"/>
                <a:gd name="T31" fmla="*/ 15143 h 50"/>
                <a:gd name="T32" fmla="*/ 653 w 134"/>
                <a:gd name="T33" fmla="*/ 16580 h 50"/>
                <a:gd name="T34" fmla="*/ 120 w 134"/>
                <a:gd name="T35" fmla="*/ 15468 h 50"/>
                <a:gd name="T36" fmla="*/ 251 w 134"/>
                <a:gd name="T37" fmla="*/ 15143 h 50"/>
                <a:gd name="T38" fmla="*/ 0 w 134"/>
                <a:gd name="T39" fmla="*/ 15143 h 50"/>
                <a:gd name="T40" fmla="*/ 251 w 134"/>
                <a:gd name="T41" fmla="*/ 12474 h 50"/>
                <a:gd name="T42" fmla="*/ 327 w 134"/>
                <a:gd name="T43" fmla="*/ 12474 h 50"/>
                <a:gd name="T44" fmla="*/ 183 w 134"/>
                <a:gd name="T45" fmla="*/ 12212 h 50"/>
                <a:gd name="T46" fmla="*/ 251 w 134"/>
                <a:gd name="T47" fmla="*/ 10996 h 50"/>
                <a:gd name="T48" fmla="*/ 364 w 134"/>
                <a:gd name="T49" fmla="*/ 10060 h 50"/>
                <a:gd name="T50" fmla="*/ 327 w 134"/>
                <a:gd name="T51" fmla="*/ 9239 h 50"/>
                <a:gd name="T52" fmla="*/ 327 w 134"/>
                <a:gd name="T53" fmla="*/ 8696 h 50"/>
                <a:gd name="T54" fmla="*/ 183 w 134"/>
                <a:gd name="T55" fmla="*/ 8696 h 50"/>
                <a:gd name="T56" fmla="*/ 364 w 134"/>
                <a:gd name="T57" fmla="*/ 7013 h 50"/>
                <a:gd name="T58" fmla="*/ 484 w 134"/>
                <a:gd name="T59" fmla="*/ 7013 h 50"/>
                <a:gd name="T60" fmla="*/ 945 w 134"/>
                <a:gd name="T61" fmla="*/ 4561 h 50"/>
                <a:gd name="T62" fmla="*/ 987 w 134"/>
                <a:gd name="T63" fmla="*/ 3406 h 50"/>
                <a:gd name="T64" fmla="*/ 1770 w 134"/>
                <a:gd name="T65" fmla="*/ 1556 h 50"/>
                <a:gd name="T66" fmla="*/ 2158 w 134"/>
                <a:gd name="T67" fmla="*/ 0 h 50"/>
                <a:gd name="T68" fmla="*/ 2372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39286" name="Freeform 372"/>
            <p:cNvSpPr>
              <a:spLocks/>
            </p:cNvSpPr>
            <p:nvPr/>
          </p:nvSpPr>
          <p:spPr bwMode="auto">
            <a:xfrm>
              <a:off x="3153" y="1085"/>
              <a:ext cx="86" cy="49"/>
            </a:xfrm>
            <a:custGeom>
              <a:avLst/>
              <a:gdLst>
                <a:gd name="T0" fmla="*/ 1089 w 78"/>
                <a:gd name="T1" fmla="*/ 9256 h 40"/>
                <a:gd name="T2" fmla="*/ 663 w 78"/>
                <a:gd name="T3" fmla="*/ 6261 h 40"/>
                <a:gd name="T4" fmla="*/ 561 w 78"/>
                <a:gd name="T5" fmla="*/ 2810 h 40"/>
                <a:gd name="T6" fmla="*/ 561 w 78"/>
                <a:gd name="T7" fmla="*/ 1825 h 40"/>
                <a:gd name="T8" fmla="*/ 561 w 78"/>
                <a:gd name="T9" fmla="*/ 1825 h 40"/>
                <a:gd name="T10" fmla="*/ 601 w 78"/>
                <a:gd name="T11" fmla="*/ 2 h 40"/>
                <a:gd name="T12" fmla="*/ 196 w 78"/>
                <a:gd name="T13" fmla="*/ 0 h 40"/>
                <a:gd name="T14" fmla="*/ 132 w 78"/>
                <a:gd name="T15" fmla="*/ 993 h 40"/>
                <a:gd name="T16" fmla="*/ 82 w 78"/>
                <a:gd name="T17" fmla="*/ 2236 h 40"/>
                <a:gd name="T18" fmla="*/ 132 w 78"/>
                <a:gd name="T19" fmla="*/ 2810 h 40"/>
                <a:gd name="T20" fmla="*/ 82 w 78"/>
                <a:gd name="T21" fmla="*/ 4417 h 40"/>
                <a:gd name="T22" fmla="*/ 0 w 78"/>
                <a:gd name="T23" fmla="*/ 5111 h 40"/>
                <a:gd name="T24" fmla="*/ 99 w 78"/>
                <a:gd name="T25" fmla="*/ 6628 h 40"/>
                <a:gd name="T26" fmla="*/ 238 w 78"/>
                <a:gd name="T27" fmla="*/ 6628 h 40"/>
                <a:gd name="T28" fmla="*/ 334 w 78"/>
                <a:gd name="T29" fmla="*/ 6628 h 40"/>
                <a:gd name="T30" fmla="*/ 406 w 78"/>
                <a:gd name="T31" fmla="*/ 6628 h 40"/>
                <a:gd name="T32" fmla="*/ 462 w 78"/>
                <a:gd name="T33" fmla="*/ 7751 h 40"/>
                <a:gd name="T34" fmla="*/ 428 w 78"/>
                <a:gd name="T35" fmla="*/ 8479 h 40"/>
                <a:gd name="T36" fmla="*/ 601 w 78"/>
                <a:gd name="T37" fmla="*/ 9256 h 40"/>
                <a:gd name="T38" fmla="*/ 731 w 78"/>
                <a:gd name="T39" fmla="*/ 9495 h 40"/>
                <a:gd name="T40" fmla="*/ 896 w 78"/>
                <a:gd name="T41" fmla="*/ 9495 h 40"/>
                <a:gd name="T42" fmla="*/ 1030 w 78"/>
                <a:gd name="T43" fmla="*/ 9495 h 40"/>
                <a:gd name="T44" fmla="*/ 1089 w 78"/>
                <a:gd name="T45" fmla="*/ 9256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39287" name="Freeform 373"/>
            <p:cNvSpPr>
              <a:spLocks/>
            </p:cNvSpPr>
            <p:nvPr/>
          </p:nvSpPr>
          <p:spPr bwMode="auto">
            <a:xfrm>
              <a:off x="4125" y="1035"/>
              <a:ext cx="103" cy="27"/>
            </a:xfrm>
            <a:custGeom>
              <a:avLst/>
              <a:gdLst>
                <a:gd name="T0" fmla="*/ 1922 w 92"/>
                <a:gd name="T1" fmla="*/ 7788 h 21"/>
                <a:gd name="T2" fmla="*/ 696 w 92"/>
                <a:gd name="T3" fmla="*/ 0 h 21"/>
                <a:gd name="T4" fmla="*/ 850 w 92"/>
                <a:gd name="T5" fmla="*/ 3293 h 21"/>
                <a:gd name="T6" fmla="*/ 696 w 92"/>
                <a:gd name="T7" fmla="*/ 1992 h 21"/>
                <a:gd name="T8" fmla="*/ 807 w 92"/>
                <a:gd name="T9" fmla="*/ 6057 h 21"/>
                <a:gd name="T10" fmla="*/ 186 w 92"/>
                <a:gd name="T11" fmla="*/ 1992 h 21"/>
                <a:gd name="T12" fmla="*/ 0 w 92"/>
                <a:gd name="T13" fmla="*/ 3293 h 21"/>
                <a:gd name="T14" fmla="*/ 0 w 92"/>
                <a:gd name="T15" fmla="*/ 6057 h 21"/>
                <a:gd name="T16" fmla="*/ 4 w 92"/>
                <a:gd name="T17" fmla="*/ 7788 h 21"/>
                <a:gd name="T18" fmla="*/ 148 w 92"/>
                <a:gd name="T19" fmla="*/ 9716 h 21"/>
                <a:gd name="T20" fmla="*/ 952 w 92"/>
                <a:gd name="T21" fmla="*/ 18717 h 21"/>
                <a:gd name="T22" fmla="*/ 952 w 92"/>
                <a:gd name="T23" fmla="*/ 16061 h 21"/>
                <a:gd name="T24" fmla="*/ 1534 w 92"/>
                <a:gd name="T25" fmla="*/ 14558 h 21"/>
                <a:gd name="T26" fmla="*/ 1828 w 92"/>
                <a:gd name="T27" fmla="*/ 14558 h 21"/>
                <a:gd name="T28" fmla="*/ 1703 w 92"/>
                <a:gd name="T29" fmla="*/ 14558 h 21"/>
                <a:gd name="T30" fmla="*/ 1922 w 92"/>
                <a:gd name="T31" fmla="*/ 9716 h 21"/>
                <a:gd name="T32" fmla="*/ 1922 w 92"/>
                <a:gd name="T33" fmla="*/ 7788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39288" name="Freeform 374"/>
            <p:cNvSpPr>
              <a:spLocks/>
            </p:cNvSpPr>
            <p:nvPr/>
          </p:nvSpPr>
          <p:spPr bwMode="auto">
            <a:xfrm>
              <a:off x="3548" y="973"/>
              <a:ext cx="80" cy="18"/>
            </a:xfrm>
            <a:custGeom>
              <a:avLst/>
              <a:gdLst>
                <a:gd name="T0" fmla="*/ 1458 w 71"/>
                <a:gd name="T1" fmla="*/ 1992 h 14"/>
                <a:gd name="T2" fmla="*/ 1084 w 71"/>
                <a:gd name="T3" fmla="*/ 0 h 14"/>
                <a:gd name="T4" fmla="*/ 860 w 71"/>
                <a:gd name="T5" fmla="*/ 1992 h 14"/>
                <a:gd name="T6" fmla="*/ 712 w 71"/>
                <a:gd name="T7" fmla="*/ 0 h 14"/>
                <a:gd name="T8" fmla="*/ 2 w 71"/>
                <a:gd name="T9" fmla="*/ 1992 h 14"/>
                <a:gd name="T10" fmla="*/ 0 w 71"/>
                <a:gd name="T11" fmla="*/ 6057 h 14"/>
                <a:gd name="T12" fmla="*/ 178 w 71"/>
                <a:gd name="T13" fmla="*/ 6057 h 14"/>
                <a:gd name="T14" fmla="*/ 530 w 71"/>
                <a:gd name="T15" fmla="*/ 12492 h 14"/>
                <a:gd name="T16" fmla="*/ 1760 w 71"/>
                <a:gd name="T17" fmla="*/ 12492 h 14"/>
                <a:gd name="T18" fmla="*/ 1614 w 71"/>
                <a:gd name="T19" fmla="*/ 10013 h 14"/>
                <a:gd name="T20" fmla="*/ 1458 w 71"/>
                <a:gd name="T21" fmla="*/ 1992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39289" name="Freeform 375"/>
            <p:cNvSpPr>
              <a:spLocks/>
            </p:cNvSpPr>
            <p:nvPr/>
          </p:nvSpPr>
          <p:spPr bwMode="auto">
            <a:xfrm>
              <a:off x="3638" y="982"/>
              <a:ext cx="62" cy="24"/>
            </a:xfrm>
            <a:custGeom>
              <a:avLst/>
              <a:gdLst>
                <a:gd name="T0" fmla="*/ 1357 w 55"/>
                <a:gd name="T1" fmla="*/ 6512 h 19"/>
                <a:gd name="T2" fmla="*/ 668 w 55"/>
                <a:gd name="T3" fmla="*/ 2687 h 19"/>
                <a:gd name="T4" fmla="*/ 470 w 55"/>
                <a:gd name="T5" fmla="*/ 5069 h 19"/>
                <a:gd name="T6" fmla="*/ 370 w 55"/>
                <a:gd name="T7" fmla="*/ 1333 h 19"/>
                <a:gd name="T8" fmla="*/ 201 w 55"/>
                <a:gd name="T9" fmla="*/ 0 h 19"/>
                <a:gd name="T10" fmla="*/ 256 w 55"/>
                <a:gd name="T11" fmla="*/ 2687 h 19"/>
                <a:gd name="T12" fmla="*/ 0 w 55"/>
                <a:gd name="T13" fmla="*/ 2687 h 19"/>
                <a:gd name="T14" fmla="*/ 3 w 55"/>
                <a:gd name="T15" fmla="*/ 4013 h 19"/>
                <a:gd name="T16" fmla="*/ 201 w 55"/>
                <a:gd name="T17" fmla="*/ 5069 h 19"/>
                <a:gd name="T18" fmla="*/ 3 w 55"/>
                <a:gd name="T19" fmla="*/ 6512 h 19"/>
                <a:gd name="T20" fmla="*/ 140 w 55"/>
                <a:gd name="T21" fmla="*/ 10391 h 19"/>
                <a:gd name="T22" fmla="*/ 1385 w 55"/>
                <a:gd name="T23" fmla="*/ 6512 h 19"/>
                <a:gd name="T24" fmla="*/ 1357 w 55"/>
                <a:gd name="T25" fmla="*/ 651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39290" name="Freeform 376"/>
            <p:cNvSpPr>
              <a:spLocks/>
            </p:cNvSpPr>
            <p:nvPr/>
          </p:nvSpPr>
          <p:spPr bwMode="auto">
            <a:xfrm>
              <a:off x="3514" y="958"/>
              <a:ext cx="63" cy="15"/>
            </a:xfrm>
            <a:custGeom>
              <a:avLst/>
              <a:gdLst>
                <a:gd name="T0" fmla="*/ 2164 w 55"/>
                <a:gd name="T1" fmla="*/ 2170 h 12"/>
                <a:gd name="T2" fmla="*/ 1244 w 55"/>
                <a:gd name="T3" fmla="*/ 0 h 12"/>
                <a:gd name="T4" fmla="*/ 3 w 55"/>
                <a:gd name="T5" fmla="*/ 1111 h 12"/>
                <a:gd name="T6" fmla="*/ 376 w 55"/>
                <a:gd name="T7" fmla="*/ 1111 h 12"/>
                <a:gd name="T8" fmla="*/ 250 w 55"/>
                <a:gd name="T9" fmla="*/ 2744 h 12"/>
                <a:gd name="T10" fmla="*/ 0 w 55"/>
                <a:gd name="T11" fmla="*/ 2744 h 12"/>
                <a:gd name="T12" fmla="*/ 551 w 55"/>
                <a:gd name="T13" fmla="*/ 3430 h 12"/>
                <a:gd name="T14" fmla="*/ 481 w 55"/>
                <a:gd name="T15" fmla="*/ 5016 h 12"/>
                <a:gd name="T16" fmla="*/ 2164 w 55"/>
                <a:gd name="T17" fmla="*/ 3430 h 12"/>
                <a:gd name="T18" fmla="*/ 1921 w 55"/>
                <a:gd name="T19" fmla="*/ 2744 h 12"/>
                <a:gd name="T20" fmla="*/ 2164 w 55"/>
                <a:gd name="T21" fmla="*/ 217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39291" name="Freeform 377"/>
            <p:cNvSpPr>
              <a:spLocks/>
            </p:cNvSpPr>
            <p:nvPr/>
          </p:nvSpPr>
          <p:spPr bwMode="auto">
            <a:xfrm>
              <a:off x="4236" y="1047"/>
              <a:ext cx="66" cy="15"/>
            </a:xfrm>
            <a:custGeom>
              <a:avLst/>
              <a:gdLst>
                <a:gd name="T0" fmla="*/ 1219 w 59"/>
                <a:gd name="T1" fmla="*/ 2170 h 12"/>
                <a:gd name="T2" fmla="*/ 294 w 59"/>
                <a:gd name="T3" fmla="*/ 1111 h 12"/>
                <a:gd name="T4" fmla="*/ 0 w 59"/>
                <a:gd name="T5" fmla="*/ 0 h 12"/>
                <a:gd name="T6" fmla="*/ 136 w 59"/>
                <a:gd name="T7" fmla="*/ 2170 h 12"/>
                <a:gd name="T8" fmla="*/ 1095 w 59"/>
                <a:gd name="T9" fmla="*/ 5016 h 12"/>
                <a:gd name="T10" fmla="*/ 1219 w 59"/>
                <a:gd name="T11" fmla="*/ 2170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39292" name="Freeform 378"/>
            <p:cNvSpPr>
              <a:spLocks/>
            </p:cNvSpPr>
            <p:nvPr/>
          </p:nvSpPr>
          <p:spPr bwMode="auto">
            <a:xfrm>
              <a:off x="2813" y="1444"/>
              <a:ext cx="34" cy="12"/>
            </a:xfrm>
            <a:custGeom>
              <a:avLst/>
              <a:gdLst>
                <a:gd name="T0" fmla="*/ 114 w 31"/>
                <a:gd name="T1" fmla="*/ 0 h 10"/>
                <a:gd name="T2" fmla="*/ 114 w 31"/>
                <a:gd name="T3" fmla="*/ 446 h 10"/>
                <a:gd name="T4" fmla="*/ 3 w 31"/>
                <a:gd name="T5" fmla="*/ 0 h 10"/>
                <a:gd name="T6" fmla="*/ 0 w 31"/>
                <a:gd name="T7" fmla="*/ 446 h 10"/>
                <a:gd name="T8" fmla="*/ 3 w 31"/>
                <a:gd name="T9" fmla="*/ 642 h 10"/>
                <a:gd name="T10" fmla="*/ 3 w 31"/>
                <a:gd name="T11" fmla="*/ 642 h 10"/>
                <a:gd name="T12" fmla="*/ 0 w 31"/>
                <a:gd name="T13" fmla="*/ 1109 h 10"/>
                <a:gd name="T14" fmla="*/ 87 w 31"/>
                <a:gd name="T15" fmla="*/ 1331 h 10"/>
                <a:gd name="T16" fmla="*/ 374 w 31"/>
                <a:gd name="T17" fmla="*/ 1331 h 10"/>
                <a:gd name="T18" fmla="*/ 374 w 31"/>
                <a:gd name="T19" fmla="*/ 446 h 10"/>
                <a:gd name="T20" fmla="*/ 231 w 31"/>
                <a:gd name="T21" fmla="*/ 0 h 10"/>
                <a:gd name="T22" fmla="*/ 114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39293" name="Freeform 379"/>
            <p:cNvSpPr>
              <a:spLocks/>
            </p:cNvSpPr>
            <p:nvPr/>
          </p:nvSpPr>
          <p:spPr bwMode="auto">
            <a:xfrm>
              <a:off x="4209" y="1076"/>
              <a:ext cx="51" cy="11"/>
            </a:xfrm>
            <a:custGeom>
              <a:avLst/>
              <a:gdLst>
                <a:gd name="T0" fmla="*/ 1338 w 45"/>
                <a:gd name="T1" fmla="*/ 1965 h 9"/>
                <a:gd name="T2" fmla="*/ 0 w 45"/>
                <a:gd name="T3" fmla="*/ 1608 h 9"/>
                <a:gd name="T4" fmla="*/ 435 w 45"/>
                <a:gd name="T5" fmla="*/ 0 h 9"/>
                <a:gd name="T6" fmla="*/ 1187 w 45"/>
                <a:gd name="T7" fmla="*/ 1608 h 9"/>
                <a:gd name="T8" fmla="*/ 1338 w 45"/>
                <a:gd name="T9" fmla="*/ 1965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39294" name="Freeform 380"/>
            <p:cNvSpPr>
              <a:spLocks/>
            </p:cNvSpPr>
            <p:nvPr/>
          </p:nvSpPr>
          <p:spPr bwMode="auto">
            <a:xfrm>
              <a:off x="3131" y="1155"/>
              <a:ext cx="29" cy="15"/>
            </a:xfrm>
            <a:custGeom>
              <a:avLst/>
              <a:gdLst>
                <a:gd name="T0" fmla="*/ 492 w 26"/>
                <a:gd name="T1" fmla="*/ 3391 h 12"/>
                <a:gd name="T2" fmla="*/ 133 w 26"/>
                <a:gd name="T3" fmla="*/ 5016 h 12"/>
                <a:gd name="T4" fmla="*/ 0 w 26"/>
                <a:gd name="T5" fmla="*/ 1389 h 12"/>
                <a:gd name="T6" fmla="*/ 133 w 26"/>
                <a:gd name="T7" fmla="*/ 0 h 12"/>
                <a:gd name="T8" fmla="*/ 492 w 26"/>
                <a:gd name="T9" fmla="*/ 3391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39295" name="Freeform 381"/>
            <p:cNvSpPr>
              <a:spLocks/>
            </p:cNvSpPr>
            <p:nvPr/>
          </p:nvSpPr>
          <p:spPr bwMode="auto">
            <a:xfrm>
              <a:off x="3028" y="961"/>
              <a:ext cx="48" cy="12"/>
            </a:xfrm>
            <a:custGeom>
              <a:avLst/>
              <a:gdLst>
                <a:gd name="T0" fmla="*/ 849 w 43"/>
                <a:gd name="T1" fmla="*/ 446 h 10"/>
                <a:gd name="T2" fmla="*/ 328 w 43"/>
                <a:gd name="T3" fmla="*/ 924 h 10"/>
                <a:gd name="T4" fmla="*/ 135 w 43"/>
                <a:gd name="T5" fmla="*/ 1331 h 10"/>
                <a:gd name="T6" fmla="*/ 0 w 43"/>
                <a:gd name="T7" fmla="*/ 1331 h 10"/>
                <a:gd name="T8" fmla="*/ 169 w 43"/>
                <a:gd name="T9" fmla="*/ 642 h 10"/>
                <a:gd name="T10" fmla="*/ 459 w 43"/>
                <a:gd name="T11" fmla="*/ 446 h 10"/>
                <a:gd name="T12" fmla="*/ 685 w 43"/>
                <a:gd name="T13" fmla="*/ 0 h 10"/>
                <a:gd name="T14" fmla="*/ 849 w 43"/>
                <a:gd name="T15" fmla="*/ 446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39296" name="Freeform 382"/>
            <p:cNvSpPr>
              <a:spLocks/>
            </p:cNvSpPr>
            <p:nvPr/>
          </p:nvSpPr>
          <p:spPr bwMode="auto">
            <a:xfrm>
              <a:off x="4844" y="1647"/>
              <a:ext cx="15" cy="23"/>
            </a:xfrm>
            <a:custGeom>
              <a:avLst/>
              <a:gdLst>
                <a:gd name="T0" fmla="*/ 87 w 14"/>
                <a:gd name="T1" fmla="*/ 0 h 19"/>
                <a:gd name="T2" fmla="*/ 2 w 14"/>
                <a:gd name="T3" fmla="*/ 2 h 19"/>
                <a:gd name="T4" fmla="*/ 0 w 14"/>
                <a:gd name="T5" fmla="*/ 3404 h 19"/>
                <a:gd name="T6" fmla="*/ 54 w 14"/>
                <a:gd name="T7" fmla="*/ 1585 h 19"/>
                <a:gd name="T8" fmla="*/ 76 w 14"/>
                <a:gd name="T9" fmla="*/ 2 h 19"/>
                <a:gd name="T10" fmla="*/ 87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US"/>
            </a:p>
          </p:txBody>
        </p:sp>
        <p:sp>
          <p:nvSpPr>
            <p:cNvPr id="39297" name="Freeform 383"/>
            <p:cNvSpPr>
              <a:spLocks/>
            </p:cNvSpPr>
            <p:nvPr/>
          </p:nvSpPr>
          <p:spPr bwMode="auto">
            <a:xfrm>
              <a:off x="4746" y="1118"/>
              <a:ext cx="18" cy="14"/>
            </a:xfrm>
            <a:custGeom>
              <a:avLst/>
              <a:gdLst>
                <a:gd name="T0" fmla="*/ 111 w 16"/>
                <a:gd name="T1" fmla="*/ 0 h 12"/>
                <a:gd name="T2" fmla="*/ 0 w 16"/>
                <a:gd name="T3" fmla="*/ 270 h 12"/>
                <a:gd name="T4" fmla="*/ 201 w 16"/>
                <a:gd name="T5" fmla="*/ 775 h 12"/>
                <a:gd name="T6" fmla="*/ 368 w 16"/>
                <a:gd name="T7" fmla="*/ 580 h 12"/>
                <a:gd name="T8" fmla="*/ 111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39298" name="Freeform 384"/>
            <p:cNvSpPr>
              <a:spLocks/>
            </p:cNvSpPr>
            <p:nvPr/>
          </p:nvSpPr>
          <p:spPr bwMode="auto">
            <a:xfrm>
              <a:off x="3253" y="1137"/>
              <a:ext cx="31" cy="12"/>
            </a:xfrm>
            <a:custGeom>
              <a:avLst/>
              <a:gdLst>
                <a:gd name="T0" fmla="*/ 440 w 28"/>
                <a:gd name="T1" fmla="*/ 1331 h 10"/>
                <a:gd name="T2" fmla="*/ 2 w 28"/>
                <a:gd name="T3" fmla="*/ 0 h 10"/>
                <a:gd name="T4" fmla="*/ 0 w 28"/>
                <a:gd name="T5" fmla="*/ 446 h 10"/>
                <a:gd name="T6" fmla="*/ 265 w 28"/>
                <a:gd name="T7" fmla="*/ 1331 h 10"/>
                <a:gd name="T8" fmla="*/ 440 w 28"/>
                <a:gd name="T9" fmla="*/ 1331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39299" name="Freeform 385"/>
            <p:cNvSpPr>
              <a:spLocks/>
            </p:cNvSpPr>
            <p:nvPr/>
          </p:nvSpPr>
          <p:spPr bwMode="auto">
            <a:xfrm>
              <a:off x="2831" y="1369"/>
              <a:ext cx="16" cy="8"/>
            </a:xfrm>
            <a:custGeom>
              <a:avLst/>
              <a:gdLst>
                <a:gd name="T0" fmla="*/ 16 w 16"/>
                <a:gd name="T1" fmla="*/ 2 h 7"/>
                <a:gd name="T2" fmla="*/ 2 w 16"/>
                <a:gd name="T3" fmla="*/ 243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39300" name="Freeform 386"/>
            <p:cNvSpPr>
              <a:spLocks/>
            </p:cNvSpPr>
            <p:nvPr/>
          </p:nvSpPr>
          <p:spPr bwMode="auto">
            <a:xfrm>
              <a:off x="4844" y="1354"/>
              <a:ext cx="11" cy="15"/>
            </a:xfrm>
            <a:custGeom>
              <a:avLst/>
              <a:gdLst>
                <a:gd name="T0" fmla="*/ 122 w 10"/>
                <a:gd name="T1" fmla="*/ 1389 h 12"/>
                <a:gd name="T2" fmla="*/ 76 w 10"/>
                <a:gd name="T3" fmla="*/ 5016 h 12"/>
                <a:gd name="T4" fmla="*/ 0 w 10"/>
                <a:gd name="T5" fmla="*/ 2744 h 12"/>
                <a:gd name="T6" fmla="*/ 76 w 10"/>
                <a:gd name="T7" fmla="*/ 0 h 12"/>
                <a:gd name="T8" fmla="*/ 122 w 10"/>
                <a:gd name="T9" fmla="*/ 1389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39301" name="Freeform 387"/>
            <p:cNvSpPr>
              <a:spLocks/>
            </p:cNvSpPr>
            <p:nvPr/>
          </p:nvSpPr>
          <p:spPr bwMode="auto">
            <a:xfrm>
              <a:off x="4645" y="1149"/>
              <a:ext cx="22" cy="3"/>
            </a:xfrm>
            <a:custGeom>
              <a:avLst/>
              <a:gdLst>
                <a:gd name="T0" fmla="*/ 977 w 19"/>
                <a:gd name="T1" fmla="*/ 0 h 2"/>
                <a:gd name="T2" fmla="*/ 844 w 19"/>
                <a:gd name="T3" fmla="*/ 92946 h 2"/>
                <a:gd name="T4" fmla="*/ 0 w 19"/>
                <a:gd name="T5" fmla="*/ 0 h 2"/>
                <a:gd name="T6" fmla="*/ 844 w 19"/>
                <a:gd name="T7" fmla="*/ 0 h 2"/>
                <a:gd name="T8" fmla="*/ 977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39302" name="Freeform 388"/>
            <p:cNvSpPr>
              <a:spLocks/>
            </p:cNvSpPr>
            <p:nvPr/>
          </p:nvSpPr>
          <p:spPr bwMode="auto">
            <a:xfrm>
              <a:off x="3367" y="1081"/>
              <a:ext cx="21" cy="9"/>
            </a:xfrm>
            <a:custGeom>
              <a:avLst/>
              <a:gdLst>
                <a:gd name="T0" fmla="*/ 281 w 19"/>
                <a:gd name="T1" fmla="*/ 4234 h 7"/>
                <a:gd name="T2" fmla="*/ 0 w 19"/>
                <a:gd name="T3" fmla="*/ 6057 h 7"/>
                <a:gd name="T4" fmla="*/ 2 w 19"/>
                <a:gd name="T5" fmla="*/ 0 h 7"/>
                <a:gd name="T6" fmla="*/ 126 w 19"/>
                <a:gd name="T7" fmla="*/ 2561 h 7"/>
                <a:gd name="T8" fmla="*/ 281 w 19"/>
                <a:gd name="T9" fmla="*/ 4234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39303" name="Freeform 389"/>
            <p:cNvSpPr>
              <a:spLocks/>
            </p:cNvSpPr>
            <p:nvPr/>
          </p:nvSpPr>
          <p:spPr bwMode="auto">
            <a:xfrm>
              <a:off x="3157" y="965"/>
              <a:ext cx="31" cy="2"/>
            </a:xfrm>
            <a:custGeom>
              <a:avLst/>
              <a:gdLst>
                <a:gd name="T0" fmla="*/ 440 w 28"/>
                <a:gd name="T1" fmla="*/ 0 h 2"/>
                <a:gd name="T2" fmla="*/ 0 w 28"/>
                <a:gd name="T3" fmla="*/ 0 h 2"/>
                <a:gd name="T4" fmla="*/ 229 w 28"/>
                <a:gd name="T5" fmla="*/ 2 h 2"/>
                <a:gd name="T6" fmla="*/ 44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39304" name="Freeform 390"/>
            <p:cNvSpPr>
              <a:spLocks/>
            </p:cNvSpPr>
            <p:nvPr/>
          </p:nvSpPr>
          <p:spPr bwMode="auto">
            <a:xfrm>
              <a:off x="3192" y="958"/>
              <a:ext cx="32" cy="3"/>
            </a:xfrm>
            <a:custGeom>
              <a:avLst/>
              <a:gdLst>
                <a:gd name="T0" fmla="*/ 1034 w 28"/>
                <a:gd name="T1" fmla="*/ 92946 h 2"/>
                <a:gd name="T2" fmla="*/ 0 w 28"/>
                <a:gd name="T3" fmla="*/ 92946 h 2"/>
                <a:gd name="T4" fmla="*/ 832 w 28"/>
                <a:gd name="T5" fmla="*/ 0 h 2"/>
                <a:gd name="T6" fmla="*/ 1034 w 28"/>
                <a:gd name="T7" fmla="*/ 92946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39305" name="Freeform 391"/>
            <p:cNvSpPr>
              <a:spLocks/>
            </p:cNvSpPr>
            <p:nvPr/>
          </p:nvSpPr>
          <p:spPr bwMode="auto">
            <a:xfrm>
              <a:off x="3849" y="1064"/>
              <a:ext cx="22" cy="6"/>
            </a:xfrm>
            <a:custGeom>
              <a:avLst/>
              <a:gdLst>
                <a:gd name="T0" fmla="*/ 977 w 19"/>
                <a:gd name="T1" fmla="*/ 0 h 5"/>
                <a:gd name="T2" fmla="*/ 0 w 19"/>
                <a:gd name="T3" fmla="*/ 446 h 5"/>
                <a:gd name="T4" fmla="*/ 977 w 19"/>
                <a:gd name="T5" fmla="*/ 642 h 5"/>
                <a:gd name="T6" fmla="*/ 977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39306" name="Freeform 392"/>
            <p:cNvSpPr>
              <a:spLocks/>
            </p:cNvSpPr>
            <p:nvPr/>
          </p:nvSpPr>
          <p:spPr bwMode="auto">
            <a:xfrm>
              <a:off x="4889" y="1532"/>
              <a:ext cx="4" cy="15"/>
            </a:xfrm>
            <a:custGeom>
              <a:avLst/>
              <a:gdLst>
                <a:gd name="T0" fmla="*/ 2 w 5"/>
                <a:gd name="T1" fmla="*/ 1389 h 12"/>
                <a:gd name="T2" fmla="*/ 0 w 5"/>
                <a:gd name="T3" fmla="*/ 5016 h 12"/>
                <a:gd name="T4" fmla="*/ 0 w 5"/>
                <a:gd name="T5" fmla="*/ 0 h 12"/>
                <a:gd name="T6" fmla="*/ 2 w 5"/>
                <a:gd name="T7" fmla="*/ 1389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39307" name="Freeform 393" descr="Large checker board"/>
            <p:cNvSpPr>
              <a:spLocks/>
            </p:cNvSpPr>
            <p:nvPr/>
          </p:nvSpPr>
          <p:spPr bwMode="auto">
            <a:xfrm>
              <a:off x="4830" y="1667"/>
              <a:ext cx="8" cy="15"/>
            </a:xfrm>
            <a:custGeom>
              <a:avLst/>
              <a:gdLst>
                <a:gd name="T0" fmla="*/ 243 w 7"/>
                <a:gd name="T1" fmla="*/ 0 h 12"/>
                <a:gd name="T2" fmla="*/ 0 w 7"/>
                <a:gd name="T3" fmla="*/ 5016 h 12"/>
                <a:gd name="T4" fmla="*/ 0 w 7"/>
                <a:gd name="T5" fmla="*/ 1389 h 12"/>
                <a:gd name="T6" fmla="*/ 243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9308" name="Freeform 394"/>
            <p:cNvSpPr>
              <a:spLocks/>
            </p:cNvSpPr>
            <p:nvPr/>
          </p:nvSpPr>
          <p:spPr bwMode="auto">
            <a:xfrm>
              <a:off x="4198" y="1070"/>
              <a:ext cx="9" cy="6"/>
            </a:xfrm>
            <a:custGeom>
              <a:avLst/>
              <a:gdLst>
                <a:gd name="T0" fmla="*/ 9 w 9"/>
                <a:gd name="T1" fmla="*/ 0 h 5"/>
                <a:gd name="T2" fmla="*/ 0 w 9"/>
                <a:gd name="T3" fmla="*/ 0 h 5"/>
                <a:gd name="T4" fmla="*/ 9 w 9"/>
                <a:gd name="T5" fmla="*/ 642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39309" name="Freeform 395"/>
            <p:cNvSpPr>
              <a:spLocks/>
            </p:cNvSpPr>
            <p:nvPr/>
          </p:nvSpPr>
          <p:spPr bwMode="auto">
            <a:xfrm>
              <a:off x="3012" y="965"/>
              <a:ext cx="31" cy="2"/>
            </a:xfrm>
            <a:custGeom>
              <a:avLst/>
              <a:gdLst>
                <a:gd name="T0" fmla="*/ 440 w 28"/>
                <a:gd name="T1" fmla="*/ 0 h 2"/>
                <a:gd name="T2" fmla="*/ 0 w 28"/>
                <a:gd name="T3" fmla="*/ 2 h 2"/>
                <a:gd name="T4" fmla="*/ 113 w 28"/>
                <a:gd name="T5" fmla="*/ 0 h 2"/>
                <a:gd name="T6" fmla="*/ 44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39310" name="Freeform 396"/>
            <p:cNvSpPr>
              <a:spLocks/>
            </p:cNvSpPr>
            <p:nvPr/>
          </p:nvSpPr>
          <p:spPr bwMode="auto">
            <a:xfrm>
              <a:off x="3463" y="1100"/>
              <a:ext cx="14" cy="5"/>
            </a:xfrm>
            <a:custGeom>
              <a:avLst/>
              <a:gdLst>
                <a:gd name="T0" fmla="*/ 775 w 12"/>
                <a:gd name="T1" fmla="*/ 0 h 4"/>
                <a:gd name="T2" fmla="*/ 0 w 12"/>
                <a:gd name="T3" fmla="*/ 1451 h 4"/>
                <a:gd name="T4" fmla="*/ 0 w 12"/>
                <a:gd name="T5" fmla="*/ 0 h 4"/>
                <a:gd name="T6" fmla="*/ 775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39311" name="Freeform 397"/>
            <p:cNvSpPr>
              <a:spLocks/>
            </p:cNvSpPr>
            <p:nvPr/>
          </p:nvSpPr>
          <p:spPr bwMode="auto">
            <a:xfrm>
              <a:off x="3139" y="970"/>
              <a:ext cx="21" cy="3"/>
            </a:xfrm>
            <a:custGeom>
              <a:avLst/>
              <a:gdLst>
                <a:gd name="T0" fmla="*/ 281 w 19"/>
                <a:gd name="T1" fmla="*/ 0 h 3"/>
                <a:gd name="T2" fmla="*/ 0 w 19"/>
                <a:gd name="T3" fmla="*/ 0 h 3"/>
                <a:gd name="T4" fmla="*/ 139 w 19"/>
                <a:gd name="T5" fmla="*/ 3 h 3"/>
                <a:gd name="T6" fmla="*/ 281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39312" name="Freeform 398"/>
            <p:cNvSpPr>
              <a:spLocks/>
            </p:cNvSpPr>
            <p:nvPr/>
          </p:nvSpPr>
          <p:spPr bwMode="auto">
            <a:xfrm>
              <a:off x="4950" y="1436"/>
              <a:ext cx="25" cy="14"/>
            </a:xfrm>
            <a:custGeom>
              <a:avLst/>
              <a:gdLst>
                <a:gd name="T0" fmla="*/ 221 w 23"/>
                <a:gd name="T1" fmla="*/ 775 h 12"/>
                <a:gd name="T2" fmla="*/ 0 w 23"/>
                <a:gd name="T3" fmla="*/ 0 h 12"/>
                <a:gd name="T4" fmla="*/ 187 w 23"/>
                <a:gd name="T5" fmla="*/ 426 h 12"/>
                <a:gd name="T6" fmla="*/ 221 w 23"/>
                <a:gd name="T7" fmla="*/ 775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39313" name="Freeform 399"/>
            <p:cNvSpPr>
              <a:spLocks/>
            </p:cNvSpPr>
            <p:nvPr/>
          </p:nvSpPr>
          <p:spPr bwMode="auto">
            <a:xfrm>
              <a:off x="4104" y="1040"/>
              <a:ext cx="13" cy="9"/>
            </a:xfrm>
            <a:custGeom>
              <a:avLst/>
              <a:gdLst>
                <a:gd name="T0" fmla="*/ 102 w 12"/>
                <a:gd name="T1" fmla="*/ 4234 h 7"/>
                <a:gd name="T2" fmla="*/ 0 w 12"/>
                <a:gd name="T3" fmla="*/ 0 h 7"/>
                <a:gd name="T4" fmla="*/ 102 w 12"/>
                <a:gd name="T5" fmla="*/ 6057 h 7"/>
                <a:gd name="T6" fmla="*/ 102 w 12"/>
                <a:gd name="T7" fmla="*/ 4234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39314" name="Freeform 400"/>
            <p:cNvSpPr>
              <a:spLocks/>
            </p:cNvSpPr>
            <p:nvPr/>
          </p:nvSpPr>
          <p:spPr bwMode="auto">
            <a:xfrm>
              <a:off x="2831" y="1360"/>
              <a:ext cx="12" cy="2"/>
            </a:xfrm>
            <a:custGeom>
              <a:avLst/>
              <a:gdLst>
                <a:gd name="T0" fmla="*/ 106 w 11"/>
                <a:gd name="T1" fmla="*/ 2 h 2"/>
                <a:gd name="T2" fmla="*/ 0 w 11"/>
                <a:gd name="T3" fmla="*/ 2 h 2"/>
                <a:gd name="T4" fmla="*/ 4 w 11"/>
                <a:gd name="T5" fmla="*/ 0 h 2"/>
                <a:gd name="T6" fmla="*/ 106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39315" name="Freeform 40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9316" name="Freeform 402"/>
            <p:cNvSpPr>
              <a:spLocks/>
            </p:cNvSpPr>
            <p:nvPr/>
          </p:nvSpPr>
          <p:spPr bwMode="auto">
            <a:xfrm>
              <a:off x="2771" y="1559"/>
              <a:ext cx="91" cy="33"/>
            </a:xfrm>
            <a:custGeom>
              <a:avLst/>
              <a:gdLst>
                <a:gd name="T0" fmla="*/ 897 w 80"/>
                <a:gd name="T1" fmla="*/ 0 h 26"/>
                <a:gd name="T2" fmla="*/ 897 w 80"/>
                <a:gd name="T3" fmla="*/ 0 h 26"/>
                <a:gd name="T4" fmla="*/ 854 w 80"/>
                <a:gd name="T5" fmla="*/ 1641 h 26"/>
                <a:gd name="T6" fmla="*/ 668 w 80"/>
                <a:gd name="T7" fmla="*/ 2644 h 26"/>
                <a:gd name="T8" fmla="*/ 668 w 80"/>
                <a:gd name="T9" fmla="*/ 4357 h 26"/>
                <a:gd name="T10" fmla="*/ 510 w 80"/>
                <a:gd name="T11" fmla="*/ 7019 h 26"/>
                <a:gd name="T12" fmla="*/ 281 w 80"/>
                <a:gd name="T13" fmla="*/ 7019 h 26"/>
                <a:gd name="T14" fmla="*/ 148 w 80"/>
                <a:gd name="T15" fmla="*/ 8909 h 26"/>
                <a:gd name="T16" fmla="*/ 0 w 80"/>
                <a:gd name="T17" fmla="*/ 7019 h 26"/>
                <a:gd name="T18" fmla="*/ 281 w 80"/>
                <a:gd name="T19" fmla="*/ 16103 h 26"/>
                <a:gd name="T20" fmla="*/ 448 w 80"/>
                <a:gd name="T21" fmla="*/ 16103 h 26"/>
                <a:gd name="T22" fmla="*/ 971 w 80"/>
                <a:gd name="T23" fmla="*/ 16103 h 26"/>
                <a:gd name="T24" fmla="*/ 1647 w 80"/>
                <a:gd name="T25" fmla="*/ 11473 h 26"/>
                <a:gd name="T26" fmla="*/ 2421 w 80"/>
                <a:gd name="T27" fmla="*/ 11473 h 26"/>
                <a:gd name="T28" fmla="*/ 2594 w 80"/>
                <a:gd name="T29" fmla="*/ 4357 h 26"/>
                <a:gd name="T30" fmla="*/ 1950 w 80"/>
                <a:gd name="T31" fmla="*/ 1641 h 26"/>
                <a:gd name="T32" fmla="*/ 1502 w 80"/>
                <a:gd name="T33" fmla="*/ 1641 h 26"/>
                <a:gd name="T34" fmla="*/ 1430 w 80"/>
                <a:gd name="T35" fmla="*/ 0 h 26"/>
                <a:gd name="T36" fmla="*/ 897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39317" name="Freeform 403"/>
            <p:cNvSpPr>
              <a:spLocks/>
            </p:cNvSpPr>
            <p:nvPr/>
          </p:nvSpPr>
          <p:spPr bwMode="auto">
            <a:xfrm>
              <a:off x="2727" y="1615"/>
              <a:ext cx="46" cy="32"/>
            </a:xfrm>
            <a:custGeom>
              <a:avLst/>
              <a:gdLst>
                <a:gd name="T0" fmla="*/ 7 w 43"/>
                <a:gd name="T1" fmla="*/ 7110 h 26"/>
                <a:gd name="T2" fmla="*/ 88 w 43"/>
                <a:gd name="T3" fmla="*/ 7110 h 26"/>
                <a:gd name="T4" fmla="*/ 101 w 43"/>
                <a:gd name="T5" fmla="*/ 5777 h 26"/>
                <a:gd name="T6" fmla="*/ 116 w 43"/>
                <a:gd name="T7" fmla="*/ 6158 h 26"/>
                <a:gd name="T8" fmla="*/ 116 w 43"/>
                <a:gd name="T9" fmla="*/ 6158 h 26"/>
                <a:gd name="T10" fmla="*/ 142 w 43"/>
                <a:gd name="T11" fmla="*/ 7110 h 26"/>
                <a:gd name="T12" fmla="*/ 163 w 43"/>
                <a:gd name="T13" fmla="*/ 7110 h 26"/>
                <a:gd name="T14" fmla="*/ 163 w 43"/>
                <a:gd name="T15" fmla="*/ 5777 h 26"/>
                <a:gd name="T16" fmla="*/ 163 w 43"/>
                <a:gd name="T17" fmla="*/ 5777 h 26"/>
                <a:gd name="T18" fmla="*/ 187 w 43"/>
                <a:gd name="T19" fmla="*/ 4885 h 26"/>
                <a:gd name="T20" fmla="*/ 200 w 43"/>
                <a:gd name="T21" fmla="*/ 4885 h 26"/>
                <a:gd name="T22" fmla="*/ 187 w 43"/>
                <a:gd name="T23" fmla="*/ 4501 h 26"/>
                <a:gd name="T24" fmla="*/ 187 w 43"/>
                <a:gd name="T25" fmla="*/ 3814 h 26"/>
                <a:gd name="T26" fmla="*/ 187 w 43"/>
                <a:gd name="T27" fmla="*/ 2518 h 26"/>
                <a:gd name="T28" fmla="*/ 200 w 43"/>
                <a:gd name="T29" fmla="*/ 2518 h 26"/>
                <a:gd name="T30" fmla="*/ 228 w 43"/>
                <a:gd name="T31" fmla="*/ 2518 h 26"/>
                <a:gd name="T32" fmla="*/ 251 w 43"/>
                <a:gd name="T33" fmla="*/ 2046 h 26"/>
                <a:gd name="T34" fmla="*/ 262 w 43"/>
                <a:gd name="T35" fmla="*/ 2046 h 26"/>
                <a:gd name="T36" fmla="*/ 262 w 43"/>
                <a:gd name="T37" fmla="*/ 1097 h 26"/>
                <a:gd name="T38" fmla="*/ 235 w 43"/>
                <a:gd name="T39" fmla="*/ 2 h 26"/>
                <a:gd name="T40" fmla="*/ 228 w 43"/>
                <a:gd name="T41" fmla="*/ 0 h 26"/>
                <a:gd name="T42" fmla="*/ 63 w 43"/>
                <a:gd name="T43" fmla="*/ 2046 h 26"/>
                <a:gd name="T44" fmla="*/ 3 w 43"/>
                <a:gd name="T45" fmla="*/ 1097 h 26"/>
                <a:gd name="T46" fmla="*/ 0 w 43"/>
                <a:gd name="T47" fmla="*/ 3099 h 26"/>
                <a:gd name="T48" fmla="*/ 5 w 43"/>
                <a:gd name="T49" fmla="*/ 6158 h 26"/>
                <a:gd name="T50" fmla="*/ 7 w 43"/>
                <a:gd name="T51" fmla="*/ 711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39318" name="Freeform 404"/>
            <p:cNvSpPr>
              <a:spLocks/>
            </p:cNvSpPr>
            <p:nvPr/>
          </p:nvSpPr>
          <p:spPr bwMode="auto">
            <a:xfrm>
              <a:off x="2675" y="1165"/>
              <a:ext cx="160" cy="268"/>
            </a:xfrm>
            <a:custGeom>
              <a:avLst/>
              <a:gdLst>
                <a:gd name="T0" fmla="*/ 1748 w 144"/>
                <a:gd name="T1" fmla="*/ 24388 h 217"/>
                <a:gd name="T2" fmla="*/ 1457 w 144"/>
                <a:gd name="T3" fmla="*/ 28024 h 217"/>
                <a:gd name="T4" fmla="*/ 1281 w 144"/>
                <a:gd name="T5" fmla="*/ 30120 h 217"/>
                <a:gd name="T6" fmla="*/ 1254 w 144"/>
                <a:gd name="T7" fmla="*/ 34009 h 217"/>
                <a:gd name="T8" fmla="*/ 1548 w 144"/>
                <a:gd name="T9" fmla="*/ 40919 h 217"/>
                <a:gd name="T10" fmla="*/ 1457 w 144"/>
                <a:gd name="T11" fmla="*/ 45745 h 217"/>
                <a:gd name="T12" fmla="*/ 1388 w 144"/>
                <a:gd name="T13" fmla="*/ 44326 h 217"/>
                <a:gd name="T14" fmla="*/ 1573 w 144"/>
                <a:gd name="T15" fmla="*/ 45745 h 217"/>
                <a:gd name="T16" fmla="*/ 1388 w 144"/>
                <a:gd name="T17" fmla="*/ 46521 h 217"/>
                <a:gd name="T18" fmla="*/ 1208 w 144"/>
                <a:gd name="T19" fmla="*/ 49242 h 217"/>
                <a:gd name="T20" fmla="*/ 1223 w 144"/>
                <a:gd name="T21" fmla="*/ 52077 h 217"/>
                <a:gd name="T22" fmla="*/ 1223 w 144"/>
                <a:gd name="T23" fmla="*/ 52790 h 217"/>
                <a:gd name="T24" fmla="*/ 1129 w 144"/>
                <a:gd name="T25" fmla="*/ 60637 h 217"/>
                <a:gd name="T26" fmla="*/ 741 w 144"/>
                <a:gd name="T27" fmla="*/ 64868 h 217"/>
                <a:gd name="T28" fmla="*/ 422 w 144"/>
                <a:gd name="T29" fmla="*/ 60637 h 217"/>
                <a:gd name="T30" fmla="*/ 148 w 144"/>
                <a:gd name="T31" fmla="*/ 52790 h 217"/>
                <a:gd name="T32" fmla="*/ 120 w 144"/>
                <a:gd name="T33" fmla="*/ 50759 h 217"/>
                <a:gd name="T34" fmla="*/ 0 w 144"/>
                <a:gd name="T35" fmla="*/ 48060 h 217"/>
                <a:gd name="T36" fmla="*/ 202 w 144"/>
                <a:gd name="T37" fmla="*/ 43211 h 217"/>
                <a:gd name="T38" fmla="*/ 249 w 144"/>
                <a:gd name="T39" fmla="*/ 37199 h 217"/>
                <a:gd name="T40" fmla="*/ 148 w 144"/>
                <a:gd name="T41" fmla="*/ 34009 h 217"/>
                <a:gd name="T42" fmla="*/ 120 w 144"/>
                <a:gd name="T43" fmla="*/ 24388 h 217"/>
                <a:gd name="T44" fmla="*/ 527 w 144"/>
                <a:gd name="T45" fmla="*/ 21722 h 217"/>
                <a:gd name="T46" fmla="*/ 579 w 144"/>
                <a:gd name="T47" fmla="*/ 14746 h 217"/>
                <a:gd name="T48" fmla="*/ 741 w 144"/>
                <a:gd name="T49" fmla="*/ 12498 h 217"/>
                <a:gd name="T50" fmla="*/ 892 w 144"/>
                <a:gd name="T51" fmla="*/ 4912 h 217"/>
                <a:gd name="T52" fmla="*/ 1208 w 144"/>
                <a:gd name="T53" fmla="*/ 2206 h 217"/>
                <a:gd name="T54" fmla="*/ 1548 w 144"/>
                <a:gd name="T55" fmla="*/ 0 h 217"/>
                <a:gd name="T56" fmla="*/ 2218 w 144"/>
                <a:gd name="T57" fmla="*/ 4155 h 217"/>
                <a:gd name="T58" fmla="*/ 2474 w 144"/>
                <a:gd name="T59" fmla="*/ 14746 h 217"/>
                <a:gd name="T60" fmla="*/ 2138 w 144"/>
                <a:gd name="T61" fmla="*/ 14746 h 217"/>
                <a:gd name="T62" fmla="*/ 2071 w 144"/>
                <a:gd name="T63" fmla="*/ 15435 h 217"/>
                <a:gd name="T64" fmla="*/ 1911 w 144"/>
                <a:gd name="T65" fmla="*/ 189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39319" name="Freeform 405"/>
            <p:cNvSpPr>
              <a:spLocks/>
            </p:cNvSpPr>
            <p:nvPr/>
          </p:nvSpPr>
          <p:spPr bwMode="auto">
            <a:xfrm>
              <a:off x="2777" y="1384"/>
              <a:ext cx="7" cy="16"/>
            </a:xfrm>
            <a:custGeom>
              <a:avLst/>
              <a:gdLst>
                <a:gd name="T0" fmla="*/ 7 w 7"/>
                <a:gd name="T1" fmla="*/ 0 h 14"/>
                <a:gd name="T2" fmla="*/ 7 w 7"/>
                <a:gd name="T3" fmla="*/ 2 h 14"/>
                <a:gd name="T4" fmla="*/ 5 w 7"/>
                <a:gd name="T5" fmla="*/ 450 h 14"/>
                <a:gd name="T6" fmla="*/ 5 w 7"/>
                <a:gd name="T7" fmla="*/ 514 h 14"/>
                <a:gd name="T8" fmla="*/ 0 w 7"/>
                <a:gd name="T9" fmla="*/ 243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39320" name="Freeform 406"/>
            <p:cNvSpPr>
              <a:spLocks/>
            </p:cNvSpPr>
            <p:nvPr/>
          </p:nvSpPr>
          <p:spPr bwMode="auto">
            <a:xfrm>
              <a:off x="2610" y="1597"/>
              <a:ext cx="69" cy="38"/>
            </a:xfrm>
            <a:custGeom>
              <a:avLst/>
              <a:gdLst>
                <a:gd name="T0" fmla="*/ 1057 w 62"/>
                <a:gd name="T1" fmla="*/ 4497 h 31"/>
                <a:gd name="T2" fmla="*/ 997 w 62"/>
                <a:gd name="T3" fmla="*/ 5758 h 31"/>
                <a:gd name="T4" fmla="*/ 820 w 62"/>
                <a:gd name="T5" fmla="*/ 5758 h 31"/>
                <a:gd name="T6" fmla="*/ 737 w 62"/>
                <a:gd name="T7" fmla="*/ 7681 h 31"/>
                <a:gd name="T8" fmla="*/ 555 w 62"/>
                <a:gd name="T9" fmla="*/ 5758 h 31"/>
                <a:gd name="T10" fmla="*/ 436 w 62"/>
                <a:gd name="T11" fmla="*/ 7681 h 31"/>
                <a:gd name="T12" fmla="*/ 255 w 62"/>
                <a:gd name="T13" fmla="*/ 7681 h 31"/>
                <a:gd name="T14" fmla="*/ 120 w 62"/>
                <a:gd name="T15" fmla="*/ 5365 h 31"/>
                <a:gd name="T16" fmla="*/ 0 w 62"/>
                <a:gd name="T17" fmla="*/ 5758 h 31"/>
                <a:gd name="T18" fmla="*/ 206 w 62"/>
                <a:gd name="T19" fmla="*/ 1847 h 31"/>
                <a:gd name="T20" fmla="*/ 314 w 62"/>
                <a:gd name="T21" fmla="*/ 1229 h 31"/>
                <a:gd name="T22" fmla="*/ 349 w 62"/>
                <a:gd name="T23" fmla="*/ 818 h 31"/>
                <a:gd name="T24" fmla="*/ 662 w 62"/>
                <a:gd name="T25" fmla="*/ 0 h 31"/>
                <a:gd name="T26" fmla="*/ 852 w 62"/>
                <a:gd name="T27" fmla="*/ 1229 h 31"/>
                <a:gd name="T28" fmla="*/ 852 w 62"/>
                <a:gd name="T29" fmla="*/ 1847 h 31"/>
                <a:gd name="T30" fmla="*/ 852 w 62"/>
                <a:gd name="T31" fmla="*/ 2376 h 31"/>
                <a:gd name="T32" fmla="*/ 852 w 62"/>
                <a:gd name="T33" fmla="*/ 2913 h 31"/>
                <a:gd name="T34" fmla="*/ 913 w 62"/>
                <a:gd name="T35" fmla="*/ 2913 h 31"/>
                <a:gd name="T36" fmla="*/ 1131 w 62"/>
                <a:gd name="T37" fmla="*/ 3571 h 31"/>
                <a:gd name="T38" fmla="*/ 1131 w 62"/>
                <a:gd name="T39" fmla="*/ 4231 h 31"/>
                <a:gd name="T40" fmla="*/ 1057 w 62"/>
                <a:gd name="T41" fmla="*/ 449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39321" name="Freeform 407"/>
            <p:cNvSpPr>
              <a:spLocks/>
            </p:cNvSpPr>
            <p:nvPr/>
          </p:nvSpPr>
          <p:spPr bwMode="auto">
            <a:xfrm>
              <a:off x="2855" y="1495"/>
              <a:ext cx="287" cy="172"/>
            </a:xfrm>
            <a:custGeom>
              <a:avLst/>
              <a:gdLst>
                <a:gd name="T0" fmla="*/ 2941 w 256"/>
                <a:gd name="T1" fmla="*/ 0 h 139"/>
                <a:gd name="T2" fmla="*/ 2753 w 256"/>
                <a:gd name="T3" fmla="*/ 1198 h 139"/>
                <a:gd name="T4" fmla="*/ 2383 w 256"/>
                <a:gd name="T5" fmla="*/ 3475 h 139"/>
                <a:gd name="T6" fmla="*/ 2383 w 256"/>
                <a:gd name="T7" fmla="*/ 6245 h 139"/>
                <a:gd name="T8" fmla="*/ 1862 w 256"/>
                <a:gd name="T9" fmla="*/ 4300 h 139"/>
                <a:gd name="T10" fmla="*/ 1363 w 256"/>
                <a:gd name="T11" fmla="*/ 2808 h 139"/>
                <a:gd name="T12" fmla="*/ 837 w 256"/>
                <a:gd name="T13" fmla="*/ 2808 h 139"/>
                <a:gd name="T14" fmla="*/ 309 w 256"/>
                <a:gd name="T15" fmla="*/ 2808 h 139"/>
                <a:gd name="T16" fmla="*/ 488 w 256"/>
                <a:gd name="T17" fmla="*/ 8908 h 139"/>
                <a:gd name="T18" fmla="*/ 488 w 256"/>
                <a:gd name="T19" fmla="*/ 11023 h 139"/>
                <a:gd name="T20" fmla="*/ 151 w 256"/>
                <a:gd name="T21" fmla="*/ 17013 h 139"/>
                <a:gd name="T22" fmla="*/ 120 w 256"/>
                <a:gd name="T23" fmla="*/ 18414 h 139"/>
                <a:gd name="T24" fmla="*/ 0 w 256"/>
                <a:gd name="T25" fmla="*/ 22419 h 139"/>
                <a:gd name="T26" fmla="*/ 267 w 256"/>
                <a:gd name="T27" fmla="*/ 24533 h 139"/>
                <a:gd name="T28" fmla="*/ 267 w 256"/>
                <a:gd name="T29" fmla="*/ 24533 h 139"/>
                <a:gd name="T30" fmla="*/ 882 w 256"/>
                <a:gd name="T31" fmla="*/ 25239 h 139"/>
                <a:gd name="T32" fmla="*/ 1405 w 256"/>
                <a:gd name="T33" fmla="*/ 22786 h 139"/>
                <a:gd name="T34" fmla="*/ 1661 w 256"/>
                <a:gd name="T35" fmla="*/ 19826 h 139"/>
                <a:gd name="T36" fmla="*/ 1766 w 256"/>
                <a:gd name="T37" fmla="*/ 20885 h 139"/>
                <a:gd name="T38" fmla="*/ 2016 w 256"/>
                <a:gd name="T39" fmla="*/ 23633 h 139"/>
                <a:gd name="T40" fmla="*/ 2220 w 256"/>
                <a:gd name="T41" fmla="*/ 27522 h 139"/>
                <a:gd name="T42" fmla="*/ 2489 w 256"/>
                <a:gd name="T43" fmla="*/ 30357 h 139"/>
                <a:gd name="T44" fmla="*/ 2753 w 256"/>
                <a:gd name="T45" fmla="*/ 33223 h 139"/>
                <a:gd name="T46" fmla="*/ 2941 w 256"/>
                <a:gd name="T47" fmla="*/ 31231 h 139"/>
                <a:gd name="T48" fmla="*/ 3068 w 256"/>
                <a:gd name="T49" fmla="*/ 31978 h 139"/>
                <a:gd name="T50" fmla="*/ 3068 w 256"/>
                <a:gd name="T51" fmla="*/ 28868 h 139"/>
                <a:gd name="T52" fmla="*/ 3103 w 256"/>
                <a:gd name="T53" fmla="*/ 31231 h 139"/>
                <a:gd name="T54" fmla="*/ 3343 w 256"/>
                <a:gd name="T55" fmla="*/ 31978 h 139"/>
                <a:gd name="T56" fmla="*/ 2996 w 256"/>
                <a:gd name="T57" fmla="*/ 31978 h 139"/>
                <a:gd name="T58" fmla="*/ 3103 w 256"/>
                <a:gd name="T59" fmla="*/ 33223 h 139"/>
                <a:gd name="T60" fmla="*/ 3359 w 256"/>
                <a:gd name="T61" fmla="*/ 34890 h 139"/>
                <a:gd name="T62" fmla="*/ 3682 w 256"/>
                <a:gd name="T63" fmla="*/ 34890 h 139"/>
                <a:gd name="T64" fmla="*/ 3359 w 256"/>
                <a:gd name="T65" fmla="*/ 38646 h 139"/>
                <a:gd name="T66" fmla="*/ 3571 w 256"/>
                <a:gd name="T67" fmla="*/ 39570 h 139"/>
                <a:gd name="T68" fmla="*/ 3749 w 256"/>
                <a:gd name="T69" fmla="*/ 41459 h 139"/>
                <a:gd name="T70" fmla="*/ 3766 w 256"/>
                <a:gd name="T71" fmla="*/ 43916 h 139"/>
                <a:gd name="T72" fmla="*/ 4203 w 256"/>
                <a:gd name="T73" fmla="*/ 41459 h 139"/>
                <a:gd name="T74" fmla="*/ 4388 w 256"/>
                <a:gd name="T75" fmla="*/ 40755 h 139"/>
                <a:gd name="T76" fmla="*/ 4628 w 256"/>
                <a:gd name="T77" fmla="*/ 39570 h 139"/>
                <a:gd name="T78" fmla="*/ 4361 w 256"/>
                <a:gd name="T79" fmla="*/ 38646 h 139"/>
                <a:gd name="T80" fmla="*/ 4024 w 256"/>
                <a:gd name="T81" fmla="*/ 35520 h 139"/>
                <a:gd name="T82" fmla="*/ 4144 w 256"/>
                <a:gd name="T83" fmla="*/ 33223 h 139"/>
                <a:gd name="T84" fmla="*/ 4083 w 256"/>
                <a:gd name="T85" fmla="*/ 34890 h 139"/>
                <a:gd name="T86" fmla="*/ 4144 w 256"/>
                <a:gd name="T87" fmla="*/ 33223 h 139"/>
                <a:gd name="T88" fmla="*/ 4628 w 256"/>
                <a:gd name="T89" fmla="*/ 31231 h 139"/>
                <a:gd name="T90" fmla="*/ 5057 w 256"/>
                <a:gd name="T91" fmla="*/ 27852 h 139"/>
                <a:gd name="T92" fmla="*/ 5228 w 256"/>
                <a:gd name="T93" fmla="*/ 27852 h 139"/>
                <a:gd name="T94" fmla="*/ 5373 w 256"/>
                <a:gd name="T95" fmla="*/ 25239 h 139"/>
                <a:gd name="T96" fmla="*/ 5609 w 256"/>
                <a:gd name="T97" fmla="*/ 23633 h 139"/>
                <a:gd name="T98" fmla="*/ 5373 w 256"/>
                <a:gd name="T99" fmla="*/ 15435 h 139"/>
                <a:gd name="T100" fmla="*/ 4919 w 256"/>
                <a:gd name="T101" fmla="*/ 13202 h 139"/>
                <a:gd name="T102" fmla="*/ 4496 w 256"/>
                <a:gd name="T103" fmla="*/ 11023 h 139"/>
                <a:gd name="T104" fmla="*/ 4324 w 256"/>
                <a:gd name="T105" fmla="*/ 12474 h 139"/>
                <a:gd name="T106" fmla="*/ 3900 w 256"/>
                <a:gd name="T107" fmla="*/ 7199 h 139"/>
                <a:gd name="T108" fmla="*/ 3507 w 256"/>
                <a:gd name="T109" fmla="*/ 2269 h 139"/>
                <a:gd name="T110" fmla="*/ 3479 w 256"/>
                <a:gd name="T111" fmla="*/ 2 h 139"/>
                <a:gd name="T112" fmla="*/ 2941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39322" name="Freeform 408"/>
            <p:cNvSpPr>
              <a:spLocks/>
            </p:cNvSpPr>
            <p:nvPr/>
          </p:nvSpPr>
          <p:spPr bwMode="auto">
            <a:xfrm>
              <a:off x="2808" y="1689"/>
              <a:ext cx="22" cy="30"/>
            </a:xfrm>
            <a:custGeom>
              <a:avLst/>
              <a:gdLst>
                <a:gd name="T0" fmla="*/ 594 w 19"/>
                <a:gd name="T1" fmla="*/ 0 h 30"/>
                <a:gd name="T2" fmla="*/ 470 w 19"/>
                <a:gd name="T3" fmla="*/ 0 h 30"/>
                <a:gd name="T4" fmla="*/ 351 w 19"/>
                <a:gd name="T5" fmla="*/ 0 h 30"/>
                <a:gd name="T6" fmla="*/ 226 w 19"/>
                <a:gd name="T7" fmla="*/ 7 h 30"/>
                <a:gd name="T8" fmla="*/ 2 w 19"/>
                <a:gd name="T9" fmla="*/ 7 h 30"/>
                <a:gd name="T10" fmla="*/ 226 w 19"/>
                <a:gd name="T11" fmla="*/ 15 h 30"/>
                <a:gd name="T12" fmla="*/ 2 w 19"/>
                <a:gd name="T13" fmla="*/ 15 h 30"/>
                <a:gd name="T14" fmla="*/ 0 w 19"/>
                <a:gd name="T15" fmla="*/ 19 h 30"/>
                <a:gd name="T16" fmla="*/ 594 w 19"/>
                <a:gd name="T17" fmla="*/ 28 h 30"/>
                <a:gd name="T18" fmla="*/ 844 w 19"/>
                <a:gd name="T19" fmla="*/ 30 h 30"/>
                <a:gd name="T20" fmla="*/ 977 w 19"/>
                <a:gd name="T21" fmla="*/ 15 h 30"/>
                <a:gd name="T22" fmla="*/ 797 w 19"/>
                <a:gd name="T23" fmla="*/ 8 h 30"/>
                <a:gd name="T24" fmla="*/ 594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39323" name="Freeform 409"/>
            <p:cNvSpPr>
              <a:spLocks/>
            </p:cNvSpPr>
            <p:nvPr/>
          </p:nvSpPr>
          <p:spPr bwMode="auto">
            <a:xfrm>
              <a:off x="535" y="1109"/>
              <a:ext cx="1146" cy="620"/>
            </a:xfrm>
            <a:custGeom>
              <a:avLst/>
              <a:gdLst>
                <a:gd name="T0" fmla="*/ 16075 w 1025"/>
                <a:gd name="T1" fmla="*/ 26634 h 501"/>
                <a:gd name="T2" fmla="*/ 16988 w 1025"/>
                <a:gd name="T3" fmla="*/ 11042 h 501"/>
                <a:gd name="T4" fmla="*/ 15315 w 1025"/>
                <a:gd name="T5" fmla="*/ 17391 h 501"/>
                <a:gd name="T6" fmla="*/ 14632 w 1025"/>
                <a:gd name="T7" fmla="*/ 10573 h 501"/>
                <a:gd name="T8" fmla="*/ 14589 w 1025"/>
                <a:gd name="T9" fmla="*/ 1231 h 501"/>
                <a:gd name="T10" fmla="*/ 14336 w 1025"/>
                <a:gd name="T11" fmla="*/ 12836 h 501"/>
                <a:gd name="T12" fmla="*/ 13277 w 1025"/>
                <a:gd name="T13" fmla="*/ 23669 h 501"/>
                <a:gd name="T14" fmla="*/ 13487 w 1025"/>
                <a:gd name="T15" fmla="*/ 17391 h 501"/>
                <a:gd name="T16" fmla="*/ 12642 w 1025"/>
                <a:gd name="T17" fmla="*/ 20038 h 501"/>
                <a:gd name="T18" fmla="*/ 11024 w 1025"/>
                <a:gd name="T19" fmla="*/ 17061 h 501"/>
                <a:gd name="T20" fmla="*/ 10339 w 1025"/>
                <a:gd name="T21" fmla="*/ 20928 h 501"/>
                <a:gd name="T22" fmla="*/ 8849 w 1025"/>
                <a:gd name="T23" fmla="*/ 14745 h 501"/>
                <a:gd name="T24" fmla="*/ 6969 w 1025"/>
                <a:gd name="T25" fmla="*/ 11042 h 501"/>
                <a:gd name="T26" fmla="*/ 5889 w 1025"/>
                <a:gd name="T27" fmla="*/ 8923 h 501"/>
                <a:gd name="T28" fmla="*/ 2577 w 1025"/>
                <a:gd name="T29" fmla="*/ 22462 h 501"/>
                <a:gd name="T30" fmla="*/ 494 w 1025"/>
                <a:gd name="T31" fmla="*/ 59636 h 501"/>
                <a:gd name="T32" fmla="*/ 1506 w 1025"/>
                <a:gd name="T33" fmla="*/ 79782 h 501"/>
                <a:gd name="T34" fmla="*/ 974 w 1025"/>
                <a:gd name="T35" fmla="*/ 87003 h 501"/>
                <a:gd name="T36" fmla="*/ 1307 w 1025"/>
                <a:gd name="T37" fmla="*/ 93849 h 501"/>
                <a:gd name="T38" fmla="*/ 1307 w 1025"/>
                <a:gd name="T39" fmla="*/ 101228 h 501"/>
                <a:gd name="T40" fmla="*/ 771 w 1025"/>
                <a:gd name="T41" fmla="*/ 105794 h 501"/>
                <a:gd name="T42" fmla="*/ 1205 w 1025"/>
                <a:gd name="T43" fmla="*/ 107668 h 501"/>
                <a:gd name="T44" fmla="*/ 1428 w 1025"/>
                <a:gd name="T45" fmla="*/ 113024 h 501"/>
                <a:gd name="T46" fmla="*/ 1565 w 1025"/>
                <a:gd name="T47" fmla="*/ 117109 h 501"/>
                <a:gd name="T48" fmla="*/ 5504 w 1025"/>
                <a:gd name="T49" fmla="*/ 117109 h 501"/>
                <a:gd name="T50" fmla="*/ 9488 w 1025"/>
                <a:gd name="T51" fmla="*/ 115431 h 501"/>
                <a:gd name="T52" fmla="*/ 11786 w 1025"/>
                <a:gd name="T53" fmla="*/ 128998 h 501"/>
                <a:gd name="T54" fmla="*/ 11705 w 1025"/>
                <a:gd name="T55" fmla="*/ 155728 h 501"/>
                <a:gd name="T56" fmla="*/ 14099 w 1025"/>
                <a:gd name="T57" fmla="*/ 143741 h 501"/>
                <a:gd name="T58" fmla="*/ 16596 w 1025"/>
                <a:gd name="T59" fmla="*/ 126709 h 501"/>
                <a:gd name="T60" fmla="*/ 17565 w 1025"/>
                <a:gd name="T61" fmla="*/ 134163 h 501"/>
                <a:gd name="T62" fmla="*/ 17060 w 1025"/>
                <a:gd name="T63" fmla="*/ 141557 h 501"/>
                <a:gd name="T64" fmla="*/ 18532 w 1025"/>
                <a:gd name="T65" fmla="*/ 138078 h 501"/>
                <a:gd name="T66" fmla="*/ 17524 w 1025"/>
                <a:gd name="T67" fmla="*/ 127998 h 501"/>
                <a:gd name="T68" fmla="*/ 18064 w 1025"/>
                <a:gd name="T69" fmla="*/ 118252 h 501"/>
                <a:gd name="T70" fmla="*/ 16395 w 1025"/>
                <a:gd name="T71" fmla="*/ 122183 h 501"/>
                <a:gd name="T72" fmla="*/ 19835 w 1025"/>
                <a:gd name="T73" fmla="*/ 105794 h 501"/>
                <a:gd name="T74" fmla="*/ 20842 w 1025"/>
                <a:gd name="T75" fmla="*/ 93027 h 501"/>
                <a:gd name="T76" fmla="*/ 19812 w 1025"/>
                <a:gd name="T77" fmla="*/ 93027 h 501"/>
                <a:gd name="T78" fmla="*/ 19995 w 1025"/>
                <a:gd name="T79" fmla="*/ 85488 h 501"/>
                <a:gd name="T80" fmla="*/ 19865 w 1025"/>
                <a:gd name="T81" fmla="*/ 82079 h 501"/>
                <a:gd name="T82" fmla="*/ 19593 w 1025"/>
                <a:gd name="T83" fmla="*/ 75172 h 501"/>
                <a:gd name="T84" fmla="*/ 19593 w 1025"/>
                <a:gd name="T85" fmla="*/ 68639 h 501"/>
                <a:gd name="T86" fmla="*/ 19550 w 1025"/>
                <a:gd name="T87" fmla="*/ 58872 h 501"/>
                <a:gd name="T88" fmla="*/ 19116 w 1025"/>
                <a:gd name="T89" fmla="*/ 63297 h 501"/>
                <a:gd name="T90" fmla="*/ 18201 w 1025"/>
                <a:gd name="T91" fmla="*/ 69080 h 501"/>
                <a:gd name="T92" fmla="*/ 18090 w 1025"/>
                <a:gd name="T93" fmla="*/ 60906 h 501"/>
                <a:gd name="T94" fmla="*/ 17900 w 1025"/>
                <a:gd name="T95" fmla="*/ 50419 h 501"/>
                <a:gd name="T96" fmla="*/ 16411 w 1025"/>
                <a:gd name="T97" fmla="*/ 51386 h 501"/>
                <a:gd name="T98" fmla="*/ 15673 w 1025"/>
                <a:gd name="T99" fmla="*/ 79782 h 501"/>
                <a:gd name="T100" fmla="*/ 14277 w 1025"/>
                <a:gd name="T101" fmla="*/ 102832 h 501"/>
                <a:gd name="T102" fmla="*/ 13820 w 1025"/>
                <a:gd name="T103" fmla="*/ 89133 h 501"/>
                <a:gd name="T104" fmla="*/ 12121 w 1025"/>
                <a:gd name="T105" fmla="*/ 72889 h 501"/>
                <a:gd name="T106" fmla="*/ 11561 w 1025"/>
                <a:gd name="T107" fmla="*/ 63297 h 501"/>
                <a:gd name="T108" fmla="*/ 13116 w 1025"/>
                <a:gd name="T109" fmla="*/ 44258 h 501"/>
                <a:gd name="T110" fmla="*/ 13895 w 1025"/>
                <a:gd name="T111" fmla="*/ 38796 h 501"/>
                <a:gd name="T112" fmla="*/ 14632 w 1025"/>
                <a:gd name="T113" fmla="*/ 30688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39324" name="Freeform 410"/>
            <p:cNvSpPr>
              <a:spLocks/>
            </p:cNvSpPr>
            <p:nvPr/>
          </p:nvSpPr>
          <p:spPr bwMode="auto">
            <a:xfrm>
              <a:off x="1396" y="1076"/>
              <a:ext cx="313" cy="226"/>
            </a:xfrm>
            <a:custGeom>
              <a:avLst/>
              <a:gdLst>
                <a:gd name="T0" fmla="*/ 4149 w 280"/>
                <a:gd name="T1" fmla="*/ 14578 h 182"/>
                <a:gd name="T2" fmla="*/ 3945 w 280"/>
                <a:gd name="T3" fmla="*/ 11342 h 182"/>
                <a:gd name="T4" fmla="*/ 3720 w 280"/>
                <a:gd name="T5" fmla="*/ 11342 h 182"/>
                <a:gd name="T6" fmla="*/ 3328 w 280"/>
                <a:gd name="T7" fmla="*/ 12799 h 182"/>
                <a:gd name="T8" fmla="*/ 3416 w 280"/>
                <a:gd name="T9" fmla="*/ 9026 h 182"/>
                <a:gd name="T10" fmla="*/ 3546 w 280"/>
                <a:gd name="T11" fmla="*/ 8181 h 182"/>
                <a:gd name="T12" fmla="*/ 2718 w 280"/>
                <a:gd name="T13" fmla="*/ 8181 h 182"/>
                <a:gd name="T14" fmla="*/ 2588 w 280"/>
                <a:gd name="T15" fmla="*/ 9026 h 182"/>
                <a:gd name="T16" fmla="*/ 2454 w 280"/>
                <a:gd name="T17" fmla="*/ 8181 h 182"/>
                <a:gd name="T18" fmla="*/ 2202 w 280"/>
                <a:gd name="T19" fmla="*/ 8181 h 182"/>
                <a:gd name="T20" fmla="*/ 1881 w 280"/>
                <a:gd name="T21" fmla="*/ 2462 h 182"/>
                <a:gd name="T22" fmla="*/ 1506 w 280"/>
                <a:gd name="T23" fmla="*/ 3796 h 182"/>
                <a:gd name="T24" fmla="*/ 1401 w 280"/>
                <a:gd name="T25" fmla="*/ 7269 h 182"/>
                <a:gd name="T26" fmla="*/ 1253 w 280"/>
                <a:gd name="T27" fmla="*/ 11999 h 182"/>
                <a:gd name="T28" fmla="*/ 900 w 280"/>
                <a:gd name="T29" fmla="*/ 9026 h 182"/>
                <a:gd name="T30" fmla="*/ 494 w 280"/>
                <a:gd name="T31" fmla="*/ 4714 h 182"/>
                <a:gd name="T32" fmla="*/ 108 w 280"/>
                <a:gd name="T33" fmla="*/ 16959 h 182"/>
                <a:gd name="T34" fmla="*/ 626 w 280"/>
                <a:gd name="T35" fmla="*/ 18548 h 182"/>
                <a:gd name="T36" fmla="*/ 1527 w 280"/>
                <a:gd name="T37" fmla="*/ 18548 h 182"/>
                <a:gd name="T38" fmla="*/ 2307 w 280"/>
                <a:gd name="T39" fmla="*/ 16959 h 182"/>
                <a:gd name="T40" fmla="*/ 2567 w 280"/>
                <a:gd name="T41" fmla="*/ 21059 h 182"/>
                <a:gd name="T42" fmla="*/ 2454 w 280"/>
                <a:gd name="T43" fmla="*/ 25810 h 182"/>
                <a:gd name="T44" fmla="*/ 3076 w 280"/>
                <a:gd name="T45" fmla="*/ 25810 h 182"/>
                <a:gd name="T46" fmla="*/ 2938 w 280"/>
                <a:gd name="T47" fmla="*/ 36756 h 182"/>
                <a:gd name="T48" fmla="*/ 3546 w 280"/>
                <a:gd name="T49" fmla="*/ 39022 h 182"/>
                <a:gd name="T50" fmla="*/ 2743 w 280"/>
                <a:gd name="T51" fmla="*/ 37247 h 182"/>
                <a:gd name="T52" fmla="*/ 1964 w 280"/>
                <a:gd name="T53" fmla="*/ 45642 h 182"/>
                <a:gd name="T54" fmla="*/ 1253 w 280"/>
                <a:gd name="T55" fmla="*/ 48327 h 182"/>
                <a:gd name="T56" fmla="*/ 2064 w 280"/>
                <a:gd name="T57" fmla="*/ 48327 h 182"/>
                <a:gd name="T58" fmla="*/ 2351 w 280"/>
                <a:gd name="T59" fmla="*/ 48327 h 182"/>
                <a:gd name="T60" fmla="*/ 2567 w 280"/>
                <a:gd name="T61" fmla="*/ 52998 h 182"/>
                <a:gd name="T62" fmla="*/ 2977 w 280"/>
                <a:gd name="T63" fmla="*/ 58779 h 182"/>
                <a:gd name="T64" fmla="*/ 3546 w 280"/>
                <a:gd name="T65" fmla="*/ 56283 h 182"/>
                <a:gd name="T66" fmla="*/ 3796 w 280"/>
                <a:gd name="T67" fmla="*/ 56283 h 182"/>
                <a:gd name="T68" fmla="*/ 4149 w 280"/>
                <a:gd name="T69" fmla="*/ 58779 h 182"/>
                <a:gd name="T70" fmla="*/ 4350 w 280"/>
                <a:gd name="T71" fmla="*/ 53985 h 182"/>
                <a:gd name="T72" fmla="*/ 4302 w 280"/>
                <a:gd name="T73" fmla="*/ 49922 h 182"/>
                <a:gd name="T74" fmla="*/ 4161 w 280"/>
                <a:gd name="T75" fmla="*/ 47335 h 182"/>
                <a:gd name="T76" fmla="*/ 4028 w 280"/>
                <a:gd name="T77" fmla="*/ 44783 h 182"/>
                <a:gd name="T78" fmla="*/ 3945 w 280"/>
                <a:gd name="T79" fmla="*/ 41582 h 182"/>
                <a:gd name="T80" fmla="*/ 4149 w 280"/>
                <a:gd name="T81" fmla="*/ 39798 h 182"/>
                <a:gd name="T82" fmla="*/ 4350 w 280"/>
                <a:gd name="T83" fmla="*/ 37247 h 182"/>
                <a:gd name="T84" fmla="*/ 4913 w 280"/>
                <a:gd name="T85" fmla="*/ 38319 h 182"/>
                <a:gd name="T86" fmla="*/ 4515 w 280"/>
                <a:gd name="T87" fmla="*/ 43039 h 182"/>
                <a:gd name="T88" fmla="*/ 4772 w 280"/>
                <a:gd name="T89" fmla="*/ 44783 h 182"/>
                <a:gd name="T90" fmla="*/ 5134 w 280"/>
                <a:gd name="T91" fmla="*/ 42680 h 182"/>
                <a:gd name="T92" fmla="*/ 5369 w 280"/>
                <a:gd name="T93" fmla="*/ 39798 h 182"/>
                <a:gd name="T94" fmla="*/ 5537 w 280"/>
                <a:gd name="T95" fmla="*/ 37247 h 182"/>
                <a:gd name="T96" fmla="*/ 5419 w 280"/>
                <a:gd name="T97" fmla="*/ 36756 h 182"/>
                <a:gd name="T98" fmla="*/ 5134 w 280"/>
                <a:gd name="T99" fmla="*/ 35915 h 182"/>
                <a:gd name="T100" fmla="*/ 5134 w 280"/>
                <a:gd name="T101" fmla="*/ 33486 h 182"/>
                <a:gd name="T102" fmla="*/ 5134 w 280"/>
                <a:gd name="T103" fmla="*/ 32472 h 182"/>
                <a:gd name="T104" fmla="*/ 4953 w 280"/>
                <a:gd name="T105" fmla="*/ 29600 h 182"/>
                <a:gd name="T106" fmla="*/ 4803 w 280"/>
                <a:gd name="T107" fmla="*/ 29600 h 182"/>
                <a:gd name="T108" fmla="*/ 4515 w 280"/>
                <a:gd name="T109" fmla="*/ 28529 h 182"/>
                <a:gd name="T110" fmla="*/ 4420 w 280"/>
                <a:gd name="T111" fmla="*/ 25810 h 182"/>
                <a:gd name="T112" fmla="*/ 4556 w 280"/>
                <a:gd name="T113" fmla="*/ 24506 h 182"/>
                <a:gd name="T114" fmla="*/ 4515 w 280"/>
                <a:gd name="T115" fmla="*/ 22975 h 182"/>
                <a:gd name="T116" fmla="*/ 4161 w 280"/>
                <a:gd name="T117" fmla="*/ 21059 h 182"/>
                <a:gd name="T118" fmla="*/ 4149 w 280"/>
                <a:gd name="T119" fmla="*/ 21059 h 182"/>
                <a:gd name="T120" fmla="*/ 4420 w 280"/>
                <a:gd name="T121" fmla="*/ 16117 h 182"/>
                <a:gd name="T122" fmla="*/ 3880 w 280"/>
                <a:gd name="T123" fmla="*/ 18548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39325" name="Freeform 411"/>
            <p:cNvSpPr>
              <a:spLocks/>
            </p:cNvSpPr>
            <p:nvPr/>
          </p:nvSpPr>
          <p:spPr bwMode="auto">
            <a:xfrm>
              <a:off x="1489" y="935"/>
              <a:ext cx="382" cy="97"/>
            </a:xfrm>
            <a:custGeom>
              <a:avLst/>
              <a:gdLst>
                <a:gd name="T0" fmla="*/ 1808 w 341"/>
                <a:gd name="T1" fmla="*/ 20411 h 78"/>
                <a:gd name="T2" fmla="*/ 1312 w 341"/>
                <a:gd name="T3" fmla="*/ 22918 h 78"/>
                <a:gd name="T4" fmla="*/ 1090 w 341"/>
                <a:gd name="T5" fmla="*/ 20411 h 78"/>
                <a:gd name="T6" fmla="*/ 1312 w 341"/>
                <a:gd name="T7" fmla="*/ 19890 h 78"/>
                <a:gd name="T8" fmla="*/ 869 w 341"/>
                <a:gd name="T9" fmla="*/ 17899 h 78"/>
                <a:gd name="T10" fmla="*/ 2004 w 341"/>
                <a:gd name="T11" fmla="*/ 16272 h 78"/>
                <a:gd name="T12" fmla="*/ 1470 w 341"/>
                <a:gd name="T13" fmla="*/ 11252 h 78"/>
                <a:gd name="T14" fmla="*/ 2182 w 341"/>
                <a:gd name="T15" fmla="*/ 11252 h 78"/>
                <a:gd name="T16" fmla="*/ 2513 w 341"/>
                <a:gd name="T17" fmla="*/ 11803 h 78"/>
                <a:gd name="T18" fmla="*/ 2288 w 341"/>
                <a:gd name="T19" fmla="*/ 10342 h 78"/>
                <a:gd name="T20" fmla="*/ 3357 w 341"/>
                <a:gd name="T21" fmla="*/ 7484 h 78"/>
                <a:gd name="T22" fmla="*/ 3856 w 341"/>
                <a:gd name="T23" fmla="*/ 6018 h 78"/>
                <a:gd name="T24" fmla="*/ 2815 w 341"/>
                <a:gd name="T25" fmla="*/ 7484 h 78"/>
                <a:gd name="T26" fmla="*/ 1614 w 341"/>
                <a:gd name="T27" fmla="*/ 8534 h 78"/>
                <a:gd name="T28" fmla="*/ 2594 w 341"/>
                <a:gd name="T29" fmla="*/ 6862 h 78"/>
                <a:gd name="T30" fmla="*/ 1470 w 341"/>
                <a:gd name="T31" fmla="*/ 9307 h 78"/>
                <a:gd name="T32" fmla="*/ 1112 w 341"/>
                <a:gd name="T33" fmla="*/ 7484 h 78"/>
                <a:gd name="T34" fmla="*/ 2182 w 341"/>
                <a:gd name="T35" fmla="*/ 6862 h 78"/>
                <a:gd name="T36" fmla="*/ 1090 w 341"/>
                <a:gd name="T37" fmla="*/ 6862 h 78"/>
                <a:gd name="T38" fmla="*/ 1789 w 341"/>
                <a:gd name="T39" fmla="*/ 4839 h 78"/>
                <a:gd name="T40" fmla="*/ 907 w 341"/>
                <a:gd name="T41" fmla="*/ 4839 h 78"/>
                <a:gd name="T42" fmla="*/ 2081 w 341"/>
                <a:gd name="T43" fmla="*/ 2516 h 78"/>
                <a:gd name="T44" fmla="*/ 3516 w 341"/>
                <a:gd name="T45" fmla="*/ 4437 h 78"/>
                <a:gd name="T46" fmla="*/ 3357 w 341"/>
                <a:gd name="T47" fmla="*/ 2 h 78"/>
                <a:gd name="T48" fmla="*/ 4443 w 341"/>
                <a:gd name="T49" fmla="*/ 2 h 78"/>
                <a:gd name="T50" fmla="*/ 4162 w 341"/>
                <a:gd name="T51" fmla="*/ 0 h 78"/>
                <a:gd name="T52" fmla="*/ 5741 w 341"/>
                <a:gd name="T53" fmla="*/ 2 h 78"/>
                <a:gd name="T54" fmla="*/ 7318 w 341"/>
                <a:gd name="T55" fmla="*/ 2516 h 78"/>
                <a:gd name="T56" fmla="*/ 6301 w 341"/>
                <a:gd name="T57" fmla="*/ 4839 h 78"/>
                <a:gd name="T58" fmla="*/ 5229 w 341"/>
                <a:gd name="T59" fmla="*/ 6862 h 78"/>
                <a:gd name="T60" fmla="*/ 6469 w 341"/>
                <a:gd name="T61" fmla="*/ 4839 h 78"/>
                <a:gd name="T62" fmla="*/ 5340 w 341"/>
                <a:gd name="T63" fmla="*/ 9307 h 78"/>
                <a:gd name="T64" fmla="*/ 4162 w 341"/>
                <a:gd name="T65" fmla="*/ 13085 h 78"/>
                <a:gd name="T66" fmla="*/ 3156 w 341"/>
                <a:gd name="T67" fmla="*/ 14393 h 78"/>
                <a:gd name="T68" fmla="*/ 3761 w 341"/>
                <a:gd name="T69" fmla="*/ 16272 h 78"/>
                <a:gd name="T70" fmla="*/ 2879 w 341"/>
                <a:gd name="T71" fmla="*/ 16839 h 78"/>
                <a:gd name="T72" fmla="*/ 3603 w 341"/>
                <a:gd name="T73" fmla="*/ 17899 h 78"/>
                <a:gd name="T74" fmla="*/ 2647 w 341"/>
                <a:gd name="T75" fmla="*/ 20411 h 78"/>
                <a:gd name="T76" fmla="*/ 2594 w 341"/>
                <a:gd name="T77" fmla="*/ 23744 h 78"/>
                <a:gd name="T78" fmla="*/ 1808 w 341"/>
                <a:gd name="T79" fmla="*/ 23744 h 78"/>
                <a:gd name="T80" fmla="*/ 2444 w 341"/>
                <a:gd name="T81" fmla="*/ 27633 h 78"/>
                <a:gd name="T82" fmla="*/ 1659 w 341"/>
                <a:gd name="T83" fmla="*/ 28228 h 78"/>
                <a:gd name="T84" fmla="*/ 810 w 341"/>
                <a:gd name="T85" fmla="*/ 28228 h 78"/>
                <a:gd name="T86" fmla="*/ 0 w 341"/>
                <a:gd name="T87" fmla="*/ 27633 h 78"/>
                <a:gd name="T88" fmla="*/ 553 w 341"/>
                <a:gd name="T89" fmla="*/ 24754 h 78"/>
                <a:gd name="T90" fmla="*/ 472 w 341"/>
                <a:gd name="T91" fmla="*/ 22259 h 78"/>
                <a:gd name="T92" fmla="*/ 1312 w 341"/>
                <a:gd name="T93" fmla="*/ 23744 h 78"/>
                <a:gd name="T94" fmla="*/ 1808 w 341"/>
                <a:gd name="T95" fmla="*/ 20411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39326" name="Freeform 412"/>
            <p:cNvSpPr>
              <a:spLocks/>
            </p:cNvSpPr>
            <p:nvPr/>
          </p:nvSpPr>
          <p:spPr bwMode="auto">
            <a:xfrm>
              <a:off x="1027" y="1085"/>
              <a:ext cx="212" cy="88"/>
            </a:xfrm>
            <a:custGeom>
              <a:avLst/>
              <a:gdLst>
                <a:gd name="T0" fmla="*/ 2378 w 190"/>
                <a:gd name="T1" fmla="*/ 20904 h 71"/>
                <a:gd name="T2" fmla="*/ 2288 w 190"/>
                <a:gd name="T3" fmla="*/ 19308 h 71"/>
                <a:gd name="T4" fmla="*/ 2180 w 190"/>
                <a:gd name="T5" fmla="*/ 19308 h 71"/>
                <a:gd name="T6" fmla="*/ 1791 w 190"/>
                <a:gd name="T7" fmla="*/ 20904 h 71"/>
                <a:gd name="T8" fmla="*/ 1186 w 190"/>
                <a:gd name="T9" fmla="*/ 22262 h 71"/>
                <a:gd name="T10" fmla="*/ 551 w 190"/>
                <a:gd name="T11" fmla="*/ 23330 h 71"/>
                <a:gd name="T12" fmla="*/ 551 w 190"/>
                <a:gd name="T13" fmla="*/ 20904 h 71"/>
                <a:gd name="T14" fmla="*/ 0 w 190"/>
                <a:gd name="T15" fmla="*/ 17847 h 71"/>
                <a:gd name="T16" fmla="*/ 133 w 190"/>
                <a:gd name="T17" fmla="*/ 15279 h 71"/>
                <a:gd name="T18" fmla="*/ 789 w 190"/>
                <a:gd name="T19" fmla="*/ 14980 h 71"/>
                <a:gd name="T20" fmla="*/ 1438 w 190"/>
                <a:gd name="T21" fmla="*/ 13608 h 71"/>
                <a:gd name="T22" fmla="*/ 845 w 190"/>
                <a:gd name="T23" fmla="*/ 13266 h 71"/>
                <a:gd name="T24" fmla="*/ 184 w 190"/>
                <a:gd name="T25" fmla="*/ 12327 h 71"/>
                <a:gd name="T26" fmla="*/ 133 w 190"/>
                <a:gd name="T27" fmla="*/ 11374 h 71"/>
                <a:gd name="T28" fmla="*/ 953 w 190"/>
                <a:gd name="T29" fmla="*/ 8635 h 71"/>
                <a:gd name="T30" fmla="*/ 319 w 190"/>
                <a:gd name="T31" fmla="*/ 9177 h 71"/>
                <a:gd name="T32" fmla="*/ 494 w 190"/>
                <a:gd name="T33" fmla="*/ 7867 h 71"/>
                <a:gd name="T34" fmla="*/ 184 w 190"/>
                <a:gd name="T35" fmla="*/ 7867 h 71"/>
                <a:gd name="T36" fmla="*/ 634 w 190"/>
                <a:gd name="T37" fmla="*/ 5224 h 71"/>
                <a:gd name="T38" fmla="*/ 611 w 190"/>
                <a:gd name="T39" fmla="*/ 4189 h 71"/>
                <a:gd name="T40" fmla="*/ 1186 w 190"/>
                <a:gd name="T41" fmla="*/ 2382 h 71"/>
                <a:gd name="T42" fmla="*/ 1699 w 190"/>
                <a:gd name="T43" fmla="*/ 0 h 71"/>
                <a:gd name="T44" fmla="*/ 1791 w 190"/>
                <a:gd name="T45" fmla="*/ 1251 h 71"/>
                <a:gd name="T46" fmla="*/ 1468 w 190"/>
                <a:gd name="T47" fmla="*/ 4189 h 71"/>
                <a:gd name="T48" fmla="*/ 1699 w 190"/>
                <a:gd name="T49" fmla="*/ 2952 h 71"/>
                <a:gd name="T50" fmla="*/ 1929 w 190"/>
                <a:gd name="T51" fmla="*/ 1251 h 71"/>
                <a:gd name="T52" fmla="*/ 2151 w 190"/>
                <a:gd name="T53" fmla="*/ 4189 h 71"/>
                <a:gd name="T54" fmla="*/ 1998 w 190"/>
                <a:gd name="T55" fmla="*/ 5224 h 71"/>
                <a:gd name="T56" fmla="*/ 2116 w 190"/>
                <a:gd name="T57" fmla="*/ 4535 h 71"/>
                <a:gd name="T58" fmla="*/ 2378 w 190"/>
                <a:gd name="T59" fmla="*/ 4189 h 71"/>
                <a:gd name="T60" fmla="*/ 2426 w 190"/>
                <a:gd name="T61" fmla="*/ 2952 h 71"/>
                <a:gd name="T62" fmla="*/ 2485 w 190"/>
                <a:gd name="T63" fmla="*/ 1251 h 71"/>
                <a:gd name="T64" fmla="*/ 2683 w 190"/>
                <a:gd name="T65" fmla="*/ 4189 h 71"/>
                <a:gd name="T66" fmla="*/ 2553 w 190"/>
                <a:gd name="T67" fmla="*/ 7867 h 71"/>
                <a:gd name="T68" fmla="*/ 2794 w 190"/>
                <a:gd name="T69" fmla="*/ 6435 h 71"/>
                <a:gd name="T70" fmla="*/ 2994 w 190"/>
                <a:gd name="T71" fmla="*/ 2 h 71"/>
                <a:gd name="T72" fmla="*/ 3370 w 190"/>
                <a:gd name="T73" fmla="*/ 2 h 71"/>
                <a:gd name="T74" fmla="*/ 3450 w 190"/>
                <a:gd name="T75" fmla="*/ 4189 h 71"/>
                <a:gd name="T76" fmla="*/ 3187 w 190"/>
                <a:gd name="T77" fmla="*/ 9886 h 71"/>
                <a:gd name="T78" fmla="*/ 3237 w 190"/>
                <a:gd name="T79" fmla="*/ 13266 h 71"/>
                <a:gd name="T80" fmla="*/ 3303 w 190"/>
                <a:gd name="T81" fmla="*/ 13266 h 71"/>
                <a:gd name="T82" fmla="*/ 3659 w 190"/>
                <a:gd name="T83" fmla="*/ 15279 h 71"/>
                <a:gd name="T84" fmla="*/ 3612 w 190"/>
                <a:gd name="T85" fmla="*/ 16309 h 71"/>
                <a:gd name="T86" fmla="*/ 3454 w 190"/>
                <a:gd name="T87" fmla="*/ 17847 h 71"/>
                <a:gd name="T88" fmla="*/ 3454 w 190"/>
                <a:gd name="T89" fmla="*/ 16309 h 71"/>
                <a:gd name="T90" fmla="*/ 3335 w 190"/>
                <a:gd name="T91" fmla="*/ 16866 h 71"/>
                <a:gd name="T92" fmla="*/ 3237 w 190"/>
                <a:gd name="T93" fmla="*/ 16866 h 71"/>
                <a:gd name="T94" fmla="*/ 3047 w 190"/>
                <a:gd name="T95" fmla="*/ 17847 h 71"/>
                <a:gd name="T96" fmla="*/ 2994 w 190"/>
                <a:gd name="T97" fmla="*/ 17847 h 71"/>
                <a:gd name="T98" fmla="*/ 2939 w 190"/>
                <a:gd name="T99" fmla="*/ 20904 h 71"/>
                <a:gd name="T100" fmla="*/ 3237 w 190"/>
                <a:gd name="T101" fmla="*/ 18567 h 71"/>
                <a:gd name="T102" fmla="*/ 3237 w 190"/>
                <a:gd name="T103" fmla="*/ 19308 h 71"/>
                <a:gd name="T104" fmla="*/ 3047 w 190"/>
                <a:gd name="T105" fmla="*/ 20904 h 71"/>
                <a:gd name="T106" fmla="*/ 2378 w 190"/>
                <a:gd name="T107" fmla="*/ 20904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39327" name="Freeform 413"/>
            <p:cNvSpPr>
              <a:spLocks/>
            </p:cNvSpPr>
            <p:nvPr/>
          </p:nvSpPr>
          <p:spPr bwMode="auto">
            <a:xfrm>
              <a:off x="967" y="1064"/>
              <a:ext cx="152" cy="62"/>
            </a:xfrm>
            <a:custGeom>
              <a:avLst/>
              <a:gdLst>
                <a:gd name="T0" fmla="*/ 1002 w 137"/>
                <a:gd name="T1" fmla="*/ 10996 h 50"/>
                <a:gd name="T2" fmla="*/ 660 w 137"/>
                <a:gd name="T3" fmla="*/ 15143 h 50"/>
                <a:gd name="T4" fmla="*/ 139 w 137"/>
                <a:gd name="T5" fmla="*/ 16580 h 50"/>
                <a:gd name="T6" fmla="*/ 92 w 137"/>
                <a:gd name="T7" fmla="*/ 13371 h 50"/>
                <a:gd name="T8" fmla="*/ 0 w 137"/>
                <a:gd name="T9" fmla="*/ 12212 h 50"/>
                <a:gd name="T10" fmla="*/ 318 w 137"/>
                <a:gd name="T11" fmla="*/ 8696 h 50"/>
                <a:gd name="T12" fmla="*/ 435 w 137"/>
                <a:gd name="T13" fmla="*/ 7013 h 50"/>
                <a:gd name="T14" fmla="*/ 814 w 137"/>
                <a:gd name="T15" fmla="*/ 3406 h 50"/>
                <a:gd name="T16" fmla="*/ 814 w 137"/>
                <a:gd name="T17" fmla="*/ 1012 h 50"/>
                <a:gd name="T18" fmla="*/ 1519 w 137"/>
                <a:gd name="T19" fmla="*/ 0 h 50"/>
                <a:gd name="T20" fmla="*/ 1685 w 137"/>
                <a:gd name="T21" fmla="*/ 1556 h 50"/>
                <a:gd name="T22" fmla="*/ 1721 w 137"/>
                <a:gd name="T23" fmla="*/ 2392 h 50"/>
                <a:gd name="T24" fmla="*/ 2118 w 137"/>
                <a:gd name="T25" fmla="*/ 1556 h 50"/>
                <a:gd name="T26" fmla="*/ 2270 w 137"/>
                <a:gd name="T27" fmla="*/ 4561 h 50"/>
                <a:gd name="T28" fmla="*/ 1770 w 137"/>
                <a:gd name="T29" fmla="*/ 8053 h 50"/>
                <a:gd name="T30" fmla="*/ 1242 w 137"/>
                <a:gd name="T31" fmla="*/ 10060 h 50"/>
                <a:gd name="T32" fmla="*/ 1002 w 137"/>
                <a:gd name="T33" fmla="*/ 10996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39328" name="Freeform 414"/>
            <p:cNvSpPr>
              <a:spLocks/>
            </p:cNvSpPr>
            <p:nvPr/>
          </p:nvSpPr>
          <p:spPr bwMode="auto">
            <a:xfrm>
              <a:off x="1596" y="1514"/>
              <a:ext cx="102" cy="106"/>
            </a:xfrm>
            <a:custGeom>
              <a:avLst/>
              <a:gdLst>
                <a:gd name="T0" fmla="*/ 774 w 92"/>
                <a:gd name="T1" fmla="*/ 26633 h 85"/>
                <a:gd name="T2" fmla="*/ 774 w 92"/>
                <a:gd name="T3" fmla="*/ 25063 h 85"/>
                <a:gd name="T4" fmla="*/ 341 w 92"/>
                <a:gd name="T5" fmla="*/ 26633 h 85"/>
                <a:gd name="T6" fmla="*/ 0 w 92"/>
                <a:gd name="T7" fmla="*/ 25433 h 85"/>
                <a:gd name="T8" fmla="*/ 92 w 92"/>
                <a:gd name="T9" fmla="*/ 22861 h 85"/>
                <a:gd name="T10" fmla="*/ 259 w 92"/>
                <a:gd name="T11" fmla="*/ 20204 h 85"/>
                <a:gd name="T12" fmla="*/ 92 w 92"/>
                <a:gd name="T13" fmla="*/ 20204 h 85"/>
                <a:gd name="T14" fmla="*/ 139 w 92"/>
                <a:gd name="T15" fmla="*/ 19337 h 85"/>
                <a:gd name="T16" fmla="*/ 341 w 92"/>
                <a:gd name="T17" fmla="*/ 16789 h 85"/>
                <a:gd name="T18" fmla="*/ 391 w 92"/>
                <a:gd name="T19" fmla="*/ 16789 h 85"/>
                <a:gd name="T20" fmla="*/ 419 w 92"/>
                <a:gd name="T21" fmla="*/ 14700 h 85"/>
                <a:gd name="T22" fmla="*/ 391 w 92"/>
                <a:gd name="T23" fmla="*/ 14700 h 85"/>
                <a:gd name="T24" fmla="*/ 462 w 92"/>
                <a:gd name="T25" fmla="*/ 13970 h 85"/>
                <a:gd name="T26" fmla="*/ 726 w 92"/>
                <a:gd name="T27" fmla="*/ 5142 h 85"/>
                <a:gd name="T28" fmla="*/ 958 w 92"/>
                <a:gd name="T29" fmla="*/ 1096 h 85"/>
                <a:gd name="T30" fmla="*/ 1065 w 92"/>
                <a:gd name="T31" fmla="*/ 0 h 85"/>
                <a:gd name="T32" fmla="*/ 1181 w 92"/>
                <a:gd name="T33" fmla="*/ 0 h 85"/>
                <a:gd name="T34" fmla="*/ 1054 w 92"/>
                <a:gd name="T35" fmla="*/ 1705 h 85"/>
                <a:gd name="T36" fmla="*/ 1054 w 92"/>
                <a:gd name="T37" fmla="*/ 2651 h 85"/>
                <a:gd name="T38" fmla="*/ 958 w 92"/>
                <a:gd name="T39" fmla="*/ 5142 h 85"/>
                <a:gd name="T40" fmla="*/ 698 w 92"/>
                <a:gd name="T41" fmla="*/ 13970 h 85"/>
                <a:gd name="T42" fmla="*/ 912 w 92"/>
                <a:gd name="T43" fmla="*/ 9145 h 85"/>
                <a:gd name="T44" fmla="*/ 858 w 92"/>
                <a:gd name="T45" fmla="*/ 9971 h 85"/>
                <a:gd name="T46" fmla="*/ 1054 w 92"/>
                <a:gd name="T47" fmla="*/ 9971 h 85"/>
                <a:gd name="T48" fmla="*/ 881 w 92"/>
                <a:gd name="T49" fmla="*/ 12082 h 85"/>
                <a:gd name="T50" fmla="*/ 881 w 92"/>
                <a:gd name="T51" fmla="*/ 13970 h 85"/>
                <a:gd name="T52" fmla="*/ 1054 w 92"/>
                <a:gd name="T53" fmla="*/ 14700 h 85"/>
                <a:gd name="T54" fmla="*/ 990 w 92"/>
                <a:gd name="T55" fmla="*/ 15506 h 85"/>
                <a:gd name="T56" fmla="*/ 1228 w 92"/>
                <a:gd name="T57" fmla="*/ 13970 h 85"/>
                <a:gd name="T58" fmla="*/ 1181 w 92"/>
                <a:gd name="T59" fmla="*/ 14700 h 85"/>
                <a:gd name="T60" fmla="*/ 1412 w 92"/>
                <a:gd name="T61" fmla="*/ 14700 h 85"/>
                <a:gd name="T62" fmla="*/ 1243 w 92"/>
                <a:gd name="T63" fmla="*/ 18332 h 85"/>
                <a:gd name="T64" fmla="*/ 1305 w 92"/>
                <a:gd name="T65" fmla="*/ 19337 h 85"/>
                <a:gd name="T66" fmla="*/ 1228 w 92"/>
                <a:gd name="T67" fmla="*/ 21357 h 85"/>
                <a:gd name="T68" fmla="*/ 1496 w 92"/>
                <a:gd name="T69" fmla="*/ 19337 h 85"/>
                <a:gd name="T70" fmla="*/ 1228 w 92"/>
                <a:gd name="T71" fmla="*/ 22861 h 85"/>
                <a:gd name="T72" fmla="*/ 1243 w 92"/>
                <a:gd name="T73" fmla="*/ 24114 h 85"/>
                <a:gd name="T74" fmla="*/ 1228 w 92"/>
                <a:gd name="T75" fmla="*/ 24114 h 85"/>
                <a:gd name="T76" fmla="*/ 1228 w 92"/>
                <a:gd name="T77" fmla="*/ 26633 h 85"/>
                <a:gd name="T78" fmla="*/ 1451 w 92"/>
                <a:gd name="T79" fmla="*/ 22861 h 85"/>
                <a:gd name="T80" fmla="*/ 1367 w 92"/>
                <a:gd name="T81" fmla="*/ 26633 h 85"/>
                <a:gd name="T82" fmla="*/ 1451 w 92"/>
                <a:gd name="T83" fmla="*/ 25063 h 85"/>
                <a:gd name="T84" fmla="*/ 1496 w 92"/>
                <a:gd name="T85" fmla="*/ 27579 h 85"/>
                <a:gd name="T86" fmla="*/ 1305 w 92"/>
                <a:gd name="T87" fmla="*/ 33001 h 85"/>
                <a:gd name="T88" fmla="*/ 1181 w 92"/>
                <a:gd name="T89" fmla="*/ 32443 h 85"/>
                <a:gd name="T90" fmla="*/ 1181 w 92"/>
                <a:gd name="T91" fmla="*/ 30083 h 85"/>
                <a:gd name="T92" fmla="*/ 1065 w 92"/>
                <a:gd name="T93" fmla="*/ 31421 h 85"/>
                <a:gd name="T94" fmla="*/ 1181 w 92"/>
                <a:gd name="T95" fmla="*/ 26633 h 85"/>
                <a:gd name="T96" fmla="*/ 1169 w 92"/>
                <a:gd name="T97" fmla="*/ 25063 h 85"/>
                <a:gd name="T98" fmla="*/ 1054 w 92"/>
                <a:gd name="T99" fmla="*/ 28135 h 85"/>
                <a:gd name="T100" fmla="*/ 1065 w 92"/>
                <a:gd name="T101" fmla="*/ 26633 h 85"/>
                <a:gd name="T102" fmla="*/ 726 w 92"/>
                <a:gd name="T103" fmla="*/ 32443 h 85"/>
                <a:gd name="T104" fmla="*/ 726 w 92"/>
                <a:gd name="T105" fmla="*/ 30083 h 85"/>
                <a:gd name="T106" fmla="*/ 990 w 92"/>
                <a:gd name="T107" fmla="*/ 25433 h 85"/>
                <a:gd name="T108" fmla="*/ 912 w 92"/>
                <a:gd name="T109" fmla="*/ 26633 h 85"/>
                <a:gd name="T110" fmla="*/ 990 w 92"/>
                <a:gd name="T111" fmla="*/ 25433 h 85"/>
                <a:gd name="T112" fmla="*/ 858 w 92"/>
                <a:gd name="T113" fmla="*/ 25433 h 85"/>
                <a:gd name="T114" fmla="*/ 774 w 92"/>
                <a:gd name="T115" fmla="*/ 27579 h 85"/>
                <a:gd name="T116" fmla="*/ 647 w 92"/>
                <a:gd name="T117" fmla="*/ 27579 h 85"/>
                <a:gd name="T118" fmla="*/ 774 w 92"/>
                <a:gd name="T119" fmla="*/ 2663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39329" name="Freeform 415"/>
            <p:cNvSpPr>
              <a:spLocks/>
            </p:cNvSpPr>
            <p:nvPr/>
          </p:nvSpPr>
          <p:spPr bwMode="auto">
            <a:xfrm>
              <a:off x="1396" y="1025"/>
              <a:ext cx="181" cy="37"/>
            </a:xfrm>
            <a:custGeom>
              <a:avLst/>
              <a:gdLst>
                <a:gd name="T0" fmla="*/ 1506 w 161"/>
                <a:gd name="T1" fmla="*/ 10775 h 29"/>
                <a:gd name="T2" fmla="*/ 1169 w 161"/>
                <a:gd name="T3" fmla="*/ 6017 h 29"/>
                <a:gd name="T4" fmla="*/ 1686 w 161"/>
                <a:gd name="T5" fmla="*/ 6017 h 29"/>
                <a:gd name="T6" fmla="*/ 695 w 161"/>
                <a:gd name="T7" fmla="*/ 3696 h 29"/>
                <a:gd name="T8" fmla="*/ 925 w 161"/>
                <a:gd name="T9" fmla="*/ 0 h 29"/>
                <a:gd name="T10" fmla="*/ 0 w 161"/>
                <a:gd name="T11" fmla="*/ 0 h 29"/>
                <a:gd name="T12" fmla="*/ 823 w 161"/>
                <a:gd name="T13" fmla="*/ 6017 h 29"/>
                <a:gd name="T14" fmla="*/ 618 w 161"/>
                <a:gd name="T15" fmla="*/ 12497 h 29"/>
                <a:gd name="T16" fmla="*/ 516 w 161"/>
                <a:gd name="T17" fmla="*/ 20749 h 29"/>
                <a:gd name="T18" fmla="*/ 1340 w 161"/>
                <a:gd name="T19" fmla="*/ 20749 h 29"/>
                <a:gd name="T20" fmla="*/ 2098 w 161"/>
                <a:gd name="T21" fmla="*/ 20749 h 29"/>
                <a:gd name="T22" fmla="*/ 2896 w 161"/>
                <a:gd name="T23" fmla="*/ 18639 h 29"/>
                <a:gd name="T24" fmla="*/ 3717 w 161"/>
                <a:gd name="T25" fmla="*/ 18639 h 29"/>
                <a:gd name="T26" fmla="*/ 3775 w 161"/>
                <a:gd name="T27" fmla="*/ 13747 h 29"/>
                <a:gd name="T28" fmla="*/ 3186 w 161"/>
                <a:gd name="T29" fmla="*/ 8445 h 29"/>
                <a:gd name="T30" fmla="*/ 2361 w 161"/>
                <a:gd name="T31" fmla="*/ 10775 h 29"/>
                <a:gd name="T32" fmla="*/ 1506 w 161"/>
                <a:gd name="T33" fmla="*/ 10775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39330" name="Freeform 416"/>
            <p:cNvSpPr>
              <a:spLocks/>
            </p:cNvSpPr>
            <p:nvPr/>
          </p:nvSpPr>
          <p:spPr bwMode="auto">
            <a:xfrm>
              <a:off x="1458" y="958"/>
              <a:ext cx="115" cy="46"/>
            </a:xfrm>
            <a:custGeom>
              <a:avLst/>
              <a:gdLst>
                <a:gd name="T0" fmla="*/ 311 w 104"/>
                <a:gd name="T1" fmla="*/ 8722 h 36"/>
                <a:gd name="T2" fmla="*/ 208 w 104"/>
                <a:gd name="T3" fmla="*/ 5342 h 36"/>
                <a:gd name="T4" fmla="*/ 760 w 104"/>
                <a:gd name="T5" fmla="*/ 0 h 36"/>
                <a:gd name="T6" fmla="*/ 1398 w 104"/>
                <a:gd name="T7" fmla="*/ 5342 h 36"/>
                <a:gd name="T8" fmla="*/ 1264 w 104"/>
                <a:gd name="T9" fmla="*/ 14241 h 36"/>
                <a:gd name="T10" fmla="*/ 1557 w 104"/>
                <a:gd name="T11" fmla="*/ 18197 h 36"/>
                <a:gd name="T12" fmla="*/ 1011 w 104"/>
                <a:gd name="T13" fmla="*/ 21150 h 36"/>
                <a:gd name="T14" fmla="*/ 760 w 104"/>
                <a:gd name="T15" fmla="*/ 27025 h 36"/>
                <a:gd name="T16" fmla="*/ 627 w 104"/>
                <a:gd name="T17" fmla="*/ 23252 h 36"/>
                <a:gd name="T18" fmla="*/ 627 w 104"/>
                <a:gd name="T19" fmla="*/ 27025 h 36"/>
                <a:gd name="T20" fmla="*/ 103 w 104"/>
                <a:gd name="T21" fmla="*/ 19287 h 36"/>
                <a:gd name="T22" fmla="*/ 760 w 104"/>
                <a:gd name="T23" fmla="*/ 18197 h 36"/>
                <a:gd name="T24" fmla="*/ 0 w 104"/>
                <a:gd name="T25" fmla="*/ 12954 h 36"/>
                <a:gd name="T26" fmla="*/ 311 w 104"/>
                <a:gd name="T27" fmla="*/ 872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39331" name="Freeform 417"/>
            <p:cNvSpPr>
              <a:spLocks/>
            </p:cNvSpPr>
            <p:nvPr/>
          </p:nvSpPr>
          <p:spPr bwMode="auto">
            <a:xfrm>
              <a:off x="1125" y="1025"/>
              <a:ext cx="156" cy="39"/>
            </a:xfrm>
            <a:custGeom>
              <a:avLst/>
              <a:gdLst>
                <a:gd name="T0" fmla="*/ 856 w 139"/>
                <a:gd name="T1" fmla="*/ 15241 h 31"/>
                <a:gd name="T2" fmla="*/ 522 w 139"/>
                <a:gd name="T3" fmla="*/ 14053 h 31"/>
                <a:gd name="T4" fmla="*/ 1525 w 139"/>
                <a:gd name="T5" fmla="*/ 9199 h 31"/>
                <a:gd name="T6" fmla="*/ 795 w 139"/>
                <a:gd name="T7" fmla="*/ 9199 h 31"/>
                <a:gd name="T8" fmla="*/ 0 w 139"/>
                <a:gd name="T9" fmla="*/ 9199 h 31"/>
                <a:gd name="T10" fmla="*/ 738 w 139"/>
                <a:gd name="T11" fmla="*/ 8269 h 31"/>
                <a:gd name="T12" fmla="*/ 429 w 139"/>
                <a:gd name="T13" fmla="*/ 7312 h 31"/>
                <a:gd name="T14" fmla="*/ 914 w 139"/>
                <a:gd name="T15" fmla="*/ 5812 h 31"/>
                <a:gd name="T16" fmla="*/ 708 w 139"/>
                <a:gd name="T17" fmla="*/ 3845 h 31"/>
                <a:gd name="T18" fmla="*/ 1611 w 139"/>
                <a:gd name="T19" fmla="*/ 4837 h 31"/>
                <a:gd name="T20" fmla="*/ 2195 w 139"/>
                <a:gd name="T21" fmla="*/ 8269 h 31"/>
                <a:gd name="T22" fmla="*/ 2222 w 139"/>
                <a:gd name="T23" fmla="*/ 2429 h 31"/>
                <a:gd name="T24" fmla="*/ 2781 w 139"/>
                <a:gd name="T25" fmla="*/ 0 h 31"/>
                <a:gd name="T26" fmla="*/ 2494 w 139"/>
                <a:gd name="T27" fmla="*/ 7312 h 31"/>
                <a:gd name="T28" fmla="*/ 3131 w 139"/>
                <a:gd name="T29" fmla="*/ 5812 h 31"/>
                <a:gd name="T30" fmla="*/ 2648 w 139"/>
                <a:gd name="T31" fmla="*/ 11573 h 31"/>
                <a:gd name="T32" fmla="*/ 2300 w 139"/>
                <a:gd name="T33" fmla="*/ 11573 h 31"/>
                <a:gd name="T34" fmla="*/ 1525 w 139"/>
                <a:gd name="T35" fmla="*/ 14053 h 31"/>
                <a:gd name="T36" fmla="*/ 856 w 139"/>
                <a:gd name="T37" fmla="*/ 1524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39332" name="Freeform 418"/>
            <p:cNvSpPr>
              <a:spLocks/>
            </p:cNvSpPr>
            <p:nvPr/>
          </p:nvSpPr>
          <p:spPr bwMode="auto">
            <a:xfrm>
              <a:off x="1331" y="1223"/>
              <a:ext cx="98" cy="56"/>
            </a:xfrm>
            <a:custGeom>
              <a:avLst/>
              <a:gdLst>
                <a:gd name="T0" fmla="*/ 1145 w 88"/>
                <a:gd name="T1" fmla="*/ 11957 h 45"/>
                <a:gd name="T2" fmla="*/ 937 w 88"/>
                <a:gd name="T3" fmla="*/ 11655 h 45"/>
                <a:gd name="T4" fmla="*/ 1025 w 88"/>
                <a:gd name="T5" fmla="*/ 10455 h 45"/>
                <a:gd name="T6" fmla="*/ 872 w 88"/>
                <a:gd name="T7" fmla="*/ 11655 h 45"/>
                <a:gd name="T8" fmla="*/ 351 w 88"/>
                <a:gd name="T9" fmla="*/ 16515 h 45"/>
                <a:gd name="T10" fmla="*/ 315 w 88"/>
                <a:gd name="T11" fmla="*/ 13011 h 45"/>
                <a:gd name="T12" fmla="*/ 0 w 88"/>
                <a:gd name="T13" fmla="*/ 13011 h 45"/>
                <a:gd name="T14" fmla="*/ 315 w 88"/>
                <a:gd name="T15" fmla="*/ 9435 h 45"/>
                <a:gd name="T16" fmla="*/ 539 w 88"/>
                <a:gd name="T17" fmla="*/ 4896 h 45"/>
                <a:gd name="T18" fmla="*/ 749 w 88"/>
                <a:gd name="T19" fmla="*/ 0 h 45"/>
                <a:gd name="T20" fmla="*/ 872 w 88"/>
                <a:gd name="T21" fmla="*/ 1640 h 45"/>
                <a:gd name="T22" fmla="*/ 829 w 88"/>
                <a:gd name="T23" fmla="*/ 4532 h 45"/>
                <a:gd name="T24" fmla="*/ 937 w 88"/>
                <a:gd name="T25" fmla="*/ 2540 h 45"/>
                <a:gd name="T26" fmla="*/ 1415 w 88"/>
                <a:gd name="T27" fmla="*/ 8569 h 45"/>
                <a:gd name="T28" fmla="*/ 1275 w 88"/>
                <a:gd name="T29" fmla="*/ 11655 h 45"/>
                <a:gd name="T30" fmla="*/ 1576 w 88"/>
                <a:gd name="T31" fmla="*/ 11655 h 45"/>
                <a:gd name="T32" fmla="*/ 1600 w 88"/>
                <a:gd name="T33" fmla="*/ 13011 h 45"/>
                <a:gd name="T34" fmla="*/ 1341 w 88"/>
                <a:gd name="T35" fmla="*/ 13783 h 45"/>
                <a:gd name="T36" fmla="*/ 1145 w 88"/>
                <a:gd name="T37" fmla="*/ 1195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39333" name="Freeform 419"/>
            <p:cNvSpPr>
              <a:spLocks/>
            </p:cNvSpPr>
            <p:nvPr/>
          </p:nvSpPr>
          <p:spPr bwMode="auto">
            <a:xfrm>
              <a:off x="1259" y="1079"/>
              <a:ext cx="88" cy="40"/>
            </a:xfrm>
            <a:custGeom>
              <a:avLst/>
              <a:gdLst>
                <a:gd name="T0" fmla="*/ 1441 w 79"/>
                <a:gd name="T1" fmla="*/ 0 h 33"/>
                <a:gd name="T2" fmla="*/ 570 w 79"/>
                <a:gd name="T3" fmla="*/ 0 h 33"/>
                <a:gd name="T4" fmla="*/ 691 w 79"/>
                <a:gd name="T5" fmla="*/ 1256 h 33"/>
                <a:gd name="T6" fmla="*/ 486 w 79"/>
                <a:gd name="T7" fmla="*/ 2236 h 33"/>
                <a:gd name="T8" fmla="*/ 0 w 79"/>
                <a:gd name="T9" fmla="*/ 2236 h 33"/>
                <a:gd name="T10" fmla="*/ 315 w 79"/>
                <a:gd name="T11" fmla="*/ 4233 h 33"/>
                <a:gd name="T12" fmla="*/ 620 w 79"/>
                <a:gd name="T13" fmla="*/ 5851 h 33"/>
                <a:gd name="T14" fmla="*/ 672 w 79"/>
                <a:gd name="T15" fmla="*/ 4810 h 33"/>
                <a:gd name="T16" fmla="*/ 1026 w 79"/>
                <a:gd name="T17" fmla="*/ 4810 h 33"/>
                <a:gd name="T18" fmla="*/ 1259 w 79"/>
                <a:gd name="T19" fmla="*/ 2236 h 33"/>
                <a:gd name="T20" fmla="*/ 1441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39334" name="Freeform 420"/>
            <p:cNvSpPr>
              <a:spLocks/>
            </p:cNvSpPr>
            <p:nvPr/>
          </p:nvSpPr>
          <p:spPr bwMode="auto">
            <a:xfrm>
              <a:off x="1339" y="1070"/>
              <a:ext cx="90" cy="39"/>
            </a:xfrm>
            <a:custGeom>
              <a:avLst/>
              <a:gdLst>
                <a:gd name="T0" fmla="*/ 880 w 81"/>
                <a:gd name="T1" fmla="*/ 9199 h 31"/>
                <a:gd name="T2" fmla="*/ 422 w 81"/>
                <a:gd name="T3" fmla="*/ 9199 h 31"/>
                <a:gd name="T4" fmla="*/ 440 w 81"/>
                <a:gd name="T5" fmla="*/ 11573 h 31"/>
                <a:gd name="T6" fmla="*/ 259 w 81"/>
                <a:gd name="T7" fmla="*/ 15241 h 31"/>
                <a:gd name="T8" fmla="*/ 0 w 81"/>
                <a:gd name="T9" fmla="*/ 15241 h 31"/>
                <a:gd name="T10" fmla="*/ 3 w 81"/>
                <a:gd name="T11" fmla="*/ 13470 h 31"/>
                <a:gd name="T12" fmla="*/ 320 w 81"/>
                <a:gd name="T13" fmla="*/ 4459 h 31"/>
                <a:gd name="T14" fmla="*/ 440 w 81"/>
                <a:gd name="T15" fmla="*/ 3544 h 31"/>
                <a:gd name="T16" fmla="*/ 440 w 81"/>
                <a:gd name="T17" fmla="*/ 2429 h 31"/>
                <a:gd name="T18" fmla="*/ 586 w 81"/>
                <a:gd name="T19" fmla="*/ 0 h 31"/>
                <a:gd name="T20" fmla="*/ 1393 w 81"/>
                <a:gd name="T21" fmla="*/ 2429 h 31"/>
                <a:gd name="T22" fmla="*/ 1208 w 81"/>
                <a:gd name="T23" fmla="*/ 4459 h 31"/>
                <a:gd name="T24" fmla="*/ 880 w 81"/>
                <a:gd name="T25" fmla="*/ 9199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39335" name="Freeform 421"/>
            <p:cNvSpPr>
              <a:spLocks/>
            </p:cNvSpPr>
            <p:nvPr/>
          </p:nvSpPr>
          <p:spPr bwMode="auto">
            <a:xfrm>
              <a:off x="563" y="1532"/>
              <a:ext cx="47" cy="51"/>
            </a:xfrm>
            <a:custGeom>
              <a:avLst/>
              <a:gdLst>
                <a:gd name="T0" fmla="*/ 337 w 43"/>
                <a:gd name="T1" fmla="*/ 10583 h 41"/>
                <a:gd name="T2" fmla="*/ 308 w 43"/>
                <a:gd name="T3" fmla="*/ 10583 h 41"/>
                <a:gd name="T4" fmla="*/ 196 w 43"/>
                <a:gd name="T5" fmla="*/ 10583 h 41"/>
                <a:gd name="T6" fmla="*/ 214 w 43"/>
                <a:gd name="T7" fmla="*/ 9390 h 41"/>
                <a:gd name="T8" fmla="*/ 196 w 43"/>
                <a:gd name="T9" fmla="*/ 8595 h 41"/>
                <a:gd name="T10" fmla="*/ 80 w 43"/>
                <a:gd name="T11" fmla="*/ 8595 h 41"/>
                <a:gd name="T12" fmla="*/ 214 w 43"/>
                <a:gd name="T13" fmla="*/ 6910 h 41"/>
                <a:gd name="T14" fmla="*/ 80 w 43"/>
                <a:gd name="T15" fmla="*/ 5555 h 41"/>
                <a:gd name="T16" fmla="*/ 80 w 43"/>
                <a:gd name="T17" fmla="*/ 4466 h 41"/>
                <a:gd name="T18" fmla="*/ 2 w 43"/>
                <a:gd name="T19" fmla="*/ 3590 h 41"/>
                <a:gd name="T20" fmla="*/ 2 w 43"/>
                <a:gd name="T21" fmla="*/ 2535 h 41"/>
                <a:gd name="T22" fmla="*/ 80 w 43"/>
                <a:gd name="T23" fmla="*/ 1059 h 41"/>
                <a:gd name="T24" fmla="*/ 5 w 43"/>
                <a:gd name="T25" fmla="*/ 1638 h 41"/>
                <a:gd name="T26" fmla="*/ 0 w 43"/>
                <a:gd name="T27" fmla="*/ 0 h 41"/>
                <a:gd name="T28" fmla="*/ 196 w 43"/>
                <a:gd name="T29" fmla="*/ 1059 h 41"/>
                <a:gd name="T30" fmla="*/ 337 w 43"/>
                <a:gd name="T31" fmla="*/ 1638 h 41"/>
                <a:gd name="T32" fmla="*/ 365 w 43"/>
                <a:gd name="T33" fmla="*/ 4466 h 41"/>
                <a:gd name="T34" fmla="*/ 439 w 43"/>
                <a:gd name="T35" fmla="*/ 8595 h 41"/>
                <a:gd name="T36" fmla="*/ 477 w 43"/>
                <a:gd name="T37" fmla="*/ 13164 h 41"/>
                <a:gd name="T38" fmla="*/ 477 w 43"/>
                <a:gd name="T39" fmla="*/ 14795 h 41"/>
                <a:gd name="T40" fmla="*/ 234 w 43"/>
                <a:gd name="T41" fmla="*/ 11894 h 41"/>
                <a:gd name="T42" fmla="*/ 337 w 43"/>
                <a:gd name="T43" fmla="*/ 10583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39336" name="Freeform 422"/>
            <p:cNvSpPr>
              <a:spLocks/>
            </p:cNvSpPr>
            <p:nvPr/>
          </p:nvSpPr>
          <p:spPr bwMode="auto">
            <a:xfrm>
              <a:off x="1083" y="1017"/>
              <a:ext cx="113" cy="23"/>
            </a:xfrm>
            <a:custGeom>
              <a:avLst/>
              <a:gdLst>
                <a:gd name="T0" fmla="*/ 972 w 102"/>
                <a:gd name="T1" fmla="*/ 2207 h 19"/>
                <a:gd name="T2" fmla="*/ 972 w 102"/>
                <a:gd name="T3" fmla="*/ 1244 h 19"/>
                <a:gd name="T4" fmla="*/ 792 w 102"/>
                <a:gd name="T5" fmla="*/ 2207 h 19"/>
                <a:gd name="T6" fmla="*/ 610 w 102"/>
                <a:gd name="T7" fmla="*/ 2672 h 19"/>
                <a:gd name="T8" fmla="*/ 610 w 102"/>
                <a:gd name="T9" fmla="*/ 2672 h 19"/>
                <a:gd name="T10" fmla="*/ 449 w 102"/>
                <a:gd name="T11" fmla="*/ 3404 h 19"/>
                <a:gd name="T12" fmla="*/ 298 w 102"/>
                <a:gd name="T13" fmla="*/ 3404 h 19"/>
                <a:gd name="T14" fmla="*/ 298 w 102"/>
                <a:gd name="T15" fmla="*/ 2915 h 19"/>
                <a:gd name="T16" fmla="*/ 188 w 102"/>
                <a:gd name="T17" fmla="*/ 3404 h 19"/>
                <a:gd name="T18" fmla="*/ 0 w 102"/>
                <a:gd name="T19" fmla="*/ 3404 h 19"/>
                <a:gd name="T20" fmla="*/ 113 w 102"/>
                <a:gd name="T21" fmla="*/ 2672 h 19"/>
                <a:gd name="T22" fmla="*/ 697 w 102"/>
                <a:gd name="T23" fmla="*/ 1244 h 19"/>
                <a:gd name="T24" fmla="*/ 1089 w 102"/>
                <a:gd name="T25" fmla="*/ 0 h 19"/>
                <a:gd name="T26" fmla="*/ 1344 w 102"/>
                <a:gd name="T27" fmla="*/ 0 h 19"/>
                <a:gd name="T28" fmla="*/ 1606 w 102"/>
                <a:gd name="T29" fmla="*/ 0 h 19"/>
                <a:gd name="T30" fmla="*/ 1344 w 102"/>
                <a:gd name="T31" fmla="*/ 579 h 19"/>
                <a:gd name="T32" fmla="*/ 1427 w 102"/>
                <a:gd name="T33" fmla="*/ 1244 h 19"/>
                <a:gd name="T34" fmla="*/ 1344 w 102"/>
                <a:gd name="T35" fmla="*/ 1244 h 19"/>
                <a:gd name="T36" fmla="*/ 1089 w 102"/>
                <a:gd name="T37" fmla="*/ 2207 h 19"/>
                <a:gd name="T38" fmla="*/ 947 w 102"/>
                <a:gd name="T39" fmla="*/ 2672 h 19"/>
                <a:gd name="T40" fmla="*/ 972 w 102"/>
                <a:gd name="T41" fmla="*/ 2207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39337" name="Freeform 423"/>
            <p:cNvSpPr>
              <a:spLocks/>
            </p:cNvSpPr>
            <p:nvPr/>
          </p:nvSpPr>
          <p:spPr bwMode="auto">
            <a:xfrm>
              <a:off x="1310" y="1029"/>
              <a:ext cx="68" cy="27"/>
            </a:xfrm>
            <a:custGeom>
              <a:avLst/>
              <a:gdLst>
                <a:gd name="T0" fmla="*/ 345 w 62"/>
                <a:gd name="T1" fmla="*/ 6057 h 21"/>
                <a:gd name="T2" fmla="*/ 231 w 62"/>
                <a:gd name="T3" fmla="*/ 4234 h 21"/>
                <a:gd name="T4" fmla="*/ 287 w 62"/>
                <a:gd name="T5" fmla="*/ 4234 h 21"/>
                <a:gd name="T6" fmla="*/ 211 w 62"/>
                <a:gd name="T7" fmla="*/ 6057 h 21"/>
                <a:gd name="T8" fmla="*/ 181 w 62"/>
                <a:gd name="T9" fmla="*/ 7788 h 21"/>
                <a:gd name="T10" fmla="*/ 181 w 62"/>
                <a:gd name="T11" fmla="*/ 7788 h 21"/>
                <a:gd name="T12" fmla="*/ 0 w 62"/>
                <a:gd name="T13" fmla="*/ 12492 h 21"/>
                <a:gd name="T14" fmla="*/ 494 w 62"/>
                <a:gd name="T15" fmla="*/ 10013 h 21"/>
                <a:gd name="T16" fmla="*/ 211 w 62"/>
                <a:gd name="T17" fmla="*/ 14558 h 21"/>
                <a:gd name="T18" fmla="*/ 181 w 62"/>
                <a:gd name="T19" fmla="*/ 16552 h 21"/>
                <a:gd name="T20" fmla="*/ 455 w 62"/>
                <a:gd name="T21" fmla="*/ 18717 h 21"/>
                <a:gd name="T22" fmla="*/ 494 w 62"/>
                <a:gd name="T23" fmla="*/ 16552 h 21"/>
                <a:gd name="T24" fmla="*/ 542 w 62"/>
                <a:gd name="T25" fmla="*/ 14558 h 21"/>
                <a:gd name="T26" fmla="*/ 635 w 62"/>
                <a:gd name="T27" fmla="*/ 14558 h 21"/>
                <a:gd name="T28" fmla="*/ 696 w 62"/>
                <a:gd name="T29" fmla="*/ 12492 h 21"/>
                <a:gd name="T30" fmla="*/ 600 w 62"/>
                <a:gd name="T31" fmla="*/ 10013 h 21"/>
                <a:gd name="T32" fmla="*/ 760 w 62"/>
                <a:gd name="T33" fmla="*/ 4234 h 21"/>
                <a:gd name="T34" fmla="*/ 722 w 62"/>
                <a:gd name="T35" fmla="*/ 0 h 21"/>
                <a:gd name="T36" fmla="*/ 589 w 62"/>
                <a:gd name="T37" fmla="*/ 1992 h 21"/>
                <a:gd name="T38" fmla="*/ 410 w 62"/>
                <a:gd name="T39" fmla="*/ 1992 h 21"/>
                <a:gd name="T40" fmla="*/ 455 w 62"/>
                <a:gd name="T41" fmla="*/ 6057 h 21"/>
                <a:gd name="T42" fmla="*/ 410 w 62"/>
                <a:gd name="T43" fmla="*/ 6057 h 21"/>
                <a:gd name="T44" fmla="*/ 345 w 62"/>
                <a:gd name="T45" fmla="*/ 605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39338" name="Freeform 424"/>
            <p:cNvSpPr>
              <a:spLocks/>
            </p:cNvSpPr>
            <p:nvPr/>
          </p:nvSpPr>
          <p:spPr bwMode="auto">
            <a:xfrm>
              <a:off x="1337" y="989"/>
              <a:ext cx="59" cy="22"/>
            </a:xfrm>
            <a:custGeom>
              <a:avLst/>
              <a:gdLst>
                <a:gd name="T0" fmla="*/ 365 w 54"/>
                <a:gd name="T1" fmla="*/ 2 h 19"/>
                <a:gd name="T2" fmla="*/ 399 w 54"/>
                <a:gd name="T3" fmla="*/ 2 h 19"/>
                <a:gd name="T4" fmla="*/ 520 w 54"/>
                <a:gd name="T5" fmla="*/ 2 h 19"/>
                <a:gd name="T6" fmla="*/ 573 w 54"/>
                <a:gd name="T7" fmla="*/ 2 h 19"/>
                <a:gd name="T8" fmla="*/ 573 w 54"/>
                <a:gd name="T9" fmla="*/ 470 h 19"/>
                <a:gd name="T10" fmla="*/ 581 w 54"/>
                <a:gd name="T11" fmla="*/ 729 h 19"/>
                <a:gd name="T12" fmla="*/ 439 w 54"/>
                <a:gd name="T13" fmla="*/ 977 h 19"/>
                <a:gd name="T14" fmla="*/ 258 w 54"/>
                <a:gd name="T15" fmla="*/ 630 h 19"/>
                <a:gd name="T16" fmla="*/ 0 w 54"/>
                <a:gd name="T17" fmla="*/ 630 h 19"/>
                <a:gd name="T18" fmla="*/ 5 w 54"/>
                <a:gd name="T19" fmla="*/ 351 h 19"/>
                <a:gd name="T20" fmla="*/ 214 w 54"/>
                <a:gd name="T21" fmla="*/ 351 h 19"/>
                <a:gd name="T22" fmla="*/ 196 w 54"/>
                <a:gd name="T23" fmla="*/ 2 h 19"/>
                <a:gd name="T24" fmla="*/ 104 w 54"/>
                <a:gd name="T25" fmla="*/ 2 h 19"/>
                <a:gd name="T26" fmla="*/ 5 w 54"/>
                <a:gd name="T27" fmla="*/ 0 h 19"/>
                <a:gd name="T28" fmla="*/ 365 w 54"/>
                <a:gd name="T29" fmla="*/ 0 h 19"/>
                <a:gd name="T30" fmla="*/ 365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39339" name="Freeform 425"/>
            <p:cNvSpPr>
              <a:spLocks/>
            </p:cNvSpPr>
            <p:nvPr/>
          </p:nvSpPr>
          <p:spPr bwMode="auto">
            <a:xfrm>
              <a:off x="1241" y="1149"/>
              <a:ext cx="53" cy="24"/>
            </a:xfrm>
            <a:custGeom>
              <a:avLst/>
              <a:gdLst>
                <a:gd name="T0" fmla="*/ 1017 w 47"/>
                <a:gd name="T1" fmla="*/ 5069 h 19"/>
                <a:gd name="T2" fmla="*/ 1017 w 47"/>
                <a:gd name="T3" fmla="*/ 4013 h 19"/>
                <a:gd name="T4" fmla="*/ 673 w 47"/>
                <a:gd name="T5" fmla="*/ 0 h 19"/>
                <a:gd name="T6" fmla="*/ 530 w 47"/>
                <a:gd name="T7" fmla="*/ 2127 h 19"/>
                <a:gd name="T8" fmla="*/ 470 w 47"/>
                <a:gd name="T9" fmla="*/ 1333 h 19"/>
                <a:gd name="T10" fmla="*/ 369 w 47"/>
                <a:gd name="T11" fmla="*/ 4013 h 19"/>
                <a:gd name="T12" fmla="*/ 0 w 47"/>
                <a:gd name="T13" fmla="*/ 6512 h 19"/>
                <a:gd name="T14" fmla="*/ 673 w 47"/>
                <a:gd name="T15" fmla="*/ 10391 h 19"/>
                <a:gd name="T16" fmla="*/ 1227 w 47"/>
                <a:gd name="T17" fmla="*/ 8088 h 19"/>
                <a:gd name="T18" fmla="*/ 1088 w 47"/>
                <a:gd name="T19" fmla="*/ 8088 h 19"/>
                <a:gd name="T20" fmla="*/ 1017 w 47"/>
                <a:gd name="T21" fmla="*/ 5069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39340" name="Freeform 426"/>
            <p:cNvSpPr>
              <a:spLocks/>
            </p:cNvSpPr>
            <p:nvPr/>
          </p:nvSpPr>
          <p:spPr bwMode="auto">
            <a:xfrm>
              <a:off x="1533" y="1079"/>
              <a:ext cx="55" cy="17"/>
            </a:xfrm>
            <a:custGeom>
              <a:avLst/>
              <a:gdLst>
                <a:gd name="T0" fmla="*/ 1378 w 48"/>
                <a:gd name="T1" fmla="*/ 0 h 14"/>
                <a:gd name="T2" fmla="*/ 3 w 48"/>
                <a:gd name="T3" fmla="*/ 0 h 14"/>
                <a:gd name="T4" fmla="*/ 0 w 48"/>
                <a:gd name="T5" fmla="*/ 922 h 14"/>
                <a:gd name="T6" fmla="*/ 191 w 48"/>
                <a:gd name="T7" fmla="*/ 1651 h 14"/>
                <a:gd name="T8" fmla="*/ 378 w 48"/>
                <a:gd name="T9" fmla="*/ 2777 h 14"/>
                <a:gd name="T10" fmla="*/ 1896 w 48"/>
                <a:gd name="T11" fmla="*/ 2406 h 14"/>
                <a:gd name="T12" fmla="*/ 1378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39341" name="Freeform 427"/>
            <p:cNvSpPr>
              <a:spLocks/>
            </p:cNvSpPr>
            <p:nvPr/>
          </p:nvSpPr>
          <p:spPr bwMode="auto">
            <a:xfrm>
              <a:off x="1511" y="1177"/>
              <a:ext cx="34" cy="19"/>
            </a:xfrm>
            <a:custGeom>
              <a:avLst/>
              <a:gdLst>
                <a:gd name="T0" fmla="*/ 315 w 31"/>
                <a:gd name="T1" fmla="*/ 5890 h 15"/>
                <a:gd name="T2" fmla="*/ 3 w 31"/>
                <a:gd name="T3" fmla="*/ 8744 h 15"/>
                <a:gd name="T4" fmla="*/ 0 w 31"/>
                <a:gd name="T5" fmla="*/ 4228 h 15"/>
                <a:gd name="T6" fmla="*/ 231 w 31"/>
                <a:gd name="T7" fmla="*/ 0 h 15"/>
                <a:gd name="T8" fmla="*/ 374 w 31"/>
                <a:gd name="T9" fmla="*/ 1806 h 15"/>
                <a:gd name="T10" fmla="*/ 315 w 31"/>
                <a:gd name="T11" fmla="*/ 5890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39342" name="Freeform 428"/>
            <p:cNvSpPr>
              <a:spLocks/>
            </p:cNvSpPr>
            <p:nvPr/>
          </p:nvSpPr>
          <p:spPr bwMode="auto">
            <a:xfrm>
              <a:off x="1411" y="994"/>
              <a:ext cx="37" cy="17"/>
            </a:xfrm>
            <a:custGeom>
              <a:avLst/>
              <a:gdLst>
                <a:gd name="T0" fmla="*/ 0 w 33"/>
                <a:gd name="T1" fmla="*/ 211 h 15"/>
                <a:gd name="T2" fmla="*/ 120 w 33"/>
                <a:gd name="T3" fmla="*/ 0 h 15"/>
                <a:gd name="T4" fmla="*/ 720 w 33"/>
                <a:gd name="T5" fmla="*/ 211 h 15"/>
                <a:gd name="T6" fmla="*/ 642 w 33"/>
                <a:gd name="T7" fmla="*/ 271 h 15"/>
                <a:gd name="T8" fmla="*/ 120 w 33"/>
                <a:gd name="T9" fmla="*/ 435 h 15"/>
                <a:gd name="T10" fmla="*/ 3 w 33"/>
                <a:gd name="T11" fmla="*/ 271 h 15"/>
                <a:gd name="T12" fmla="*/ 0 w 33"/>
                <a:gd name="T13" fmla="*/ 211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39343" name="Freeform 429"/>
            <p:cNvSpPr>
              <a:spLocks/>
            </p:cNvSpPr>
            <p:nvPr/>
          </p:nvSpPr>
          <p:spPr bwMode="auto">
            <a:xfrm>
              <a:off x="1368" y="1047"/>
              <a:ext cx="40" cy="15"/>
            </a:xfrm>
            <a:custGeom>
              <a:avLst/>
              <a:gdLst>
                <a:gd name="T0" fmla="*/ 164 w 36"/>
                <a:gd name="T1" fmla="*/ 3430 h 12"/>
                <a:gd name="T2" fmla="*/ 0 w 36"/>
                <a:gd name="T3" fmla="*/ 2744 h 12"/>
                <a:gd name="T4" fmla="*/ 489 w 36"/>
                <a:gd name="T5" fmla="*/ 0 h 12"/>
                <a:gd name="T6" fmla="*/ 603 w 36"/>
                <a:gd name="T7" fmla="*/ 2744 h 12"/>
                <a:gd name="T8" fmla="*/ 527 w 36"/>
                <a:gd name="T9" fmla="*/ 5016 h 12"/>
                <a:gd name="T10" fmla="*/ 164 w 36"/>
                <a:gd name="T11" fmla="*/ 3430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39344" name="Freeform 430"/>
            <p:cNvSpPr>
              <a:spLocks/>
            </p:cNvSpPr>
            <p:nvPr/>
          </p:nvSpPr>
          <p:spPr bwMode="auto">
            <a:xfrm>
              <a:off x="1219" y="1079"/>
              <a:ext cx="32" cy="15"/>
            </a:xfrm>
            <a:custGeom>
              <a:avLst/>
              <a:gdLst>
                <a:gd name="T0" fmla="*/ 54 w 30"/>
                <a:gd name="T1" fmla="*/ 5016 h 12"/>
                <a:gd name="T2" fmla="*/ 0 w 30"/>
                <a:gd name="T3" fmla="*/ 1111 h 12"/>
                <a:gd name="T4" fmla="*/ 150 w 30"/>
                <a:gd name="T5" fmla="*/ 0 h 12"/>
                <a:gd name="T6" fmla="*/ 171 w 30"/>
                <a:gd name="T7" fmla="*/ 1111 h 12"/>
                <a:gd name="T8" fmla="*/ 54 w 30"/>
                <a:gd name="T9" fmla="*/ 5016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39345" name="Freeform 431"/>
            <p:cNvSpPr>
              <a:spLocks/>
            </p:cNvSpPr>
            <p:nvPr/>
          </p:nvSpPr>
          <p:spPr bwMode="auto">
            <a:xfrm>
              <a:off x="1822" y="1137"/>
              <a:ext cx="35" cy="21"/>
            </a:xfrm>
            <a:custGeom>
              <a:avLst/>
              <a:gdLst>
                <a:gd name="T0" fmla="*/ 826 w 31"/>
                <a:gd name="T1" fmla="*/ 3595 h 17"/>
                <a:gd name="T2" fmla="*/ 180 w 31"/>
                <a:gd name="T3" fmla="*/ 0 h 17"/>
                <a:gd name="T4" fmla="*/ 0 w 31"/>
                <a:gd name="T5" fmla="*/ 1451 h 17"/>
                <a:gd name="T6" fmla="*/ 0 w 31"/>
                <a:gd name="T7" fmla="*/ 2214 h 17"/>
                <a:gd name="T8" fmla="*/ 0 w 31"/>
                <a:gd name="T9" fmla="*/ 2910 h 17"/>
                <a:gd name="T10" fmla="*/ 3 w 31"/>
                <a:gd name="T11" fmla="*/ 3595 h 17"/>
                <a:gd name="T12" fmla="*/ 180 w 31"/>
                <a:gd name="T13" fmla="*/ 4174 h 17"/>
                <a:gd name="T14" fmla="*/ 3 w 31"/>
                <a:gd name="T15" fmla="*/ 5156 h 17"/>
                <a:gd name="T16" fmla="*/ 826 w 31"/>
                <a:gd name="T17" fmla="*/ 359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US"/>
            </a:p>
          </p:txBody>
        </p:sp>
        <p:sp>
          <p:nvSpPr>
            <p:cNvPr id="39346" name="Freeform 432"/>
            <p:cNvSpPr>
              <a:spLocks/>
            </p:cNvSpPr>
            <p:nvPr/>
          </p:nvSpPr>
          <p:spPr bwMode="auto">
            <a:xfrm>
              <a:off x="2191" y="1210"/>
              <a:ext cx="143" cy="60"/>
            </a:xfrm>
            <a:custGeom>
              <a:avLst/>
              <a:gdLst>
                <a:gd name="T0" fmla="*/ 2971 w 126"/>
                <a:gd name="T1" fmla="*/ 0 h 48"/>
                <a:gd name="T2" fmla="*/ 2914 w 126"/>
                <a:gd name="T3" fmla="*/ 2170 h 48"/>
                <a:gd name="T4" fmla="*/ 2529 w 126"/>
                <a:gd name="T5" fmla="*/ 2744 h 48"/>
                <a:gd name="T6" fmla="*/ 2263 w 126"/>
                <a:gd name="T7" fmla="*/ 2170 h 48"/>
                <a:gd name="T8" fmla="*/ 2263 w 126"/>
                <a:gd name="T9" fmla="*/ 5016 h 48"/>
                <a:gd name="T10" fmla="*/ 2263 w 126"/>
                <a:gd name="T11" fmla="*/ 4239 h 48"/>
                <a:gd name="T12" fmla="*/ 1884 w 126"/>
                <a:gd name="T13" fmla="*/ 2744 h 48"/>
                <a:gd name="T14" fmla="*/ 1797 w 126"/>
                <a:gd name="T15" fmla="*/ 5016 h 48"/>
                <a:gd name="T16" fmla="*/ 1548 w 126"/>
                <a:gd name="T17" fmla="*/ 2744 h 48"/>
                <a:gd name="T18" fmla="*/ 1343 w 126"/>
                <a:gd name="T19" fmla="*/ 6700 h 48"/>
                <a:gd name="T20" fmla="*/ 1183 w 126"/>
                <a:gd name="T21" fmla="*/ 7838 h 48"/>
                <a:gd name="T22" fmla="*/ 947 w 126"/>
                <a:gd name="T23" fmla="*/ 6270 h 48"/>
                <a:gd name="T24" fmla="*/ 1083 w 126"/>
                <a:gd name="T25" fmla="*/ 5016 h 48"/>
                <a:gd name="T26" fmla="*/ 575 w 126"/>
                <a:gd name="T27" fmla="*/ 0 h 48"/>
                <a:gd name="T28" fmla="*/ 653 w 126"/>
                <a:gd name="T29" fmla="*/ 2170 h 48"/>
                <a:gd name="T30" fmla="*/ 735 w 126"/>
                <a:gd name="T31" fmla="*/ 4239 h 48"/>
                <a:gd name="T32" fmla="*/ 447 w 126"/>
                <a:gd name="T33" fmla="*/ 2170 h 48"/>
                <a:gd name="T34" fmla="*/ 384 w 126"/>
                <a:gd name="T35" fmla="*/ 4239 h 48"/>
                <a:gd name="T36" fmla="*/ 384 w 126"/>
                <a:gd name="T37" fmla="*/ 4239 h 48"/>
                <a:gd name="T38" fmla="*/ 447 w 126"/>
                <a:gd name="T39" fmla="*/ 5016 h 48"/>
                <a:gd name="T40" fmla="*/ 384 w 126"/>
                <a:gd name="T41" fmla="*/ 5016 h 48"/>
                <a:gd name="T42" fmla="*/ 3 w 126"/>
                <a:gd name="T43" fmla="*/ 5016 h 48"/>
                <a:gd name="T44" fmla="*/ 159 w 126"/>
                <a:gd name="T45" fmla="*/ 6270 h 48"/>
                <a:gd name="T46" fmla="*/ 0 w 126"/>
                <a:gd name="T47" fmla="*/ 6270 h 48"/>
                <a:gd name="T48" fmla="*/ 834 w 126"/>
                <a:gd name="T49" fmla="*/ 6700 h 48"/>
                <a:gd name="T50" fmla="*/ 653 w 126"/>
                <a:gd name="T51" fmla="*/ 7838 h 48"/>
                <a:gd name="T52" fmla="*/ 735 w 126"/>
                <a:gd name="T53" fmla="*/ 9388 h 48"/>
                <a:gd name="T54" fmla="*/ 3 w 126"/>
                <a:gd name="T55" fmla="*/ 9798 h 48"/>
                <a:gd name="T56" fmla="*/ 575 w 126"/>
                <a:gd name="T57" fmla="*/ 11916 h 48"/>
                <a:gd name="T58" fmla="*/ 834 w 126"/>
                <a:gd name="T59" fmla="*/ 12938 h 48"/>
                <a:gd name="T60" fmla="*/ 735 w 126"/>
                <a:gd name="T61" fmla="*/ 13548 h 48"/>
                <a:gd name="T62" fmla="*/ 834 w 126"/>
                <a:gd name="T63" fmla="*/ 13548 h 48"/>
                <a:gd name="T64" fmla="*/ 735 w 126"/>
                <a:gd name="T65" fmla="*/ 14895 h 48"/>
                <a:gd name="T66" fmla="*/ 447 w 126"/>
                <a:gd name="T67" fmla="*/ 16935 h 48"/>
                <a:gd name="T68" fmla="*/ 735 w 126"/>
                <a:gd name="T69" fmla="*/ 17760 h 48"/>
                <a:gd name="T70" fmla="*/ 1183 w 126"/>
                <a:gd name="T71" fmla="*/ 18564 h 48"/>
                <a:gd name="T72" fmla="*/ 2034 w 126"/>
                <a:gd name="T73" fmla="*/ 19930 h 48"/>
                <a:gd name="T74" fmla="*/ 2619 w 126"/>
                <a:gd name="T75" fmla="*/ 17760 h 48"/>
                <a:gd name="T76" fmla="*/ 3257 w 126"/>
                <a:gd name="T77" fmla="*/ 14895 h 48"/>
                <a:gd name="T78" fmla="*/ 3545 w 126"/>
                <a:gd name="T79" fmla="*/ 11916 h 48"/>
                <a:gd name="T80" fmla="*/ 3812 w 126"/>
                <a:gd name="T81" fmla="*/ 9798 h 48"/>
                <a:gd name="T82" fmla="*/ 3828 w 126"/>
                <a:gd name="T83" fmla="*/ 9798 h 48"/>
                <a:gd name="T84" fmla="*/ 3696 w 126"/>
                <a:gd name="T85" fmla="*/ 9388 h 48"/>
                <a:gd name="T86" fmla="*/ 3828 w 126"/>
                <a:gd name="T87" fmla="*/ 7838 h 48"/>
                <a:gd name="T88" fmla="*/ 3828 w 126"/>
                <a:gd name="T89" fmla="*/ 6700 h 48"/>
                <a:gd name="T90" fmla="*/ 3545 w 126"/>
                <a:gd name="T91" fmla="*/ 6700 h 48"/>
                <a:gd name="T92" fmla="*/ 3616 w 126"/>
                <a:gd name="T93" fmla="*/ 6270 h 48"/>
                <a:gd name="T94" fmla="*/ 3456 w 126"/>
                <a:gd name="T95" fmla="*/ 5016 h 48"/>
                <a:gd name="T96" fmla="*/ 3382 w 126"/>
                <a:gd name="T97" fmla="*/ 2744 h 48"/>
                <a:gd name="T98" fmla="*/ 3616 w 126"/>
                <a:gd name="T99" fmla="*/ 1389 h 48"/>
                <a:gd name="T100" fmla="*/ 3257 w 126"/>
                <a:gd name="T101" fmla="*/ 2170 h 48"/>
                <a:gd name="T102" fmla="*/ 2971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39347" name="Freeform 433"/>
            <p:cNvSpPr>
              <a:spLocks/>
            </p:cNvSpPr>
            <p:nvPr/>
          </p:nvSpPr>
          <p:spPr bwMode="auto">
            <a:xfrm>
              <a:off x="2360" y="1436"/>
              <a:ext cx="61" cy="78"/>
            </a:xfrm>
            <a:custGeom>
              <a:avLst/>
              <a:gdLst>
                <a:gd name="T0" fmla="*/ 563 w 56"/>
                <a:gd name="T1" fmla="*/ 9986 h 64"/>
                <a:gd name="T2" fmla="*/ 563 w 56"/>
                <a:gd name="T3" fmla="*/ 6919 h 64"/>
                <a:gd name="T4" fmla="*/ 563 w 56"/>
                <a:gd name="T5" fmla="*/ 3874 h 64"/>
                <a:gd name="T6" fmla="*/ 475 w 56"/>
                <a:gd name="T7" fmla="*/ 3714 h 64"/>
                <a:gd name="T8" fmla="*/ 447 w 56"/>
                <a:gd name="T9" fmla="*/ 3714 h 64"/>
                <a:gd name="T10" fmla="*/ 347 w 56"/>
                <a:gd name="T11" fmla="*/ 3714 h 64"/>
                <a:gd name="T12" fmla="*/ 419 w 56"/>
                <a:gd name="T13" fmla="*/ 1018 h 64"/>
                <a:gd name="T14" fmla="*/ 475 w 56"/>
                <a:gd name="T15" fmla="*/ 0 h 64"/>
                <a:gd name="T16" fmla="*/ 410 w 56"/>
                <a:gd name="T17" fmla="*/ 685 h 64"/>
                <a:gd name="T18" fmla="*/ 347 w 56"/>
                <a:gd name="T19" fmla="*/ 685 h 64"/>
                <a:gd name="T20" fmla="*/ 267 w 56"/>
                <a:gd name="T21" fmla="*/ 1512 h 64"/>
                <a:gd name="T22" fmla="*/ 291 w 56"/>
                <a:gd name="T23" fmla="*/ 2573 h 64"/>
                <a:gd name="T24" fmla="*/ 267 w 56"/>
                <a:gd name="T25" fmla="*/ 3714 h 64"/>
                <a:gd name="T26" fmla="*/ 75 w 56"/>
                <a:gd name="T27" fmla="*/ 3874 h 64"/>
                <a:gd name="T28" fmla="*/ 89 w 56"/>
                <a:gd name="T29" fmla="*/ 4955 h 64"/>
                <a:gd name="T30" fmla="*/ 4 w 56"/>
                <a:gd name="T31" fmla="*/ 5989 h 64"/>
                <a:gd name="T32" fmla="*/ 190 w 56"/>
                <a:gd name="T33" fmla="*/ 7503 h 64"/>
                <a:gd name="T34" fmla="*/ 75 w 56"/>
                <a:gd name="T35" fmla="*/ 9525 h 64"/>
                <a:gd name="T36" fmla="*/ 190 w 56"/>
                <a:gd name="T37" fmla="*/ 8896 h 64"/>
                <a:gd name="T38" fmla="*/ 75 w 56"/>
                <a:gd name="T39" fmla="*/ 10417 h 64"/>
                <a:gd name="T40" fmla="*/ 0 w 56"/>
                <a:gd name="T41" fmla="*/ 10842 h 64"/>
                <a:gd name="T42" fmla="*/ 4 w 56"/>
                <a:gd name="T43" fmla="*/ 11609 h 64"/>
                <a:gd name="T44" fmla="*/ 0 w 56"/>
                <a:gd name="T45" fmla="*/ 11727 h 64"/>
                <a:gd name="T46" fmla="*/ 75 w 56"/>
                <a:gd name="T47" fmla="*/ 12266 h 64"/>
                <a:gd name="T48" fmla="*/ 4 w 56"/>
                <a:gd name="T49" fmla="*/ 13078 h 64"/>
                <a:gd name="T50" fmla="*/ 89 w 56"/>
                <a:gd name="T51" fmla="*/ 13078 h 64"/>
                <a:gd name="T52" fmla="*/ 89 w 56"/>
                <a:gd name="T53" fmla="*/ 13348 h 64"/>
                <a:gd name="T54" fmla="*/ 227 w 56"/>
                <a:gd name="T55" fmla="*/ 13078 h 64"/>
                <a:gd name="T56" fmla="*/ 376 w 56"/>
                <a:gd name="T57" fmla="*/ 11609 h 64"/>
                <a:gd name="T58" fmla="*/ 530 w 56"/>
                <a:gd name="T59" fmla="*/ 10842 h 64"/>
                <a:gd name="T60" fmla="*/ 563 w 56"/>
                <a:gd name="T61" fmla="*/ 9986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39348" name="Freeform 434"/>
            <p:cNvSpPr>
              <a:spLocks/>
            </p:cNvSpPr>
            <p:nvPr/>
          </p:nvSpPr>
          <p:spPr bwMode="auto">
            <a:xfrm>
              <a:off x="2428" y="1369"/>
              <a:ext cx="113" cy="176"/>
            </a:xfrm>
            <a:custGeom>
              <a:avLst/>
              <a:gdLst>
                <a:gd name="T0" fmla="*/ 138 w 102"/>
                <a:gd name="T1" fmla="*/ 14097 h 142"/>
                <a:gd name="T2" fmla="*/ 269 w 102"/>
                <a:gd name="T3" fmla="*/ 14097 h 142"/>
                <a:gd name="T4" fmla="*/ 188 w 102"/>
                <a:gd name="T5" fmla="*/ 18823 h 142"/>
                <a:gd name="T6" fmla="*/ 330 w 102"/>
                <a:gd name="T7" fmla="*/ 20214 h 142"/>
                <a:gd name="T8" fmla="*/ 497 w 102"/>
                <a:gd name="T9" fmla="*/ 21655 h 142"/>
                <a:gd name="T10" fmla="*/ 610 w 102"/>
                <a:gd name="T11" fmla="*/ 27892 h 142"/>
                <a:gd name="T12" fmla="*/ 269 w 102"/>
                <a:gd name="T13" fmla="*/ 31306 h 142"/>
                <a:gd name="T14" fmla="*/ 386 w 102"/>
                <a:gd name="T15" fmla="*/ 33266 h 142"/>
                <a:gd name="T16" fmla="*/ 138 w 102"/>
                <a:gd name="T17" fmla="*/ 37275 h 142"/>
                <a:gd name="T18" fmla="*/ 449 w 102"/>
                <a:gd name="T19" fmla="*/ 39802 h 142"/>
                <a:gd name="T20" fmla="*/ 610 w 102"/>
                <a:gd name="T21" fmla="*/ 39802 h 142"/>
                <a:gd name="T22" fmla="*/ 230 w 102"/>
                <a:gd name="T23" fmla="*/ 43522 h 142"/>
                <a:gd name="T24" fmla="*/ 92 w 102"/>
                <a:gd name="T25" fmla="*/ 46618 h 142"/>
                <a:gd name="T26" fmla="*/ 418 w 102"/>
                <a:gd name="T27" fmla="*/ 45565 h 142"/>
                <a:gd name="T28" fmla="*/ 697 w 102"/>
                <a:gd name="T29" fmla="*/ 43522 h 142"/>
                <a:gd name="T30" fmla="*/ 1287 w 102"/>
                <a:gd name="T31" fmla="*/ 43522 h 142"/>
                <a:gd name="T32" fmla="*/ 1344 w 102"/>
                <a:gd name="T33" fmla="*/ 38802 h 142"/>
                <a:gd name="T34" fmla="*/ 1606 w 102"/>
                <a:gd name="T35" fmla="*/ 33266 h 142"/>
                <a:gd name="T36" fmla="*/ 1287 w 102"/>
                <a:gd name="T37" fmla="*/ 31847 h 142"/>
                <a:gd name="T38" fmla="*/ 1163 w 102"/>
                <a:gd name="T39" fmla="*/ 27416 h 142"/>
                <a:gd name="T40" fmla="*/ 1206 w 102"/>
                <a:gd name="T41" fmla="*/ 25054 h 142"/>
                <a:gd name="T42" fmla="*/ 830 w 102"/>
                <a:gd name="T43" fmla="*/ 14980 h 142"/>
                <a:gd name="T44" fmla="*/ 697 w 102"/>
                <a:gd name="T45" fmla="*/ 12327 h 142"/>
                <a:gd name="T46" fmla="*/ 630 w 102"/>
                <a:gd name="T47" fmla="*/ 11374 h 142"/>
                <a:gd name="T48" fmla="*/ 449 w 102"/>
                <a:gd name="T49" fmla="*/ 5621 h 142"/>
                <a:gd name="T50" fmla="*/ 449 w 102"/>
                <a:gd name="T51" fmla="*/ 4189 h 142"/>
                <a:gd name="T52" fmla="*/ 269 w 102"/>
                <a:gd name="T53" fmla="*/ 0 h 142"/>
                <a:gd name="T54" fmla="*/ 188 w 102"/>
                <a:gd name="T55" fmla="*/ 4189 h 142"/>
                <a:gd name="T56" fmla="*/ 92 w 102"/>
                <a:gd name="T57" fmla="*/ 5621 h 142"/>
                <a:gd name="T58" fmla="*/ 92 w 102"/>
                <a:gd name="T59" fmla="*/ 7976 h 142"/>
                <a:gd name="T60" fmla="*/ 2 w 102"/>
                <a:gd name="T61" fmla="*/ 9946 h 142"/>
                <a:gd name="T62" fmla="*/ 138 w 102"/>
                <a:gd name="T63" fmla="*/ 9946 h 142"/>
                <a:gd name="T64" fmla="*/ 2 w 102"/>
                <a:gd name="T65" fmla="*/ 17847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39349" name="Freeform 435"/>
            <p:cNvSpPr>
              <a:spLocks/>
            </p:cNvSpPr>
            <p:nvPr/>
          </p:nvSpPr>
          <p:spPr bwMode="auto">
            <a:xfrm>
              <a:off x="2399" y="1436"/>
              <a:ext cx="33" cy="23"/>
            </a:xfrm>
            <a:custGeom>
              <a:avLst/>
              <a:gdLst>
                <a:gd name="T0" fmla="*/ 164 w 31"/>
                <a:gd name="T1" fmla="*/ 2672 h 19"/>
                <a:gd name="T2" fmla="*/ 152 w 31"/>
                <a:gd name="T3" fmla="*/ 1823 h 19"/>
                <a:gd name="T4" fmla="*/ 98 w 31"/>
                <a:gd name="T5" fmla="*/ 0 h 19"/>
                <a:gd name="T6" fmla="*/ 7 w 31"/>
                <a:gd name="T7" fmla="*/ 849 h 19"/>
                <a:gd name="T8" fmla="*/ 0 w 31"/>
                <a:gd name="T9" fmla="*/ 2915 h 19"/>
                <a:gd name="T10" fmla="*/ 52 w 31"/>
                <a:gd name="T11" fmla="*/ 2915 h 19"/>
                <a:gd name="T12" fmla="*/ 63 w 31"/>
                <a:gd name="T13" fmla="*/ 2915 h 19"/>
                <a:gd name="T14" fmla="*/ 111 w 31"/>
                <a:gd name="T15" fmla="*/ 3404 h 19"/>
                <a:gd name="T16" fmla="*/ 164 w 31"/>
                <a:gd name="T17" fmla="*/ 267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39350" name="Freeform 436"/>
            <p:cNvSpPr>
              <a:spLocks/>
            </p:cNvSpPr>
            <p:nvPr/>
          </p:nvSpPr>
          <p:spPr bwMode="auto">
            <a:xfrm>
              <a:off x="2419" y="1389"/>
              <a:ext cx="13" cy="9"/>
            </a:xfrm>
            <a:custGeom>
              <a:avLst/>
              <a:gdLst>
                <a:gd name="T0" fmla="*/ 68 w 12"/>
                <a:gd name="T1" fmla="*/ 1992 h 7"/>
                <a:gd name="T2" fmla="*/ 2 w 12"/>
                <a:gd name="T3" fmla="*/ 0 h 7"/>
                <a:gd name="T4" fmla="*/ 0 w 12"/>
                <a:gd name="T5" fmla="*/ 1992 h 7"/>
                <a:gd name="T6" fmla="*/ 81 w 12"/>
                <a:gd name="T7" fmla="*/ 6057 h 7"/>
                <a:gd name="T8" fmla="*/ 102 w 12"/>
                <a:gd name="T9" fmla="*/ 3293 h 7"/>
                <a:gd name="T10" fmla="*/ 68 w 12"/>
                <a:gd name="T11" fmla="*/ 1992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39351" name="Freeform 437"/>
            <p:cNvSpPr>
              <a:spLocks/>
            </p:cNvSpPr>
            <p:nvPr/>
          </p:nvSpPr>
          <p:spPr bwMode="auto">
            <a:xfrm>
              <a:off x="2416" y="1371"/>
              <a:ext cx="12" cy="13"/>
            </a:xfrm>
            <a:custGeom>
              <a:avLst/>
              <a:gdLst>
                <a:gd name="T0" fmla="*/ 12 w 12"/>
                <a:gd name="T1" fmla="*/ 6692 h 10"/>
                <a:gd name="T2" fmla="*/ 10 w 12"/>
                <a:gd name="T3" fmla="*/ 0 h 10"/>
                <a:gd name="T4" fmla="*/ 3 w 12"/>
                <a:gd name="T5" fmla="*/ 6692 h 10"/>
                <a:gd name="T6" fmla="*/ 0 w 12"/>
                <a:gd name="T7" fmla="*/ 12128 h 10"/>
                <a:gd name="T8" fmla="*/ 12 w 12"/>
                <a:gd name="T9" fmla="*/ 669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39352" name="Freeform 438"/>
            <p:cNvSpPr>
              <a:spLocks/>
            </p:cNvSpPr>
            <p:nvPr/>
          </p:nvSpPr>
          <p:spPr bwMode="auto">
            <a:xfrm>
              <a:off x="2498" y="1328"/>
              <a:ext cx="2" cy="10"/>
            </a:xfrm>
            <a:custGeom>
              <a:avLst/>
              <a:gdLst>
                <a:gd name="T0" fmla="*/ 0 w 2"/>
                <a:gd name="T1" fmla="*/ 0 h 9"/>
                <a:gd name="T2" fmla="*/ 0 w 2"/>
                <a:gd name="T3" fmla="*/ 97 h 9"/>
                <a:gd name="T4" fmla="*/ 0 w 2"/>
                <a:gd name="T5" fmla="*/ 120 h 9"/>
                <a:gd name="T6" fmla="*/ 0 w 2"/>
                <a:gd name="T7" fmla="*/ 14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39353" name="Freeform 439"/>
            <p:cNvSpPr>
              <a:spLocks/>
            </p:cNvSpPr>
            <p:nvPr/>
          </p:nvSpPr>
          <p:spPr bwMode="auto">
            <a:xfrm>
              <a:off x="2426" y="1412"/>
              <a:ext cx="6" cy="4"/>
            </a:xfrm>
            <a:custGeom>
              <a:avLst/>
              <a:gdLst>
                <a:gd name="T0" fmla="*/ 0 w 7"/>
                <a:gd name="T1" fmla="*/ 6540 h 3"/>
                <a:gd name="T2" fmla="*/ 3 w 7"/>
                <a:gd name="T3" fmla="*/ 0 h 3"/>
                <a:gd name="T4" fmla="*/ 0 w 7"/>
                <a:gd name="T5" fmla="*/ 0 h 3"/>
                <a:gd name="T6" fmla="*/ 0 w 7"/>
                <a:gd name="T7" fmla="*/ 654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39354" name="Freeform 440"/>
            <p:cNvSpPr>
              <a:spLocks/>
            </p:cNvSpPr>
            <p:nvPr/>
          </p:nvSpPr>
          <p:spPr bwMode="auto">
            <a:xfrm>
              <a:off x="2449" y="1474"/>
              <a:ext cx="6" cy="6"/>
            </a:xfrm>
            <a:custGeom>
              <a:avLst/>
              <a:gdLst>
                <a:gd name="T0" fmla="*/ 642 w 5"/>
                <a:gd name="T1" fmla="*/ 642 h 5"/>
                <a:gd name="T2" fmla="*/ 0 w 5"/>
                <a:gd name="T3" fmla="*/ 0 h 5"/>
                <a:gd name="T4" fmla="*/ 0 w 5"/>
                <a:gd name="T5" fmla="*/ 642 h 5"/>
                <a:gd name="T6" fmla="*/ 642 w 5"/>
                <a:gd name="T7" fmla="*/ 64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39355" name="Rectangle 441"/>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356" name="Freeform 442"/>
            <p:cNvSpPr>
              <a:spLocks/>
            </p:cNvSpPr>
            <p:nvPr/>
          </p:nvSpPr>
          <p:spPr bwMode="auto">
            <a:xfrm>
              <a:off x="2089" y="1811"/>
              <a:ext cx="14" cy="2"/>
            </a:xfrm>
            <a:custGeom>
              <a:avLst/>
              <a:gdLst>
                <a:gd name="T0" fmla="*/ 315 w 12"/>
                <a:gd name="T1" fmla="*/ 2 h 2"/>
                <a:gd name="T2" fmla="*/ 0 w 12"/>
                <a:gd name="T3" fmla="*/ 0 h 2"/>
                <a:gd name="T4" fmla="*/ 775 w 12"/>
                <a:gd name="T5" fmla="*/ 0 h 2"/>
                <a:gd name="T6" fmla="*/ 315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39357" name="Freeform 443"/>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39358" name="Rectangle 444"/>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359" name="Freeform 445"/>
            <p:cNvSpPr>
              <a:spLocks/>
            </p:cNvSpPr>
            <p:nvPr/>
          </p:nvSpPr>
          <p:spPr bwMode="auto">
            <a:xfrm>
              <a:off x="1425" y="1933"/>
              <a:ext cx="4" cy="1"/>
            </a:xfrm>
            <a:custGeom>
              <a:avLst/>
              <a:gdLst>
                <a:gd name="T0" fmla="*/ 6540 w 3"/>
                <a:gd name="T1" fmla="*/ 0 h 1"/>
                <a:gd name="T2" fmla="*/ 6540 w 3"/>
                <a:gd name="T3" fmla="*/ 0 h 1"/>
                <a:gd name="T4" fmla="*/ 0 w 3"/>
                <a:gd name="T5" fmla="*/ 0 h 1"/>
                <a:gd name="T6" fmla="*/ 6540 w 3"/>
                <a:gd name="T7" fmla="*/ 0 h 1"/>
                <a:gd name="T8" fmla="*/ 654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9360" name="Freeform 446"/>
            <p:cNvSpPr>
              <a:spLocks/>
            </p:cNvSpPr>
            <p:nvPr/>
          </p:nvSpPr>
          <p:spPr bwMode="auto">
            <a:xfrm>
              <a:off x="2360" y="1720"/>
              <a:ext cx="52" cy="111"/>
            </a:xfrm>
            <a:custGeom>
              <a:avLst/>
              <a:gdLst>
                <a:gd name="T0" fmla="*/ 311 w 47"/>
                <a:gd name="T1" fmla="*/ 0 h 90"/>
                <a:gd name="T2" fmla="*/ 208 w 47"/>
                <a:gd name="T3" fmla="*/ 2 h 90"/>
                <a:gd name="T4" fmla="*/ 208 w 47"/>
                <a:gd name="T5" fmla="*/ 6534 h 90"/>
                <a:gd name="T6" fmla="*/ 126 w 47"/>
                <a:gd name="T7" fmla="*/ 9939 h 90"/>
                <a:gd name="T8" fmla="*/ 4 w 47"/>
                <a:gd name="T9" fmla="*/ 13655 h 90"/>
                <a:gd name="T10" fmla="*/ 0 w 47"/>
                <a:gd name="T11" fmla="*/ 17035 h 90"/>
                <a:gd name="T12" fmla="*/ 103 w 47"/>
                <a:gd name="T13" fmla="*/ 18507 h 90"/>
                <a:gd name="T14" fmla="*/ 154 w 47"/>
                <a:gd name="T15" fmla="*/ 18507 h 90"/>
                <a:gd name="T16" fmla="*/ 126 w 47"/>
                <a:gd name="T17" fmla="*/ 25912 h 90"/>
                <a:gd name="T18" fmla="*/ 462 w 47"/>
                <a:gd name="T19" fmla="*/ 24420 h 90"/>
                <a:gd name="T20" fmla="*/ 462 w 47"/>
                <a:gd name="T21" fmla="*/ 23588 h 90"/>
                <a:gd name="T22" fmla="*/ 545 w 47"/>
                <a:gd name="T23" fmla="*/ 20693 h 90"/>
                <a:gd name="T24" fmla="*/ 545 w 47"/>
                <a:gd name="T25" fmla="*/ 18907 h 90"/>
                <a:gd name="T26" fmla="*/ 545 w 47"/>
                <a:gd name="T27" fmla="*/ 16054 h 90"/>
                <a:gd name="T28" fmla="*/ 462 w 47"/>
                <a:gd name="T29" fmla="*/ 12167 h 90"/>
                <a:gd name="T30" fmla="*/ 545 w 47"/>
                <a:gd name="T31" fmla="*/ 12167 h 90"/>
                <a:gd name="T32" fmla="*/ 622 w 47"/>
                <a:gd name="T33" fmla="*/ 5969 h 90"/>
                <a:gd name="T34" fmla="*/ 722 w 47"/>
                <a:gd name="T35" fmla="*/ 3392 h 90"/>
                <a:gd name="T36" fmla="*/ 722 w 47"/>
                <a:gd name="T37" fmla="*/ 2 h 90"/>
                <a:gd name="T38" fmla="*/ 422 w 47"/>
                <a:gd name="T39" fmla="*/ 2 h 90"/>
                <a:gd name="T40" fmla="*/ 311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39361" name="Freeform 447"/>
            <p:cNvSpPr>
              <a:spLocks/>
            </p:cNvSpPr>
            <p:nvPr/>
          </p:nvSpPr>
          <p:spPr bwMode="auto">
            <a:xfrm>
              <a:off x="2370" y="1682"/>
              <a:ext cx="196" cy="167"/>
            </a:xfrm>
            <a:custGeom>
              <a:avLst/>
              <a:gdLst>
                <a:gd name="T0" fmla="*/ 809 w 175"/>
                <a:gd name="T1" fmla="*/ 10364 h 135"/>
                <a:gd name="T2" fmla="*/ 410 w 175"/>
                <a:gd name="T3" fmla="*/ 10364 h 135"/>
                <a:gd name="T4" fmla="*/ 261 w 175"/>
                <a:gd name="T5" fmla="*/ 9552 h 135"/>
                <a:gd name="T6" fmla="*/ 118 w 175"/>
                <a:gd name="T7" fmla="*/ 10364 h 135"/>
                <a:gd name="T8" fmla="*/ 118 w 175"/>
                <a:gd name="T9" fmla="*/ 8114 h 135"/>
                <a:gd name="T10" fmla="*/ 2 w 175"/>
                <a:gd name="T11" fmla="*/ 7707 h 135"/>
                <a:gd name="T12" fmla="*/ 2 w 175"/>
                <a:gd name="T13" fmla="*/ 6559 h 135"/>
                <a:gd name="T14" fmla="*/ 0 w 175"/>
                <a:gd name="T15" fmla="*/ 6230 h 135"/>
                <a:gd name="T16" fmla="*/ 0 w 175"/>
                <a:gd name="T17" fmla="*/ 2801 h 135"/>
                <a:gd name="T18" fmla="*/ 459 w 175"/>
                <a:gd name="T19" fmla="*/ 0 h 135"/>
                <a:gd name="T20" fmla="*/ 869 w 175"/>
                <a:gd name="T21" fmla="*/ 2 h 135"/>
                <a:gd name="T22" fmla="*/ 1222 w 175"/>
                <a:gd name="T23" fmla="*/ 1479 h 135"/>
                <a:gd name="T24" fmla="*/ 1550 w 175"/>
                <a:gd name="T25" fmla="*/ 1479 h 135"/>
                <a:gd name="T26" fmla="*/ 1922 w 175"/>
                <a:gd name="T27" fmla="*/ 2264 h 135"/>
                <a:gd name="T28" fmla="*/ 2233 w 175"/>
                <a:gd name="T29" fmla="*/ 2264 h 135"/>
                <a:gd name="T30" fmla="*/ 2412 w 175"/>
                <a:gd name="T31" fmla="*/ 4071 h 135"/>
                <a:gd name="T32" fmla="*/ 3211 w 175"/>
                <a:gd name="T33" fmla="*/ 6559 h 135"/>
                <a:gd name="T34" fmla="*/ 3211 w 175"/>
                <a:gd name="T35" fmla="*/ 6559 h 135"/>
                <a:gd name="T36" fmla="*/ 3338 w 175"/>
                <a:gd name="T37" fmla="*/ 6559 h 135"/>
                <a:gd name="T38" fmla="*/ 3739 w 175"/>
                <a:gd name="T39" fmla="*/ 7707 h 135"/>
                <a:gd name="T40" fmla="*/ 3699 w 175"/>
                <a:gd name="T41" fmla="*/ 10940 h 135"/>
                <a:gd name="T42" fmla="*/ 3338 w 175"/>
                <a:gd name="T43" fmla="*/ 13982 h 135"/>
                <a:gd name="T44" fmla="*/ 3024 w 175"/>
                <a:gd name="T45" fmla="*/ 16257 h 135"/>
                <a:gd name="T46" fmla="*/ 2815 w 175"/>
                <a:gd name="T47" fmla="*/ 20709 h 135"/>
                <a:gd name="T48" fmla="*/ 2685 w 175"/>
                <a:gd name="T49" fmla="*/ 24269 h 135"/>
                <a:gd name="T50" fmla="*/ 2815 w 175"/>
                <a:gd name="T51" fmla="*/ 27901 h 135"/>
                <a:gd name="T52" fmla="*/ 2513 w 175"/>
                <a:gd name="T53" fmla="*/ 32642 h 135"/>
                <a:gd name="T54" fmla="*/ 2501 w 175"/>
                <a:gd name="T55" fmla="*/ 34164 h 135"/>
                <a:gd name="T56" fmla="*/ 2233 w 175"/>
                <a:gd name="T57" fmla="*/ 36060 h 135"/>
                <a:gd name="T58" fmla="*/ 2074 w 175"/>
                <a:gd name="T59" fmla="*/ 39202 h 135"/>
                <a:gd name="T60" fmla="*/ 1716 w 175"/>
                <a:gd name="T61" fmla="*/ 39202 h 135"/>
                <a:gd name="T62" fmla="*/ 1276 w 175"/>
                <a:gd name="T63" fmla="*/ 39716 h 135"/>
                <a:gd name="T64" fmla="*/ 1090 w 175"/>
                <a:gd name="T65" fmla="*/ 42262 h 135"/>
                <a:gd name="T66" fmla="*/ 869 w 175"/>
                <a:gd name="T67" fmla="*/ 42262 h 135"/>
                <a:gd name="T68" fmla="*/ 809 w 175"/>
                <a:gd name="T69" fmla="*/ 38070 h 135"/>
                <a:gd name="T70" fmla="*/ 553 w 175"/>
                <a:gd name="T71" fmla="*/ 36060 h 135"/>
                <a:gd name="T72" fmla="*/ 459 w 175"/>
                <a:gd name="T73" fmla="*/ 36060 h 135"/>
                <a:gd name="T74" fmla="*/ 459 w 175"/>
                <a:gd name="T75" fmla="*/ 35331 h 135"/>
                <a:gd name="T76" fmla="*/ 553 w 175"/>
                <a:gd name="T77" fmla="*/ 31851 h 135"/>
                <a:gd name="T78" fmla="*/ 553 w 175"/>
                <a:gd name="T79" fmla="*/ 30084 h 135"/>
                <a:gd name="T80" fmla="*/ 553 w 175"/>
                <a:gd name="T81" fmla="*/ 27299 h 135"/>
                <a:gd name="T82" fmla="*/ 459 w 175"/>
                <a:gd name="T83" fmla="*/ 22555 h 135"/>
                <a:gd name="T84" fmla="*/ 553 w 175"/>
                <a:gd name="T85" fmla="*/ 22555 h 135"/>
                <a:gd name="T86" fmla="*/ 663 w 175"/>
                <a:gd name="T87" fmla="*/ 15765 h 135"/>
                <a:gd name="T88" fmla="*/ 809 w 175"/>
                <a:gd name="T89" fmla="*/ 13533 h 135"/>
                <a:gd name="T90" fmla="*/ 809 w 175"/>
                <a:gd name="T91" fmla="*/ 10364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39362" name="Freeform 448"/>
            <p:cNvSpPr>
              <a:spLocks/>
            </p:cNvSpPr>
            <p:nvPr/>
          </p:nvSpPr>
          <p:spPr bwMode="auto">
            <a:xfrm>
              <a:off x="2555" y="1768"/>
              <a:ext cx="17" cy="10"/>
            </a:xfrm>
            <a:custGeom>
              <a:avLst/>
              <a:gdLst>
                <a:gd name="T0" fmla="*/ 2777 w 14"/>
                <a:gd name="T1" fmla="*/ 2 h 9"/>
                <a:gd name="T2" fmla="*/ 1360 w 14"/>
                <a:gd name="T3" fmla="*/ 148 h 9"/>
                <a:gd name="T4" fmla="*/ 0 w 14"/>
                <a:gd name="T5" fmla="*/ 4 h 9"/>
                <a:gd name="T6" fmla="*/ 1651 w 14"/>
                <a:gd name="T7" fmla="*/ 0 h 9"/>
                <a:gd name="T8" fmla="*/ 2777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39363" name="Freeform 449" descr="Large checker board"/>
            <p:cNvSpPr>
              <a:spLocks/>
            </p:cNvSpPr>
            <p:nvPr/>
          </p:nvSpPr>
          <p:spPr bwMode="auto">
            <a:xfrm>
              <a:off x="498" y="1561"/>
              <a:ext cx="960" cy="529"/>
            </a:xfrm>
            <a:custGeom>
              <a:avLst/>
              <a:gdLst>
                <a:gd name="T0" fmla="*/ 17093 w 859"/>
                <a:gd name="T1" fmla="*/ 12001 h 426"/>
                <a:gd name="T2" fmla="*/ 16176 w 859"/>
                <a:gd name="T3" fmla="*/ 24093 h 426"/>
                <a:gd name="T4" fmla="*/ 14339 w 859"/>
                <a:gd name="T5" fmla="*/ 34376 h 426"/>
                <a:gd name="T6" fmla="*/ 12959 w 859"/>
                <a:gd name="T7" fmla="*/ 42688 h 426"/>
                <a:gd name="T8" fmla="*/ 12743 w 859"/>
                <a:gd name="T9" fmla="*/ 34376 h 426"/>
                <a:gd name="T10" fmla="*/ 12578 w 859"/>
                <a:gd name="T11" fmla="*/ 19738 h 426"/>
                <a:gd name="T12" fmla="*/ 11613 w 859"/>
                <a:gd name="T13" fmla="*/ 6685 h 426"/>
                <a:gd name="T14" fmla="*/ 10040 w 859"/>
                <a:gd name="T15" fmla="*/ 3057 h 426"/>
                <a:gd name="T16" fmla="*/ 8549 w 859"/>
                <a:gd name="T17" fmla="*/ 1597 h 426"/>
                <a:gd name="T18" fmla="*/ 6125 w 859"/>
                <a:gd name="T19" fmla="*/ 1597 h 426"/>
                <a:gd name="T20" fmla="*/ 3717 w 859"/>
                <a:gd name="T21" fmla="*/ 1597 h 426"/>
                <a:gd name="T22" fmla="*/ 2054 w 859"/>
                <a:gd name="T23" fmla="*/ 11347 h 426"/>
                <a:gd name="T24" fmla="*/ 1855 w 859"/>
                <a:gd name="T25" fmla="*/ 11347 h 426"/>
                <a:gd name="T26" fmla="*/ 1498 w 859"/>
                <a:gd name="T27" fmla="*/ 13920 h 426"/>
                <a:gd name="T28" fmla="*/ 1275 w 859"/>
                <a:gd name="T29" fmla="*/ 18119 h 426"/>
                <a:gd name="T30" fmla="*/ 514 w 859"/>
                <a:gd name="T31" fmla="*/ 38324 h 426"/>
                <a:gd name="T32" fmla="*/ 0 w 859"/>
                <a:gd name="T33" fmla="*/ 60428 h 426"/>
                <a:gd name="T34" fmla="*/ 189 w 859"/>
                <a:gd name="T35" fmla="*/ 68852 h 426"/>
                <a:gd name="T36" fmla="*/ 189 w 859"/>
                <a:gd name="T37" fmla="*/ 75473 h 426"/>
                <a:gd name="T38" fmla="*/ 330 w 859"/>
                <a:gd name="T39" fmla="*/ 90689 h 426"/>
                <a:gd name="T40" fmla="*/ 1702 w 859"/>
                <a:gd name="T41" fmla="*/ 102447 h 426"/>
                <a:gd name="T42" fmla="*/ 3067 w 859"/>
                <a:gd name="T43" fmla="*/ 110550 h 426"/>
                <a:gd name="T44" fmla="*/ 4414 w 859"/>
                <a:gd name="T45" fmla="*/ 119154 h 426"/>
                <a:gd name="T46" fmla="*/ 5588 w 859"/>
                <a:gd name="T47" fmla="*/ 126049 h 426"/>
                <a:gd name="T48" fmla="*/ 6382 w 859"/>
                <a:gd name="T49" fmla="*/ 136750 h 426"/>
                <a:gd name="T50" fmla="*/ 6522 w 859"/>
                <a:gd name="T51" fmla="*/ 130744 h 426"/>
                <a:gd name="T52" fmla="*/ 6854 w 859"/>
                <a:gd name="T53" fmla="*/ 127770 h 426"/>
                <a:gd name="T54" fmla="*/ 7479 w 859"/>
                <a:gd name="T55" fmla="*/ 121126 h 426"/>
                <a:gd name="T56" fmla="*/ 8172 w 859"/>
                <a:gd name="T57" fmla="*/ 120334 h 426"/>
                <a:gd name="T58" fmla="*/ 8794 w 859"/>
                <a:gd name="T59" fmla="*/ 121126 h 426"/>
                <a:gd name="T60" fmla="*/ 9074 w 859"/>
                <a:gd name="T61" fmla="*/ 118742 h 426"/>
                <a:gd name="T62" fmla="*/ 9460 w 859"/>
                <a:gd name="T63" fmla="*/ 116253 h 426"/>
                <a:gd name="T64" fmla="*/ 9815 w 859"/>
                <a:gd name="T65" fmla="*/ 116253 h 426"/>
                <a:gd name="T66" fmla="*/ 10279 w 859"/>
                <a:gd name="T67" fmla="*/ 117573 h 426"/>
                <a:gd name="T68" fmla="*/ 11055 w 859"/>
                <a:gd name="T69" fmla="*/ 126049 h 426"/>
                <a:gd name="T70" fmla="*/ 10994 w 859"/>
                <a:gd name="T71" fmla="*/ 134792 h 426"/>
                <a:gd name="T72" fmla="*/ 11147 w 859"/>
                <a:gd name="T73" fmla="*/ 139845 h 426"/>
                <a:gd name="T74" fmla="*/ 11687 w 859"/>
                <a:gd name="T75" fmla="*/ 137391 h 426"/>
                <a:gd name="T76" fmla="*/ 11613 w 859"/>
                <a:gd name="T77" fmla="*/ 121784 h 426"/>
                <a:gd name="T78" fmla="*/ 11803 w 859"/>
                <a:gd name="T79" fmla="*/ 106171 h 426"/>
                <a:gd name="T80" fmla="*/ 12474 w 859"/>
                <a:gd name="T81" fmla="*/ 98409 h 426"/>
                <a:gd name="T82" fmla="*/ 13280 w 859"/>
                <a:gd name="T83" fmla="*/ 85804 h 426"/>
                <a:gd name="T84" fmla="*/ 13743 w 859"/>
                <a:gd name="T85" fmla="*/ 81742 h 426"/>
                <a:gd name="T86" fmla="*/ 13615 w 859"/>
                <a:gd name="T87" fmla="*/ 80886 h 426"/>
                <a:gd name="T88" fmla="*/ 13700 w 859"/>
                <a:gd name="T89" fmla="*/ 75473 h 426"/>
                <a:gd name="T90" fmla="*/ 13743 w 859"/>
                <a:gd name="T91" fmla="*/ 72629 h 426"/>
                <a:gd name="T92" fmla="*/ 13665 w 859"/>
                <a:gd name="T93" fmla="*/ 64837 h 426"/>
                <a:gd name="T94" fmla="*/ 13850 w 859"/>
                <a:gd name="T95" fmla="*/ 61309 h 426"/>
                <a:gd name="T96" fmla="*/ 13941 w 859"/>
                <a:gd name="T97" fmla="*/ 67046 h 426"/>
                <a:gd name="T98" fmla="*/ 14201 w 859"/>
                <a:gd name="T99" fmla="*/ 66437 h 426"/>
                <a:gd name="T100" fmla="*/ 14247 w 859"/>
                <a:gd name="T101" fmla="*/ 63068 h 426"/>
                <a:gd name="T102" fmla="*/ 14820 w 859"/>
                <a:gd name="T103" fmla="*/ 51668 h 426"/>
                <a:gd name="T104" fmla="*/ 15645 w 859"/>
                <a:gd name="T105" fmla="*/ 46933 h 426"/>
                <a:gd name="T106" fmla="*/ 16036 w 859"/>
                <a:gd name="T107" fmla="*/ 44278 h 426"/>
                <a:gd name="T108" fmla="*/ 16265 w 859"/>
                <a:gd name="T109" fmla="*/ 33507 h 426"/>
                <a:gd name="T110" fmla="*/ 16755 w 859"/>
                <a:gd name="T111" fmla="*/ 29603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9364" name="Freeform 450"/>
            <p:cNvSpPr>
              <a:spLocks/>
            </p:cNvSpPr>
            <p:nvPr/>
          </p:nvSpPr>
          <p:spPr bwMode="auto">
            <a:xfrm>
              <a:off x="113" y="1122"/>
              <a:ext cx="609" cy="322"/>
            </a:xfrm>
            <a:custGeom>
              <a:avLst/>
              <a:gdLst>
                <a:gd name="T0" fmla="*/ 8343 w 546"/>
                <a:gd name="T1" fmla="*/ 73101 h 260"/>
                <a:gd name="T2" fmla="*/ 8030 w 546"/>
                <a:gd name="T3" fmla="*/ 58698 h 260"/>
                <a:gd name="T4" fmla="*/ 7571 w 546"/>
                <a:gd name="T5" fmla="*/ 56421 h 260"/>
                <a:gd name="T6" fmla="*/ 7990 w 546"/>
                <a:gd name="T7" fmla="*/ 42934 h 260"/>
                <a:gd name="T8" fmla="*/ 9606 w 546"/>
                <a:gd name="T9" fmla="*/ 19365 h 260"/>
                <a:gd name="T10" fmla="*/ 9419 w 546"/>
                <a:gd name="T11" fmla="*/ 5120 h 260"/>
                <a:gd name="T12" fmla="*/ 8130 w 546"/>
                <a:gd name="T13" fmla="*/ 1531 h 260"/>
                <a:gd name="T14" fmla="*/ 7809 w 546"/>
                <a:gd name="T15" fmla="*/ 0 h 260"/>
                <a:gd name="T16" fmla="*/ 6674 w 546"/>
                <a:gd name="T17" fmla="*/ 3338 h 260"/>
                <a:gd name="T18" fmla="*/ 6118 w 546"/>
                <a:gd name="T19" fmla="*/ 5120 h 260"/>
                <a:gd name="T20" fmla="*/ 4322 w 546"/>
                <a:gd name="T21" fmla="*/ 13927 h 260"/>
                <a:gd name="T22" fmla="*/ 4734 w 546"/>
                <a:gd name="T23" fmla="*/ 22879 h 260"/>
                <a:gd name="T24" fmla="*/ 4561 w 546"/>
                <a:gd name="T25" fmla="*/ 23983 h 260"/>
                <a:gd name="T26" fmla="*/ 4194 w 546"/>
                <a:gd name="T27" fmla="*/ 22879 h 260"/>
                <a:gd name="T28" fmla="*/ 2947 w 546"/>
                <a:gd name="T29" fmla="*/ 29800 h 260"/>
                <a:gd name="T30" fmla="*/ 4148 w 546"/>
                <a:gd name="T31" fmla="*/ 30570 h 260"/>
                <a:gd name="T32" fmla="*/ 3371 w 546"/>
                <a:gd name="T33" fmla="*/ 38270 h 260"/>
                <a:gd name="T34" fmla="*/ 2370 w 546"/>
                <a:gd name="T35" fmla="*/ 42934 h 260"/>
                <a:gd name="T36" fmla="*/ 1789 w 546"/>
                <a:gd name="T37" fmla="*/ 47396 h 260"/>
                <a:gd name="T38" fmla="*/ 2018 w 546"/>
                <a:gd name="T39" fmla="*/ 49020 h 260"/>
                <a:gd name="T40" fmla="*/ 1940 w 546"/>
                <a:gd name="T41" fmla="*/ 51745 h 260"/>
                <a:gd name="T42" fmla="*/ 1476 w 546"/>
                <a:gd name="T43" fmla="*/ 53430 h 260"/>
                <a:gd name="T44" fmla="*/ 2018 w 546"/>
                <a:gd name="T45" fmla="*/ 56421 h 260"/>
                <a:gd name="T46" fmla="*/ 2154 w 546"/>
                <a:gd name="T47" fmla="*/ 62467 h 260"/>
                <a:gd name="T48" fmla="*/ 2643 w 546"/>
                <a:gd name="T49" fmla="*/ 61900 h 260"/>
                <a:gd name="T50" fmla="*/ 2573 w 546"/>
                <a:gd name="T51" fmla="*/ 66171 h 260"/>
                <a:gd name="T52" fmla="*/ 2154 w 546"/>
                <a:gd name="T53" fmla="*/ 70104 h 260"/>
                <a:gd name="T54" fmla="*/ 948 w 546"/>
                <a:gd name="T55" fmla="*/ 78476 h 260"/>
                <a:gd name="T56" fmla="*/ 0 w 546"/>
                <a:gd name="T57" fmla="*/ 83090 h 260"/>
                <a:gd name="T58" fmla="*/ 281 w 546"/>
                <a:gd name="T59" fmla="*/ 83090 h 260"/>
                <a:gd name="T60" fmla="*/ 948 w 546"/>
                <a:gd name="T61" fmla="*/ 79366 h 260"/>
                <a:gd name="T62" fmla="*/ 1602 w 546"/>
                <a:gd name="T63" fmla="*/ 78182 h 260"/>
                <a:gd name="T64" fmla="*/ 3815 w 546"/>
                <a:gd name="T65" fmla="*/ 62467 h 260"/>
                <a:gd name="T66" fmla="*/ 4373 w 546"/>
                <a:gd name="T67" fmla="*/ 55322 h 260"/>
                <a:gd name="T68" fmla="*/ 5441 w 546"/>
                <a:gd name="T69" fmla="*/ 49846 h 260"/>
                <a:gd name="T70" fmla="*/ 4409 w 546"/>
                <a:gd name="T71" fmla="*/ 58021 h 260"/>
                <a:gd name="T72" fmla="*/ 4821 w 546"/>
                <a:gd name="T73" fmla="*/ 58021 h 260"/>
                <a:gd name="T74" fmla="*/ 4953 w 546"/>
                <a:gd name="T75" fmla="*/ 57019 h 260"/>
                <a:gd name="T76" fmla="*/ 5561 w 546"/>
                <a:gd name="T77" fmla="*/ 54173 h 260"/>
                <a:gd name="T78" fmla="*/ 5739 w 546"/>
                <a:gd name="T79" fmla="*/ 51745 h 260"/>
                <a:gd name="T80" fmla="*/ 5840 w 546"/>
                <a:gd name="T81" fmla="*/ 51745 h 260"/>
                <a:gd name="T82" fmla="*/ 6088 w 546"/>
                <a:gd name="T83" fmla="*/ 52763 h 260"/>
                <a:gd name="T84" fmla="*/ 6166 w 546"/>
                <a:gd name="T85" fmla="*/ 55322 h 260"/>
                <a:gd name="T86" fmla="*/ 6772 w 546"/>
                <a:gd name="T87" fmla="*/ 56421 h 260"/>
                <a:gd name="T88" fmla="*/ 7571 w 546"/>
                <a:gd name="T89" fmla="*/ 57019 h 260"/>
                <a:gd name="T90" fmla="*/ 7550 w 546"/>
                <a:gd name="T91" fmla="*/ 61900 h 260"/>
                <a:gd name="T92" fmla="*/ 7875 w 546"/>
                <a:gd name="T93" fmla="*/ 62467 h 260"/>
                <a:gd name="T94" fmla="*/ 7990 w 546"/>
                <a:gd name="T95" fmla="*/ 64635 h 260"/>
                <a:gd name="T96" fmla="*/ 8247 w 546"/>
                <a:gd name="T97" fmla="*/ 66171 h 260"/>
                <a:gd name="T98" fmla="*/ 8396 w 546"/>
                <a:gd name="T99" fmla="*/ 67744 h 260"/>
                <a:gd name="T100" fmla="*/ 8247 w 546"/>
                <a:gd name="T101" fmla="*/ 70104 h 260"/>
                <a:gd name="T102" fmla="*/ 8343 w 546"/>
                <a:gd name="T103" fmla="*/ 76425 h 260"/>
                <a:gd name="T104" fmla="*/ 8425 w 546"/>
                <a:gd name="T105" fmla="*/ 77031 h 260"/>
                <a:gd name="T106" fmla="*/ 8215 w 546"/>
                <a:gd name="T107" fmla="*/ 8309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US"/>
            </a:p>
          </p:txBody>
        </p:sp>
        <p:sp>
          <p:nvSpPr>
            <p:cNvPr id="39365" name="Freeform 451"/>
            <p:cNvSpPr>
              <a:spLocks/>
            </p:cNvSpPr>
            <p:nvPr/>
          </p:nvSpPr>
          <p:spPr bwMode="auto">
            <a:xfrm>
              <a:off x="286" y="1380"/>
              <a:ext cx="41" cy="27"/>
            </a:xfrm>
            <a:custGeom>
              <a:avLst/>
              <a:gdLst>
                <a:gd name="T0" fmla="*/ 584 w 37"/>
                <a:gd name="T1" fmla="*/ 1260 h 22"/>
                <a:gd name="T2" fmla="*/ 568 w 37"/>
                <a:gd name="T3" fmla="*/ 1260 h 22"/>
                <a:gd name="T4" fmla="*/ 568 w 37"/>
                <a:gd name="T5" fmla="*/ 837 h 22"/>
                <a:gd name="T6" fmla="*/ 568 w 37"/>
                <a:gd name="T7" fmla="*/ 837 h 22"/>
                <a:gd name="T8" fmla="*/ 476 w 37"/>
                <a:gd name="T9" fmla="*/ 0 h 22"/>
                <a:gd name="T10" fmla="*/ 461 w 37"/>
                <a:gd name="T11" fmla="*/ 837 h 22"/>
                <a:gd name="T12" fmla="*/ 375 w 37"/>
                <a:gd name="T13" fmla="*/ 837 h 22"/>
                <a:gd name="T14" fmla="*/ 257 w 37"/>
                <a:gd name="T15" fmla="*/ 1260 h 22"/>
                <a:gd name="T16" fmla="*/ 171 w 37"/>
                <a:gd name="T17" fmla="*/ 3011 h 22"/>
                <a:gd name="T18" fmla="*/ 171 w 37"/>
                <a:gd name="T19" fmla="*/ 1260 h 22"/>
                <a:gd name="T20" fmla="*/ 0 w 37"/>
                <a:gd name="T21" fmla="*/ 3011 h 22"/>
                <a:gd name="T22" fmla="*/ 0 w 37"/>
                <a:gd name="T23" fmla="*/ 4303 h 22"/>
                <a:gd name="T24" fmla="*/ 2 w 37"/>
                <a:gd name="T25" fmla="*/ 3695 h 22"/>
                <a:gd name="T26" fmla="*/ 4 w 37"/>
                <a:gd name="T27" fmla="*/ 3695 h 22"/>
                <a:gd name="T28" fmla="*/ 0 w 37"/>
                <a:gd name="T29" fmla="*/ 5566 h 22"/>
                <a:gd name="T30" fmla="*/ 113 w 37"/>
                <a:gd name="T31" fmla="*/ 4303 h 22"/>
                <a:gd name="T32" fmla="*/ 375 w 37"/>
                <a:gd name="T33" fmla="*/ 2453 h 22"/>
                <a:gd name="T34" fmla="*/ 461 w 37"/>
                <a:gd name="T35" fmla="*/ 2453 h 22"/>
                <a:gd name="T36" fmla="*/ 584 w 37"/>
                <a:gd name="T37" fmla="*/ 126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US"/>
            </a:p>
          </p:txBody>
        </p:sp>
        <p:sp>
          <p:nvSpPr>
            <p:cNvPr id="39366" name="Freeform 452"/>
            <p:cNvSpPr>
              <a:spLocks/>
            </p:cNvSpPr>
            <p:nvPr/>
          </p:nvSpPr>
          <p:spPr bwMode="auto">
            <a:xfrm>
              <a:off x="179" y="1266"/>
              <a:ext cx="38" cy="15"/>
            </a:xfrm>
            <a:custGeom>
              <a:avLst/>
              <a:gdLst>
                <a:gd name="T0" fmla="*/ 322 w 35"/>
                <a:gd name="T1" fmla="*/ 2744 h 12"/>
                <a:gd name="T2" fmla="*/ 157 w 35"/>
                <a:gd name="T3" fmla="*/ 5016 h 12"/>
                <a:gd name="T4" fmla="*/ 104 w 35"/>
                <a:gd name="T5" fmla="*/ 1389 h 12"/>
                <a:gd name="T6" fmla="*/ 123 w 35"/>
                <a:gd name="T7" fmla="*/ 2744 h 12"/>
                <a:gd name="T8" fmla="*/ 0 w 35"/>
                <a:gd name="T9" fmla="*/ 2744 h 12"/>
                <a:gd name="T10" fmla="*/ 5 w 35"/>
                <a:gd name="T11" fmla="*/ 0 h 12"/>
                <a:gd name="T12" fmla="*/ 176 w 35"/>
                <a:gd name="T13" fmla="*/ 0 h 12"/>
                <a:gd name="T14" fmla="*/ 322 w 35"/>
                <a:gd name="T15" fmla="*/ 2744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US"/>
            </a:p>
          </p:txBody>
        </p:sp>
        <p:sp>
          <p:nvSpPr>
            <p:cNvPr id="39367" name="Freeform 453"/>
            <p:cNvSpPr>
              <a:spLocks/>
            </p:cNvSpPr>
            <p:nvPr/>
          </p:nvSpPr>
          <p:spPr bwMode="auto">
            <a:xfrm>
              <a:off x="559" y="1416"/>
              <a:ext cx="18" cy="31"/>
            </a:xfrm>
            <a:custGeom>
              <a:avLst/>
              <a:gdLst>
                <a:gd name="T0" fmla="*/ 201 w 16"/>
                <a:gd name="T1" fmla="*/ 2603 h 26"/>
                <a:gd name="T2" fmla="*/ 159 w 16"/>
                <a:gd name="T3" fmla="*/ 2971 h 26"/>
                <a:gd name="T4" fmla="*/ 159 w 16"/>
                <a:gd name="T5" fmla="*/ 2456 h 26"/>
                <a:gd name="T6" fmla="*/ 0 w 16"/>
                <a:gd name="T7" fmla="*/ 1831 h 26"/>
                <a:gd name="T8" fmla="*/ 159 w 16"/>
                <a:gd name="T9" fmla="*/ 1831 h 26"/>
                <a:gd name="T10" fmla="*/ 201 w 16"/>
                <a:gd name="T11" fmla="*/ 1446 h 26"/>
                <a:gd name="T12" fmla="*/ 111 w 16"/>
                <a:gd name="T13" fmla="*/ 1446 h 26"/>
                <a:gd name="T14" fmla="*/ 201 w 16"/>
                <a:gd name="T15" fmla="*/ 853 h 26"/>
                <a:gd name="T16" fmla="*/ 201 w 16"/>
                <a:gd name="T17" fmla="*/ 0 h 26"/>
                <a:gd name="T18" fmla="*/ 327 w 16"/>
                <a:gd name="T19" fmla="*/ 0 h 26"/>
                <a:gd name="T20" fmla="*/ 368 w 16"/>
                <a:gd name="T21" fmla="*/ 1446 h 26"/>
                <a:gd name="T22" fmla="*/ 327 w 16"/>
                <a:gd name="T23" fmla="*/ 1446 h 26"/>
                <a:gd name="T24" fmla="*/ 327 w 16"/>
                <a:gd name="T25" fmla="*/ 1724 h 26"/>
                <a:gd name="T26" fmla="*/ 201 w 16"/>
                <a:gd name="T27" fmla="*/ 2603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39368" name="Freeform 454"/>
            <p:cNvSpPr>
              <a:spLocks/>
            </p:cNvSpPr>
            <p:nvPr/>
          </p:nvSpPr>
          <p:spPr bwMode="auto">
            <a:xfrm>
              <a:off x="569" y="1375"/>
              <a:ext cx="22" cy="25"/>
            </a:xfrm>
            <a:custGeom>
              <a:avLst/>
              <a:gdLst>
                <a:gd name="T0" fmla="*/ 923 w 19"/>
                <a:gd name="T1" fmla="*/ 1371 h 21"/>
                <a:gd name="T2" fmla="*/ 729 w 19"/>
                <a:gd name="T3" fmla="*/ 1632 h 21"/>
                <a:gd name="T4" fmla="*/ 0 w 19"/>
                <a:gd name="T5" fmla="*/ 2420 h 21"/>
                <a:gd name="T6" fmla="*/ 262 w 19"/>
                <a:gd name="T7" fmla="*/ 1738 h 21"/>
                <a:gd name="T8" fmla="*/ 729 w 19"/>
                <a:gd name="T9" fmla="*/ 0 h 21"/>
                <a:gd name="T10" fmla="*/ 977 w 19"/>
                <a:gd name="T11" fmla="*/ 2 h 21"/>
                <a:gd name="T12" fmla="*/ 923 w 19"/>
                <a:gd name="T13" fmla="*/ 1371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39369" name="Freeform 455"/>
            <p:cNvSpPr>
              <a:spLocks/>
            </p:cNvSpPr>
            <p:nvPr/>
          </p:nvSpPr>
          <p:spPr bwMode="auto">
            <a:xfrm>
              <a:off x="163" y="1331"/>
              <a:ext cx="21" cy="11"/>
            </a:xfrm>
            <a:custGeom>
              <a:avLst/>
              <a:gdLst>
                <a:gd name="T0" fmla="*/ 281 w 19"/>
                <a:gd name="T1" fmla="*/ 92 h 10"/>
                <a:gd name="T2" fmla="*/ 170 w 19"/>
                <a:gd name="T3" fmla="*/ 122 h 10"/>
                <a:gd name="T4" fmla="*/ 0 w 19"/>
                <a:gd name="T5" fmla="*/ 92 h 10"/>
                <a:gd name="T6" fmla="*/ 281 w 19"/>
                <a:gd name="T7" fmla="*/ 0 h 10"/>
                <a:gd name="T8" fmla="*/ 281 w 19"/>
                <a:gd name="T9" fmla="*/ 92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US"/>
            </a:p>
          </p:txBody>
        </p:sp>
        <p:sp>
          <p:nvSpPr>
            <p:cNvPr id="39370" name="Freeform 456"/>
            <p:cNvSpPr>
              <a:spLocks/>
            </p:cNvSpPr>
            <p:nvPr/>
          </p:nvSpPr>
          <p:spPr bwMode="auto">
            <a:xfrm>
              <a:off x="557" y="1375"/>
              <a:ext cx="20" cy="17"/>
            </a:xfrm>
            <a:custGeom>
              <a:avLst/>
              <a:gdLst>
                <a:gd name="T0" fmla="*/ 64 w 19"/>
                <a:gd name="T1" fmla="*/ 2777 h 14"/>
                <a:gd name="T2" fmla="*/ 55 w 19"/>
                <a:gd name="T3" fmla="*/ 1651 h 14"/>
                <a:gd name="T4" fmla="*/ 45 w 19"/>
                <a:gd name="T5" fmla="*/ 759 h 14"/>
                <a:gd name="T6" fmla="*/ 71 w 19"/>
                <a:gd name="T7" fmla="*/ 1360 h 14"/>
                <a:gd name="T8" fmla="*/ 64 w 19"/>
                <a:gd name="T9" fmla="*/ 1360 h 14"/>
                <a:gd name="T10" fmla="*/ 49 w 19"/>
                <a:gd name="T11" fmla="*/ 759 h 14"/>
                <a:gd name="T12" fmla="*/ 64 w 19"/>
                <a:gd name="T13" fmla="*/ 0 h 14"/>
                <a:gd name="T14" fmla="*/ 7 w 19"/>
                <a:gd name="T15" fmla="*/ 2 h 14"/>
                <a:gd name="T16" fmla="*/ 5 w 19"/>
                <a:gd name="T17" fmla="*/ 1360 h 14"/>
                <a:gd name="T18" fmla="*/ 0 w 19"/>
                <a:gd name="T19" fmla="*/ 1360 h 14"/>
                <a:gd name="T20" fmla="*/ 5 w 19"/>
                <a:gd name="T21" fmla="*/ 2777 h 14"/>
                <a:gd name="T22" fmla="*/ 7 w 19"/>
                <a:gd name="T23" fmla="*/ 1651 h 14"/>
                <a:gd name="T24" fmla="*/ 64 w 19"/>
                <a:gd name="T25" fmla="*/ 277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39371" name="Freeform 457"/>
            <p:cNvSpPr>
              <a:spLocks/>
            </p:cNvSpPr>
            <p:nvPr/>
          </p:nvSpPr>
          <p:spPr bwMode="auto">
            <a:xfrm>
              <a:off x="557" y="1392"/>
              <a:ext cx="10" cy="24"/>
            </a:xfrm>
            <a:custGeom>
              <a:avLst/>
              <a:gdLst>
                <a:gd name="T0" fmla="*/ 0 w 10"/>
                <a:gd name="T1" fmla="*/ 10391 h 19"/>
                <a:gd name="T2" fmla="*/ 10 w 10"/>
                <a:gd name="T3" fmla="*/ 0 h 19"/>
                <a:gd name="T4" fmla="*/ 3 w 10"/>
                <a:gd name="T5" fmla="*/ 1333 h 19"/>
                <a:gd name="T6" fmla="*/ 0 w 10"/>
                <a:gd name="T7" fmla="*/ 10391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39372" name="Freeform 458"/>
            <p:cNvSpPr>
              <a:spLocks/>
            </p:cNvSpPr>
            <p:nvPr/>
          </p:nvSpPr>
          <p:spPr bwMode="auto">
            <a:xfrm>
              <a:off x="575" y="1398"/>
              <a:ext cx="14" cy="14"/>
            </a:xfrm>
            <a:custGeom>
              <a:avLst/>
              <a:gdLst>
                <a:gd name="T0" fmla="*/ 775 w 12"/>
                <a:gd name="T1" fmla="*/ 4619 h 11"/>
                <a:gd name="T2" fmla="*/ 775 w 12"/>
                <a:gd name="T3" fmla="*/ 2776 h 11"/>
                <a:gd name="T4" fmla="*/ 315 w 12"/>
                <a:gd name="T5" fmla="*/ 0 h 11"/>
                <a:gd name="T6" fmla="*/ 0 w 12"/>
                <a:gd name="T7" fmla="*/ 5879 h 11"/>
                <a:gd name="T8" fmla="*/ 315 w 12"/>
                <a:gd name="T9" fmla="*/ 7482 h 11"/>
                <a:gd name="T10" fmla="*/ 426 w 12"/>
                <a:gd name="T11" fmla="*/ 4619 h 11"/>
                <a:gd name="T12" fmla="*/ 775 w 12"/>
                <a:gd name="T13" fmla="*/ 4619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39373" name="Freeform 459"/>
            <p:cNvSpPr>
              <a:spLocks/>
            </p:cNvSpPr>
            <p:nvPr/>
          </p:nvSpPr>
          <p:spPr bwMode="auto">
            <a:xfrm>
              <a:off x="563" y="1403"/>
              <a:ext cx="12" cy="15"/>
            </a:xfrm>
            <a:custGeom>
              <a:avLst/>
              <a:gdLst>
                <a:gd name="T0" fmla="*/ 12 w 12"/>
                <a:gd name="T1" fmla="*/ 2170 h 12"/>
                <a:gd name="T2" fmla="*/ 0 w 12"/>
                <a:gd name="T3" fmla="*/ 5016 h 12"/>
                <a:gd name="T4" fmla="*/ 7 w 12"/>
                <a:gd name="T5" fmla="*/ 0 h 12"/>
                <a:gd name="T6" fmla="*/ 12 w 12"/>
                <a:gd name="T7" fmla="*/ 217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39374" name="Freeform 460"/>
            <p:cNvSpPr>
              <a:spLocks/>
            </p:cNvSpPr>
            <p:nvPr/>
          </p:nvSpPr>
          <p:spPr bwMode="auto">
            <a:xfrm>
              <a:off x="1319" y="1740"/>
              <a:ext cx="36" cy="13"/>
            </a:xfrm>
            <a:custGeom>
              <a:avLst/>
              <a:gdLst>
                <a:gd name="T0" fmla="*/ 346 w 33"/>
                <a:gd name="T1" fmla="*/ 0 h 10"/>
                <a:gd name="T2" fmla="*/ 235 w 33"/>
                <a:gd name="T3" fmla="*/ 3960 h 10"/>
                <a:gd name="T4" fmla="*/ 272 w 33"/>
                <a:gd name="T5" fmla="*/ 0 h 10"/>
                <a:gd name="T6" fmla="*/ 0 w 33"/>
                <a:gd name="T7" fmla="*/ 12128 h 10"/>
                <a:gd name="T8" fmla="*/ 166 w 33"/>
                <a:gd name="T9" fmla="*/ 6692 h 10"/>
                <a:gd name="T10" fmla="*/ 346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39375" name="Freeform 461"/>
            <p:cNvSpPr>
              <a:spLocks/>
            </p:cNvSpPr>
            <p:nvPr/>
          </p:nvSpPr>
          <p:spPr bwMode="auto">
            <a:xfrm>
              <a:off x="2223" y="2036"/>
              <a:ext cx="144" cy="152"/>
            </a:xfrm>
            <a:custGeom>
              <a:avLst/>
              <a:gdLst>
                <a:gd name="T0" fmla="*/ 0 w 130"/>
                <a:gd name="T1" fmla="*/ 34311 h 123"/>
                <a:gd name="T2" fmla="*/ 0 w 130"/>
                <a:gd name="T3" fmla="*/ 37433 h 123"/>
                <a:gd name="T4" fmla="*/ 0 w 130"/>
                <a:gd name="T5" fmla="*/ 34311 h 123"/>
                <a:gd name="T6" fmla="*/ 138 w 130"/>
                <a:gd name="T7" fmla="*/ 28109 h 123"/>
                <a:gd name="T8" fmla="*/ 330 w 130"/>
                <a:gd name="T9" fmla="*/ 21724 h 123"/>
                <a:gd name="T10" fmla="*/ 254 w 130"/>
                <a:gd name="T11" fmla="*/ 21724 h 123"/>
                <a:gd name="T12" fmla="*/ 449 w 130"/>
                <a:gd name="T13" fmla="*/ 17307 h 123"/>
                <a:gd name="T14" fmla="*/ 568 w 130"/>
                <a:gd name="T15" fmla="*/ 12892 h 123"/>
                <a:gd name="T16" fmla="*/ 630 w 130"/>
                <a:gd name="T17" fmla="*/ 9413 h 123"/>
                <a:gd name="T18" fmla="*/ 830 w 130"/>
                <a:gd name="T19" fmla="*/ 5528 h 123"/>
                <a:gd name="T20" fmla="*/ 956 w 130"/>
                <a:gd name="T21" fmla="*/ 0 h 123"/>
                <a:gd name="T22" fmla="*/ 1287 w 130"/>
                <a:gd name="T23" fmla="*/ 0 h 123"/>
                <a:gd name="T24" fmla="*/ 1481 w 130"/>
                <a:gd name="T25" fmla="*/ 0 h 123"/>
                <a:gd name="T26" fmla="*/ 1766 w 130"/>
                <a:gd name="T27" fmla="*/ 0 h 123"/>
                <a:gd name="T28" fmla="*/ 2059 w 130"/>
                <a:gd name="T29" fmla="*/ 0 h 123"/>
                <a:gd name="T30" fmla="*/ 2059 w 130"/>
                <a:gd name="T31" fmla="*/ 2219 h 123"/>
                <a:gd name="T32" fmla="*/ 2059 w 130"/>
                <a:gd name="T33" fmla="*/ 9413 h 123"/>
                <a:gd name="T34" fmla="*/ 1864 w 130"/>
                <a:gd name="T35" fmla="*/ 9413 h 123"/>
                <a:gd name="T36" fmla="*/ 1640 w 130"/>
                <a:gd name="T37" fmla="*/ 9413 h 123"/>
                <a:gd name="T38" fmla="*/ 1439 w 130"/>
                <a:gd name="T39" fmla="*/ 9413 h 123"/>
                <a:gd name="T40" fmla="*/ 1287 w 130"/>
                <a:gd name="T41" fmla="*/ 9413 h 123"/>
                <a:gd name="T42" fmla="*/ 1217 w 130"/>
                <a:gd name="T43" fmla="*/ 15828 h 123"/>
                <a:gd name="T44" fmla="*/ 1217 w 130"/>
                <a:gd name="T45" fmla="*/ 23137 h 123"/>
                <a:gd name="T46" fmla="*/ 992 w 130"/>
                <a:gd name="T47" fmla="*/ 25326 h 123"/>
                <a:gd name="T48" fmla="*/ 956 w 130"/>
                <a:gd name="T49" fmla="*/ 30066 h 123"/>
                <a:gd name="T50" fmla="*/ 956 w 130"/>
                <a:gd name="T51" fmla="*/ 34311 h 123"/>
                <a:gd name="T52" fmla="*/ 749 w 130"/>
                <a:gd name="T53" fmla="*/ 34311 h 123"/>
                <a:gd name="T54" fmla="*/ 467 w 130"/>
                <a:gd name="T55" fmla="*/ 34311 h 123"/>
                <a:gd name="T56" fmla="*/ 254 w 130"/>
                <a:gd name="T57" fmla="*/ 34311 h 123"/>
                <a:gd name="T58" fmla="*/ 0 w 130"/>
                <a:gd name="T59" fmla="*/ 34311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39376" name="Freeform 462"/>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39377" name="Freeform 463"/>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39378" name="Oval 464" descr="Large checker board"/>
            <p:cNvSpPr>
              <a:spLocks noChangeArrowheads="1"/>
            </p:cNvSpPr>
            <p:nvPr/>
          </p:nvSpPr>
          <p:spPr bwMode="auto">
            <a:xfrm flipV="1">
              <a:off x="4328" y="2593"/>
              <a:ext cx="38" cy="34"/>
            </a:xfrm>
            <a:prstGeom prst="ellipse">
              <a:avLst/>
            </a:prstGeom>
            <a:pattFill prst="lgCheck">
              <a:fgClr>
                <a:srgbClr val="3333CC"/>
              </a:fgClr>
              <a:bgClr>
                <a:srgbClr val="FFFFFF"/>
              </a:bgClr>
            </a:pattFill>
            <a:ln w="6350">
              <a:solidFill>
                <a:srgbClr val="0033CC"/>
              </a:solidFill>
              <a:round/>
              <a:headEnd/>
              <a:tailEnd/>
            </a:ln>
          </p:spPr>
          <p:txBody>
            <a:bodyPr rot="10800000" wrap="none" anchor="ct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9379" name="Freeform 465"/>
            <p:cNvSpPr>
              <a:spLocks/>
            </p:cNvSpPr>
            <p:nvPr/>
          </p:nvSpPr>
          <p:spPr bwMode="auto">
            <a:xfrm>
              <a:off x="2810" y="1633"/>
              <a:ext cx="70" cy="90"/>
            </a:xfrm>
            <a:custGeom>
              <a:avLst/>
              <a:gdLst>
                <a:gd name="T0" fmla="*/ 229 w 62"/>
                <a:gd name="T1" fmla="*/ 17 h 90"/>
                <a:gd name="T2" fmla="*/ 229 w 62"/>
                <a:gd name="T3" fmla="*/ 17 h 90"/>
                <a:gd name="T4" fmla="*/ 141 w 62"/>
                <a:gd name="T5" fmla="*/ 20 h 90"/>
                <a:gd name="T6" fmla="*/ 141 w 62"/>
                <a:gd name="T7" fmla="*/ 26 h 90"/>
                <a:gd name="T8" fmla="*/ 229 w 62"/>
                <a:gd name="T9" fmla="*/ 26 h 90"/>
                <a:gd name="T10" fmla="*/ 229 w 62"/>
                <a:gd name="T11" fmla="*/ 28 h 90"/>
                <a:gd name="T12" fmla="*/ 229 w 62"/>
                <a:gd name="T13" fmla="*/ 32 h 90"/>
                <a:gd name="T14" fmla="*/ 141 w 62"/>
                <a:gd name="T15" fmla="*/ 35 h 90"/>
                <a:gd name="T16" fmla="*/ 141 w 62"/>
                <a:gd name="T17" fmla="*/ 38 h 90"/>
                <a:gd name="T18" fmla="*/ 229 w 62"/>
                <a:gd name="T19" fmla="*/ 38 h 90"/>
                <a:gd name="T20" fmla="*/ 373 w 62"/>
                <a:gd name="T21" fmla="*/ 43 h 90"/>
                <a:gd name="T22" fmla="*/ 229 w 62"/>
                <a:gd name="T23" fmla="*/ 47 h 90"/>
                <a:gd name="T24" fmla="*/ 373 w 62"/>
                <a:gd name="T25" fmla="*/ 49 h 90"/>
                <a:gd name="T26" fmla="*/ 229 w 62"/>
                <a:gd name="T27" fmla="*/ 61 h 90"/>
                <a:gd name="T28" fmla="*/ 229 w 62"/>
                <a:gd name="T29" fmla="*/ 57 h 90"/>
                <a:gd name="T30" fmla="*/ 330 w 62"/>
                <a:gd name="T31" fmla="*/ 62 h 90"/>
                <a:gd name="T32" fmla="*/ 330 w 62"/>
                <a:gd name="T33" fmla="*/ 60 h 90"/>
                <a:gd name="T34" fmla="*/ 330 w 62"/>
                <a:gd name="T35" fmla="*/ 62 h 90"/>
                <a:gd name="T36" fmla="*/ 259 w 62"/>
                <a:gd name="T37" fmla="*/ 65 h 90"/>
                <a:gd name="T38" fmla="*/ 330 w 62"/>
                <a:gd name="T39" fmla="*/ 65 h 90"/>
                <a:gd name="T40" fmla="*/ 339 w 62"/>
                <a:gd name="T41" fmla="*/ 63 h 90"/>
                <a:gd name="T42" fmla="*/ 339 w 62"/>
                <a:gd name="T43" fmla="*/ 68 h 90"/>
                <a:gd name="T44" fmla="*/ 339 w 62"/>
                <a:gd name="T45" fmla="*/ 71 h 90"/>
                <a:gd name="T46" fmla="*/ 383 w 62"/>
                <a:gd name="T47" fmla="*/ 71 h 90"/>
                <a:gd name="T48" fmla="*/ 488 w 62"/>
                <a:gd name="T49" fmla="*/ 74 h 90"/>
                <a:gd name="T50" fmla="*/ 432 w 62"/>
                <a:gd name="T51" fmla="*/ 75 h 90"/>
                <a:gd name="T52" fmla="*/ 683 w 62"/>
                <a:gd name="T53" fmla="*/ 79 h 90"/>
                <a:gd name="T54" fmla="*/ 762 w 62"/>
                <a:gd name="T55" fmla="*/ 90 h 90"/>
                <a:gd name="T56" fmla="*/ 870 w 62"/>
                <a:gd name="T57" fmla="*/ 90 h 90"/>
                <a:gd name="T58" fmla="*/ 870 w 62"/>
                <a:gd name="T59" fmla="*/ 88 h 90"/>
                <a:gd name="T60" fmla="*/ 1010 w 62"/>
                <a:gd name="T61" fmla="*/ 84 h 90"/>
                <a:gd name="T62" fmla="*/ 1053 w 62"/>
                <a:gd name="T63" fmla="*/ 88 h 90"/>
                <a:gd name="T64" fmla="*/ 1140 w 62"/>
                <a:gd name="T65" fmla="*/ 81 h 90"/>
                <a:gd name="T66" fmla="*/ 1189 w 62"/>
                <a:gd name="T67" fmla="*/ 81 h 90"/>
                <a:gd name="T68" fmla="*/ 1303 w 62"/>
                <a:gd name="T69" fmla="*/ 84 h 90"/>
                <a:gd name="T70" fmla="*/ 1303 w 62"/>
                <a:gd name="T71" fmla="*/ 81 h 90"/>
                <a:gd name="T72" fmla="*/ 1426 w 62"/>
                <a:gd name="T73" fmla="*/ 81 h 90"/>
                <a:gd name="T74" fmla="*/ 1577 w 62"/>
                <a:gd name="T75" fmla="*/ 88 h 90"/>
                <a:gd name="T76" fmla="*/ 1640 w 62"/>
                <a:gd name="T77" fmla="*/ 84 h 90"/>
                <a:gd name="T78" fmla="*/ 1481 w 62"/>
                <a:gd name="T79" fmla="*/ 75 h 90"/>
                <a:gd name="T80" fmla="*/ 1640 w 62"/>
                <a:gd name="T81" fmla="*/ 67 h 90"/>
                <a:gd name="T82" fmla="*/ 1481 w 62"/>
                <a:gd name="T83" fmla="*/ 52 h 90"/>
                <a:gd name="T84" fmla="*/ 1481 w 62"/>
                <a:gd name="T85" fmla="*/ 41 h 90"/>
                <a:gd name="T86" fmla="*/ 1481 w 62"/>
                <a:gd name="T87" fmla="*/ 32 h 90"/>
                <a:gd name="T88" fmla="*/ 1397 w 62"/>
                <a:gd name="T89" fmla="*/ 28 h 90"/>
                <a:gd name="T90" fmla="*/ 1252 w 62"/>
                <a:gd name="T91" fmla="*/ 28 h 90"/>
                <a:gd name="T92" fmla="*/ 1053 w 62"/>
                <a:gd name="T93" fmla="*/ 26 h 90"/>
                <a:gd name="T94" fmla="*/ 488 w 62"/>
                <a:gd name="T95" fmla="*/ 0 h 90"/>
                <a:gd name="T96" fmla="*/ 0 w 62"/>
                <a:gd name="T97" fmla="*/ 2 h 90"/>
                <a:gd name="T98" fmla="*/ 2 w 62"/>
                <a:gd name="T99" fmla="*/ 11 h 90"/>
                <a:gd name="T100" fmla="*/ 141 w 62"/>
                <a:gd name="T101" fmla="*/ 15 h 90"/>
                <a:gd name="T102" fmla="*/ 2 w 62"/>
                <a:gd name="T103" fmla="*/ 15 h 90"/>
                <a:gd name="T104" fmla="*/ 141 w 62"/>
                <a:gd name="T105" fmla="*/ 15 h 90"/>
                <a:gd name="T106" fmla="*/ 229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grpSp>
      <p:sp>
        <p:nvSpPr>
          <p:cNvPr id="38918" name="Rectangle 467"/>
          <p:cNvSpPr>
            <a:spLocks noChangeArrowheads="1"/>
          </p:cNvSpPr>
          <p:nvPr/>
        </p:nvSpPr>
        <p:spPr bwMode="auto">
          <a:xfrm>
            <a:off x="4211638" y="4005263"/>
            <a:ext cx="228600" cy="295275"/>
          </a:xfrm>
          <a:prstGeom prst="rect">
            <a:avLst/>
          </a:prstGeom>
          <a:noFill/>
          <a:ln w="762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8919" name="Rectangle 467" descr="Large checker board"/>
          <p:cNvSpPr>
            <a:spLocks noChangeArrowheads="1"/>
          </p:cNvSpPr>
          <p:nvPr/>
        </p:nvSpPr>
        <p:spPr bwMode="auto">
          <a:xfrm>
            <a:off x="2843213" y="6021388"/>
            <a:ext cx="649287" cy="576262"/>
          </a:xfrm>
          <a:prstGeom prst="rect">
            <a:avLst/>
          </a:prstGeom>
          <a:pattFill prst="lgCheck">
            <a:fgClr>
              <a:srgbClr val="3333CC"/>
            </a:fgClr>
            <a:bgClr>
              <a:schemeClr val="bg1"/>
            </a:bgClr>
          </a:pattFill>
          <a:ln w="9525">
            <a:solidFill>
              <a:schemeClr val="tx1"/>
            </a:solidFill>
            <a:miter lim="800000"/>
            <a:headEnd/>
            <a:tailEnd/>
          </a:ln>
        </p:spPr>
        <p:txBody>
          <a:bodyPr wrap="none" anchor="ct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Tree>
    <p:extLst>
      <p:ext uri="{BB962C8B-B14F-4D97-AF65-F5344CB8AC3E}">
        <p14:creationId xmlns:p14="http://schemas.microsoft.com/office/powerpoint/2010/main" val="307081009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dirty="0">
                <a:solidFill>
                  <a:srgbClr val="70899B"/>
                </a:solidFill>
                <a:ea typeface="MS PGothic" pitchFamily="34" charset="-128"/>
              </a:rPr>
              <a:t>Key principles of the Hague System (1)</a:t>
            </a:r>
          </a:p>
        </p:txBody>
      </p:sp>
      <p:sp>
        <p:nvSpPr>
          <p:cNvPr id="39939" name="Rectangle 3"/>
          <p:cNvSpPr>
            <a:spLocks noGrp="1" noChangeArrowheads="1"/>
          </p:cNvSpPr>
          <p:nvPr>
            <p:ph type="body" idx="1"/>
          </p:nvPr>
        </p:nvSpPr>
        <p:spPr>
          <a:xfrm>
            <a:off x="250825" y="1341438"/>
            <a:ext cx="8893175" cy="5183187"/>
          </a:xfrm>
        </p:spPr>
        <p:txBody>
          <a:bodyPr/>
          <a:lstStyle/>
          <a:p>
            <a:pPr>
              <a:lnSpc>
                <a:spcPct val="90000"/>
              </a:lnSpc>
            </a:pPr>
            <a:r>
              <a:rPr lang="fr-CH" altLang="en-US" u="sng" dirty="0" err="1" smtClean="0"/>
              <a:t>Entitlement</a:t>
            </a:r>
            <a:r>
              <a:rPr lang="fr-CH" altLang="en-US" u="sng" dirty="0" smtClean="0"/>
              <a:t>: </a:t>
            </a:r>
          </a:p>
          <a:p>
            <a:pPr>
              <a:lnSpc>
                <a:spcPct val="90000"/>
              </a:lnSpc>
              <a:buFontTx/>
              <a:buNone/>
            </a:pPr>
            <a:r>
              <a:rPr lang="fr-CH" altLang="en-US" dirty="0" smtClean="0"/>
              <a:t>	To use the Hague system, </a:t>
            </a:r>
            <a:r>
              <a:rPr lang="fr-CH" altLang="en-US" dirty="0" err="1" smtClean="0"/>
              <a:t>you</a:t>
            </a:r>
            <a:r>
              <a:rPr lang="fr-CH" altLang="en-US" dirty="0" smtClean="0"/>
              <a:t> </a:t>
            </a:r>
            <a:r>
              <a:rPr lang="fr-CH" altLang="en-US" dirty="0" err="1" smtClean="0"/>
              <a:t>need</a:t>
            </a:r>
            <a:r>
              <a:rPr lang="fr-CH" altLang="en-US" dirty="0" smtClean="0"/>
              <a:t> a </a:t>
            </a:r>
            <a:r>
              <a:rPr lang="fr-CH" altLang="en-US" dirty="0" err="1" smtClean="0"/>
              <a:t>connection</a:t>
            </a:r>
            <a:r>
              <a:rPr lang="fr-CH" altLang="en-US" dirty="0" smtClean="0"/>
              <a:t> </a:t>
            </a:r>
            <a:r>
              <a:rPr lang="fr-CH" altLang="en-US" dirty="0" err="1" smtClean="0"/>
              <a:t>with</a:t>
            </a:r>
            <a:r>
              <a:rPr lang="fr-CH" altLang="en-US" dirty="0" smtClean="0"/>
              <a:t> a </a:t>
            </a:r>
            <a:r>
              <a:rPr lang="fr-CH" altLang="en-US" dirty="0" err="1" smtClean="0"/>
              <a:t>Contracting</a:t>
            </a:r>
            <a:r>
              <a:rPr lang="fr-CH" altLang="en-US" dirty="0" smtClean="0"/>
              <a:t> Party (CP), </a:t>
            </a:r>
            <a:r>
              <a:rPr lang="fr-CH" altLang="en-US" dirty="0" err="1" smtClean="0"/>
              <a:t>like</a:t>
            </a:r>
            <a:r>
              <a:rPr lang="fr-CH" altLang="en-US" dirty="0" smtClean="0"/>
              <a:t> establishment, domicile,  </a:t>
            </a:r>
            <a:r>
              <a:rPr lang="fr-CH" altLang="en-US" dirty="0" err="1" smtClean="0"/>
              <a:t>nationality</a:t>
            </a:r>
            <a:r>
              <a:rPr lang="fr-CH" altLang="en-US" dirty="0" smtClean="0"/>
              <a:t> or </a:t>
            </a:r>
            <a:r>
              <a:rPr lang="fr-CH" altLang="en-US" dirty="0" err="1" smtClean="0"/>
              <a:t>habitual</a:t>
            </a:r>
            <a:r>
              <a:rPr lang="fr-CH" altLang="en-US" dirty="0" smtClean="0"/>
              <a:t> </a:t>
            </a:r>
            <a:r>
              <a:rPr lang="fr-CH" altLang="en-US" dirty="0" err="1" smtClean="0"/>
              <a:t>residence</a:t>
            </a:r>
            <a:endParaRPr lang="fr-CH" altLang="en-US" dirty="0" smtClean="0"/>
          </a:p>
          <a:p>
            <a:pPr lvl="1">
              <a:lnSpc>
                <a:spcPct val="90000"/>
              </a:lnSpc>
            </a:pPr>
            <a:endParaRPr lang="fr-CH" altLang="en-US" dirty="0" smtClean="0">
              <a:ea typeface="Arial" pitchFamily="34" charset="0"/>
            </a:endParaRPr>
          </a:p>
          <a:p>
            <a:pPr>
              <a:lnSpc>
                <a:spcPct val="90000"/>
              </a:lnSpc>
            </a:pPr>
            <a:r>
              <a:rPr lang="fr-CH" altLang="en-US" u="sng" dirty="0" smtClean="0"/>
              <a:t>One to </a:t>
            </a:r>
            <a:r>
              <a:rPr lang="fr-CH" altLang="en-US" u="sng" dirty="0" err="1" smtClean="0"/>
              <a:t>many</a:t>
            </a:r>
            <a:r>
              <a:rPr lang="fr-CH" altLang="en-US" u="sng" dirty="0" smtClean="0"/>
              <a:t> </a:t>
            </a:r>
            <a:r>
              <a:rPr lang="fr-CH" altLang="en-US" u="sng" dirty="0" err="1" smtClean="0"/>
              <a:t>relationship</a:t>
            </a:r>
            <a:r>
              <a:rPr lang="fr-CH" altLang="en-US" dirty="0" smtClean="0"/>
              <a:t>: </a:t>
            </a:r>
          </a:p>
          <a:p>
            <a:pPr>
              <a:lnSpc>
                <a:spcPct val="90000"/>
              </a:lnSpc>
              <a:buFontTx/>
              <a:buNone/>
            </a:pPr>
            <a:r>
              <a:rPr lang="fr-CH" altLang="en-US" dirty="0" smtClean="0"/>
              <a:t>	File a single international application for a single international registration (IR) in </a:t>
            </a:r>
            <a:r>
              <a:rPr lang="fr-CH" altLang="en-US" dirty="0" err="1" smtClean="0"/>
              <a:t>which</a:t>
            </a:r>
            <a:r>
              <a:rPr lang="fr-CH" altLang="en-US" dirty="0" smtClean="0"/>
              <a:t> one or more </a:t>
            </a:r>
            <a:r>
              <a:rPr lang="fr-CH" altLang="en-US" dirty="0" err="1" smtClean="0"/>
              <a:t>Contracting</a:t>
            </a:r>
            <a:r>
              <a:rPr lang="fr-CH" altLang="en-US" dirty="0" smtClean="0"/>
              <a:t> Parties (CP) are </a:t>
            </a:r>
            <a:r>
              <a:rPr lang="fr-CH" altLang="en-US" dirty="0" err="1" smtClean="0"/>
              <a:t>designated</a:t>
            </a:r>
            <a:r>
              <a:rPr lang="fr-CH" altLang="en-US" dirty="0" smtClean="0"/>
              <a:t> (</a:t>
            </a:r>
            <a:r>
              <a:rPr lang="en-US" altLang="en-US" dirty="0" smtClean="0"/>
              <a:t>“</a:t>
            </a:r>
            <a:r>
              <a:rPr lang="fr-CH" altLang="ja-JP" dirty="0" smtClean="0"/>
              <a:t>self-</a:t>
            </a:r>
            <a:r>
              <a:rPr lang="fr-CH" altLang="ja-JP" dirty="0" err="1" smtClean="0"/>
              <a:t>designation</a:t>
            </a:r>
            <a:r>
              <a:rPr lang="en-US" altLang="en-US" dirty="0" smtClean="0"/>
              <a:t>“</a:t>
            </a:r>
            <a:r>
              <a:rPr lang="fr-CH" altLang="ja-JP" dirty="0" smtClean="0"/>
              <a:t> </a:t>
            </a:r>
            <a:r>
              <a:rPr lang="fr-CH" altLang="ja-JP" dirty="0" err="1" smtClean="0"/>
              <a:t>is</a:t>
            </a:r>
            <a:r>
              <a:rPr lang="fr-CH" altLang="ja-JP" dirty="0" smtClean="0"/>
              <a:t> possible)</a:t>
            </a:r>
          </a:p>
          <a:p>
            <a:pPr>
              <a:lnSpc>
                <a:spcPct val="90000"/>
              </a:lnSpc>
              <a:buFontTx/>
              <a:buNone/>
            </a:pPr>
            <a:endParaRPr lang="fr-CH" altLang="en-US" dirty="0" smtClean="0"/>
          </a:p>
          <a:p>
            <a:pPr>
              <a:lnSpc>
                <a:spcPct val="90000"/>
              </a:lnSpc>
            </a:pPr>
            <a:r>
              <a:rPr lang="en-US" altLang="en-US" u="sng" dirty="0" smtClean="0"/>
              <a:t>Renewal:</a:t>
            </a:r>
          </a:p>
          <a:p>
            <a:pPr>
              <a:lnSpc>
                <a:spcPct val="90000"/>
              </a:lnSpc>
              <a:buFontTx/>
              <a:buNone/>
            </a:pPr>
            <a:r>
              <a:rPr lang="en-US" altLang="en-US" dirty="0" smtClean="0"/>
              <a:t>	Duration: 5 years renewable. 15 years for the 1999 Act or possibly longer if allowed by designated CP</a:t>
            </a: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71" y="141277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71" y="328498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93" y="515719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202197"/>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dirty="0">
                <a:solidFill>
                  <a:srgbClr val="70899B"/>
                </a:solidFill>
                <a:ea typeface="MS PGothic" pitchFamily="34" charset="-128"/>
              </a:rPr>
              <a:t>Key principles of the Hague System (2)</a:t>
            </a:r>
          </a:p>
        </p:txBody>
      </p:sp>
      <p:sp>
        <p:nvSpPr>
          <p:cNvPr id="40963" name="Rectangle 3"/>
          <p:cNvSpPr>
            <a:spLocks noGrp="1" noChangeArrowheads="1"/>
          </p:cNvSpPr>
          <p:nvPr>
            <p:ph type="body" idx="1"/>
          </p:nvPr>
        </p:nvSpPr>
        <p:spPr>
          <a:xfrm>
            <a:off x="323850" y="1628775"/>
            <a:ext cx="8229600" cy="4568825"/>
          </a:xfrm>
        </p:spPr>
        <p:txBody>
          <a:bodyPr/>
          <a:lstStyle/>
          <a:p>
            <a:pPr>
              <a:lnSpc>
                <a:spcPct val="90000"/>
              </a:lnSpc>
            </a:pPr>
            <a:r>
              <a:rPr lang="en-US" altLang="en-US" u="sng" dirty="0" smtClean="0"/>
              <a:t>Possible deferment of up to 12 months:</a:t>
            </a:r>
          </a:p>
          <a:p>
            <a:pPr>
              <a:lnSpc>
                <a:spcPct val="90000"/>
              </a:lnSpc>
              <a:buFontTx/>
              <a:buNone/>
            </a:pPr>
            <a:r>
              <a:rPr lang="en-US" altLang="en-US" dirty="0" smtClean="0"/>
              <a:t>	Counted from date of filing or priority date </a:t>
            </a:r>
          </a:p>
          <a:p>
            <a:pPr>
              <a:lnSpc>
                <a:spcPct val="90000"/>
              </a:lnSpc>
              <a:buFontTx/>
              <a:buNone/>
            </a:pPr>
            <a:endParaRPr lang="en-US" altLang="en-US" dirty="0" smtClean="0"/>
          </a:p>
          <a:p>
            <a:pPr>
              <a:lnSpc>
                <a:spcPct val="90000"/>
              </a:lnSpc>
            </a:pPr>
            <a:r>
              <a:rPr lang="en-US" altLang="en-US" u="sng" dirty="0" smtClean="0"/>
              <a:t>Fixed time limit for refusal:</a:t>
            </a:r>
          </a:p>
          <a:p>
            <a:pPr>
              <a:lnSpc>
                <a:spcPct val="90000"/>
              </a:lnSpc>
              <a:buFontTx/>
              <a:buNone/>
            </a:pPr>
            <a:r>
              <a:rPr lang="en-US" altLang="en-US" dirty="0" smtClean="0"/>
              <a:t>	Any refusal must be notified to the International Bureau within 6 or 12 months from the publication of the international registration on the WIPO website, otherwise the design will be deemed protected</a:t>
            </a:r>
          </a:p>
          <a:p>
            <a:pPr>
              <a:lnSpc>
                <a:spcPct val="90000"/>
              </a:lnSpc>
              <a:buFontTx/>
              <a:buNone/>
            </a:pPr>
            <a:endParaRPr lang="en-US" altLang="en-US" u="sng" dirty="0" smtClean="0"/>
          </a:p>
          <a:p>
            <a:pPr>
              <a:lnSpc>
                <a:spcPct val="90000"/>
              </a:lnSpc>
            </a:pPr>
            <a:r>
              <a:rPr lang="en-US" altLang="en-US" u="sng" dirty="0" smtClean="0"/>
              <a:t>“</a:t>
            </a:r>
            <a:r>
              <a:rPr lang="fr-CH" altLang="ja-JP" u="sng" dirty="0" smtClean="0"/>
              <a:t>Bundle of </a:t>
            </a:r>
            <a:r>
              <a:rPr lang="fr-CH" altLang="ja-JP" u="sng" dirty="0" err="1" smtClean="0"/>
              <a:t>rights</a:t>
            </a:r>
            <a:r>
              <a:rPr lang="en-US" altLang="en-US" u="sng" dirty="0" smtClean="0"/>
              <a:t>”</a:t>
            </a:r>
            <a:r>
              <a:rPr lang="en-US" altLang="ja-JP" u="sng" dirty="0" smtClean="0"/>
              <a:t>:</a:t>
            </a:r>
            <a:r>
              <a:rPr lang="en-US" altLang="ja-JP" dirty="0" smtClean="0"/>
              <a:t> </a:t>
            </a:r>
          </a:p>
          <a:p>
            <a:pPr>
              <a:lnSpc>
                <a:spcPct val="90000"/>
              </a:lnSpc>
              <a:buFontTx/>
              <a:buNone/>
            </a:pPr>
            <a:r>
              <a:rPr lang="en-US" altLang="en-US" dirty="0" smtClean="0"/>
              <a:t>	If no refusal is issued, the resulting IR has the effect of a grant of protection in each designated CP</a:t>
            </a:r>
          </a:p>
          <a:p>
            <a:pPr>
              <a:lnSpc>
                <a:spcPct val="90000"/>
              </a:lnSpc>
            </a:pPr>
            <a:endParaRPr lang="en-US" altLang="en-US" dirty="0" smtClean="0"/>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07" y="1723721"/>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07" y="292494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76" y="515719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096178"/>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fr-CH" altLang="en-US" dirty="0">
                <a:solidFill>
                  <a:srgbClr val="70899B"/>
                </a:solidFill>
                <a:ea typeface="MS PGothic" pitchFamily="34" charset="-128"/>
              </a:rPr>
              <a:t>The use of the Hague System in 2013</a:t>
            </a:r>
            <a:endParaRPr lang="en-US" altLang="en-US" dirty="0">
              <a:solidFill>
                <a:srgbClr val="70899B"/>
              </a:solidFill>
              <a:ea typeface="MS PGothic" pitchFamily="34" charset="-128"/>
            </a:endParaRPr>
          </a:p>
        </p:txBody>
      </p:sp>
      <p:sp>
        <p:nvSpPr>
          <p:cNvPr id="41987" name="Rectangle 3"/>
          <p:cNvSpPr>
            <a:spLocks noGrp="1" noChangeArrowheads="1"/>
          </p:cNvSpPr>
          <p:nvPr>
            <p:ph type="body" idx="4294967295"/>
          </p:nvPr>
        </p:nvSpPr>
        <p:spPr>
          <a:xfrm>
            <a:off x="250825" y="1484313"/>
            <a:ext cx="8642350" cy="4968875"/>
          </a:xfrm>
        </p:spPr>
        <p:txBody>
          <a:bodyPr/>
          <a:lstStyle/>
          <a:p>
            <a:pPr eaLnBrk="1" hangingPunct="1"/>
            <a:r>
              <a:rPr lang="fr-CH" altLang="en-US" dirty="0" smtClean="0"/>
              <a:t>2,990 international applications </a:t>
            </a:r>
            <a:r>
              <a:rPr lang="fr-CH" altLang="en-US" dirty="0" err="1" smtClean="0"/>
              <a:t>filed</a:t>
            </a:r>
            <a:r>
              <a:rPr lang="fr-CH" altLang="en-US" dirty="0" smtClean="0"/>
              <a:t> (13,172 designs)</a:t>
            </a:r>
          </a:p>
          <a:p>
            <a:pPr eaLnBrk="1" hangingPunct="1"/>
            <a:r>
              <a:rPr lang="fr-CH" altLang="en-US" dirty="0" smtClean="0"/>
              <a:t>2,734 international registrations </a:t>
            </a:r>
            <a:r>
              <a:rPr lang="fr-CH" altLang="en-US" dirty="0" err="1" smtClean="0"/>
              <a:t>recorded</a:t>
            </a:r>
            <a:r>
              <a:rPr lang="fr-CH" altLang="en-US" dirty="0" smtClean="0"/>
              <a:t> (12,806 designs)</a:t>
            </a:r>
          </a:p>
          <a:p>
            <a:pPr eaLnBrk="1" hangingPunct="1"/>
            <a:r>
              <a:rPr lang="fr-CH" altLang="en-US" dirty="0" err="1" smtClean="0"/>
              <a:t>Largest</a:t>
            </a:r>
            <a:r>
              <a:rPr lang="fr-CH" altLang="en-US" dirty="0" smtClean="0"/>
              <a:t> </a:t>
            </a:r>
            <a:r>
              <a:rPr lang="fr-CH" altLang="en-US" dirty="0" err="1" smtClean="0"/>
              <a:t>filers</a:t>
            </a:r>
            <a:r>
              <a:rPr lang="fr-CH" altLang="en-US" dirty="0" smtClean="0"/>
              <a:t>: Swatch AG, The Proctor and </a:t>
            </a:r>
            <a:r>
              <a:rPr lang="fr-CH" altLang="en-US" dirty="0" err="1" smtClean="0"/>
              <a:t>Gamble</a:t>
            </a:r>
            <a:r>
              <a:rPr lang="fr-CH" altLang="en-US" dirty="0" smtClean="0"/>
              <a:t> </a:t>
            </a:r>
            <a:r>
              <a:rPr lang="fr-CH" altLang="en-US" dirty="0" err="1" smtClean="0"/>
              <a:t>Company</a:t>
            </a:r>
            <a:r>
              <a:rPr lang="fr-CH" altLang="en-US" dirty="0" smtClean="0"/>
              <a:t>; Daimler AG, Volkswagen </a:t>
            </a:r>
            <a:r>
              <a:rPr lang="fr-CH" altLang="en-US" dirty="0" err="1" smtClean="0"/>
              <a:t>Aktiengesellschaft</a:t>
            </a:r>
            <a:r>
              <a:rPr lang="fr-CH" altLang="en-US" dirty="0" smtClean="0"/>
              <a:t>; </a:t>
            </a:r>
            <a:r>
              <a:rPr lang="fr-CH" altLang="en-US" dirty="0" err="1" smtClean="0"/>
              <a:t>Koninklijke</a:t>
            </a:r>
            <a:r>
              <a:rPr lang="fr-CH" altLang="en-US" dirty="0" smtClean="0"/>
              <a:t> Philips </a:t>
            </a:r>
            <a:r>
              <a:rPr lang="fr-CH" altLang="en-US" dirty="0" err="1" smtClean="0"/>
              <a:t>Electronics</a:t>
            </a:r>
            <a:endParaRPr lang="fr-CH" altLang="en-US" dirty="0" smtClean="0"/>
          </a:p>
          <a:p>
            <a:pPr eaLnBrk="1" hangingPunct="1"/>
            <a:endParaRPr lang="fr-CH" altLang="en-US" dirty="0" smtClean="0"/>
          </a:p>
          <a:p>
            <a:pPr eaLnBrk="1" hangingPunct="1"/>
            <a:r>
              <a:rPr lang="fr-CH" altLang="en-US" dirty="0" err="1" smtClean="0"/>
              <a:t>Approximately</a:t>
            </a:r>
            <a:r>
              <a:rPr lang="fr-CH" altLang="en-US" dirty="0" smtClean="0"/>
              <a:t> 26,877 international registrations in force, </a:t>
            </a:r>
          </a:p>
          <a:p>
            <a:pPr lvl="1" eaLnBrk="1" hangingPunct="1"/>
            <a:r>
              <a:rPr lang="fr-CH" altLang="en-US" dirty="0" smtClean="0">
                <a:ea typeface="Arial" pitchFamily="34" charset="0"/>
              </a:rPr>
              <a:t>Equivalent to over 134,385 </a:t>
            </a:r>
            <a:r>
              <a:rPr lang="fr-CH" altLang="en-US" dirty="0" err="1" smtClean="0">
                <a:ea typeface="Arial" pitchFamily="34" charset="0"/>
              </a:rPr>
              <a:t>designations</a:t>
            </a:r>
            <a:r>
              <a:rPr lang="fr-CH" altLang="en-US" dirty="0" smtClean="0">
                <a:ea typeface="Arial" pitchFamily="34" charset="0"/>
              </a:rPr>
              <a:t> in force </a:t>
            </a:r>
          </a:p>
          <a:p>
            <a:pPr lvl="1" eaLnBrk="1" hangingPunct="1"/>
            <a:r>
              <a:rPr lang="fr-CH" altLang="en-US" dirty="0" err="1" smtClean="0">
                <a:ea typeface="Arial" pitchFamily="34" charset="0"/>
              </a:rPr>
              <a:t>Involving</a:t>
            </a:r>
            <a:r>
              <a:rPr lang="fr-CH" altLang="en-US" dirty="0" smtClean="0">
                <a:ea typeface="Arial" pitchFamily="34" charset="0"/>
              </a:rPr>
              <a:t> 8,204 </a:t>
            </a:r>
            <a:r>
              <a:rPr lang="fr-CH" altLang="en-US" dirty="0" err="1" smtClean="0">
                <a:ea typeface="Arial" pitchFamily="34" charset="0"/>
              </a:rPr>
              <a:t>holders</a:t>
            </a:r>
            <a:endParaRPr lang="fr-CH" altLang="en-US" dirty="0" smtClean="0">
              <a:ea typeface="Arial" pitchFamily="34" charset="0"/>
            </a:endParaRPr>
          </a:p>
          <a:p>
            <a:pPr lvl="1" eaLnBrk="1" hangingPunct="1"/>
            <a:r>
              <a:rPr lang="fr-CH" altLang="en-US" dirty="0" smtClean="0">
                <a:ea typeface="Arial" pitchFamily="34" charset="0"/>
              </a:rPr>
              <a:t>80% </a:t>
            </a:r>
            <a:r>
              <a:rPr lang="fr-CH" altLang="en-US" dirty="0" err="1" smtClean="0">
                <a:ea typeface="Arial" pitchFamily="34" charset="0"/>
              </a:rPr>
              <a:t>SMEs</a:t>
            </a:r>
            <a:r>
              <a:rPr lang="fr-CH" altLang="en-US" dirty="0" smtClean="0">
                <a:ea typeface="Arial" pitchFamily="34" charset="0"/>
              </a:rPr>
              <a:t>?</a:t>
            </a:r>
          </a:p>
        </p:txBody>
      </p:sp>
      <p:pic>
        <p:nvPicPr>
          <p:cNvPr id="4"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2880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6084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9289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7707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50912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94116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373216"/>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05415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drid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drid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4353</TotalTime>
  <Words>7014</Words>
  <Application>Microsoft Office PowerPoint</Application>
  <PresentationFormat>On-screen Show (4:3)</PresentationFormat>
  <Paragraphs>1560</Paragraphs>
  <Slides>163</Slides>
  <Notes>118</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163</vt:i4>
      </vt:variant>
    </vt:vector>
  </HeadingPairs>
  <TitlesOfParts>
    <vt:vector size="168" baseType="lpstr">
      <vt:lpstr>1_template_english</vt:lpstr>
      <vt:lpstr>template_english</vt:lpstr>
      <vt:lpstr>Office Theme</vt:lpstr>
      <vt:lpstr>Bitmap Image</vt:lpstr>
      <vt:lpstr>Chart</vt:lpstr>
      <vt:lpstr>PowerPoint Presentation</vt:lpstr>
      <vt:lpstr>PowerPoint Presentation</vt:lpstr>
      <vt:lpstr>   BASICS FACTS ABOUT WIPO </vt:lpstr>
      <vt:lpstr>          MILESTONES: 1883 - 2013 </vt:lpstr>
      <vt:lpstr>PowerPoint Presentation</vt:lpstr>
      <vt:lpstr> PROVIDER OF PREMIER GLOBAL IP SERVICES   </vt:lpstr>
      <vt:lpstr>  WIPO’s MAIN SOURCES OF REVENUE</vt:lpstr>
      <vt:lpstr>PowerPoint Presentation</vt:lpstr>
      <vt:lpstr>PowerPoint Presentation</vt:lpstr>
      <vt:lpstr>        STANDING COMMITTEES </vt:lpstr>
      <vt:lpstr>MARRAKESH TREATY TO FACILITATE ACCESS TO PUBLISHED WORKS FOR PERSONS WHO ARE BLIND,  VISUALLY IMPAIRED OR OTHERWISE PRINT DISABLED </vt:lpstr>
      <vt:lpstr>          MARRAKESH TREATY                              </vt:lpstr>
      <vt:lpstr>   BEIJING TREATY ON AUDIOVISUAL PERFORMANCES  JUNE, 26 2012  </vt:lpstr>
      <vt:lpstr> BEIJING TREATY    </vt:lpstr>
      <vt:lpstr>Current developments</vt:lpstr>
      <vt:lpstr>    WIPO STUDIES AND REPORTS </vt:lpstr>
      <vt:lpstr>DEMAND FOR IP RIGHTS HAS GROWN</vt:lpstr>
      <vt:lpstr>WIPO World IP Report </vt:lpstr>
      <vt:lpstr> THE GLOBAL INNOVATION INDEX 2014 </vt:lpstr>
      <vt:lpstr>GLOBAL INNOVATION INDEX FRAMEWORK</vt:lpstr>
      <vt:lpstr>LUXEMBOURG  PROFILE </vt:lpstr>
      <vt:lpstr>THE GLOBAL INNOVATION INDEX</vt:lpstr>
      <vt:lpstr>LUXEMBOURG PROFILE </vt:lpstr>
      <vt:lpstr>Luxembourg’s evolution with respect to IP filings and Economic Growth from 1998 to 2012  </vt:lpstr>
      <vt:lpstr>           INTERNATIONAL APPLICATIONS VIA WIPO ADMINISTERED TREATIES         </vt:lpstr>
      <vt:lpstr>PATENT APPLICATIONS (1998-2012)</vt:lpstr>
      <vt:lpstr>PowerPoint Presentation</vt:lpstr>
      <vt:lpstr>Traditional Patent System</vt:lpstr>
      <vt:lpstr>The PCT ─ 1970</vt:lpstr>
      <vt:lpstr>PCT Basics </vt:lpstr>
      <vt:lpstr>PCT Basics</vt:lpstr>
      <vt:lpstr>PowerPoint Presentation</vt:lpstr>
      <vt:lpstr>PowerPoint Presentation</vt:lpstr>
      <vt:lpstr>PowerPoint Presentation</vt:lpstr>
      <vt:lpstr>Prior Art for International Search</vt:lpstr>
      <vt:lpstr>PowerPoint Presentation</vt:lpstr>
      <vt:lpstr>PowerPoint Presentation</vt:lpstr>
      <vt:lpstr>PowerPoint Presentation</vt:lpstr>
      <vt:lpstr>The PCT</vt:lpstr>
      <vt:lpstr>The PCT in 1978</vt:lpstr>
      <vt:lpstr>PCT Coverage Today </vt:lpstr>
      <vt:lpstr>PowerPoint Presentation</vt:lpstr>
      <vt:lpstr>Countries not yet in PCT</vt:lpstr>
      <vt:lpstr>PCT Applications in 2013</vt:lpstr>
      <vt:lpstr>PowerPoint Presentation</vt:lpstr>
      <vt:lpstr>PowerPoint Presentation</vt:lpstr>
      <vt:lpstr>PowerPoint Presentation</vt:lpstr>
      <vt:lpstr>PowerPoint Presentation</vt:lpstr>
      <vt:lpstr>Top PCT Applicants 2013</vt:lpstr>
      <vt:lpstr>The PCT “Market Share”</vt:lpstr>
      <vt:lpstr>PowerPoint Presentation</vt:lpstr>
      <vt:lpstr>The PCT ─ 1970 to Today</vt:lpstr>
      <vt:lpstr>The PCT ─ 1970 to Today</vt:lpstr>
      <vt:lpstr>PCT Areas of Work</vt:lpstr>
      <vt:lpstr>PowerPoint Presentation</vt:lpstr>
      <vt:lpstr>PCT Areas of Work</vt:lpstr>
      <vt:lpstr>PCT Areas of Work</vt:lpstr>
      <vt:lpstr>PCT Training Options</vt:lpstr>
      <vt:lpstr>PowerPoint Presentation</vt:lpstr>
      <vt:lpstr>PowerPoint Presentation</vt:lpstr>
      <vt:lpstr>PowerPoint Presentation</vt:lpstr>
      <vt:lpstr>Trademarks</vt:lpstr>
      <vt:lpstr>Industrial Designs</vt:lpstr>
      <vt:lpstr>No  international procedure</vt:lpstr>
      <vt:lpstr>International procedure</vt:lpstr>
      <vt:lpstr>PowerPoint Presentation</vt:lpstr>
      <vt:lpstr>Trademarks</vt:lpstr>
      <vt:lpstr>Routes for protecting a trademark</vt:lpstr>
      <vt:lpstr>The Madrid System</vt:lpstr>
      <vt:lpstr>Madrid System</vt:lpstr>
      <vt:lpstr>Accessions</vt:lpstr>
      <vt:lpstr>Key features – I</vt:lpstr>
      <vt:lpstr>Key features – II</vt:lpstr>
      <vt:lpstr>Fees under the Madrid System</vt:lpstr>
      <vt:lpstr>Fees under the Madrid System (2)</vt:lpstr>
      <vt:lpstr>The international procedure</vt:lpstr>
      <vt:lpstr>The Madrid System – Facts and figures</vt:lpstr>
      <vt:lpstr>Top Offices of origin – 2013</vt:lpstr>
      <vt:lpstr>Top applicants</vt:lpstr>
      <vt:lpstr>Top designations – 2013</vt:lpstr>
      <vt:lpstr>PowerPoint Presentation</vt:lpstr>
      <vt:lpstr>International Applications from Benelux and the EU </vt:lpstr>
      <vt:lpstr>Designations in IRs and subsequently of Benelux and the EU</vt:lpstr>
      <vt:lpstr>PowerPoint Presentation</vt:lpstr>
      <vt:lpstr>Online information services</vt:lpstr>
      <vt:lpstr>Online tools</vt:lpstr>
      <vt:lpstr> E - Subsequent Designation</vt:lpstr>
      <vt:lpstr>Benefits for trademark owners</vt:lpstr>
      <vt:lpstr>Contact details</vt:lpstr>
      <vt:lpstr>PowerPoint Presentation</vt:lpstr>
      <vt:lpstr>In a nutshell</vt:lpstr>
      <vt:lpstr> WIPO Director General Francis Gurry: </vt:lpstr>
      <vt:lpstr>The Hague System</vt:lpstr>
      <vt:lpstr>Members of the Hague System</vt:lpstr>
      <vt:lpstr>Accessions</vt:lpstr>
      <vt:lpstr>PowerPoint Presentation</vt:lpstr>
      <vt:lpstr>Key principles of the Hague System (1)</vt:lpstr>
      <vt:lpstr>Key principles of the Hague System (2)</vt:lpstr>
      <vt:lpstr>The use of the Hague System in 2013</vt:lpstr>
      <vt:lpstr>PowerPoint Presentation</vt:lpstr>
      <vt:lpstr>Top Filing Contracting Parties </vt:lpstr>
      <vt:lpstr>Most Designated Contracting Parties</vt:lpstr>
      <vt:lpstr>The Registration Procedure </vt:lpstr>
      <vt:lpstr>Online services / tools</vt:lpstr>
      <vt:lpstr>E-filing/Forms (http://www.wipo.int/hague/en/forms/)</vt:lpstr>
      <vt:lpstr>Advantages</vt:lpstr>
      <vt:lpstr>PowerPoint Presentation</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German decompounder</vt:lpstr>
      <vt:lpstr>PowerPoint Presentation</vt:lpstr>
      <vt:lpstr>TAPTA</vt:lpstr>
      <vt:lpstr>PowerPoint Presentation</vt:lpstr>
      <vt:lpstr>PowerPoint Presentation</vt:lpstr>
      <vt:lpstr>Monthly webinar</vt:lpstr>
      <vt:lpstr>GLOBAL DATABASES, TOOLS, AND PLATFORMS FOR IP BUSINESS (FREE) </vt:lpstr>
      <vt:lpstr>GLOBAL BRAND DATABASE </vt:lpstr>
      <vt:lpstr>Global Brand Database</vt:lpstr>
      <vt:lpstr>Global Brand Database –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PowerPoint Presentation</vt:lpstr>
      <vt:lpstr>PowerPoint Presentation</vt:lpstr>
      <vt:lpstr>PowerPoint Presentation</vt:lpstr>
      <vt:lpstr>PowerPoint Presentation</vt:lpstr>
      <vt:lpstr>GLOBAL DATABASES, TOOLS, AND PLATFORMS FOR IP BUSINESS (FREE) </vt:lpstr>
      <vt:lpstr>PowerPoint Presentation</vt:lpstr>
      <vt:lpstr>GLOBAL DATABASES, TOOLS, AND PLATFORMS FOR IP BUSINESS (FREE) </vt:lpstr>
      <vt:lpstr>IPAS AND DAS </vt:lpstr>
      <vt:lpstr>GLOBAL DATABASES, TOOLS, AND PLATFORMS FOR IP BUSINESS (FREE) </vt:lpstr>
      <vt:lpstr>WIPO CASE </vt:lpstr>
      <vt:lpstr>PowerPoint Presentation</vt:lpstr>
      <vt:lpstr>GLOBAL DOSSIER PLATFORM (WIPO-CASE, OPD AND PATENTSCOPE) </vt:lpstr>
      <vt:lpstr>GLOBAL DATABASES, TOOLS, AND PLATFORMS FOR IP BUSINESS (FREE) </vt:lpstr>
      <vt:lpstr>PowerPoint Presentation</vt:lpstr>
      <vt:lpstr>WIPO RE: SEARCH </vt:lpstr>
      <vt:lpstr>PowerPoint Presentation</vt:lpstr>
      <vt:lpstr>WIPO RE:SEARCH Sharing Innovation in the Fight Against Neglected Tropical Diseases</vt:lpstr>
      <vt:lpstr>WIPO GREEN </vt:lpstr>
      <vt:lpstr>PowerPoint Presentation</vt:lpstr>
      <vt:lpstr>PowerPoint Presentation</vt:lpstr>
      <vt:lpstr>PowerPoint Presentation</vt:lpstr>
      <vt:lpstr>The Challenge</vt:lpstr>
      <vt:lpstr>PowerPoint Presentation</vt:lpstr>
      <vt:lpstr>Thank you for your attention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LEIMBERG Moshe</cp:lastModifiedBy>
  <cp:revision>176</cp:revision>
  <cp:lastPrinted>2014-09-25T11:52:58Z</cp:lastPrinted>
  <dcterms:created xsi:type="dcterms:W3CDTF">2014-03-10T08:01:48Z</dcterms:created>
  <dcterms:modified xsi:type="dcterms:W3CDTF">2014-10-13T08:12:18Z</dcterms:modified>
</cp:coreProperties>
</file>