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63" r:id="rId5"/>
    <p:sldId id="264" r:id="rId6"/>
    <p:sldId id="278" r:id="rId7"/>
    <p:sldId id="265" r:id="rId8"/>
    <p:sldId id="266" r:id="rId9"/>
    <p:sldId id="279" r:id="rId10"/>
    <p:sldId id="267" r:id="rId11"/>
    <p:sldId id="268" r:id="rId12"/>
    <p:sldId id="26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316" autoAdjust="0"/>
  </p:normalViewPr>
  <p:slideViewPr>
    <p:cSldViewPr snapToGrid="0" snapToObjects="1">
      <p:cViewPr>
        <p:scale>
          <a:sx n="76" d="100"/>
          <a:sy n="76" d="100"/>
        </p:scale>
        <p:origin x="-120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3459302"/>
            <a:ext cx="8830298" cy="975516"/>
          </a:xfrm>
        </p:spPr>
        <p:txBody>
          <a:bodyPr/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Conférence internationale sur la propriété intellectuelle </a:t>
            </a:r>
            <a:b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le développement 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435" y="4518378"/>
            <a:ext cx="8429786" cy="1752600"/>
          </a:xfrm>
        </p:spPr>
        <p:txBody>
          <a:bodyPr>
            <a:normAutofit fontScale="77500" lnSpcReduction="20000"/>
          </a:bodyPr>
          <a:lstStyle/>
          <a:p>
            <a:r>
              <a:rPr lang="fr-FR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 </a:t>
            </a:r>
            <a:r>
              <a:rPr lang="fr-FR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Rebranding</a:t>
            </a:r>
            <a:r>
              <a:rPr lang="fr-FR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fr-FR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Africa’s</a:t>
            </a:r>
            <a:r>
              <a:rPr lang="fr-FR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image </a:t>
            </a:r>
            <a:r>
              <a:rPr lang="fr-FR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through</a:t>
            </a:r>
            <a:r>
              <a:rPr lang="fr-FR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Label </a:t>
            </a:r>
            <a:r>
              <a:rPr lang="fr-FR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TV&amp;Radio</a:t>
            </a:r>
            <a:endParaRPr lang="fr-FR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fr-F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Refaire l’image de l’Afrique via Label TV &amp; Radio »</a:t>
            </a:r>
          </a:p>
          <a:p>
            <a:r>
              <a:rPr lang="fr-F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Mactar</a:t>
            </a:r>
            <a:r>
              <a:rPr lang="fr-F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SILLA </a:t>
            </a:r>
            <a:endParaRPr lang="fr-FR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10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INTÉGRÉ : RADIO TV FORMATION PLURIDISCIPLINAIRE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779463" y="2005383"/>
            <a:ext cx="7391238" cy="4328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L’Immeuble abritant le complexe audiovisuel couvre 2500 m2 dispose de </a:t>
            </a:r>
            <a:r>
              <a:rPr lang="fr-FR" sz="1600" dirty="0"/>
              <a:t>capacités d’accueil et de formation pluridisciplinaires dont 2 salles multimédia de 120 m2 et 1 salle de 60 m2 réservée à la formation aux métiers de l’audiovisuel et de la communication. L’immeuble abrite également </a:t>
            </a:r>
            <a:r>
              <a:rPr lang="fr-FR" sz="1600" dirty="0" smtClean="0"/>
              <a:t>2 studios de TV de 160 m2 et 60m2,d’un </a:t>
            </a:r>
            <a:r>
              <a:rPr lang="fr-FR" sz="1600" dirty="0"/>
              <a:t>studio spécialisé de doublage, </a:t>
            </a:r>
            <a:r>
              <a:rPr lang="fr-FR" sz="1600" dirty="0" smtClean="0"/>
              <a:t>de 2 studios de Radio et d’une cabine de direct , de </a:t>
            </a:r>
            <a:r>
              <a:rPr lang="fr-FR" sz="1600" dirty="0"/>
              <a:t>régies </a:t>
            </a:r>
            <a:r>
              <a:rPr lang="fr-FR" sz="1600" dirty="0" smtClean="0"/>
              <a:t>mobiles, d’une liaison numérique spécialisée, d’une antenne satellite </a:t>
            </a:r>
            <a:r>
              <a:rPr lang="fr-FR" sz="1600" dirty="0" err="1" smtClean="0"/>
              <a:t>pouvvant</a:t>
            </a:r>
            <a:r>
              <a:rPr lang="fr-FR" sz="1600" dirty="0" smtClean="0"/>
              <a:t> transmettre 10 signaux simultanés et de divers  équipements intégrés dans une architecture conçue, installée et opérée par des Africains.</a:t>
            </a:r>
            <a:endParaRPr lang="fr-FR" sz="1600" dirty="0"/>
          </a:p>
          <a:p>
            <a:pPr algn="just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54" y="2005383"/>
            <a:ext cx="2819540" cy="11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CONTENUS ? QUELLES IMAGES DE L'AFRIQUE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053" y="1697680"/>
            <a:ext cx="3943324" cy="1437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Du contenu qui promeut les valeurs africaines, met en exergue l’identité du continent, ses talents et défend ses opinions.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4053" y="3359019"/>
            <a:ext cx="3943324" cy="110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/>
              <a:t>L’image d’une Afrique souveraine de ses prises de positions et son regard sur le reste du monde.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4053" y="4829637"/>
            <a:ext cx="4076996" cy="158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 smtClean="0"/>
          </a:p>
          <a:p>
            <a:pPr algn="just"/>
            <a:r>
              <a:rPr lang="fr-FR" dirty="0"/>
              <a:t>Des programmes qui véhiculent accompagnent les initiatives et les projets publics et privés, qui contribuent à la transformation politique, économique et sociale du continent.</a:t>
            </a:r>
          </a:p>
          <a:p>
            <a:pPr algn="just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730666" y="1697680"/>
            <a:ext cx="3943324" cy="1437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Des programmes qui mettent le doigt sur les maux minant le continent, ainsi que sur les pratiques nuisibles au développement. 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730666" y="3344302"/>
            <a:ext cx="3943324" cy="110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/>
              <a:t>L’image d’une Afrique positive, confiante en ses enfants, en son développement, en ses atouts et ses leaders.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47121" y="4848341"/>
            <a:ext cx="4076996" cy="158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Un contenu qui communique sur les changements et mutations en cours sur le continent, les échecs et réussites. L’Afrique qui parle d’elle même loin des clichés négatifs. </a:t>
            </a: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27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GRILLES </a:t>
            </a:r>
            <a:r>
              <a:rPr lang="fr-FR" dirty="0" smtClean="0"/>
              <a:t>LABEL (Aperçu)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0" y="1905117"/>
            <a:ext cx="8174878" cy="40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15" y="447437"/>
            <a:ext cx="7970193" cy="5925612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6065365" y="1069539"/>
            <a:ext cx="2456225" cy="2540159"/>
          </a:xfrm>
          <a:prstGeom prst="wedgeEllipseCallout">
            <a:avLst>
              <a:gd name="adj1" fmla="val -79677"/>
              <a:gd name="adj2" fmla="val 891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MERCI DE VOTRE ATTENTION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8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FLASHBACK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427711"/>
            <a:ext cx="7583487" cy="5223483"/>
          </a:xfrm>
        </p:spPr>
        <p:txBody>
          <a:bodyPr/>
          <a:lstStyle/>
          <a:p>
            <a:r>
              <a:rPr lang="fr-FR" dirty="0"/>
              <a:t>LE PARIA DU VILLAGE </a:t>
            </a:r>
            <a:r>
              <a:rPr lang="fr-FR" dirty="0" smtClean="0"/>
              <a:t>PLANETAIRE </a:t>
            </a:r>
            <a:r>
              <a:rPr lang="fr-FR" dirty="0"/>
              <a:t>ou l'AFRIQUE à l'HEURE DE LA TÉLÉVISION </a:t>
            </a:r>
            <a:r>
              <a:rPr lang="fr-FR" dirty="0" smtClean="0"/>
              <a:t>MONDIALE : </a:t>
            </a:r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8" y="2272761"/>
            <a:ext cx="2845141" cy="4267711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 rot="1436343">
            <a:off x="3626914" y="2647814"/>
            <a:ext cx="5443878" cy="289995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i="1" dirty="0" smtClean="0">
              <a:solidFill>
                <a:schemeClr val="tx1"/>
              </a:solidFill>
            </a:endParaRPr>
          </a:p>
          <a:p>
            <a:endParaRPr lang="fr-FR" sz="2800" i="1" dirty="0">
              <a:solidFill>
                <a:schemeClr val="tx1"/>
              </a:solidFill>
            </a:endParaRPr>
          </a:p>
          <a:p>
            <a:pPr algn="just"/>
            <a:r>
              <a:rPr lang="fr-FR" sz="2800" b="1" i="1" dirty="0">
                <a:solidFill>
                  <a:schemeClr val="tx1"/>
                </a:solidFill>
              </a:rPr>
              <a:t>M</a:t>
            </a:r>
            <a:r>
              <a:rPr lang="fr-FR" sz="2800" b="1" i="1" dirty="0" smtClean="0">
                <a:solidFill>
                  <a:schemeClr val="tx1"/>
                </a:solidFill>
              </a:rPr>
              <a:t>on </a:t>
            </a:r>
            <a:r>
              <a:rPr lang="fr-FR" sz="2800" b="1" i="1" dirty="0">
                <a:solidFill>
                  <a:schemeClr val="tx1"/>
                </a:solidFill>
              </a:rPr>
              <a:t>premier ouvrage au titre indicateur et descriptif de la marginalisation du continent</a:t>
            </a:r>
          </a:p>
          <a:p>
            <a:endParaRPr lang="fr-FR" sz="2800" i="1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Les diverses chaînes internationales reçues en Afrique </a:t>
            </a:r>
            <a:r>
              <a:rPr lang="fr-FR" sz="3600" dirty="0" smtClean="0"/>
              <a:t>(1994)</a:t>
            </a:r>
            <a:endParaRPr lang="fr-F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4" y="1515650"/>
            <a:ext cx="8755694" cy="51356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412" y="1719724"/>
            <a:ext cx="6908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(</a:t>
            </a:r>
            <a:r>
              <a:rPr lang="fr-FR" b="1" dirty="0"/>
              <a:t>CNN/ CFI/ CANAL/ DEUTSCHE WELLE/ TRANSTEL)  avec LOGO d'une chaîne publique généraliste africaine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2" y="3167490"/>
            <a:ext cx="1781453" cy="5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5" y="3165576"/>
            <a:ext cx="1981961" cy="5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86" y="2424650"/>
            <a:ext cx="1836049" cy="62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51" y="4378418"/>
            <a:ext cx="1878088" cy="5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69" y="3788642"/>
            <a:ext cx="1788274" cy="52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78" y="5061745"/>
            <a:ext cx="1465011" cy="4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71" y="2441362"/>
            <a:ext cx="2042907" cy="62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203" y="381000"/>
            <a:ext cx="8455068" cy="1044388"/>
          </a:xfrm>
        </p:spPr>
        <p:txBody>
          <a:bodyPr/>
          <a:lstStyle/>
          <a:p>
            <a:pPr algn="just"/>
            <a:r>
              <a:rPr lang="fr-FR" sz="3600" dirty="0" smtClean="0"/>
              <a:t>2015 – 2016 : Bouquets </a:t>
            </a:r>
            <a:r>
              <a:rPr lang="fr-FR" sz="3600" dirty="0"/>
              <a:t>de chaînes africaines aujourd'hui sur </a:t>
            </a:r>
            <a:r>
              <a:rPr lang="fr-FR" sz="3600" dirty="0" smtClean="0"/>
              <a:t>satellite.</a:t>
            </a:r>
            <a:endParaRPr lang="fr-F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1" y="1669351"/>
            <a:ext cx="3032428" cy="12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7" y="3231992"/>
            <a:ext cx="3024814" cy="14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47" y="3352817"/>
            <a:ext cx="3145436" cy="13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7" y="4961135"/>
            <a:ext cx="3024814" cy="1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92" y="1669351"/>
            <a:ext cx="2878092" cy="14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74" y="4967349"/>
            <a:ext cx="3145436" cy="156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3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833" y="381000"/>
            <a:ext cx="8417490" cy="1044388"/>
          </a:xfrm>
        </p:spPr>
        <p:txBody>
          <a:bodyPr/>
          <a:lstStyle/>
          <a:p>
            <a:r>
              <a:rPr lang="fr-FR" sz="3200" b="1" dirty="0" smtClean="0"/>
              <a:t>L'enjeu TNT/ UIT </a:t>
            </a:r>
            <a:r>
              <a:rPr lang="fr-FR" sz="3200" b="1" dirty="0"/>
              <a:t>: passage de l'Afrique au numérique fixé à Juin 2015</a:t>
            </a:r>
          </a:p>
        </p:txBody>
      </p:sp>
      <p:sp>
        <p:nvSpPr>
          <p:cNvPr id="7" name="Parchemin vertical 6"/>
          <p:cNvSpPr/>
          <p:nvPr/>
        </p:nvSpPr>
        <p:spPr>
          <a:xfrm>
            <a:off x="651651" y="1542372"/>
            <a:ext cx="7920066" cy="5050252"/>
          </a:xfrm>
          <a:prstGeom prst="verticalScroll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 smtClean="0">
                <a:solidFill>
                  <a:srgbClr val="FF0000"/>
                </a:solidFill>
              </a:rPr>
              <a:t>AVRIL 2006 </a:t>
            </a:r>
            <a:r>
              <a:rPr lang="fr-FR" dirty="0" smtClean="0"/>
              <a:t>: </a:t>
            </a:r>
            <a:r>
              <a:rPr lang="fr-FR" sz="2000" dirty="0" smtClean="0"/>
              <a:t>Symposium de l’Union </a:t>
            </a:r>
            <a:r>
              <a:rPr lang="fr-FR" sz="2000" dirty="0"/>
              <a:t>internationale des télécommunications (UIT) </a:t>
            </a:r>
            <a:r>
              <a:rPr lang="fr-FR" sz="2000" dirty="0" smtClean="0"/>
              <a:t>consacrant la décision de la transition vers la TNT pour toute l’Afrique.</a:t>
            </a: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algn="just"/>
            <a:r>
              <a:rPr lang="fr-FR" sz="2200" dirty="0" smtClean="0">
                <a:solidFill>
                  <a:srgbClr val="FF0000"/>
                </a:solidFill>
              </a:rPr>
              <a:t>17 Juin 2015 </a:t>
            </a:r>
            <a:r>
              <a:rPr lang="fr-FR" sz="2400" dirty="0" smtClean="0">
                <a:solidFill>
                  <a:srgbClr val="FFFFFF"/>
                </a:solidFill>
              </a:rPr>
              <a:t>: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Date retenue pour la migration effective de l’ensemble de l’Afrique vers la TNT.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sz="2200" dirty="0" smtClean="0">
                <a:solidFill>
                  <a:srgbClr val="FF0000"/>
                </a:solidFill>
              </a:rPr>
              <a:t>A CE JOUR : </a:t>
            </a:r>
            <a:r>
              <a:rPr lang="fr-FR" sz="2000" dirty="0"/>
              <a:t>Seule une poignée de pays d’Afrique orientale et d’Afrique australe a fait le grand </a:t>
            </a:r>
            <a:r>
              <a:rPr lang="fr-FR" sz="2000" dirty="0" smtClean="0"/>
              <a:t>saut.</a:t>
            </a:r>
          </a:p>
          <a:p>
            <a:pPr algn="just"/>
            <a:endParaRPr lang="fr-FR" sz="2000" dirty="0">
              <a:solidFill>
                <a:srgbClr val="FF0000"/>
              </a:solidFill>
            </a:endParaRPr>
          </a:p>
          <a:p>
            <a:pPr algn="just"/>
            <a:r>
              <a:rPr lang="fr-FR" sz="2200" dirty="0" smtClean="0">
                <a:solidFill>
                  <a:srgbClr val="FF0000"/>
                </a:solidFill>
              </a:rPr>
              <a:t>EXEMPLE BONS ELEVES :</a:t>
            </a:r>
            <a:r>
              <a:rPr lang="fr-FR" sz="2200" dirty="0" smtClean="0"/>
              <a:t> </a:t>
            </a:r>
            <a:r>
              <a:rPr lang="fr-FR" sz="2000" dirty="0"/>
              <a:t>Malawi, Maurice, le Mozambique, le Rwanda et la Tanzanie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200" dirty="0" smtClean="0">
                <a:solidFill>
                  <a:srgbClr val="FF0000"/>
                </a:solidFill>
              </a:rPr>
              <a:t>EXEMPLE RETARDATAIRES : </a:t>
            </a:r>
            <a:r>
              <a:rPr lang="fr-FR" sz="2000" dirty="0"/>
              <a:t>Afrique du Sud, le Nigeria l’Égypte et le Maroc. </a:t>
            </a:r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9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43" y="1003863"/>
            <a:ext cx="6062490" cy="5570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951" y="202863"/>
            <a:ext cx="7054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L'enjeu TNT/ UIT : </a:t>
            </a:r>
            <a:r>
              <a:rPr lang="fr-FR" sz="2400" b="1" dirty="0" smtClean="0">
                <a:solidFill>
                  <a:schemeClr val="bg1"/>
                </a:solidFill>
              </a:rPr>
              <a:t>Carte du passage au numérique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delà du défi technologique : les enjeux de contenus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0" y="1601438"/>
            <a:ext cx="4110529" cy="1993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3" y="3820796"/>
            <a:ext cx="4055546" cy="2330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01" y="1581332"/>
            <a:ext cx="3728572" cy="20306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802" y="3843652"/>
            <a:ext cx="4196424" cy="22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7120"/>
            <a:ext cx="8919136" cy="1286789"/>
          </a:xfrm>
        </p:spPr>
        <p:txBody>
          <a:bodyPr/>
          <a:lstStyle/>
          <a:p>
            <a:pPr algn="ctr"/>
            <a:r>
              <a:rPr lang="fr-FR" sz="3200" dirty="0"/>
              <a:t> </a:t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 Le Projet Label Radio / Label TV</a:t>
            </a:r>
            <a:r>
              <a:rPr lang="fr-FR" sz="3200" dirty="0"/>
              <a:t> </a:t>
            </a:r>
            <a:r>
              <a:rPr lang="fr-FR" sz="3200" dirty="0" smtClean="0"/>
              <a:t> (en images)</a:t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" y="3608306"/>
            <a:ext cx="3797081" cy="28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49" y="1095367"/>
            <a:ext cx="3692688" cy="221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3" y="1162215"/>
            <a:ext cx="3797081" cy="22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85" y="3591594"/>
            <a:ext cx="3625852" cy="27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3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7120"/>
            <a:ext cx="9144000" cy="1286789"/>
          </a:xfrm>
        </p:spPr>
        <p:txBody>
          <a:bodyPr/>
          <a:lstStyle/>
          <a:p>
            <a:pPr algn="ctr"/>
            <a:r>
              <a:rPr lang="fr-FR" sz="3200" dirty="0"/>
              <a:t> </a:t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 Le Projet Label Radio / Label TV</a:t>
            </a:r>
            <a:r>
              <a:rPr lang="fr-FR" sz="3200" dirty="0"/>
              <a:t> </a:t>
            </a:r>
            <a:r>
              <a:rPr lang="fr-FR" sz="3200" dirty="0" smtClean="0"/>
              <a:t> (en concept)</a:t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8637" y="1019411"/>
            <a:ext cx="5480552" cy="13870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fr-FR" b="1" dirty="0" smtClean="0">
                <a:solidFill>
                  <a:srgbClr val="FF0000"/>
                </a:solidFill>
              </a:rPr>
              <a:t>L’Afrique,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marginale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dans l’industrie des contenus, de la production, de l’édition et de la distribution des programmes et services de presse, radio, télévision ;</a:t>
            </a:r>
          </a:p>
          <a:p>
            <a:pPr algn="ctr"/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637" y="2523443"/>
            <a:ext cx="5463843" cy="1320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dirty="0" smtClean="0"/>
          </a:p>
          <a:p>
            <a:pPr lvl="0" algn="ctr"/>
            <a:r>
              <a:rPr lang="fr-FR" sz="1600" dirty="0" smtClean="0">
                <a:solidFill>
                  <a:srgbClr val="FF0000"/>
                </a:solidFill>
              </a:rPr>
              <a:t>L’Afrique,</a:t>
            </a:r>
            <a:r>
              <a:rPr lang="fr-FR" sz="1600" dirty="0" smtClean="0"/>
              <a:t> </a:t>
            </a:r>
            <a:r>
              <a:rPr lang="fr-FR" sz="1600" dirty="0"/>
              <a:t>malgré une présence satellitaire accrue de chaînes africaines, n’a pas encore atteint la vitesse de croisière </a:t>
            </a:r>
            <a:r>
              <a:rPr lang="fr-FR" sz="1600" dirty="0" smtClean="0"/>
              <a:t>requise ni </a:t>
            </a:r>
            <a:r>
              <a:rPr lang="fr-FR" sz="1600" dirty="0"/>
              <a:t>exploité toutes les potentialités </a:t>
            </a:r>
            <a:r>
              <a:rPr lang="fr-FR" sz="1600" dirty="0" smtClean="0"/>
              <a:t>qu’offre </a:t>
            </a:r>
            <a:r>
              <a:rPr lang="fr-FR" sz="1600" dirty="0"/>
              <a:t>l’économie médiatique ;</a:t>
            </a:r>
          </a:p>
          <a:p>
            <a:pPr algn="ctr"/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3408638" y="3960633"/>
            <a:ext cx="5463842" cy="137660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400" dirty="0" smtClean="0">
              <a:solidFill>
                <a:srgbClr val="094364"/>
              </a:solidFill>
            </a:endParaRP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</a:rPr>
              <a:t>L’Afrique</a:t>
            </a:r>
            <a:r>
              <a:rPr lang="fr-FR" sz="1600" b="1" dirty="0">
                <a:solidFill>
                  <a:srgbClr val="FF0000"/>
                </a:solidFill>
              </a:rPr>
              <a:t>,</a:t>
            </a:r>
            <a:r>
              <a:rPr lang="fr-FR" sz="1600" b="1" dirty="0">
                <a:solidFill>
                  <a:srgbClr val="094364"/>
                </a:solidFill>
              </a:rPr>
              <a:t> malgré les clichés, demeure au devant de la scène internationale  (arts, culture, sports, richesses et perspectives de croissance, talents et initiatives) et est appelé </a:t>
            </a:r>
            <a:r>
              <a:rPr lang="fr-FR" sz="1600" b="1" dirty="0" smtClean="0">
                <a:solidFill>
                  <a:srgbClr val="094364"/>
                </a:solidFill>
              </a:rPr>
              <a:t>à rendre </a:t>
            </a:r>
            <a:r>
              <a:rPr lang="fr-FR" sz="1600" b="1" dirty="0">
                <a:solidFill>
                  <a:srgbClr val="094364"/>
                </a:solidFill>
              </a:rPr>
              <a:t>plus visibles ses moyens de communication ;</a:t>
            </a:r>
          </a:p>
          <a:p>
            <a:pPr algn="ctr"/>
            <a:endParaRPr lang="fr-FR" sz="1400" dirty="0">
              <a:solidFill>
                <a:srgbClr val="09436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8637" y="5437513"/>
            <a:ext cx="5463842" cy="1079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 smtClean="0"/>
          </a:p>
          <a:p>
            <a:pPr lvl="0" algn="ctr"/>
            <a:r>
              <a:rPr lang="fr-FR" dirty="0" smtClean="0"/>
              <a:t>L’émergence de </a:t>
            </a:r>
            <a:r>
              <a:rPr lang="fr-FR" dirty="0" smtClean="0">
                <a:solidFill>
                  <a:srgbClr val="FF0000"/>
                </a:solidFill>
              </a:rPr>
              <a:t>l’Afrique</a:t>
            </a:r>
            <a:r>
              <a:rPr lang="fr-FR" dirty="0" smtClean="0"/>
              <a:t> et </a:t>
            </a:r>
            <a:r>
              <a:rPr lang="fr-FR" dirty="0"/>
              <a:t>son affirmation ne </a:t>
            </a:r>
            <a:r>
              <a:rPr lang="fr-FR" dirty="0" smtClean="0"/>
              <a:t>seront </a:t>
            </a:r>
            <a:r>
              <a:rPr lang="fr-FR" dirty="0"/>
              <a:t>une réalité durable sans un outil, une base pluri-</a:t>
            </a:r>
            <a:r>
              <a:rPr lang="fr-FR" dirty="0" smtClean="0"/>
              <a:t>médiatique, </a:t>
            </a:r>
            <a:r>
              <a:rPr lang="fr-FR" dirty="0"/>
              <a:t>à vocation locale, panafricaine et internationale ;</a:t>
            </a:r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84308" y="1019397"/>
            <a:ext cx="2773694" cy="401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/>
              <a:t>L’implantation d’une chaîne radio et de télévision panafricaine au Gabon, au cœur du continent  par un originaire du Sahel (Sénégal) s’inscrit dans un contexte environnemental marqué par les réalités suivantes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8" y="5322244"/>
            <a:ext cx="2819540" cy="11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45420"/>
      </p:ext>
    </p:extLst>
  </p:cSld>
  <p:clrMapOvr>
    <a:masterClrMapping/>
  </p:clrMapOvr>
</p:sld>
</file>

<file path=ppt/theme/theme1.xml><?xml version="1.0" encoding="utf-8"?>
<a:theme xmlns:a="http://schemas.openxmlformats.org/drawingml/2006/main" name="Ré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Révolution.thmx</Template>
  <TotalTime>658</TotalTime>
  <Words>625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Révolution</vt:lpstr>
      <vt:lpstr>Conférence internationale sur la propriété intellectuelle  et le développement </vt:lpstr>
      <vt:lpstr>FLASHBACK</vt:lpstr>
      <vt:lpstr>Les diverses chaînes internationales reçues en Afrique (1994)</vt:lpstr>
      <vt:lpstr>2015 – 2016 : Bouquets de chaînes africaines aujourd'hui sur satellite.</vt:lpstr>
      <vt:lpstr>L'enjeu TNT/ UIT : passage de l'Afrique au numérique fixé à Juin 2015</vt:lpstr>
      <vt:lpstr>PowerPoint Presentation</vt:lpstr>
      <vt:lpstr>Au delà du défi technologique : les enjeux de contenus</vt:lpstr>
      <vt:lpstr>                   Le Projet Label Radio / Label TV  (en images)   </vt:lpstr>
      <vt:lpstr>                   Le Projet Label Radio / Label TV  (en concept)   </vt:lpstr>
      <vt:lpstr>UN PROJET INTÉGRÉ : RADIO TV FORMATION PLURIDISCIPLINAIRE</vt:lpstr>
      <vt:lpstr>QUELS CONTENUS ? QUELLES IMAGES DE L'AFRIQUE</vt:lpstr>
      <vt:lpstr>GRILLES LABEL (Aperçu)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internationale sur la propriété intellectuelle  et le développement</dc:title>
  <dc:creator>Mactar Silla</dc:creator>
  <cp:lastModifiedBy>CHAVEZ PRADO Luis Enrique</cp:lastModifiedBy>
  <cp:revision>47</cp:revision>
  <dcterms:created xsi:type="dcterms:W3CDTF">2016-03-03T16:54:00Z</dcterms:created>
  <dcterms:modified xsi:type="dcterms:W3CDTF">2016-03-07T10:49:50Z</dcterms:modified>
</cp:coreProperties>
</file>